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ink/ink2.xml" ContentType="application/inkml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7"/>
  </p:notesMasterIdLst>
  <p:sldIdLst>
    <p:sldId id="1377" r:id="rId2"/>
    <p:sldId id="1647" r:id="rId3"/>
    <p:sldId id="1648" r:id="rId4"/>
    <p:sldId id="1649" r:id="rId5"/>
    <p:sldId id="1646" r:id="rId6"/>
    <p:sldId id="1633" r:id="rId7"/>
    <p:sldId id="1634" r:id="rId8"/>
    <p:sldId id="1635" r:id="rId9"/>
    <p:sldId id="1638" r:id="rId10"/>
    <p:sldId id="1636" r:id="rId11"/>
    <p:sldId id="1637" r:id="rId12"/>
    <p:sldId id="1639" r:id="rId13"/>
    <p:sldId id="1632" r:id="rId14"/>
    <p:sldId id="1641" r:id="rId15"/>
    <p:sldId id="1642" r:id="rId16"/>
    <p:sldId id="1643" r:id="rId17"/>
    <p:sldId id="1644" r:id="rId18"/>
    <p:sldId id="1645" r:id="rId19"/>
    <p:sldId id="1650" r:id="rId20"/>
    <p:sldId id="1610" r:id="rId21"/>
    <p:sldId id="1611" r:id="rId22"/>
    <p:sldId id="1612" r:id="rId23"/>
    <p:sldId id="1613" r:id="rId24"/>
    <p:sldId id="1614" r:id="rId25"/>
    <p:sldId id="1631" r:id="rId26"/>
    <p:sldId id="1651" r:id="rId27"/>
    <p:sldId id="1652" r:id="rId28"/>
    <p:sldId id="1653" r:id="rId29"/>
    <p:sldId id="1615" r:id="rId30"/>
    <p:sldId id="1654" r:id="rId31"/>
    <p:sldId id="1655" r:id="rId32"/>
    <p:sldId id="1656" r:id="rId33"/>
    <p:sldId id="1657" r:id="rId34"/>
    <p:sldId id="1616" r:id="rId35"/>
    <p:sldId id="1658" r:id="rId36"/>
    <p:sldId id="1617" r:id="rId37"/>
    <p:sldId id="1608" r:id="rId38"/>
    <p:sldId id="1629" r:id="rId39"/>
    <p:sldId id="1660" r:id="rId40"/>
    <p:sldId id="1661" r:id="rId41"/>
    <p:sldId id="1662" r:id="rId42"/>
    <p:sldId id="1619" r:id="rId43"/>
    <p:sldId id="1663" r:id="rId44"/>
    <p:sldId id="1659" r:id="rId45"/>
    <p:sldId id="1664" r:id="rId46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33CC"/>
    <a:srgbClr val="3366FF"/>
    <a:srgbClr val="BDEEFF"/>
    <a:srgbClr val="AFEAFF"/>
    <a:srgbClr val="C1EFFF"/>
    <a:srgbClr val="CCCC00"/>
    <a:srgbClr val="000099"/>
    <a:srgbClr val="FFCC99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404" autoAdjust="0"/>
  </p:normalViewPr>
  <p:slideViewPr>
    <p:cSldViewPr>
      <p:cViewPr varScale="1">
        <p:scale>
          <a:sx n="70" d="100"/>
          <a:sy n="70" d="100"/>
        </p:scale>
        <p:origin x="1204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1T04:53:37.27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12812 8580 454 0,'-10'4'32'0,"4"2"11"16,0-4-24-16,6-2-12 15,0 0-6-15,0 0 7 16,0 0 3-16,-1 0 16 16,1-1 19-16,0 0 0 15,0 0-2-15,0 0-25 16,0 0-9-16,1 0-1 16,17-28-1-16,-5 20 22 15,3-3 1-15,2-4 17 0,6-1 4 16,1-4-3-16,7-2-3 15,3-3-7-15,9-2-1 16,12-2-8-16,2-7 6 16,14-5-7-16,-1-6-4 0,-2-7-4 15,7 2-8-15,2-2-3 16,1 3-3-16,6 2-4 16,-2 0 4-16,-8 1-1 15,2-1 2-15,-7 3-1 16,-3-1-5-16,-8 7-1 15,-8 2 0 1,-13 9 8-16,-5 5 1 0,-13 9 0 16,-2 4-3-16,-12 5-6 15,-6 7-2-15,0 0-8 16,0 0 2-16,0 0 0 16,0 0 5-16,-1 0 0 15,-18 12 2-15,10-4-2 0,-3 1-1 16,1 2 5-16,0 0-5 15,-1 5 3-15,-4-1 0 16,-1 0 0-16,-3 4 1 16,-2-1 1-16,-2 4 0 15,-1 5-2-15,-1 0 2 16,-8 2-2-16,-2-1 1 0,-8 5 0 16,-4 1 4-16,-7 7-3 15,-8 7-2-15,-11 7 2 31,-7 5-10-31,3 2-2 0,0-1 3 16,3-2-6-16,3-3 9 0,-2-1 1 16,-1-3 3-1,8-2 3-15,4 0 3 0,11-6-1 16,9 0 3-16,10-14 2 16,1-4-4-16,12-12 5 15,6-7-13-15,14-7-77 16,0 0-62-16,9-11-176 15</inkml:trace>
  <inkml:trace contextRef="#ctx0" brushRef="#br0" timeOffset="1131.12">14725 7443 266 0,'0'-3'29'0,"-1"1"-6"0,0-2-8 0,1 4-2 0,0 0-12 16,0 0 7-16,0 0-8 0,-1 0 6 15,-9-12 0-15,5 9 34 0,3 1 14 0,0-2 6 16,-3 0 15-16,2-1-24 0,-1 1-11 0,1 2 0 15,1 0-17-15,-2 1-19 0,1 1-2 0,2-1-6 16,-3 3-21-16,1 1 19 0,1 1-10 0,-3 1 13 16,2 0 0-16,-2-1 7 0,3 2 7 0,-1 2-3 15,2-2-8-15,1 2 5 0,-1-2-4 0,1 0 7 16,1 0 1-16,3-2-6 0,0 0 8 0,3-1-8 16,2 1-3-16,1-2 19 0,1-1-12 0,2-1 16 15,0-1-2-15,4-3-17 0,-2 3 11 0,1-2-15 16,1 0-2-16,-4 0 9 0,4 1-8 15,-1 1 9-15,0 1-6 0,-2 1-5 0,1 3 4 16,-7-2-4-16,0 2-13 0,-5 2 7 16,-1-1-9-16,-2 1 11 0,-1 1 15 0,-1-1 3 15,-6 1 10-15,0 1-8 0,0-1-5 0,-1-1 12 0,3 0-12 16,-2-2 13-16,2-2 0 0,-1-1-4 0,-1-2 4 16,3-2-9-16,-1-1-26 0,-3-3 8 15,1-1-13-15,4-3 12 0,3 0 5 0,0-2-8 16,-1-2 11-16,-1 3-10 0,0-2-2 15,3 3 13-15,0 1-6 0,1 1 9 16,0 3-3-16,-1 2-2 0,-4 0-3 0,4 4-1 16,0 0-20-16,0 0 26 0,-8 9-8 0,2-3 14 0,-1 1-3 15,-2 2 7-15,2 0 1 0,0 3-1 16,0-2-18-16,2 4 17 0,-3 0-11 0,-2 0 14 0,1 0 4 0,0 2-11 16,-1 1 15-16,-1 1-16 0,2 6-9 0,-3-2 13 15,0 0-13-15,-3 1 15 0,0-3-3 0,-1-1-4 16,0 0 7-16,3-1-8 0,-5 1 2 15,5-2-7-15,-1-1-40 0,5-1 14 16,4-4-78-16,2-2-76 0,3-3-23 16</inkml:trace>
  <inkml:trace contextRef="#ctx0" brushRef="#br0" timeOffset="1360.59">14958 7435 632 0,'0'0'263'0,"0"0"-183"0,0 0-64 16,0 0-10-16,0 0-34 0,0 0 26 0,0 0-1 0,0 0 10 0,0-1 10 16,0 0-9-1,0-15 2-15,-3 8-5 0,2-1-5 0,4 3 6 16,-2-3-7-16,7 0 5 0,-6-1 6 0,6-1-53 0,0 0-19 0,1-4-20 15,5 3-94-15,-5 3 14 16</inkml:trace>
  <inkml:trace contextRef="#ctx0" brushRef="#br0" timeOffset="1519.4">15086 7340 13 0,'-1'11'42'0,"0"2"32"0,-1 0-5 0,-1 1 12 16,0-1-30-16,-2-1 22 15,1 0-24-15,0-3 17 0,-1 1-68 0,1-2 40 16,1 0-1-16,1-2 19 0,1-1-1 15,1-5-9-15,0 0-6 0,0 0 1 16,0 0-19-16,0 0 23 0,0 0-19 0,2-2 19 0,5-2-30 0,-1-5-53 16,1 0-18-16,1-1-21 15,0-2-90-15,0-1-43 0</inkml:trace>
  <inkml:trace contextRef="#ctx0" brushRef="#br0" timeOffset="1772.59">15184 7318 351 0,'1'-2'278'0,"-1"2"-97"0,0 0-31 0,0 0-11 15,0 0-68-15,0 0-48 0,0 0 2 16,0 0-18-16,0 0-7 0,0 0 15 0,1 0-11 16,1 0 14-16,-2 0 3 0,1 0-9 0,0 0 4 15,19-4-8-15,-15 0-9 0,1-1-1 16,-2 0-12-16,1 2 7 0,2 1-7 0,-5-1-16 16,2-2 11-16,-4-1-14 0,3-2 6 0,5 0 23 15,-5-3-15-15,7 6 16 0,-10-4-11 0,0 2 14 16,0 4 9-16,-8-3-4 0,9 3-19 0,-1 3 37 15,0 0-16-15,0 0 26 0,0 0-24 0,-1 0-2 16,-19 4-2-16,12 0 1 0,1 3-15 0,0-1 17 16,2 1-16-16,-5-2 16 0,-2 3-4 0,5-3-174 15,-3-1-84-15</inkml:trace>
  <inkml:trace contextRef="#ctx0" brushRef="#br0" timeOffset="3295.77">13432 7834 261 0,'0'0'15'0,"0"0"-2"0,0 0 1 0,0 0-4 0,0 0-10 0,0 0 14 15,1 1-14-15,0-1 14 0,1 0-15 0,-1 1 0 0,20 9 1 0,-16-10 0 16,-1-4-14-16,-1 2 74 0,-1 1-12 0,0-1 36 16,3 2-24-16,-2 0-13 0,-1 0-12 0,-2 0 1 15,0 0-41-15,0 0 7 0,0 0-5 16,0 0 7-16,0 0-1 0,0 0-6 0,0 1 2 0,0 0-4 15,0 0-5-15,0 0 23 0,0 0-8 0,0 0 14 16,0 0-4-16,0 0 17 0,0 0 2 0,0 0 3 16,-1 0-13-16,0 1 17 15,0 0-15-15,0 0 16 0,0 0-9 0,1 1-10 0,-3-1 12 0,1 0-13 16,0 0-18-16,-31 24 18 0,33-26-16 0,0 0 18 16,-1 1-9-16,0 0 11 15,1 0 5-15,-25 9 1 0,18-10-1 0,1 3-13 0,-1-1-9 16,-1-1 2-16,0 1 5 0,-1 1-12 0,-1-1 13 15,1 1-14-15,-1-1 2 0,-1-1 2 0,2 0-7 16,-1 1 6-16,0-1 3 0,1 1-7 0,-1-1 9 16,0-1-10-16,0 1 1 0,-1-1 4 0,-3 0-6 15,1-1 6-15,1-1 6 0,2 0-7 16,6 0 7-16,-4 0-8 0,-2 0-3 0,-1-2 6 16,-3 0-6-16,5 1 7 0,0-1 6 0,0-1-10 15,1 0 7-15,-3-2-10 0,6 0-6 0,-4 2 11 16,-2-4 0-16,1-3 5 0,-7 0-4 0,5-2-2 15,1 0 0-15,1-1-1 0,2 2-10 0,-1-2 14 32,1-1-7-32,-2 3 15 0,1 2 21 0,-3-4-18 0,2 2 5 0,1 2-12 0,0-1-14 0,2 2 6 31,2 1-8-31,-1-2 8 0,0 1 2 0,0-3-5 0,1-1 10 0,-1 0-8 0,1 0 11 0,1-1-14 16,0 2 4-16,1-3-7 0,-1 1 0 0,1 0 3 15,-3-1 1-15,3 1 1 16,0 0-7-16,-3 2 7 0,0 1-1 0,-2-3 6 15,0 0-2-15,-1 0-4 0,-1-3 1 0,3 3-1 0,-1 1 4 0,-2-4-5 32,4 5-2-32,-4 0 0 0,0-1 4 0,3 2-2 15,2-1 0-15,1-1-3 0,3 4-6 0,-2 2 12 16,-2-1-6-16,5 2 8 0,-3-1-5 0,1-2 2 16,1 0 1-16,1 3-2 0,1-2 4 0,0 0-7 15,3 1 2-15,-1-3-4 0,2 0 4 0,-2 1-2 16,3-2 2-16,-2 2-1 0,2-1 6 0,0 0-6 15,3 2 3-15,-1-1-4 0,-2 1 1 16,1-1 1-16,-3-1-1 0,-1 2 2 0,2-1 7 16,0-1-13-16,1 0 8 0,0 0-9 0,1 2 14 15,1 0-10-15,-2 0 0 0,1 1-2 0,-1-3 5 16,0 2-1-16,2 0-1 0,-4-2-1 16,2 6 2-16,0-3 0 0,-1-1 0 0,2 3-1 15,0-7-3-15,2 4 4 0,0 3-3 0,-1-7 3 16,1 7 7-16,-1-5-9 0,0-1 5 0,2 6-7 15,-2-4 4-15,0 2-1 0,-2-1 4 0,0-1-4 16,2 2 2-16,-4-1-1 0,4 2-4 0,-2 2 3 16,-2-3 0-16,2 1 1 0,-2-1 0 0,0 0 2 15,9 1 2-15,-8-2-8 0,1 0 4 0,3 0-4 16,-8-1 8-16,4 2-4 0,5 0 2 0,-8 1-2 16,2 1-1-16,-1 0-1 0,-7-1-6 0,6 2 5 15,-4 1 1-15,3-2 1 0,2 1 1 0,-1 1-1 16,5-1 4-16,-6 2-2 15,7 0 3-15,-5-1-4 0,-1 0-6 0,4 2 7 0,-10-3-8 16,7 0 8-16,-2 1 5 0,1-1-7 16,0 0 10-16,1 0-9 0,-2 0 3 0,-1-1-4 0,0 2-6 15,1-1 1-15,-1 3 2 0,0 2 5 0,0 0 3 16,0 0-1-16,0-1-12 0,0 0 12 0,0 0-9 16,0 0 10-16,0 0-5 0,0 0-2 0,0 0 6 15,0 0-4-15,0 0-2 0,0 0 4 16,0 0-1-16,0 0 2 0,0 0-3 0,0 0-4 15,0 1-5-15,0 0 2 0,0 0-6 0,0 0 12 0,0 0-10 16,0 0 10-16,0 0 4 0,0 0-44 0,-1 0-2 16,1 0-23-1,0 0-35-15,0 0-15 0,0 0-40 0,0 0 10 0,0 0-42 0</inkml:trace>
  <inkml:trace contextRef="#ctx0" brushRef="#br0" timeOffset="3438.42">13023 6488 243 0,'0'-8'36'0,"2"3"122"0,-2 5 22 0,0 0-119 0,9-4-90 0,-5 4 26 16,3 0-62-16,2 0 31 0,-4 0-152 0</inkml:trace>
  <inkml:trace contextRef="#ctx0" brushRef="#br0" timeOffset="3692.78">13111 6436 35 0,'2'-4'55'0,"2"-1"4"0,-3 1 24 0,1 2-19 16,3 1-27-16,-2 1 11 0,1 0-36 16,4 1-8-16,-5-3 3 0,0-2-6 15,9 4-6-15,-10-4 7 0,-2 4-5 0,1 0 7 0,0 0 9 16,12 0-18-16,-5 0 10 0,-4 3-14 0,0-3 0 16,-2 0 21-16,-2 0-5 0,0 0 13 0,0 0 0 15,1 0-5-15,0 0 9 0,0 1-8 16,11 15-12-16,-13-11 25 0,1 4-14 0,0 1 21 15,-1 0 5-15,-2 3-2 16,1-3 2-16,-1 4-5 0,-2-3-20 0,3 2 3 16,-4 0-6-16,1 0 6 15,0 0-2-15,-3-2-9 0,4 2 9 0,1-4-9 0,5 3-6 0,4-3 15 16,-4 0-12-16,3 0 15 0,-4-2 3 0,-1-1-11 0,3 0-11 0,3 0-5 16,0-2-88-16,4 0-74 15</inkml:trace>
  <inkml:trace contextRef="#ctx0" brushRef="#br0" timeOffset="5090.21">12596 6547 198 0,'0'-10'30'0,"0"5"27"0,2-3 19 0,-4 4-40 16,1 1-7-16,1 3-15 15,0 0-14-15,0 0 6 0,0 0 0 0,0-1-4 0,3-14 7 0,-2 10-9 0,1-1-16 16,0 2 19-16,-2 0-10 0,4-3 12 0,-4-2-7 0,0 0 0 16,1 2 6-16,-2-1-4 0,2 3-7 0,-1-4 9 15,0 4-8-15,0 5 10 0,0 0-1 0,0 0-4 16,0 0 5-16,0 0-6 0,-3-14-1 0,2 10 7 15,4 2-10-15,-3 2 7 0,-2-1-3 0,1 0 0 16,-4 0 12-16,5 1-9 0,0 0 6 0,0 0 8 16,0 0-12-16,0 0 12 0,-1 0 6 0,-1 0 5 31,1 0 23-31,0 0-12 0,0 0 16 0,0 0-9 16,0 0-11-16,1 0 7 0,-1 0-10 0,-1 0-15 15,1 0-3-15,-1 0-6 0,2 0-20 0,0 0 14 0,0 0-5 16,0 0 8-16,5 4 8 0,-2-4-6 0,2-1 11 15,-2 0-11-15,3 0-5 0,-3 2 10 0,2-1-10 16,4 0 11-16,-2 0-3 0,1 0 6 0,-4 1 0 16,3 2-1-16,2-3-14 0,0 1 12 0,3 0-10 0,-2 1 13 15,5 2-1-15,-1 2-4 0,1 2 7 0,5-3-8 16,-4 0 4-16,4-3 0 0,0 1-6 0,-1 1 5 16,2 3 7-16,1 0-11 0,-2-1 10 0,1-1-13 15,-1-4-4-15,0 1 14 0,1 1-10 0,-1 0 14 16,3 4 3-16,0-1 3 0,0-4 10 0,-2 1-7 0,-1-3 3 15,5-3-12-15,4 1-6 0,3 0 3 0,-1 1 5 16,0-5-8-16,-2 0 5 0,0 2-9 16,-4-1 0-16,-1 3-6 0,-3 0-2 0,-1-1-1 0,-4 4 4 15,-1 0-1-15,0 2 6 0,-7-1-6 0,4-2 0 0,-3 2-3 16,0 0-1-16,-2 1-1 0,-3 1 2 0,0 2 1 16,0-3 0-16,5 0 1 0,-3 0-4 0,-4-1 11 15,0 0-8-15,-3 1 10 0,7 1-9 0,-5-4-1 16,1 1 4-16,1 0-4 0,-6-2-5 0,5 4 15 15,-2-2-6-15,0 1 11 0,0-2-7 0,0 0 1 16,0 0-2-16,0 0 0 0,0 0-8 0,0 0 12 16,0 0-4-16,0 0 8 0,0 0-7 0,0 1 0 15,0-1-2-15,0 0 2 0,0 0 4 0,0 0 0 0,-5 6 2 16,-2-9-2-16,7 3-6 0,0 0 10 0,0 0-3 16,0 0 3-16,0 0-16 0,-1 0 2 0,1 0-21 0,-1 0 10 15,-1 0-62-15,1 0-85 0,0 0-38 0,0 0-12 16,0 0-67-16</inkml:trace>
  <inkml:trace contextRef="#ctx0" brushRef="#br0" timeOffset="5712.8">13436 6852 611 0,'-6'-4'99'0,"5"0"-57"15,1 4-36-15,0 0 12 0,0 0-18 0,0 0 2 16,0 0 3-16,0 0-3 0,-1-1-13 0,-1 0 10 0,1 0-17 0,0 0 16 0,0 0 2 16,0 0 2-1,0 0 20-15,1 0-15 0,-1 0 9 0,-1 0-1 0,1 1-15 16,0 0 11-16,0 0-6 0,-1 0-10 0,1 0 10 0,-2 1-12 15,1 0 1-15,-25 16 6 16,21-12-7-16,3 4 9 0,-4-1 10 0,3 3-3 0,0 2 8 16,-1-1-9-16,1-1-8 0,-1 0 24 0,2-2-15 15,2-1 19-15,1-1-17 0,0-1 5 0,0 0 3 16,1-1-3-16,2-2-14 0,2 1 12 0,-1-3-8 16,4 1 12-16,-1 0-3 0,2-2-3 0,1-1 0 0,1-1-2 0,2 0-10 0,-1 1 4 15,1 1-4 1,1 0 5-16,2 0 3 0,-4 0-7 0,-1 1 2 0,0 2-5 15,-4-1-12-15,3 2 18 0,2 0-10 0,-4 1 12 16,1 3-13-16,-7 0-2 0,-2 0 0 0,-1 3-1 16,-3 0-9-16,4 0 23 0,-2 2 1 0,-2-3 7 15,-2 4 1-15,-2-1-3 0,1-2-2 0,-3 1 0 0,1-4-11 16,-2 0 15-16,1 0-4 0,3-4 11 16,1 0 4-16,-1-2-38 0,-1-2-15 0,0 0-11 0,2-3-53 15,2-3-35-15,-1-3-23 0,0-4-6 16,3 1-59-16</inkml:trace>
  <inkml:trace contextRef="#ctx0" brushRef="#br0" timeOffset="5978.71">13424 6945 276 0,'-6'-7'38'0,"2"8"229"0,0-1 14 0,-1 2-91 16,1 1-145-16,0-3-19 0,2 3-24 0,-1 3 12 0,0-2-17 0,2 6 5 15,-3-1 6-15,1 0-3 0,1 0-8 0,-2 1 9 31,1-2-16-31,-2 0 13 0,1 2-3 0,-3-2-4 16,-1 0 9-16,0 2-11 0,1 1-2 0,1 2 5 16,-2 1-7-16,0 4 5 0,0-1-4 0,2 2 12 15,-4 0 3-15,4 1-1 0,-5 2-11 0,2 1 11 16,0 1-12-16,-3 1 13 0,-2 0-4 0,0 0 1 16,-3-1 10-16,1-1-9 0,5 4-8 0,-4-6 8 0,3 1-4 15,4-3 9-15,-1-3 12 0,1 0-43 0,1-3-38 16,-2-1-8-16,4-3-152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3/11/2026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90B35-796C-B747-6771-627F96D3C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35547F-09C2-1856-831A-F9010D12E2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549285-18C8-E059-6205-77E493D5F2F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8AE2AA-2015-3571-F3FB-40C3D59A2E9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938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FB194-4BE4-1D63-35EF-8E06F4926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8C1D9C-3307-7404-8015-0BA1D1DFDE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B6CD0D-85FC-9092-4053-8D875C897F3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7C012B-983D-8509-96F7-119D252F0D2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1252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61C69-EF45-BD01-34F6-C851E15AC1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037F48-6143-FC15-545B-0A94BF44CB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87ABC8-B6DD-039A-69D9-A6D9B10D797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21913D-5D54-B7F8-EDD7-CEF5D10094E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9032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2A6154-3CB7-1DA5-E0E8-DCDD1098C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D03496-98A1-8FE2-8A76-C730FA4906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CD772F-068F-EE9C-860C-DEF6DEADE3A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8EEC86-73A2-5753-C27C-038B51CDAA3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4884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AB975-FBDE-38E0-AFB9-58F127584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4DAE1D-7461-B56E-E255-D377C50C68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46BD1D-6268-159D-C334-70622A12554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02805F-E97C-8264-6153-B21A6A10D76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3359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62B7-C115-7E8F-9D47-EFB37D83E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F2F6F0-1C1C-0FFE-0734-A3B89BC9F2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B000B0-2C4A-E328-A4B7-71B3CBAEF3B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014132-0575-A4E3-0273-603A8293EE3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8711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5A260E-959D-37BA-243D-A3B4E9346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39277B-33F3-55DF-1BA7-931B9CD4CD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2D212F-FB79-BF74-1C2B-D10FAC26822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113719-AFBD-2D5F-B2F7-A595AC6BE1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7914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0D7FC0-DBBC-1A19-0CED-FAE09A34F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7D773E-8AE5-DE78-19AE-739D71261E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66EFF2-B34D-0E18-63AB-918C0460F8B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A0760F-3BBF-B487-8D48-3C2E82213D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5277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612532-DBD9-31C1-6BB2-D6FD1D5EB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46E88A-D07A-E2A9-C083-901DA9899F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CF6A87-59D4-E6E4-8560-0F310973350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7CD4D4-790C-41A5-E300-C7B7FAB9F97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8047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FD15EB-A3A0-3DFE-BAF2-4F70A7229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9C9E55-7654-B87F-BBBC-0622FB79D4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C0F4E4-294A-4F5C-7A4E-F381CE51DDA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8480F3-3FA2-F3E1-9C0F-90E9BAFFE6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8844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73028-4755-9D8F-A342-14A9C9B9B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646DDF-735D-8B44-7A6B-01D5E49A2C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24FBEA-0D92-8C3A-04D5-2B0E31EAF7C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AEB47A-8B7D-4CD5-3B40-B6FC047FF7F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9426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C5D33-A517-21CE-6888-824151508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63788A-5601-449D-7FBA-44824631E2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7DBAE6-B842-5342-CBDC-2EF0D96227D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9F3B91-A066-D640-D416-A7F05CD5F42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2164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BF66AB-CFA9-41AA-F816-FC4EFC3BD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50BC69-A5E1-5CE5-C492-E74B33825C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8D3828-088E-B454-E45D-7908254E62F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F3CFD5-EBDF-FF11-48B5-96FE1043E1B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3225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F101E-B29F-F0C2-3AAD-336B27D16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5DC1A8-9526-2993-3079-B3337020DE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DB0003-3519-ED03-2696-FABA34F153D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98FEC5-D47F-92C8-3112-5C1DDEAA368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4216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5858F-7166-D4FA-AB28-BF57C99B02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881299-618A-E428-AD3A-1C64604787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0275CB-A539-D13E-2918-C3B45648D37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BD5C6B-3AEC-9C00-E6D9-6734ADCF362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9044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A3945-3742-DBE0-ABEB-5D10C73548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C89A04-420A-19A3-1641-C59F6E9091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DA3246-A89B-21D6-0EEE-323B6CAE8DE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DE6D89-A026-F806-3D9D-EB996C37A3F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7942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C0730-AC26-7EAF-4158-8A8BB1BABB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F81C65-0112-0433-ABEB-B7308086AD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42F003-A4F4-806D-E791-F085EE093AC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36A7FB-D7CD-12E4-6BA5-8FC83E9E95E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1528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28BA2A-5649-40F4-CB13-06D6F54862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4187C9-6B37-8369-1137-2FCF57097F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DE7156-7818-CF76-B038-3FE57633EEB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6085C4-1C35-102A-FFBC-EF99A4964BE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6374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2BE6E-A2FF-4ACF-21EF-A748768C1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1D4348-A36E-65A3-2E9A-5BA6173149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7E6963-C74B-DAA7-A74F-29CD93B647F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D6E00C-0B3D-50DA-576B-D6018DCB7F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2579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A83AFC-BF79-BCED-AEAD-1276696CAB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19072F-4C3B-004B-6FB8-8C7B683330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771187-E15D-E4D6-557E-8BA7D05AD14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B4B609-E3F0-18E5-AB89-5B5978D7933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3512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18574-1099-84F7-EE08-12E1B6F04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86FA8C-1ED4-5447-DE2E-78FD7B7FBB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7262C7-BD1E-6E05-B018-D50EB59E373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82AB24-E6F0-52C4-4689-95ABF3DA3B2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8871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30FBA-FF6E-E084-3019-06B4D4C38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F79DE4-44E2-F197-5AD5-B0B5EB48BE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206E21-550F-1780-3615-1ED372BF186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D4DF38-153B-0D65-F1E7-A504699B802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0763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82E0E-49FD-7DA7-F4BD-0EF69B4CE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C233C6-F1E8-4F18-F3C6-7408431950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3B1FBC-F48F-D6B8-D96A-637699301B9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FDEF15-4E83-AA6C-94F4-F6731B1C69B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7935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B9AB60-588A-585B-0B9E-2DC828D5AB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C5BDC3-B17E-0F75-1D82-69434C619A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7F2CC8-3041-F6D9-4B53-BEF834B9A58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3212A3-984C-8C2E-277D-C8F2E7A110D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8933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C049A-3102-9F39-F0E4-D2825F951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705E61-C4EA-48DF-BD28-3D9657EE40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A32F76-5A49-EC1C-D0CE-038B0A00426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48CE62-95D0-D1AC-6A4C-1A0E09ABA93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9028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A50AC5-46E0-B8B7-7184-7DD7C59B3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F3B49B-6D80-1AA0-D952-A09EB185EF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2F154E-B88E-6CD7-8FFD-32C1D7A116F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07CAA4-9007-7241-76C1-374C5BF0B10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07692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D3D41-E783-5CE2-B6C7-EA1BBE3A2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FCF35B-DF0D-FF4C-A2BA-8DD34F9190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E1216C-86D7-D2F9-E129-EECED4D931F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A85CF6-22FE-ABBA-C16B-6A039CC4FE2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73328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24610-2DC1-A1E9-A884-5790C3A9A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0E3847-9DB7-2A8A-944D-5753FB6BBA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89D33A-9728-2001-F79B-92F4860407C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325134-F010-0EF2-00A3-ADE32D2278D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58711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4012E-9BC4-C566-6EB7-778AC3E02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829F7D-1643-AF2A-2891-10800BF6F3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36E76B-026D-8894-DE47-2DC869734F6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D4CCE6-1E91-1243-803E-0DC4B48AD4E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06017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FFCF7E-9984-1564-5F98-1FF9707D4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C26BBC-7C28-1794-A1AB-FC9D807408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0B48A4-27DD-2245-A291-F0CC5575D5A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74342B-3B04-17C3-3821-CF77C50DB8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39983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001B2-1C92-77D7-F7AD-0B33CDD39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8D4678-0AA6-6548-EB20-E467D82BAC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0B4FC0-5CA8-EB50-C85E-C6D4C79D82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EB4CB9-8072-52E8-A202-BD5B5057DEB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97194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D59C95-9AD4-D9E4-7A04-128656853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C9D5AA-98B3-F1E5-D9A8-1350FE924E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A576EB-7B8B-49FE-69E6-FE50A532298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119766-3ACF-9358-08CC-B5FF83465FB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43075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2F0AEB-5AA9-DD24-6B7B-C88408312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DE7F30-6CD4-84A7-D239-E5B6360919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BCECCC-1E20-EE73-64B4-7431ACCBFC5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9CA51D-C2AC-7A81-FBAC-97283A12ADE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06351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D1EC8-CCC8-60B4-E5EE-8C92378CB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F33EE2-5053-7E1A-AAF3-13EA03EF41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F4D06B-8C3C-E19D-2BDB-FB1D1E6742B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85E636-3EF9-0825-BA41-99AED463435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79830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48783-EB12-C503-2E2C-CCC332343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18143D-3C99-4270-C2EC-9AB1EDB747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92559C-73F1-0F7B-C493-ACF8818CE48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4A948D-00BD-D7B4-12EA-A7465CAFD71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64956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F51411-668F-71F0-9198-29E73B16AD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2CE7D5-69AC-1D13-5928-5F77787A75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6E0B30-779A-A08B-C390-BAB528B4708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50ED39-6546-93AF-840E-29967F15B7D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10234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5FAEB7-9933-492E-CA95-2E8A0493AA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8E3EBB-D967-7851-B881-44027D60EB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24A8EF-1789-CAE9-F981-6189DA0FE3A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8A8B61-6097-B399-8667-6C05A9266E8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08734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B9AB60-588A-585B-0B9E-2DC828D5AB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C5BDC3-B17E-0F75-1D82-69434C619A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7F2CC8-3041-F6D9-4B53-BEF834B9A58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3212A3-984C-8C2E-277D-C8F2E7A110D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89330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6ACBF-909A-E86F-6544-A6EF3D462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7A0F3B-7AB9-7FDD-65D0-4F3E3E74E8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7AEC1C-4EDC-DC7E-174F-9ECBC77011B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16402D-5823-F314-3505-20F6781CE04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01113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5FBB7-8BA1-0105-6EDA-CE557D93C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40A440-DF1C-8FBB-89CF-E4CF74D65A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BD8667-28A2-39DC-9215-887A6729D61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90BB1A-C272-34F3-21B9-9EFCC87368A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03629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45BC97-DD62-01E6-9761-E66C2F571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28858D-8CAB-9FA0-E075-DC459A6120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CD03DC-68C9-B722-00F7-36EABCD3068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9E0F3D-B447-DCC7-94D9-7E2FCB21DB5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10571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3895B4-E451-1A1C-8F00-BFB3EFDA2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F16017-A431-7A10-C575-FEC12278EF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CC7E5A-0F51-C91A-F447-E53926E0F5C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5B56E6-4598-B251-289D-9D714735860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50362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81272-90EA-172F-EB3D-FE2712C11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A02500-55AF-DD62-9432-F7A87F37B4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B25AFE-31A5-B992-77CE-965FDBE3A51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8ADDDC-9FF0-4899-EF81-F89C54DA6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52662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629AA-A5E8-B0DC-3FBF-DA60AA548D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1E78D9-2D1E-6500-0C81-562A1F6253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E0B02F-C843-5F38-0D19-316EE352799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782E0A-9778-73A1-32CD-163463353C0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116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0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6.png"/><Relationship Id="rId7" Type="http://schemas.openxmlformats.org/officeDocument/2006/relationships/image" Target="../media/image180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2.png"/><Relationship Id="rId5" Type="http://schemas.openxmlformats.org/officeDocument/2006/relationships/image" Target="../media/image17.png"/><Relationship Id="rId10" Type="http://schemas.openxmlformats.org/officeDocument/2006/relationships/image" Target="../media/image21.png"/><Relationship Id="rId4" Type="http://schemas.openxmlformats.org/officeDocument/2006/relationships/image" Target="../media/image2.png"/><Relationship Id="rId9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0.png"/><Relationship Id="rId3" Type="http://schemas.openxmlformats.org/officeDocument/2006/relationships/image" Target="../media/image2.png"/><Relationship Id="rId7" Type="http://schemas.openxmlformats.org/officeDocument/2006/relationships/image" Target="../media/image22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0.png"/><Relationship Id="rId5" Type="http://schemas.openxmlformats.org/officeDocument/2006/relationships/image" Target="../media/image28.png"/><Relationship Id="rId4" Type="http://schemas.openxmlformats.org/officeDocument/2006/relationships/image" Target="../media/image19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.png"/><Relationship Id="rId7" Type="http://schemas.openxmlformats.org/officeDocument/2006/relationships/image" Target="../media/image26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5" Type="http://schemas.openxmlformats.org/officeDocument/2006/relationships/image" Target="../media/image240.png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png"/><Relationship Id="rId7" Type="http://schemas.openxmlformats.org/officeDocument/2006/relationships/image" Target="../media/image31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0.png"/><Relationship Id="rId5" Type="http://schemas.openxmlformats.org/officeDocument/2006/relationships/image" Target="../media/image32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2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1.png"/><Relationship Id="rId5" Type="http://schemas.openxmlformats.org/officeDocument/2006/relationships/image" Target="../media/image300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1.png"/><Relationship Id="rId5" Type="http://schemas.openxmlformats.org/officeDocument/2006/relationships/image" Target="../media/image300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0.png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0.png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2.png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2.png"/><Relationship Id="rId7" Type="http://schemas.openxmlformats.org/officeDocument/2006/relationships/customXml" Target="../ink/ink2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1.png"/><Relationship Id="rId4" Type="http://schemas.openxmlformats.org/officeDocument/2006/relationships/image" Target="../media/image4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41.png"/><Relationship Id="rId4" Type="http://schemas.openxmlformats.org/officeDocument/2006/relationships/image" Target="../media/image50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0.png"/><Relationship Id="rId5" Type="http://schemas.openxmlformats.org/officeDocument/2006/relationships/image" Target="../media/image45.png"/><Relationship Id="rId4" Type="http://schemas.openxmlformats.org/officeDocument/2006/relationships/image" Target="../media/image51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49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0.png"/><Relationship Id="rId5" Type="http://schemas.openxmlformats.org/officeDocument/2006/relationships/image" Target="../media/image310.png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5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2.png"/><Relationship Id="rId7" Type="http://schemas.openxmlformats.org/officeDocument/2006/relationships/image" Target="../media/image61.png"/><Relationship Id="rId12" Type="http://schemas.openxmlformats.org/officeDocument/2006/relationships/image" Target="../media/image7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11" Type="http://schemas.openxmlformats.org/officeDocument/2006/relationships/image" Target="../media/image70.png"/><Relationship Id="rId5" Type="http://schemas.openxmlformats.org/officeDocument/2006/relationships/image" Target="../media/image59.png"/><Relationship Id="rId10" Type="http://schemas.openxmlformats.org/officeDocument/2006/relationships/image" Target="../media/image68.png"/><Relationship Id="rId4" Type="http://schemas.openxmlformats.org/officeDocument/2006/relationships/image" Target="../media/image54.png"/><Relationship Id="rId9" Type="http://schemas.openxmlformats.org/officeDocument/2006/relationships/image" Target="../media/image6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7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image" Target="../media/image7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image" Target="../media/image7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95275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2800" dirty="0"/>
              <a:t>Compound Kinematics of Rigid Bodies 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7338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 &amp; Head 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513" y="5208588"/>
            <a:ext cx="848717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b="1" dirty="0">
                <a:solidFill>
                  <a:srgbClr val="00B050"/>
                </a:solidFill>
                <a:latin typeface="Curlz MT" panose="04040404050702020202" pitchFamily="82" charset="0"/>
              </a:rPr>
              <a:t>Motion with Translation, Rotation, and Everything Together too</a:t>
            </a:r>
            <a:endParaRPr lang="en-US" altLang="en-US" sz="3600" b="1" i="1" dirty="0">
              <a:solidFill>
                <a:srgbClr val="00B050"/>
              </a:solidFill>
              <a:latin typeface="Curlz MT" panose="04040404050702020202" pitchFamily="82" charset="0"/>
              <a:ea typeface="STZhongsong" panose="020B0503020204020204" pitchFamily="2" charset="-122"/>
            </a:endParaRP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295400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6A73A2-61DA-B299-FCD3-B2525D49A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73A41-743B-6AF0-3CCD-9F889F5680F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Relative-Velocity Equation: Bug Not Moving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699BF8B5-291E-D69C-A49F-CC61C5E6907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9E2DAEB9-52B6-4CBA-B4CF-6EE769D152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37815E72-F290-928D-CDB0-5F83CAB9B1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C563A31E-96C2-1EFC-A60E-02CB0F2D36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009DA328-EEE2-865E-67B3-5B02B9BE5F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1722C935-90F0-7761-D369-F11F3D0BFE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A716EAF4-61E5-65C8-E1A9-1556A9CB995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8027937F-C626-1531-A90C-A6003A3083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09462753-0F27-BFE7-C7F9-78C2F60243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E7AA7786-83F8-D36B-683B-2F95553F52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D3A378F6-8745-708E-D229-A38ED4FFE3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7244C2BE-D63F-5FEE-42D8-A18F48497C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62D464B1-3A3C-74DB-F448-934B58AB312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626FBC06-FF37-065F-C404-EAC3B26758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0E305A3B-1977-1E0A-5C8F-9AE8F93FBE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12641199-DDD8-9931-3822-1113BE1BB8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883B07A-83EF-AE5C-DEA8-0681860C4F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2E819901-CA3A-AF58-0719-DC66E9C601F7}"/>
              </a:ext>
            </a:extLst>
          </p:cNvPr>
          <p:cNvSpPr txBox="1"/>
          <p:nvPr/>
        </p:nvSpPr>
        <p:spPr>
          <a:xfrm>
            <a:off x="412242" y="4403890"/>
            <a:ext cx="850499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The  final expression for the velocity of </a:t>
            </a:r>
            <a:r>
              <a:rPr lang="en-US" dirty="0">
                <a:solidFill>
                  <a:srgbClr val="000000"/>
                </a:solidFill>
                <a:latin typeface="+mn-lt"/>
              </a:rPr>
              <a:t>a stationary </a:t>
            </a:r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bug with respect to the fixed frame is:</a:t>
            </a:r>
            <a:endParaRPr lang="en-US" dirty="0">
              <a:latin typeface="+mn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01F12C5-13EA-E220-0966-BF43BF0EA8F4}"/>
              </a:ext>
            </a:extLst>
          </p:cNvPr>
          <p:cNvSpPr txBox="1"/>
          <p:nvPr/>
        </p:nvSpPr>
        <p:spPr>
          <a:xfrm>
            <a:off x="418338" y="5234887"/>
            <a:ext cx="38918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0" dirty="0">
                <a:solidFill>
                  <a:srgbClr val="000000"/>
                </a:solidFill>
                <a:effectLst/>
                <a:latin typeface="+mn-lt"/>
              </a:rPr>
              <a:t>Rotating frames velocity:</a:t>
            </a:r>
            <a:endParaRPr lang="en-US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E42A2DD-1AC5-0669-EE5A-D707D587EA34}"/>
                  </a:ext>
                </a:extLst>
              </p:cNvPr>
              <p:cNvSpPr txBox="1"/>
              <p:nvPr/>
            </p:nvSpPr>
            <p:spPr>
              <a:xfrm>
                <a:off x="4037875" y="5175668"/>
                <a:ext cx="2430152" cy="5691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den>
                          </m:f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E42A2DD-1AC5-0669-EE5A-D707D587EA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7875" y="5175668"/>
                <a:ext cx="2430152" cy="569130"/>
              </a:xfrm>
              <a:prstGeom prst="rect">
                <a:avLst/>
              </a:prstGeom>
              <a:blipFill>
                <a:blip r:embed="rId4"/>
                <a:stretch>
                  <a:fillRect l="-1754" t="-22581" r="-11779"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Content Placeholder 25">
            <a:extLst>
              <a:ext uri="{FF2B5EF4-FFF2-40B4-BE49-F238E27FC236}">
                <a16:creationId xmlns:a16="http://schemas.microsoft.com/office/drawing/2014/main" id="{83B90945-018C-E781-6D8D-4A610ED642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 bwMode="auto">
          <a:xfrm>
            <a:off x="1017857" y="1222172"/>
            <a:ext cx="6144482" cy="3181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6578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2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7EFA7-8A24-9AE9-484A-7356E913E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10F0A-F5C9-28CE-DDD7-A5587D59ACB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Interpretation of the Relative-Velocity Equation: Bug Not Moving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8BEF9769-95B1-92C9-46B6-37706C548B7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B9E1CEA9-94C5-7ED6-3F21-FD3BC74F8A8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FA332291-E1A2-ACEA-81D7-2DEA9AAFA95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41CF153-DC90-EA10-E0BB-6DB5280B9E0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A816EA6-086E-1AF7-2634-5406826C38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CE2035F1-D8CC-AD6B-4EFB-23F88C684C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4C4EBBE8-9C5C-73F3-6B27-265007433B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EEB96902-C24F-07B2-24F5-DF05A84070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B4C11D31-6A8D-9EC0-94D6-27C88CF97D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9448FA2F-FF25-F7CB-187A-9C1476157E8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03271CAB-23C2-A4B6-19F4-5DC1E3BC8D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8482288A-6449-FADC-73C6-B52C3DB921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8791A27B-076E-C43B-200E-132A0D607C7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33E7DA67-9632-12D1-E42B-A3C1C33DF2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860D9313-F72C-77D1-7FC2-0FE30E89BE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8832B0ED-CF7C-D1EB-C08C-8D6327B8DE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AC6CCF4-314B-E884-441F-F184D70E93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713318D1-AFAE-E423-F083-88DCF9C60E25}"/>
              </a:ext>
            </a:extLst>
          </p:cNvPr>
          <p:cNvSpPr txBox="1"/>
          <p:nvPr/>
        </p:nvSpPr>
        <p:spPr>
          <a:xfrm>
            <a:off x="680149" y="3894149"/>
            <a:ext cx="38918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0" dirty="0">
                <a:solidFill>
                  <a:srgbClr val="000000"/>
                </a:solidFill>
                <a:effectLst/>
                <a:latin typeface="+mn-lt"/>
              </a:rPr>
              <a:t>Rotating frames velocity:</a:t>
            </a:r>
            <a:endParaRPr lang="en-US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ADA4293-3EF5-F785-1E9A-8FE3E5D722F0}"/>
                  </a:ext>
                </a:extLst>
              </p:cNvPr>
              <p:cNvSpPr txBox="1"/>
              <p:nvPr/>
            </p:nvSpPr>
            <p:spPr>
              <a:xfrm>
                <a:off x="4215384" y="3839758"/>
                <a:ext cx="2430152" cy="5691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ADA4293-3EF5-F785-1E9A-8FE3E5D722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5384" y="3839758"/>
                <a:ext cx="2430152" cy="569130"/>
              </a:xfrm>
              <a:prstGeom prst="rect">
                <a:avLst/>
              </a:prstGeom>
              <a:blipFill>
                <a:blip r:embed="rId4"/>
                <a:stretch>
                  <a:fillRect l="-2010" t="-23656" r="-11809" b="-11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Content Placeholder 25">
            <a:extLst>
              <a:ext uri="{FF2B5EF4-FFF2-40B4-BE49-F238E27FC236}">
                <a16:creationId xmlns:a16="http://schemas.microsoft.com/office/drawing/2014/main" id="{5CE46C1E-7944-7BB6-7B80-5BFD4C5976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 bwMode="auto">
          <a:xfrm>
            <a:off x="1017857" y="1222172"/>
            <a:ext cx="5001943" cy="2590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AB8A158A-C863-2A41-8F5B-B351C0488FD7}"/>
              </a:ext>
            </a:extLst>
          </p:cNvPr>
          <p:cNvSpPr txBox="1"/>
          <p:nvPr/>
        </p:nvSpPr>
        <p:spPr>
          <a:xfrm>
            <a:off x="491805" y="4520851"/>
            <a:ext cx="834586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This is best understood by separating the motion into its translational and rotational components. </a:t>
            </a:r>
          </a:p>
          <a:p>
            <a:r>
              <a:rPr lang="en-US" dirty="0"/>
              <a:t>The velocity of point </a:t>
            </a:r>
            <a:r>
              <a:rPr lang="en-US" b="1" i="1" dirty="0"/>
              <a:t>B</a:t>
            </a:r>
            <a:r>
              <a:rPr lang="en-US" dirty="0"/>
              <a:t> is expressed as the vector sum of: </a:t>
            </a:r>
          </a:p>
          <a:p>
            <a:r>
              <a:rPr lang="en-US" dirty="0"/>
              <a:t>the translational velocity of the reference point </a:t>
            </a:r>
            <a:r>
              <a:rPr lang="en-US" b="1" i="1" dirty="0"/>
              <a:t>A</a:t>
            </a:r>
            <a:r>
              <a:rPr lang="en-US" dirty="0"/>
              <a:t>, </a:t>
            </a:r>
          </a:p>
          <a:p>
            <a:r>
              <a:rPr lang="en-US" dirty="0"/>
              <a:t>the rotational contribution of A relative to B.</a:t>
            </a:r>
          </a:p>
        </p:txBody>
      </p:sp>
    </p:spTree>
    <p:extLst>
      <p:ext uri="{BB962C8B-B14F-4D97-AF65-F5344CB8AC3E}">
        <p14:creationId xmlns:p14="http://schemas.microsoft.com/office/powerpoint/2010/main" val="1350436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5" grpId="0"/>
      <p:bldP spid="2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D3CD86-3D6A-6A4A-FA6D-638CE4B94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D0BB5-717B-1D7C-3E25-F27A99686F6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Interpretation of the Relative-Velocity Equation: Bug Not Moving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3DC7E409-2CF7-B8B5-A03C-DFC9247B45E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9308A5BF-2249-097A-BC32-99DF00BA58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D5C59B0D-0F3A-D0EB-93CB-68B5424571A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C6049C1B-310E-A732-A0E4-ABB92BFCEB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04A71055-1F07-786C-D7B6-AB6E232058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D932614F-A600-528B-3502-72DE276E3E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857F0F7B-139B-9B74-4173-57582FFF211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B9D343D-9725-4A79-17E1-66BEC2D458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8FBD3221-5B00-F3D1-D683-57C93A0F8C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C9C1687A-0CD7-3DBF-B51F-E04B4055C9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04DAF8B9-AC28-748E-BAB4-2C89032815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15034576-1FA9-A08B-F489-117946F41D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6E4D7993-FA8A-406E-09A5-D2629A7CDC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1657C248-3B26-15AA-6CCC-4CEEE1B265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803A3BE2-6FC8-4D58-17D7-2C5DE63570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E1F73613-F20B-7AE2-E1FB-45A7CD3A86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FAB7976-9CE7-A871-6DEA-CAADE91FA0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D1DD571D-D8C8-6DDD-544A-878793A4C4C4}"/>
              </a:ext>
            </a:extLst>
          </p:cNvPr>
          <p:cNvSpPr txBox="1"/>
          <p:nvPr/>
        </p:nvSpPr>
        <p:spPr>
          <a:xfrm>
            <a:off x="680149" y="3894149"/>
            <a:ext cx="38918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0" dirty="0">
                <a:solidFill>
                  <a:srgbClr val="000000"/>
                </a:solidFill>
                <a:effectLst/>
                <a:latin typeface="+mn-lt"/>
              </a:rPr>
              <a:t>Rotating frames velocity:</a:t>
            </a:r>
            <a:endParaRPr lang="en-US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E5A7452-FF08-3CF6-CA62-1DB193F6972C}"/>
                  </a:ext>
                </a:extLst>
              </p:cNvPr>
              <p:cNvSpPr txBox="1"/>
              <p:nvPr/>
            </p:nvSpPr>
            <p:spPr>
              <a:xfrm>
                <a:off x="4215384" y="3839758"/>
                <a:ext cx="2430152" cy="5691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E5A7452-FF08-3CF6-CA62-1DB193F697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5384" y="3839758"/>
                <a:ext cx="2430152" cy="569130"/>
              </a:xfrm>
              <a:prstGeom prst="rect">
                <a:avLst/>
              </a:prstGeom>
              <a:blipFill>
                <a:blip r:embed="rId4"/>
                <a:stretch>
                  <a:fillRect l="-2010" t="-23656" r="-11809" b="-11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Content Placeholder 25">
            <a:extLst>
              <a:ext uri="{FF2B5EF4-FFF2-40B4-BE49-F238E27FC236}">
                <a16:creationId xmlns:a16="http://schemas.microsoft.com/office/drawing/2014/main" id="{8B6E2A89-1D62-D33D-7FAE-B7E3FFAAB5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 bwMode="auto">
          <a:xfrm>
            <a:off x="1017857" y="1222172"/>
            <a:ext cx="5001943" cy="2590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78A24BD-EF65-04B4-ACB3-B3BD7BF28C73}"/>
                  </a:ext>
                </a:extLst>
              </p:cNvPr>
              <p:cNvSpPr txBox="1"/>
              <p:nvPr/>
            </p:nvSpPr>
            <p:spPr>
              <a:xfrm>
                <a:off x="658813" y="4876800"/>
                <a:ext cx="7620000" cy="1009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  <m:sub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den>
                        </m:f>
                      </m:sub>
                    </m:sSub>
                  </m:oMath>
                </a14:m>
                <a:r>
                  <a:rPr lang="en-US" dirty="0"/>
                  <a:t> is the position vector from A to B, 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</m:oMath>
                </a14:m>
                <a:r>
                  <a:rPr lang="en-US" dirty="0"/>
                  <a:t> is the angular-velocity vector normal to the plane of motion.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78A24BD-EF65-04B4-ACB3-B3BD7BF28C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13" y="4876800"/>
                <a:ext cx="7620000" cy="1009444"/>
              </a:xfrm>
              <a:prstGeom prst="rect">
                <a:avLst/>
              </a:prstGeom>
              <a:blipFill>
                <a:blip r:embed="rId6"/>
                <a:stretch>
                  <a:fillRect l="-1200" t="-8434" b="-126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Oval 23">
            <a:extLst>
              <a:ext uri="{FF2B5EF4-FFF2-40B4-BE49-F238E27FC236}">
                <a16:creationId xmlns:a16="http://schemas.microsoft.com/office/drawing/2014/main" id="{3CD7258C-DFE3-E1C1-D3CD-8C307E4CEA2F}"/>
              </a:ext>
            </a:extLst>
          </p:cNvPr>
          <p:cNvSpPr/>
          <p:nvPr/>
        </p:nvSpPr>
        <p:spPr bwMode="auto">
          <a:xfrm>
            <a:off x="5562600" y="3692769"/>
            <a:ext cx="1524000" cy="879231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550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52A6E-C578-70A1-85A3-BB1C6A29F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Content Placeholder 36">
            <a:extLst>
              <a:ext uri="{FF2B5EF4-FFF2-40B4-BE49-F238E27FC236}">
                <a16:creationId xmlns:a16="http://schemas.microsoft.com/office/drawing/2014/main" id="{E58D3A8F-E9AD-CFC9-8A60-0623F9A63C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-199843" y="990600"/>
            <a:ext cx="3248478" cy="3867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C71D412-61C7-56CD-9A74-854E9366302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Geometric Decomposition of Relative Velocity of  </a:t>
            </a:r>
            <a:r>
              <a:rPr lang="en-US" sz="2800" i="1" dirty="0"/>
              <a:t>A </a:t>
            </a:r>
            <a:r>
              <a:rPr lang="en-US" sz="2800" dirty="0"/>
              <a:t>relative to </a:t>
            </a:r>
            <a:r>
              <a:rPr lang="en-US" sz="2800" i="1" dirty="0"/>
              <a:t>B</a:t>
            </a:r>
            <a:endParaRPr lang="en-US" sz="2800" i="1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AEB8B7E9-5577-3523-50AC-12427FC0B8F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4DAC1D0E-FF60-DDD7-8272-1DA11FD8C5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46FA0025-075E-718D-2657-743231853F4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B32B927-09ED-8DF9-3F38-62222B43A23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E6A7DBB7-A92B-F25E-AD13-1F383AD66B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F9518D07-3949-8DE2-8B18-5670B2B605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82ED16EB-33CD-5156-E185-17932084BC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114E07F0-4571-AF58-B825-EB60347A98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E3BF3D9A-7295-8250-0DF8-04FE3AA60B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7AE5C031-EEED-BB30-0F8C-AECBB7DCCF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A3D6151C-047B-0221-0AF0-53A54407AA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62012AA3-7CD6-70D3-4601-79E5DF862D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75310F3C-9356-F5DF-B054-D01738EC28E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162622BA-3A59-5CC7-7F48-0A95341D0F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44E849C6-22AD-E1F2-DEE6-5668C42CE7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BADDE593-433C-925C-371D-EB34A07D66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0A05777-4AD9-3663-01D9-60E7D84F6F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9A5027A8-3F58-E329-558F-A9CD6B53E8E7}"/>
              </a:ext>
            </a:extLst>
          </p:cNvPr>
          <p:cNvSpPr txBox="1"/>
          <p:nvPr/>
        </p:nvSpPr>
        <p:spPr>
          <a:xfrm>
            <a:off x="1146388" y="5099786"/>
            <a:ext cx="54413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Velocity of point A decomposed into translation and rotation. 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2AFA2273-ED59-C3D6-A8B4-F71EC067CF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4365" y="1642378"/>
            <a:ext cx="2152950" cy="2934109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3919C34B-8FDC-C580-CFD4-2652A85B43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3191" y="1952712"/>
            <a:ext cx="2133898" cy="2943636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FF89FC1C-7C0A-9C79-67A4-B5AE52530011}"/>
              </a:ext>
            </a:extLst>
          </p:cNvPr>
          <p:cNvSpPr txBox="1"/>
          <p:nvPr/>
        </p:nvSpPr>
        <p:spPr>
          <a:xfrm>
            <a:off x="3276600" y="3279648"/>
            <a:ext cx="4443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=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A53A358-4286-528F-88E5-597F1F9BFEED}"/>
              </a:ext>
            </a:extLst>
          </p:cNvPr>
          <p:cNvSpPr txBox="1"/>
          <p:nvPr/>
        </p:nvSpPr>
        <p:spPr>
          <a:xfrm>
            <a:off x="5423048" y="3432048"/>
            <a:ext cx="4443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+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22F435DA-A97A-3DA6-E3C6-F3626B6C53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95768" y="4234360"/>
            <a:ext cx="1495634" cy="235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229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1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42" grpId="0"/>
      <p:bldP spid="4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02E7B8-C10C-9A96-45AB-A941FB647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033FA-F75E-84D6-15DB-7A87BD82B8A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Geometric Decomposition of Relative Velocity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59D1A796-0813-A9B0-74A5-0BBB8292DD6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CF4AA0C8-703C-A78C-66D0-78FDA68285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29D228EA-F642-7671-D99A-AAC63083A2D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C9B86D3-B9C2-8EE7-78F8-2351FE7E41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DD43CEB4-C87E-3911-52F4-FAC2027DC5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A29B548-8F05-BF58-5278-DCED1AD217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1FD216EF-0371-77C7-524B-327CAA6DE48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0085C72F-9E51-E05E-1122-AD5B5DD37B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A8B2D63-3662-273A-8275-ABE4C75E2B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4E39B18D-318B-6E2A-AB69-66ED6D67BDB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BBCE5FAA-8C2B-0270-2B68-A89E184882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D58D7B94-55DC-9DA7-4860-2BC423F0F3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48A4E2F-C9FA-213B-4470-14F205C63B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632C26E8-E35A-F123-9909-6909AA7081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C245A98C-DB34-2A34-1259-B9D8F4C905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226C3C0B-1766-1318-810D-490C272EB8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0080C3F-104C-D9C6-2C80-91BE395A95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13E6A32-A346-63CE-0AC0-4AC352A1EE3D}"/>
                  </a:ext>
                </a:extLst>
              </p:cNvPr>
              <p:cNvSpPr txBox="1"/>
              <p:nvPr/>
            </p:nvSpPr>
            <p:spPr>
              <a:xfrm>
                <a:off x="5403850" y="1362456"/>
                <a:ext cx="3740150" cy="1748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The relative velocity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den>
                        </m:f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: </a:t>
                </a:r>
              </a:p>
              <a:p>
                <a:r>
                  <a:rPr lang="en-US" dirty="0"/>
                  <a:t>has magnitude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acc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dirty="0"/>
                  <a:t> is always perpendicular to the line joining </a:t>
                </a:r>
                <a:r>
                  <a:rPr lang="en-US" i="1" dirty="0"/>
                  <a:t>A</a:t>
                </a:r>
                <a:r>
                  <a:rPr lang="en-US" dirty="0"/>
                  <a:t> and </a:t>
                </a:r>
                <a:r>
                  <a:rPr lang="en-US" i="1" dirty="0"/>
                  <a:t>B.</a:t>
                </a:r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13E6A32-A346-63CE-0AC0-4AC352A1EE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3850" y="1362456"/>
                <a:ext cx="3740150" cy="1748107"/>
              </a:xfrm>
              <a:prstGeom prst="rect">
                <a:avLst/>
              </a:prstGeom>
              <a:blipFill>
                <a:blip r:embed="rId4"/>
                <a:stretch>
                  <a:fillRect l="-2443" t="-4895" r="-977" b="-69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76D2BC20-4F0F-BDF2-05DE-86339ABCE49D}"/>
              </a:ext>
            </a:extLst>
          </p:cNvPr>
          <p:cNvSpPr txBox="1"/>
          <p:nvPr/>
        </p:nvSpPr>
        <p:spPr>
          <a:xfrm>
            <a:off x="4769292" y="3330548"/>
            <a:ext cx="418201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 This perpendicularity is a key feature used in solving rigid-body plane-motion problems.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9474520-54E3-87D6-BD4B-BFFB8B16B6F9}"/>
                  </a:ext>
                </a:extLst>
              </p:cNvPr>
              <p:cNvSpPr txBox="1"/>
              <p:nvPr/>
            </p:nvSpPr>
            <p:spPr>
              <a:xfrm>
                <a:off x="479713" y="4599652"/>
                <a:ext cx="8395520" cy="15696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Key geometric observations: </a:t>
                </a:r>
              </a:p>
              <a:p>
                <a:r>
                  <a:rPr lang="en-US" dirty="0"/>
                  <a:t>The motion of the rigid body can be visualized as: </a:t>
                </a:r>
              </a:p>
              <a:p>
                <a:r>
                  <a:rPr lang="en-US" dirty="0"/>
                  <a:t>a pure translation with velocity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dirty="0"/>
                  <a:t> followed by a rotation about point </a:t>
                </a:r>
                <a:r>
                  <a:rPr lang="en-US" i="1" dirty="0"/>
                  <a:t>B.</a:t>
                </a:r>
                <a:endParaRPr lang="en-US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9474520-54E3-87D6-BD4B-BFFB8B16B6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713" y="4599652"/>
                <a:ext cx="8395520" cy="1569660"/>
              </a:xfrm>
              <a:prstGeom prst="rect">
                <a:avLst/>
              </a:prstGeom>
              <a:blipFill>
                <a:blip r:embed="rId6"/>
                <a:stretch>
                  <a:fillRect l="-1162" t="-3113" b="-81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>
            <a:extLst>
              <a:ext uri="{FF2B5EF4-FFF2-40B4-BE49-F238E27FC236}">
                <a16:creationId xmlns:a16="http://schemas.microsoft.com/office/drawing/2014/main" id="{012BE2FF-8F8D-642F-FF38-8D6894D1B350}"/>
              </a:ext>
            </a:extLst>
          </p:cNvPr>
          <p:cNvSpPr txBox="1"/>
          <p:nvPr/>
        </p:nvSpPr>
        <p:spPr>
          <a:xfrm>
            <a:off x="92738" y="3456652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Velocity of point A decomposed into translation and rotation. </a:t>
            </a:r>
          </a:p>
        </p:txBody>
      </p: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7731FAAB-F6C1-AD5C-7C0F-ECBB34EE9D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 bwMode="auto">
          <a:xfrm>
            <a:off x="417135" y="1245716"/>
            <a:ext cx="4930548" cy="2184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4896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0" grpId="0"/>
      <p:bldP spid="3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142F7-DE5B-23C4-6000-4A425F0F10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532B8-B5EF-7E8C-96F9-F2922BD549F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Important Consequences and Applications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18EA2774-E8F8-A219-3F9C-2E983FE55CC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911C82E5-97A8-0F70-4AF4-090C30A42E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B7F02504-2A9F-8E26-3FFA-738DBB6775E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90582E47-0B92-EF37-B0AD-A4444F6954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BC0C310E-126C-4BBF-D26A-4F947A8714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0D20FD99-13A2-B40F-8874-C82CAFA0A1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42C4F0A8-D972-0711-277F-03912CCC7F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4510FAB1-36F3-39AA-7D20-411D69A873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7FBAA846-BBFA-708C-00E1-3F2EAFF9F1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71D00415-42F5-DC56-6EF1-DB422AE5D9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A6C1205A-E74C-A3EA-D1EA-760371DC1A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900187A0-1399-D3F0-F88C-008210BCD6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9716E401-4FDB-5A58-B24B-D090905628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8FFDC4F2-68B4-3D0B-DCE6-2955D6E01B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F344BC03-C8FB-B91A-948D-40F606BDE1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FCE806CE-FE81-5818-8150-BF61C80BA3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4483E10-0652-54D5-FAA1-0731847468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8CDB5AE-9DD9-CB1C-51E0-AFB2484083B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4799" y="1252727"/>
                <a:ext cx="8702675" cy="5435219"/>
              </a:xfrm>
            </p:spPr>
            <p:txBody>
              <a:bodyPr/>
              <a:lstStyle/>
              <a:p>
                <a:r>
                  <a:rPr lang="en-US" sz="2400" dirty="0"/>
                  <a:t>The relative linear velocity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den>
                        </m:f>
                      </m:sub>
                    </m:sSub>
                  </m:oMath>
                </a14:m>
                <a:r>
                  <a:rPr lang="en-US" sz="2400" dirty="0"/>
                  <a:t> depends only on: </a:t>
                </a:r>
              </a:p>
              <a:p>
                <a:r>
                  <a:rPr lang="en-US" sz="2400" dirty="0"/>
                  <a:t>the angular velocity </a:t>
                </a:r>
                <a:r>
                  <a:rPr lang="en-US" sz="2400" i="1" dirty="0"/>
                  <a:t>ω</a:t>
                </a:r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the distance </a:t>
                </a:r>
                <a:r>
                  <a:rPr lang="en-US" sz="2400" i="1" dirty="0"/>
                  <a:t>r</a:t>
                </a:r>
                <a:r>
                  <a:rPr lang="en-US" sz="2400" dirty="0"/>
                  <a:t> between the two points </a:t>
                </a:r>
              </a:p>
              <a:p>
                <a:r>
                  <a:rPr lang="en-US" sz="2400" dirty="0"/>
                  <a:t>The equation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𝑂</m:t>
                            </m:r>
                          </m:den>
                        </m:f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𝑂</m:t>
                            </m:r>
                          </m:den>
                        </m:f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⃗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</m:acc>
                  </m:oMath>
                </a14:m>
                <a:r>
                  <a:rPr lang="en-US" sz="2400" dirty="0"/>
                  <a:t> applies whenever the distance between points </a:t>
                </a:r>
                <a:r>
                  <a:rPr lang="en-US" sz="2400" i="1" dirty="0"/>
                  <a:t>A</a:t>
                </a:r>
                <a:r>
                  <a:rPr lang="en-US" sz="2400" dirty="0"/>
                  <a:t> and </a:t>
                </a:r>
                <a:r>
                  <a:rPr lang="en-US" sz="2400" i="1" dirty="0"/>
                  <a:t>B</a:t>
                </a:r>
                <a:r>
                  <a:rPr lang="en-US" sz="2400" dirty="0"/>
                  <a:t> remains constant. </a:t>
                </a:r>
              </a:p>
              <a:p>
                <a:r>
                  <a:rPr lang="en-US" sz="2400" dirty="0"/>
                  <a:t>The same formulation can be used if </a:t>
                </a:r>
                <a:r>
                  <a:rPr lang="en-US" sz="2400" i="1" dirty="0"/>
                  <a:t>A</a:t>
                </a:r>
                <a:r>
                  <a:rPr lang="en-US" sz="2400" dirty="0"/>
                  <a:t> is chosen as the reference point instead of </a:t>
                </a:r>
                <a:r>
                  <a:rPr lang="en-US" sz="2400" i="1" dirty="0"/>
                  <a:t>B</a:t>
                </a:r>
                <a:r>
                  <a:rPr lang="en-US" sz="2400" dirty="0"/>
                  <a:t> for constrained sliding contact between different bodies.</a:t>
                </a:r>
              </a:p>
              <a:p>
                <a:r>
                  <a:rPr lang="en-US" sz="2400" dirty="0"/>
                  <a:t>This interpretation forms the foundation for analyzing: </a:t>
                </a:r>
              </a:p>
              <a:p>
                <a:r>
                  <a:rPr lang="en-US" sz="2400" dirty="0"/>
                  <a:t>rigid-body plane motion </a:t>
                </a:r>
              </a:p>
              <a:p>
                <a:r>
                  <a:rPr lang="en-US" sz="2400" dirty="0"/>
                  <a:t>mechanisms and linkages </a:t>
                </a:r>
              </a:p>
              <a:p>
                <a:r>
                  <a:rPr lang="en-US" sz="2400" dirty="0"/>
                  <a:t>many engineering applications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8CDB5AE-9DD9-CB1C-51E0-AFB2484083B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799" y="1252727"/>
                <a:ext cx="8702675" cy="5435219"/>
              </a:xfrm>
              <a:blipFill>
                <a:blip r:embed="rId4"/>
                <a:stretch>
                  <a:fillRect l="-910" t="-1457" r="-1471" b="-3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12592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F5DF5C-B711-307F-6A65-386244231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41FE5-682F-7A43-F58B-0FF18759317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Solution Methods for the Relative-Velocity Equation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DD62B849-F5C4-0EF9-B09A-708867220FC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BB02B51B-F7B2-AAC9-4347-C7951CEA45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8974A1C6-DD1D-330C-9C8D-2CD7932C966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D2D85E57-1F8F-B45E-7412-7D26BE66FB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C8AA03BA-0ED5-EAE5-0829-434CE772DD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48CB1A0-D297-DA34-0C89-B5F4B1443B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D3C4C399-30CB-F9C6-A5ED-AD2BD49771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2C834F21-2770-3F87-9522-A017F71D99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F8AB904C-8FDA-D517-99EE-8DA72BE93E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4AEC017C-21DB-062C-AB26-D72963DA7D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8E608610-EBD6-34A9-267B-05D150B6FB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ABC9AA2F-E9DB-9BC2-3047-4C106B6F90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BAE039BD-BF43-4976-E3B5-F689E3C6D4E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63DD6FA2-1E60-2BFD-9CB0-F089E40554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7E9025C1-75F7-5DA3-0327-D8A7FDC858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3EC27D54-4BDF-9752-391F-8916ECCE44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A226EEF-D919-E627-24E1-EF723C8BE1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4703FBA-1014-1939-0F6A-2E82D2902AF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77812" y="1219201"/>
                <a:ext cx="8614724" cy="5257800"/>
              </a:xfrm>
            </p:spPr>
            <p:txBody>
              <a:bodyPr/>
              <a:lstStyle/>
              <a:p>
                <a:r>
                  <a:rPr lang="en-US" sz="2400" dirty="0"/>
                  <a:t>The relative-velocity equation may be solved using one of the following approaches: </a:t>
                </a:r>
              </a:p>
              <a:p>
                <a:r>
                  <a:rPr lang="en-US" sz="2400" dirty="0"/>
                  <a:t>Scalar algebra: Project vectors along convenient directions to form scalar equations. </a:t>
                </a:r>
              </a:p>
              <a:p>
                <a:r>
                  <a:rPr lang="en-US" sz="2400" dirty="0"/>
                  <a:t>Vector algebra: Express each term using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en-US" sz="2400" dirty="0"/>
                  <a:t> components and equate like terms. </a:t>
                </a:r>
              </a:p>
              <a:p>
                <a:r>
                  <a:rPr lang="en-US" sz="2400" dirty="0"/>
                  <a:t>Graphical analysis: Construct a vector polygon to represent the velocity equation. </a:t>
                </a:r>
              </a:p>
              <a:p>
                <a:r>
                  <a:rPr lang="en-US" sz="2400" dirty="0"/>
                  <a:t>A sketch of the vector polygon should always be drawn first, since it reveals the physical meaning of the motion and guides the algebraic formulation. </a:t>
                </a:r>
              </a:p>
              <a:p>
                <a:r>
                  <a:rPr lang="en-US" sz="2400" dirty="0"/>
                  <a:t>Careful selection of projection directions often avoids the need to solve simultaneous equations.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4703FBA-1014-1939-0F6A-2E82D2902AF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77812" y="1219201"/>
                <a:ext cx="8614724" cy="5257800"/>
              </a:xfrm>
              <a:blipFill>
                <a:blip r:embed="rId4"/>
                <a:stretch>
                  <a:fillRect l="-991" t="-927" r="-1132" b="-17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15949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88AC7A-19DC-955F-91AA-D35556799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4A615-0B10-898E-AA35-F30220E12A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Graphical Solution Procedure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6D937523-2929-9B87-5A17-AB3E7B802D9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1E776E76-1E60-267C-53BC-3CE0D11AE6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012BAD8A-F0E5-96EA-9206-786C059DC1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1A84505-865E-13B1-12A3-3FDC7815A6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DB1556D3-0BD9-A078-1AC6-0BA5E9A0AE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5640C9C6-3508-5BCA-AC81-A8A8BEDCBF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561E1C6B-9E7E-CA9A-18FC-6FF612624E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74334801-18B0-8335-E779-881B2371EC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B7AE1D0C-908D-94C9-1794-133C050895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AB4BA653-D9CA-D91E-1040-4E0BAFBD5C0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0E13A2F5-D1F4-E0DC-C6FF-C64A47BDEB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771BA3EC-2A12-500D-04CE-F684B606E7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F3829ED5-641F-EAF4-FBC6-01BFB348B70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A9954928-350E-962E-F4B0-473BC7652C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9D7E2928-0825-54A5-BC0B-ECECE05B9A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B51377D-B39F-84A0-382A-FB0DC3C3E5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2EF5D3B-70FA-0827-EFB8-364BFEF21E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77536E-AB19-D215-1C8B-934A0F9FF1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727009"/>
            <a:ext cx="7772400" cy="4267200"/>
          </a:xfrm>
        </p:spPr>
        <p:txBody>
          <a:bodyPr/>
          <a:lstStyle/>
          <a:p>
            <a:r>
              <a:rPr lang="en-US" sz="2400" dirty="0"/>
              <a:t>Graphical Solution Procedure: </a:t>
            </a:r>
          </a:p>
          <a:p>
            <a:r>
              <a:rPr lang="en-US" sz="2400" dirty="0"/>
              <a:t>1 Construct the known velocity vectors to scale and in correct directions. </a:t>
            </a:r>
          </a:p>
          <a:p>
            <a:r>
              <a:rPr lang="en-US" sz="2400" dirty="0"/>
              <a:t>2 Complete the vector polygon using the unknown vectors. </a:t>
            </a:r>
          </a:p>
          <a:p>
            <a:r>
              <a:rPr lang="en-US" sz="2400" dirty="0"/>
              <a:t>3 Measure unknown magnitudes and directions directly from the diagram. </a:t>
            </a:r>
          </a:p>
          <a:p>
            <a:r>
              <a:rPr lang="en-US" sz="2400" dirty="0"/>
              <a:t>This method is particularly effective when the geometry leads to awkward analytical expressions.</a:t>
            </a:r>
          </a:p>
        </p:txBody>
      </p:sp>
    </p:spTree>
    <p:extLst>
      <p:ext uri="{BB962C8B-B14F-4D97-AF65-F5344CB8AC3E}">
        <p14:creationId xmlns:p14="http://schemas.microsoft.com/office/powerpoint/2010/main" val="2760520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20181-BE41-A0A5-C58C-FBFEFF469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790A5-E249-4BD7-436B-62E5B6391A6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Key Observations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A444FA1F-C144-3330-9BCF-7C023127DC1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266E0D98-3447-E9BF-5576-4B1226D35DA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39FD0E60-65F1-2925-14ED-B49F603D5C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3EFBC260-6DAD-E36E-BEE4-7777508FDFE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EAAED7CD-9DDF-AD12-4F3A-9EC5BEB500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3384DAE-F7FA-8949-DFB8-653B3FB7B6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0E10D301-50E0-1848-783D-C22ED5B93CB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FA2E023F-EF11-00FC-DB4E-2858E1DBAC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0D4802E6-76C9-2AFC-CC63-87A9B4F40C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ED6D859F-0025-BAE6-F0FD-C792F89FF0F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0EA037A2-05E5-EC80-7550-B919E858EF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9365CFEE-1908-FADB-4930-EE40650D12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72A1705-9B5C-6D21-A7BD-7174828546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A74DEE7-CAD4-A1AE-C0A6-EBCA79E022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B9A97B4D-DBF6-3DCE-7CAF-A6EC07C8B0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E7D3576E-AB99-F4F0-B250-9CD2AF14F5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954A127-85EB-4013-E08B-AE10013679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6EEEFB-D060-8FA8-2DAB-411DCC193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0"/>
            <a:ext cx="7467600" cy="4740275"/>
          </a:xfrm>
        </p:spPr>
        <p:txBody>
          <a:bodyPr/>
          <a:lstStyle/>
          <a:p>
            <a:r>
              <a:rPr lang="en-US" sz="2400" dirty="0"/>
              <a:t>Important Observations </a:t>
            </a:r>
          </a:p>
          <a:p>
            <a:r>
              <a:rPr lang="en-US" sz="2400" dirty="0"/>
              <a:t>A single vector equation in a plane is equivalent to two scalar equations. </a:t>
            </a:r>
          </a:p>
          <a:p>
            <a:r>
              <a:rPr lang="en-US" sz="2400" dirty="0"/>
              <a:t>Therefore, at most two scalar unknowns can be determined. </a:t>
            </a:r>
          </a:p>
          <a:p>
            <a:r>
              <a:rPr lang="en-US" sz="2400" dirty="0"/>
              <a:t>Unknowns may include a vector magnitude, direction, or both. </a:t>
            </a:r>
          </a:p>
          <a:p>
            <a:r>
              <a:rPr lang="en-US" sz="2400" dirty="0"/>
              <a:t>A systematic identification of knowns and unknowns should always precede the solution.</a:t>
            </a:r>
          </a:p>
        </p:txBody>
      </p:sp>
    </p:spTree>
    <p:extLst>
      <p:ext uri="{BB962C8B-B14F-4D97-AF65-F5344CB8AC3E}">
        <p14:creationId xmlns:p14="http://schemas.microsoft.com/office/powerpoint/2010/main" val="617474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EA163-2214-BEAB-456B-C60E09F52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CF4D0-C4F0-ED9E-57EB-789D62374DE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Instantaneous Center of Zero Velocity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6B299161-29C0-45D9-D89E-156D42D91BA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5335EA8C-B5B2-9DF1-5EE0-888B1885C05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8034F6BE-A111-40A7-46F2-F57B71666AF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948CA047-4D9C-6E90-EE20-BC1F498A86A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CB5AFDA9-A977-F1F0-ADB1-8AD0459A35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95343F56-73F1-19C5-E0FC-6D01B26F41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EBD1A232-C2AB-3301-6ED2-128D0A1F932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7CB5860-2B43-DD0A-CDCF-8C7A029F0C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26CE1B0F-9016-F939-64AC-0BC20EFEFC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54A266FC-99BF-E42B-F605-53B7EA4AC65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BE95C52A-C520-5622-A11F-8B60661919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9CE4C20E-58E4-5AAB-93C9-0EF25C238E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34A33FCE-2FC8-FF75-1229-099501DAED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6C331EAD-56AC-72AA-6893-BDC928304E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B2B1FF40-E0C2-0456-008A-74FBC570BA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12C8DDAB-8422-8D07-BE92-E9C8DDE616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ED793B2-6EE3-4E66-3A41-E5E67C3BA7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F8AAF-D3FB-CEDC-C312-CCE18EEE81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711953"/>
            <a:ext cx="7772400" cy="4114800"/>
          </a:xfrm>
        </p:spPr>
        <p:txBody>
          <a:bodyPr/>
          <a:lstStyle/>
          <a:p>
            <a:r>
              <a:rPr lang="en-US" sz="2400" dirty="0"/>
              <a:t>Plane Motion of a Rigid Body </a:t>
            </a:r>
          </a:p>
          <a:p>
            <a:r>
              <a:rPr lang="en-US" sz="2400" dirty="0"/>
              <a:t>The velocity of any point on a rigid body in plane motion can be expressed as the sum of: </a:t>
            </a:r>
          </a:p>
          <a:p>
            <a:r>
              <a:rPr lang="en-US" sz="2400" dirty="0"/>
              <a:t>velocity of a reference point, and </a:t>
            </a:r>
          </a:p>
          <a:p>
            <a:r>
              <a:rPr lang="en-US" sz="2400" dirty="0"/>
              <a:t>relative velocity due to rotation about that point. </a:t>
            </a:r>
          </a:p>
          <a:p>
            <a:r>
              <a:rPr lang="en-US" sz="2400" dirty="0"/>
              <a:t>A unique reference point can be chosen which has zero velocity at a given instant. </a:t>
            </a:r>
          </a:p>
          <a:p>
            <a:r>
              <a:rPr lang="en-US" sz="2400" dirty="0"/>
              <a:t>At that instant, the body undergoes pure rotation about an axis normal to the plane of motion passing through this point. </a:t>
            </a:r>
          </a:p>
        </p:txBody>
      </p:sp>
    </p:spTree>
    <p:extLst>
      <p:ext uri="{BB962C8B-B14F-4D97-AF65-F5344CB8AC3E}">
        <p14:creationId xmlns:p14="http://schemas.microsoft.com/office/powerpoint/2010/main" val="2419217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23599-4C1F-9319-68D4-229F6BE821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6070C-9770-6007-B50E-6AE86E9B204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Instantaneous Center of Zero Velocity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D351E9F0-1D8E-2B7B-3266-788EBB7B19B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F918FF47-4033-FD2B-CFBA-EDD253F3A3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B12B01A2-093A-60B9-CD4D-C74260F0C43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FF54C36C-EC35-FA7E-BB84-FBD2FAD514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112E8EF4-3FF7-D6A0-199B-C39F6FC161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03BB47C8-A7C6-CA8B-E51F-64675D2177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C3006DEB-79B0-CF7D-6633-EA0CECE790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E5F1E0AB-9C90-F514-6CC7-2FDE85DB03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E7AF5945-12CD-B79A-A5CA-1FAA76CD25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B6EA22BB-A089-B44E-F762-30BD35F628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1DEEAB39-0DD0-1EA2-865C-653DC73584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E95B20ED-C0E1-6976-1EE6-D9AB100259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9BE5564B-838F-153B-A770-6ABA7A55D1C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D8841FC-5C1F-2ECB-F0B1-22362B1677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DD4DB8E1-760E-B818-4351-8175F37EB3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480F53B-6DBF-B862-5144-47ECA1CB22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A750045-4752-9654-5143-40F49E49B2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9565B2-18D4-5216-5EC8-756BDAF238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338072"/>
            <a:ext cx="7772400" cy="4114800"/>
          </a:xfrm>
        </p:spPr>
        <p:txBody>
          <a:bodyPr/>
          <a:lstStyle/>
          <a:p>
            <a:endParaRPr lang="en-US" sz="2400" dirty="0"/>
          </a:p>
          <a:p>
            <a:r>
              <a:rPr lang="en-US" sz="2400" dirty="0"/>
              <a:t>This axis is called the instantaneous axis of zero velocity. </a:t>
            </a:r>
          </a:p>
          <a:p>
            <a:r>
              <a:rPr lang="en-US" sz="2400" dirty="0"/>
              <a:t>The intersection of this axis with the plane of motion is known as the Instantaneous Center of Zero Velocity (IC). </a:t>
            </a:r>
          </a:p>
          <a:p>
            <a:r>
              <a:rPr lang="en-US" sz="2400" dirty="0"/>
              <a:t>The IC provides a powerful graphical method for visualizing and analyzing velocities in plane motion.</a:t>
            </a:r>
          </a:p>
        </p:txBody>
      </p:sp>
    </p:spTree>
    <p:extLst>
      <p:ext uri="{BB962C8B-B14F-4D97-AF65-F5344CB8AC3E}">
        <p14:creationId xmlns:p14="http://schemas.microsoft.com/office/powerpoint/2010/main" val="1510072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A90B6-05EF-D4E6-8BDE-41EFB87EB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88628-4701-B87F-B808-4BBD24FEBE4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Locating the Instantaneous Center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1952312A-66C0-3D5F-360F-48B66801C3D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7EE8F38B-B24B-CAE2-F41B-050899BFE7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4DF2F482-D9BA-1A52-E878-CD0496E019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06B78398-08AD-05F7-7269-31D02A8E64C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2EE6E622-C8AE-EA3D-15DB-A256AF04C2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AFD6535D-6F0B-E874-0559-0505FA4806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3F4ED92B-10BF-8175-418A-9DC255667C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0CA0820A-47C6-0E3A-DA76-C176A7B149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B2FA2B2C-249D-FCC6-BC43-9638D7D626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A3F39B3B-F576-7AEB-48CB-3DE6484F7D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54D4F16B-8764-A8F9-8150-CE4F65AF22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15D9B25A-96B0-731C-F4AD-97293CAB7F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9755C721-C516-E51E-15B1-BCBF74F8EB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84BCB99C-CBA1-4B1A-02E2-139DCA3126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3C30AD87-6015-479F-577E-1980115DC2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20E79B0-AF37-859F-2187-883066348F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C6A80B7-2B66-3149-0032-781271C250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17576C2-E303-0180-518B-702E1BAB102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3029" y="1188719"/>
                <a:ext cx="8654446" cy="5423027"/>
              </a:xfrm>
            </p:spPr>
            <p:txBody>
              <a:bodyPr/>
              <a:lstStyle/>
              <a:p>
                <a:r>
                  <a:rPr lang="en-US" sz="2400" dirty="0"/>
                  <a:t>Consider two points A and B on a rigid body. </a:t>
                </a:r>
              </a:p>
              <a:p>
                <a:r>
                  <a:rPr lang="en-US" sz="2400" dirty="0"/>
                  <a:t>Directions of their absolute velocities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𝑂</m:t>
                            </m:r>
                          </m:den>
                        </m:f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𝑂</m:t>
                            </m:r>
                          </m:den>
                        </m:f>
                      </m:sub>
                    </m:sSub>
                  </m:oMath>
                </a14:m>
                <a:r>
                  <a:rPr lang="en-US" sz="2400" dirty="0"/>
                  <a:t> are known and not parallel. </a:t>
                </a:r>
              </a:p>
              <a:p>
                <a:r>
                  <a:rPr lang="en-US" sz="2400" dirty="0"/>
                  <a:t>The IC must lie on a line perpendicular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𝑂</m:t>
                            </m:r>
                          </m:den>
                        </m:f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through point </a:t>
                </a:r>
                <a:r>
                  <a:rPr lang="en-US" sz="2400" i="1" dirty="0"/>
                  <a:t>A</a:t>
                </a:r>
                <a:r>
                  <a:rPr lang="en-US" sz="2400" dirty="0"/>
                  <a:t>. </a:t>
                </a:r>
              </a:p>
              <a:p>
                <a:r>
                  <a:rPr lang="en-US" sz="2400" dirty="0"/>
                  <a:t>Similarly, it must lie on a line perpendicular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𝑂</m:t>
                            </m:r>
                          </m:den>
                        </m:f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through point </a:t>
                </a:r>
                <a:r>
                  <a:rPr lang="en-US" sz="2400" i="1" dirty="0"/>
                  <a:t>B</a:t>
                </a:r>
                <a:r>
                  <a:rPr lang="en-US" sz="2400" dirty="0"/>
                  <a:t>. </a:t>
                </a:r>
              </a:p>
              <a:p>
                <a:r>
                  <a:rPr lang="en-US" sz="2400" dirty="0"/>
                  <a:t>The intersection of these two perpendiculars locates the IC. </a:t>
                </a:r>
              </a:p>
              <a:p>
                <a:r>
                  <a:rPr lang="en-US" sz="2400" dirty="0"/>
                  <a:t>The IC may lie: </a:t>
                </a:r>
              </a:p>
              <a:p>
                <a:r>
                  <a:rPr lang="en-US" sz="2400" dirty="0"/>
                  <a:t>inside the body, outside the body, or on an imaginary extension of the body. </a:t>
                </a:r>
              </a:p>
              <a:p>
                <a:r>
                  <a:rPr lang="en-US" sz="2400" dirty="0"/>
                  <a:t>The IC is not a fixed point and changes with time.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17576C2-E303-0180-518B-702E1BAB102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3029" y="1188719"/>
                <a:ext cx="8654446" cy="5423027"/>
              </a:xfrm>
              <a:blipFill>
                <a:blip r:embed="rId4"/>
                <a:stretch>
                  <a:fillRect l="-986" t="-899" r="-11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57714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F3F58-9C4D-1E02-212D-171B36072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45CC8-9992-9548-5903-52A2068B878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Locating the Instantaneous Center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74201A20-6043-ECE5-825D-9D6D5C1D645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077F2DE3-B437-8662-AE52-68B0BC95CA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6EF20AD8-D703-CB0A-D2E0-A56BDCCE071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668E5C3-56E0-5BF5-4D4A-D07FA357B2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7638EB22-1511-4EF4-5E90-3579FC5524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B06BE41-2327-1721-1EB2-30EFA7F121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7DE7F014-CA93-B9D8-6724-1A7AFDF984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155F3276-BAD8-8B0A-1C63-8D1DD5206E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96441811-9A74-0426-1F1C-DAE452BB32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F78215B2-F6AC-BD52-2D19-04E8B1AEA6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DB235C67-B330-B22C-4219-A7619F50D9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9F847601-66D8-E32C-D56D-EA2B5ABC0A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74FD1684-EF52-3450-2399-37324CACE36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102C0C1D-759F-2641-F945-04FAFCF307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A6010D5A-0833-B799-AA3A-0E0A3122E3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1EB23FE1-E114-3AFC-6475-E45C80DE55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678DC81-BB7B-5F84-3E5C-AB78A86DAB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265247AE-89FD-0640-E568-63D8D0C500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 bwMode="auto">
          <a:xfrm>
            <a:off x="610890" y="1901659"/>
            <a:ext cx="7466309" cy="268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38887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31917-7328-FFD4-C7BF-D7E0E26A5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04479-54D9-0A93-C2A2-2EC64C64C2D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Velocity Relations Using IC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C5A60625-AF44-7F59-6847-EE100E661DF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B0F9475A-955B-541B-B76B-AD266A5CAE5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738CA37A-36F1-A9D2-57C4-092307C440C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E58567B3-1C29-5129-6376-02FE960FD5E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72538B3C-84CF-6B8B-6F7A-ECBFAADB20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6E5B4D83-B9F5-BA6F-F2E4-B89F3CD60C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BD228489-3C91-3E08-5E0C-CD512652B6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374798F5-1131-436F-3977-91777D7A2F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653A53E2-72CD-DEA5-11FB-F1FF99793E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B0EA2DE4-7EF0-1673-2B18-257E912A12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BC19CFC1-5008-E0B2-6F42-62C9C84C0B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726731D3-21D7-17B6-36A7-78E6D5A5EC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04748DDE-3E19-AC66-792B-B39E4B8E372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7B9B27BE-015F-F58E-A5C3-987A0C8F3A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D6ABC9A-5CCD-D635-922E-F7A5F89294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B9718CCB-5564-C2F4-675A-969BF3A5B6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A91819E-AAD4-BFD5-1689-C306842F48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B76C1AA-A0E7-22E8-D12C-786AC5F1B1D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800" y="1286256"/>
                <a:ext cx="7772400" cy="5215763"/>
              </a:xfrm>
            </p:spPr>
            <p:txBody>
              <a:bodyPr/>
              <a:lstStyle/>
              <a:p>
                <a:r>
                  <a:rPr lang="en-US" sz="2400" dirty="0"/>
                  <a:t>Once the instantaneous center C is known: </a:t>
                </a:r>
              </a:p>
              <a:p>
                <a:r>
                  <a:rPr lang="en-US" sz="2400" dirty="0"/>
                  <a:t>Every point on the body has a velocity perpendicular to the line joining it to C. </a:t>
                </a:r>
              </a:p>
              <a:p>
                <a:r>
                  <a:rPr lang="en-US" sz="2400" dirty="0"/>
                  <a:t>If the velocity magnitude of point A is known: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𝑂</m:t>
                                  </m:r>
                                </m:den>
                              </m:f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 velocity of any other point B is: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If velocities of two points are parallel: </a:t>
                </a:r>
              </a:p>
              <a:p>
                <a:r>
                  <a:rPr lang="en-US" sz="2400" dirty="0"/>
                  <a:t>IC moves farther away as magnitudes become equal. </a:t>
                </a:r>
              </a:p>
              <a:p>
                <a:r>
                  <a:rPr lang="en-US" sz="2400" dirty="0"/>
                  <a:t>IC approaches infinity for pure translation.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B76C1AA-A0E7-22E8-D12C-786AC5F1B1D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286256"/>
                <a:ext cx="7772400" cy="5215763"/>
              </a:xfrm>
              <a:blipFill>
                <a:blip r:embed="rId4"/>
                <a:stretch>
                  <a:fillRect l="-1098" t="-935" r="-1569" b="-7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961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1178BB-F6CE-8A53-48C4-27D080E1A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EF97F-AF2C-F6A0-88F6-A7C3CCFF3B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Instantaneous Center: Concept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D3574E1D-94E9-09F1-D12D-46CB771F420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686668E2-1A20-7310-85AA-C2014D5A69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93FE9D15-0905-0466-4D29-100A6A6E602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D3F9AAED-F9BD-EE17-9368-856C4D6856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C884E225-A794-AF14-719B-0532A9F9B1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2729DE47-B590-20A0-9E28-AFB186857D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B7B5F470-F8A2-210E-ED97-6147BAD185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066D8CC1-7E92-D123-B284-C9FB7D8605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9B05DF42-F292-17CD-63F4-6C96736399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F5812FD4-5B65-E9CF-FF15-7A1C1957CF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7D0D7ABD-E83C-F3A0-942C-895BD6A896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9C2499DE-1599-B36C-44F4-73B0DAD74C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414D230D-8B9A-4C43-7FE8-5FEC97EB165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494EE93E-A14B-17BD-DBCB-E1F2AEA965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358E98C2-C81B-D79D-6EE7-45C28FE3C9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0904EAF6-A075-D390-3B9E-DB07A27BDF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DA0F0DA-0F06-9121-EB8B-EC574B6CC7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060C69-7AE2-9C33-4E5D-F8A0C3D6F3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038" y="1371600"/>
            <a:ext cx="5303961" cy="4876800"/>
          </a:xfrm>
        </p:spPr>
        <p:txBody>
          <a:bodyPr/>
          <a:lstStyle/>
          <a:p>
            <a:r>
              <a:rPr lang="en-US" sz="2400" dirty="0"/>
              <a:t>Instantaneous Center (IC): </a:t>
            </a:r>
          </a:p>
          <a:p>
            <a:r>
              <a:rPr lang="en-US" sz="2400" dirty="0"/>
              <a:t>As a rigid body moves, the instantaneous center C changes position. </a:t>
            </a:r>
          </a:p>
          <a:p>
            <a:r>
              <a:rPr lang="en-US" sz="2400" dirty="0"/>
              <a:t>The locus of ICs in space forms the space centrode/</a:t>
            </a:r>
          </a:p>
          <a:p>
            <a:r>
              <a:rPr lang="en-US" sz="2400" dirty="0"/>
              <a:t> The locus of ICs on the body forms the body centrode.</a:t>
            </a:r>
          </a:p>
          <a:p>
            <a:r>
              <a:rPr lang="en-US" sz="2400" dirty="0"/>
              <a:t> At any instant, both centrodes are tangent at C Body centrode rolls on the space centrode during motion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593D293-017A-0822-2C00-4DF7E77ACA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6215" y="1475867"/>
            <a:ext cx="3113411" cy="2869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209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B11B68-6AD4-4D30-3861-ADEAA6620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C0E2D-FB17-25A8-8C8C-37D22782E65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Motion and Acceleration of the IC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E1767DF0-E42D-2E32-06A7-A0C9E22303A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67F0D125-4824-62D2-FDA4-C27BA245CB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3AD1D1EE-0B14-5CC2-10EA-41B5D102E1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4C6EE3E-1BAA-49C7-819D-B0061342422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9AA38432-07AB-5A88-8E21-F76F52AE87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5683F240-FC1A-1C93-A46D-8D19E29CC9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D09F4C38-FD3A-DE27-2A67-F7646D197C3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E0E435D2-D655-AD27-B253-29DF6E1407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A202D450-B20F-D8E7-9B0C-650B0A59A1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2BBBC383-4025-42C9-45CF-CB6CC7EC8B2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0DFEC38F-9582-945F-AEA5-4060BD1BD1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B0A80DB5-C785-7A51-9A77-90CFECA151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8997D424-8422-6D3B-B713-12BCB10D2D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350936EB-31F4-75FC-71D6-B630D42E31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0FD77A8-FDDD-1D74-040E-B2D6EC7A81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A3FA9174-5E59-DBFD-942C-70169D6415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62ED2AB-EEA6-DC5D-45FC-23BBDFE559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8583D-4F20-2F1A-27DE-A3F5E96DB5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Key Observations: </a:t>
            </a:r>
          </a:p>
          <a:p>
            <a:r>
              <a:rPr lang="en-US" sz="2400" dirty="0"/>
              <a:t>IC has zero velocity at the instant considered IC generally has non-zero acceleration. </a:t>
            </a:r>
          </a:p>
          <a:p>
            <a:r>
              <a:rPr lang="en-US" sz="2400" dirty="0"/>
              <a:t>Hence, IC cannot be used to determine acceleration’</a:t>
            </a:r>
          </a:p>
          <a:p>
            <a:r>
              <a:rPr lang="en-US" sz="2400" dirty="0"/>
              <a:t>Instantaneous center of zero acceleration exists.</a:t>
            </a:r>
          </a:p>
          <a:p>
            <a:r>
              <a:rPr lang="en-US" sz="2400" dirty="0"/>
              <a:t>Its determination is a specialized topic in kinematics</a:t>
            </a:r>
          </a:p>
        </p:txBody>
      </p:sp>
    </p:spTree>
    <p:extLst>
      <p:ext uri="{BB962C8B-B14F-4D97-AF65-F5344CB8AC3E}">
        <p14:creationId xmlns:p14="http://schemas.microsoft.com/office/powerpoint/2010/main" val="1190473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D9035-E69A-B110-691D-60113027D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4C727-2454-A0C0-CC83-0E590C33C8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Relative Acceleration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643EB1AD-F3E2-D668-B801-7C5865BFA09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5DE88CF2-9D76-F82A-D5C6-07133C75C8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42E5BC47-9EDD-EDE8-F723-13141E226D7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49F4DF06-7E46-68AA-66DF-0752770DEF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FC5053A3-5554-6E0B-C65E-15CE82A675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42276FA6-C105-8787-E05B-DBEDA81011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7AB05F84-E914-C504-7FB4-0C8A2ABA81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7CDE23F-FE66-11F0-6B81-C2320D0C80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2F86433D-9179-92A8-008D-DEC43D1BCE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94FAE1CB-71BE-2015-514E-4BC7581C1E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CA717A44-053C-0D66-24B2-396CC69678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DD715580-ACFD-2D51-6D7A-1209F81B38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AFE79589-FCA0-01DA-B61E-B8155F533F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86A66E38-F742-7F44-7209-F6BF5F854C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B233DD09-5B80-C02A-7654-D7BE6EA6E7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AE097E4-36CE-D9F6-1E53-EB5431EDB8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988E33B-DED0-F5DA-51D3-D4724A1C77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25E4198-FC1A-82C0-B104-E1797C02C34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4800" y="1219200"/>
                <a:ext cx="8702675" cy="5638800"/>
              </a:xfrm>
            </p:spPr>
            <p:txBody>
              <a:bodyPr/>
              <a:lstStyle/>
              <a:p>
                <a:r>
                  <a:rPr lang="en-US" sz="2400" dirty="0"/>
                  <a:t>For two points </a:t>
                </a:r>
                <a:r>
                  <a:rPr lang="en-US" sz="2400" i="1" dirty="0"/>
                  <a:t>A</a:t>
                </a:r>
                <a:r>
                  <a:rPr lang="en-US" sz="2400" dirty="0"/>
                  <a:t> and </a:t>
                </a:r>
                <a:r>
                  <a:rPr lang="en-US" sz="2400" i="1" dirty="0"/>
                  <a:t>B</a:t>
                </a:r>
                <a:r>
                  <a:rPr lang="en-US" sz="2400" dirty="0"/>
                  <a:t> in plane motion described using nonrotating reference axes, the relative-velocity relation.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𝑂</m:t>
                            </m:r>
                          </m:den>
                        </m:f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𝑂</m:t>
                            </m:r>
                          </m:den>
                        </m:f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  <m:sub>
                            <m:f>
                              <m:f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num>
                              <m:den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den>
                            </m:f>
                          </m:sub>
                        </m:sSub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𝑟𝑒𝑙</m:t>
                        </m:r>
                      </m:sub>
                    </m:sSub>
                  </m:oMath>
                </a14:m>
                <a:r>
                  <a:rPr lang="en-US" sz="2400" dirty="0"/>
                  <a:t>may be differentiated with respect to time to obtain the relative-acceleration equation.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acc>
                            </m:e>
                            <m:sub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den>
                              </m:f>
                            </m:sub>
                          </m:sSub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𝑟𝑒𝑙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𝑂</m:t>
                            </m:r>
                          </m:den>
                        </m:f>
                      </m:sub>
                    </m:sSub>
                  </m:oMath>
                </a14:m>
                <a:r>
                  <a:rPr lang="en-US" sz="2400" dirty="0"/>
                  <a:t> is the absolute acceleration of point </a:t>
                </a:r>
                <a:r>
                  <a:rPr lang="en-US" sz="2400" i="1" dirty="0"/>
                  <a:t>A</a:t>
                </a:r>
                <a:r>
                  <a:rPr lang="en-US" sz="2400" dirty="0"/>
                  <a:t>.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𝑂</m:t>
                            </m:r>
                          </m:den>
                        </m:f>
                      </m:sub>
                    </m:sSub>
                  </m:oMath>
                </a14:m>
                <a:r>
                  <a:rPr lang="en-US" sz="2400" dirty="0"/>
                  <a:t> is the absolute acceleration of point </a:t>
                </a:r>
                <a:r>
                  <a:rPr lang="en-US" sz="2400" i="1" dirty="0"/>
                  <a:t>B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den>
                        </m:f>
                      </m:sub>
                    </m:sSub>
                  </m:oMath>
                </a14:m>
                <a:r>
                  <a:rPr lang="en-US" sz="2400" dirty="0"/>
                  <a:t> is the acceleration of </a:t>
                </a:r>
                <a:r>
                  <a:rPr lang="en-US" sz="2400" i="1" dirty="0"/>
                  <a:t>A</a:t>
                </a:r>
                <a:r>
                  <a:rPr lang="en-US" sz="2400" dirty="0"/>
                  <a:t> as observed from </a:t>
                </a:r>
                <a:r>
                  <a:rPr lang="en-US" sz="2400" i="1" dirty="0"/>
                  <a:t>B.</a:t>
                </a:r>
              </a:p>
              <a:p>
                <a:r>
                  <a:rPr lang="en-US" sz="2400" i="1" dirty="0"/>
                  <a:t>Acceleration </a:t>
                </a:r>
                <a:r>
                  <a:rPr lang="en-US" sz="2400" dirty="0"/>
                  <a:t> Equation states that the acceleration of </a:t>
                </a:r>
                <a:r>
                  <a:rPr lang="en-US" sz="2400" i="1" dirty="0"/>
                  <a:t>A</a:t>
                </a:r>
                <a:r>
                  <a:rPr lang="en-US" sz="2400" dirty="0"/>
                  <a:t> equals the vector sum of the acceleration of the reference point </a:t>
                </a:r>
                <a:r>
                  <a:rPr lang="en-US" sz="2400" i="1" dirty="0"/>
                  <a:t>B</a:t>
                </a:r>
                <a:r>
                  <a:rPr lang="en-US" sz="2400" dirty="0"/>
                  <a:t> and the acceleration of </a:t>
                </a:r>
                <a:r>
                  <a:rPr lang="en-US" sz="2400" i="1" dirty="0"/>
                  <a:t>A</a:t>
                </a:r>
                <a:r>
                  <a:rPr lang="en-US" sz="2400" dirty="0"/>
                  <a:t> relative to </a:t>
                </a:r>
                <a:r>
                  <a:rPr lang="en-US" sz="2400" i="1" dirty="0"/>
                  <a:t>B</a:t>
                </a:r>
                <a:r>
                  <a:rPr lang="en-US" sz="2400" dirty="0"/>
                  <a:t>.</a:t>
                </a:r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25E4198-FC1A-82C0-B104-E1797C02C34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219200"/>
                <a:ext cx="8702675" cy="5638800"/>
              </a:xfrm>
              <a:blipFill>
                <a:blip r:embed="rId4"/>
                <a:stretch>
                  <a:fillRect l="-1050" t="-865" b="-24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26334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D0BBD3-6E9C-D17F-765A-5150BA593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>
            <a:extLst>
              <a:ext uri="{FF2B5EF4-FFF2-40B4-BE49-F238E27FC236}">
                <a16:creationId xmlns:a16="http://schemas.microsoft.com/office/drawing/2014/main" id="{2992ED06-AAA9-E412-AC5E-96DF48947F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600" y="1600200"/>
            <a:ext cx="2314898" cy="23530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3B82171-D060-C816-DE11-E1EA2890A07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Relative Acceleration Due to Rotation: Physical Interpretation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3A3912EF-78BD-EA2C-9D0D-CAEB31A415CF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19</a:t>
            </a:fld>
            <a:endParaRPr lang="en-US" dirty="0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735CEBB1-86E7-54E4-44F5-78458207A421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22162A2A-B006-798A-502A-3218973110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9DF5B726-40DF-9816-317A-0FF2B2C9908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2CCE9ED-8A79-6B75-7048-1A90BD4E107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05E55FD9-C6B2-5CCA-7387-1A1DDF0CF4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7213060E-3150-84D1-937B-AC27D1F8BC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701F33B-33E8-0256-8344-C0DDF9D1222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6B2E261B-CBA0-3C7E-4785-29C4180D8F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B35CDFF6-9F49-F7C4-0A7F-62A02528AD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771A1BAF-98B1-669E-D25F-A5DE01549A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70610021-9FD0-CD24-9268-A80A2D902C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F31161C2-E588-5C93-96BB-737826212D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A8A770F0-4EC2-2E33-3B4D-907D52B935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B9EC9CB6-B1D9-9F22-71FC-14E30CC792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AE3726F9-FEB1-91E8-4ADE-E3AA6BD856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AF9150E4-D528-53A3-0F55-17EDACFC5C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41C93AD-0A29-2CFD-7408-D8B8AB2342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FA02077D-DBA6-D93A-5AF2-55A3121EC75C}"/>
              </a:ext>
            </a:extLst>
          </p:cNvPr>
          <p:cNvSpPr txBox="1"/>
          <p:nvPr/>
        </p:nvSpPr>
        <p:spPr>
          <a:xfrm>
            <a:off x="381000" y="4495800"/>
            <a:ext cx="870333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Interpretation: Motion of point </a:t>
            </a:r>
            <a:r>
              <a:rPr lang="en-US" i="1" dirty="0"/>
              <a:t>A</a:t>
            </a:r>
            <a:r>
              <a:rPr lang="en-US" dirty="0"/>
              <a:t> is described relative to point B on the same rigid body. </a:t>
            </a:r>
          </a:p>
          <a:p>
            <a:r>
              <a:rPr lang="en-US" dirty="0"/>
              <a:t>Since the distance AB is constant, the relative motion is circular.</a:t>
            </a:r>
          </a:p>
          <a:p>
            <a:r>
              <a:rPr lang="en-US" dirty="0"/>
              <a:t>The acceleration of A consists of: Translation of point B Normal and tangential components due to rotation about B</a:t>
            </a:r>
          </a:p>
        </p:txBody>
      </p:sp>
      <p:pic>
        <p:nvPicPr>
          <p:cNvPr id="41" name="Content Placeholder 40">
            <a:extLst>
              <a:ext uri="{FF2B5EF4-FFF2-40B4-BE49-F238E27FC236}">
                <a16:creationId xmlns:a16="http://schemas.microsoft.com/office/drawing/2014/main" id="{D3408075-05AC-ACB7-9F1B-E632CCA04B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 bwMode="auto">
          <a:xfrm>
            <a:off x="352081" y="1208440"/>
            <a:ext cx="2753088" cy="3040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FAB797A4-C385-4882-5A26-0C8BDA59A0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1800" y="1676400"/>
            <a:ext cx="2457793" cy="232442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0EF52E47-AE8C-0AD0-F0BD-2CB8AF880B28}"/>
                  </a:ext>
                </a:extLst>
              </p:cNvPr>
              <p:cNvSpPr txBox="1"/>
              <p:nvPr/>
            </p:nvSpPr>
            <p:spPr>
              <a:xfrm>
                <a:off x="6499325" y="1459468"/>
                <a:ext cx="20627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0EF52E47-AE8C-0AD0-F0BD-2CB8AF880B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9325" y="1459468"/>
                <a:ext cx="206275" cy="369332"/>
              </a:xfrm>
              <a:prstGeom prst="rect">
                <a:avLst/>
              </a:prstGeom>
              <a:blipFill>
                <a:blip r:embed="rId7"/>
                <a:stretch>
                  <a:fillRect l="-26471" t="-24590" r="-129412"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7D5C78E-0B9A-CA38-18DD-C8216484179D}"/>
                  </a:ext>
                </a:extLst>
              </p:cNvPr>
              <p:cNvSpPr txBox="1"/>
              <p:nvPr/>
            </p:nvSpPr>
            <p:spPr>
              <a:xfrm>
                <a:off x="6956525" y="2754868"/>
                <a:ext cx="2585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7D5C78E-0B9A-CA38-18DD-C821648417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6525" y="2754868"/>
                <a:ext cx="258532" cy="369332"/>
              </a:xfrm>
              <a:prstGeom prst="rect">
                <a:avLst/>
              </a:prstGeom>
              <a:blipFill>
                <a:blip r:embed="rId8"/>
                <a:stretch>
                  <a:fillRect l="-13953" t="-16393" r="-697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3C89D129-F0AB-AA1D-E487-24E33F8A3733}"/>
                  </a:ext>
                </a:extLst>
              </p:cNvPr>
              <p:cNvSpPr txBox="1"/>
              <p:nvPr/>
            </p:nvSpPr>
            <p:spPr>
              <a:xfrm>
                <a:off x="7467600" y="1600200"/>
                <a:ext cx="839461" cy="6167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</m:acc>
                                </m:e>
                                <m:sub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𝐵</m:t>
                                      </m:r>
                                    </m:den>
                                  </m:f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3C89D129-F0AB-AA1D-E487-24E33F8A37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7600" y="1600200"/>
                <a:ext cx="839461" cy="616772"/>
              </a:xfrm>
              <a:prstGeom prst="rect">
                <a:avLst/>
              </a:prstGeom>
              <a:blipFill>
                <a:blip r:embed="rId9"/>
                <a:stretch>
                  <a:fillRect t="-21782" r="-1449" b="-9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F6E0D184-CE45-925D-201E-94258BC1C810}"/>
                  </a:ext>
                </a:extLst>
              </p:cNvPr>
              <p:cNvSpPr txBox="1"/>
              <p:nvPr/>
            </p:nvSpPr>
            <p:spPr>
              <a:xfrm>
                <a:off x="7620000" y="3117028"/>
                <a:ext cx="883768" cy="6168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</m:acc>
                                </m:e>
                                <m:sub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𝐵</m:t>
                                      </m:r>
                                    </m:den>
                                  </m:f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F6E0D184-CE45-925D-201E-94258BC1C8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0" y="3117028"/>
                <a:ext cx="883768" cy="616836"/>
              </a:xfrm>
              <a:prstGeom prst="rect">
                <a:avLst/>
              </a:prstGeom>
              <a:blipFill>
                <a:blip r:embed="rId10"/>
                <a:stretch>
                  <a:fillRect t="-20588"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E1552EDF-E6BA-24B4-B211-D00832AD960B}"/>
                  </a:ext>
                </a:extLst>
              </p:cNvPr>
              <p:cNvSpPr txBox="1"/>
              <p:nvPr/>
            </p:nvSpPr>
            <p:spPr>
              <a:xfrm>
                <a:off x="6170506" y="3135868"/>
                <a:ext cx="30649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E1552EDF-E6BA-24B4-B211-D00832AD96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0506" y="3135868"/>
                <a:ext cx="306494" cy="369332"/>
              </a:xfrm>
              <a:prstGeom prst="rect">
                <a:avLst/>
              </a:prstGeom>
              <a:blipFill>
                <a:blip r:embed="rId11"/>
                <a:stretch>
                  <a:fillRect l="-11765" r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9A30FC0-0575-A27D-A523-8E4EC6138D91}"/>
                  </a:ext>
                </a:extLst>
              </p:cNvPr>
              <p:cNvSpPr txBox="1"/>
              <p:nvPr/>
            </p:nvSpPr>
            <p:spPr>
              <a:xfrm>
                <a:off x="6172200" y="2754868"/>
                <a:ext cx="27058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9A30FC0-0575-A27D-A523-8E4EC6138D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2200" y="2754868"/>
                <a:ext cx="270587" cy="369332"/>
              </a:xfrm>
              <a:prstGeom prst="rect">
                <a:avLst/>
              </a:prstGeom>
              <a:blipFill>
                <a:blip r:embed="rId12"/>
                <a:stretch>
                  <a:fillRect l="-18182" t="-36066" r="-93182"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4010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/>
      <p:bldP spid="46" grpId="0"/>
      <p:bldP spid="47" grpId="0"/>
      <p:bldP spid="49" grpId="0"/>
      <p:bldP spid="50" grpId="0"/>
      <p:bldP spid="53" grpId="0"/>
      <p:bldP spid="5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D64379-50BE-6E39-91CD-20973AB47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4854C-7CED-A9DF-51B1-AC97D66E18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Relative Acceleration Due to Rotation: Intrinsic Formulation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8117A879-5255-4594-1A4C-CC3F72A1147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24298CDB-5DF9-471B-020A-2C0E8FA8D7B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0E6ADCA6-EA73-9221-CFE8-FF30AD7F5E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3C13C7F-F305-8E31-26F0-BA4217DF60C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9C67A228-61E7-8539-016A-0E4267B78D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859CDB24-977A-6378-F975-6A357006F7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CF862726-4373-A5DD-2872-D6A8DDC3D1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4C9D3775-C77E-64D7-CFEF-76711B3B65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3E1C4177-C4D2-A84F-E17A-3C8FD69E55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5D8D0EC1-07D3-1B03-9013-8FAEBF40971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D6F5FF3C-EC24-55BA-8AC9-DBA10A7EEC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1A7DEFCC-31C8-2AA1-4FF2-4AA5B2BE22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555D51F2-E621-F545-DB49-21C1A07782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097A0D4-D7B2-7608-ECD8-8EF3005F6D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47182717-231F-B096-0EC0-251835855C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52F7803C-8516-BD79-AF3B-049940A2CA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37D0E9B-FC8A-21EB-22E4-E078FE801C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21964273-3823-C11B-1EDD-95F5FBF017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1600" y="1321219"/>
            <a:ext cx="5095875" cy="21621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DFE6540-B9B9-B67A-7D51-B895C37ADB5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4800" y="2750469"/>
                <a:ext cx="8607756" cy="1267266"/>
              </a:xfrm>
            </p:spPr>
            <p:txBody>
              <a:bodyPr/>
              <a:lstStyle/>
              <a:p>
                <a:r>
                  <a:rPr lang="en-US" sz="2400" dirty="0"/>
                  <a:t>Relative-acceleration equation: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𝑂</m:t>
                            </m:r>
                          </m:den>
                        </m:f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𝑂</m:t>
                            </m:r>
                          </m:den>
                        </m:f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acc>
                              </m:e>
                              <m:sub>
                                <m:f>
                                  <m:f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num>
                                  <m:den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den>
                                </m:f>
                              </m:sub>
                            </m:sSub>
                          </m:e>
                        </m:d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acc>
                              </m:e>
                              <m:sub>
                                <m:f>
                                  <m:f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num>
                                  <m:den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den>
                                </m:f>
                              </m:sub>
                            </m:sSub>
                          </m:e>
                        </m:d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DFE6540-B9B9-B67A-7D51-B895C37ADB5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2750469"/>
                <a:ext cx="8607756" cy="1267266"/>
              </a:xfrm>
              <a:blipFill>
                <a:blip r:embed="rId5"/>
                <a:stretch>
                  <a:fillRect l="-1062" t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9407EA51-BB20-2CA1-DF20-90EA5867E82F}"/>
              </a:ext>
            </a:extLst>
          </p:cNvPr>
          <p:cNvSpPr/>
          <p:nvPr/>
        </p:nvSpPr>
        <p:spPr bwMode="auto">
          <a:xfrm>
            <a:off x="3733800" y="1686737"/>
            <a:ext cx="3668144" cy="2047063"/>
          </a:xfrm>
          <a:custGeom>
            <a:avLst/>
            <a:gdLst>
              <a:gd name="csX0" fmla="*/ 275720 w 3668144"/>
              <a:gd name="csY0" fmla="*/ 146304 h 2047063"/>
              <a:gd name="csX1" fmla="*/ 504320 w 3668144"/>
              <a:gd name="csY1" fmla="*/ 0 h 2047063"/>
              <a:gd name="csX2" fmla="*/ 504320 w 3668144"/>
              <a:gd name="csY2" fmla="*/ 0 h 2047063"/>
              <a:gd name="csX3" fmla="*/ 1537592 w 3668144"/>
              <a:gd name="csY3" fmla="*/ 521208 h 2047063"/>
              <a:gd name="csX4" fmla="*/ 1400432 w 3668144"/>
              <a:gd name="csY4" fmla="*/ 850392 h 2047063"/>
              <a:gd name="csX5" fmla="*/ 1400432 w 3668144"/>
              <a:gd name="csY5" fmla="*/ 850392 h 2047063"/>
              <a:gd name="csX6" fmla="*/ 2177672 w 3668144"/>
              <a:gd name="csY6" fmla="*/ 1143000 h 2047063"/>
              <a:gd name="csX7" fmla="*/ 2836040 w 3668144"/>
              <a:gd name="csY7" fmla="*/ 859536 h 2047063"/>
              <a:gd name="csX8" fmla="*/ 2836040 w 3668144"/>
              <a:gd name="csY8" fmla="*/ 859536 h 2047063"/>
              <a:gd name="csX9" fmla="*/ 3668144 w 3668144"/>
              <a:gd name="csY9" fmla="*/ 1344168 h 2047063"/>
              <a:gd name="csX10" fmla="*/ 3668144 w 3668144"/>
              <a:gd name="csY10" fmla="*/ 1344168 h 2047063"/>
              <a:gd name="csX11" fmla="*/ 3393824 w 3668144"/>
              <a:gd name="csY11" fmla="*/ 1810512 h 2047063"/>
              <a:gd name="csX12" fmla="*/ 1601600 w 3668144"/>
              <a:gd name="csY12" fmla="*/ 2029968 h 2047063"/>
              <a:gd name="csX13" fmla="*/ 1135256 w 3668144"/>
              <a:gd name="csY13" fmla="*/ 1371600 h 2047063"/>
              <a:gd name="csX14" fmla="*/ 422024 w 3668144"/>
              <a:gd name="csY14" fmla="*/ 1216152 h 2047063"/>
              <a:gd name="csX15" fmla="*/ 1400 w 3668144"/>
              <a:gd name="csY15" fmla="*/ 978408 h 2047063"/>
              <a:gd name="csX16" fmla="*/ 275720 w 3668144"/>
              <a:gd name="csY16" fmla="*/ 146304 h 20470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668144" h="2047063">
                <a:moveTo>
                  <a:pt x="275720" y="146304"/>
                </a:moveTo>
                <a:lnTo>
                  <a:pt x="504320" y="0"/>
                </a:lnTo>
                <a:lnTo>
                  <a:pt x="504320" y="0"/>
                </a:lnTo>
                <a:cubicBezTo>
                  <a:pt x="676532" y="86868"/>
                  <a:pt x="1388240" y="379476"/>
                  <a:pt x="1537592" y="521208"/>
                </a:cubicBezTo>
                <a:cubicBezTo>
                  <a:pt x="1686944" y="662940"/>
                  <a:pt x="1400432" y="850392"/>
                  <a:pt x="1400432" y="850392"/>
                </a:cubicBezTo>
                <a:lnTo>
                  <a:pt x="1400432" y="850392"/>
                </a:lnTo>
                <a:cubicBezTo>
                  <a:pt x="1529972" y="899160"/>
                  <a:pt x="1938404" y="1141476"/>
                  <a:pt x="2177672" y="1143000"/>
                </a:cubicBezTo>
                <a:cubicBezTo>
                  <a:pt x="2416940" y="1144524"/>
                  <a:pt x="2836040" y="859536"/>
                  <a:pt x="2836040" y="859536"/>
                </a:cubicBezTo>
                <a:lnTo>
                  <a:pt x="2836040" y="859536"/>
                </a:lnTo>
                <a:lnTo>
                  <a:pt x="3668144" y="1344168"/>
                </a:lnTo>
                <a:lnTo>
                  <a:pt x="3668144" y="1344168"/>
                </a:lnTo>
                <a:cubicBezTo>
                  <a:pt x="3622424" y="1421892"/>
                  <a:pt x="3738248" y="1696212"/>
                  <a:pt x="3393824" y="1810512"/>
                </a:cubicBezTo>
                <a:cubicBezTo>
                  <a:pt x="3049400" y="1924812"/>
                  <a:pt x="1978028" y="2103120"/>
                  <a:pt x="1601600" y="2029968"/>
                </a:cubicBezTo>
                <a:cubicBezTo>
                  <a:pt x="1225172" y="1956816"/>
                  <a:pt x="1331852" y="1507236"/>
                  <a:pt x="1135256" y="1371600"/>
                </a:cubicBezTo>
                <a:cubicBezTo>
                  <a:pt x="938660" y="1235964"/>
                  <a:pt x="611000" y="1281684"/>
                  <a:pt x="422024" y="1216152"/>
                </a:cubicBezTo>
                <a:cubicBezTo>
                  <a:pt x="233048" y="1150620"/>
                  <a:pt x="19688" y="1158240"/>
                  <a:pt x="1400" y="978408"/>
                </a:cubicBezTo>
                <a:cubicBezTo>
                  <a:pt x="-16888" y="798576"/>
                  <a:pt x="147704" y="467868"/>
                  <a:pt x="275720" y="146304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2">
                <a:extLst>
                  <a:ext uri="{FF2B5EF4-FFF2-40B4-BE49-F238E27FC236}">
                    <a16:creationId xmlns:a16="http://schemas.microsoft.com/office/drawing/2014/main" id="{DF90B844-7464-CA3A-4BE3-747F28CB3AB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83844" y="3919287"/>
                <a:ext cx="8607756" cy="2786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sz="2400" kern="0" dirty="0"/>
                  <a:t>Magnitudes of relative components:</a:t>
                </a:r>
              </a:p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4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ker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ctrlPr>
                                  <a:rPr lang="en-US" sz="2400" i="1" ker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400" i="1" ker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sz="2400" i="1" ker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400" i="1" kern="0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</m:acc>
                                  </m:e>
                                  <m:sub>
                                    <m:f>
                                      <m:fPr>
                                        <m:ctrlPr>
                                          <a:rPr lang="en-US" sz="2400" i="1" ker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2400" i="1" kern="0">
                                            <a:latin typeface="Cambria Math" panose="02040503050406030204" pitchFamily="18" charset="0"/>
                                          </a:rPr>
                                          <m:t>𝐴</m:t>
                                        </m:r>
                                      </m:num>
                                      <m:den>
                                        <m:r>
                                          <a:rPr lang="en-US" sz="2400" i="1" kern="0">
                                            <a:latin typeface="Cambria Math" panose="02040503050406030204" pitchFamily="18" charset="0"/>
                                          </a:rPr>
                                          <m:t>𝐵</m:t>
                                        </m:r>
                                      </m:den>
                                    </m:f>
                                  </m:sub>
                                </m:sSub>
                              </m:e>
                            </m:d>
                          </m:e>
                          <m:sub>
                            <m:r>
                              <a:rPr lang="en-US" sz="2400" i="1" ker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sz="2400" i="1" kern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kern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sz="2400" i="1" kern="0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 kern="0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f>
                              <m:fPr>
                                <m:ctrlPr>
                                  <a:rPr lang="en-US" sz="2400" i="1" kern="0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i="1" kern="0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num>
                              <m:den>
                                <m:r>
                                  <a:rPr lang="en-US" sz="2400" i="1" kern="0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den>
                            </m:f>
                          </m:sub>
                          <m:sup>
                            <m:r>
                              <a:rPr lang="en-US" sz="2400" i="1" kern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r>
                          <a:rPr lang="en-US" sz="2400" i="1" kern="0" smtClean="0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  <m:r>
                      <a:rPr lang="en-US" sz="2400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kern="0" smtClean="0">
                        <a:latin typeface="Cambria Math" panose="02040503050406030204" pitchFamily="18" charset="0"/>
                      </a:rPr>
                      <m:t>𝑟</m:t>
                    </m:r>
                    <m:sSup>
                      <m:sSupPr>
                        <m:ctrlPr>
                          <a:rPr lang="en-US" sz="240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400" i="1" kern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kern="0" dirty="0"/>
                  <a:t> &amp;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400" i="1" ker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ker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ctrlPr>
                                  <a:rPr lang="en-US" sz="2400" i="1" ker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400" i="1" ker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sz="2400" i="1" ker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400" i="1" kern="0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</m:acc>
                                  </m:e>
                                  <m:sub>
                                    <m:f>
                                      <m:fPr>
                                        <m:ctrlPr>
                                          <a:rPr lang="en-US" sz="2400" i="1" ker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2400" i="1" kern="0">
                                            <a:latin typeface="Cambria Math" panose="02040503050406030204" pitchFamily="18" charset="0"/>
                                          </a:rPr>
                                          <m:t>𝐴</m:t>
                                        </m:r>
                                      </m:num>
                                      <m:den>
                                        <m:r>
                                          <a:rPr lang="en-US" sz="2400" i="1" kern="0">
                                            <a:latin typeface="Cambria Math" panose="02040503050406030204" pitchFamily="18" charset="0"/>
                                          </a:rPr>
                                          <m:t>𝐵</m:t>
                                        </m:r>
                                      </m:den>
                                    </m:f>
                                  </m:sub>
                                </m:sSub>
                              </m:e>
                            </m:d>
                          </m:e>
                          <m:sub>
                            <m:r>
                              <a:rPr lang="en-US" sz="2400" i="1" kern="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sz="2400" i="1" ker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 kern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i="1" kern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i="1" kern="0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 kern="0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</m:acc>
                      </m:e>
                      <m:sub>
                        <m:f>
                          <m:fPr>
                            <m:ctrlPr>
                              <a:rPr lang="en-US" sz="2400" i="1" kern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 kern="0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num>
                          <m:den>
                            <m:r>
                              <a:rPr lang="en-US" sz="2400" i="1" kern="0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den>
                        </m:f>
                      </m:sub>
                    </m:sSub>
                    <m:r>
                      <a:rPr lang="en-US" sz="2400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kern="0" smtClean="0">
                        <a:latin typeface="Cambria Math" panose="02040503050406030204" pitchFamily="18" charset="0"/>
                      </a:rPr>
                      <m:t>𝑟</m:t>
                    </m:r>
                    <m:acc>
                      <m:accPr>
                        <m:chr m:val="⃗"/>
                        <m:ctrlPr>
                          <a:rPr lang="en-US" sz="2400" i="1" kern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</m:acc>
                  </m:oMath>
                </a14:m>
                <a:endParaRPr lang="en-US" sz="2400" kern="0" dirty="0"/>
              </a:p>
              <a:p>
                <a:r>
                  <a:rPr lang="en-US" sz="2400" kern="0" dirty="0"/>
                  <a:t>Vector form:</a:t>
                </a:r>
                <a:endParaRPr lang="en-US" sz="2400" i="1" kern="0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ker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2400" i="1" ker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 ker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sz="2400" i="1" ker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i="1" ker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acc>
                              </m:e>
                              <m:sub>
                                <m:f>
                                  <m:fPr>
                                    <m:ctrlPr>
                                      <a:rPr lang="en-US" sz="2400" i="1" ker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i="1" ker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num>
                                  <m:den>
                                    <m:r>
                                      <a:rPr lang="en-US" sz="2400" i="1" ker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den>
                                </m:f>
                              </m:sub>
                            </m:sSub>
                          </m:e>
                        </m:d>
                      </m:e>
                      <m:sub>
                        <m:r>
                          <a:rPr lang="en-US" sz="2400" i="1" ker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i="1" kern="0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sz="2400" i="1" kern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  <m:r>
                      <a:rPr lang="en-US" sz="240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sz="240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sz="2400" i="1" kern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 kern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</m:acc>
                        <m:r>
                          <a:rPr lang="en-US" sz="240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acc>
                          <m:accPr>
                            <m:chr m:val="⃗"/>
                            <m:ctrlPr>
                              <a:rPr lang="en-US" sz="2400" i="1" kern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 kern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</m:d>
                  </m:oMath>
                </a14:m>
                <a:r>
                  <a:rPr lang="en-US" sz="2400" kern="0" dirty="0"/>
                  <a:t> &amp;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ker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2400" i="1" ker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 ker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sz="2400" i="1" ker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i="1" ker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acc>
                              </m:e>
                              <m:sub>
                                <m:f>
                                  <m:fPr>
                                    <m:ctrlPr>
                                      <a:rPr lang="en-US" sz="2400" i="1" ker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i="1" ker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num>
                                  <m:den>
                                    <m:r>
                                      <a:rPr lang="en-US" sz="2400" i="1" ker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den>
                                </m:f>
                              </m:sub>
                            </m:sSub>
                          </m:e>
                        </m:d>
                      </m:e>
                      <m:sub>
                        <m:r>
                          <a:rPr lang="en-US" sz="2400" i="1" ker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i="1" kern="0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sz="2400" i="1" kern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</m:acc>
                    <m:r>
                      <a:rPr lang="en-US" sz="240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acc>
                      <m:accPr>
                        <m:chr m:val="⃗"/>
                        <m:ctrlPr>
                          <a:rPr lang="en-US" sz="240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</m:acc>
                  </m:oMath>
                </a14:m>
                <a:endParaRPr lang="en-US" sz="2400" kern="0" dirty="0"/>
              </a:p>
              <a:p>
                <a:endParaRPr lang="en-US" sz="2400" kern="0" dirty="0"/>
              </a:p>
              <a:p>
                <a:endParaRPr lang="en-US" sz="2400" kern="0" dirty="0"/>
              </a:p>
              <a:p>
                <a:endParaRPr lang="en-US" sz="2400" kern="0" dirty="0"/>
              </a:p>
            </p:txBody>
          </p:sp>
        </mc:Choice>
        <mc:Fallback xmlns="">
          <p:sp>
            <p:nvSpPr>
              <p:cNvPr id="24" name="Content Placeholder 2">
                <a:extLst>
                  <a:ext uri="{FF2B5EF4-FFF2-40B4-BE49-F238E27FC236}">
                    <a16:creationId xmlns:a16="http://schemas.microsoft.com/office/drawing/2014/main" id="{DF90B844-7464-CA3A-4BE3-747F28CB3A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3844" y="3919287"/>
                <a:ext cx="8607756" cy="2786313"/>
              </a:xfrm>
              <a:prstGeom prst="rect">
                <a:avLst/>
              </a:prstGeom>
              <a:blipFill>
                <a:blip r:embed="rId6"/>
                <a:stretch>
                  <a:fillRect l="-1062" t="-175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3406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3" grpId="0" animBg="1"/>
      <p:bldP spid="2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91EFB-94D3-F190-3F2E-1B69DC2D7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27358-80B4-B5B7-F67B-9A9D61BB2A1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Interpretation of the Relative-Acceleration Equation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F95961A7-C6C0-2F6F-347A-ADF30288E3A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E9B76F29-12A1-FC9F-83C8-058614E1AC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147A258E-C664-00F4-E2C7-18C845563A7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8A048946-BC6B-7F6A-A907-6BD430EFA43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46BA4557-4DF0-34F2-EE4B-6A3D207D7D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5BBCAD3-B317-E55B-FB71-232DBFC46C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DDE7C2B4-E181-D2D6-BF10-7ACABD2D8F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D9153EA9-5F8E-7AF8-B175-257211384B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2E310804-8A26-D478-4946-55DD26FD54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CEC311AD-37AE-C3FB-8D7A-F0692B499D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0D58A27D-0A84-11A8-F6D3-33A149200D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EA5A16A5-70E2-5E04-29EE-9DC7B41B08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71259699-F54B-6739-BF28-B028D04FF4A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16BCA34B-EEE4-5AE2-7674-ACC6F62276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5C7BC32-CBD6-FFBF-C201-B570E8FDC0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2C4A626-8EA9-7C17-9BD4-FB47B222C7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EF99EF6-3662-1400-3E0D-EA80D907C0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199D586-CCA7-DAFB-F63E-0FF518B177E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60860" y="1252728"/>
                <a:ext cx="8607756" cy="5187696"/>
              </a:xfrm>
            </p:spPr>
            <p:txBody>
              <a:bodyPr/>
              <a:lstStyle/>
              <a:p>
                <a:r>
                  <a:rPr lang="en-US" sz="2400" dirty="0"/>
                  <a:t>Physical Meaning </a:t>
                </a:r>
              </a:p>
              <a:p>
                <a:r>
                  <a:rPr lang="en-US" sz="2400" dirty="0"/>
                  <a:t>A rigid body moves in plane motion with points A and B on curved paths. </a:t>
                </a:r>
              </a:p>
              <a:p>
                <a:r>
                  <a:rPr lang="en-US" sz="2400" dirty="0"/>
                  <a:t>Their absolute accelerations are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𝑂</m:t>
                            </m:r>
                          </m:den>
                        </m:f>
                      </m:sub>
                    </m:sSub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𝑂</m:t>
                            </m:r>
                          </m:den>
                        </m:f>
                      </m:sub>
                    </m:sSub>
                  </m:oMath>
                </a14:m>
                <a:r>
                  <a:rPr lang="en-US" sz="2400" dirty="0"/>
                  <a:t>. </a:t>
                </a:r>
              </a:p>
              <a:p>
                <a:r>
                  <a:rPr lang="en-US" sz="2400" dirty="0"/>
                  <a:t>Unlike velocity, acceleration is generally not tangent to the path. </a:t>
                </a:r>
              </a:p>
              <a:p>
                <a:r>
                  <a:rPr lang="en-US" sz="2400" dirty="0"/>
                  <a:t>The acceleration of A can be decomposed as:</a:t>
                </a:r>
              </a:p>
              <a:p>
                <a:r>
                  <a:rPr lang="en-US" sz="2400" dirty="0"/>
                  <a:t>Relative-Acceleration Relation: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</m:acc>
                                </m:e>
                                <m:sub>
                                  <m:f>
                                    <m:f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𝐴</m:t>
                                      </m:r>
                                    </m:num>
                                    <m:den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𝐵</m:t>
                                      </m:r>
                                    </m:den>
                                  </m:f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𝑟𝑒𝑙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𝑂</m:t>
                            </m:r>
                          </m:den>
                        </m:f>
                      </m:sub>
                    </m:sSub>
                  </m:oMath>
                </a14:m>
                <a:r>
                  <a:rPr lang="en-US" sz="2400" dirty="0"/>
                  <a:t> : translatory acceleration of reference point B</a:t>
                </a:r>
              </a:p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acc>
                              </m:e>
                              <m:sub>
                                <m:f>
                                  <m:f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</m:num>
                                  <m:den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den>
                                </m:f>
                              </m:sub>
                            </m:sSub>
                          </m:e>
                        </m:d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𝑟𝑒𝑙</m:t>
                        </m:r>
                      </m:sub>
                    </m:sSub>
                  </m:oMath>
                </a14:m>
                <a:r>
                  <a:rPr lang="en-US" sz="2400" dirty="0"/>
                  <a:t> : acceleration of A relative to B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199D586-CCA7-DAFB-F63E-0FF518B177E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60860" y="1252728"/>
                <a:ext cx="8607756" cy="5187696"/>
              </a:xfrm>
              <a:blipFill>
                <a:blip r:embed="rId4"/>
                <a:stretch>
                  <a:fillRect l="-1062" t="-940" b="-11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8590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6D38CA-54EE-15F3-C30E-862C40A85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AC568-C47C-6CBF-4F72-25ECEB6E9B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Geometric Interpretation and Alternative Form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0E5189F3-4DF1-25C5-CFC8-AE331308F1C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151E56BA-2F2B-82B9-1F55-0E009E564B3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2DEF717F-20D2-0AAB-FD67-513AE649B75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49AB368-F555-CA50-4523-4BD685B646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546756B6-8EB4-6EC3-C24B-11C6B039BA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010F64A-18CF-9B86-6C1A-D0F375108B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E763511D-9D95-7783-8E5F-A734AD9104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FE23EEF8-7ED4-0398-0530-64533AEB89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44D21BE-28E7-35DC-87DC-F12C240546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3D6D1072-3BB0-57D1-A150-AE79F9741F5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EDBBE078-8603-008B-3143-32CA20D3CD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1D5358E2-7A22-B94B-A647-40A8AEC934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0CDA1327-6134-ED67-D709-5ACC9187D67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474570B0-038C-35BF-5327-2707346810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BCAA701F-7D1A-9771-5FDC-EB1A6807C7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573576C6-DFAE-4619-782D-48BBDF4FC9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E01ACB1-8C5B-F420-9460-DD5F4CDD2A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E6BCCD5-E808-D4B6-84E2-1689F8170D0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62323" y="1143000"/>
                <a:ext cx="8607756" cy="5502275"/>
              </a:xfrm>
            </p:spPr>
            <p:txBody>
              <a:bodyPr/>
              <a:lstStyle/>
              <a:p>
                <a:r>
                  <a:rPr lang="en-US" sz="2400" b="1" dirty="0"/>
                  <a:t>Graphical Interpretation:</a:t>
                </a:r>
              </a:p>
              <a:p>
                <a:r>
                  <a:rPr lang="en-US" sz="2400" dirty="0"/>
                  <a:t>Fixing </a:t>
                </a:r>
                <a:r>
                  <a:rPr lang="en-US" sz="2400" i="1" dirty="0"/>
                  <a:t>B</a:t>
                </a:r>
                <a:r>
                  <a:rPr lang="en-US" sz="2400" dirty="0"/>
                  <a:t> as reference clarifies the direction of components.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den>
                        </m:f>
                      </m:sub>
                    </m:sSub>
                  </m:oMath>
                </a14:m>
                <a:r>
                  <a:rPr lang="en-US" sz="2400" dirty="0"/>
                  <a:t> contains: Normal component </a:t>
                </a:r>
              </a:p>
              <a:p>
                <a:r>
                  <a:rPr lang="en-US" sz="2400" dirty="0"/>
                  <a:t>Tangential component </a:t>
                </a:r>
              </a:p>
              <a:p>
                <a:r>
                  <a:rPr lang="en-US" sz="2400" dirty="0"/>
                  <a:t>Vector sketches help determine the correct sense.</a:t>
                </a:r>
              </a:p>
              <a:p>
                <a:r>
                  <a:rPr lang="en-US" sz="2400" dirty="0"/>
                  <a:t>Alternative Form (Reference at A)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𝑂</m:t>
                            </m:r>
                          </m:den>
                        </m:f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𝑂</m:t>
                            </m:r>
                          </m:den>
                        </m:f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acc>
                              </m:e>
                              <m:sub>
                                <m:f>
                                  <m:f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num>
                                  <m:den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</m:den>
                                </m:f>
                              </m:sub>
                            </m:sSub>
                          </m:e>
                        </m:d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𝑟𝑒𝑙</m:t>
                        </m:r>
                      </m:sub>
                    </m:sSub>
                  </m:oMath>
                </a14:m>
                <a:endParaRPr lang="en-US" sz="24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acc>
                              </m:e>
                              <m:sub>
                                <m:f>
                                  <m:f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num>
                                  <m:den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</m:den>
                                </m:f>
                              </m:sub>
                            </m:sSub>
                          </m:e>
                        </m:d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𝑟𝑒𝑙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acc>
                              </m:e>
                              <m:sub>
                                <m:f>
                                  <m:f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</m:num>
                                  <m:den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den>
                                </m:f>
                              </m:sub>
                            </m:sSub>
                          </m:e>
                        </m:d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𝑟𝑒𝑙</m:t>
                        </m:r>
                      </m:sub>
                    </m:sSub>
                  </m:oMath>
                </a14:m>
                <a:endParaRPr lang="en-US" sz="2400" dirty="0"/>
              </a:p>
              <a:p>
                <a:r>
                  <a:rPr lang="en-US" sz="2400" dirty="0"/>
                  <a:t>Their n- and t-components are also negatives. </a:t>
                </a:r>
              </a:p>
              <a:p>
                <a:r>
                  <a:rPr lang="en-US" sz="2400" dirty="0"/>
                  <a:t>Either </a:t>
                </a:r>
                <a:r>
                  <a:rPr lang="en-US" sz="2400" i="1" dirty="0"/>
                  <a:t>A</a:t>
                </a:r>
                <a:r>
                  <a:rPr lang="en-US" sz="2400" dirty="0"/>
                  <a:t> or </a:t>
                </a:r>
                <a:r>
                  <a:rPr lang="en-US" sz="2400" i="1" dirty="0"/>
                  <a:t>B</a:t>
                </a:r>
                <a:r>
                  <a:rPr lang="en-US" sz="2400" dirty="0"/>
                  <a:t> may be chosen as reference.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E6BCCD5-E808-D4B6-84E2-1689F8170D0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62323" y="1143000"/>
                <a:ext cx="8607756" cy="5502275"/>
              </a:xfrm>
              <a:blipFill>
                <a:blip r:embed="rId4"/>
                <a:stretch>
                  <a:fillRect l="-1062" t="-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3835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2CFDA1-FD34-D6CB-BE40-18A2907A4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054D4-5BC9-0F9C-B139-6D9C9FBBEFE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Motion in Rotating Frames : Introduction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BF3E5E6F-61F6-3D0B-ABAA-6922A27AD6C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72074BE3-E6E1-B776-BB8B-CF55C222A1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D2A6D976-15DE-5257-D8DE-67AEB8FF517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69EA8DF-0BDB-4F44-B57A-71729226BA5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0646DCD-9D6A-321E-C5AE-FF87653C80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5A988DDB-AA63-4034-DBC6-EE0DD0DE64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E63E458A-2EE8-9EA1-9839-DF20A203466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7A97BBF8-2FF5-07E0-2371-7E17ECFECD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48AE2623-01CF-B61F-7186-DD9341F5BE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24B783ED-594C-6264-D337-2B0C9A8B4F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09AFB42A-EE17-F9ED-8398-5DCCC9FE60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4B3BE149-AFDE-2706-A4A3-182A8DC3EB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A50D388E-0F42-5328-C978-41D411B764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0E185A85-C347-5BAA-767A-C3CC81BFDD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C726D48A-4C36-BD08-133F-618450353D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2FC42F49-3418-2D82-B917-D60C1DD6AB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DC1B490-7371-CF37-ACEE-75A9E0D4B7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AF99849-06A9-916A-A062-9B58179C2CD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67981" y="1323478"/>
                <a:ext cx="8607756" cy="3002145"/>
              </a:xfrm>
            </p:spPr>
            <p:txBody>
              <a:bodyPr/>
              <a:lstStyle/>
              <a:p>
                <a:r>
                  <a:rPr lang="en-US" sz="2400" b="1" dirty="0"/>
                  <a:t>Key Idea:</a:t>
                </a:r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Relative motion is often analyzed using non-rotating frames. </a:t>
                </a:r>
              </a:p>
              <a:p>
                <a:r>
                  <a:rPr lang="en-US" sz="2400" dirty="0"/>
                  <a:t>Rotating reference frames simplify many kinematics problems. </a:t>
                </a:r>
              </a:p>
              <a:p>
                <a:r>
                  <a:rPr lang="en-US" sz="2400" dirty="0"/>
                  <a:t>Useful in systems like: Centrifugal pumps Rotating machinery </a:t>
                </a:r>
              </a:p>
              <a:p>
                <a:r>
                  <a:rPr lang="en-US" sz="2400" dirty="0"/>
                  <a:t>Fluid flow on rotating vanes Motion is observed from a frame that itself rotates. </a:t>
                </a:r>
              </a:p>
              <a:p>
                <a:r>
                  <a:rPr lang="en-US" sz="2400" dirty="0"/>
                  <a:t>Angular Velocity =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acc>
                    <m:acc>
                      <m:accPr>
                        <m:chr m:val="̂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AF99849-06A9-916A-A062-9B58179C2CD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981" y="1323478"/>
                <a:ext cx="8607756" cy="3002145"/>
              </a:xfrm>
              <a:blipFill>
                <a:blip r:embed="rId4"/>
                <a:stretch>
                  <a:fillRect l="-992" t="-1623" r="-1912"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Picture 22">
            <a:extLst>
              <a:ext uri="{FF2B5EF4-FFF2-40B4-BE49-F238E27FC236}">
                <a16:creationId xmlns:a16="http://schemas.microsoft.com/office/drawing/2014/main" id="{2AE6F9B0-1E5A-20E0-BA92-4A79BB8BD7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4738" y="3343275"/>
            <a:ext cx="3962400" cy="3302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9EAC008-BE64-E103-40B2-ABB2ADBF3F36}"/>
                  </a:ext>
                </a:extLst>
              </p:cNvPr>
              <p:cNvSpPr txBox="1"/>
              <p:nvPr/>
            </p:nvSpPr>
            <p:spPr>
              <a:xfrm>
                <a:off x="5867400" y="4809609"/>
                <a:ext cx="33772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9EAC008-BE64-E103-40B2-ABB2ADBF3F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7400" y="4809609"/>
                <a:ext cx="337720" cy="369332"/>
              </a:xfrm>
              <a:prstGeom prst="rect">
                <a:avLst/>
              </a:prstGeom>
              <a:blipFill>
                <a:blip r:embed="rId6"/>
                <a:stretch>
                  <a:fillRect l="-23636" t="-36066" r="-65455"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E9A6507-2429-3AB8-9E5F-98C69934822F}"/>
                  </a:ext>
                </a:extLst>
              </p:cNvPr>
              <p:cNvSpPr txBox="1"/>
              <p:nvPr/>
            </p:nvSpPr>
            <p:spPr>
              <a:xfrm>
                <a:off x="6367880" y="5943600"/>
                <a:ext cx="36368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𝑩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E9A6507-2429-3AB8-9E5F-98C6993482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7880" y="5943600"/>
                <a:ext cx="363689" cy="369332"/>
              </a:xfrm>
              <a:prstGeom prst="rect">
                <a:avLst/>
              </a:prstGeom>
              <a:blipFill>
                <a:blip r:embed="rId7"/>
                <a:stretch>
                  <a:fillRect l="-20339" t="-34426" r="-64407"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D0EF33D-1237-E518-5887-6182C1E98644}"/>
                  </a:ext>
                </a:extLst>
              </p:cNvPr>
              <p:cNvSpPr txBox="1"/>
              <p:nvPr/>
            </p:nvSpPr>
            <p:spPr>
              <a:xfrm>
                <a:off x="7129880" y="4572000"/>
                <a:ext cx="393889" cy="5667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den>
                          </m:f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D0EF33D-1237-E518-5887-6182C1E986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9880" y="4572000"/>
                <a:ext cx="393889" cy="566758"/>
              </a:xfrm>
              <a:prstGeom prst="rect">
                <a:avLst/>
              </a:prstGeom>
              <a:blipFill>
                <a:blip r:embed="rId8"/>
                <a:stretch>
                  <a:fillRect l="-18750" t="-22581" r="-59375" b="-11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BD58F375-432F-9BF3-1EDF-9FC2EE54ED43}"/>
              </a:ext>
            </a:extLst>
          </p:cNvPr>
          <p:cNvSpPr txBox="1"/>
          <p:nvPr/>
        </p:nvSpPr>
        <p:spPr>
          <a:xfrm>
            <a:off x="393537" y="4700619"/>
            <a:ext cx="462229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Motion of particles </a:t>
            </a:r>
            <a:r>
              <a:rPr lang="en-US" i="1" dirty="0"/>
              <a:t>A</a:t>
            </a:r>
            <a:r>
              <a:rPr lang="en-US" dirty="0"/>
              <a:t> and </a:t>
            </a:r>
            <a:r>
              <a:rPr lang="en-US" i="1" dirty="0"/>
              <a:t>B</a:t>
            </a:r>
            <a:r>
              <a:rPr lang="en-US" dirty="0"/>
              <a:t> in fixed and rotating frames. </a:t>
            </a:r>
          </a:p>
          <a:p>
            <a:r>
              <a:rPr lang="en-US" dirty="0"/>
              <a:t>Direction: Normal to plane </a:t>
            </a:r>
          </a:p>
          <a:p>
            <a:r>
              <a:rPr lang="en-US" dirty="0"/>
              <a:t>Sense: Right-hand rule</a:t>
            </a:r>
          </a:p>
        </p:txBody>
      </p:sp>
    </p:spTree>
    <p:extLst>
      <p:ext uri="{BB962C8B-B14F-4D97-AF65-F5344CB8AC3E}">
        <p14:creationId xmlns:p14="http://schemas.microsoft.com/office/powerpoint/2010/main" val="1812280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4" grpId="0"/>
      <p:bldP spid="25" grpId="0"/>
      <p:bldP spid="26" grpId="0"/>
      <p:bldP spid="28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760263-92F9-7BE8-E503-BE18E2DC3F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88DF3-07AD-CE10-821B-4C488550C8B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Position Vector in Rotating Frame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05B3FA80-FE69-EA17-60A0-E24244EC2EF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0B9E237E-2E48-B4EE-5D29-DAE1EB6569F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4854993E-83C7-118A-03A0-8CB58904663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DB13FDE9-FAD9-9B4A-78E0-19CCFDE3EE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99C12DD9-74AC-E745-71CE-147788E3A2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23E66C38-3CDC-0B29-5E55-127FACC922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9DC83C45-096C-43E6-66CA-5A25D046BA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15AED92D-0EE8-0B82-224E-168C103CCB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8180B003-D59C-9DD0-B791-6104033883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39022290-514D-9DD1-28A6-4F3782272B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69231C57-C285-6A36-9913-6C143FCF1E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771B174A-04AF-4F6B-5F1C-7421F89025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4D00958C-DFD7-17A5-A99B-37B846A5A89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B2E4DE93-B176-CDA9-0738-D5B9056BC8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AA08B34E-C626-A9DC-2213-EDE67F6EB4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EB1B3F50-542A-2AA9-B5CC-A587D88803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C6D0241-C595-9224-FC5B-62A1BD4918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4724A100-95BD-3B2E-ACEC-4C95889B14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8908" y="1456944"/>
            <a:ext cx="3962400" cy="3302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D1C67F1-85DF-6B1A-7070-7F0E829E8D80}"/>
                  </a:ext>
                </a:extLst>
              </p:cNvPr>
              <p:cNvSpPr txBox="1"/>
              <p:nvPr/>
            </p:nvSpPr>
            <p:spPr>
              <a:xfrm>
                <a:off x="6191570" y="2923278"/>
                <a:ext cx="33772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D1C67F1-85DF-6B1A-7070-7F0E829E8D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1570" y="2923278"/>
                <a:ext cx="337720" cy="369332"/>
              </a:xfrm>
              <a:prstGeom prst="rect">
                <a:avLst/>
              </a:prstGeom>
              <a:blipFill>
                <a:blip r:embed="rId5"/>
                <a:stretch>
                  <a:fillRect l="-23636" t="-36667" r="-65455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F5B0E84-109E-ACE0-3433-AA24721E7BB6}"/>
                  </a:ext>
                </a:extLst>
              </p:cNvPr>
              <p:cNvSpPr txBox="1"/>
              <p:nvPr/>
            </p:nvSpPr>
            <p:spPr>
              <a:xfrm>
                <a:off x="6692050" y="4057269"/>
                <a:ext cx="36368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𝑩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F5B0E84-109E-ACE0-3433-AA24721E7B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2050" y="4057269"/>
                <a:ext cx="363689" cy="369332"/>
              </a:xfrm>
              <a:prstGeom prst="rect">
                <a:avLst/>
              </a:prstGeom>
              <a:blipFill>
                <a:blip r:embed="rId6"/>
                <a:stretch>
                  <a:fillRect l="-20339" t="-36667" r="-64407" b="-1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30B443C-9D24-4F85-DBB0-36C451A0083C}"/>
                  </a:ext>
                </a:extLst>
              </p:cNvPr>
              <p:cNvSpPr txBox="1"/>
              <p:nvPr/>
            </p:nvSpPr>
            <p:spPr>
              <a:xfrm>
                <a:off x="7454050" y="2685669"/>
                <a:ext cx="393889" cy="5667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den>
                          </m:f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30B443C-9D24-4F85-DBB0-36C451A008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4050" y="2685669"/>
                <a:ext cx="393889" cy="566758"/>
              </a:xfrm>
              <a:prstGeom prst="rect">
                <a:avLst/>
              </a:prstGeom>
              <a:blipFill>
                <a:blip r:embed="rId7"/>
                <a:stretch>
                  <a:fillRect l="-18750" t="-23656" r="-59375" b="-11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77213-1198-3CB5-FC19-DBEEE103B6B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60967" y="1197864"/>
                <a:ext cx="5657477" cy="5096256"/>
              </a:xfrm>
            </p:spPr>
            <p:txBody>
              <a:bodyPr/>
              <a:lstStyle/>
              <a:p>
                <a:r>
                  <a:rPr lang="en-US" sz="2400" dirty="0"/>
                  <a:t>Reference Frames Fixed frame: X −Y Rotating frame: </a:t>
                </a:r>
              </a:p>
              <a:p>
                <a:r>
                  <a:rPr lang="en-US" sz="2400" dirty="0"/>
                  <a:t>x − y Origin attached to point B Rotates with angular velocity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</m:oMath>
                </a14:m>
                <a:endParaRPr lang="en-US" sz="2400" dirty="0"/>
              </a:p>
              <a:p>
                <a:r>
                  <a:rPr lang="en-US" sz="2400" b="1" dirty="0"/>
                  <a:t>Position Vectors</a:t>
                </a:r>
                <a:r>
                  <a:rPr lang="en-US" sz="2400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den>
                          </m:f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den>
                          </m:f>
                        </m:sub>
                      </m:sSub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acc>
                        <m:accPr>
                          <m:chr m:val="̂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acc>
                        <m:accPr>
                          <m:chr m:val="̂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: Position of A (absolute)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sz="2400" dirty="0"/>
                  <a:t> : Position of B </a:t>
                </a:r>
              </a:p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  <m:sub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den>
                        </m:f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: Position of A relative to B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77213-1198-3CB5-FC19-DBEEE103B6B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60967" y="1197864"/>
                <a:ext cx="5657477" cy="5096256"/>
              </a:xfrm>
              <a:blipFill>
                <a:blip r:embed="rId8"/>
                <a:stretch>
                  <a:fillRect l="-1616" t="-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9584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CC082-D71A-D5CD-E538-303FF98AA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Content Placeholder 39">
            <a:extLst>
              <a:ext uri="{FF2B5EF4-FFF2-40B4-BE49-F238E27FC236}">
                <a16:creationId xmlns:a16="http://schemas.microsoft.com/office/drawing/2014/main" id="{C4CE6535-2555-400A-9912-59A992D8BC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1323436" y="800903"/>
            <a:ext cx="7716327" cy="3934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4A8F8D0-40FB-7DAB-F9BA-B9910EBA6BA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Velocity due to </a:t>
            </a:r>
            <a:r>
              <a:rPr lang="en-US" sz="2800" dirty="0" err="1">
                <a:solidFill>
                  <a:schemeClr val="tx1"/>
                </a:solidFill>
                <a:ea typeface="Calibri"/>
                <a:cs typeface="Calibri"/>
              </a:rPr>
              <a:t>CoD</a:t>
            </a:r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 of Unit Vectors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A436CD79-F52E-2954-7989-DFD5F527739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28384F5C-B115-2EAF-EC57-E0A44D23063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99AFAC0-EC5D-A09D-128D-6F0B6501916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4B5C442-BF5C-CFC7-D2D2-BC6A13F1929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E0230B1B-C9C8-5C6C-2C25-09E443F357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4F2C892F-F910-9C4C-42B7-6444E54C37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4FE19A01-0756-3472-1147-191F7BDB4F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1565447-C941-6197-0F89-D61492A85D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5D834FFE-5D01-3875-C25C-0959C5FFFC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BA219EEC-70A1-59FC-16CD-131B553F4C8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B7D82731-E5B5-B2C3-D90A-C3AE5CB5FD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E91B0E21-D9E1-291C-8832-8AB1AC468E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3A88C960-129F-C73B-58B9-E45E7DE8B5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48A9E922-9DAE-CE2F-2A95-A3733D4154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DE659AD2-15FA-FF5F-EC56-87F513F4B7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A91CE57-FE18-E102-E33D-B4BECFE466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F8FEAC0-77A6-85BC-0446-324A813DB9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0498BCB0-D65C-58BF-925E-9007B2813F4F}"/>
              </a:ext>
            </a:extLst>
          </p:cNvPr>
          <p:cNvSpPr txBox="1"/>
          <p:nvPr/>
        </p:nvSpPr>
        <p:spPr>
          <a:xfrm>
            <a:off x="417135" y="4862048"/>
            <a:ext cx="850499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The  final expression for the velocity of </a:t>
            </a:r>
            <a:r>
              <a:rPr lang="en-US" b="0" i="1" dirty="0">
                <a:solidFill>
                  <a:srgbClr val="000000"/>
                </a:solidFill>
                <a:effectLst/>
                <a:latin typeface="+mn-lt"/>
              </a:rPr>
              <a:t>A</a:t>
            </a:r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 with respect to the fixed frame is:</a:t>
            </a:r>
            <a:endParaRPr lang="en-US" dirty="0">
              <a:latin typeface="+mn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6CF95C3-85F9-E939-2B9F-E10E98E549A7}"/>
              </a:ext>
            </a:extLst>
          </p:cNvPr>
          <p:cNvSpPr txBox="1"/>
          <p:nvPr/>
        </p:nvSpPr>
        <p:spPr>
          <a:xfrm>
            <a:off x="426724" y="5900751"/>
            <a:ext cx="38918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0" dirty="0">
                <a:solidFill>
                  <a:srgbClr val="000000"/>
                </a:solidFill>
                <a:effectLst/>
                <a:latin typeface="+mn-lt"/>
              </a:rPr>
              <a:t>Rotating frame velocity:</a:t>
            </a:r>
            <a:endParaRPr lang="en-US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C1943E0-045E-7F6D-4B08-0093A215C4E8}"/>
                  </a:ext>
                </a:extLst>
              </p:cNvPr>
              <p:cNvSpPr txBox="1"/>
              <p:nvPr/>
            </p:nvSpPr>
            <p:spPr>
              <a:xfrm>
                <a:off x="4041071" y="5781879"/>
                <a:ext cx="3485313" cy="5691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den>
                          </m:f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𝑟𝑒𝑙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C1943E0-045E-7F6D-4B08-0093A215C4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1071" y="5781879"/>
                <a:ext cx="3485313" cy="569130"/>
              </a:xfrm>
              <a:prstGeom prst="rect">
                <a:avLst/>
              </a:prstGeom>
              <a:blipFill>
                <a:blip r:embed="rId5"/>
                <a:stretch>
                  <a:fillRect l="-1224" t="-22340" r="-874" b="-117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>
            <a:extLst>
              <a:ext uri="{FF2B5EF4-FFF2-40B4-BE49-F238E27FC236}">
                <a16:creationId xmlns:a16="http://schemas.microsoft.com/office/drawing/2014/main" id="{C2CB3BC2-AA68-6BE7-F414-EB92A9845633}"/>
              </a:ext>
            </a:extLst>
          </p:cNvPr>
          <p:cNvSpPr txBox="1"/>
          <p:nvPr/>
        </p:nvSpPr>
        <p:spPr>
          <a:xfrm>
            <a:off x="4648200" y="335280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B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E6808B3-29F0-46B0-0195-E04CBD02E263}"/>
              </a:ext>
            </a:extLst>
          </p:cNvPr>
          <p:cNvSpPr txBox="1"/>
          <p:nvPr/>
        </p:nvSpPr>
        <p:spPr>
          <a:xfrm>
            <a:off x="6333382" y="182433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A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DD2FFFB-80F0-2447-A2A4-5852B0407E8C}"/>
              </a:ext>
            </a:extLst>
          </p:cNvPr>
          <p:cNvCxnSpPr>
            <a:cxnSpLocks/>
          </p:cNvCxnSpPr>
          <p:nvPr/>
        </p:nvCxnSpPr>
        <p:spPr bwMode="auto">
          <a:xfrm flipV="1">
            <a:off x="3017243" y="3581614"/>
            <a:ext cx="1620606" cy="85516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6C8197EA-158A-E041-0B88-CF5C7186F7F0}"/>
                  </a:ext>
                </a:extLst>
              </p:cNvPr>
              <p:cNvSpPr txBox="1"/>
              <p:nvPr/>
            </p:nvSpPr>
            <p:spPr>
              <a:xfrm>
                <a:off x="4041071" y="3897868"/>
                <a:ext cx="36009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6C8197EA-158A-E041-0B88-CF5C7186F7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1071" y="3897868"/>
                <a:ext cx="360099" cy="369332"/>
              </a:xfrm>
              <a:prstGeom prst="rect">
                <a:avLst/>
              </a:prstGeom>
              <a:blipFill>
                <a:blip r:embed="rId6"/>
                <a:stretch>
                  <a:fillRect l="-22034" t="-34426" r="-61017"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Oval 36">
            <a:extLst>
              <a:ext uri="{FF2B5EF4-FFF2-40B4-BE49-F238E27FC236}">
                <a16:creationId xmlns:a16="http://schemas.microsoft.com/office/drawing/2014/main" id="{B596101C-867F-F6E6-65DA-E3657D2281E6}"/>
              </a:ext>
            </a:extLst>
          </p:cNvPr>
          <p:cNvSpPr/>
          <p:nvPr/>
        </p:nvSpPr>
        <p:spPr bwMode="auto">
          <a:xfrm>
            <a:off x="6096000" y="1981200"/>
            <a:ext cx="136525" cy="15240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1C667144-8B50-6F39-F1EE-91A9CC14C2C9}"/>
              </a:ext>
            </a:extLst>
          </p:cNvPr>
          <p:cNvSpPr/>
          <p:nvPr/>
        </p:nvSpPr>
        <p:spPr bwMode="auto">
          <a:xfrm>
            <a:off x="4572000" y="3505200"/>
            <a:ext cx="136525" cy="15240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96C3BAED-0C6B-C91E-68AE-E6F11AD2B567}"/>
              </a:ext>
            </a:extLst>
          </p:cNvPr>
          <p:cNvCxnSpPr>
            <a:cxnSpLocks/>
            <a:endCxn id="37" idx="3"/>
          </p:cNvCxnSpPr>
          <p:nvPr/>
        </p:nvCxnSpPr>
        <p:spPr bwMode="auto">
          <a:xfrm flipV="1">
            <a:off x="4648200" y="2111282"/>
            <a:ext cx="1467794" cy="147011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6F459990-1AD1-5850-7937-64A4BAEA707F}"/>
                  </a:ext>
                </a:extLst>
              </p:cNvPr>
              <p:cNvSpPr txBox="1"/>
              <p:nvPr/>
            </p:nvSpPr>
            <p:spPr>
              <a:xfrm>
                <a:off x="5572950" y="2467607"/>
                <a:ext cx="609600" cy="6590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den>
                          </m:f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6F459990-1AD1-5850-7937-64A4BAEA70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2950" y="2467607"/>
                <a:ext cx="609600" cy="659091"/>
              </a:xfrm>
              <a:prstGeom prst="rect">
                <a:avLst/>
              </a:prstGeom>
              <a:blipFill>
                <a:blip r:embed="rId7"/>
                <a:stretch>
                  <a:fillRect t="-12963" r="-25000"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16CA48E9-66C3-7E11-6B35-40DAB8A0EE7A}"/>
                  </a:ext>
                </a:extLst>
              </p:cNvPr>
              <p:cNvSpPr txBox="1"/>
              <p:nvPr/>
            </p:nvSpPr>
            <p:spPr>
              <a:xfrm>
                <a:off x="6543938" y="2026267"/>
                <a:ext cx="1064991" cy="4875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𝑟𝑒𝑙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16CA48E9-66C3-7E11-6B35-40DAB8A0EE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3938" y="2026267"/>
                <a:ext cx="1064991" cy="487569"/>
              </a:xfrm>
              <a:prstGeom prst="rect">
                <a:avLst/>
              </a:prstGeom>
              <a:blipFill>
                <a:blip r:embed="rId8"/>
                <a:stretch>
                  <a:fillRect t="-1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3442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2" grpId="0"/>
      <p:bldP spid="2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F2344-C182-018E-5E30-763ABE6BA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Content Placeholder 39">
            <a:extLst>
              <a:ext uri="{FF2B5EF4-FFF2-40B4-BE49-F238E27FC236}">
                <a16:creationId xmlns:a16="http://schemas.microsoft.com/office/drawing/2014/main" id="{9A506BE2-893B-5FFC-B870-92BB1B74C4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1323436" y="800903"/>
            <a:ext cx="7716327" cy="3934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D5F90F-C328-398D-A02E-2C786910867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Motion in a Rotating Frame: The Setup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7F2AB0D2-68AF-9C1E-AE00-28C94EBB980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E6BA624E-2037-4D51-02CE-691FCDF71C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23C26DF7-0C6A-111B-275B-BBCFEACC842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024D86C8-06BA-879D-0983-93F42687B62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6F42C583-B33C-8651-A125-CE71EDBB30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FDBEDBA5-8881-7F2B-584A-DF24AB1DBC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EF8D7EFA-EBF2-4EE6-222C-593AFF0B8F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9EC3AA1-EC3B-6DF2-16A2-34BE99130C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AD22C1C-3827-8C2F-BA66-64FF7AFB6F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812D4AB7-45E7-6F25-1684-39378FF1229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ADAD8CD7-2AD8-FB23-4D73-6E1F27156C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5E93EE5C-462E-6F25-2F4D-746C608D14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DCD84CA0-07E0-B175-A667-DB74DA1E2E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FD70153C-B11D-C00D-BF58-F76730FE4B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F18E1073-233F-F914-A645-F78130846F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1D379AF6-2FB1-2168-13CF-993CE40981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35A094A-A9B7-EAF6-3FFC-C70699D763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DB7DF0DB-FC14-6FA2-B9C8-E0AA6AD4117C}"/>
              </a:ext>
            </a:extLst>
          </p:cNvPr>
          <p:cNvSpPr txBox="1"/>
          <p:nvPr/>
        </p:nvSpPr>
        <p:spPr>
          <a:xfrm>
            <a:off x="4648200" y="335280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B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2F372EA-D448-A0F3-3994-911F252FCFC9}"/>
              </a:ext>
            </a:extLst>
          </p:cNvPr>
          <p:cNvSpPr txBox="1"/>
          <p:nvPr/>
        </p:nvSpPr>
        <p:spPr>
          <a:xfrm>
            <a:off x="6333382" y="182433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A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D89EEA76-429B-A5C8-97BB-0FC8C9A9F65B}"/>
              </a:ext>
            </a:extLst>
          </p:cNvPr>
          <p:cNvCxnSpPr>
            <a:cxnSpLocks/>
          </p:cNvCxnSpPr>
          <p:nvPr/>
        </p:nvCxnSpPr>
        <p:spPr bwMode="auto">
          <a:xfrm flipV="1">
            <a:off x="3017243" y="3581614"/>
            <a:ext cx="1620606" cy="85516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1977C19-D3CE-56BC-F360-6E524814F848}"/>
                  </a:ext>
                </a:extLst>
              </p:cNvPr>
              <p:cNvSpPr txBox="1"/>
              <p:nvPr/>
            </p:nvSpPr>
            <p:spPr>
              <a:xfrm>
                <a:off x="4041071" y="3897868"/>
                <a:ext cx="36009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1977C19-D3CE-56BC-F360-6E524814F8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1071" y="3897868"/>
                <a:ext cx="360099" cy="369332"/>
              </a:xfrm>
              <a:prstGeom prst="rect">
                <a:avLst/>
              </a:prstGeom>
              <a:blipFill>
                <a:blip r:embed="rId5"/>
                <a:stretch>
                  <a:fillRect l="-22034" t="-34426" r="-61017"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Oval 36">
            <a:extLst>
              <a:ext uri="{FF2B5EF4-FFF2-40B4-BE49-F238E27FC236}">
                <a16:creationId xmlns:a16="http://schemas.microsoft.com/office/drawing/2014/main" id="{DC7E28DE-E104-FFC0-97C0-D8328B4E2D9D}"/>
              </a:ext>
            </a:extLst>
          </p:cNvPr>
          <p:cNvSpPr/>
          <p:nvPr/>
        </p:nvSpPr>
        <p:spPr bwMode="auto">
          <a:xfrm>
            <a:off x="6096000" y="1981200"/>
            <a:ext cx="136525" cy="15240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F4F39D93-0C96-67BB-253C-941BE10A0D9A}"/>
              </a:ext>
            </a:extLst>
          </p:cNvPr>
          <p:cNvSpPr/>
          <p:nvPr/>
        </p:nvSpPr>
        <p:spPr bwMode="auto">
          <a:xfrm>
            <a:off x="4572000" y="3505200"/>
            <a:ext cx="136525" cy="15240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79B72133-F3F1-A8D2-9CF1-530E5C5775E9}"/>
              </a:ext>
            </a:extLst>
          </p:cNvPr>
          <p:cNvCxnSpPr>
            <a:cxnSpLocks/>
            <a:endCxn id="37" idx="3"/>
          </p:cNvCxnSpPr>
          <p:nvPr/>
        </p:nvCxnSpPr>
        <p:spPr bwMode="auto">
          <a:xfrm flipV="1">
            <a:off x="4648200" y="2111282"/>
            <a:ext cx="1467794" cy="147011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1ECFB841-4B18-5CF6-C3ED-922F5E166DD5}"/>
                  </a:ext>
                </a:extLst>
              </p:cNvPr>
              <p:cNvSpPr txBox="1"/>
              <p:nvPr/>
            </p:nvSpPr>
            <p:spPr>
              <a:xfrm>
                <a:off x="5572950" y="2467607"/>
                <a:ext cx="609600" cy="6590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den>
                          </m:f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1ECFB841-4B18-5CF6-C3ED-922F5E166D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2950" y="2467607"/>
                <a:ext cx="609600" cy="659091"/>
              </a:xfrm>
              <a:prstGeom prst="rect">
                <a:avLst/>
              </a:prstGeom>
              <a:blipFill>
                <a:blip r:embed="rId6"/>
                <a:stretch>
                  <a:fillRect t="-12963" r="-25000"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17B97A7-1049-99B3-C219-8E89E7E7FE21}"/>
                  </a:ext>
                </a:extLst>
              </p:cNvPr>
              <p:cNvSpPr txBox="1"/>
              <p:nvPr/>
            </p:nvSpPr>
            <p:spPr>
              <a:xfrm>
                <a:off x="6543938" y="2026267"/>
                <a:ext cx="1064991" cy="7452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den>
                              </m:f>
                            </m:sub>
                          </m:sSub>
                        </m:e>
                        <m:sub>
                          <m:d>
                            <m:d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𝑟𝑒𝑙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17B97A7-1049-99B3-C219-8E89E7E7FE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3938" y="2026267"/>
                <a:ext cx="1064991" cy="745269"/>
              </a:xfrm>
              <a:prstGeom prst="rect">
                <a:avLst/>
              </a:prstGeom>
              <a:blipFill>
                <a:blip r:embed="rId7"/>
                <a:stretch>
                  <a:fillRect t="-113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3202BA3-3BC5-A183-A9FD-09DE92F2A4D3}"/>
              </a:ext>
            </a:extLst>
          </p:cNvPr>
          <p:cNvCxnSpPr>
            <a:cxnSpLocks/>
          </p:cNvCxnSpPr>
          <p:nvPr/>
        </p:nvCxnSpPr>
        <p:spPr bwMode="auto">
          <a:xfrm>
            <a:off x="4637849" y="3572473"/>
            <a:ext cx="3637606" cy="2231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BBA3576-DD3A-1EB6-6B32-CB53C86E4A1C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586084" y="1274283"/>
            <a:ext cx="58568" cy="2283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EF4DB544-D345-34EC-AD8D-5254D5E3060F}"/>
              </a:ext>
            </a:extLst>
          </p:cNvPr>
          <p:cNvSpPr txBox="1"/>
          <p:nvPr/>
        </p:nvSpPr>
        <p:spPr>
          <a:xfrm>
            <a:off x="8306893" y="3436203"/>
            <a:ext cx="4235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x’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8376E77-36B4-B192-2BF8-A02466ECE2C0}"/>
              </a:ext>
            </a:extLst>
          </p:cNvPr>
          <p:cNvSpPr txBox="1"/>
          <p:nvPr/>
        </p:nvSpPr>
        <p:spPr>
          <a:xfrm>
            <a:off x="4224686" y="1143000"/>
            <a:ext cx="4235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y’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8A47E6C5-C240-6CBD-5047-69F8B7039A38}"/>
              </a:ext>
            </a:extLst>
          </p:cNvPr>
          <p:cNvSpPr/>
          <p:nvPr/>
        </p:nvSpPr>
        <p:spPr bwMode="auto">
          <a:xfrm>
            <a:off x="5716969" y="1472184"/>
            <a:ext cx="1159319" cy="1801368"/>
          </a:xfrm>
          <a:custGeom>
            <a:avLst/>
            <a:gdLst>
              <a:gd name="csX0" fmla="*/ 153479 w 1159319"/>
              <a:gd name="csY0" fmla="*/ 0 h 1801368"/>
              <a:gd name="csX1" fmla="*/ 7175 w 1159319"/>
              <a:gd name="csY1" fmla="*/ 310896 h 1801368"/>
              <a:gd name="csX2" fmla="*/ 354647 w 1159319"/>
              <a:gd name="csY2" fmla="*/ 448056 h 1801368"/>
              <a:gd name="csX3" fmla="*/ 537527 w 1159319"/>
              <a:gd name="csY3" fmla="*/ 868680 h 1801368"/>
              <a:gd name="csX4" fmla="*/ 473519 w 1159319"/>
              <a:gd name="csY4" fmla="*/ 1527048 h 1801368"/>
              <a:gd name="csX5" fmla="*/ 1159319 w 1159319"/>
              <a:gd name="csY5" fmla="*/ 1801368 h 18013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159319" h="1801368">
                <a:moveTo>
                  <a:pt x="153479" y="0"/>
                </a:moveTo>
                <a:cubicBezTo>
                  <a:pt x="63563" y="118110"/>
                  <a:pt x="-26353" y="236220"/>
                  <a:pt x="7175" y="310896"/>
                </a:cubicBezTo>
                <a:cubicBezTo>
                  <a:pt x="40703" y="385572"/>
                  <a:pt x="266255" y="355092"/>
                  <a:pt x="354647" y="448056"/>
                </a:cubicBezTo>
                <a:cubicBezTo>
                  <a:pt x="443039" y="541020"/>
                  <a:pt x="517715" y="688848"/>
                  <a:pt x="537527" y="868680"/>
                </a:cubicBezTo>
                <a:cubicBezTo>
                  <a:pt x="557339" y="1048512"/>
                  <a:pt x="369887" y="1371600"/>
                  <a:pt x="473519" y="1527048"/>
                </a:cubicBezTo>
                <a:cubicBezTo>
                  <a:pt x="577151" y="1682496"/>
                  <a:pt x="868235" y="1741932"/>
                  <a:pt x="1159319" y="1801368"/>
                </a:cubicBezTo>
              </a:path>
            </a:pathLst>
          </a:custGeom>
          <a:noFill/>
          <a:ln w="85725" cap="flat" cmpd="dbl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FA39DF7-BE3F-5058-CEAA-887205A16A30}"/>
              </a:ext>
            </a:extLst>
          </p:cNvPr>
          <p:cNvSpPr txBox="1"/>
          <p:nvPr/>
        </p:nvSpPr>
        <p:spPr>
          <a:xfrm>
            <a:off x="6927349" y="3062041"/>
            <a:ext cx="1347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Path of </a:t>
            </a:r>
            <a:r>
              <a:rPr lang="en-US" i="1" dirty="0">
                <a:solidFill>
                  <a:srgbClr val="0070C0"/>
                </a:solidFill>
              </a:rPr>
              <a:t>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C3C64E4-E147-502D-350C-757821B0F49B}"/>
                  </a:ext>
                </a:extLst>
              </p:cNvPr>
              <p:cNvSpPr txBox="1"/>
              <p:nvPr/>
            </p:nvSpPr>
            <p:spPr>
              <a:xfrm>
                <a:off x="508344" y="4876800"/>
                <a:ext cx="8386795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Physical Situation:</a:t>
                </a:r>
              </a:p>
              <a:p>
                <a:r>
                  <a:rPr lang="en-US" dirty="0"/>
                  <a:t> Point B: moving in space (origin of rotating frame) </a:t>
                </a:r>
              </a:p>
              <a:p>
                <a:r>
                  <a:rPr lang="en-US" dirty="0"/>
                  <a:t>A rotating plate attached to B with angular velocity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C3C64E4-E147-502D-350C-757821B0F4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344" y="4876800"/>
                <a:ext cx="8386795" cy="1200329"/>
              </a:xfrm>
              <a:prstGeom prst="rect">
                <a:avLst/>
              </a:prstGeom>
              <a:blipFill>
                <a:blip r:embed="rId8"/>
                <a:stretch>
                  <a:fillRect l="-1090" t="-4061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reeform: Shape 3">
            <a:extLst>
              <a:ext uri="{FF2B5EF4-FFF2-40B4-BE49-F238E27FC236}">
                <a16:creationId xmlns:a16="http://schemas.microsoft.com/office/drawing/2014/main" id="{2162C259-70C3-AF10-8B68-0DF5B297F16A}"/>
              </a:ext>
            </a:extLst>
          </p:cNvPr>
          <p:cNvSpPr/>
          <p:nvPr/>
        </p:nvSpPr>
        <p:spPr bwMode="auto">
          <a:xfrm>
            <a:off x="3471789" y="1104928"/>
            <a:ext cx="5463833" cy="3924272"/>
          </a:xfrm>
          <a:custGeom>
            <a:avLst/>
            <a:gdLst>
              <a:gd name="csX0" fmla="*/ 94371 w 5463833"/>
              <a:gd name="csY0" fmla="*/ 184376 h 3924272"/>
              <a:gd name="csX1" fmla="*/ 478419 w 5463833"/>
              <a:gd name="csY1" fmla="*/ 2589248 h 3924272"/>
              <a:gd name="csX2" fmla="*/ 899043 w 5463833"/>
              <a:gd name="csY2" fmla="*/ 2598392 h 3924272"/>
              <a:gd name="csX3" fmla="*/ 899043 w 5463833"/>
              <a:gd name="csY3" fmla="*/ 2598392 h 3924272"/>
              <a:gd name="csX4" fmla="*/ 1036203 w 5463833"/>
              <a:gd name="csY4" fmla="*/ 2488664 h 3924272"/>
              <a:gd name="csX5" fmla="*/ 1136787 w 5463833"/>
              <a:gd name="csY5" fmla="*/ 2333216 h 3924272"/>
              <a:gd name="csX6" fmla="*/ 1365387 w 5463833"/>
              <a:gd name="csY6" fmla="*/ 2324072 h 3924272"/>
              <a:gd name="csX7" fmla="*/ 1557411 w 5463833"/>
              <a:gd name="csY7" fmla="*/ 2470376 h 3924272"/>
              <a:gd name="csX8" fmla="*/ 1365387 w 5463833"/>
              <a:gd name="csY8" fmla="*/ 2607536 h 3924272"/>
              <a:gd name="csX9" fmla="*/ 899043 w 5463833"/>
              <a:gd name="csY9" fmla="*/ 2726408 h 3924272"/>
              <a:gd name="csX10" fmla="*/ 899043 w 5463833"/>
              <a:gd name="csY10" fmla="*/ 2726408 h 3924272"/>
              <a:gd name="csX11" fmla="*/ 2755275 w 5463833"/>
              <a:gd name="csY11" fmla="*/ 3531080 h 3924272"/>
              <a:gd name="csX12" fmla="*/ 4117731 w 5463833"/>
              <a:gd name="csY12" fmla="*/ 3924272 h 3924272"/>
              <a:gd name="csX13" fmla="*/ 4117731 w 5463833"/>
              <a:gd name="csY13" fmla="*/ 3924272 h 3924272"/>
              <a:gd name="csX14" fmla="*/ 5443611 w 5463833"/>
              <a:gd name="csY14" fmla="*/ 3421352 h 3924272"/>
              <a:gd name="csX15" fmla="*/ 4858395 w 5463833"/>
              <a:gd name="csY15" fmla="*/ 870176 h 3924272"/>
              <a:gd name="csX16" fmla="*/ 4026291 w 5463833"/>
              <a:gd name="csY16" fmla="*/ 275816 h 3924272"/>
              <a:gd name="csX17" fmla="*/ 2371227 w 5463833"/>
              <a:gd name="csY17" fmla="*/ 175232 h 3924272"/>
              <a:gd name="csX18" fmla="*/ 94371 w 5463833"/>
              <a:gd name="csY18" fmla="*/ 184376 h 39242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63833" h="3924272">
                <a:moveTo>
                  <a:pt x="94371" y="184376"/>
                </a:moveTo>
                <a:cubicBezTo>
                  <a:pt x="-221097" y="586712"/>
                  <a:pt x="344307" y="2186912"/>
                  <a:pt x="478419" y="2589248"/>
                </a:cubicBezTo>
                <a:cubicBezTo>
                  <a:pt x="612531" y="2991584"/>
                  <a:pt x="899043" y="2598392"/>
                  <a:pt x="899043" y="2598392"/>
                </a:cubicBezTo>
                <a:lnTo>
                  <a:pt x="899043" y="2598392"/>
                </a:lnTo>
                <a:cubicBezTo>
                  <a:pt x="921903" y="2580104"/>
                  <a:pt x="996579" y="2532860"/>
                  <a:pt x="1036203" y="2488664"/>
                </a:cubicBezTo>
                <a:cubicBezTo>
                  <a:pt x="1075827" y="2444468"/>
                  <a:pt x="1081923" y="2360648"/>
                  <a:pt x="1136787" y="2333216"/>
                </a:cubicBezTo>
                <a:cubicBezTo>
                  <a:pt x="1191651" y="2305784"/>
                  <a:pt x="1295283" y="2301212"/>
                  <a:pt x="1365387" y="2324072"/>
                </a:cubicBezTo>
                <a:cubicBezTo>
                  <a:pt x="1435491" y="2346932"/>
                  <a:pt x="1557411" y="2423132"/>
                  <a:pt x="1557411" y="2470376"/>
                </a:cubicBezTo>
                <a:cubicBezTo>
                  <a:pt x="1557411" y="2517620"/>
                  <a:pt x="1475115" y="2564864"/>
                  <a:pt x="1365387" y="2607536"/>
                </a:cubicBezTo>
                <a:cubicBezTo>
                  <a:pt x="1255659" y="2650208"/>
                  <a:pt x="899043" y="2726408"/>
                  <a:pt x="899043" y="2726408"/>
                </a:cubicBezTo>
                <a:lnTo>
                  <a:pt x="899043" y="2726408"/>
                </a:lnTo>
                <a:cubicBezTo>
                  <a:pt x="1208415" y="2860520"/>
                  <a:pt x="2218827" y="3331436"/>
                  <a:pt x="2755275" y="3531080"/>
                </a:cubicBezTo>
                <a:cubicBezTo>
                  <a:pt x="3291723" y="3730724"/>
                  <a:pt x="4117731" y="3924272"/>
                  <a:pt x="4117731" y="3924272"/>
                </a:cubicBezTo>
                <a:lnTo>
                  <a:pt x="4117731" y="3924272"/>
                </a:lnTo>
                <a:cubicBezTo>
                  <a:pt x="4338711" y="3840452"/>
                  <a:pt x="5320167" y="3930368"/>
                  <a:pt x="5443611" y="3421352"/>
                </a:cubicBezTo>
                <a:cubicBezTo>
                  <a:pt x="5567055" y="2912336"/>
                  <a:pt x="5094615" y="1394432"/>
                  <a:pt x="4858395" y="870176"/>
                </a:cubicBezTo>
                <a:cubicBezTo>
                  <a:pt x="4622175" y="345920"/>
                  <a:pt x="4440819" y="391640"/>
                  <a:pt x="4026291" y="275816"/>
                </a:cubicBezTo>
                <a:cubicBezTo>
                  <a:pt x="3611763" y="159992"/>
                  <a:pt x="3029595" y="188948"/>
                  <a:pt x="2371227" y="175232"/>
                </a:cubicBezTo>
                <a:cubicBezTo>
                  <a:pt x="1712859" y="161516"/>
                  <a:pt x="409839" y="-217960"/>
                  <a:pt x="94371" y="184376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AE4E48B-9D61-AA62-E6D5-099F99913618}"/>
              </a:ext>
            </a:extLst>
          </p:cNvPr>
          <p:cNvSpPr txBox="1"/>
          <p:nvPr/>
        </p:nvSpPr>
        <p:spPr>
          <a:xfrm>
            <a:off x="1828800" y="6091535"/>
            <a:ext cx="6629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Particle A sliding in a curved path on the plate</a:t>
            </a:r>
          </a:p>
        </p:txBody>
      </p:sp>
    </p:spTree>
    <p:extLst>
      <p:ext uri="{BB962C8B-B14F-4D97-AF65-F5344CB8AC3E}">
        <p14:creationId xmlns:p14="http://schemas.microsoft.com/office/powerpoint/2010/main" val="2908676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4" grpId="0"/>
      <p:bldP spid="3" grpId="0" build="p"/>
      <p:bldP spid="4" grpId="0" animBg="1"/>
      <p:bldP spid="2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222CB-952F-AA29-50D4-B3FB71FEE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Content Placeholder 39">
            <a:extLst>
              <a:ext uri="{FF2B5EF4-FFF2-40B4-BE49-F238E27FC236}">
                <a16:creationId xmlns:a16="http://schemas.microsoft.com/office/drawing/2014/main" id="{5E0F3CD8-30F6-F270-8DA0-81E87AFC1E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1323436" y="800903"/>
            <a:ext cx="7716327" cy="3934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FAD6B1-3B45-59B4-7D1A-16EADF65884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Motion in a Rotating Frame: The Setup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4D6CDE9E-51A9-CEBC-1E69-116A5F3DD62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1B7825C3-4292-1681-0E6C-3C2BFE1FB1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1E696CCB-DDA0-5139-358B-330477B4573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D49A6C2C-5165-99EC-0690-7F2D26FA6A7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A2AEF7E1-2248-35AA-083D-209CF6DEE4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917E7618-6205-E032-4F24-DFCC8E4477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273EB707-7C4F-77A1-29C0-4892A6CACAA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4F674B2D-5051-BDE3-6A9D-DE445AB6EF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EF87E33A-5D86-8E86-72AA-45C0BAB540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9389F690-8C06-0718-BC85-8A8839DAC3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83CD2E08-75F8-D54B-7C65-605701917C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B0F896FA-477B-AE1B-DCA9-1DBA53DD4A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26605293-D7DA-335C-1E2F-7CA0C94340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963DCEFB-CAA2-AFB6-F301-08FCD282C7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4638F31B-E5BB-9434-4BB8-0295671FA3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1D04E847-7B86-D090-3F45-C2E0AB9338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3387424-84D9-6611-D743-936B120C3C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BF632847-0478-4DBC-DE28-8B76CC67EBF6}"/>
              </a:ext>
            </a:extLst>
          </p:cNvPr>
          <p:cNvSpPr txBox="1"/>
          <p:nvPr/>
        </p:nvSpPr>
        <p:spPr>
          <a:xfrm>
            <a:off x="4648200" y="335280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B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CC1E16-E942-CD62-ABBD-52348E6CF016}"/>
              </a:ext>
            </a:extLst>
          </p:cNvPr>
          <p:cNvSpPr txBox="1"/>
          <p:nvPr/>
        </p:nvSpPr>
        <p:spPr>
          <a:xfrm>
            <a:off x="6333382" y="182433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A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81D4D36-C908-4278-5D68-06EECEB98DBD}"/>
              </a:ext>
            </a:extLst>
          </p:cNvPr>
          <p:cNvCxnSpPr>
            <a:cxnSpLocks/>
          </p:cNvCxnSpPr>
          <p:nvPr/>
        </p:nvCxnSpPr>
        <p:spPr bwMode="auto">
          <a:xfrm flipV="1">
            <a:off x="3017243" y="3581614"/>
            <a:ext cx="1620606" cy="85516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BAA12F9A-6F2A-ECDB-FA81-EA1DDA765143}"/>
                  </a:ext>
                </a:extLst>
              </p:cNvPr>
              <p:cNvSpPr txBox="1"/>
              <p:nvPr/>
            </p:nvSpPr>
            <p:spPr>
              <a:xfrm>
                <a:off x="4041071" y="3897868"/>
                <a:ext cx="36009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BAA12F9A-6F2A-ECDB-FA81-EA1DDA7651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1071" y="3897868"/>
                <a:ext cx="360099" cy="369332"/>
              </a:xfrm>
              <a:prstGeom prst="rect">
                <a:avLst/>
              </a:prstGeom>
              <a:blipFill>
                <a:blip r:embed="rId5"/>
                <a:stretch>
                  <a:fillRect l="-22034" t="-34426" r="-61017"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Oval 36">
            <a:extLst>
              <a:ext uri="{FF2B5EF4-FFF2-40B4-BE49-F238E27FC236}">
                <a16:creationId xmlns:a16="http://schemas.microsoft.com/office/drawing/2014/main" id="{DCB73992-CB47-80F8-CE50-173B5B43E5AD}"/>
              </a:ext>
            </a:extLst>
          </p:cNvPr>
          <p:cNvSpPr/>
          <p:nvPr/>
        </p:nvSpPr>
        <p:spPr bwMode="auto">
          <a:xfrm>
            <a:off x="6096000" y="1981200"/>
            <a:ext cx="136525" cy="15240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C41C51DD-66B5-E93D-6EF7-A0083B63CCBC}"/>
              </a:ext>
            </a:extLst>
          </p:cNvPr>
          <p:cNvSpPr/>
          <p:nvPr/>
        </p:nvSpPr>
        <p:spPr bwMode="auto">
          <a:xfrm>
            <a:off x="4572000" y="3505200"/>
            <a:ext cx="136525" cy="15240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1DB9D2AE-A5A7-1467-BCFC-49395F5CFA7C}"/>
              </a:ext>
            </a:extLst>
          </p:cNvPr>
          <p:cNvCxnSpPr>
            <a:cxnSpLocks/>
            <a:endCxn id="37" idx="3"/>
          </p:cNvCxnSpPr>
          <p:nvPr/>
        </p:nvCxnSpPr>
        <p:spPr bwMode="auto">
          <a:xfrm flipV="1">
            <a:off x="4648200" y="2111282"/>
            <a:ext cx="1467794" cy="147011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6B21EC2B-52F2-6677-D428-C51334ABA366}"/>
                  </a:ext>
                </a:extLst>
              </p:cNvPr>
              <p:cNvSpPr txBox="1"/>
              <p:nvPr/>
            </p:nvSpPr>
            <p:spPr>
              <a:xfrm>
                <a:off x="5572950" y="2467607"/>
                <a:ext cx="609600" cy="6590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den>
                          </m:f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6B21EC2B-52F2-6677-D428-C51334ABA3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2950" y="2467607"/>
                <a:ext cx="609600" cy="659091"/>
              </a:xfrm>
              <a:prstGeom prst="rect">
                <a:avLst/>
              </a:prstGeom>
              <a:blipFill>
                <a:blip r:embed="rId6"/>
                <a:stretch>
                  <a:fillRect t="-12963" r="-25000"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88AE8B6-293B-D287-3650-E923FBF70FB9}"/>
                  </a:ext>
                </a:extLst>
              </p:cNvPr>
              <p:cNvSpPr txBox="1"/>
              <p:nvPr/>
            </p:nvSpPr>
            <p:spPr>
              <a:xfrm>
                <a:off x="6543938" y="2026267"/>
                <a:ext cx="1064991" cy="4875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𝑟𝑒𝑙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88AE8B6-293B-D287-3650-E923FBF70F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3938" y="2026267"/>
                <a:ext cx="1064991" cy="487569"/>
              </a:xfrm>
              <a:prstGeom prst="rect">
                <a:avLst/>
              </a:prstGeom>
              <a:blipFill>
                <a:blip r:embed="rId7"/>
                <a:stretch>
                  <a:fillRect t="-1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A27F67E-AE77-5705-24FA-B6CEDA787B5A}"/>
              </a:ext>
            </a:extLst>
          </p:cNvPr>
          <p:cNvCxnSpPr>
            <a:cxnSpLocks/>
          </p:cNvCxnSpPr>
          <p:nvPr/>
        </p:nvCxnSpPr>
        <p:spPr bwMode="auto">
          <a:xfrm>
            <a:off x="4637849" y="3572473"/>
            <a:ext cx="3637606" cy="2231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85E9F2C-F476-2A77-72CA-7E0052E2F935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586084" y="1274283"/>
            <a:ext cx="58568" cy="2283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AA6C009-9E16-29C1-FB2E-E499E31166C7}"/>
              </a:ext>
            </a:extLst>
          </p:cNvPr>
          <p:cNvSpPr txBox="1"/>
          <p:nvPr/>
        </p:nvSpPr>
        <p:spPr>
          <a:xfrm>
            <a:off x="8306893" y="3436203"/>
            <a:ext cx="4235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x’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A3384CC-8795-991E-ACAA-D6BB80F611A2}"/>
              </a:ext>
            </a:extLst>
          </p:cNvPr>
          <p:cNvSpPr txBox="1"/>
          <p:nvPr/>
        </p:nvSpPr>
        <p:spPr>
          <a:xfrm>
            <a:off x="4224686" y="1143000"/>
            <a:ext cx="4235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y’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DBDA926-0435-72B6-B908-A2CEEFA2710F}"/>
              </a:ext>
            </a:extLst>
          </p:cNvPr>
          <p:cNvSpPr/>
          <p:nvPr/>
        </p:nvSpPr>
        <p:spPr bwMode="auto">
          <a:xfrm>
            <a:off x="5716969" y="1472184"/>
            <a:ext cx="1159319" cy="1801368"/>
          </a:xfrm>
          <a:custGeom>
            <a:avLst/>
            <a:gdLst>
              <a:gd name="csX0" fmla="*/ 153479 w 1159319"/>
              <a:gd name="csY0" fmla="*/ 0 h 1801368"/>
              <a:gd name="csX1" fmla="*/ 7175 w 1159319"/>
              <a:gd name="csY1" fmla="*/ 310896 h 1801368"/>
              <a:gd name="csX2" fmla="*/ 354647 w 1159319"/>
              <a:gd name="csY2" fmla="*/ 448056 h 1801368"/>
              <a:gd name="csX3" fmla="*/ 537527 w 1159319"/>
              <a:gd name="csY3" fmla="*/ 868680 h 1801368"/>
              <a:gd name="csX4" fmla="*/ 473519 w 1159319"/>
              <a:gd name="csY4" fmla="*/ 1527048 h 1801368"/>
              <a:gd name="csX5" fmla="*/ 1159319 w 1159319"/>
              <a:gd name="csY5" fmla="*/ 1801368 h 18013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159319" h="1801368">
                <a:moveTo>
                  <a:pt x="153479" y="0"/>
                </a:moveTo>
                <a:cubicBezTo>
                  <a:pt x="63563" y="118110"/>
                  <a:pt x="-26353" y="236220"/>
                  <a:pt x="7175" y="310896"/>
                </a:cubicBezTo>
                <a:cubicBezTo>
                  <a:pt x="40703" y="385572"/>
                  <a:pt x="266255" y="355092"/>
                  <a:pt x="354647" y="448056"/>
                </a:cubicBezTo>
                <a:cubicBezTo>
                  <a:pt x="443039" y="541020"/>
                  <a:pt x="517715" y="688848"/>
                  <a:pt x="537527" y="868680"/>
                </a:cubicBezTo>
                <a:cubicBezTo>
                  <a:pt x="557339" y="1048512"/>
                  <a:pt x="369887" y="1371600"/>
                  <a:pt x="473519" y="1527048"/>
                </a:cubicBezTo>
                <a:cubicBezTo>
                  <a:pt x="577151" y="1682496"/>
                  <a:pt x="868235" y="1741932"/>
                  <a:pt x="1159319" y="1801368"/>
                </a:cubicBezTo>
              </a:path>
            </a:pathLst>
          </a:custGeom>
          <a:noFill/>
          <a:ln w="85725" cap="flat" cmpd="dbl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5EB7A0F-BF8B-A541-DF92-86631DC9B3CE}"/>
              </a:ext>
            </a:extLst>
          </p:cNvPr>
          <p:cNvSpPr txBox="1"/>
          <p:nvPr/>
        </p:nvSpPr>
        <p:spPr>
          <a:xfrm>
            <a:off x="6927349" y="3062041"/>
            <a:ext cx="1347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Path of </a:t>
            </a:r>
            <a:r>
              <a:rPr lang="en-US" i="1" dirty="0">
                <a:solidFill>
                  <a:srgbClr val="0070C0"/>
                </a:solidFill>
              </a:rPr>
              <a:t>A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6C86D6E-E36C-7D9F-880A-2417E20B6C84}"/>
              </a:ext>
            </a:extLst>
          </p:cNvPr>
          <p:cNvSpPr txBox="1"/>
          <p:nvPr/>
        </p:nvSpPr>
        <p:spPr>
          <a:xfrm>
            <a:off x="508344" y="4800600"/>
            <a:ext cx="83867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Key Equation</a:t>
            </a:r>
            <a:r>
              <a:rPr lang="en-US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FD547AB-E1ED-4A32-9ACD-3B72EE012E67}"/>
                  </a:ext>
                </a:extLst>
              </p:cNvPr>
              <p:cNvSpPr txBox="1"/>
              <p:nvPr/>
            </p:nvSpPr>
            <p:spPr>
              <a:xfrm>
                <a:off x="2683360" y="4764870"/>
                <a:ext cx="3488840" cy="5691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den>
                          </m:f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𝑟𝑒𝑙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FD547AB-E1ED-4A32-9ACD-3B72EE012E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3360" y="4764870"/>
                <a:ext cx="3488840" cy="569130"/>
              </a:xfrm>
              <a:prstGeom prst="rect">
                <a:avLst/>
              </a:prstGeom>
              <a:blipFill>
                <a:blip r:embed="rId8"/>
                <a:stretch>
                  <a:fillRect l="-1047" t="-23656" b="-11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6D05F5BD-C837-E0F5-C2FF-E927045AF029}"/>
              </a:ext>
            </a:extLst>
          </p:cNvPr>
          <p:cNvSpPr txBox="1"/>
          <p:nvPr/>
        </p:nvSpPr>
        <p:spPr>
          <a:xfrm>
            <a:off x="555555" y="6053840"/>
            <a:ext cx="81196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Objective</a:t>
            </a:r>
            <a:r>
              <a:rPr lang="en-US" dirty="0"/>
              <a:t>: Find the true velocity of A in a fixed (inertial) frame.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2D1CBA0-E9DB-990F-E4A0-C05D45FAA857}"/>
              </a:ext>
            </a:extLst>
          </p:cNvPr>
          <p:cNvSpPr txBox="1"/>
          <p:nvPr/>
        </p:nvSpPr>
        <p:spPr>
          <a:xfrm>
            <a:off x="544920" y="5503276"/>
            <a:ext cx="77619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This equation decomposes the velocity of </a:t>
            </a:r>
            <a:r>
              <a:rPr lang="en-US" i="1" dirty="0"/>
              <a:t>A</a:t>
            </a:r>
            <a:r>
              <a:rPr lang="en-US" dirty="0"/>
              <a:t> into three parts.</a:t>
            </a:r>
          </a:p>
        </p:txBody>
      </p:sp>
    </p:spTree>
    <p:extLst>
      <p:ext uri="{BB962C8B-B14F-4D97-AF65-F5344CB8AC3E}">
        <p14:creationId xmlns:p14="http://schemas.microsoft.com/office/powerpoint/2010/main" val="4247201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2" grpId="0"/>
      <p:bldP spid="2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0E346-757B-B4E4-42C0-EBBECDE4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Content Placeholder 39">
            <a:extLst>
              <a:ext uri="{FF2B5EF4-FFF2-40B4-BE49-F238E27FC236}">
                <a16:creationId xmlns:a16="http://schemas.microsoft.com/office/drawing/2014/main" id="{AE5F9761-01D6-0BCC-3044-5B3E91F316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1323436" y="942426"/>
            <a:ext cx="7716327" cy="3934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27518DD-6DE9-28FA-C518-0D8C84DD25A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Motion in a Rotating Frame: The Setup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A5EF09D1-5F8A-7832-7EF6-727A3AC7BE5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74D7BE61-B4C8-5352-41DE-6D12E3B84C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A657073D-CF62-253C-51E1-58B5EF726C2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13F1E2C-B9FE-8C95-EF35-8CEC72EC7A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7647A423-BDAC-55F2-D88E-A09E0A1CB9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F6F579B2-863D-C173-E8CA-EDC06EA891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19F74BB8-03C9-B037-872B-6490846F449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53314284-1B4E-34F1-71DB-874BE7DCE8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2A9650FD-036E-6F54-4F2F-0F74947504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AE11429F-A225-08B4-897F-1C7192ADD9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43FBD88E-B550-6D36-2B71-68DEC7FB8F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3A961014-077E-57C8-43B0-9EBDC921AC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2F6363AB-02F4-F42F-C11F-D5EB18E2929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838DEB35-8183-C4E3-AC4B-887083C6FD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E192A97B-25FC-3C00-F506-63C2D1B64C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ADBECFB1-5A47-1128-4CFB-E4388471F0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7C9D8E2-361A-D3F0-82B4-47A6C164CF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933A7FDA-A9E0-B6EF-0F99-19491BB7EC33}"/>
              </a:ext>
            </a:extLst>
          </p:cNvPr>
          <p:cNvSpPr txBox="1"/>
          <p:nvPr/>
        </p:nvSpPr>
        <p:spPr>
          <a:xfrm>
            <a:off x="4648200" y="349432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B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FE989A0-AB65-F658-CDEA-97BB7477CF95}"/>
              </a:ext>
            </a:extLst>
          </p:cNvPr>
          <p:cNvSpPr txBox="1"/>
          <p:nvPr/>
        </p:nvSpPr>
        <p:spPr>
          <a:xfrm>
            <a:off x="6333382" y="196585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A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7DD84864-AC85-A16F-A7D0-B833A34F7A8B}"/>
              </a:ext>
            </a:extLst>
          </p:cNvPr>
          <p:cNvCxnSpPr>
            <a:cxnSpLocks/>
          </p:cNvCxnSpPr>
          <p:nvPr/>
        </p:nvCxnSpPr>
        <p:spPr bwMode="auto">
          <a:xfrm flipV="1">
            <a:off x="3017243" y="3723137"/>
            <a:ext cx="1620606" cy="85516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DA7DB1E-DE09-A62F-D105-8A4F250C7267}"/>
                  </a:ext>
                </a:extLst>
              </p:cNvPr>
              <p:cNvSpPr txBox="1"/>
              <p:nvPr/>
            </p:nvSpPr>
            <p:spPr>
              <a:xfrm>
                <a:off x="4041071" y="4039391"/>
                <a:ext cx="36009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DA7DB1E-DE09-A62F-D105-8A4F250C72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1071" y="4039391"/>
                <a:ext cx="360099" cy="369332"/>
              </a:xfrm>
              <a:prstGeom prst="rect">
                <a:avLst/>
              </a:prstGeom>
              <a:blipFill>
                <a:blip r:embed="rId5"/>
                <a:stretch>
                  <a:fillRect l="-22034" t="-36667" r="-61017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Oval 36">
            <a:extLst>
              <a:ext uri="{FF2B5EF4-FFF2-40B4-BE49-F238E27FC236}">
                <a16:creationId xmlns:a16="http://schemas.microsoft.com/office/drawing/2014/main" id="{EEC79187-B908-BE6F-AB8B-8D939FFE9B45}"/>
              </a:ext>
            </a:extLst>
          </p:cNvPr>
          <p:cNvSpPr/>
          <p:nvPr/>
        </p:nvSpPr>
        <p:spPr bwMode="auto">
          <a:xfrm>
            <a:off x="6096000" y="2122723"/>
            <a:ext cx="136525" cy="15240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B33FCA6C-C84D-BE15-497A-4F80C419E7E6}"/>
              </a:ext>
            </a:extLst>
          </p:cNvPr>
          <p:cNvSpPr/>
          <p:nvPr/>
        </p:nvSpPr>
        <p:spPr bwMode="auto">
          <a:xfrm>
            <a:off x="4572000" y="3646723"/>
            <a:ext cx="136525" cy="15240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1664BBEB-CC9F-1629-EEC5-C5EF6ED33186}"/>
              </a:ext>
            </a:extLst>
          </p:cNvPr>
          <p:cNvCxnSpPr>
            <a:cxnSpLocks/>
          </p:cNvCxnSpPr>
          <p:nvPr/>
        </p:nvCxnSpPr>
        <p:spPr bwMode="auto">
          <a:xfrm flipV="1">
            <a:off x="4648200" y="2167790"/>
            <a:ext cx="1534350" cy="1555133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DA676930-AFAE-E2C2-7572-EA0492505410}"/>
                  </a:ext>
                </a:extLst>
              </p:cNvPr>
              <p:cNvSpPr txBox="1"/>
              <p:nvPr/>
            </p:nvSpPr>
            <p:spPr>
              <a:xfrm>
                <a:off x="5257800" y="2922309"/>
                <a:ext cx="609600" cy="6590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den>
                          </m:f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DA676930-AFAE-E2C2-7572-EA04925054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800" y="2922309"/>
                <a:ext cx="609600" cy="659091"/>
              </a:xfrm>
              <a:prstGeom prst="rect">
                <a:avLst/>
              </a:prstGeom>
              <a:blipFill>
                <a:blip r:embed="rId6"/>
                <a:stretch>
                  <a:fillRect t="-12844" r="-24000" b="-2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C1A87288-F306-6FE8-DAA9-C11A0575FFB1}"/>
                  </a:ext>
                </a:extLst>
              </p:cNvPr>
              <p:cNvSpPr txBox="1"/>
              <p:nvPr/>
            </p:nvSpPr>
            <p:spPr>
              <a:xfrm>
                <a:off x="6543938" y="2167790"/>
                <a:ext cx="1064991" cy="4875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𝑟𝑒𝑙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C1A87288-F306-6FE8-DAA9-C11A0575FF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3938" y="2167790"/>
                <a:ext cx="1064991" cy="487569"/>
              </a:xfrm>
              <a:prstGeom prst="rect">
                <a:avLst/>
              </a:prstGeom>
              <a:blipFill>
                <a:blip r:embed="rId7"/>
                <a:stretch>
                  <a:fillRect t="-1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D49CF33-B7C2-BD7C-4425-31C79BD67571}"/>
              </a:ext>
            </a:extLst>
          </p:cNvPr>
          <p:cNvCxnSpPr>
            <a:cxnSpLocks/>
          </p:cNvCxnSpPr>
          <p:nvPr/>
        </p:nvCxnSpPr>
        <p:spPr bwMode="auto">
          <a:xfrm>
            <a:off x="4637849" y="3713996"/>
            <a:ext cx="3637606" cy="2231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FE1ABE0-FBBF-C197-63C7-2EAC982A30E9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586084" y="1415806"/>
            <a:ext cx="58568" cy="2283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584FF4AF-0EF5-9D77-2098-84718DB26219}"/>
              </a:ext>
            </a:extLst>
          </p:cNvPr>
          <p:cNvSpPr txBox="1"/>
          <p:nvPr/>
        </p:nvSpPr>
        <p:spPr>
          <a:xfrm>
            <a:off x="8306893" y="3577726"/>
            <a:ext cx="4235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x’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AD64EBA-B2F4-F252-0525-0482BB6C18F7}"/>
              </a:ext>
            </a:extLst>
          </p:cNvPr>
          <p:cNvSpPr txBox="1"/>
          <p:nvPr/>
        </p:nvSpPr>
        <p:spPr>
          <a:xfrm>
            <a:off x="4224686" y="1284523"/>
            <a:ext cx="4235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y’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3ABF63A9-1C18-3390-2C27-5C2BE5053D7A}"/>
              </a:ext>
            </a:extLst>
          </p:cNvPr>
          <p:cNvSpPr/>
          <p:nvPr/>
        </p:nvSpPr>
        <p:spPr bwMode="auto">
          <a:xfrm rot="1609231">
            <a:off x="5601829" y="1377199"/>
            <a:ext cx="1159319" cy="1801368"/>
          </a:xfrm>
          <a:custGeom>
            <a:avLst/>
            <a:gdLst>
              <a:gd name="csX0" fmla="*/ 153479 w 1159319"/>
              <a:gd name="csY0" fmla="*/ 0 h 1801368"/>
              <a:gd name="csX1" fmla="*/ 7175 w 1159319"/>
              <a:gd name="csY1" fmla="*/ 310896 h 1801368"/>
              <a:gd name="csX2" fmla="*/ 354647 w 1159319"/>
              <a:gd name="csY2" fmla="*/ 448056 h 1801368"/>
              <a:gd name="csX3" fmla="*/ 537527 w 1159319"/>
              <a:gd name="csY3" fmla="*/ 868680 h 1801368"/>
              <a:gd name="csX4" fmla="*/ 473519 w 1159319"/>
              <a:gd name="csY4" fmla="*/ 1527048 h 1801368"/>
              <a:gd name="csX5" fmla="*/ 1159319 w 1159319"/>
              <a:gd name="csY5" fmla="*/ 1801368 h 18013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159319" h="1801368">
                <a:moveTo>
                  <a:pt x="153479" y="0"/>
                </a:moveTo>
                <a:cubicBezTo>
                  <a:pt x="63563" y="118110"/>
                  <a:pt x="-26353" y="236220"/>
                  <a:pt x="7175" y="310896"/>
                </a:cubicBezTo>
                <a:cubicBezTo>
                  <a:pt x="40703" y="385572"/>
                  <a:pt x="266255" y="355092"/>
                  <a:pt x="354647" y="448056"/>
                </a:cubicBezTo>
                <a:cubicBezTo>
                  <a:pt x="443039" y="541020"/>
                  <a:pt x="517715" y="688848"/>
                  <a:pt x="537527" y="868680"/>
                </a:cubicBezTo>
                <a:cubicBezTo>
                  <a:pt x="557339" y="1048512"/>
                  <a:pt x="369887" y="1371600"/>
                  <a:pt x="473519" y="1527048"/>
                </a:cubicBezTo>
                <a:cubicBezTo>
                  <a:pt x="577151" y="1682496"/>
                  <a:pt x="868235" y="1741932"/>
                  <a:pt x="1159319" y="1801368"/>
                </a:cubicBezTo>
              </a:path>
            </a:pathLst>
          </a:custGeom>
          <a:noFill/>
          <a:ln w="85725" cap="flat" cmpd="dbl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EF01419-A3A8-49B3-9D09-2DCA2DDA3151}"/>
              </a:ext>
            </a:extLst>
          </p:cNvPr>
          <p:cNvSpPr txBox="1"/>
          <p:nvPr/>
        </p:nvSpPr>
        <p:spPr>
          <a:xfrm>
            <a:off x="6927349" y="3203564"/>
            <a:ext cx="1347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Path of </a:t>
            </a:r>
            <a:r>
              <a:rPr lang="en-US" i="1" dirty="0">
                <a:solidFill>
                  <a:srgbClr val="0070C0"/>
                </a:solidFill>
              </a:rPr>
              <a:t>A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FA46925-CAE2-C895-0686-0E9F593B21B5}"/>
              </a:ext>
            </a:extLst>
          </p:cNvPr>
          <p:cNvSpPr txBox="1"/>
          <p:nvPr/>
        </p:nvSpPr>
        <p:spPr>
          <a:xfrm>
            <a:off x="462740" y="5029200"/>
            <a:ext cx="838679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System Characteristics:</a:t>
            </a:r>
          </a:p>
          <a:p>
            <a:r>
              <a:rPr lang="en-US" dirty="0"/>
              <a:t> Translation (motion of </a:t>
            </a:r>
            <a:r>
              <a:rPr lang="en-US" i="1" dirty="0"/>
              <a:t>B</a:t>
            </a:r>
            <a:r>
              <a:rPr lang="en-US" dirty="0"/>
              <a:t>)</a:t>
            </a:r>
          </a:p>
          <a:p>
            <a:r>
              <a:rPr lang="en-US" dirty="0"/>
              <a:t> Rotation (spinning plate) </a:t>
            </a:r>
          </a:p>
          <a:p>
            <a:r>
              <a:rPr lang="en-US" dirty="0"/>
              <a:t>Relative motion (sliding of A)</a:t>
            </a:r>
          </a:p>
        </p:txBody>
      </p:sp>
    </p:spTree>
    <p:extLst>
      <p:ext uri="{BB962C8B-B14F-4D97-AF65-F5344CB8AC3E}">
        <p14:creationId xmlns:p14="http://schemas.microsoft.com/office/powerpoint/2010/main" val="1270775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5775F-92E4-2173-718E-6C7E7142F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86473-CE80-2F7F-BE7C-7E492D51139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Interpretation of the Velocity Terms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6BF33D56-46A3-5A0B-03A5-9978C4C87AC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59A99FFD-4DB2-959D-6059-37C3D8D4533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4F30C9B9-95F6-0A7C-D4F0-839A8CA63A4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B143521-222C-2557-CF3A-7015664758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CAB1BB7B-8D32-511F-D3D8-57CF9C14F0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40882E8C-A790-1D1C-2A6A-D3B9B50021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DAC5A554-70C7-7CD4-E33D-5FE3A872D5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9FF79D7C-D06E-A311-B195-E012212749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6B681728-4E9E-51D9-E3E8-2BC12253FD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E697560D-2C29-A645-7023-D45F68D38EB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042562A7-C90D-401A-3818-7A0C7B6B2E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46B9BA46-EA4D-8B3D-046F-B41F6C3B86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BAFC4E71-66FB-DFAC-FCDC-A258859C75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16802466-6429-AC53-FC30-96597FE08A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60502075-A292-E4DA-0D99-DAD264A326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EE12DC5E-D59B-A103-14E2-835202060C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28435AE-154D-6F74-387A-04B87647C5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30097B6-B83C-DE49-228E-B5D60477CD40}"/>
                  </a:ext>
                </a:extLst>
              </p:cNvPr>
              <p:cNvSpPr txBox="1"/>
              <p:nvPr/>
            </p:nvSpPr>
            <p:spPr>
              <a:xfrm>
                <a:off x="530669" y="4936371"/>
                <a:ext cx="8305800" cy="16144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indent="-457200">
                  <a:buAutoNum type="arabicPeriod"/>
                </a:pPr>
                <a:r>
                  <a:rPr lang="en-US" dirty="0"/>
                  <a:t>Translation Term:</a:t>
                </a:r>
              </a:p>
              <a:p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dirty="0"/>
                  <a:t> Velocity of point </a:t>
                </a:r>
                <a:r>
                  <a:rPr lang="en-US" i="1" dirty="0"/>
                  <a:t>B</a:t>
                </a:r>
                <a:r>
                  <a:rPr lang="en-US" dirty="0"/>
                  <a:t> </a:t>
                </a:r>
              </a:p>
              <a:p>
                <a:r>
                  <a:rPr lang="en-US" dirty="0"/>
                  <a:t>Motion of the entire reference frame: “Carrying” velocity </a:t>
                </a:r>
              </a:p>
              <a:p>
                <a:r>
                  <a:rPr lang="en-US" dirty="0"/>
                  <a:t>Example: Speed of a moving train</a:t>
                </a: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30097B6-B83C-DE49-228E-B5D60477CD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669" y="4936371"/>
                <a:ext cx="8305800" cy="1614416"/>
              </a:xfrm>
              <a:prstGeom prst="rect">
                <a:avLst/>
              </a:prstGeom>
              <a:blipFill>
                <a:blip r:embed="rId4"/>
                <a:stretch>
                  <a:fillRect l="-1101" t="-3019" b="-79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E2E94D9F-ECF9-AADA-3F32-A01533D3BA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 bwMode="auto">
          <a:xfrm>
            <a:off x="1704436" y="1370620"/>
            <a:ext cx="6144164" cy="3125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2810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38D6D-C214-A451-86FD-F0173A1FA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93DB0-5407-ADD9-7DE0-4B7E7283AD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Interpretation of the Velocity Terms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47F2EA65-3465-3665-DEF8-FF0A5DB9E05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3E495C0D-6E03-78C0-C009-8CF276BB5B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FC58FB25-6134-DFA3-91BD-D4686EFAE09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C41EB86-A8D8-EDD2-21B3-B322280123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2983AB4E-A1D5-C23A-8E07-17674D5D6D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7AF0CE8-4C58-AB7C-38E7-2341823AE5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D82FA8AD-D7D0-E660-CFC7-90A7970F71E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E42AD896-941A-4174-C88C-EC06D6EF0B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453DEDF1-4758-A2F5-3A7B-FDE6C03A01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22991EB6-8F87-73F4-472E-7DB93B045B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AA4D9AEE-2A52-8CBB-3464-CC30EBE3C0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BE491F69-7EAF-F6C4-7D0E-5F9F26A00A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E6E103B2-9595-0AA4-EB55-C9B9734DA7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CAA69B48-FDAA-4373-BFAF-7893C97973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9A551720-264C-4C70-13B2-729503E60A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1A6078F-2DC1-01BD-B579-FD930E85DE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7444716-E26D-7D78-42CD-0B9E733EEF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9BDC394-3EE5-E604-3861-E2CC56B93100}"/>
                  </a:ext>
                </a:extLst>
              </p:cNvPr>
              <p:cNvSpPr txBox="1"/>
              <p:nvPr/>
            </p:nvSpPr>
            <p:spPr>
              <a:xfrm>
                <a:off x="533400" y="4637564"/>
                <a:ext cx="8305800" cy="2117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2. Rotation Term: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  <m:sub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den>
                        </m:f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  <a:p>
                <a:r>
                  <a:rPr lang="en-US" dirty="0"/>
                  <a:t>Velocity due to rotation of the plate </a:t>
                </a:r>
              </a:p>
              <a:p>
                <a:r>
                  <a:rPr lang="en-US" dirty="0"/>
                  <a:t>Exists even if A is fixed on the plate </a:t>
                </a:r>
              </a:p>
              <a:p>
                <a:r>
                  <a:rPr lang="en-US" dirty="0"/>
                  <a:t>Tangential to circular motion </a:t>
                </a:r>
              </a:p>
              <a:p>
                <a:r>
                  <a:rPr lang="en-US" dirty="0"/>
                  <a:t>Example: Sitting on a merry-go-round</a:t>
                </a: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9BDC394-3EE5-E604-3861-E2CC56B931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4637564"/>
                <a:ext cx="8305800" cy="2117439"/>
              </a:xfrm>
              <a:prstGeom prst="rect">
                <a:avLst/>
              </a:prstGeom>
              <a:blipFill>
                <a:blip r:embed="rId4"/>
                <a:stretch>
                  <a:fillRect l="-1175" t="-4035" b="-57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" name="Content Placeholder 29">
            <a:extLst>
              <a:ext uri="{FF2B5EF4-FFF2-40B4-BE49-F238E27FC236}">
                <a16:creationId xmlns:a16="http://schemas.microsoft.com/office/drawing/2014/main" id="{42B5F920-FCC4-5DCB-0659-D29D8D9C73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 bwMode="auto">
          <a:xfrm>
            <a:off x="893957" y="1290119"/>
            <a:ext cx="6345044" cy="3235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0175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64A63C-E7D3-E8C4-52DA-F71C4CA30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Content Placeholder 25">
            <a:extLst>
              <a:ext uri="{FF2B5EF4-FFF2-40B4-BE49-F238E27FC236}">
                <a16:creationId xmlns:a16="http://schemas.microsoft.com/office/drawing/2014/main" id="{89015EF0-305C-7764-F55E-25B8CB80E6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1104902" y="1362456"/>
            <a:ext cx="7716327" cy="3934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3BF560-27E4-3058-1D2F-4ED7C1BCEEC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Interpretation of the Velocity Terms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EB8F0EDE-01C7-A2D8-1B39-137D97CE56B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38F45CA0-414E-A565-E065-78CA5DFE038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71153829-A4B4-DBD7-57AC-C1B2986A17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3157C0BD-4F8C-E2AE-A3C9-B84BC516349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C99AA85B-9E39-DA4D-9589-0CC27ABE75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951A0289-5EA3-6FCF-DF78-F1B04D1E65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20BDBBE6-1094-F031-6180-3D049B990F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248C3DFF-B277-3314-A0CB-4BE394B242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F94A18CE-08AB-C86E-7DB5-AAA20FC15B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6A62FFB1-97F4-732D-23B2-9D7F8BA0A9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3F064D9A-7F8B-D48A-620A-C7354AA0E4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C5777C97-F65B-3521-393C-E861587DD8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9CD97DDD-940E-28B3-3582-6E509844FB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F25BD553-1A17-3A0D-9B82-86F874CC05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7F2F5EF4-AA66-FB0C-0FFD-D21D1CC2DD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F4828E6D-6D4B-F381-6AF5-A3D022CD18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C314575-85E5-2E2C-4069-0A47050F17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04A3491-1548-2069-E4DA-57C04275E22C}"/>
                  </a:ext>
                </a:extLst>
              </p:cNvPr>
              <p:cNvSpPr txBox="1"/>
              <p:nvPr/>
            </p:nvSpPr>
            <p:spPr>
              <a:xfrm>
                <a:off x="2438069" y="5598237"/>
                <a:ext cx="4131008" cy="6401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2. Rotation Term: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den>
                        </m:f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  <m:sub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den>
                        </m:f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04A3491-1548-2069-E4DA-57C04275E2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069" y="5598237"/>
                <a:ext cx="4131008" cy="640112"/>
              </a:xfrm>
              <a:prstGeom prst="rect">
                <a:avLst/>
              </a:prstGeom>
              <a:blipFill>
                <a:blip r:embed="rId5"/>
                <a:stretch>
                  <a:fillRect l="-2360" t="-13333" r="-2802" b="-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5823631-08EE-FEA9-B9EC-6A336EDD24E0}"/>
              </a:ext>
            </a:extLst>
          </p:cNvPr>
          <p:cNvCxnSpPr/>
          <p:nvPr/>
        </p:nvCxnSpPr>
        <p:spPr bwMode="auto">
          <a:xfrm flipH="1" flipV="1">
            <a:off x="5334000" y="1899161"/>
            <a:ext cx="533400" cy="67910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347B105-A2FC-2520-3BB9-4BF48CA5D4EC}"/>
                  </a:ext>
                </a:extLst>
              </p:cNvPr>
              <p:cNvSpPr txBox="1"/>
              <p:nvPr/>
            </p:nvSpPr>
            <p:spPr>
              <a:xfrm rot="2819337">
                <a:off x="4460748" y="2064486"/>
                <a:ext cx="1382268" cy="6590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den>
                          </m:f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347B105-A2FC-2520-3BB9-4BF48CA5D4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819337">
                <a:off x="4460748" y="2064486"/>
                <a:ext cx="1382268" cy="659091"/>
              </a:xfrm>
              <a:prstGeom prst="rect">
                <a:avLst/>
              </a:prstGeom>
              <a:blipFill>
                <a:blip r:embed="rId7"/>
                <a:stretch>
                  <a:fillRect r="-85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5F618D22-98F4-C5AB-D218-5CFAFDDF70BF}"/>
              </a:ext>
            </a:extLst>
          </p:cNvPr>
          <p:cNvSpPr/>
          <p:nvPr/>
        </p:nvSpPr>
        <p:spPr bwMode="auto">
          <a:xfrm rot="1609231">
            <a:off x="5373229" y="1767782"/>
            <a:ext cx="1159319" cy="1801368"/>
          </a:xfrm>
          <a:custGeom>
            <a:avLst/>
            <a:gdLst>
              <a:gd name="csX0" fmla="*/ 153479 w 1159319"/>
              <a:gd name="csY0" fmla="*/ 0 h 1801368"/>
              <a:gd name="csX1" fmla="*/ 7175 w 1159319"/>
              <a:gd name="csY1" fmla="*/ 310896 h 1801368"/>
              <a:gd name="csX2" fmla="*/ 354647 w 1159319"/>
              <a:gd name="csY2" fmla="*/ 448056 h 1801368"/>
              <a:gd name="csX3" fmla="*/ 537527 w 1159319"/>
              <a:gd name="csY3" fmla="*/ 868680 h 1801368"/>
              <a:gd name="csX4" fmla="*/ 473519 w 1159319"/>
              <a:gd name="csY4" fmla="*/ 1527048 h 1801368"/>
              <a:gd name="csX5" fmla="*/ 1159319 w 1159319"/>
              <a:gd name="csY5" fmla="*/ 1801368 h 18013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159319" h="1801368">
                <a:moveTo>
                  <a:pt x="153479" y="0"/>
                </a:moveTo>
                <a:cubicBezTo>
                  <a:pt x="63563" y="118110"/>
                  <a:pt x="-26353" y="236220"/>
                  <a:pt x="7175" y="310896"/>
                </a:cubicBezTo>
                <a:cubicBezTo>
                  <a:pt x="40703" y="385572"/>
                  <a:pt x="266255" y="355092"/>
                  <a:pt x="354647" y="448056"/>
                </a:cubicBezTo>
                <a:cubicBezTo>
                  <a:pt x="443039" y="541020"/>
                  <a:pt x="517715" y="688848"/>
                  <a:pt x="537527" y="868680"/>
                </a:cubicBezTo>
                <a:cubicBezTo>
                  <a:pt x="557339" y="1048512"/>
                  <a:pt x="369887" y="1371600"/>
                  <a:pt x="473519" y="1527048"/>
                </a:cubicBezTo>
                <a:cubicBezTo>
                  <a:pt x="577151" y="1682496"/>
                  <a:pt x="868235" y="1741932"/>
                  <a:pt x="1159319" y="1801368"/>
                </a:cubicBezTo>
              </a:path>
            </a:pathLst>
          </a:custGeom>
          <a:noFill/>
          <a:ln w="85725" cap="flat" cmpd="dbl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B5919CCC-CE19-7DDA-8599-FA4252071D29}"/>
              </a:ext>
            </a:extLst>
          </p:cNvPr>
          <p:cNvSpPr/>
          <p:nvPr/>
        </p:nvSpPr>
        <p:spPr bwMode="auto">
          <a:xfrm>
            <a:off x="5867400" y="2514600"/>
            <a:ext cx="136525" cy="152400"/>
          </a:xfrm>
          <a:prstGeom prst="ellipse">
            <a:avLst/>
          </a:prstGeom>
          <a:solidFill>
            <a:srgbClr val="FF99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B660A6F-75BB-05C2-B7B3-E1875BE8D3F1}"/>
              </a:ext>
            </a:extLst>
          </p:cNvPr>
          <p:cNvSpPr txBox="1"/>
          <p:nvPr/>
        </p:nvSpPr>
        <p:spPr>
          <a:xfrm rot="609566">
            <a:off x="5914583" y="239140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9900"/>
                </a:solidFill>
              </a:rPr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3039675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8" grpId="0" animBg="1"/>
      <p:bldP spid="3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1076D-0519-C0BC-C2E0-608EBDA492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52BAD90B-B935-E684-9028-36E799B6A5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1122873" y="1332952"/>
            <a:ext cx="7716327" cy="3924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6AF34C-086B-7D11-6B0F-DEA2EDB13E1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Interpretation of the Velocity Terms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DF7AC076-BCFB-EE81-44AB-F00D6A54422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B3DDA3F7-6F29-6F65-48C5-718AC515EC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8805BE61-A0ED-23D3-23B8-A3DB863219D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8F8A50EB-4713-5E54-6623-9BAC933D66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BB3B2FF9-BD79-E152-C852-0F3252252D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CA1F24F6-E3F0-DB23-BA69-91B5C0780F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CC7E06CD-C1DC-83D9-2D32-1C3FE069AC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8C5B092E-0A18-37A2-EBC8-DA8D805A35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FB894C4C-7FDB-A6E4-BEB8-BA99593C6D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3AA48586-703A-C256-63D8-8490C7E330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F01577B6-ECA6-7077-8A62-2E4D5B029C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B2E6E887-8E62-4FF4-D659-6D87487019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EF523048-1254-C066-B173-890CB1AEBA9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7529191E-8D72-C405-56CA-64BD3C7814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255C04CD-C530-2069-51FF-3342709855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AE799232-96B0-F6C8-5279-BD15031001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2F4EC61-ADB0-4659-7895-B0E6E21F55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6460E3A-C5F3-7428-9359-6092AFDDCF89}"/>
                  </a:ext>
                </a:extLst>
              </p:cNvPr>
              <p:cNvSpPr txBox="1"/>
              <p:nvPr/>
            </p:nvSpPr>
            <p:spPr>
              <a:xfrm>
                <a:off x="417134" y="5077285"/>
                <a:ext cx="8699877" cy="14668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3. Relative Term: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  <m:sub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den>
                            </m:f>
                          </m:sub>
                        </m:sSub>
                      </m:e>
                      <m: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𝑟𝑒𝑙</m:t>
                            </m:r>
                          </m:e>
                        </m:d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  <a:p>
                <a:r>
                  <a:rPr lang="en-US" dirty="0"/>
                  <a:t>Velocity of A relative to the rotating plate. </a:t>
                </a:r>
              </a:p>
              <a:p>
                <a:r>
                  <a:rPr lang="en-US" dirty="0"/>
                  <a:t>Someone rotating with the plate would see A moving along that path.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6460E3A-C5F3-7428-9359-6092AFDDCF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134" y="5077285"/>
                <a:ext cx="8699877" cy="1466812"/>
              </a:xfrm>
              <a:prstGeom prst="rect">
                <a:avLst/>
              </a:prstGeom>
              <a:blipFill>
                <a:blip r:embed="rId5"/>
                <a:stretch>
                  <a:fillRect l="-1050" t="-5809" b="-8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EDD9760-5F55-3355-AF1E-6D219423D6E9}"/>
              </a:ext>
            </a:extLst>
          </p:cNvPr>
          <p:cNvCxnSpPr/>
          <p:nvPr/>
        </p:nvCxnSpPr>
        <p:spPr bwMode="auto">
          <a:xfrm flipH="1" flipV="1">
            <a:off x="5334000" y="1899161"/>
            <a:ext cx="533400" cy="67910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80BDD78-A34C-6CF5-6589-830A1F58C0BE}"/>
                  </a:ext>
                </a:extLst>
              </p:cNvPr>
              <p:cNvSpPr txBox="1"/>
              <p:nvPr/>
            </p:nvSpPr>
            <p:spPr>
              <a:xfrm rot="2819337">
                <a:off x="3818316" y="1686750"/>
                <a:ext cx="2291618" cy="7496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f>
                                <m:fPr>
                                  <m:ctrlP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den>
                              </m:f>
                            </m:sub>
                          </m:s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den>
                          </m:f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80BDD78-A34C-6CF5-6589-830A1F58C0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819337">
                <a:off x="3818316" y="1686750"/>
                <a:ext cx="2291618" cy="7496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Oval 28">
            <a:extLst>
              <a:ext uri="{FF2B5EF4-FFF2-40B4-BE49-F238E27FC236}">
                <a16:creationId xmlns:a16="http://schemas.microsoft.com/office/drawing/2014/main" id="{9D98ED6F-F61A-5F97-65A9-762A87837716}"/>
              </a:ext>
            </a:extLst>
          </p:cNvPr>
          <p:cNvSpPr/>
          <p:nvPr/>
        </p:nvSpPr>
        <p:spPr bwMode="auto">
          <a:xfrm>
            <a:off x="5867400" y="2514600"/>
            <a:ext cx="136525" cy="152400"/>
          </a:xfrm>
          <a:prstGeom prst="ellipse">
            <a:avLst/>
          </a:prstGeom>
          <a:solidFill>
            <a:srgbClr val="FF99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D60C569-AEF5-9572-2654-62DC009769CE}"/>
              </a:ext>
            </a:extLst>
          </p:cNvPr>
          <p:cNvSpPr txBox="1"/>
          <p:nvPr/>
        </p:nvSpPr>
        <p:spPr>
          <a:xfrm rot="609566">
            <a:off x="5914583" y="239140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9900"/>
                </a:solidFill>
              </a:rPr>
              <a:t>P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8E32E2AB-ABA1-6D22-1348-A01FCFD18365}"/>
              </a:ext>
            </a:extLst>
          </p:cNvPr>
          <p:cNvSpPr/>
          <p:nvPr/>
        </p:nvSpPr>
        <p:spPr bwMode="auto">
          <a:xfrm rot="1609231">
            <a:off x="5373229" y="1767782"/>
            <a:ext cx="1159319" cy="1801368"/>
          </a:xfrm>
          <a:custGeom>
            <a:avLst/>
            <a:gdLst>
              <a:gd name="csX0" fmla="*/ 153479 w 1159319"/>
              <a:gd name="csY0" fmla="*/ 0 h 1801368"/>
              <a:gd name="csX1" fmla="*/ 7175 w 1159319"/>
              <a:gd name="csY1" fmla="*/ 310896 h 1801368"/>
              <a:gd name="csX2" fmla="*/ 354647 w 1159319"/>
              <a:gd name="csY2" fmla="*/ 448056 h 1801368"/>
              <a:gd name="csX3" fmla="*/ 537527 w 1159319"/>
              <a:gd name="csY3" fmla="*/ 868680 h 1801368"/>
              <a:gd name="csX4" fmla="*/ 473519 w 1159319"/>
              <a:gd name="csY4" fmla="*/ 1527048 h 1801368"/>
              <a:gd name="csX5" fmla="*/ 1159319 w 1159319"/>
              <a:gd name="csY5" fmla="*/ 1801368 h 18013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159319" h="1801368">
                <a:moveTo>
                  <a:pt x="153479" y="0"/>
                </a:moveTo>
                <a:cubicBezTo>
                  <a:pt x="63563" y="118110"/>
                  <a:pt x="-26353" y="236220"/>
                  <a:pt x="7175" y="310896"/>
                </a:cubicBezTo>
                <a:cubicBezTo>
                  <a:pt x="40703" y="385572"/>
                  <a:pt x="266255" y="355092"/>
                  <a:pt x="354647" y="448056"/>
                </a:cubicBezTo>
                <a:cubicBezTo>
                  <a:pt x="443039" y="541020"/>
                  <a:pt x="517715" y="688848"/>
                  <a:pt x="537527" y="868680"/>
                </a:cubicBezTo>
                <a:cubicBezTo>
                  <a:pt x="557339" y="1048512"/>
                  <a:pt x="369887" y="1371600"/>
                  <a:pt x="473519" y="1527048"/>
                </a:cubicBezTo>
                <a:cubicBezTo>
                  <a:pt x="577151" y="1682496"/>
                  <a:pt x="868235" y="1741932"/>
                  <a:pt x="1159319" y="1801368"/>
                </a:cubicBezTo>
              </a:path>
            </a:pathLst>
          </a:custGeom>
          <a:noFill/>
          <a:ln w="85725" cap="flat" cmpd="dbl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081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D18D2-1950-2CC7-3433-CAACAA576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40640-70CD-8846-D76E-457F4C8735A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Velocity Decomposition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3362DA42-D042-231A-5584-BA6809DF383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4292D1E3-6D74-553E-F64A-9CE4EBEAF4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55840C9C-E0F0-F7DF-0CCB-25EA526A74A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8C12CCE0-AF7A-B4EF-958F-EE3630762B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2212D97D-D27D-F562-8220-8A2FC4CDB8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D02100FB-D6AB-DB32-B6D4-F6AB606DBE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45DF383B-4570-3C76-3E07-60A1003D5C0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21700590-687F-AF16-411B-39AAE87317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4C530026-EC4B-FAA3-73F1-73C6D50280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AD03BB15-10BE-F383-5886-9543A2A3341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448F4B3B-BAC8-E581-4BE3-EC7AFA2A9D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9150E405-59AA-8361-1ABC-AAF3C51E5C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6FDF02F2-6A38-804A-BB1B-0353586BB57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8409F251-9D2E-0530-3B59-7731A558B2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2E68F9EB-7FBF-C202-8E30-8E8A6F8751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681F97B8-62F2-6CC5-E86F-E02A643DCE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A13BB19-1C16-9945-C40A-AC4CC90068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09BF393C-5C45-B8B9-8F28-AB141A1982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3237" y="1295400"/>
            <a:ext cx="5534563" cy="308159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2C4C04A-5A9F-A952-866B-C414520D4B1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7644" y="1219200"/>
                <a:ext cx="4188156" cy="3701341"/>
              </a:xfrm>
            </p:spPr>
            <p:txBody>
              <a:bodyPr/>
              <a:lstStyle/>
              <a:p>
                <a:r>
                  <a:rPr lang="en-US" sz="2400" b="1" dirty="0"/>
                  <a:t>Motion in a Rotating </a:t>
                </a:r>
                <a:r>
                  <a:rPr lang="en-US" sz="2400" b="1" i="1" dirty="0"/>
                  <a:t>x’–y’</a:t>
                </a:r>
                <a:r>
                  <a:rPr lang="en-US" sz="2400" b="1" dirty="0"/>
                  <a:t> Frame</a:t>
                </a:r>
                <a:r>
                  <a:rPr lang="en-US" sz="2400" dirty="0"/>
                  <a:t>: </a:t>
                </a:r>
              </a:p>
              <a:p>
                <a:r>
                  <a:rPr lang="en-US" sz="2400" dirty="0"/>
                  <a:t>Particle A moves in a curved slot on a rotating plate. </a:t>
                </a:r>
              </a:p>
              <a:p>
                <a:r>
                  <a:rPr lang="en-US" sz="2400" dirty="0"/>
                  <a:t>The plate represents the rotating </a:t>
                </a:r>
                <a:r>
                  <a:rPr lang="en-US" sz="2400" i="1" dirty="0"/>
                  <a:t>x’–y’</a:t>
                </a:r>
                <a:r>
                  <a:rPr lang="en-US" sz="2400" dirty="0"/>
                  <a:t> reference frame. </a:t>
                </a:r>
              </a:p>
              <a:p>
                <a:r>
                  <a:rPr lang="en-US" sz="2400" dirty="0"/>
                  <a:t>The frame translates with point </a:t>
                </a:r>
                <a:r>
                  <a:rPr lang="en-US" sz="2400" i="1" dirty="0"/>
                  <a:t>B</a:t>
                </a:r>
                <a:r>
                  <a:rPr lang="en-US" sz="2400" dirty="0"/>
                  <a:t> and rotates with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</m:oMath>
                </a14:m>
                <a:r>
                  <a:rPr lang="en-US" sz="2400" dirty="0"/>
                  <a:t>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2C4C04A-5A9F-A952-866B-C414520D4B1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7644" y="1219200"/>
                <a:ext cx="4188156" cy="3701341"/>
              </a:xfrm>
              <a:blipFill>
                <a:blip r:embed="rId5"/>
                <a:stretch>
                  <a:fillRect l="-1890" t="-1318" r="-727" b="-11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">
                <a:extLst>
                  <a:ext uri="{FF2B5EF4-FFF2-40B4-BE49-F238E27FC236}">
                    <a16:creationId xmlns:a16="http://schemas.microsoft.com/office/drawing/2014/main" id="{E866F8FC-2E5F-5045-39BB-EE0A91CC1A9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57200" y="4942849"/>
                <a:ext cx="8610600" cy="17627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sz="2400" b="1" kern="0" dirty="0"/>
                  <a:t>Relative Velocity in the Rotating Frame </a:t>
                </a:r>
              </a:p>
              <a:p>
                <a:r>
                  <a:rPr lang="en-US" sz="2400" kern="0" dirty="0"/>
                  <a:t>The velocity of A relative to the plate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kern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 kern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 kern="0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f>
                          <m:fPr>
                            <m:ctrlPr>
                              <a:rPr lang="en-US" sz="2400" i="1" kern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 kern="0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num>
                          <m:den>
                            <m:r>
                              <a:rPr lang="en-US" sz="2400" i="1" kern="0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den>
                        </m:f>
                        <m:r>
                          <a:rPr lang="en-US" sz="2400" i="1" kern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 kern="0" smtClean="0">
                            <a:latin typeface="Cambria Math" panose="02040503050406030204" pitchFamily="18" charset="0"/>
                          </a:rPr>
                          <m:t>𝑟𝑒𝑙</m:t>
                        </m:r>
                        <m:r>
                          <a:rPr lang="en-US" sz="2400" i="1" kern="0" smtClean="0">
                            <a:latin typeface="Cambria Math" panose="02040503050406030204" pitchFamily="18" charset="0"/>
                          </a:rPr>
                          <m:t>)</m:t>
                        </m:r>
                      </m:sub>
                    </m:sSub>
                  </m:oMath>
                </a14:m>
                <a:r>
                  <a:rPr lang="en-US" sz="2400" kern="0" dirty="0"/>
                  <a:t>.</a:t>
                </a:r>
              </a:p>
              <a:p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ker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 ker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 ker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f>
                          <m:fPr>
                            <m:ctrlPr>
                              <a:rPr lang="en-US" sz="2400" i="1" ker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 ker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num>
                          <m:den>
                            <m:r>
                              <a:rPr lang="en-US" sz="2400" i="1" kern="0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den>
                        </m:f>
                        <m:r>
                          <a:rPr lang="en-US" sz="2400" i="1" ker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 kern="0">
                            <a:latin typeface="Cambria Math" panose="02040503050406030204" pitchFamily="18" charset="0"/>
                          </a:rPr>
                          <m:t>𝑟𝑒𝑙</m:t>
                        </m:r>
                        <m:r>
                          <a:rPr lang="en-US" sz="2400" i="1" kern="0">
                            <a:latin typeface="Cambria Math" panose="02040503050406030204" pitchFamily="18" charset="0"/>
                          </a:rPr>
                          <m:t>)</m:t>
                        </m:r>
                      </m:sub>
                    </m:sSub>
                    <m:r>
                      <a:rPr lang="en-US" sz="2400" i="1" ker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/>
                  <a:t>is tangent to the path. </a:t>
                </a:r>
              </a:p>
            </p:txBody>
          </p:sp>
        </mc:Choice>
        <mc:Fallback xmlns="">
          <p:sp>
            <p:nvSpPr>
              <p:cNvPr id="22" name="Content Placeholder 2">
                <a:extLst>
                  <a:ext uri="{FF2B5EF4-FFF2-40B4-BE49-F238E27FC236}">
                    <a16:creationId xmlns:a16="http://schemas.microsoft.com/office/drawing/2014/main" id="{E866F8FC-2E5F-5045-39BB-EE0A91CC1A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4942849"/>
                <a:ext cx="8610600" cy="1762751"/>
              </a:xfrm>
              <a:prstGeom prst="rect">
                <a:avLst/>
              </a:prstGeom>
              <a:blipFill>
                <a:blip r:embed="rId6"/>
                <a:stretch>
                  <a:fillRect l="-920" t="-2768" b="-69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2655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2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781ED-7724-DB59-326F-08202C210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244F0-C27E-35C3-82BC-2CDC3CCD301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Velocity Decomposition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7CE25235-732D-BF49-2D08-02F1CFB2C48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646321C2-979C-E351-F49A-00CB5BDD0E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712DADDF-B618-AF97-E68D-977557C0FF5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1659D6E9-5DFA-AA10-ECFC-DFEF405CC9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41CC1837-C63A-FF0F-3538-C09BDF7794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2613D05D-3DFF-2F10-3C4F-52F8AC7352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22953495-0E53-1D73-F405-F90896D1148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02796233-89D4-D191-B6F2-2EBD9BEA18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04607CF5-C772-FB64-8598-9D942D5415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3D2C1173-43FF-EAFE-E852-03370645B0F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6904C999-3EFD-F986-BC76-14EBC052CC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6F106BFD-EC7A-757E-FC45-62FBBA20CB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098FBF1F-5EA3-A027-2D94-A2B6595ACE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8381A17C-7755-54CF-0165-467AA43A9C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D382E100-DD0C-1E17-7515-A007B0BDD2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2BEFD36-947C-462C-CEE0-AC2A1AF2D8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021A913-D3DB-4ED5-0A86-E1E999A69F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C5B3E1B-1E5D-CF8A-FDE8-3DC048CE240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3552" y="4272330"/>
                <a:ext cx="8607756" cy="2433270"/>
              </a:xfrm>
            </p:spPr>
            <p:txBody>
              <a:bodyPr/>
              <a:lstStyle/>
              <a:p>
                <a:r>
                  <a:rPr lang="en-US" sz="2400" dirty="0"/>
                  <a:t>The magnitude of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𝑟𝑒𝑙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)</m:t>
                        </m:r>
                      </m:sub>
                    </m:sSub>
                  </m:oMath>
                </a14:m>
                <a:r>
                  <a:rPr lang="en-US" sz="2400" dirty="0"/>
                  <a:t> is 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acc>
                  </m:oMath>
                </a14:m>
                <a:r>
                  <a:rPr lang="en-US" sz="2400" dirty="0"/>
                  <a:t>, </a:t>
                </a:r>
                <a:r>
                  <a:rPr lang="en-US" sz="2400" i="1" dirty="0"/>
                  <a:t>s</a:t>
                </a:r>
                <a:r>
                  <a:rPr lang="en-US" sz="2400" dirty="0"/>
                  <a:t> measured along the path. </a:t>
                </a:r>
              </a:p>
              <a:p>
                <a:r>
                  <a:rPr lang="en-US" sz="2400" dirty="0"/>
                  <a:t>This is equivalent to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den>
                        </m:f>
                      </m:sub>
                    </m:sSub>
                  </m:oMath>
                </a14:m>
                <a:r>
                  <a:rPr lang="en-US" sz="2400" dirty="0"/>
                  <a:t>, where </a:t>
                </a:r>
                <a:r>
                  <a:rPr lang="en-US" sz="2400" i="1" dirty="0"/>
                  <a:t>P</a:t>
                </a:r>
                <a:r>
                  <a:rPr lang="en-US" sz="2400" dirty="0"/>
                  <a:t> is fixed to the plate. </a:t>
                </a:r>
              </a:p>
              <a:p>
                <a:r>
                  <a:rPr lang="en-US" sz="2400" dirty="0"/>
                  <a:t>Role of Point </a:t>
                </a:r>
                <a:r>
                  <a:rPr lang="en-US" sz="2400" i="1" dirty="0"/>
                  <a:t>P</a:t>
                </a:r>
                <a:r>
                  <a:rPr lang="en-US" sz="2400" dirty="0"/>
                  <a:t> is attached to the plate and coincident with A at a given instant. </a:t>
                </a:r>
              </a:p>
              <a:p>
                <a:r>
                  <a:rPr lang="en-US" sz="2400" i="1" dirty="0"/>
                  <a:t>P</a:t>
                </a:r>
                <a:r>
                  <a:rPr lang="en-US" sz="2400" dirty="0"/>
                  <a:t> moves only due to translation and rotation.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C5B3E1B-1E5D-CF8A-FDE8-3DC048CE240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3552" y="4272330"/>
                <a:ext cx="8607756" cy="2433270"/>
              </a:xfrm>
              <a:blipFill>
                <a:blip r:embed="rId4"/>
                <a:stretch>
                  <a:fillRect l="-921" t="-3509" r="-567" b="-40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Picture 22">
            <a:extLst>
              <a:ext uri="{FF2B5EF4-FFF2-40B4-BE49-F238E27FC236}">
                <a16:creationId xmlns:a16="http://schemas.microsoft.com/office/drawing/2014/main" id="{F00F51E7-4F42-086F-0379-956634D4BE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199" y="990600"/>
            <a:ext cx="5543665" cy="3086658"/>
          </a:xfrm>
          <a:prstGeom prst="rect">
            <a:avLst/>
          </a:prstGeom>
        </p:spPr>
      </p:pic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4D7AE4B-FCA7-78D3-E909-1A172FC3B9B4}"/>
              </a:ext>
            </a:extLst>
          </p:cNvPr>
          <p:cNvCxnSpPr>
            <a:cxnSpLocks/>
          </p:cNvCxnSpPr>
          <p:nvPr/>
        </p:nvCxnSpPr>
        <p:spPr bwMode="auto">
          <a:xfrm flipV="1">
            <a:off x="4648200" y="1600200"/>
            <a:ext cx="457200" cy="609600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2271EEB-2CEF-2ABB-CBF8-E6FBB65EF73F}"/>
                  </a:ext>
                </a:extLst>
              </p:cNvPr>
              <p:cNvSpPr txBox="1"/>
              <p:nvPr/>
            </p:nvSpPr>
            <p:spPr>
              <a:xfrm>
                <a:off x="5105400" y="1143000"/>
                <a:ext cx="685800" cy="6401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f>
                          <m:f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num>
                          <m:den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</m:den>
                        </m:f>
                      </m:sub>
                    </m:sSub>
                  </m:oMath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2271EEB-2CEF-2ABB-CBF8-E6FBB65EF7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400" y="1143000"/>
                <a:ext cx="685800" cy="640112"/>
              </a:xfrm>
              <a:prstGeom prst="rect">
                <a:avLst/>
              </a:prstGeom>
              <a:blipFill>
                <a:blip r:embed="rId6"/>
                <a:stretch>
                  <a:fillRect t="-13333" r="-21429" b="-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E824612-BD73-40B2-D9F0-6B82DAB21912}"/>
                  </a:ext>
                </a:extLst>
              </p14:cNvPr>
              <p14:cNvContentPartPr/>
              <p14:nvPr/>
            </p14:nvContentPartPr>
            <p14:xfrm>
              <a:off x="4530600" y="2304000"/>
              <a:ext cx="965880" cy="8344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E824612-BD73-40B2-D9F0-6B82DAB2191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521240" y="2294640"/>
                <a:ext cx="984600" cy="853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11664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A6D7C4-4C3E-7417-69AA-0C253634F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7110E-8A9E-BB49-5DAB-D876615F46A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Velocity Decomposition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48725CF9-2666-C964-1F7C-12ADA52C362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9087267E-A6BC-449F-9572-75A931CA61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DABCB2BA-637A-F3AC-F3D4-B885E248076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66285B1-87A4-DD2F-6778-163B50B44D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D59BE857-7E3E-359F-E1E2-3C68D3E874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0F6FD598-EFF5-B3BE-5D04-4539854355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D7B8419F-FD6A-84C0-15AD-771B637B10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743A39C9-5212-3ED7-50DB-57CEFCCEB4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FCFDC363-CF96-51D5-BDCA-B2B91D2B3A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3F2F7141-C0B7-1B52-2454-E06CF963302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E936AE6D-E438-E823-0562-BE10398929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0871961A-B003-E7B2-0B3E-2034F09758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C89C7D0F-FC09-4A3D-5468-B923F9F13F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6367D43C-319B-2AAB-77CC-C6CD7ACFEF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BDBE3CE3-32C9-68B0-DB31-61B9062FC4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35C5E681-F594-ADD3-E26C-2E3EA99AE2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1B52B65-807A-EF50-6856-83B4F0CC2C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4850FD9-9B89-6211-AEF6-3A5B8FCC78D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3552" y="4455153"/>
                <a:ext cx="8607756" cy="2058754"/>
              </a:xfrm>
            </p:spPr>
            <p:txBody>
              <a:bodyPr/>
              <a:lstStyle/>
              <a:p>
                <a:r>
                  <a:rPr lang="en-US" sz="2400" dirty="0"/>
                  <a:t>Velocity of </a:t>
                </a:r>
                <a:r>
                  <a:rPr lang="en-US" sz="2400" i="1" dirty="0"/>
                  <a:t>P</a:t>
                </a:r>
                <a:r>
                  <a:rPr lang="en-US" sz="2400" dirty="0"/>
                  <a:t> relative to </a:t>
                </a:r>
                <a:r>
                  <a:rPr lang="en-US" sz="2400" i="1" dirty="0"/>
                  <a:t>B</a:t>
                </a:r>
                <a:r>
                  <a:rPr lang="en-US" sz="2400" dirty="0"/>
                  <a:t>: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  <m:sub>
                            <m:f>
                              <m:fPr>
                                <m:ctrlPr>
                                  <a:rPr 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num>
                              <m:den>
                                <m:r>
                                  <a:rPr 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den>
                            </m:f>
                          </m:sub>
                        </m:sSub>
                      </m:e>
                    </m:acc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  <m:sub>
                        <m:f>
                          <m:f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num>
                          <m:den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den>
                        </m:f>
                      </m:sub>
                    </m:sSub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:r>
                  <a:rPr lang="en-US" sz="2400" dirty="0"/>
                  <a:t>Velocity Decomposition: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4850FD9-9B89-6211-AEF6-3A5B8FCC78D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3552" y="4455153"/>
                <a:ext cx="8607756" cy="2058754"/>
              </a:xfrm>
              <a:blipFill>
                <a:blip r:embed="rId4"/>
                <a:stretch>
                  <a:fillRect l="-9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Picture 22">
            <a:extLst>
              <a:ext uri="{FF2B5EF4-FFF2-40B4-BE49-F238E27FC236}">
                <a16:creationId xmlns:a16="http://schemas.microsoft.com/office/drawing/2014/main" id="{FAC598F7-7D63-A914-63F0-9206F5904A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6028" y="1143000"/>
            <a:ext cx="4474136" cy="249115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F66EB8B-3461-55E7-41AC-FB476997BF4E}"/>
                  </a:ext>
                </a:extLst>
              </p:cNvPr>
              <p:cNvSpPr txBox="1"/>
              <p:nvPr/>
            </p:nvSpPr>
            <p:spPr>
              <a:xfrm>
                <a:off x="2286000" y="5891737"/>
                <a:ext cx="4572000" cy="6614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den>
                          </m:f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𝑟𝑒𝑙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F66EB8B-3461-55E7-41AC-FB476997BF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0" y="5891737"/>
                <a:ext cx="4572000" cy="661463"/>
              </a:xfrm>
              <a:prstGeom prst="rect">
                <a:avLst/>
              </a:prstGeom>
              <a:blipFill>
                <a:blip r:embed="rId6"/>
                <a:stretch>
                  <a:fillRect t="-12844" b="-2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5F5A0DA-6C37-1C4B-26A2-4D9535B7C5CA}"/>
              </a:ext>
            </a:extLst>
          </p:cNvPr>
          <p:cNvCxnSpPr>
            <a:cxnSpLocks/>
          </p:cNvCxnSpPr>
          <p:nvPr/>
        </p:nvCxnSpPr>
        <p:spPr bwMode="auto">
          <a:xfrm flipV="1">
            <a:off x="6781800" y="1447800"/>
            <a:ext cx="457200" cy="609600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9395983-50DA-F523-523A-C8E6E431AF88}"/>
                  </a:ext>
                </a:extLst>
              </p:cNvPr>
              <p:cNvSpPr txBox="1"/>
              <p:nvPr/>
            </p:nvSpPr>
            <p:spPr>
              <a:xfrm>
                <a:off x="7162800" y="1066800"/>
                <a:ext cx="685800" cy="6401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f>
                          <m:f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num>
                          <m:den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</m:den>
                        </m:f>
                      </m:sub>
                    </m:sSub>
                  </m:oMath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9395983-50DA-F523-523A-C8E6E431AF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2800" y="1066800"/>
                <a:ext cx="685800" cy="640112"/>
              </a:xfrm>
              <a:prstGeom prst="rect">
                <a:avLst/>
              </a:prstGeom>
              <a:blipFill>
                <a:blip r:embed="rId7"/>
                <a:stretch>
                  <a:fillRect t="-13333" r="-20354" b="-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2329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7AE00D-E782-54FE-3B2F-515FB0860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61452-C62F-2961-742A-6113A34DFB1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Physical Interpretation and Intuitive Example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28A5E273-87F2-63EE-FDAC-E8F6DB53EBF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99F46694-8779-3DA1-6EE1-21A33379E9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C8ABEC0C-BC0E-ABE6-B5D5-B8906348CB0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E600907-4B80-5835-CFDC-F9AFE450AF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967F2594-825F-C061-4931-F2DB429ED6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411923BB-0D1C-D957-41C0-F0BEE65CF6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4B6F0727-CA9D-4698-6AF3-22EFA82C4C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7DE790C-FA91-8C6B-4ED0-0EB10C8AFF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93F86161-ED83-4685-B1D6-7B78251364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42586545-7C53-4D93-5F6A-E1B1462EC02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32C2CFDC-EE52-3A44-A968-CC2F1746ED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7EAC1129-07DC-398E-9DF0-3FA80FD2FD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76A94D77-0913-0F79-58E4-72F3CF80D3C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60085917-15DC-EAC9-9355-7C176AAA0A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6A26A97C-AB96-2F98-C1C8-77F9757239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FC230A6D-8C34-5358-65DB-77B9E8A215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CE98E34-70C8-C058-DE6D-5EC73D6E0A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FA150A4E-B7F2-1AD7-A3A4-69E90B870927}"/>
              </a:ext>
            </a:extLst>
          </p:cNvPr>
          <p:cNvSpPr/>
          <p:nvPr/>
        </p:nvSpPr>
        <p:spPr bwMode="auto">
          <a:xfrm>
            <a:off x="3581400" y="1295400"/>
            <a:ext cx="1916680" cy="1295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0C3C316-30EB-98D9-7CD6-0F9728C5E8E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62323" y="1219200"/>
                <a:ext cx="8607756" cy="1449771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den>
                          </m:f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𝑟𝑒𝑙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Real-Life Analogy A person walking on a spinning platform mounted on a moving truck.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0C3C316-30EB-98D9-7CD6-0F9728C5E8E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62323" y="1219200"/>
                <a:ext cx="8607756" cy="1449771"/>
              </a:xfrm>
              <a:blipFill>
                <a:blip r:embed="rId4"/>
                <a:stretch>
                  <a:fillRect l="-921" t="-5882" b="-105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Picture 22">
            <a:extLst>
              <a:ext uri="{FF2B5EF4-FFF2-40B4-BE49-F238E27FC236}">
                <a16:creationId xmlns:a16="http://schemas.microsoft.com/office/drawing/2014/main" id="{490881CF-AAAE-C4CD-6BE0-FED2C4D6BC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4760" y="2270574"/>
            <a:ext cx="5885240" cy="1463226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7F32772C-F87B-A359-5565-5478F3D5F424}"/>
              </a:ext>
            </a:extLst>
          </p:cNvPr>
          <p:cNvSpPr txBox="1"/>
          <p:nvPr/>
        </p:nvSpPr>
        <p:spPr>
          <a:xfrm>
            <a:off x="1828800" y="3657600"/>
            <a:ext cx="5029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Total velocity: Truck +Spin +Walking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9359398-EE91-15BA-AE4B-25D4E51BAA2B}"/>
                  </a:ext>
                </a:extLst>
              </p:cNvPr>
              <p:cNvSpPr txBox="1"/>
              <p:nvPr/>
            </p:nvSpPr>
            <p:spPr>
              <a:xfrm>
                <a:off x="457200" y="4114800"/>
                <a:ext cx="8553077" cy="25789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Interpretation of the particle moving on a curved </a:t>
                </a:r>
                <a:r>
                  <a:rPr lang="en-US" dirty="0" err="1"/>
                  <a:t>parth</a:t>
                </a:r>
                <a:r>
                  <a:rPr lang="en-US" dirty="0"/>
                  <a:t> attached to a frame that is rotating:</a:t>
                </a:r>
              </a:p>
              <a:p>
                <a:r>
                  <a:rPr lang="en-US" dirty="0"/>
                  <a:t> A is carried by B: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 A rotates with the plate: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  <m:sub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den>
                        </m:f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A slides in the slot: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𝑟𝑒𝑙</m:t>
                            </m:r>
                          </m:e>
                        </m:d>
                      </m:sub>
                    </m:sSub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sub>
                    </m:sSub>
                  </m:oMath>
                </a14:m>
                <a:r>
                  <a:rPr lang="en-US" dirty="0"/>
                  <a:t> = carried motion +spin motion +internal motion</a:t>
                </a: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9359398-EE91-15BA-AE4B-25D4E51BAA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4114800"/>
                <a:ext cx="8553077" cy="2578976"/>
              </a:xfrm>
              <a:prstGeom prst="rect">
                <a:avLst/>
              </a:prstGeom>
              <a:blipFill>
                <a:blip r:embed="rId6"/>
                <a:stretch>
                  <a:fillRect l="-1069" t="-1891" r="-428" b="-30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6135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" grpId="0" build="p"/>
      <p:bldP spid="25" grpId="0"/>
      <p:bldP spid="27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0BF99-C3FA-B6C0-D2DC-C563D324EE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9076C-43F4-14A2-021D-11A2ED5A03E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Impact of Change of Direction of Unit Vectors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58863C91-7576-E15A-D9A1-1AB843F037E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C32A7F5B-9907-2206-83EE-2786696EF2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5BBC8E19-DD7B-978D-BAB2-DA3A2F15EF9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E7CF378D-CC3C-1F92-7FA8-710D06F7936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FF516089-110C-BDC6-C0BD-A9596F2D35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1C845F1A-815D-A0B5-070A-A29BB3C054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9A014379-D8A5-5A18-3089-8827805A392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D6C67126-A0C0-EE24-A405-1029C92A3A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2E288693-4F94-1FCE-5539-62A906BCB0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37820173-B60F-9D49-6DA2-9E481F797B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14241BA3-D16E-49C7-B20F-317A027D1A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A5898941-E393-E67A-31D5-4D43470F83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EF20C268-6813-25DC-1A45-241E56BE33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4ABE095B-56CE-B690-6768-729BC45FC7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C88A8498-1C43-C8B6-8D13-90C1052D8A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B0601ED0-D9CC-8D38-5840-37A3B877C8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21DE197-53BB-7B52-2E9F-6B7864BADF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D4A28D8-13BB-550E-FBB7-22F71FB61560}"/>
                  </a:ext>
                </a:extLst>
              </p:cNvPr>
              <p:cNvSpPr txBox="1"/>
              <p:nvPr/>
            </p:nvSpPr>
            <p:spPr>
              <a:xfrm>
                <a:off x="417135" y="4872258"/>
                <a:ext cx="8474075" cy="15696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solidFill>
                      <a:srgbClr val="000000"/>
                    </a:solidFill>
                    <a:latin typeface="+mn-lt"/>
                  </a:rPr>
                  <a:t>The </a:t>
                </a:r>
                <a:r>
                  <a:rPr lang="en-US" b="0" i="0" dirty="0">
                    <a:solidFill>
                      <a:srgbClr val="000000"/>
                    </a:solidFill>
                    <a:effectLst/>
                    <a:latin typeface="+mn-lt"/>
                  </a:rPr>
                  <a:t>small vectors 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</a:rPr>
                      <m:t>𝑑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acc>
                      </m:e>
                      <m:sup>
                        <m:r>
                          <a:rPr lang="en-US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b="0" i="0" dirty="0">
                    <a:solidFill>
                      <a:srgbClr val="000000"/>
                    </a:solidFill>
                    <a:effectLst/>
                    <a:latin typeface="+mn-lt"/>
                  </a:rPr>
                  <a:t>and </a:t>
                </a:r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sSup>
                      <m:sSup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̂"/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acc>
                      </m:e>
                      <m:sup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:r>
                  <a:rPr lang="en-US" b="0" i="0" dirty="0">
                    <a:solidFill>
                      <a:srgbClr val="000000"/>
                    </a:solidFill>
                    <a:effectLst/>
                    <a:latin typeface="+mn-lt"/>
                  </a:rPr>
                  <a:t>describe the change in direction of the unit vectors</a:t>
                </a:r>
                <a:r>
                  <a:rPr lang="en-US" dirty="0">
                    <a:solidFill>
                      <a:srgbClr val="000000"/>
                    </a:solidFill>
                    <a:latin typeface="+mn-lt"/>
                  </a:rPr>
                  <a:t>.</a:t>
                </a:r>
              </a:p>
              <a:p>
                <a:r>
                  <a:rPr lang="en-US" dirty="0">
                    <a:solidFill>
                      <a:srgbClr val="000000"/>
                    </a:solidFill>
                    <a:latin typeface="+mn-lt"/>
                  </a:rPr>
                  <a:t>T</a:t>
                </a:r>
                <a:r>
                  <a:rPr lang="en-US" b="0" i="0" dirty="0">
                    <a:solidFill>
                      <a:srgbClr val="000000"/>
                    </a:solidFill>
                    <a:effectLst/>
                    <a:latin typeface="+mn-lt"/>
                  </a:rPr>
                  <a:t>he magnitude of that change is directly related to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i="1" dirty="0">
                            <a:solidFill>
                              <a:srgbClr val="000000"/>
                            </a:solidFill>
                            <a:sym typeface="Symbol" panose="05050102010706020507" pitchFamily="18" charset="2"/>
                          </a:rPr>
                          <m:t></m:t>
                        </m:r>
                      </m:e>
                    </m:acc>
                  </m:oMath>
                </a14:m>
                <a:r>
                  <a:rPr lang="en-US" b="0" i="0" dirty="0">
                    <a:solidFill>
                      <a:srgbClr val="000000"/>
                    </a:solidFill>
                    <a:effectLst/>
                    <a:latin typeface="+mn-lt"/>
                  </a:rPr>
                  <a:t>, the angular velocity vector of the rigid body and hence the rotating frame.</a:t>
                </a:r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D4A28D8-13BB-550E-FBB7-22F71FB615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135" y="4872258"/>
                <a:ext cx="8474075" cy="1569660"/>
              </a:xfrm>
              <a:prstGeom prst="rect">
                <a:avLst/>
              </a:prstGeom>
              <a:blipFill>
                <a:blip r:embed="rId4"/>
                <a:stretch>
                  <a:fillRect l="-1078" t="-3101" b="-7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7" name="Content Placeholder 36">
            <a:extLst>
              <a:ext uri="{FF2B5EF4-FFF2-40B4-BE49-F238E27FC236}">
                <a16:creationId xmlns:a16="http://schemas.microsoft.com/office/drawing/2014/main" id="{A0472829-6D7B-DE1A-EDC5-36ED14BD2D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 bwMode="auto">
          <a:xfrm>
            <a:off x="1528632" y="1200912"/>
            <a:ext cx="5382376" cy="3419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01210DC-823A-3909-CA22-DB78116516F8}"/>
              </a:ext>
            </a:extLst>
          </p:cNvPr>
          <p:cNvSpPr/>
          <p:nvPr/>
        </p:nvSpPr>
        <p:spPr bwMode="auto">
          <a:xfrm>
            <a:off x="1381110" y="1730644"/>
            <a:ext cx="2631109" cy="2718024"/>
          </a:xfrm>
          <a:custGeom>
            <a:avLst/>
            <a:gdLst>
              <a:gd name="csX0" fmla="*/ 27066 w 2631109"/>
              <a:gd name="csY0" fmla="*/ 491348 h 2718024"/>
              <a:gd name="csX1" fmla="*/ 749442 w 2631109"/>
              <a:gd name="csY1" fmla="*/ 6716 h 2718024"/>
              <a:gd name="csX2" fmla="*/ 1215786 w 2631109"/>
              <a:gd name="csY2" fmla="*/ 235316 h 2718024"/>
              <a:gd name="csX3" fmla="*/ 1407810 w 2631109"/>
              <a:gd name="csY3" fmla="*/ 610220 h 2718024"/>
              <a:gd name="csX4" fmla="*/ 2523378 w 2631109"/>
              <a:gd name="csY4" fmla="*/ 2210420 h 2718024"/>
              <a:gd name="csX5" fmla="*/ 2587386 w 2631109"/>
              <a:gd name="csY5" fmla="*/ 2274428 h 2718024"/>
              <a:gd name="csX6" fmla="*/ 2523378 w 2631109"/>
              <a:gd name="csY6" fmla="*/ 2375012 h 2718024"/>
              <a:gd name="csX7" fmla="*/ 2166762 w 2631109"/>
              <a:gd name="csY7" fmla="*/ 2228708 h 2718024"/>
              <a:gd name="csX8" fmla="*/ 2084466 w 2631109"/>
              <a:gd name="csY8" fmla="*/ 2301860 h 2718024"/>
              <a:gd name="csX9" fmla="*/ 2386218 w 2631109"/>
              <a:gd name="csY9" fmla="*/ 2493884 h 2718024"/>
              <a:gd name="csX10" fmla="*/ 2258202 w 2631109"/>
              <a:gd name="csY10" fmla="*/ 2685908 h 2718024"/>
              <a:gd name="csX11" fmla="*/ 1124346 w 2631109"/>
              <a:gd name="csY11" fmla="*/ 2658476 h 2718024"/>
              <a:gd name="csX12" fmla="*/ 356250 w 2631109"/>
              <a:gd name="csY12" fmla="*/ 2118980 h 2718024"/>
              <a:gd name="csX13" fmla="*/ 173370 w 2631109"/>
              <a:gd name="csY13" fmla="*/ 1433180 h 2718024"/>
              <a:gd name="csX14" fmla="*/ 27066 w 2631109"/>
              <a:gd name="csY14" fmla="*/ 491348 h 27180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631109" h="2718024">
                <a:moveTo>
                  <a:pt x="27066" y="491348"/>
                </a:moveTo>
                <a:cubicBezTo>
                  <a:pt x="123078" y="253604"/>
                  <a:pt x="551322" y="49388"/>
                  <a:pt x="749442" y="6716"/>
                </a:cubicBezTo>
                <a:cubicBezTo>
                  <a:pt x="947562" y="-35956"/>
                  <a:pt x="1106058" y="134732"/>
                  <a:pt x="1215786" y="235316"/>
                </a:cubicBezTo>
                <a:cubicBezTo>
                  <a:pt x="1325514" y="335900"/>
                  <a:pt x="1189878" y="281036"/>
                  <a:pt x="1407810" y="610220"/>
                </a:cubicBezTo>
                <a:cubicBezTo>
                  <a:pt x="1625742" y="939404"/>
                  <a:pt x="2326782" y="1933052"/>
                  <a:pt x="2523378" y="2210420"/>
                </a:cubicBezTo>
                <a:cubicBezTo>
                  <a:pt x="2719974" y="2487788"/>
                  <a:pt x="2587386" y="2246996"/>
                  <a:pt x="2587386" y="2274428"/>
                </a:cubicBezTo>
                <a:cubicBezTo>
                  <a:pt x="2587386" y="2301860"/>
                  <a:pt x="2593482" y="2382632"/>
                  <a:pt x="2523378" y="2375012"/>
                </a:cubicBezTo>
                <a:cubicBezTo>
                  <a:pt x="2453274" y="2367392"/>
                  <a:pt x="2239914" y="2240900"/>
                  <a:pt x="2166762" y="2228708"/>
                </a:cubicBezTo>
                <a:cubicBezTo>
                  <a:pt x="2093610" y="2216516"/>
                  <a:pt x="2047890" y="2257664"/>
                  <a:pt x="2084466" y="2301860"/>
                </a:cubicBezTo>
                <a:cubicBezTo>
                  <a:pt x="2121042" y="2346056"/>
                  <a:pt x="2357262" y="2429876"/>
                  <a:pt x="2386218" y="2493884"/>
                </a:cubicBezTo>
                <a:cubicBezTo>
                  <a:pt x="2415174" y="2557892"/>
                  <a:pt x="2468514" y="2658476"/>
                  <a:pt x="2258202" y="2685908"/>
                </a:cubicBezTo>
                <a:cubicBezTo>
                  <a:pt x="2047890" y="2713340"/>
                  <a:pt x="1441338" y="2752964"/>
                  <a:pt x="1124346" y="2658476"/>
                </a:cubicBezTo>
                <a:cubicBezTo>
                  <a:pt x="807354" y="2563988"/>
                  <a:pt x="514746" y="2323196"/>
                  <a:pt x="356250" y="2118980"/>
                </a:cubicBezTo>
                <a:cubicBezTo>
                  <a:pt x="197754" y="1914764"/>
                  <a:pt x="229758" y="1710548"/>
                  <a:pt x="173370" y="1433180"/>
                </a:cubicBezTo>
                <a:cubicBezTo>
                  <a:pt x="116982" y="1155812"/>
                  <a:pt x="-68946" y="729092"/>
                  <a:pt x="27066" y="491348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9BFD2647-C4EB-93E6-D196-D00C5581EC8E}"/>
              </a:ext>
            </a:extLst>
          </p:cNvPr>
          <p:cNvSpPr/>
          <p:nvPr/>
        </p:nvSpPr>
        <p:spPr bwMode="auto">
          <a:xfrm>
            <a:off x="3909084" y="1658564"/>
            <a:ext cx="2311616" cy="2237239"/>
          </a:xfrm>
          <a:custGeom>
            <a:avLst/>
            <a:gdLst>
              <a:gd name="csX0" fmla="*/ 22836 w 2311616"/>
              <a:gd name="csY0" fmla="*/ 2236780 h 2237239"/>
              <a:gd name="csX1" fmla="*/ 306300 w 2311616"/>
              <a:gd name="csY1" fmla="*/ 2053900 h 2237239"/>
              <a:gd name="csX2" fmla="*/ 827508 w 2311616"/>
              <a:gd name="csY2" fmla="*/ 1624132 h 2237239"/>
              <a:gd name="csX3" fmla="*/ 1531596 w 2311616"/>
              <a:gd name="csY3" fmla="*/ 1221796 h 2237239"/>
              <a:gd name="csX4" fmla="*/ 1805916 w 2311616"/>
              <a:gd name="csY4" fmla="*/ 1121212 h 2237239"/>
              <a:gd name="csX5" fmla="*/ 2089380 w 2311616"/>
              <a:gd name="csY5" fmla="*/ 901756 h 2237239"/>
              <a:gd name="csX6" fmla="*/ 2308836 w 2311616"/>
              <a:gd name="csY6" fmla="*/ 508564 h 2237239"/>
              <a:gd name="csX7" fmla="*/ 1933932 w 2311616"/>
              <a:gd name="csY7" fmla="*/ 42220 h 2237239"/>
              <a:gd name="csX8" fmla="*/ 1229844 w 2311616"/>
              <a:gd name="csY8" fmla="*/ 133660 h 2237239"/>
              <a:gd name="csX9" fmla="*/ 434316 w 2311616"/>
              <a:gd name="csY9" fmla="*/ 1029772 h 2237239"/>
              <a:gd name="csX10" fmla="*/ 150852 w 2311616"/>
              <a:gd name="csY10" fmla="*/ 1669852 h 2237239"/>
              <a:gd name="csX11" fmla="*/ 31980 w 2311616"/>
              <a:gd name="csY11" fmla="*/ 2090476 h 2237239"/>
              <a:gd name="csX12" fmla="*/ 22836 w 2311616"/>
              <a:gd name="csY12" fmla="*/ 2236780 h 22372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311616" h="2237239">
                <a:moveTo>
                  <a:pt x="22836" y="2236780"/>
                </a:moveTo>
                <a:cubicBezTo>
                  <a:pt x="68556" y="2230684"/>
                  <a:pt x="172188" y="2156008"/>
                  <a:pt x="306300" y="2053900"/>
                </a:cubicBezTo>
                <a:cubicBezTo>
                  <a:pt x="440412" y="1951792"/>
                  <a:pt x="623292" y="1762816"/>
                  <a:pt x="827508" y="1624132"/>
                </a:cubicBezTo>
                <a:cubicBezTo>
                  <a:pt x="1031724" y="1485448"/>
                  <a:pt x="1368528" y="1305616"/>
                  <a:pt x="1531596" y="1221796"/>
                </a:cubicBezTo>
                <a:cubicBezTo>
                  <a:pt x="1694664" y="1137976"/>
                  <a:pt x="1712952" y="1174552"/>
                  <a:pt x="1805916" y="1121212"/>
                </a:cubicBezTo>
                <a:cubicBezTo>
                  <a:pt x="1898880" y="1067872"/>
                  <a:pt x="2005560" y="1003864"/>
                  <a:pt x="2089380" y="901756"/>
                </a:cubicBezTo>
                <a:cubicBezTo>
                  <a:pt x="2173200" y="799648"/>
                  <a:pt x="2334744" y="651820"/>
                  <a:pt x="2308836" y="508564"/>
                </a:cubicBezTo>
                <a:cubicBezTo>
                  <a:pt x="2282928" y="365308"/>
                  <a:pt x="2113764" y="104704"/>
                  <a:pt x="1933932" y="42220"/>
                </a:cubicBezTo>
                <a:cubicBezTo>
                  <a:pt x="1754100" y="-20264"/>
                  <a:pt x="1479780" y="-30932"/>
                  <a:pt x="1229844" y="133660"/>
                </a:cubicBezTo>
                <a:cubicBezTo>
                  <a:pt x="979908" y="298252"/>
                  <a:pt x="614148" y="773740"/>
                  <a:pt x="434316" y="1029772"/>
                </a:cubicBezTo>
                <a:cubicBezTo>
                  <a:pt x="254484" y="1285804"/>
                  <a:pt x="217908" y="1493068"/>
                  <a:pt x="150852" y="1669852"/>
                </a:cubicBezTo>
                <a:cubicBezTo>
                  <a:pt x="83796" y="1846636"/>
                  <a:pt x="53316" y="1992940"/>
                  <a:pt x="31980" y="2090476"/>
                </a:cubicBezTo>
                <a:cubicBezTo>
                  <a:pt x="10644" y="2188012"/>
                  <a:pt x="-22884" y="2242876"/>
                  <a:pt x="22836" y="2236780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3227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3" dur="1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6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  <p:bldP spid="3" grpId="0" animBg="1"/>
      <p:bldP spid="2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6AA82-9EA8-60EF-94C7-5DABEC1C9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Content Placeholder 36">
            <a:extLst>
              <a:ext uri="{FF2B5EF4-FFF2-40B4-BE49-F238E27FC236}">
                <a16:creationId xmlns:a16="http://schemas.microsoft.com/office/drawing/2014/main" id="{0C860A76-4786-B417-E60C-4C8798A9F7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390501" y="1123137"/>
            <a:ext cx="5382376" cy="3419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08FA026-6050-E109-5DE4-99C209D8298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Impact of Change of Direction of Unit Vectors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2C0C57C0-111D-1054-9C4E-AF98AA88A2A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EB06E20E-7881-6872-BD35-58C5EC36EE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FDCEDD90-FD77-E409-3FE3-68082AEE556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F5F8083-A3B1-DE4D-7DDC-807BF0B277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382610DC-F4CC-CFAE-5102-0D32018752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8206694D-752F-F57E-8D60-C01E21357E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FDA6C27-7672-1B21-849E-42478B9744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4A7C21DB-2C42-EC9A-B4AE-1F160EFCEC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29FF0DEC-B7B2-7E25-1661-C39718FDAC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3F9B8F5B-19F4-E640-E822-634507E91E9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6EEB669F-2CF0-6FA2-54B1-3AA3DB7D42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92AC7A62-D1A7-D2B9-340D-3AE3F5E113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75231DE8-E1F7-9971-2B26-96AD13294D0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BD8C83E9-3D4D-8DB4-9E5E-D118A426F1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35494A2D-7A3B-4D0C-55D1-EB83B05BEA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3DBF82FA-0125-1BCA-C567-C595CB77DD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A861C0F-89FA-F4E8-45F3-1465A0B272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C385D9D-A90B-2950-EEE4-C4D5632A7715}"/>
                  </a:ext>
                </a:extLst>
              </p:cNvPr>
              <p:cNvSpPr txBox="1"/>
              <p:nvPr/>
            </p:nvSpPr>
            <p:spPr>
              <a:xfrm>
                <a:off x="5703107" y="1789300"/>
                <a:ext cx="2678875" cy="7556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ac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C385D9D-A90B-2950-EEE4-C4D5632A77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3107" y="1789300"/>
                <a:ext cx="2678875" cy="75565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7EC58C4-286F-C63E-F9FE-992A22824CFC}"/>
                  </a:ext>
                </a:extLst>
              </p:cNvPr>
              <p:cNvSpPr txBox="1"/>
              <p:nvPr/>
            </p:nvSpPr>
            <p:spPr>
              <a:xfrm>
                <a:off x="5793059" y="2808610"/>
                <a:ext cx="2942152" cy="7556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ac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7EC58C4-286F-C63E-F9FE-992A22824C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3059" y="2808610"/>
                <a:ext cx="2942152" cy="75565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18261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CC082-D71A-D5CD-E538-303FF98AA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8F8D0-40FB-7DAB-F9BA-B9910EBA6BA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Velocity due to </a:t>
            </a:r>
            <a:r>
              <a:rPr lang="en-US" sz="2800" dirty="0" err="1">
                <a:solidFill>
                  <a:schemeClr val="tx1"/>
                </a:solidFill>
                <a:ea typeface="Calibri"/>
                <a:cs typeface="Calibri"/>
              </a:rPr>
              <a:t>CoD</a:t>
            </a:r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 of Unit Vectors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A436CD79-F52E-2954-7989-DFD5F527739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28384F5C-B115-2EAF-EC57-E0A44D23063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99AFAC0-EC5D-A09D-128D-6F0B6501916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4B5C442-BF5C-CFC7-D2D2-BC6A13F1929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E0230B1B-C9C8-5C6C-2C25-09E443F357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4F2C892F-F910-9C4C-42B7-6444E54C37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4FE19A01-0756-3472-1147-191F7BDB4F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1565447-C941-6197-0F89-D61492A85D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5D834FFE-5D01-3875-C25C-0959C5FFFC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BA219EEC-70A1-59FC-16CD-131B553F4C8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B7D82731-E5B5-B2C3-D90A-C3AE5CB5FD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E91B0E21-D9E1-291C-8832-8AB1AC468E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3A88C960-129F-C73B-58B9-E45E7DE8B5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48A9E922-9DAE-CE2F-2A95-A3733D4154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DE659AD2-15FA-FF5F-EC56-87F513F4B7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A91CE57-FE18-E102-E33D-B4BECFE466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F8FEAC0-77A6-85BC-0446-324A813DB9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0498BCB0-D65C-58BF-925E-9007B2813F4F}"/>
              </a:ext>
            </a:extLst>
          </p:cNvPr>
          <p:cNvSpPr txBox="1"/>
          <p:nvPr/>
        </p:nvSpPr>
        <p:spPr>
          <a:xfrm>
            <a:off x="412242" y="4114800"/>
            <a:ext cx="850499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The  final expression for the velocity of the bug with respect to the fixed frame is:</a:t>
            </a:r>
            <a:endParaRPr lang="en-US" dirty="0">
              <a:latin typeface="+mn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6CF95C3-85F9-E939-2B9F-E10E98E549A7}"/>
              </a:ext>
            </a:extLst>
          </p:cNvPr>
          <p:cNvSpPr txBox="1"/>
          <p:nvPr/>
        </p:nvSpPr>
        <p:spPr>
          <a:xfrm>
            <a:off x="418338" y="5234887"/>
            <a:ext cx="38918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0" dirty="0">
                <a:solidFill>
                  <a:srgbClr val="000000"/>
                </a:solidFill>
                <a:effectLst/>
                <a:latin typeface="+mn-lt"/>
              </a:rPr>
              <a:t>Rotating frames velocity:</a:t>
            </a:r>
            <a:endParaRPr lang="en-US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C1943E0-045E-7F6D-4B08-0093A215C4E8}"/>
                  </a:ext>
                </a:extLst>
              </p:cNvPr>
              <p:cNvSpPr txBox="1"/>
              <p:nvPr/>
            </p:nvSpPr>
            <p:spPr>
              <a:xfrm>
                <a:off x="4037875" y="5175668"/>
                <a:ext cx="3324500" cy="5691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𝑟𝑒𝑙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C1943E0-045E-7F6D-4B08-0093A215C4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7875" y="5175668"/>
                <a:ext cx="3324500" cy="569130"/>
              </a:xfrm>
              <a:prstGeom prst="rect">
                <a:avLst/>
              </a:prstGeom>
              <a:blipFill>
                <a:blip r:embed="rId4"/>
                <a:stretch>
                  <a:fillRect l="-1099" t="-22581"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Content Placeholder 25">
            <a:extLst>
              <a:ext uri="{FF2B5EF4-FFF2-40B4-BE49-F238E27FC236}">
                <a16:creationId xmlns:a16="http://schemas.microsoft.com/office/drawing/2014/main" id="{772B0739-28A7-1D7C-219F-38BA4A9DB0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1181692" y="1047797"/>
            <a:ext cx="5371508" cy="2990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907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2" grpId="0"/>
      <p:bldP spid="2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F5F5F-219C-D2B7-318B-5B6106CE8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9387E-8275-0027-923B-9E3E60967A0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Derivation of Relative Acceleration: Differentiation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CB89A268-9F42-E327-CA99-120818FD606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905CC2EB-73B7-012F-9A7D-B76F9B4728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AAD99A61-86A3-2313-6C57-3807E2244F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04AA6946-B275-D003-EB6A-7EC7489131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960F1D8B-CFC3-14AB-8103-1C2DF7148B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C4B88A23-AA59-D2F6-5B79-DB5DB8EB47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7E69EDAA-27F4-AFCE-9932-58BA815B5C3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CC4A4C87-21F7-A7B1-229C-4327E8404C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550AE861-3C85-7365-D974-F409F9B72B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42E997F6-7E2F-3E66-E540-9D5CAF05925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ABD6A12A-8276-7D91-1FF2-1739A46391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86CB63F6-5DC8-DF9C-6017-71B6A4E959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DF9F8091-02C3-9A15-41F8-BAA200ABD9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F680E13-4E73-8910-FC24-65E4343BBD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01D419F7-3E7E-FC87-D933-2DBD7589FC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098B4388-950F-24F9-AA61-55CA2E9531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9E9D1C4-3908-9791-28AC-E57E0528A1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674D39A-2FBE-AD2C-EC78-CD0851C0C83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62323" y="1143000"/>
                <a:ext cx="8607756" cy="5334000"/>
              </a:xfrm>
            </p:spPr>
            <p:txBody>
              <a:bodyPr/>
              <a:lstStyle/>
              <a:p>
                <a:r>
                  <a:rPr lang="en-US" sz="2400" dirty="0"/>
                  <a:t>Differentiate Relative Velocity: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𝑟𝑒𝑙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Taking time derivative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</m:acc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𝑟𝑒𝑙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b="1" dirty="0"/>
                  <a:t>Position Vector in Rotating Frame</a:t>
                </a:r>
                <a:r>
                  <a:rPr lang="en-US" sz="2400" dirty="0"/>
                  <a:t>:</a:t>
                </a:r>
              </a:p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𝑙𝑒𝑡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⃗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′</m:t>
                    </m:r>
                    <m:acc>
                      <m:accPr>
                        <m:chr m:val="̂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′</m:t>
                    </m:r>
                    <m:acc>
                      <m:accPr>
                        <m:chr m:val="̂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where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&amp; </m:t>
                    </m:r>
                    <m:acc>
                      <m:accPr>
                        <m:chr m:val="̂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rotate with the plate. </a:t>
                </a:r>
              </a:p>
              <a:p>
                <a:r>
                  <a:rPr lang="en-US" sz="2400" dirty="0"/>
                  <a:t>Time Derivative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acc>
                  </m:oMath>
                </a14:m>
                <a:endParaRPr lang="en-US" sz="2400" dirty="0"/>
              </a:p>
              <a:p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acc>
                          <m:accPr>
                            <m:chr m:val="⃗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′</m:t>
                        </m:r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acc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′</m:t>
                        </m:r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acc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̇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p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acc>
                      <m:accPr>
                        <m:chr m:val="̂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̇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  <m:sup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acc>
                      <m:accPr>
                        <m:chr m:val="̂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acc>
                          <m:accPr>
                            <m:chr m:val="̂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acc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acc>
                      <m:accPr>
                        <m:chr m:val="̇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acc>
                      </m:e>
                    </m:acc>
                  </m:oMath>
                </a14:m>
                <a:endParaRPr lang="en-US" sz="2400" dirty="0"/>
              </a:p>
              <a:p>
                <a:r>
                  <a:rPr lang="en-US" sz="2400" dirty="0"/>
                  <a:t>Using definitions of time derivatives of unit </a:t>
                </a:r>
                <a:r>
                  <a:rPr lang="en-US" sz="2400" dirty="0" err="1"/>
                  <a:t>vetors</a:t>
                </a:r>
                <a:r>
                  <a:rPr lang="en-US" sz="2400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acc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𝑟𝑒𝑙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</m:acc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acc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𝑟𝑒𝑙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674D39A-2FBE-AD2C-EC78-CD0851C0C83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62323" y="1143000"/>
                <a:ext cx="8607756" cy="5334000"/>
              </a:xfrm>
              <a:blipFill>
                <a:blip r:embed="rId4"/>
                <a:stretch>
                  <a:fillRect l="-921" t="-914" b="-162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9947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995FB-4DAE-85DE-A2B6-A88BB7846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4A75E-5E2B-945A-F648-43D749908C4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Derivation of Relative Acceleration: Differentiation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11BDD90C-0E6F-B55E-BF16-A844E7A8BBD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22522679-9488-5A18-56DE-1BCF308B227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D0A7132D-CA2E-587F-A21A-B6C25D53D9C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88AA3866-0CF6-1B2F-46E7-74C4E35B9A7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C30B5357-B1AC-C7CA-826B-9F7E457748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A6473FDB-CFDB-F58D-FD4B-BB137B1522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AA584BEA-160D-4837-4A01-343EB4B249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EF1F5D4-11D0-B9F0-7096-EB360A648E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04C91E8-0B58-E971-ADA8-AAA6AF18C6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88BE8B3D-05A6-6F49-0929-6F7F5230986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0D145EA1-4D46-A215-DDFA-2874A5148B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E9E4F110-E154-B5CD-61B8-EEA9E609B7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6C5D9D1E-DCC6-3C08-D9A7-E82BD3AB0F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D158F0E6-183C-0989-511D-12D7A0D143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A11B00BC-D24C-1658-DAB1-538B32D5EF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5D8E4C09-BB37-7BE9-9DD5-87860FB3B6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08E13C5-2B9C-1B3E-0696-DF2B4E8F8E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6D026BD-F2D7-F94C-5C27-DC1F37CE4C1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62323" y="1143000"/>
                <a:ext cx="8607756" cy="53340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</m:acc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𝑟𝑒𝑙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</m:acc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acc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𝑟𝑒𝑙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Time Derivative of relative velocity 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𝑟𝑒𝑙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i="1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</m:oMath>
                </a14:m>
                <a:endParaRPr lang="en-US" sz="2400" i="1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𝑟𝑒𝑙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d>
                      <m:d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̇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acc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acc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̇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acc>
                      </m:e>
                    </m:d>
                  </m:oMath>
                </a14:m>
                <a:endParaRPr lang="en-US" sz="2400" i="1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𝑟𝑒𝑙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̈"/>
                                <m:ctrlPr>
                                  <a:rPr lang="en-US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acc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acc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̈"/>
                                <m:ctrlPr>
                                  <a:rPr lang="en-US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acc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̇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acc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acc>
                          <m:accPr>
                            <m:chr m:val="̇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̂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acc>
                          </m:e>
                        </m:acc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̇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acc>
                          <m:accPr>
                            <m:chr m:val="̇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̂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e>
                            </m:acc>
                          </m:e>
                        </m:acc>
                      </m:e>
                    </m:d>
                  </m:oMath>
                </a14:m>
                <a:endParaRPr lang="en-US" sz="2400" i="1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𝑟𝑒𝑙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𝑟𝑒𝑙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𝑟𝑒𝑙</m:t>
                        </m:r>
                      </m:sub>
                    </m:sSub>
                  </m:oMath>
                </a14:m>
                <a:endParaRPr lang="en-US" sz="2400" i="1" dirty="0"/>
              </a:p>
              <a:p>
                <a:r>
                  <a:rPr lang="en-US" sz="2400" dirty="0"/>
                  <a:t>Substituting all terms and collect terms to get:</a:t>
                </a:r>
              </a:p>
              <a:p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</m:acc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sz="240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</m:acc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d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𝑟𝑒𝑙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acc>
                            </m:e>
                          </m:d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𝑟𝑒𝑙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6D026BD-F2D7-F94C-5C27-DC1F37CE4C1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62323" y="1143000"/>
                <a:ext cx="8607756" cy="5334000"/>
              </a:xfrm>
              <a:blipFill>
                <a:blip r:embed="rId4"/>
                <a:stretch>
                  <a:fillRect l="-9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023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DF3286-97AD-F75A-1E90-60631826D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8F943-0996-7912-569C-F786A4B0771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Components of Acceleration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388D4F0E-A078-73C0-AD6B-C5D6C875266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6035EFB0-0C38-0C32-A955-EC449BBE57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CAF1FCDC-F42D-5B90-B894-AADA0CAD4E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5CDAD83-B2A3-EDF1-070F-CA2C991D2F1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D5297AB9-28AC-B89C-313C-29A46CD08D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7BE7D881-742B-A312-43AC-B2DD3B8D8D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C71D3B2B-19FC-75D1-4A8C-A45D0D24514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E4B2662-089F-81D1-35E4-20DEBFAE77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670F56ED-36DC-17AC-4375-90CE92BFF2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16589840-4ACB-9F19-DF41-5083D700B0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A400B7F6-5215-5284-F77C-92F3910FC2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6CF4E303-C6F5-3874-EB41-9211791F9F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36D9CC62-2075-0A44-5B5D-DA5ADB7586A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BAB7F8E3-D8AE-0D7B-6A52-93DD6FFE61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269E72C-9041-A303-8876-7E9009BFC6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128F094-8661-0BD2-46EC-1DDE25FD69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F50621C-2712-11EC-76B7-D42ADBC95B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5F52B77C-9A9C-C591-DA3E-3F12C72F28CC}"/>
              </a:ext>
            </a:extLst>
          </p:cNvPr>
          <p:cNvSpPr/>
          <p:nvPr/>
        </p:nvSpPr>
        <p:spPr bwMode="auto">
          <a:xfrm>
            <a:off x="3581400" y="1295400"/>
            <a:ext cx="1916680" cy="1295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pic>
        <p:nvPicPr>
          <p:cNvPr id="25" name="Content Placeholder 24">
            <a:extLst>
              <a:ext uri="{FF2B5EF4-FFF2-40B4-BE49-F238E27FC236}">
                <a16:creationId xmlns:a16="http://schemas.microsoft.com/office/drawing/2014/main" id="{45187F77-064C-ED8B-10B1-975AA59F8C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 bwMode="auto">
          <a:xfrm>
            <a:off x="978533" y="1600200"/>
            <a:ext cx="7186934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C24DB6B3-D08A-6CC2-88AC-52953A74FA6A}"/>
              </a:ext>
            </a:extLst>
          </p:cNvPr>
          <p:cNvCxnSpPr>
            <a:cxnSpLocks/>
          </p:cNvCxnSpPr>
          <p:nvPr/>
        </p:nvCxnSpPr>
        <p:spPr bwMode="auto">
          <a:xfrm flipV="1">
            <a:off x="5334000" y="1219200"/>
            <a:ext cx="533400" cy="1752600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36857B6D-8764-3318-F17E-5FFF55787272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581400" y="2438400"/>
            <a:ext cx="1676399" cy="533400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E51031C-83CE-CCE1-01C4-F0704EB2AF7E}"/>
                  </a:ext>
                </a:extLst>
              </p:cNvPr>
              <p:cNvSpPr txBox="1"/>
              <p:nvPr/>
            </p:nvSpPr>
            <p:spPr>
              <a:xfrm>
                <a:off x="5867400" y="1143000"/>
                <a:ext cx="20627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E51031C-83CE-CCE1-01C4-F0704EB2AF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7400" y="1143000"/>
                <a:ext cx="206275" cy="369332"/>
              </a:xfrm>
              <a:prstGeom prst="rect">
                <a:avLst/>
              </a:prstGeom>
              <a:blipFill>
                <a:blip r:embed="rId5"/>
                <a:stretch>
                  <a:fillRect l="-30303" t="-26667" r="-133333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A03584DE-F49B-D0D0-8A81-E32E29DEA59E}"/>
                  </a:ext>
                </a:extLst>
              </p:cNvPr>
              <p:cNvSpPr txBox="1"/>
              <p:nvPr/>
            </p:nvSpPr>
            <p:spPr>
              <a:xfrm>
                <a:off x="3962400" y="2145268"/>
                <a:ext cx="2585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A03584DE-F49B-D0D0-8A81-E32E29DEA5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2145268"/>
                <a:ext cx="258532" cy="369332"/>
              </a:xfrm>
              <a:prstGeom prst="rect">
                <a:avLst/>
              </a:prstGeom>
              <a:blipFill>
                <a:blip r:embed="rId6"/>
                <a:stretch>
                  <a:fillRect l="-14286" t="-16393" r="-7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E67C4C9A-A52E-DDEA-38F8-4C882DDC95A8}"/>
              </a:ext>
            </a:extLst>
          </p:cNvPr>
          <p:cNvCxnSpPr>
            <a:cxnSpLocks/>
          </p:cNvCxnSpPr>
          <p:nvPr/>
        </p:nvCxnSpPr>
        <p:spPr bwMode="auto">
          <a:xfrm flipV="1">
            <a:off x="5334000" y="1981200"/>
            <a:ext cx="304800" cy="990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993576B6-FB63-18E7-D71A-F4D3D02D79DF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572000" y="2743200"/>
            <a:ext cx="685799" cy="228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FA9EA8AE-D612-A065-096B-D53D7993D4CD}"/>
                  </a:ext>
                </a:extLst>
              </p:cNvPr>
              <p:cNvSpPr txBox="1"/>
              <p:nvPr/>
            </p:nvSpPr>
            <p:spPr>
              <a:xfrm>
                <a:off x="5618509" y="2057400"/>
                <a:ext cx="706091" cy="407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𝑟𝑒𝑙</m:t>
                              </m:r>
                            </m:sub>
                          </m:sSub>
                        </m:e>
                        <m:sub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FA9EA8AE-D612-A065-096B-D53D7993D4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8509" y="2057400"/>
                <a:ext cx="706091" cy="407291"/>
              </a:xfrm>
              <a:prstGeom prst="rect">
                <a:avLst/>
              </a:prstGeom>
              <a:blipFill>
                <a:blip r:embed="rId7"/>
                <a:stretch>
                  <a:fillRect l="-8621" t="-33333" r="-1724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5C69DC4E-61F3-9AA9-C743-D7BAAC94C134}"/>
                  </a:ext>
                </a:extLst>
              </p:cNvPr>
              <p:cNvSpPr txBox="1"/>
              <p:nvPr/>
            </p:nvSpPr>
            <p:spPr>
              <a:xfrm rot="1613534">
                <a:off x="4303450" y="2814682"/>
                <a:ext cx="750398" cy="4073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𝑟𝑒𝑙</m:t>
                              </m:r>
                            </m:sub>
                          </m:sSub>
                        </m:e>
                        <m:sub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5C69DC4E-61F3-9AA9-C743-D7BAAC94C1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13534">
                <a:off x="4303450" y="2814682"/>
                <a:ext cx="750398" cy="407356"/>
              </a:xfrm>
              <a:prstGeom prst="rect">
                <a:avLst/>
              </a:prstGeom>
              <a:blipFill>
                <a:blip r:embed="rId8"/>
                <a:stretch>
                  <a:fillRect l="-4255" t="-19828" r="-1418" b="-6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32A4330A-F5AA-2E69-491A-A609BDFBC543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962400" y="2590800"/>
            <a:ext cx="1295399" cy="3810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708F4C24-8E4D-8E5B-92B6-280724F73737}"/>
                  </a:ext>
                </a:extLst>
              </p:cNvPr>
              <p:cNvSpPr txBox="1"/>
              <p:nvPr/>
            </p:nvSpPr>
            <p:spPr>
              <a:xfrm rot="918429">
                <a:off x="3631276" y="2391989"/>
                <a:ext cx="191668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acc>
                        <m:accPr>
                          <m:chr m:val="⃗"/>
                          <m:ctrlP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US" sz="16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6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d>
                        </m:e>
                        <m:sub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𝑟𝑒𝑙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708F4C24-8E4D-8E5B-92B6-280724F737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918429">
                <a:off x="3631276" y="2391989"/>
                <a:ext cx="1916680" cy="33855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09F7D649-CF1D-9D2F-5EE3-C52EF504D1FB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962400" y="1371600"/>
            <a:ext cx="1295399" cy="161186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59C6B3D2-E5FB-8C9B-456A-FE955FCA60B4}"/>
                  </a:ext>
                </a:extLst>
              </p:cNvPr>
              <p:cNvSpPr txBox="1"/>
              <p:nvPr/>
            </p:nvSpPr>
            <p:spPr>
              <a:xfrm rot="2797294">
                <a:off x="4197403" y="1516222"/>
                <a:ext cx="1143479" cy="5103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</m:acc>
                        </m:e>
                      </m:acc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</m:oMath>
                  </m:oMathPara>
                </a14:m>
                <a:endParaRPr lang="en-US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59C6B3D2-E5FB-8C9B-456A-FE955FCA60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797294">
                <a:off x="4197403" y="1516222"/>
                <a:ext cx="1143479" cy="51033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8D8D3681-5B69-9AD8-BF27-CCF2189335DA}"/>
                  </a:ext>
                </a:extLst>
              </p:cNvPr>
              <p:cNvSpPr txBox="1"/>
              <p:nvPr/>
            </p:nvSpPr>
            <p:spPr>
              <a:xfrm rot="18832760">
                <a:off x="4068922" y="3376592"/>
                <a:ext cx="209725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sz="2400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</m:acc>
                          <m:r>
                            <a:rPr lang="en-US" sz="2400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acc>
                            <m:accPr>
                              <m:chr m:val="⃗"/>
                              <m:ctrlPr>
                                <a:rPr lang="en-US" sz="2400" i="1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n-US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8D8D3681-5B69-9AD8-BF27-CCF2189335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832760">
                <a:off x="4068922" y="3376592"/>
                <a:ext cx="2097250" cy="461665"/>
              </a:xfrm>
              <a:prstGeom prst="rect">
                <a:avLst/>
              </a:prstGeom>
              <a:blipFill>
                <a:blip r:embed="rId11"/>
                <a:stretch>
                  <a:fillRect t="-7285" r="-27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EFCEC26E-FDD0-F075-03B6-4E8DA4BC4E69}"/>
              </a:ext>
            </a:extLst>
          </p:cNvPr>
          <p:cNvCxnSpPr>
            <a:cxnSpLocks/>
          </p:cNvCxnSpPr>
          <p:nvPr/>
        </p:nvCxnSpPr>
        <p:spPr bwMode="auto">
          <a:xfrm flipH="1">
            <a:off x="4404298" y="2971800"/>
            <a:ext cx="853502" cy="908667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99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DACCF106-038F-1873-2BB0-B78D1DCAE62A}"/>
                  </a:ext>
                </a:extLst>
              </p:cNvPr>
              <p:cNvSpPr txBox="1"/>
              <p:nvPr/>
            </p:nvSpPr>
            <p:spPr>
              <a:xfrm>
                <a:off x="381000" y="5834542"/>
                <a:ext cx="8514140" cy="7186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</m:acc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sz="240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</m:acc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d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𝑟𝑒𝑙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acc>
                            </m:e>
                          </m:d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𝑟𝑒𝑙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DACCF106-038F-1873-2BB0-B78D1DCAE6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5834542"/>
                <a:ext cx="8514140" cy="71865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3732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5" grpId="0"/>
      <p:bldP spid="36" grpId="0"/>
      <p:bldP spid="44" grpId="0"/>
      <p:bldP spid="45" grpId="0"/>
      <p:bldP spid="51" grpId="0"/>
      <p:bldP spid="55" grpId="0"/>
      <p:bldP spid="5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2B4FF5-7917-2EFB-3624-040F2DD20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D5D15-D1DF-6714-D0E6-413F3EF9F17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Derivation of Relative Acceleration: Differentiation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3D034A4E-0F35-22A0-21CA-72DF8D716B6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140F2CF4-D0F4-6411-490B-D4876035BC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4C7EC72C-56C9-DA6D-54EA-36258C967A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F60DE13C-BE9F-8503-100C-8991A32F47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E90274AB-83F4-ACA6-D2D9-E36F4116B7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229B53A-9D34-10E7-52FD-650492F425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BC0D547E-04D0-025A-3701-511D9EE1198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AD92045-1EAD-EE09-B169-63D6FFC26E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37810F75-A053-36D1-7F6F-3D3191A845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C87A85D2-B87C-2C9F-BC23-FBE12A96E8A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6BFA9481-0D49-6D79-81A5-F693DD2BF7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3B5B3540-EBBA-52FB-7B38-47FBE2535A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B48A88CA-B962-5B7F-9181-A54F16931C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7FC767CF-23FF-522A-9E61-3F4D868B3A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D32B7E56-943C-72FA-55CC-C3764988B8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5EC254F5-E23C-20FE-E063-D057D85885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FE939FF-BFC5-203E-32DA-A6D443A0FC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321F646-A180-C082-B3B6-A7900DF72A1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60044" y="1295400"/>
                <a:ext cx="8607756" cy="53340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</m:acc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sz="240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</m:acc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d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𝑟𝑒𝑙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acc>
                            </m:e>
                          </m:d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𝑟𝑒𝑙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Physical Interpretation:</a:t>
                </a:r>
              </a:p>
              <a:p>
                <a:pPr marL="0" indent="0">
                  <a:buNone/>
                </a:pP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𝑂</m:t>
                            </m:r>
                          </m:den>
                        </m:f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: Translational acceleration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</m:acc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: Euler acceleration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</m:acc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: Centrifugal acceleration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</m:d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𝑟𝑒𝑙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: Coriolis acceleration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acc>
                          </m:e>
                        </m:d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𝑟𝑒𝑙</m:t>
                        </m:r>
                      </m:sub>
                    </m:sSub>
                  </m:oMath>
                </a14:m>
                <a:r>
                  <a:rPr lang="en-US" sz="2400" dirty="0"/>
                  <a:t>: Relative acceleration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321F646-A180-C082-B3B6-A7900DF72A1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0044" y="1295400"/>
                <a:ext cx="8607756" cy="5334000"/>
              </a:xfrm>
              <a:blipFill>
                <a:blip r:embed="rId4"/>
                <a:stretch>
                  <a:fillRect l="-10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Picture 22">
            <a:extLst>
              <a:ext uri="{FF2B5EF4-FFF2-40B4-BE49-F238E27FC236}">
                <a16:creationId xmlns:a16="http://schemas.microsoft.com/office/drawing/2014/main" id="{EDD430A2-DA7D-14AF-D577-67C625A15A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7737" y="1837721"/>
            <a:ext cx="3967663" cy="2581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211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2CD6BF-605C-7D4B-DD61-3A9D6B666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DB57E-D978-AE02-9875-52F611A2C53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Coriolis Acceleration: Definition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04A447AC-81DD-BEEC-0227-E62569155512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282B1373-12CE-2770-07B2-9E7BB93717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1DD4044D-7B95-7889-01CC-71B1B565C46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C1EA6F6C-A0CC-1779-928E-01E1360B6A8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974D62A4-169D-8959-047C-10685EE073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4A87F7BD-5EDC-60AD-7C2F-3DF847C4E1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23EBB859-2988-27ED-98D8-D0E7F6585FA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149EC5C2-0A03-F818-6628-0112A1E265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B1E2198B-FC1C-8311-5DCC-B2F302BDF6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125A62BF-3955-01B3-5E54-0A015454C1F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E095352E-C714-4D07-AAC8-1F292799CA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3393AAD2-19AA-8CA4-1654-3E51F0E4DA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AEC5234B-9245-9160-85E6-0BD03FAACDA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C5BB2717-4041-FAC9-E351-167A9BF72E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A4ABF2A5-2F16-EC3E-0777-01DA016B5B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B442CCDA-EF7A-2561-2A0D-F4F8DE4326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657E0C9-69A0-BBD2-9CCE-9730FF19FB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117A70A-D48F-6416-52DF-F2B3F156F84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1928" y="1600200"/>
                <a:ext cx="8607756" cy="4292219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𝑐𝑜𝑟𝑖𝑜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</m:d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𝑟𝑒𝑙</m:t>
                        </m:r>
                      </m:sub>
                    </m:sSub>
                  </m:oMath>
                </a14:m>
                <a:endParaRPr lang="en-US" sz="2400" dirty="0"/>
              </a:p>
              <a:p>
                <a:r>
                  <a:rPr lang="en-US" sz="2400" dirty="0"/>
                  <a:t>Appears in rotating reference frames.</a:t>
                </a:r>
              </a:p>
              <a:p>
                <a:r>
                  <a:rPr lang="en-US" sz="2400" dirty="0"/>
                  <a:t>Difference between rotating and inertial acceleration </a:t>
                </a:r>
              </a:p>
              <a:p>
                <a:r>
                  <a:rPr lang="en-US" sz="2400" dirty="0"/>
                  <a:t>Direction normal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</m:d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𝑟𝑒𝑙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Given by right-hand rule </a:t>
                </a:r>
              </a:p>
              <a:p>
                <a:r>
                  <a:rPr lang="en-US" sz="2400" dirty="0"/>
                  <a:t>Named after Gaspard Coriolis (1792–1843)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117A70A-D48F-6416-52DF-F2B3F156F8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1928" y="1600200"/>
                <a:ext cx="8607756" cy="4292219"/>
              </a:xfrm>
              <a:blipFill>
                <a:blip r:embed="rId4"/>
                <a:stretch>
                  <a:fillRect l="-1062" t="-19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5" name="Picture 34">
            <a:extLst>
              <a:ext uri="{FF2B5EF4-FFF2-40B4-BE49-F238E27FC236}">
                <a16:creationId xmlns:a16="http://schemas.microsoft.com/office/drawing/2014/main" id="{A64F90FD-2A9B-CF6E-179F-D92EA2CEFC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8457" y="2961763"/>
            <a:ext cx="4610743" cy="366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708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037887-CDF8-4F18-6541-61C53E7EC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F1BE0-F1CC-2D5F-C574-F7FAADC633B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Coriolis Acceleration: Physical Interpretation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23A3AE87-C173-0211-D00F-A6BB5270F870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C4AF2BCC-5F50-1D81-E965-6963B670B7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4864BBE6-6F03-CC08-D8DE-6411C4A307E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C62BCFF-2640-B716-7ECF-35CB59294D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0B18082B-47C5-0A61-831E-AC342A2177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1759F981-8CA0-FFF8-E30D-BF9AF7C13F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C966415C-C271-D221-45AD-2826DA54A0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83C14AC1-EE08-2B38-6DEE-7E37FA0686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74353CB4-E852-C708-F6F9-E8F83F92DD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EAD4CEA7-60A2-BE7F-49E3-821A3A4C80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3B8D54D1-C30A-A10C-558F-B535987E9A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828B4D21-33B7-2FBC-B295-50F4AD1010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90D49403-C112-1DBB-B624-BBB15145CA6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3F56FD24-8E4E-81F0-9D11-152EFA4FB9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98E7B99F-043C-57ED-EDF1-6E13BBA0B1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B35D7412-3195-61FB-48E6-1A02EC596B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53F2824-088E-60F8-C367-C824671836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8A38D4B-17A4-7DD4-9A14-D4EE009ADA4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1928" y="1600201"/>
                <a:ext cx="3991472" cy="38862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𝑐𝑜𝑟𝑖𝑜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</m:d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𝑟𝑒𝑙</m:t>
                        </m:r>
                      </m:sub>
                    </m:sSub>
                  </m:oMath>
                </a14:m>
                <a:endParaRPr lang="en-US" sz="2400" dirty="0"/>
              </a:p>
              <a:p>
                <a:r>
                  <a:rPr lang="en-US" sz="2400" dirty="0"/>
                  <a:t>Consider a rotating disk with: </a:t>
                </a:r>
              </a:p>
              <a:p>
                <a:r>
                  <a:rPr lang="en-US" sz="2400" dirty="0" err="1"/>
                  <a:t>Constnat</a:t>
                </a:r>
                <a:r>
                  <a:rPr lang="en-US" sz="2400" dirty="0"/>
                  <a:t> Angular velocity: </a:t>
                </a:r>
              </a:p>
              <a:p>
                <a:r>
                  <a:rPr lang="en-US" sz="2400" dirty="0"/>
                  <a:t>Particle slides radially Relative speed: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𝑟𝑒𝑙</m:t>
                        </m:r>
                      </m:sub>
                    </m:sSub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Velocity components: </a:t>
                </a:r>
              </a:p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(sliding) </a:t>
                </a:r>
              </a:p>
              <a:p>
                <a:r>
                  <a:rPr lang="el-GR" sz="2400" dirty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sz="2400" dirty="0"/>
                  <a:t> </a:t>
                </a:r>
                <a:r>
                  <a:rPr lang="el-GR" sz="2400" dirty="0"/>
                  <a:t>(</a:t>
                </a:r>
                <a:r>
                  <a:rPr lang="en-US" sz="2400" dirty="0"/>
                  <a:t>rotation)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8A38D4B-17A4-7DD4-9A14-D4EE009ADA4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1928" y="1600201"/>
                <a:ext cx="3991472" cy="3886200"/>
              </a:xfrm>
              <a:blipFill>
                <a:blip r:embed="rId4"/>
                <a:stretch>
                  <a:fillRect l="-2290" t="-2198" b="-18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5" name="Picture 34">
            <a:extLst>
              <a:ext uri="{FF2B5EF4-FFF2-40B4-BE49-F238E27FC236}">
                <a16:creationId xmlns:a16="http://schemas.microsoft.com/office/drawing/2014/main" id="{CB5EFD25-D6F2-8A52-B1A1-65BE528AB1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8457" y="1295400"/>
            <a:ext cx="4610743" cy="366763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00B54AC-4396-8B8A-4F63-074533F00902}"/>
              </a:ext>
            </a:extLst>
          </p:cNvPr>
          <p:cNvSpPr txBox="1"/>
          <p:nvPr/>
        </p:nvSpPr>
        <p:spPr>
          <a:xfrm>
            <a:off x="1743456" y="5493603"/>
            <a:ext cx="45811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Both components change direction, producing Coriolis acceleration.</a:t>
            </a:r>
          </a:p>
        </p:txBody>
      </p:sp>
    </p:spTree>
    <p:extLst>
      <p:ext uri="{BB962C8B-B14F-4D97-AF65-F5344CB8AC3E}">
        <p14:creationId xmlns:p14="http://schemas.microsoft.com/office/powerpoint/2010/main" val="180458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2" grpId="0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12903</TotalTime>
  <Words>2629</Words>
  <Application>Microsoft Office PowerPoint</Application>
  <PresentationFormat>On-screen Show (4:3)</PresentationFormat>
  <Paragraphs>390</Paragraphs>
  <Slides>45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3" baseType="lpstr">
      <vt:lpstr>Calibri</vt:lpstr>
      <vt:lpstr>Cambria Math</vt:lpstr>
      <vt:lpstr>CommercialScript BT</vt:lpstr>
      <vt:lpstr>Curlz MT</vt:lpstr>
      <vt:lpstr>Symbol</vt:lpstr>
      <vt:lpstr>Tempus Sans ITC</vt:lpstr>
      <vt:lpstr>Times New Roman</vt:lpstr>
      <vt:lpstr>Blank Presentation</vt:lpstr>
      <vt:lpstr>Compound Kinematics of Rigid Bodies </vt:lpstr>
      <vt:lpstr>Relative-Velocity Equation: Bug Not Moving</vt:lpstr>
      <vt:lpstr>Interpretation of the Relative-Velocity Equation: Bug Not Moving</vt:lpstr>
      <vt:lpstr>Interpretation of the Relative-Velocity Equation: Bug Not Moving</vt:lpstr>
      <vt:lpstr>Geometric Decomposition of Relative Velocity of  A relative to B</vt:lpstr>
      <vt:lpstr>Geometric Decomposition of Relative Velocity</vt:lpstr>
      <vt:lpstr>Important Consequences and Applications</vt:lpstr>
      <vt:lpstr>Solution Methods for the Relative-Velocity Equation</vt:lpstr>
      <vt:lpstr>Graphical Solution Procedure</vt:lpstr>
      <vt:lpstr>Key Observations</vt:lpstr>
      <vt:lpstr>Instantaneous Center of Zero Velocity</vt:lpstr>
      <vt:lpstr>Instantaneous Center of Zero Velocity</vt:lpstr>
      <vt:lpstr>Locating the Instantaneous Center</vt:lpstr>
      <vt:lpstr>Locating the Instantaneous Center</vt:lpstr>
      <vt:lpstr>Velocity Relations Using IC</vt:lpstr>
      <vt:lpstr>Instantaneous Center: Concept</vt:lpstr>
      <vt:lpstr>Motion and Acceleration of the IC</vt:lpstr>
      <vt:lpstr>Relative Acceleration</vt:lpstr>
      <vt:lpstr>Relative Acceleration Due to Rotation: Physical Interpretation</vt:lpstr>
      <vt:lpstr>Relative Acceleration Due to Rotation: Intrinsic Formulation</vt:lpstr>
      <vt:lpstr>Interpretation of the Relative-Acceleration Equation</vt:lpstr>
      <vt:lpstr>Geometric Interpretation and Alternative Form</vt:lpstr>
      <vt:lpstr>Motion in Rotating Frames : Introduction</vt:lpstr>
      <vt:lpstr>Position Vector in Rotating Frame</vt:lpstr>
      <vt:lpstr>Velocity due to CoD of Unit Vectors</vt:lpstr>
      <vt:lpstr>Motion in a Rotating Frame: The Setup</vt:lpstr>
      <vt:lpstr>Motion in a Rotating Frame: The Setup</vt:lpstr>
      <vt:lpstr>Motion in a Rotating Frame: The Setup</vt:lpstr>
      <vt:lpstr>Interpretation of the Velocity Terms</vt:lpstr>
      <vt:lpstr>Interpretation of the Velocity Terms</vt:lpstr>
      <vt:lpstr>Interpretation of the Velocity Terms</vt:lpstr>
      <vt:lpstr>Interpretation of the Velocity Terms</vt:lpstr>
      <vt:lpstr>Velocity Decomposition</vt:lpstr>
      <vt:lpstr>Velocity Decomposition</vt:lpstr>
      <vt:lpstr>Velocity Decomposition</vt:lpstr>
      <vt:lpstr>Physical Interpretation and Intuitive Example</vt:lpstr>
      <vt:lpstr>Impact of Change of Direction of Unit Vectors</vt:lpstr>
      <vt:lpstr>Impact of Change of Direction of Unit Vectors</vt:lpstr>
      <vt:lpstr>Velocity due to CoD of Unit Vectors</vt:lpstr>
      <vt:lpstr>Derivation of Relative Acceleration: Differentiation</vt:lpstr>
      <vt:lpstr>Derivation of Relative Acceleration: Differentiation</vt:lpstr>
      <vt:lpstr>Components of Acceleration</vt:lpstr>
      <vt:lpstr>Derivation of Relative Acceleration: Differentiation</vt:lpstr>
      <vt:lpstr>Coriolis Acceleration: Definition</vt:lpstr>
      <vt:lpstr>Coriolis Acceleration: Physical Interpretation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877</cp:revision>
  <cp:lastPrinted>2002-07-26T02:11:33Z</cp:lastPrinted>
  <dcterms:created xsi:type="dcterms:W3CDTF">2002-07-26T01:39:54Z</dcterms:created>
  <dcterms:modified xsi:type="dcterms:W3CDTF">2026-03-11T09:04:29Z</dcterms:modified>
</cp:coreProperties>
</file>