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377" r:id="rId2"/>
    <p:sldId id="1649" r:id="rId3"/>
    <p:sldId id="1648" r:id="rId4"/>
    <p:sldId id="1599" r:id="rId5"/>
    <p:sldId id="1600" r:id="rId6"/>
    <p:sldId id="1601" r:id="rId7"/>
    <p:sldId id="1602" r:id="rId8"/>
    <p:sldId id="1647" r:id="rId9"/>
    <p:sldId id="1603" r:id="rId10"/>
    <p:sldId id="1604" r:id="rId11"/>
    <p:sldId id="1651" r:id="rId12"/>
    <p:sldId id="1605" r:id="rId13"/>
    <p:sldId id="1620" r:id="rId14"/>
    <p:sldId id="1650" r:id="rId15"/>
    <p:sldId id="1621" r:id="rId16"/>
    <p:sldId id="1607" r:id="rId17"/>
    <p:sldId id="1623" r:id="rId18"/>
    <p:sldId id="1622" r:id="rId19"/>
    <p:sldId id="1624" r:id="rId20"/>
    <p:sldId id="1627" r:id="rId21"/>
    <p:sldId id="1608" r:id="rId22"/>
    <p:sldId id="1629" r:id="rId23"/>
    <p:sldId id="1628" r:id="rId24"/>
    <p:sldId id="1630" r:id="rId25"/>
    <p:sldId id="1631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FFF"/>
    <a:srgbClr val="3366FF"/>
    <a:srgbClr val="AFEAFF"/>
    <a:srgbClr val="CCCC00"/>
    <a:srgbClr val="FF33CC"/>
    <a:srgbClr val="FF9900"/>
    <a:srgbClr val="000099"/>
    <a:srgbClr val="FFCC99"/>
    <a:srgbClr val="CC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58762-F09A-7317-E103-334C1B8A6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40316B-A8F6-4E6B-BA3C-B62F670E9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BEC8C-D8DA-E59F-400E-F16E34FFC9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31797-6325-D6DD-6E14-155915C2B2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07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E6095-12DD-2DFE-46F7-9DC164D78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485BB-7B78-764B-7D92-F44C0C3FE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FC3C45-933E-A7A1-6ECE-DB969842F3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180FB-C4D8-2031-B548-EF3FCB36D3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5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5055-F1FF-DF2F-4B63-7DC4B341A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EB5F5-2CC1-8525-D697-1362F4DAC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C3915-F20B-5D91-59BE-5B2AB1944A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469CE-C85C-3D24-0C85-5443951F7D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0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DFCA-38F9-72B4-317E-6BE93C866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67800-7224-9422-F294-79E9C80C7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429456-959C-428B-93D1-13B473EA021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BFB45-11F9-BA0E-6136-D520AF96BB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86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BB4AE-3667-71C0-61C4-4C4372DB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DC09AE-5074-A8C9-0C29-D39E8400E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8537E-3C8A-2DD3-58C4-11714B0A2C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910E3-507F-40A8-4D80-4ABB14CF2F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7B02-2B27-6C6B-2379-B9E6F7552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97712-CC2F-CA20-5CD7-B9BED4651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181FB4-B656-2E5A-6973-6F4AD8DCCE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20444-BAF7-4E58-2B32-21D039CC0D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66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29E7F-A6EA-2BC0-674B-FFC3D6099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A05AD-1A0E-F128-2C59-16B42B003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D7FE5-E9EB-9AAE-8BE9-94BD764B06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0C617-7192-D4C3-5509-818DA10D3B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84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9728E-2EFB-68AC-4A2D-C1D6DD894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63027-BF6A-3365-9921-4A567AF13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EB2173-159E-4E85-C052-B0A09BAF05C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3F311-DB37-B46C-F56A-9B4CB99EB7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25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22148-7487-6AFC-128E-10F4E4957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D29DD-F15B-8E78-CC01-9D3DFCDD1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90BC5-65F8-60D6-F11C-D80ECA835B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23D0E-FD04-63ED-72FA-F262EAB0EF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32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2005-DAFA-FEF4-3F94-212B6A6C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FF5AF8-E151-4998-BAB4-9107A74F3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2E5F62-527B-6310-0B50-7630DEE006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9D19C-45B8-F8A1-D90C-6738BED34C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90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78E28-3EEE-DBBD-C4FE-E4331DC31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30538-1B6C-300E-A8BD-FDFF6914E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0641F-7722-843B-4562-250592DC26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D25B7-C76A-5860-6661-F564F4279B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7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D15B1-CCB5-0464-074E-1BC287CB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8629D-5A63-36AE-E673-9C06D17AE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2F444-C30B-9AED-ED85-9D007F4A03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B5F21-2CDB-84D5-1333-D011DF2D51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66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E0BE5-60A6-ECF0-0A80-EFE1D6C6F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53E136-FD3E-1424-8095-049DF99DE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D3A64-9F86-6178-C0A0-B0692772DA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D95ED-674B-2493-BDF5-1BFD3BD428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87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33DE5-9517-6677-9E12-83433FCCD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7A80C6-47DB-349B-6422-A404584BE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E2B900-0BDA-BC37-009F-0686AC9BB9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91C17-740F-1DC8-8108-5B1DD080CD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61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585A-F135-C4C4-411F-425E9C9D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5D365-8186-65A5-315F-67997326E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A93D6-829E-22E9-9E5E-B20C1F5945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76B19-DB5C-909D-0820-30500A25F8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62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E406-C50A-1584-8350-D5F475FD2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90BA2-1512-C533-4075-BBD8F18CE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382B51-BC80-E71D-0F34-D647AC1253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D5F66-F3B5-FCE6-742E-BD23791BB0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88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ACAC5-2254-1E0F-EFBB-79259AC6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1D6A6-7663-BF1D-D82E-9EEC4972D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7FA03-6CED-3E51-E774-A5B293F538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E83AE-94C5-C61F-7F46-D0644F7C14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22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AF45-4766-84CE-1170-22AF04022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8E111-7960-6FD2-2A43-3DF41751F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FCC4CF-202E-8627-5C62-F65B8BCED6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E9902-62D9-675A-16D5-CC857330A5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3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21D2B-7EE0-1461-5BA9-C00837E3D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9837F-A699-7550-1222-13B73FDF8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78ABE-B322-86F5-65CB-A8B8B22687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A1014-BCCA-DA20-E751-F2AD7B315F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5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51411-668F-71F0-9198-29E73B16A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CE7D5-69AC-1D13-5928-5F77787A7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E0B30-779A-A08B-C390-BAB528B470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0ED39-6546-93AF-840E-29967F15B7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02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AEB7-9933-492E-CA95-2E8A0493A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E3EBB-D967-7851-B881-44027D60E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4A8EF-1789-CAE9-F981-6189DA0FE3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A8B61-6097-B399-8667-6C05A9266E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87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2F76B-CC92-0E26-D461-263C87AC5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9C7BC-8A94-1711-DDB6-FD0DA50A2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FAF7ED-17DA-E41C-1FD9-F759BC1C17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E135F-1553-4335-0655-54BF02C7E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62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78E89-E6A7-878E-7A48-35DF00D82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921E9-52BA-A6AE-809E-DA3AA268C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65520-0915-9BD3-F79A-C3231EDAE4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A89AA-5B21-0256-9A46-DBD097843B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681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9AB60-588A-585B-0B9E-2DC828D5A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5BDC3-B17E-0F75-1D82-69434C619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F2CC8-3041-F6D9-4B53-BEF834B9A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212A3-984C-8C2E-277D-C8F2E7A110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9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10.png"/><Relationship Id="rId4" Type="http://schemas.openxmlformats.org/officeDocument/2006/relationships/image" Target="../media/image1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microsoft.com/office/2007/relationships/hdphoto" Target="../media/hdphoto2.wdp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19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1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33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340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Rotational and Compound Kinematics of Rigid Bodies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208588"/>
            <a:ext cx="84871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Motion with Translation, Rotation, and Everything Together too</a:t>
            </a:r>
            <a:endParaRPr lang="en-US" altLang="en-US" sz="36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1: Aerodynamic forces applied on a blade at its center of pressure. The...  | Download Scientific Diagram">
            <a:extLst>
              <a:ext uri="{FF2B5EF4-FFF2-40B4-BE49-F238E27FC236}">
                <a16:creationId xmlns:a16="http://schemas.microsoft.com/office/drawing/2014/main" id="{9B28E53C-63FC-BF56-50EB-8A6C58E45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641876"/>
            <a:ext cx="2964647" cy="296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rboprops vs. Jets - What's the difference? | Flightradar24 Blog">
            <a:extLst>
              <a:ext uri="{FF2B5EF4-FFF2-40B4-BE49-F238E27FC236}">
                <a16:creationId xmlns:a16="http://schemas.microsoft.com/office/drawing/2014/main" id="{13B17BAD-D606-D7E3-EB5B-882644A5B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148" y="1553002"/>
            <a:ext cx="5290226" cy="33734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BE337-8E3F-2C79-0A61-1F368361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4A93-1294-3FCA-C257-654D618447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221121"/>
            <a:ext cx="6573005" cy="872363"/>
          </a:xfrm>
          <a:noFill/>
        </p:spPr>
        <p:txBody>
          <a:bodyPr/>
          <a:lstStyle/>
          <a:p>
            <a:pPr lvl="0"/>
            <a:r>
              <a:rPr lang="en-US" sz="2800" dirty="0"/>
              <a:t>The Symbol of Human Civilization &amp; Trade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ED24A1B-D413-F1D2-2D12-3560691E40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1E589F-5E1C-5551-C720-EB1498C8A0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E685BF1-A625-6C97-8E05-494B98BDC7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C98B628-5869-028D-30F3-979A5B0D06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2EE6109-33B2-840C-A6B0-7B9000CA9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3F223EA-0386-2E2A-49C4-51D699A17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E11AC9A-F70A-5C03-D2CB-9240D12123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51F40D9-496B-587B-8D2A-3FDC692B8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9C18F1-1838-DCA2-4129-337D007C69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05313BC-B0A1-4788-0819-D35D1C065C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6F95E65-24B3-23EC-E1B9-C88918AAA1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A51C630-94BF-4F85-8DF1-C5B9951DD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E7A2A3C-B0C1-45FC-AE6F-B25BF69D6B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34FE944-214B-6B9A-0EA0-4C88A1FB8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18CD25A-4402-C493-EB33-3CABC5240D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ACC9AA7-0277-F380-F5BE-44E433660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FEBCEF-E782-EEFA-36B0-F3971E611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E2E92E48-91C0-B56B-B882-629331D07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32" y="1268716"/>
            <a:ext cx="5042468" cy="300975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7A53428-4C3E-B36B-0D9C-482F173A7DE7}"/>
              </a:ext>
            </a:extLst>
          </p:cNvPr>
          <p:cNvSpPr txBox="1"/>
          <p:nvPr/>
        </p:nvSpPr>
        <p:spPr>
          <a:xfrm>
            <a:off x="5622925" y="1521363"/>
            <a:ext cx="32600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393939"/>
                </a:solidFill>
                <a:effectLst/>
                <a:latin typeface="Noto Sans" panose="020B0502040504020204" pitchFamily="34" charset="0"/>
              </a:rPr>
              <a:t> 4th century anonymous Roman military warship model</a:t>
            </a:r>
            <a:endParaRPr lang="en-US" dirty="0"/>
          </a:p>
        </p:txBody>
      </p:sp>
      <p:pic>
        <p:nvPicPr>
          <p:cNvPr id="4100" name="Picture 4" descr="No photo description available.">
            <a:extLst>
              <a:ext uri="{FF2B5EF4-FFF2-40B4-BE49-F238E27FC236}">
                <a16:creationId xmlns:a16="http://schemas.microsoft.com/office/drawing/2014/main" id="{CD23BB73-7816-6AA5-43FB-7D3224B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725" y="3158570"/>
            <a:ext cx="3460750" cy="34953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216B36B-A3F6-3CA6-963C-283AD0DC4B2C}"/>
              </a:ext>
            </a:extLst>
          </p:cNvPr>
          <p:cNvSpPr txBox="1"/>
          <p:nvPr/>
        </p:nvSpPr>
        <p:spPr>
          <a:xfrm>
            <a:off x="386997" y="4533761"/>
            <a:ext cx="51323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The propeller of Emma Maersk, built by </a:t>
            </a:r>
            <a:r>
              <a:rPr lang="en-US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Mecklenburger</a:t>
            </a:r>
            <a:r>
              <a:rPr lang="en-US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en-US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Metallguss</a:t>
            </a:r>
            <a:r>
              <a:rPr lang="en-US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GmbH, is the largest ever seen in the maritime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01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269EE-2379-7716-E280-7F84A2E7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449B3C6-B823-35F9-4256-AFC81F347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241488" y="1425994"/>
            <a:ext cx="693883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63A101-307A-43AD-7697-8F143E7ED7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221121"/>
            <a:ext cx="6573005" cy="872363"/>
          </a:xfrm>
          <a:noFill/>
        </p:spPr>
        <p:txBody>
          <a:bodyPr/>
          <a:lstStyle/>
          <a:p>
            <a:pPr lvl="0"/>
            <a:r>
              <a:rPr lang="en-US" sz="2800" dirty="0"/>
              <a:t>Rigid Body Rotation &amp; Translation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D670E59-6B9E-BCD3-7821-10C29A0518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347DF09-A297-287A-F97D-85DF537FF5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EA3801E-C603-9F37-5807-3492EE7DEE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9CAB079-4EC2-BFD6-881D-C176323F5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D61DC57-2600-E219-613B-2AB052C64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4E26CF6-B964-FAAF-8756-DCD5A82FB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4E47B9-A47D-E126-E2D2-C557B6A7D4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5CE2E0D-8D03-7E74-534A-53AEAA0220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B18E33E-CA40-138A-AC0D-26E2A208C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4AFF2CA-A2F5-FE3E-F162-5C39E4666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98A8872-C7D6-8792-3B95-26AA16356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107F19D-5FF8-EAA8-D5EA-D537EB0DA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0DCBAF-4FCE-C594-6685-64EC593E38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EA8322D-56B1-392B-7DCB-049921F63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78EC338-1141-E2C0-DC5F-0FE1D3986B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949B40F-98D9-565F-3BCC-479FB8F8E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5342D1-AFCB-BB53-2B1D-B6186CC136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A4C022AD-65DF-FEFB-EB97-D594CC1C6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3081453"/>
            <a:ext cx="310515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32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92103-FAB1-FEF6-FE7B-BEFAC8629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64866-90A4-D6F3-E465-64C496B86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221121"/>
            <a:ext cx="6573005" cy="872363"/>
          </a:xfrm>
          <a:noFill/>
        </p:spPr>
        <p:txBody>
          <a:bodyPr/>
          <a:lstStyle/>
          <a:p>
            <a:pPr lvl="0"/>
            <a:r>
              <a:rPr lang="en-US" sz="2800" dirty="0"/>
              <a:t>Rigid Body Rotation About a Fixed Axis : Scalar Model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98CAB4B-0A79-5CF6-2C46-1C4A01DA4F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381FF6-13BE-357F-AA29-6AEEDF575C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DCD6EC8-8639-8E4A-2DF3-C6A6AF0E77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FD2258-8C78-E528-EFAF-B777C7A61F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DED54C-82C2-A069-451E-A9C8FAFD3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12A588D-C577-6414-3386-406A022F1D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1A1F93-04CA-4BC6-9751-5F0F317BE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F6726EE-8592-40B8-53D2-9EA356636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424A842-6F00-FA50-E4DA-F070466408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4A2D4F-3430-64CF-D9C9-736C97450D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77C569-1036-EDB3-4797-C84E9A7CC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E61DCEA-D4E5-F85D-8B4A-DD3640D89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5275A5-5149-A857-1ACA-37095FEB3E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9CE86E9-DDD7-8737-B20A-8F08EB08E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354602B-C13E-ED31-D5C6-38576DCE57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B25C2CE-4CF6-C6E0-34FA-FA406F560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8F99E0-7913-1DE3-3D33-D690EF66C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F5536-2AA6-E366-37D1-494CAE1621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0804" y="1143000"/>
                <a:ext cx="6745666" cy="5560210"/>
              </a:xfrm>
            </p:spPr>
            <p:txBody>
              <a:bodyPr/>
              <a:lstStyle/>
              <a:p>
                <a:r>
                  <a:rPr lang="en-US" sz="2400" dirty="0"/>
                  <a:t>When a rigid body rotates about a fixed axis, all points not on the axis move in concentric circles centered on the axis. </a:t>
                </a:r>
              </a:p>
              <a:p>
                <a:r>
                  <a:rPr lang="en-US" sz="2400" dirty="0"/>
                  <a:t>For a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at distance </a:t>
                </a:r>
                <a:r>
                  <a:rPr lang="en-US" sz="2400" i="1" dirty="0"/>
                  <a:t>r</a:t>
                </a:r>
                <a:r>
                  <a:rPr lang="en-US" sz="2400" dirty="0"/>
                  <a:t> from the axis: </a:t>
                </a:r>
              </a:p>
              <a:p>
                <a:r>
                  <a:rPr lang="en-US" sz="2400" dirty="0"/>
                  <a:t>Motion is circular.</a:t>
                </a:r>
              </a:p>
              <a:p>
                <a:r>
                  <a:rPr lang="en-US" sz="2400" dirty="0"/>
                  <a:t> Angular motion of the body governs linear motion of all points.</a:t>
                </a:r>
              </a:p>
              <a:p>
                <a:r>
                  <a:rPr lang="en-US" sz="2400" dirty="0"/>
                  <a:t> Using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, the kinematic relations are:	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These relations follow directly from circular motion of a point on a rigid body.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F5536-2AA6-E366-37D1-494CAE1621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804" y="1143000"/>
                <a:ext cx="6745666" cy="5560210"/>
              </a:xfrm>
              <a:blipFill>
                <a:blip r:embed="rId4"/>
                <a:stretch>
                  <a:fillRect l="-1174" t="-877" b="-3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658BA08A-AD61-6B4C-F17E-BCF2E1111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9602" y="1059905"/>
            <a:ext cx="2341706" cy="5598310"/>
          </a:xfrm>
          <a:prstGeom prst="rect">
            <a:avLst/>
          </a:prstGeom>
        </p:spPr>
      </p:pic>
      <p:pic>
        <p:nvPicPr>
          <p:cNvPr id="4098" name="Picture 2" descr="Aircraft Systems: Propeller Principles - Learn To Fly">
            <a:extLst>
              <a:ext uri="{FF2B5EF4-FFF2-40B4-BE49-F238E27FC236}">
                <a16:creationId xmlns:a16="http://schemas.microsoft.com/office/drawing/2014/main" id="{D1213DD8-1916-D15D-BE70-32321C702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7000" contras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953" y="1495364"/>
            <a:ext cx="3709690" cy="47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5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99D0D-2B5B-257A-94D8-485A5BE1A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3AA5-711F-B9CA-6D33-F869A9984E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Rotation About a Fixed Axis: Vector Formulation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31F1903-64CE-D1CD-11F1-3270CCD113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590352F-6025-525B-DEF1-6CBD3D98F6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57B6360-1E8D-80EE-3157-11713D687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586D07B-2BD7-2059-29A8-DAE8192201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F8D110B-0F31-E23A-A536-483B57A4D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133247E-B665-53DA-CCF1-AAE131C120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EC0B079-497F-A9D7-E5CA-0F0338C714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70AA496-9ADB-E02A-0D56-A8E760461D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4936DEA-3E23-3D1E-AC83-CE38AC15B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29E2795-3828-A597-8206-B3BDBE45F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8BD42A9-CE09-9EBB-E98E-94327543E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8A324C8-4D0F-8556-4DCF-44A4F12AE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1700D79-6D77-C695-4A23-AD684B10FC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77018DE-736F-B9F8-4CD4-D005C50F60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F4DC930-11B5-8F91-DA88-4E486A2E8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BB15F07-4E37-9C48-D41C-1828E3E64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058411-AB3A-FC5A-BB15-91CDE19DE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2AF3F3F-B93D-9017-4978-27C12FC166B5}"/>
                  </a:ext>
                </a:extLst>
              </p:cNvPr>
              <p:cNvSpPr txBox="1"/>
              <p:nvPr/>
            </p:nvSpPr>
            <p:spPr>
              <a:xfrm>
                <a:off x="468174" y="1403267"/>
                <a:ext cx="579513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angular velocity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Is normal to the plane of rotation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Has direction given by the right-hand rule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2AF3F3F-B93D-9017-4978-27C12FC16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74" y="1403267"/>
                <a:ext cx="5795130" cy="1200329"/>
              </a:xfrm>
              <a:prstGeom prst="rect">
                <a:avLst/>
              </a:prstGeom>
              <a:blipFill>
                <a:blip r:embed="rId4"/>
                <a:stretch>
                  <a:fillRect l="-1474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885B4A-5267-8AC9-EE5C-0BAB551F21C5}"/>
                  </a:ext>
                </a:extLst>
              </p:cNvPr>
              <p:cNvSpPr txBox="1"/>
              <p:nvPr/>
            </p:nvSpPr>
            <p:spPr>
              <a:xfrm>
                <a:off x="417135" y="2956043"/>
                <a:ext cx="6070121" cy="3046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velocity of point </a:t>
                </a:r>
                <a:r>
                  <a:rPr lang="en-US" i="1" dirty="0"/>
                  <a:t>P</a:t>
                </a:r>
                <a:r>
                  <a:rPr lang="en-US" dirty="0"/>
                  <a:t> is obtained from the cross product: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formulation: </a:t>
                </a:r>
              </a:p>
              <a:p>
                <a:r>
                  <a:rPr lang="en-US" dirty="0"/>
                  <a:t>Automatically gives correct direction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 Is essential for 3-D motion analysis.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(order of vectors matters)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885B4A-5267-8AC9-EE5C-0BAB551F2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2956043"/>
                <a:ext cx="6070121" cy="3046988"/>
              </a:xfrm>
              <a:prstGeom prst="rect">
                <a:avLst/>
              </a:prstGeom>
              <a:blipFill>
                <a:blip r:embed="rId5"/>
                <a:stretch>
                  <a:fillRect l="-1506" t="-1600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1A07976-83F7-29E1-B007-CE530D35D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 bwMode="auto">
          <a:xfrm>
            <a:off x="6019800" y="1172934"/>
            <a:ext cx="2987675" cy="554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91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DC594-3075-4F37-3FB5-AFF2C544D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3FE012A1-DE81-649B-A488-5CE721871F38}"/>
              </a:ext>
            </a:extLst>
          </p:cNvPr>
          <p:cNvGrpSpPr/>
          <p:nvPr/>
        </p:nvGrpSpPr>
        <p:grpSpPr>
          <a:xfrm>
            <a:off x="4467625" y="1335495"/>
            <a:ext cx="4544276" cy="3618744"/>
            <a:chOff x="4467625" y="1335495"/>
            <a:chExt cx="4544276" cy="361874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29996F9-E8D0-435B-2047-E41E36353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7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67625" y="1335495"/>
              <a:ext cx="4544276" cy="36187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D57D641-2647-7374-9EC2-D4CAA114A545}"/>
                    </a:ext>
                  </a:extLst>
                </p:cNvPr>
                <p:cNvSpPr txBox="1"/>
                <p:nvPr/>
              </p:nvSpPr>
              <p:spPr>
                <a:xfrm rot="412026">
                  <a:off x="6134913" y="3650687"/>
                  <a:ext cx="244365" cy="374648"/>
                </a:xfrm>
                <a:prstGeom prst="rect">
                  <a:avLst/>
                </a:prstGeom>
                <a:solidFill>
                  <a:srgbClr val="AFEAFF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D57D641-2647-7374-9EC2-D4CAA114A5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12026">
                  <a:off x="6134913" y="3650687"/>
                  <a:ext cx="244365" cy="374648"/>
                </a:xfrm>
                <a:prstGeom prst="rect">
                  <a:avLst/>
                </a:prstGeom>
                <a:blipFill>
                  <a:blip r:embed="rId5"/>
                  <a:stretch>
                    <a:fillRect t="-17910" r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E0BE48-0A4E-1666-A320-D495FD4E77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Rotation About a Fixed Axis: Vector Geometry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7E81950-07E0-BE92-8CFE-6041062F736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6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53A4682-2D5D-F5BC-0AE3-330A345015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90CE4F0-0C77-A555-031D-C0D43C6CAA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1D799A3-219E-CEC8-157A-335AFBC930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C87A3AD-536C-F7E8-3618-60B51786B5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5EABDA3-5584-5B13-BC06-E1A4E8AA7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AEC244E-67AB-9DED-7A04-612713F13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CEA605C-F55E-0256-FD63-78C07B3B2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4A157B-DFC5-9805-DAC3-478DD42C39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677986D-134D-7A7F-DC4B-70B4D4522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D9A2331-209C-686E-06EC-779E8B5D81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7B32E14-947B-D7E8-8CDC-753DB6BE7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D607981-CEE3-C896-E73C-CCBF9BD43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0FF53E-404E-8916-DE99-E4DFC61C8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833C33D-4A0C-A981-AF7A-04EE2DBFB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611F6BC-28EB-6FEE-CF28-D84F711C1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66DCACC-9915-F126-82DA-8F2056181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643BF9-7623-6246-B343-37AB34AD0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ED1EAD-C55F-8023-E566-4DC48973E7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98275"/>
                <a:ext cx="4800600" cy="1959031"/>
              </a:xfrm>
            </p:spPr>
            <p:txBody>
              <a:bodyPr/>
              <a:lstStyle/>
              <a:p>
                <a:r>
                  <a:rPr lang="en-US" sz="2400" dirty="0"/>
                  <a:t>Angular quantities:</a:t>
                </a:r>
              </a:p>
              <a:p>
                <a:pPr marL="0" indent="0" algn="ctr">
                  <a:buNone/>
                </a:pPr>
                <a:r>
                  <a:rPr lang="en-US" sz="24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sz="2400" dirty="0"/>
                  <a:t> &amp;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Velocity of point A 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ED1EAD-C55F-8023-E566-4DC48973E7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98275"/>
                <a:ext cx="4800600" cy="1959031"/>
              </a:xfrm>
              <a:blipFill>
                <a:blip r:embed="rId7"/>
                <a:stretch>
                  <a:fillRect l="-1650" t="-2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DA75971-59D5-D870-8F27-17618049FA49}"/>
              </a:ext>
            </a:extLst>
          </p:cNvPr>
          <p:cNvSpPr txBox="1"/>
          <p:nvPr/>
        </p:nvSpPr>
        <p:spPr>
          <a:xfrm>
            <a:off x="5121793" y="4917263"/>
            <a:ext cx="3231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</a:t>
            </a:r>
            <a:r>
              <a:rPr lang="en-US" sz="2400" dirty="0"/>
              <a:t>otation about fixed axis through O.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4862C058-FF90-174E-8F18-8E75EB9C2BC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439" y="3531888"/>
                <a:ext cx="4800600" cy="946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Acceleration components Point A: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kern="0" dirty="0"/>
              </a:p>
              <a:p>
                <a:pPr marL="0" indent="0">
                  <a:buFontTx/>
                  <a:buNone/>
                </a:pPr>
                <a:endParaRPr lang="en-US" sz="2400" kern="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4862C058-FF90-174E-8F18-8E75EB9C2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439" y="3531888"/>
                <a:ext cx="4800600" cy="946433"/>
              </a:xfrm>
              <a:prstGeom prst="rect">
                <a:avLst/>
              </a:prstGeom>
              <a:blipFill>
                <a:blip r:embed="rId8"/>
                <a:stretch>
                  <a:fillRect l="-1650" t="-5128" r="-25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175DE24-F66B-41E8-8912-6FA4437E680F}"/>
                  </a:ext>
                </a:extLst>
              </p:cNvPr>
              <p:cNvSpPr txBox="1"/>
              <p:nvPr/>
            </p:nvSpPr>
            <p:spPr>
              <a:xfrm rot="1554331">
                <a:off x="5757889" y="3551655"/>
                <a:ext cx="57073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175DE24-F66B-41E8-8912-6FA4437E6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54331">
                <a:off x="5757889" y="3551655"/>
                <a:ext cx="570738" cy="461665"/>
              </a:xfrm>
              <a:prstGeom prst="rect">
                <a:avLst/>
              </a:prstGeom>
              <a:blipFill>
                <a:blip r:embed="rId9"/>
                <a:stretch>
                  <a:fillRect t="-9091" r="-22881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2A44E7-26D2-B1E9-69BE-FB833324EEA6}"/>
                  </a:ext>
                </a:extLst>
              </p:cNvPr>
              <p:cNvSpPr txBox="1"/>
              <p:nvPr/>
            </p:nvSpPr>
            <p:spPr>
              <a:xfrm rot="18890959">
                <a:off x="7523729" y="3370631"/>
                <a:ext cx="4572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2A44E7-26D2-B1E9-69BE-FB833324E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90959">
                <a:off x="7523729" y="3370631"/>
                <a:ext cx="457200" cy="461665"/>
              </a:xfrm>
              <a:prstGeom prst="rect">
                <a:avLst/>
              </a:prstGeom>
              <a:blipFill>
                <a:blip r:embed="rId10"/>
                <a:stretch>
                  <a:fillRect l="-9346" t="-20370" r="-8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83E401FB-5874-03DA-AFEE-260FC40C11E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89560" y="4752904"/>
                <a:ext cx="4800600" cy="17407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400" b="0" i="1" kern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ea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400" b="0" i="1" kern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83E401FB-5874-03DA-AFEE-260FC40C1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" y="4752904"/>
                <a:ext cx="4800600" cy="17407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41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  <p:bldP spid="22" grpId="0" build="p"/>
      <p:bldP spid="27" grpId="0"/>
      <p:bldP spid="29" grpId="0"/>
      <p:bldP spid="3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30E41-D44B-1AE1-4E99-EDBFBFE3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2DAF3AB6-E8B0-F969-B421-58CC0CBE4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00028"/>
            <a:ext cx="4447005" cy="29767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D97B9-D2E0-F61E-CA3C-DCF053D877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from Vector Differentiation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FDAF115-8529-9A1E-7068-C0B82A680C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30544CC-6530-4E27-878B-2701346DF8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6711FAC-8C4C-19EF-5C3B-C9871D7D87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D8F9B4D-789D-6BBA-EF0C-356A62CF3A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A04F8EA-DA61-6FEC-C85F-759464BDC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DC3E1A-CD36-C26A-16B2-C0EA4AD48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BBC618-DB19-B561-DD2F-B6E8FFF593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C2AAA4-3493-3A15-0C7A-F5CD0D233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F747792-0972-61FB-CC57-FFC8DD3061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FFD3EC5-54BD-FEFC-2C7D-B47BF89CB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D8CA00E-DBAF-832A-BB87-7EF00E1E22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D5AADF8-E4B9-DE63-4E27-D354C2CB06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9A2B59F-386B-96B5-63B9-1C00B4293C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7FA0C3E-AF5F-B74B-D85B-BECC4CA669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0A1E9CA-18CC-B3D1-583B-9C90DCB43C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F2E83C-58D9-721B-6347-43FD585EF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A0727E-958A-DD05-F606-877626FC4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C67FB6-6EBD-4E16-6A7E-BDD6F6B5EB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7350" y="1137539"/>
                <a:ext cx="6009325" cy="2901061"/>
              </a:xfrm>
            </p:spPr>
            <p:txBody>
              <a:bodyPr/>
              <a:lstStyle/>
              <a:p>
                <a:r>
                  <a:rPr lang="en-US" sz="2400" dirty="0"/>
                  <a:t>The acceleration of point A is obtained by differentiating the cross product of angular velocity and position vector.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C67FB6-6EBD-4E16-6A7E-BDD6F6B5E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7350" y="1137539"/>
                <a:ext cx="6009325" cy="2901061"/>
              </a:xfrm>
              <a:blipFill>
                <a:blip r:embed="rId5"/>
                <a:stretch>
                  <a:fillRect l="-1420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DF95C87-C030-402E-1F07-8069725DCAD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66338" y="4328717"/>
                <a:ext cx="7092002" cy="2239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Physical interpretation:</a:t>
                </a:r>
              </a:p>
              <a:p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→normal (centripetal) acceleration.</a:t>
                </a:r>
              </a:p>
              <a:p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kern="0" dirty="0"/>
                  <a:t> → tangential acceleration.</a:t>
                </a:r>
              </a:p>
              <a:p>
                <a:r>
                  <a:rPr lang="en-US" sz="2400" kern="0" dirty="0"/>
                  <a:t> Keynote: In planar rotation,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l-GR" sz="2400" kern="0" dirty="0"/>
                  <a:t> </a:t>
                </a:r>
                <a:r>
                  <a:rPr lang="en-US" sz="2400" kern="0" dirty="0"/>
                  <a:t>is parallel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kern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In 3D motion,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l-GR" sz="2400" kern="0" dirty="0"/>
                  <a:t> </a:t>
                </a:r>
                <a:r>
                  <a:rPr lang="en-US" sz="2400" kern="0" dirty="0"/>
                  <a:t>may differ in direction from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kern="0" dirty="0"/>
                  <a:t>.</a:t>
                </a:r>
              </a:p>
              <a:p>
                <a:endParaRPr lang="en-US" sz="2400" kern="0" dirty="0"/>
              </a:p>
              <a:p>
                <a:pPr marL="0" indent="0">
                  <a:buFontTx/>
                  <a:buNone/>
                </a:pP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DF95C87-C030-402E-1F07-8069725DC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338" y="4328717"/>
                <a:ext cx="7092002" cy="2239166"/>
              </a:xfrm>
              <a:prstGeom prst="rect">
                <a:avLst/>
              </a:prstGeom>
              <a:blipFill>
                <a:blip r:embed="rId6"/>
                <a:stretch>
                  <a:fillRect l="-1117" t="-2180" b="-51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94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3D5A0-37C3-DCAB-D63A-30FA03E14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F054E87A-5172-B706-E00F-D3CFA5DA3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90147" y="907037"/>
            <a:ext cx="4274591" cy="538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30CD44-5D72-B395-A2F6-36FEFC76E1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Complete Absolute Motion of A Rigid Body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ADD82D6-A29B-5DFE-A9F0-7AA9EB5F65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BF19A5-583F-20AF-AE7D-FA7B71EFC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15A2204-68F3-08AB-C7E9-D41334AC66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1738182-5776-6EEB-C419-63D4A8E378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1D6627-1755-B434-3301-515FFDD09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2411477-7E0B-C15A-B0F0-44A49240EA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3BD78F9-FBC3-C8EE-EE96-4CD8F35518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18DC448-3C45-310B-E977-F0BBFE662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B3E0011-DF49-8C6A-815F-8E484069A8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1685F8-2B01-91AD-8D56-18E8F7C1F6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8039861-25C3-6DB0-B584-20518E84C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79B9830-1367-58E1-AF91-058ED16443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5234E8E-9133-F896-270D-534F96EDC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2FFBAEA-F258-FF76-8D11-9B69D6B1D0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6E3878D-777C-B087-3753-A92BF7A7B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32A532-1149-BBAA-48AA-F4C84F63A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44E5931-01B8-BD43-4F3D-CB530A5C4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23E4AE-D64E-0C42-C9FE-78615DFB567A}"/>
              </a:ext>
            </a:extLst>
          </p:cNvPr>
          <p:cNvGrpSpPr/>
          <p:nvPr/>
        </p:nvGrpSpPr>
        <p:grpSpPr>
          <a:xfrm>
            <a:off x="1139491" y="4038600"/>
            <a:ext cx="2670509" cy="960120"/>
            <a:chOff x="1063291" y="4038600"/>
            <a:chExt cx="2670509" cy="96012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0945E3C-D81C-1DD3-5021-03BE5A85DCFC}"/>
                </a:ext>
              </a:extLst>
            </p:cNvPr>
            <p:cNvSpPr/>
            <p:nvPr/>
          </p:nvSpPr>
          <p:spPr bwMode="auto">
            <a:xfrm>
              <a:off x="1219200" y="4038600"/>
              <a:ext cx="2514600" cy="8382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85BBAC5-7280-35A4-E213-7563C2A88F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71600" y="4419600"/>
              <a:ext cx="1143000" cy="2286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27F509-84D8-D1DF-6527-2CAC6B4C59E9}"/>
                </a:ext>
              </a:extLst>
            </p:cNvPr>
            <p:cNvSpPr txBox="1"/>
            <p:nvPr/>
          </p:nvSpPr>
          <p:spPr>
            <a:xfrm>
              <a:off x="1063291" y="4629388"/>
              <a:ext cx="351378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Q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007DC0D-917C-9671-BAF6-F5E5E439E4B7}"/>
                  </a:ext>
                </a:extLst>
              </p:cNvPr>
              <p:cNvSpPr txBox="1"/>
              <p:nvPr/>
            </p:nvSpPr>
            <p:spPr>
              <a:xfrm>
                <a:off x="6003924" y="1219200"/>
                <a:ext cx="19948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007DC0D-917C-9671-BAF6-F5E5E439E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924" y="1219200"/>
                <a:ext cx="1994883" cy="461665"/>
              </a:xfrm>
              <a:prstGeom prst="rect">
                <a:avLst/>
              </a:prstGeom>
              <a:blipFill>
                <a:blip r:embed="rId5"/>
                <a:stretch>
                  <a:fillRect t="-18421" r="-7951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884B15A-F304-6153-3BFB-035B1DAE8B75}"/>
                  </a:ext>
                </a:extLst>
              </p:cNvPr>
              <p:cNvSpPr txBox="1"/>
              <p:nvPr/>
            </p:nvSpPr>
            <p:spPr>
              <a:xfrm>
                <a:off x="5036806" y="1885158"/>
                <a:ext cx="3581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884B15A-F304-6153-3BFB-035B1DAE8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806" y="1885158"/>
                <a:ext cx="3581400" cy="461665"/>
              </a:xfrm>
              <a:prstGeom prst="rect">
                <a:avLst/>
              </a:prstGeom>
              <a:blipFill>
                <a:blip r:embed="rId6"/>
                <a:stretch>
                  <a:fillRect t="-18421" r="-7143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FFDEEAF-2995-5DD5-905C-ECC6AFBDBADC}"/>
                  </a:ext>
                </a:extLst>
              </p:cNvPr>
              <p:cNvSpPr txBox="1"/>
              <p:nvPr/>
            </p:nvSpPr>
            <p:spPr>
              <a:xfrm>
                <a:off x="1561768" y="4053799"/>
                <a:ext cx="60960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FFDEEAF-2995-5DD5-905C-ECC6AFBDB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768" y="4053799"/>
                <a:ext cx="609600" cy="487762"/>
              </a:xfrm>
              <a:prstGeom prst="rect">
                <a:avLst/>
              </a:prstGeom>
              <a:blipFill>
                <a:blip r:embed="rId7"/>
                <a:stretch>
                  <a:fillRect t="-17500" r="-28000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C03F8FE-56D5-F604-9573-A8621F536F2F}"/>
                  </a:ext>
                </a:extLst>
              </p:cNvPr>
              <p:cNvSpPr txBox="1"/>
              <p:nvPr/>
            </p:nvSpPr>
            <p:spPr>
              <a:xfrm>
                <a:off x="5843918" y="2809074"/>
                <a:ext cx="1994883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C03F8FE-56D5-F604-9573-A8621F536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918" y="2809074"/>
                <a:ext cx="1994883" cy="487762"/>
              </a:xfrm>
              <a:prstGeom prst="rect">
                <a:avLst/>
              </a:prstGeom>
              <a:blipFill>
                <a:blip r:embed="rId8"/>
                <a:stretch>
                  <a:fillRect t="-17500" r="-7951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FCD10F-7D9D-1E2D-6084-DA6402B29528}"/>
                  </a:ext>
                </a:extLst>
              </p:cNvPr>
              <p:cNvSpPr txBox="1"/>
              <p:nvPr/>
            </p:nvSpPr>
            <p:spPr>
              <a:xfrm>
                <a:off x="4876800" y="3475032"/>
                <a:ext cx="358140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FCD10F-7D9D-1E2D-6084-DA6402B29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3475032"/>
                <a:ext cx="3581400" cy="487762"/>
              </a:xfrm>
              <a:prstGeom prst="rect">
                <a:avLst/>
              </a:prstGeom>
              <a:blipFill>
                <a:blip r:embed="rId9"/>
                <a:stretch>
                  <a:fillRect t="-17500" r="-7143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36E56E9-589C-30CA-94C3-FEC957E84EAD}"/>
              </a:ext>
            </a:extLst>
          </p:cNvPr>
          <p:cNvCxnSpPr>
            <a:cxnSpLocks/>
          </p:cNvCxnSpPr>
          <p:nvPr/>
        </p:nvCxnSpPr>
        <p:spPr bwMode="auto">
          <a:xfrm flipV="1">
            <a:off x="2590800" y="3200400"/>
            <a:ext cx="1219200" cy="1854897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C95D20-7AD7-CFE6-7DE7-00E688E3DB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490869" y="4648200"/>
            <a:ext cx="1099931" cy="407097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70FD30-D341-0C4D-39E6-54509EEAF0A8}"/>
                  </a:ext>
                </a:extLst>
              </p:cNvPr>
              <p:cNvSpPr txBox="1"/>
              <p:nvPr/>
            </p:nvSpPr>
            <p:spPr>
              <a:xfrm>
                <a:off x="3382631" y="3606363"/>
                <a:ext cx="533400" cy="659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70FD30-D341-0C4D-39E6-54509EEAF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631" y="3606363"/>
                <a:ext cx="533400" cy="659604"/>
              </a:xfrm>
              <a:prstGeom prst="rect">
                <a:avLst/>
              </a:prstGeom>
              <a:blipFill>
                <a:blip r:embed="rId10"/>
                <a:stretch>
                  <a:fillRect l="-1149" t="-12963" r="-2069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8A1B6B-E9F7-95C3-073E-3DC29D46C74F}"/>
                  </a:ext>
                </a:extLst>
              </p:cNvPr>
              <p:cNvSpPr txBox="1"/>
              <p:nvPr/>
            </p:nvSpPr>
            <p:spPr>
              <a:xfrm>
                <a:off x="1600200" y="4750596"/>
                <a:ext cx="533400" cy="629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8A1B6B-E9F7-95C3-073E-3DC29D46C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4750596"/>
                <a:ext cx="533400" cy="629339"/>
              </a:xfrm>
              <a:prstGeom prst="rect">
                <a:avLst/>
              </a:prstGeom>
              <a:blipFill>
                <a:blip r:embed="rId11"/>
                <a:stretch>
                  <a:fillRect l="-1149" t="-13462" r="-20690" b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437A4B-D31F-76F0-F38B-E4717E9888FE}"/>
                  </a:ext>
                </a:extLst>
              </p:cNvPr>
              <p:cNvSpPr txBox="1"/>
              <p:nvPr/>
            </p:nvSpPr>
            <p:spPr>
              <a:xfrm>
                <a:off x="6148718" y="4114406"/>
                <a:ext cx="1994883" cy="6404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437A4B-D31F-76F0-F38B-E4717E988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718" y="4114406"/>
                <a:ext cx="1994883" cy="640432"/>
              </a:xfrm>
              <a:prstGeom prst="rect">
                <a:avLst/>
              </a:prstGeom>
              <a:blipFill>
                <a:blip r:embed="rId12"/>
                <a:stretch>
                  <a:fillRect t="-13333" r="-7645"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7A36A8D-171A-0843-E3CB-F38033278A1A}"/>
                  </a:ext>
                </a:extLst>
              </p:cNvPr>
              <p:cNvSpPr txBox="1"/>
              <p:nvPr/>
            </p:nvSpPr>
            <p:spPr>
              <a:xfrm>
                <a:off x="4673874" y="4780364"/>
                <a:ext cx="4089126" cy="659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7A36A8D-171A-0843-E3CB-F38033278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874" y="4780364"/>
                <a:ext cx="4089126" cy="659604"/>
              </a:xfrm>
              <a:prstGeom prst="rect">
                <a:avLst/>
              </a:prstGeom>
              <a:blipFill>
                <a:blip r:embed="rId13"/>
                <a:stretch>
                  <a:fillRect t="-12963" r="-149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198C3F4-955C-5F94-68BE-39360D30F858}"/>
                  </a:ext>
                </a:extLst>
              </p:cNvPr>
              <p:cNvSpPr txBox="1"/>
              <p:nvPr/>
            </p:nvSpPr>
            <p:spPr>
              <a:xfrm>
                <a:off x="5970396" y="5436920"/>
                <a:ext cx="1994883" cy="6427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198C3F4-955C-5F94-68BE-39360D30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396" y="5436920"/>
                <a:ext cx="1994883" cy="642740"/>
              </a:xfrm>
              <a:prstGeom prst="rect">
                <a:avLst/>
              </a:prstGeom>
              <a:blipFill>
                <a:blip r:embed="rId14"/>
                <a:stretch>
                  <a:fillRect t="-13333" r="-7622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54DFB4A-C3F4-A949-C608-49209AD0FAA0}"/>
                  </a:ext>
                </a:extLst>
              </p:cNvPr>
              <p:cNvSpPr txBox="1"/>
              <p:nvPr/>
            </p:nvSpPr>
            <p:spPr>
              <a:xfrm>
                <a:off x="4170560" y="6070883"/>
                <a:ext cx="4039194" cy="661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54DFB4A-C3F4-A949-C608-49209AD0F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560" y="6070883"/>
                <a:ext cx="4039194" cy="661720"/>
              </a:xfrm>
              <a:prstGeom prst="rect">
                <a:avLst/>
              </a:prstGeom>
              <a:blipFill>
                <a:blip r:embed="rId15"/>
                <a:stretch>
                  <a:fillRect t="-12963" r="-905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025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  <p:bldP spid="42" grpId="0"/>
      <p:bldP spid="43" grpId="0"/>
      <p:bldP spid="32" grpId="0"/>
      <p:bldP spid="33" grpId="0"/>
      <p:bldP spid="34" grpId="0"/>
      <p:bldP spid="36" grpId="0"/>
      <p:bldP spid="38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12C5F-CB36-3489-DAE3-D666E02AC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7E49-36C7-4E39-3985-13B24A42EF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Absolute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2688148-25C9-6D39-A471-2C09DD85E5A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EEDC8DD-F107-7162-F531-F89BB109C2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E2F64F6-26C7-6614-F6E0-452CCC9815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6541AB0-0D79-27EF-D0DD-330A31F88D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9E31CFA-E7A6-EB11-5A6E-3B6C038AC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A9642FF-C386-C6CB-5D2A-8844B1C84B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55243BE-F413-2436-7FBC-B91B90C77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838BC4D-153F-FAE6-3F54-F38F09DA3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52553A6-6D94-487B-5758-F5456DFE2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FA272ED-E33A-F5F7-4C24-95C7A25F5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FF4B2C1-A1E1-A1A8-0F54-812FF582D9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5C4472B-FB94-2E6D-341F-9B33837AF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07D6A00-3ED9-C1C3-F52D-DFC65969A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013EBE8-5F1E-3052-68E0-E476606075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39987BF-FD23-800A-50D4-237CC7CCA0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41DFCAD-5F91-FEA9-8204-C91AD3894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9F6C62-CF22-7EFD-1C32-C18850796B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90306F-D81C-8E01-FE76-3EA2583888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FA6A6-8838-DBBC-2EC3-86E944393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88" y="1412144"/>
            <a:ext cx="8702675" cy="4945698"/>
          </a:xfrm>
        </p:spPr>
        <p:txBody>
          <a:bodyPr/>
          <a:lstStyle/>
          <a:p>
            <a:r>
              <a:rPr lang="en-US" sz="2400" dirty="0"/>
              <a:t>An absolute-motion approach to describe the plane kinematics of rigid bodies using geometric relations and their time derivatives. </a:t>
            </a:r>
          </a:p>
          <a:p>
            <a:r>
              <a:rPr lang="en-US" sz="2400" dirty="0"/>
              <a:t>Absolute-motion analysis uses the geometry of the body configuration to define position relations. </a:t>
            </a:r>
          </a:p>
          <a:p>
            <a:r>
              <a:rPr lang="en-US" sz="2400" dirty="0"/>
              <a:t>Velocities and accelerations are obtained by successive time differentiation of these relations. </a:t>
            </a:r>
          </a:p>
          <a:p>
            <a:r>
              <a:rPr lang="en-US" sz="2400" dirty="0"/>
              <a:t>Key distinction from particle kinematics: Earlier problems involved only linear variables. </a:t>
            </a:r>
          </a:p>
          <a:p>
            <a:r>
              <a:rPr lang="en-US" sz="2400" dirty="0"/>
              <a:t>Rigid-body motion involves both linear and angular variables. </a:t>
            </a:r>
          </a:p>
          <a:p>
            <a:r>
              <a:rPr lang="en-US" sz="2400" dirty="0"/>
              <a:t>Their time derivatives therefore produce linear and angular velocities and accelerations.</a:t>
            </a:r>
          </a:p>
        </p:txBody>
      </p:sp>
    </p:spTree>
    <p:extLst>
      <p:ext uri="{BB962C8B-B14F-4D97-AF65-F5344CB8AC3E}">
        <p14:creationId xmlns:p14="http://schemas.microsoft.com/office/powerpoint/2010/main" val="255017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8BF1B-6D00-7413-BA43-D8DC9077C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F6571-BDC6-E794-96BB-0E32BF9AF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Absolute Motion: Sign Convention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3ECE4E9-D7CC-685F-568D-126A20590E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D29BBD-79FE-BE13-210E-A6B2A77453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7D59D5C-54F7-402D-AEDE-7F7BFEFA9C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3E64AD6-4D9C-5894-FFDE-2732CAD5F7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04F9899-ACA3-32D1-15FA-D0FED03141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30A87F4-B297-0CED-AA9F-C0E29AA474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5C0A4DB-E95D-576E-3E61-D127A3EC2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3C4F1A6-0567-E792-1E83-643D413D5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56CFA82-9A56-C382-8056-0BEA5A160C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A7E6438-BEDB-16AC-C6CC-7C6D7C0F77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F8C999A-63B8-2F85-5E74-C0782DFE27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C1844C5-7777-C33D-883A-C48826E47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7008855-8DFF-1124-4CAE-FCF2203E02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7F31AA1-A6B5-899E-A335-624B2D761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4E657DB-D8BD-78CD-DEB8-7E82CD87A9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9E0141-DF09-0919-4C52-12E1DB550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3AD09C-7837-EACC-F2CD-0961450F8F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DC9042-D0F2-5CA8-9ECC-028473CC6A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23" y="1571432"/>
                <a:ext cx="8607756" cy="4582151"/>
              </a:xfrm>
            </p:spPr>
            <p:txBody>
              <a:bodyPr/>
              <a:lstStyle/>
              <a:p>
                <a:r>
                  <a:rPr lang="en-US" sz="2400" dirty="0"/>
                  <a:t>Mathematical consistency is essential in absolute-motion analysis. </a:t>
                </a:r>
              </a:p>
              <a:p>
                <a:r>
                  <a:rPr lang="en-US" sz="2400" dirty="0"/>
                  <a:t>Angular position </a:t>
                </a:r>
                <a:r>
                  <a:rPr lang="en-US" sz="2400" i="1" dirty="0"/>
                  <a:t>θ</a:t>
                </a:r>
                <a:r>
                  <a:rPr lang="en-US" sz="2400" dirty="0"/>
                  <a:t> is measured from a fixed reference direction. 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θ</a:t>
                </a:r>
                <a:r>
                  <a:rPr lang="en-US" sz="2400" dirty="0"/>
                  <a:t> is defined as positive counterclockwise, then: Angular velocity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 is positive counterclockwise. </a:t>
                </a:r>
              </a:p>
              <a:p>
                <a:r>
                  <a:rPr lang="en-US" sz="2400" dirty="0"/>
                  <a:t>Angular acceleration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 is also positive counterclockwise. </a:t>
                </a:r>
              </a:p>
              <a:p>
                <a:r>
                  <a:rPr lang="en-US" sz="2400" dirty="0"/>
                  <a:t>A negative sign indicates clockwise rotation. </a:t>
                </a:r>
              </a:p>
              <a:p>
                <a:r>
                  <a:rPr lang="en-US" sz="2400" dirty="0"/>
                  <a:t>Core relations to be mastered are:</a:t>
                </a:r>
              </a:p>
              <a:p>
                <a:r>
                  <a:rPr lang="en-US" sz="2400" dirty="0"/>
                  <a:t> Linear motion</a:t>
                </a:r>
              </a:p>
              <a:p>
                <a:r>
                  <a:rPr lang="en-US" sz="2400" dirty="0"/>
                  <a:t> Angular motion </a:t>
                </a:r>
              </a:p>
              <a:p>
                <a:r>
                  <a:rPr lang="en-US" sz="2400" dirty="0"/>
                  <a:t>These relations are used repeatedly in rigid-body motion analysis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DC9042-D0F2-5CA8-9ECC-028473CC6A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23" y="1571432"/>
                <a:ext cx="8607756" cy="4582151"/>
              </a:xfrm>
              <a:blipFill>
                <a:blip r:embed="rId4"/>
                <a:stretch>
                  <a:fillRect l="-921" t="-1065" r="-1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6F920-C797-6498-1D9A-52864A75F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3AB5-E541-5157-0471-75FA5DFC77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in Rigid-Body Motion</a:t>
            </a:r>
            <a:br>
              <a:rPr lang="en-US" sz="2800" dirty="0"/>
            </a:b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15BFC1B-C4FC-C71C-4C9C-94E67D2329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44B92C8-D1F0-15AA-122B-6CE0B1F9F6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EE7BAF2-801A-BAFB-FCAC-7737A6920C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84C69F-0D74-4EA0-F560-1AED099F26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FED54BE-0D90-B994-BB0E-E53CD18AF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3B37FE7-53F1-3AB1-12B8-4F96EA7057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B898B5C-3F3E-39ED-1567-FAAF70276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1BF1165-588F-84DC-8819-08C096D2AB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FBE004A-8861-D789-1490-CE69F4001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BBF7BFE-EE8E-A963-9371-790DBEA14D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99EE288-0AE9-12D1-1D76-DF42120F8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5E1DBBF-3183-7846-5CBF-1EFA92399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2F10C65-AF88-25BE-17A1-FB71CE8DFA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642AB02-CDB3-FAE6-6496-1DE1526ED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C3FD77-E750-71D3-5157-4A89EC14ED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DE97825-224E-8565-8AB2-41117D81E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FB3B8-32AC-61CA-B82B-8745861200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D9DD-1F1C-8B9C-ED0C-8EE715346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1124410"/>
            <a:ext cx="8607756" cy="1248092"/>
          </a:xfrm>
        </p:spPr>
        <p:txBody>
          <a:bodyPr/>
          <a:lstStyle/>
          <a:p>
            <a:r>
              <a:rPr lang="en-US" sz="2400" dirty="0"/>
              <a:t>Relative :</a:t>
            </a:r>
          </a:p>
          <a:p>
            <a:r>
              <a:rPr lang="en-US" sz="2400" dirty="0"/>
              <a:t>The practical approach to rigid-body kinematics is based on the principles of relative motion. </a:t>
            </a:r>
          </a:p>
        </p:txBody>
      </p:sp>
      <p:pic>
        <p:nvPicPr>
          <p:cNvPr id="1026" name="Picture 2" descr="The Next Big Thing in Flight Has Arrived – Cessna SkyCourier Twin Utility  Turboprop Earns FAA Type Certification">
            <a:extLst>
              <a:ext uri="{FF2B5EF4-FFF2-40B4-BE49-F238E27FC236}">
                <a16:creationId xmlns:a16="http://schemas.microsoft.com/office/drawing/2014/main" id="{B38A6133-BB4E-C0B0-5000-8CA90DBD5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49433"/>
            <a:ext cx="6787455" cy="45249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77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D2534-3428-9BE2-4ACF-955D1E43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1E57-C46F-7756-FBE3-1594BAF6C8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in Rigid-Body Motion</a:t>
            </a:r>
            <a:br>
              <a:rPr lang="en-US" sz="2800" dirty="0"/>
            </a:br>
            <a:r>
              <a:rPr lang="en-US" sz="2800" dirty="0"/>
              <a:t>Translating Axes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5935AB7-FCFF-0486-8D66-2DE3084067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29AC13C-3A4A-CBFA-4E7B-E89F438FE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84C1A88-02AA-C8A5-FBAF-1946027AA3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93EB3B4-27A2-ECD9-B0E7-2EEE61917F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A6CDC16-A335-8B2C-3501-9DF3EF27F5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0B6ADC-C2A6-483D-58B1-7D529C81F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5ADBE7E-CA42-A580-3913-96AF76035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CA4F90D-2FDF-051B-5A17-B7AF35B62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2D06F7D-E5FB-6403-519D-BD7363857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3885F25-22DE-1841-3835-CBF3F5D43F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94028D0-F9D2-B63D-876A-3FF936680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ABAA327-E5FD-E991-BBEB-F585E727B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50F1B5F-0589-F830-BF61-BD814DC863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B83C6E5-0FF1-ACC8-35FE-506F7F59C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19A4052-AE42-FEE1-39B4-BD4EF7C7B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941F3CD-3ED0-A798-B39D-A961942CA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69194F-9696-AF19-4826-2EF25624F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97C84-DD59-7BA7-0EA9-DFAE8CEF7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1124410"/>
            <a:ext cx="8607756" cy="1248092"/>
          </a:xfrm>
        </p:spPr>
        <p:txBody>
          <a:bodyPr/>
          <a:lstStyle/>
          <a:p>
            <a:r>
              <a:rPr lang="en-US" sz="2400" dirty="0"/>
              <a:t>Relative Velocity (Translating Axes):</a:t>
            </a:r>
          </a:p>
          <a:p>
            <a:r>
              <a:rPr lang="en-US" sz="2400" dirty="0"/>
              <a:t>The practical approach to rigid-body kinematics is based on the principles of relative motion.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5FD0DB8-ABA6-1CEE-52B5-0C85C8E24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70" y="2286000"/>
            <a:ext cx="4418937" cy="3056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B3A149F3-7D88-D2A9-8845-5AC77992117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38328" y="5104243"/>
                <a:ext cx="8607756" cy="1381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For two particles </a:t>
                </a:r>
                <a:r>
                  <a:rPr lang="en-US" sz="2400" i="1" kern="0" dirty="0"/>
                  <a:t>A</a:t>
                </a:r>
                <a:r>
                  <a:rPr lang="en-US" sz="2400" kern="0" dirty="0"/>
                  <a:t> and </a:t>
                </a:r>
                <a:r>
                  <a:rPr lang="en-US" sz="2400" i="1" kern="0" dirty="0"/>
                  <a:t>B</a:t>
                </a:r>
                <a:r>
                  <a:rPr lang="en-US" sz="2400" kern="0" dirty="0"/>
                  <a:t> observed from a translating, nonrotating reference frame, the velocity relation is: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B3A149F3-7D88-D2A9-8845-5AC779921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328" y="5104243"/>
                <a:ext cx="8607756" cy="1381901"/>
              </a:xfrm>
              <a:prstGeom prst="rect">
                <a:avLst/>
              </a:prstGeom>
              <a:blipFill>
                <a:blip r:embed="rId5"/>
                <a:stretch>
                  <a:fillRect l="-992" t="-3524" r="-1841" b="-22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3696DC4-7393-DD02-0192-27C4F31EB523}"/>
                  </a:ext>
                </a:extLst>
              </p:cNvPr>
              <p:cNvSpPr txBox="1"/>
              <p:nvPr/>
            </p:nvSpPr>
            <p:spPr>
              <a:xfrm>
                <a:off x="5411578" y="3453384"/>
                <a:ext cx="3157123" cy="6614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3696DC4-7393-DD02-0192-27C4F31EB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578" y="3453384"/>
                <a:ext cx="3157123" cy="661463"/>
              </a:xfrm>
              <a:prstGeom prst="rect">
                <a:avLst/>
              </a:prstGeom>
              <a:blipFill>
                <a:blip r:embed="rId6"/>
                <a:stretch>
                  <a:fillRect t="-1296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EE4B9A92-C44E-AE43-E67E-D7BE807F8F37}"/>
              </a:ext>
            </a:extLst>
          </p:cNvPr>
          <p:cNvSpPr txBox="1"/>
          <p:nvPr/>
        </p:nvSpPr>
        <p:spPr>
          <a:xfrm>
            <a:off x="5648549" y="2773754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Position:</a:t>
            </a:r>
          </a:p>
        </p:txBody>
      </p:sp>
    </p:spTree>
    <p:extLst>
      <p:ext uri="{BB962C8B-B14F-4D97-AF65-F5344CB8AC3E}">
        <p14:creationId xmlns:p14="http://schemas.microsoft.com/office/powerpoint/2010/main" val="142832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EA6B7-5188-B616-C6CF-F5A2867E0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4FF50A1-56BB-2EAD-CC07-9F6F7E267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18" y="1122299"/>
            <a:ext cx="5319582" cy="3680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6EC500-4542-429B-53E0-028554B2F1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in Rigid-Body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3986C9E-9BC4-78BD-3065-48919E5E8A7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BC52982-546C-1888-641B-1BD6E579CC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4CFB1A5-E560-D074-B384-D1797AB58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5275E4D-BC43-B078-0FE0-4822F37561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58AAA8-7A7D-A537-E6F1-CE3AAB185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45AD322-166F-841E-43A8-8B776E127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59E092E-53B4-02F9-256A-BB3B04226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0B6CFC-5B64-78F9-0EFA-04CFB2BAF1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449D84E-E361-B189-ADB3-1E69E0886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E9138D-FFA8-ABB8-EF8E-901C611616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857EDD1-5D2B-458B-A83F-BF23ED30E2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FDD2086-D9DA-C81A-E1C6-CEFBF57C6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F7D08EB-7695-0173-99DE-0D43415792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8CA4D7-18F1-4A55-15F3-911CD53981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9603BA6-526A-E4DF-B72E-BFE9619E7E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D99BBE-A1A1-0D29-571C-CA03DE5BF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90F0751-CBAF-89E4-9A6A-FD8D72508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E1B32B-6C02-C592-9989-FED20FBA2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69CAA-77DC-C650-DFCF-F99E3C29BC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98447"/>
                <a:ext cx="4418937" cy="244918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equation was developed earlier for particle motion and now serves as the foundation for rigid-body plane motion analysis.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369CAA-77DC-C650-DFCF-F99E3C29BC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98447"/>
                <a:ext cx="4418937" cy="2449186"/>
              </a:xfrm>
              <a:blipFill>
                <a:blip r:embed="rId5"/>
                <a:stretch>
                  <a:fillRect l="-1793" t="-3483" b="-10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4E6C25F-02EE-A83B-7119-49BD78B9AE1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25131" y="4714918"/>
                <a:ext cx="7696200" cy="2074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: absolute velocity of point </a:t>
                </a:r>
                <a:r>
                  <a:rPr lang="en-US" sz="2400" i="1" kern="0" dirty="0"/>
                  <a:t>A</a:t>
                </a:r>
                <a:r>
                  <a:rPr lang="en-US" sz="2400" kern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den>
                        </m:f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: absolute velocity of reference point </a:t>
                </a:r>
                <a:r>
                  <a:rPr lang="en-US" sz="2400" i="1" kern="0" dirty="0"/>
                  <a:t>B</a:t>
                </a:r>
                <a:r>
                  <a:rPr lang="en-US" sz="2400" kern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: velocity of </a:t>
                </a:r>
                <a:r>
                  <a:rPr lang="en-US" sz="2400" i="1" kern="0" dirty="0"/>
                  <a:t>B</a:t>
                </a:r>
                <a:r>
                  <a:rPr lang="en-US" sz="2400" kern="0" dirty="0"/>
                  <a:t> relative to </a:t>
                </a:r>
                <a:r>
                  <a:rPr lang="en-US" sz="2400" i="1" kern="0" dirty="0"/>
                  <a:t>A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14E6C25F-02EE-A83B-7119-49BD78B9A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131" y="4714918"/>
                <a:ext cx="7696200" cy="2074819"/>
              </a:xfrm>
              <a:prstGeom prst="rect">
                <a:avLst/>
              </a:prstGeom>
              <a:blipFill>
                <a:blip r:embed="rId6"/>
                <a:stretch>
                  <a:fillRect l="-1188" t="-41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53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EC30D-7B8F-FE0F-5965-756DA67A5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FF8960C5-E4ED-74B7-81C6-4C3F79C66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18" y="1122299"/>
            <a:ext cx="5319582" cy="3680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8F3D90-0642-6AE6-FFC4-042A1B44B1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Acceleration in Rigid-Body Translation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1C3238E-C27E-E8DA-986A-7C2DA2096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14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167038C-3FDA-2A08-66F1-861CD023EA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EF923A5-87F5-BE13-96C3-86AB6DA8AD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0E6A680-BC90-4E67-223F-83AE1C246A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A193844-BEDD-7EB6-8D52-8AE3ED866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584E601-54E4-51D5-8AB8-D32B77F6EB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1B9EACB-9083-8883-D8D9-B798909BC6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09BE8AD-3C5D-89E0-1E02-6F178F8D29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49EDE68-A483-8A79-4024-813F67DAC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7378DF-AD30-70B1-D35F-C000058B6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CA2D92-935A-E6F0-ACAC-8C571173BE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553AB48-FCE8-E408-43B4-556A90093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94186C5-C9A1-7BEC-CA73-E8821974A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19089DC-8149-D2DD-0A98-2D0D130AE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4BDEBF6-11F6-E83D-0656-9557A784D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7E023BB-C095-9BBC-C188-C81C5877A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34E2480-CD2F-ECE9-C621-FA7105400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4FEE4B-5B21-0354-DCF0-34FC7026A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453734-ACFE-1BF1-5ECA-EEAE659B9F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8847" y="2887394"/>
                <a:ext cx="3493905" cy="71891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453734-ACFE-1BF1-5ECA-EEAE659B9F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8847" y="2887394"/>
                <a:ext cx="3493905" cy="718914"/>
              </a:xfrm>
              <a:blipFill>
                <a:blip r:embed="rId5"/>
                <a:stretch>
                  <a:fillRect t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9ADD8F0E-CB73-75FF-AC2E-70310E61C178}"/>
              </a:ext>
            </a:extLst>
          </p:cNvPr>
          <p:cNvSpPr txBox="1"/>
          <p:nvPr/>
        </p:nvSpPr>
        <p:spPr>
          <a:xfrm>
            <a:off x="575182" y="1924223"/>
            <a:ext cx="3493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Acceleration Relation:</a:t>
            </a:r>
          </a:p>
        </p:txBody>
      </p:sp>
    </p:spTree>
    <p:extLst>
      <p:ext uri="{BB962C8B-B14F-4D97-AF65-F5344CB8AC3E}">
        <p14:creationId xmlns:p14="http://schemas.microsoft.com/office/powerpoint/2010/main" val="89045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54BC-285B-6247-8A25-4C141ABF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391D-B87B-5A2A-1157-B3070A8083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577C896-45C2-BD26-EBDA-2B085ADA961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15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FA99FC8-AC62-1B3E-9B65-EFAEF260ED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F84A06F-269D-5A06-BE1C-D87A46D8D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C2395CF-14D0-E5FC-8D88-D6187954D0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10F26CD-A0D6-816F-D9C0-610C0D51D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804AD33-6762-F681-AD1F-78BA4AB80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22365C9-645C-F65E-403A-45D5F6AB19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5AE3F3-4C0F-F633-012D-9B4EFB4423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33F7E90-2DB0-B74A-8991-79634DC39D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AA971F3-B55B-942C-D5E7-CB093D36C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B8C297C-107B-2069-B39C-78E9250AB1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152D60E-0C06-3E30-8907-A68C5E277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703CF56-2254-99B0-EF7C-D6CB8C88A2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4D31AD1-48DE-4ED7-45EF-55A4EE532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D0EE708-60FC-1583-F854-C78B4ABED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2E5B33-F698-9F31-811F-4BEAE61147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FA0F10E-A389-0BE6-4958-DCE707805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5EA32F-AF00-D418-A3BF-FEABF829E7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B6965-93B9-0E39-7C35-DE571CF5C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102" y="5617464"/>
            <a:ext cx="8557272" cy="463823"/>
          </a:xfrm>
        </p:spPr>
        <p:txBody>
          <a:bodyPr/>
          <a:lstStyle/>
          <a:p>
            <a:r>
              <a:rPr lang="en-US" sz="2400" dirty="0"/>
              <a:t>Introduce few extra terms to account for the rotation of the frame.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093D14-74C5-D414-D236-A6707F59F0B1}"/>
              </a:ext>
            </a:extLst>
          </p:cNvPr>
          <p:cNvGrpSpPr/>
          <p:nvPr/>
        </p:nvGrpSpPr>
        <p:grpSpPr>
          <a:xfrm>
            <a:off x="1095556" y="1240536"/>
            <a:ext cx="5982535" cy="3467584"/>
            <a:chOff x="1095556" y="1240536"/>
            <a:chExt cx="5982535" cy="346758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F032E8D-AEA6-ED33-B0A0-100F143F3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556" y="1240536"/>
              <a:ext cx="5982535" cy="346758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1F318ED-66BD-9C6F-0928-ECFE97195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95800" y="2269235"/>
              <a:ext cx="1260638" cy="1388365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0FB9C97-BA9F-A111-4208-5F2C06A85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31" y="1570647"/>
            <a:ext cx="6761365" cy="390327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37B616-D8AB-6A58-B4F3-1B20BEE100A6}"/>
              </a:ext>
            </a:extLst>
          </p:cNvPr>
          <p:cNvSpPr txBox="1">
            <a:spLocks/>
          </p:cNvSpPr>
          <p:nvPr/>
        </p:nvSpPr>
        <p:spPr bwMode="auto">
          <a:xfrm>
            <a:off x="371396" y="1225176"/>
            <a:ext cx="8557272" cy="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Consider a reference frame that is attached to a point on the rigid body </a:t>
            </a:r>
            <a:r>
              <a:rPr lang="en-US" sz="2400" b="1" kern="0" dirty="0"/>
              <a:t>and both rotating and translating with the rigid body</a:t>
            </a:r>
            <a:r>
              <a:rPr lang="en-US" sz="24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067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24DF-93D6-39CB-835A-C720453E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900D7-D6C0-F9FF-3AB7-2B8199CEF2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492B9E3-FBAD-3DCB-8A09-53D002C563E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16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A7ABCE5-1CF9-B843-0199-C0ED6FBE53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2FE0747-97DE-A00F-77EA-EACD30E83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21E1DEE-2D6B-382D-953A-D1FC9B63B0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36716B-B6C6-F03D-C0A8-3106C1E756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05FC826-FF7F-8750-661E-D080B87F1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61F2C9-5797-8D16-A04E-5B63AD3B8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031AE92-A3ED-AA1C-2C52-35EF82E39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14EB26E-9A65-0ED9-AFA6-F14BCC62C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7D3858E-3538-8C9D-B492-78046574D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5AABDF-82AF-7AD3-1F7A-F729A14C35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E70542-631F-93F8-47F6-008EC13917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5B5E34C-22F3-8315-CB7A-03CEB404A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B401AC7-1A1F-0E66-2F5A-B450DB4CAF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0E10A25-8CC5-91D9-34D7-86FFF892BE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F30670-5DCD-5B74-D1CC-181C83FD0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10FB482-30E3-0DA3-40D4-F91DC3E61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F26A1F-53DD-4A94-AFB7-7C4339C0B1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F120-1E53-D72B-F7EE-1762CC1C7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99" y="5143499"/>
            <a:ext cx="8248277" cy="1143001"/>
          </a:xfrm>
        </p:spPr>
        <p:txBody>
          <a:bodyPr/>
          <a:lstStyle/>
          <a:p>
            <a:r>
              <a:rPr lang="en-US" sz="2400" dirty="0"/>
              <a:t>Consider a rigid body with frame </a:t>
            </a:r>
            <a:r>
              <a:rPr lang="en-US" sz="2400" i="1" dirty="0" err="1"/>
              <a:t>x'y'z</a:t>
            </a:r>
            <a:r>
              <a:rPr lang="en-US" sz="2400" i="1" dirty="0"/>
              <a:t>’</a:t>
            </a:r>
            <a:r>
              <a:rPr lang="en-US" sz="2400" dirty="0"/>
              <a:t> at point </a:t>
            </a:r>
            <a:r>
              <a:rPr lang="en-US" sz="2400" i="1" dirty="0"/>
              <a:t>A</a:t>
            </a:r>
            <a:r>
              <a:rPr lang="en-US" sz="2400" dirty="0"/>
              <a:t>.</a:t>
            </a:r>
          </a:p>
          <a:p>
            <a:r>
              <a:rPr lang="en-US" sz="2400" dirty="0"/>
              <a:t> </a:t>
            </a:r>
            <a:r>
              <a:rPr lang="en-US" sz="2400" i="1" dirty="0" err="1"/>
              <a:t>x'y'z</a:t>
            </a:r>
            <a:r>
              <a:rPr lang="en-US" sz="2400" i="1" dirty="0"/>
              <a:t>'</a:t>
            </a:r>
            <a:r>
              <a:rPr lang="en-US" sz="2400" dirty="0"/>
              <a:t> translates and rotates with the body.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4B0F203-9E00-604C-4DA0-EB586D321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173" y="1219200"/>
            <a:ext cx="5982535" cy="34675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6CEAC6-BF18-A5FD-493D-4A4AC3572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2173442"/>
            <a:ext cx="1371600" cy="14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3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809AC-DF17-F3CC-9F69-0F88D0CBA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53996-073D-E9AA-9CB8-73DB33FC2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A9270BC-3AF6-5A20-4E51-E683861EF7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9ADE8BB-EA9A-364D-2442-9F2ADF702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34080B2-5168-7DEE-C437-248383F4C2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8F0C57D-3226-AD1C-25D2-B4E1396410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3AD51A0-A747-C6FE-C2A3-BF6F9C5772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DF64C89-7DCF-ED6F-60CC-D2BE97D28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883A412-B6A5-4AE7-0A7D-0D6ED75F6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885A914-FA54-56C0-3498-F609EFFB79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C368EF8-146D-5E24-900F-FBE1D58BCB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35D6D12-FF11-71BC-716C-3D25A1784C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9ED594C-5A9D-C665-D8E1-FDE1F03947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887B3CB-0574-1490-0E99-C4428D42EE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B83BA29-A8D5-6A3B-7804-F5769E15BD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75BD792-C6F3-BFF1-D729-B404421A2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6FC8C06-BAF4-6663-800B-1C1D513D2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EE8B10A-0A78-438C-8039-9CD935F9B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ABD1C0-EAF4-E514-32F3-D5A39DAC9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99DD7-E611-66C4-3AD9-B2C457615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39" y="5322278"/>
            <a:ext cx="8248277" cy="698157"/>
          </a:xfrm>
        </p:spPr>
        <p:txBody>
          <a:bodyPr/>
          <a:lstStyle/>
          <a:p>
            <a:r>
              <a:rPr lang="en-US" sz="2400" dirty="0"/>
              <a:t>A bug, </a:t>
            </a:r>
            <a:r>
              <a:rPr lang="en-US" sz="2400" i="1" dirty="0"/>
              <a:t>B</a:t>
            </a:r>
            <a:r>
              <a:rPr lang="en-US" sz="2400" dirty="0"/>
              <a:t>, is crawling along the body.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C4D78-EFAF-575B-CC22-F8FF632A6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269" y="1243584"/>
            <a:ext cx="5982535" cy="34675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93ECEC-8377-EE66-FE37-63D08E6D3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296" y="2197826"/>
            <a:ext cx="1371600" cy="14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6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079E3-21D6-920D-3E28-9B474976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16F6B88-A18F-21AC-3959-35464046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465" y="990535"/>
            <a:ext cx="5982535" cy="3467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2E8CB8-6B04-4B71-30C6-4979E6F21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27AEAEF-A0E9-EE96-FAF2-392F244C12E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18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A4F6E14-79C6-3D58-A8F3-7C869EA05A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E5769E8-6EDD-1667-78ED-5E362CE30F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7F1A6C3-0879-F6E2-786B-F19ACF0D6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12C140C-EF3A-D147-D36F-A9294FA70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E464AA3-A409-67FB-57AA-8D3A62189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8FCCB08-92C4-B9DE-1B33-5C7EFE3A8E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C9670EC-52E0-B881-7C92-2507080CEA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8A90A9E-2D00-2D87-158A-989FB79681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C7ACEE-3A10-5F32-4501-CD8009094A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0AC6C7B-A0FE-970C-F077-BFE32AF3C1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541EE91-4FCB-ABCB-4B4B-634D25CBA0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7E2E9B0-0C75-A208-A09A-406EEF7DC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61AA6B2-8608-6999-A1AE-9B284DE96D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CFC1F7B-CBB2-D020-7F38-928DF32D85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20CAC75-97A8-79A1-220D-B64F1B467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C19EA5E-600C-0BB1-8F0C-6FC3D6CA8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C58DEC-A1FA-6CCE-D3E1-C08C2F4F94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8360C-D463-0E26-121B-E21573361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4567847"/>
            <a:ext cx="8557272" cy="2137753"/>
          </a:xfrm>
        </p:spPr>
        <p:txBody>
          <a:bodyPr/>
          <a:lstStyle/>
          <a:p>
            <a:r>
              <a:rPr lang="en-US" sz="2400" dirty="0"/>
              <a:t>For an observer sitting at </a:t>
            </a:r>
            <a:r>
              <a:rPr lang="en-US" sz="2400" i="1" dirty="0"/>
              <a:t>A</a:t>
            </a:r>
            <a:r>
              <a:rPr lang="en-US" sz="2400" dirty="0"/>
              <a:t>, the bug appears to be crawling away in a straight line. </a:t>
            </a:r>
          </a:p>
          <a:p>
            <a:r>
              <a:rPr lang="en-US" sz="2400" dirty="0"/>
              <a:t>But for an observer sitting at </a:t>
            </a:r>
            <a:r>
              <a:rPr lang="en-US" sz="2400" i="1" dirty="0"/>
              <a:t>O</a:t>
            </a:r>
            <a:r>
              <a:rPr lang="en-US" sz="2400" dirty="0"/>
              <a:t>, the bug does not look like it is moving in a straight line, because the body it is crawling on is also moving (translating and rotating). </a:t>
            </a:r>
          </a:p>
        </p:txBody>
      </p:sp>
    </p:spTree>
    <p:extLst>
      <p:ext uri="{BB962C8B-B14F-4D97-AF65-F5344CB8AC3E}">
        <p14:creationId xmlns:p14="http://schemas.microsoft.com/office/powerpoint/2010/main" val="102030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B85C5-3AAD-3769-BFB5-97BA5501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F27C76B8-EBB5-CA05-EA3E-A3EAF816D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746" y="1402079"/>
            <a:ext cx="4985394" cy="28896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851CCD-D30F-2ABC-30C6-C5D99247B5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5EA0C17-4EB9-F26A-1058-F757015191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9652BAE-3BE3-AD7E-62F9-B2BA7B013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E143D29-9E13-DD1B-0C37-9B7FEC8C5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EF7FA36-D39E-915B-0BE2-3EA118FAE6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4727A3-B6A5-71BB-3249-B2E46ACD9A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07BD77D-8230-0664-305D-A1D1C77409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80FD086-2854-F58E-9157-8C407956E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AFE012F-C599-109E-E6FB-E601788D0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A2DDF21-FCFA-C776-22FB-2517A0EA5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D75AEB2-C348-15E7-A559-4C8F8F28EA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574FB2C-FBAC-CE62-11B8-2778E4B679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1C7E6A9-8466-7564-0D82-8BC6B3CB84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6AED636-66C3-B9F9-6536-9CEE0BA8D3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564FC28-EA59-19F1-C6E5-68B221903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435AEA9-12B1-A102-3DAA-9C732C54E4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75272C-C65E-035C-6625-A3202F6BF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77CBDF-758B-CA21-2829-7CAE8FE49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872977-762E-E788-521A-7E13662BBE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9522" y="4406938"/>
                <a:ext cx="8508485" cy="1384495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the angular velocity of the body.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sz="2400" dirty="0"/>
                  <a:t> The angular acceleration of the body object with the rotating frame attached.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872977-762E-E788-521A-7E13662BBE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9522" y="4406938"/>
                <a:ext cx="8508485" cy="1384495"/>
              </a:xfrm>
              <a:blipFill>
                <a:blip r:embed="rId5"/>
                <a:stretch>
                  <a:fillRect l="-1074" t="-3524" b="-5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C86D917-B7F9-D1D2-8A31-26D665364628}"/>
              </a:ext>
            </a:extLst>
          </p:cNvPr>
          <p:cNvSpPr txBox="1">
            <a:spLocks/>
          </p:cNvSpPr>
          <p:nvPr/>
        </p:nvSpPr>
        <p:spPr bwMode="auto">
          <a:xfrm>
            <a:off x="313426" y="1249046"/>
            <a:ext cx="5934974" cy="87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Description of the motion of the bug as seen by an observer at </a:t>
            </a:r>
            <a:r>
              <a:rPr lang="en-US" sz="2400" i="1" kern="0" dirty="0"/>
              <a:t>O</a:t>
            </a:r>
            <a:r>
              <a:rPr lang="en-US" sz="2400" kern="0" dirty="0"/>
              <a:t>. </a:t>
            </a:r>
          </a:p>
          <a:p>
            <a:endParaRPr lang="en-US" sz="2400" kern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28D49F-2F79-9477-CD99-DBD7DD9FA8A2}"/>
              </a:ext>
            </a:extLst>
          </p:cNvPr>
          <p:cNvSpPr txBox="1"/>
          <p:nvPr/>
        </p:nvSpPr>
        <p:spPr>
          <a:xfrm>
            <a:off x="660883" y="2224137"/>
            <a:ext cx="34483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position vector of the bug is defined as: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2E8A73-602F-8128-D6C3-B0BAE7A4B206}"/>
                  </a:ext>
                </a:extLst>
              </p:cNvPr>
              <p:cNvSpPr txBox="1"/>
              <p:nvPr/>
            </p:nvSpPr>
            <p:spPr>
              <a:xfrm>
                <a:off x="591210" y="3374646"/>
                <a:ext cx="3124200" cy="5672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2E8A73-602F-8128-D6C3-B0BAE7A4B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10" y="3374646"/>
                <a:ext cx="3124200" cy="567271"/>
              </a:xfrm>
              <a:prstGeom prst="rect">
                <a:avLst/>
              </a:prstGeom>
              <a:blipFill>
                <a:blip r:embed="rId6"/>
                <a:stretch>
                  <a:fillRect t="-23656" r="-2930" b="-10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CBEAEB5-A389-0757-6B88-3FAE818F03EB}"/>
              </a:ext>
            </a:extLst>
          </p:cNvPr>
          <p:cNvCxnSpPr/>
          <p:nvPr/>
        </p:nvCxnSpPr>
        <p:spPr bwMode="auto">
          <a:xfrm flipV="1">
            <a:off x="4572000" y="2743200"/>
            <a:ext cx="2418140" cy="1295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5A77AB-B916-6628-9667-FF9968D26A65}"/>
                  </a:ext>
                </a:extLst>
              </p:cNvPr>
              <p:cNvSpPr txBox="1"/>
              <p:nvPr/>
            </p:nvSpPr>
            <p:spPr>
              <a:xfrm>
                <a:off x="5732745" y="3364506"/>
                <a:ext cx="609600" cy="6664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5A77AB-B916-6628-9667-FF9968D26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745" y="3364506"/>
                <a:ext cx="609600" cy="666401"/>
              </a:xfrm>
              <a:prstGeom prst="rect">
                <a:avLst/>
              </a:prstGeom>
              <a:blipFill>
                <a:blip r:embed="rId7"/>
                <a:stretch>
                  <a:fillRect b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767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3" grpId="0"/>
      <p:bldP spid="25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FA5EA-6D39-3679-F646-AE88483D0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E1370-9934-4F41-E4AE-13059BAB34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Relative Velocity Due to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255C856-E956-5BA7-0F0C-1D0B37ECF0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5382D06-FB21-DD2C-8C57-F2226C9EB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30841B3-842A-D391-8E2B-2F5A79C579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0F552B-7171-9DDA-4881-C354E1AB6F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5B8D380-591B-9AF7-F340-F1A917E4F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7B9C0F7-D701-2C05-4746-6F7CC88C19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5EE5274-8565-A2E4-983C-A1D7B221B9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7D70E1F-514F-C2B6-78D8-FD41DCC23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B0CB635-A992-43D2-5C06-9A0AD0534C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875E06-5D91-EB08-E9D9-5F6C35929A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8225EBF-C0A0-EAB0-5AB9-E0650722FD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301D4D5-DA62-0A1B-FA7E-6214452B0C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F44155D-1626-2BB5-BFA3-350FFC8344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874FE56-3C3D-BF66-208D-AE84BD69E4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5FBB444-9CD4-1ECA-F4BD-3FDC498473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4AEA088-6267-9007-50F6-A316E5672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98423E-308A-9416-1BA6-B1FE75CEA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B24B7A-23B4-1D5C-960D-FFC1DAAD4537}"/>
              </a:ext>
            </a:extLst>
          </p:cNvPr>
          <p:cNvSpPr txBox="1">
            <a:spLocks/>
          </p:cNvSpPr>
          <p:nvPr/>
        </p:nvSpPr>
        <p:spPr bwMode="auto">
          <a:xfrm>
            <a:off x="359569" y="1300299"/>
            <a:ext cx="8702674" cy="153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The direction of unit vectors attached to a rotating body, changes due to rotation of rigid body.</a:t>
            </a:r>
          </a:p>
          <a:p>
            <a:r>
              <a:rPr lang="en-US" sz="2400" kern="0" dirty="0"/>
              <a:t>Same must be accounted while deriving velocity and acceleration expressions.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C5D4C-B144-C615-AFC2-898FA8B09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2971800"/>
            <a:ext cx="6269418" cy="36338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953694-CA59-598D-A222-6B090028F38F}"/>
                  </a:ext>
                </a:extLst>
              </p:cNvPr>
              <p:cNvSpPr txBox="1"/>
              <p:nvPr/>
            </p:nvSpPr>
            <p:spPr>
              <a:xfrm>
                <a:off x="1905000" y="3011002"/>
                <a:ext cx="3124200" cy="5845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953694-CA59-598D-A222-6B090028F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011002"/>
                <a:ext cx="3124200" cy="584584"/>
              </a:xfrm>
              <a:prstGeom prst="rect">
                <a:avLst/>
              </a:prstGeom>
              <a:blipFill>
                <a:blip r:embed="rId5"/>
                <a:stretch>
                  <a:fillRect t="-22917" r="-5273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16D865-501D-983F-87AB-EED053D96793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1600" y="4648200"/>
            <a:ext cx="1295400" cy="6858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85A2F9-28F8-1A0E-59CC-0C57B221A8E2}"/>
                  </a:ext>
                </a:extLst>
              </p:cNvPr>
              <p:cNvSpPr txBox="1"/>
              <p:nvPr/>
            </p:nvSpPr>
            <p:spPr>
              <a:xfrm>
                <a:off x="5715000" y="4887299"/>
                <a:ext cx="602742" cy="65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85A2F9-28F8-1A0E-59CC-0C57B221A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887299"/>
                <a:ext cx="602742" cy="657231"/>
              </a:xfrm>
              <a:prstGeom prst="rect">
                <a:avLst/>
              </a:prstGeom>
              <a:blipFill>
                <a:blip r:embed="rId6"/>
                <a:stretch>
                  <a:fillRect t="-12963" r="-2551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70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0BF99-C3FA-B6C0-D2DC-C563D324E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076C-43F4-14A2-021D-11A2ED5A03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Impact of Change of Direction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8863C91-7576-E15A-D9A1-1AB843F037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32A7F5B-9907-2206-83EE-2786696EF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BBC8E19-DD7B-978D-BAB2-DA3A2F15EF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7CF378D-CC3C-1F92-7FA8-710D06F793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F516089-110C-BDC6-C0BD-A9596F2D3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C845F1A-815D-A0B5-070A-A29BB3C05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014379-D8A5-5A18-3089-8827805A39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C67126-A0C0-EE24-A405-1029C92A3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E288693-4F94-1FCE-5539-62A906BCB0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7820173-B60F-9D49-6DA2-9E481F797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4241BA3-D16E-49C7-B20F-317A027D1A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5898941-E393-E67A-31D5-4D43470F8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F20C268-6813-25DC-1A45-241E56BE3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ABE095B-56CE-B690-6768-729BC45FC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88A8498-1C43-C8B6-8D13-90C1052D8A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0601ED0-D9CC-8D38-5840-37A3B877C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1DE197-53BB-7B52-2E9F-6B7864BAD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4A28D8-13BB-550E-FBB7-22F71FB61560}"/>
                  </a:ext>
                </a:extLst>
              </p:cNvPr>
              <p:cNvSpPr txBox="1"/>
              <p:nvPr/>
            </p:nvSpPr>
            <p:spPr>
              <a:xfrm>
                <a:off x="417135" y="4872258"/>
                <a:ext cx="847407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The 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small vectors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and 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describe the change in direction of the unit vectors</a:t>
                </a:r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.</a:t>
                </a:r>
              </a:p>
              <a:p>
                <a:r>
                  <a:rPr lang="en-US" dirty="0">
                    <a:solidFill>
                      <a:srgbClr val="000000"/>
                    </a:solidFill>
                    <a:latin typeface="+mn-lt"/>
                  </a:rPr>
                  <a:t>T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he magnitude of that change is directly related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  <a:sym typeface="Symbol" panose="05050102010706020507" pitchFamily="18" charset="2"/>
                          </a:rPr>
                          <m:t></m:t>
                        </m:r>
                      </m:e>
                    </m:acc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, the angular velocity vector of the rigid body and hence the rotating frame.</a:t>
                </a: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4A28D8-13BB-550E-FBB7-22F71FB61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4872258"/>
                <a:ext cx="8474075" cy="1569660"/>
              </a:xfrm>
              <a:prstGeom prst="rect">
                <a:avLst/>
              </a:prstGeom>
              <a:blipFill>
                <a:blip r:embed="rId4"/>
                <a:stretch>
                  <a:fillRect l="-1078" t="-3101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A0472829-6D7B-DE1A-EDC5-36ED14BD2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1528632" y="1200912"/>
            <a:ext cx="5382376" cy="34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1210DC-823A-3909-CA22-DB78116516F8}"/>
              </a:ext>
            </a:extLst>
          </p:cNvPr>
          <p:cNvSpPr/>
          <p:nvPr/>
        </p:nvSpPr>
        <p:spPr bwMode="auto">
          <a:xfrm>
            <a:off x="1381110" y="1730644"/>
            <a:ext cx="2631109" cy="2718024"/>
          </a:xfrm>
          <a:custGeom>
            <a:avLst/>
            <a:gdLst>
              <a:gd name="csX0" fmla="*/ 27066 w 2631109"/>
              <a:gd name="csY0" fmla="*/ 491348 h 2718024"/>
              <a:gd name="csX1" fmla="*/ 749442 w 2631109"/>
              <a:gd name="csY1" fmla="*/ 6716 h 2718024"/>
              <a:gd name="csX2" fmla="*/ 1215786 w 2631109"/>
              <a:gd name="csY2" fmla="*/ 235316 h 2718024"/>
              <a:gd name="csX3" fmla="*/ 1407810 w 2631109"/>
              <a:gd name="csY3" fmla="*/ 610220 h 2718024"/>
              <a:gd name="csX4" fmla="*/ 2523378 w 2631109"/>
              <a:gd name="csY4" fmla="*/ 2210420 h 2718024"/>
              <a:gd name="csX5" fmla="*/ 2587386 w 2631109"/>
              <a:gd name="csY5" fmla="*/ 2274428 h 2718024"/>
              <a:gd name="csX6" fmla="*/ 2523378 w 2631109"/>
              <a:gd name="csY6" fmla="*/ 2375012 h 2718024"/>
              <a:gd name="csX7" fmla="*/ 2166762 w 2631109"/>
              <a:gd name="csY7" fmla="*/ 2228708 h 2718024"/>
              <a:gd name="csX8" fmla="*/ 2084466 w 2631109"/>
              <a:gd name="csY8" fmla="*/ 2301860 h 2718024"/>
              <a:gd name="csX9" fmla="*/ 2386218 w 2631109"/>
              <a:gd name="csY9" fmla="*/ 2493884 h 2718024"/>
              <a:gd name="csX10" fmla="*/ 2258202 w 2631109"/>
              <a:gd name="csY10" fmla="*/ 2685908 h 2718024"/>
              <a:gd name="csX11" fmla="*/ 1124346 w 2631109"/>
              <a:gd name="csY11" fmla="*/ 2658476 h 2718024"/>
              <a:gd name="csX12" fmla="*/ 356250 w 2631109"/>
              <a:gd name="csY12" fmla="*/ 2118980 h 2718024"/>
              <a:gd name="csX13" fmla="*/ 173370 w 2631109"/>
              <a:gd name="csY13" fmla="*/ 1433180 h 2718024"/>
              <a:gd name="csX14" fmla="*/ 27066 w 2631109"/>
              <a:gd name="csY14" fmla="*/ 491348 h 2718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31109" h="2718024">
                <a:moveTo>
                  <a:pt x="27066" y="491348"/>
                </a:moveTo>
                <a:cubicBezTo>
                  <a:pt x="123078" y="253604"/>
                  <a:pt x="551322" y="49388"/>
                  <a:pt x="749442" y="6716"/>
                </a:cubicBezTo>
                <a:cubicBezTo>
                  <a:pt x="947562" y="-35956"/>
                  <a:pt x="1106058" y="134732"/>
                  <a:pt x="1215786" y="235316"/>
                </a:cubicBezTo>
                <a:cubicBezTo>
                  <a:pt x="1325514" y="335900"/>
                  <a:pt x="1189878" y="281036"/>
                  <a:pt x="1407810" y="610220"/>
                </a:cubicBezTo>
                <a:cubicBezTo>
                  <a:pt x="1625742" y="939404"/>
                  <a:pt x="2326782" y="1933052"/>
                  <a:pt x="2523378" y="2210420"/>
                </a:cubicBezTo>
                <a:cubicBezTo>
                  <a:pt x="2719974" y="2487788"/>
                  <a:pt x="2587386" y="2246996"/>
                  <a:pt x="2587386" y="2274428"/>
                </a:cubicBezTo>
                <a:cubicBezTo>
                  <a:pt x="2587386" y="2301860"/>
                  <a:pt x="2593482" y="2382632"/>
                  <a:pt x="2523378" y="2375012"/>
                </a:cubicBezTo>
                <a:cubicBezTo>
                  <a:pt x="2453274" y="2367392"/>
                  <a:pt x="2239914" y="2240900"/>
                  <a:pt x="2166762" y="2228708"/>
                </a:cubicBezTo>
                <a:cubicBezTo>
                  <a:pt x="2093610" y="2216516"/>
                  <a:pt x="2047890" y="2257664"/>
                  <a:pt x="2084466" y="2301860"/>
                </a:cubicBezTo>
                <a:cubicBezTo>
                  <a:pt x="2121042" y="2346056"/>
                  <a:pt x="2357262" y="2429876"/>
                  <a:pt x="2386218" y="2493884"/>
                </a:cubicBezTo>
                <a:cubicBezTo>
                  <a:pt x="2415174" y="2557892"/>
                  <a:pt x="2468514" y="2658476"/>
                  <a:pt x="2258202" y="2685908"/>
                </a:cubicBezTo>
                <a:cubicBezTo>
                  <a:pt x="2047890" y="2713340"/>
                  <a:pt x="1441338" y="2752964"/>
                  <a:pt x="1124346" y="2658476"/>
                </a:cubicBezTo>
                <a:cubicBezTo>
                  <a:pt x="807354" y="2563988"/>
                  <a:pt x="514746" y="2323196"/>
                  <a:pt x="356250" y="2118980"/>
                </a:cubicBezTo>
                <a:cubicBezTo>
                  <a:pt x="197754" y="1914764"/>
                  <a:pt x="229758" y="1710548"/>
                  <a:pt x="173370" y="1433180"/>
                </a:cubicBezTo>
                <a:cubicBezTo>
                  <a:pt x="116982" y="1155812"/>
                  <a:pt x="-68946" y="729092"/>
                  <a:pt x="27066" y="49134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BFD2647-C4EB-93E6-D196-D00C5581EC8E}"/>
              </a:ext>
            </a:extLst>
          </p:cNvPr>
          <p:cNvSpPr/>
          <p:nvPr/>
        </p:nvSpPr>
        <p:spPr bwMode="auto">
          <a:xfrm>
            <a:off x="3909084" y="1658564"/>
            <a:ext cx="2311616" cy="2237239"/>
          </a:xfrm>
          <a:custGeom>
            <a:avLst/>
            <a:gdLst>
              <a:gd name="csX0" fmla="*/ 22836 w 2311616"/>
              <a:gd name="csY0" fmla="*/ 2236780 h 2237239"/>
              <a:gd name="csX1" fmla="*/ 306300 w 2311616"/>
              <a:gd name="csY1" fmla="*/ 2053900 h 2237239"/>
              <a:gd name="csX2" fmla="*/ 827508 w 2311616"/>
              <a:gd name="csY2" fmla="*/ 1624132 h 2237239"/>
              <a:gd name="csX3" fmla="*/ 1531596 w 2311616"/>
              <a:gd name="csY3" fmla="*/ 1221796 h 2237239"/>
              <a:gd name="csX4" fmla="*/ 1805916 w 2311616"/>
              <a:gd name="csY4" fmla="*/ 1121212 h 2237239"/>
              <a:gd name="csX5" fmla="*/ 2089380 w 2311616"/>
              <a:gd name="csY5" fmla="*/ 901756 h 2237239"/>
              <a:gd name="csX6" fmla="*/ 2308836 w 2311616"/>
              <a:gd name="csY6" fmla="*/ 508564 h 2237239"/>
              <a:gd name="csX7" fmla="*/ 1933932 w 2311616"/>
              <a:gd name="csY7" fmla="*/ 42220 h 2237239"/>
              <a:gd name="csX8" fmla="*/ 1229844 w 2311616"/>
              <a:gd name="csY8" fmla="*/ 133660 h 2237239"/>
              <a:gd name="csX9" fmla="*/ 434316 w 2311616"/>
              <a:gd name="csY9" fmla="*/ 1029772 h 2237239"/>
              <a:gd name="csX10" fmla="*/ 150852 w 2311616"/>
              <a:gd name="csY10" fmla="*/ 1669852 h 2237239"/>
              <a:gd name="csX11" fmla="*/ 31980 w 2311616"/>
              <a:gd name="csY11" fmla="*/ 2090476 h 2237239"/>
              <a:gd name="csX12" fmla="*/ 22836 w 2311616"/>
              <a:gd name="csY12" fmla="*/ 2236780 h 2237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11616" h="2237239">
                <a:moveTo>
                  <a:pt x="22836" y="2236780"/>
                </a:moveTo>
                <a:cubicBezTo>
                  <a:pt x="68556" y="2230684"/>
                  <a:pt x="172188" y="2156008"/>
                  <a:pt x="306300" y="2053900"/>
                </a:cubicBezTo>
                <a:cubicBezTo>
                  <a:pt x="440412" y="1951792"/>
                  <a:pt x="623292" y="1762816"/>
                  <a:pt x="827508" y="1624132"/>
                </a:cubicBezTo>
                <a:cubicBezTo>
                  <a:pt x="1031724" y="1485448"/>
                  <a:pt x="1368528" y="1305616"/>
                  <a:pt x="1531596" y="1221796"/>
                </a:cubicBezTo>
                <a:cubicBezTo>
                  <a:pt x="1694664" y="1137976"/>
                  <a:pt x="1712952" y="1174552"/>
                  <a:pt x="1805916" y="1121212"/>
                </a:cubicBezTo>
                <a:cubicBezTo>
                  <a:pt x="1898880" y="1067872"/>
                  <a:pt x="2005560" y="1003864"/>
                  <a:pt x="2089380" y="901756"/>
                </a:cubicBezTo>
                <a:cubicBezTo>
                  <a:pt x="2173200" y="799648"/>
                  <a:pt x="2334744" y="651820"/>
                  <a:pt x="2308836" y="508564"/>
                </a:cubicBezTo>
                <a:cubicBezTo>
                  <a:pt x="2282928" y="365308"/>
                  <a:pt x="2113764" y="104704"/>
                  <a:pt x="1933932" y="42220"/>
                </a:cubicBezTo>
                <a:cubicBezTo>
                  <a:pt x="1754100" y="-20264"/>
                  <a:pt x="1479780" y="-30932"/>
                  <a:pt x="1229844" y="133660"/>
                </a:cubicBezTo>
                <a:cubicBezTo>
                  <a:pt x="979908" y="298252"/>
                  <a:pt x="614148" y="773740"/>
                  <a:pt x="434316" y="1029772"/>
                </a:cubicBezTo>
                <a:cubicBezTo>
                  <a:pt x="254484" y="1285804"/>
                  <a:pt x="217908" y="1493068"/>
                  <a:pt x="150852" y="1669852"/>
                </a:cubicBezTo>
                <a:cubicBezTo>
                  <a:pt x="83796" y="1846636"/>
                  <a:pt x="53316" y="1992940"/>
                  <a:pt x="31980" y="2090476"/>
                </a:cubicBezTo>
                <a:cubicBezTo>
                  <a:pt x="10644" y="2188012"/>
                  <a:pt x="-22884" y="2242876"/>
                  <a:pt x="22836" y="223678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2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3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6AA82-9EA8-60EF-94C7-5DABEC1C9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36">
            <a:extLst>
              <a:ext uri="{FF2B5EF4-FFF2-40B4-BE49-F238E27FC236}">
                <a16:creationId xmlns:a16="http://schemas.microsoft.com/office/drawing/2014/main" id="{0C860A76-4786-B417-E60C-4C8798A9F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90501" y="1123137"/>
            <a:ext cx="5382376" cy="341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8FA026-6050-E109-5DE4-99C209D82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Impact of Change of Direction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C0C57C0-111D-1054-9C4E-AF98AA88A2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B06E20E-7881-6872-BD35-58C5EC36E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DCEDD90-FD77-E409-3FE3-68082AEE55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F5F8083-A3B1-DE4D-7DDC-807BF0B277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82610DC-F4CC-CFAE-5102-0D3201875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206694D-752F-F57E-8D60-C01E21357E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FDA6C27-7672-1B21-849E-42478B9744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7C21DB-2C42-EC9A-B4AE-1F160EFCE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9FF0DEC-B7B2-7E25-1661-C39718FDAC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9B8F5B-19F4-E640-E822-634507E91E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EEB669F-2CF0-6FA2-54B1-3AA3DB7D42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2AC7A62-D1A7-D2B9-340D-3AE3F5E113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5231DE8-E1F7-9971-2B26-96AD13294D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8C83E9-3D4D-8DB4-9E5E-D118A426F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494A2D-7A3B-4D0C-55D1-EB83B05BE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DBF82FA-0125-1BCA-C567-C595CB77D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861C0F-89FA-F4E8-45F3-1465A0B27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85D9D-A90B-2950-EEE4-C4D5632A7715}"/>
                  </a:ext>
                </a:extLst>
              </p:cNvPr>
              <p:cNvSpPr txBox="1"/>
              <p:nvPr/>
            </p:nvSpPr>
            <p:spPr>
              <a:xfrm>
                <a:off x="5703107" y="1789300"/>
                <a:ext cx="2678875" cy="75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85D9D-A90B-2950-EEE4-C4D5632A7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107" y="1789300"/>
                <a:ext cx="2678875" cy="755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EC58C4-286F-C63E-F9FE-992A22824CFC}"/>
                  </a:ext>
                </a:extLst>
              </p:cNvPr>
              <p:cNvSpPr txBox="1"/>
              <p:nvPr/>
            </p:nvSpPr>
            <p:spPr>
              <a:xfrm>
                <a:off x="5793059" y="2808610"/>
                <a:ext cx="2942152" cy="75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EC58C4-286F-C63E-F9FE-992A22824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059" y="2808610"/>
                <a:ext cx="2942152" cy="7556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0DD7B92-5C27-2494-879E-77133E7D5389}"/>
              </a:ext>
            </a:extLst>
          </p:cNvPr>
          <p:cNvSpPr txBox="1"/>
          <p:nvPr/>
        </p:nvSpPr>
        <p:spPr>
          <a:xfrm>
            <a:off x="467199" y="4415429"/>
            <a:ext cx="8699877" cy="590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2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When  the relative position of the bug,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 B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, is differentiated with respect to the rotating frame,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A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, we have: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BA7CCD-068B-9A53-97AA-268A9CF83D99}"/>
                  </a:ext>
                </a:extLst>
              </p:cNvPr>
              <p:cNvSpPr txBox="1"/>
              <p:nvPr/>
            </p:nvSpPr>
            <p:spPr>
              <a:xfrm>
                <a:off x="1305165" y="5936203"/>
                <a:ext cx="6640984" cy="8067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BA7CCD-068B-9A53-97AA-268A9CF83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165" y="5936203"/>
                <a:ext cx="6640984" cy="8067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5F0A3C6-EA65-F468-37BE-993C90BF9097}"/>
                  </a:ext>
                </a:extLst>
              </p:cNvPr>
              <p:cNvSpPr txBox="1"/>
              <p:nvPr/>
            </p:nvSpPr>
            <p:spPr>
              <a:xfrm>
                <a:off x="2438068" y="4981932"/>
                <a:ext cx="3768789" cy="8983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  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5F0A3C6-EA65-F468-37BE-993C90BF9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068" y="4981932"/>
                <a:ext cx="3768789" cy="8983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26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4" grpId="0"/>
      <p:bldP spid="25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780AD-7A4F-F81F-5B89-AB519FA94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6">
            <a:extLst>
              <a:ext uri="{FF2B5EF4-FFF2-40B4-BE49-F238E27FC236}">
                <a16:creationId xmlns:a16="http://schemas.microsoft.com/office/drawing/2014/main" id="{62A16E6F-EAFE-142E-5F7D-66F2B6125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44216" y="1210056"/>
            <a:ext cx="4555471" cy="289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7B15EE-7DC5-66AE-C520-687D452E6F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Impact of Change of Direction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1A03B7D-1F71-7FFA-6987-DDF07DE75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70796A8-751E-75CD-A827-21744DD91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D1E1C9F-DBFE-4CE8-30EB-0F05015E7E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3D35CD0-C7D2-164C-0B9B-8D13170BE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7054DF0-3AEA-24CB-6286-139DCF05C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453A367-6398-9270-04A2-FEF52E4BBD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60248D1-EE2E-2A2B-CCEC-FE954700CA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2032D82-90EF-0ACC-485B-7B3083108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AFE5156-552F-5BF0-D1EA-4EA5C1164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6E47060-24BC-750B-E58B-F083EA3CA8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5955D97-2BC4-B8AB-1D08-09A0814A4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95F79F-DAE0-4277-5949-D08D2DDC5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DFC649-57A7-9ECF-0B17-FB10BD7728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6AD139B-BF85-82EC-6DEE-CAB40CBD81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923E41E-21CD-3B78-9D01-990F7A89F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44D30EA-9A68-5B25-CDFA-36BEFD922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EA7B39-BC16-D85E-338E-64F8AC6A0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77EBC0-F176-7F87-09CC-28390C76E882}"/>
                  </a:ext>
                </a:extLst>
              </p:cNvPr>
              <p:cNvSpPr txBox="1"/>
              <p:nvPr/>
            </p:nvSpPr>
            <p:spPr>
              <a:xfrm>
                <a:off x="1458541" y="4287319"/>
                <a:ext cx="6640984" cy="8067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77EBC0-F176-7F87-09CC-28390C76E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541" y="4287319"/>
                <a:ext cx="6640984" cy="8067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210646E-35CA-261A-B722-25AF89CFB96B}"/>
                  </a:ext>
                </a:extLst>
              </p:cNvPr>
              <p:cNvSpPr txBox="1"/>
              <p:nvPr/>
            </p:nvSpPr>
            <p:spPr>
              <a:xfrm>
                <a:off x="1981200" y="5276803"/>
                <a:ext cx="4572000" cy="7769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sub>
                          </m:sSub>
                        </m:e>
                        <m:sub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210646E-35CA-261A-B722-25AF89CFB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276803"/>
                <a:ext cx="4572000" cy="7769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9992B09-EA74-0C3C-F2E4-4E328D50D847}"/>
                  </a:ext>
                </a:extLst>
              </p:cNvPr>
              <p:cNvSpPr txBox="1"/>
              <p:nvPr/>
            </p:nvSpPr>
            <p:spPr>
              <a:xfrm>
                <a:off x="2780411" y="6069682"/>
                <a:ext cx="4572000" cy="679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9992B09-EA74-0C3C-F2E4-4E328D50D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411" y="6069682"/>
                <a:ext cx="4572000" cy="679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3D49BBA-6756-A1A4-2A6D-73691F5BA72A}"/>
              </a:ext>
            </a:extLst>
          </p:cNvPr>
          <p:cNvSpPr txBox="1"/>
          <p:nvPr/>
        </p:nvSpPr>
        <p:spPr>
          <a:xfrm>
            <a:off x="590178" y="5385582"/>
            <a:ext cx="1736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New term: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AE720C-9713-F29F-0928-60138EC5C1D2}"/>
              </a:ext>
            </a:extLst>
          </p:cNvPr>
          <p:cNvSpPr txBox="1"/>
          <p:nvPr/>
        </p:nvSpPr>
        <p:spPr>
          <a:xfrm>
            <a:off x="345581" y="6117063"/>
            <a:ext cx="21690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Same as before:</a:t>
            </a:r>
          </a:p>
        </p:txBody>
      </p:sp>
    </p:spTree>
    <p:extLst>
      <p:ext uri="{BB962C8B-B14F-4D97-AF65-F5344CB8AC3E}">
        <p14:creationId xmlns:p14="http://schemas.microsoft.com/office/powerpoint/2010/main" val="3269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0DAB9-D85A-551E-4F4D-C322EFC24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1C3B-DD8F-F3E8-FFBE-5D55C86E67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Acceleration due to </a:t>
            </a:r>
            <a:r>
              <a:rPr lang="en-US" sz="2800" dirty="0" err="1">
                <a:solidFill>
                  <a:schemeClr val="tx1"/>
                </a:solidFill>
                <a:ea typeface="Calibri"/>
                <a:cs typeface="Calibri"/>
              </a:rPr>
              <a:t>CoD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FE89BC5-176F-6079-9CE8-0647924DB9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462619F-7E7F-3668-29A0-6F1086457E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F1C409D-9982-F889-1782-666341E323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49DC5E0-0528-A5EC-AFAB-2EBD1CE84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F163579-65BF-B937-249F-AA377DD543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2E26F88-ACB9-189C-510B-5FA0D76C7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8C87EC8-9389-949F-1728-5E8A40CDF3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C791D9-23DD-5830-D3BC-1BD6E8FAEC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156F613-E925-2E8B-D785-CB4EBC98C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ABF88C3-B2FE-00EA-1871-65345AEB3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AC2426-31BC-C11C-0287-AEEEE707D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1AC1B6E-E535-C53A-6B0C-EAABAD838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713A561-DCF9-2260-F893-A0480F16D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45F472-F5C1-CA18-A3DC-EA86142EEC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10165E-854F-7FF1-9344-6B237F4B84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57C848-4338-3BC8-9F0B-ECF253044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3EA96F-0EA3-E95E-FCC5-915084E5D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F16023-FAAB-E084-07A4-ECE7CC768F3F}"/>
                  </a:ext>
                </a:extLst>
              </p:cNvPr>
              <p:cNvSpPr txBox="1"/>
              <p:nvPr/>
            </p:nvSpPr>
            <p:spPr>
              <a:xfrm>
                <a:off x="5003160" y="2939386"/>
                <a:ext cx="3683639" cy="767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sub>
                          </m:sSub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F16023-FAAB-E084-07A4-ECE7CC768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160" y="2939386"/>
                <a:ext cx="3683639" cy="7672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6EB93A2-A9C5-5903-89A8-7A65FA55B36A}"/>
              </a:ext>
            </a:extLst>
          </p:cNvPr>
          <p:cNvSpPr txBox="1"/>
          <p:nvPr/>
        </p:nvSpPr>
        <p:spPr>
          <a:xfrm>
            <a:off x="359313" y="4154121"/>
            <a:ext cx="85049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+mn-lt"/>
              </a:rPr>
              <a:t>This new 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term describes the motion of the bug due to the rotation of the rigid body (and the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+mn-lt"/>
              </a:rPr>
              <a:t>x'y'z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'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 frame), while the familiar term above describes the motion of the bug as seen by an observer fixed to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+mn-lt"/>
              </a:rPr>
              <a:t>x'y'z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’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Our final expression for the velocity of the bug with respect to the fixed frame is:</a:t>
            </a:r>
            <a:endParaRPr lang="en-US" dirty="0">
              <a:latin typeface="+mn-lt"/>
            </a:endParaRPr>
          </a:p>
        </p:txBody>
      </p:sp>
      <p:pic>
        <p:nvPicPr>
          <p:cNvPr id="22" name="Content Placeholder 36">
            <a:extLst>
              <a:ext uri="{FF2B5EF4-FFF2-40B4-BE49-F238E27FC236}">
                <a16:creationId xmlns:a16="http://schemas.microsoft.com/office/drawing/2014/main" id="{022D5241-B1B9-E401-306D-69796B392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603504" y="1181100"/>
            <a:ext cx="4399657" cy="279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58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C082-D71A-D5CD-E538-303FF98A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DE740DEC-8C51-601A-B965-C5BEE9C5C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0" y="899266"/>
            <a:ext cx="5982535" cy="3467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A8F8D0-40FB-7DAB-F9BA-B9910EBA6B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Velocity due to </a:t>
            </a:r>
            <a:r>
              <a:rPr lang="en-US" sz="2800" dirty="0" err="1">
                <a:solidFill>
                  <a:schemeClr val="tx1"/>
                </a:solidFill>
                <a:ea typeface="Calibri"/>
                <a:cs typeface="Calibri"/>
              </a:rPr>
              <a:t>CoD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of Unit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36CD79-F52E-2954-7989-DFD5F52773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8384F5C-B115-2EAF-EC57-E0A44D230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9AFAC0-EC5D-A09D-128D-6F0B65019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B5C442-BF5C-CFC7-D2D2-BC6A13F192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0230B1B-C9C8-5C6C-2C25-09E443F35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F2C892F-F910-9C4C-42B7-6444E54C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FE19A01-0756-3472-1147-191F7BDB4F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1565447-C941-6197-0F89-D61492A85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834FFE-5D01-3875-C25C-0959C5FFF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A219EEC-70A1-59FC-16CD-131B553F4C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D82731-E5B5-B2C3-D90A-C3AE5CB5F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91B0E21-D9E1-291C-8832-8AB1AC468E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88C960-129F-C73B-58B9-E45E7DE8B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8A9E922-9DAE-CE2F-2A95-A3733D415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E659AD2-15FA-FF5F-EC56-87F513F4B7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91CE57-FE18-E102-E33D-B4BECFE46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8FEAC0-77A6-85BC-0446-324A813DB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98BCB0-D65C-58BF-925E-9007B2813F4F}"/>
              </a:ext>
            </a:extLst>
          </p:cNvPr>
          <p:cNvSpPr txBox="1"/>
          <p:nvPr/>
        </p:nvSpPr>
        <p:spPr>
          <a:xfrm>
            <a:off x="412242" y="4403890"/>
            <a:ext cx="8504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 final expression for the velocity of the bug with respect to the fixed frame is:</a:t>
            </a:r>
            <a:endParaRPr lang="en-US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CF95C3-85F9-E939-2B9F-E10E98E549A7}"/>
              </a:ext>
            </a:extLst>
          </p:cNvPr>
          <p:cNvSpPr txBox="1"/>
          <p:nvPr/>
        </p:nvSpPr>
        <p:spPr>
          <a:xfrm>
            <a:off x="418338" y="5234887"/>
            <a:ext cx="3891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Rotating frames velocity: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/>
              <p:nvPr/>
            </p:nvSpPr>
            <p:spPr>
              <a:xfrm>
                <a:off x="4037875" y="5175668"/>
                <a:ext cx="3785652" cy="6529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sub>
                          </m:sSub>
                        </m:e>
                        <m:sub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1943E0-045E-7F6D-4B08-0093A215C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875" y="5175668"/>
                <a:ext cx="3785652" cy="652936"/>
              </a:xfrm>
              <a:prstGeom prst="rect">
                <a:avLst/>
              </a:prstGeom>
              <a:blipFill>
                <a:blip r:embed="rId5"/>
                <a:stretch>
                  <a:fillRect t="-19626" b="-4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93C366-61D4-FC59-A455-2D97549D6ECF}"/>
                  </a:ext>
                </a:extLst>
              </p:cNvPr>
              <p:cNvSpPr txBox="1"/>
              <p:nvPr/>
            </p:nvSpPr>
            <p:spPr>
              <a:xfrm>
                <a:off x="919861" y="5919179"/>
                <a:ext cx="6340475" cy="726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Note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den>
                            </m:f>
                          </m:sub>
                        </m:sSub>
                      </m:e>
                      <m: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if the bug is not moving.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93C366-61D4-FC59-A455-2D97549D6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861" y="5919179"/>
                <a:ext cx="6340475" cy="726096"/>
              </a:xfrm>
              <a:prstGeom prst="rect">
                <a:avLst/>
              </a:prstGeom>
              <a:blipFill>
                <a:blip r:embed="rId6"/>
                <a:stretch>
                  <a:fillRect l="-1538" t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7B806A0C-269A-0B6C-17E5-F7276C3E03C5}"/>
              </a:ext>
            </a:extLst>
          </p:cNvPr>
          <p:cNvSpPr txBox="1"/>
          <p:nvPr/>
        </p:nvSpPr>
        <p:spPr>
          <a:xfrm>
            <a:off x="627447" y="3533262"/>
            <a:ext cx="802080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same formulation can be used</a:t>
            </a:r>
            <a:r>
              <a:rPr lang="en-US" dirty="0"/>
              <a:t> if </a:t>
            </a:r>
            <a:r>
              <a:rPr lang="en-US" sz="2400" dirty="0" err="1"/>
              <a:t>if</a:t>
            </a:r>
            <a:r>
              <a:rPr lang="en-US" sz="2400" dirty="0"/>
              <a:t> </a:t>
            </a:r>
            <a:r>
              <a:rPr lang="en-US" sz="2400" i="1" dirty="0"/>
              <a:t>A</a:t>
            </a:r>
            <a:r>
              <a:rPr lang="en-US" sz="2400" dirty="0"/>
              <a:t> is chosen as the bug  and </a:t>
            </a:r>
            <a:r>
              <a:rPr lang="en-US" sz="2400" i="1" dirty="0"/>
              <a:t>B </a:t>
            </a:r>
            <a:r>
              <a:rPr lang="en-US" sz="2400" dirty="0"/>
              <a:t>as</a:t>
            </a:r>
            <a:r>
              <a:rPr lang="en-US" sz="2400" i="1" dirty="0"/>
              <a:t> </a:t>
            </a:r>
            <a:r>
              <a:rPr lang="en-US" dirty="0"/>
              <a:t>the reference point.</a:t>
            </a:r>
          </a:p>
        </p:txBody>
      </p:sp>
    </p:spTree>
    <p:extLst>
      <p:ext uri="{BB962C8B-B14F-4D97-AF65-F5344CB8AC3E}">
        <p14:creationId xmlns:p14="http://schemas.microsoft.com/office/powerpoint/2010/main" val="230344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/>
      <p:bldP spid="2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12423</TotalTime>
  <Words>1372</Words>
  <Application>Microsoft Office PowerPoint</Application>
  <PresentationFormat>On-screen Show (4:3)</PresentationFormat>
  <Paragraphs>180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Cambria Math</vt:lpstr>
      <vt:lpstr>CommercialScript BT</vt:lpstr>
      <vt:lpstr>Curlz MT</vt:lpstr>
      <vt:lpstr>Noto Sans</vt:lpstr>
      <vt:lpstr>Segoe UI Historic</vt:lpstr>
      <vt:lpstr>Symbol</vt:lpstr>
      <vt:lpstr>Tempus Sans ITC</vt:lpstr>
      <vt:lpstr>Times New Roman</vt:lpstr>
      <vt:lpstr>Blank Presentation</vt:lpstr>
      <vt:lpstr>Rotational and Compound Kinematics of Rigid Bodies </vt:lpstr>
      <vt:lpstr>The Symbol of Human Civilization &amp; Trade</vt:lpstr>
      <vt:lpstr>Rigid Body Rotation &amp; Translation </vt:lpstr>
      <vt:lpstr>Rigid Body Rotation About a Fixed Axis : Scalar Model</vt:lpstr>
      <vt:lpstr>Rotation About a Fixed Axis: Vector Formulation</vt:lpstr>
      <vt:lpstr>Rotation About a Fixed Axis: Vector Geometry</vt:lpstr>
      <vt:lpstr>Acceleration from Vector Differentiation</vt:lpstr>
      <vt:lpstr>Complete Absolute Motion of A Rigid Body</vt:lpstr>
      <vt:lpstr>Absolute Motion</vt:lpstr>
      <vt:lpstr>Absolute Motion: Sign Convention</vt:lpstr>
      <vt:lpstr>Relative Velocity in Rigid-Body Motion </vt:lpstr>
      <vt:lpstr>Relative Velocity in Rigid-Body Motion Translating Axes</vt:lpstr>
      <vt:lpstr>Relative Velocity in Rigid-Body Motion</vt:lpstr>
      <vt:lpstr>Relative Acceleration in Rigid-Body Translation</vt:lpstr>
      <vt:lpstr>Relative Velocity Due to Rotation</vt:lpstr>
      <vt:lpstr>Relative Velocity Due to Rotation</vt:lpstr>
      <vt:lpstr>Relative Velocity Due to Rotation</vt:lpstr>
      <vt:lpstr>Relative Velocity Due to Rotation</vt:lpstr>
      <vt:lpstr>Relative Velocity Due to Rotation</vt:lpstr>
      <vt:lpstr>Relative Velocity Due to Rotation</vt:lpstr>
      <vt:lpstr>Impact of Change of Direction of Unit Vectors</vt:lpstr>
      <vt:lpstr>Impact of Change of Direction of Unit Vectors</vt:lpstr>
      <vt:lpstr>Impact of Change of Direction of Unit Vectors</vt:lpstr>
      <vt:lpstr>Acceleration due to CoD of Unit Vectors</vt:lpstr>
      <vt:lpstr>Velocity due to CoD of Unit 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864</cp:revision>
  <cp:lastPrinted>2002-07-26T02:11:33Z</cp:lastPrinted>
  <dcterms:created xsi:type="dcterms:W3CDTF">2002-07-26T01:39:54Z</dcterms:created>
  <dcterms:modified xsi:type="dcterms:W3CDTF">2026-03-10T05:39:30Z</dcterms:modified>
</cp:coreProperties>
</file>