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74" r:id="rId2"/>
    <p:sldId id="1250" r:id="rId3"/>
    <p:sldId id="1251" r:id="rId4"/>
    <p:sldId id="1252" r:id="rId5"/>
    <p:sldId id="1265" r:id="rId6"/>
    <p:sldId id="1268" r:id="rId7"/>
    <p:sldId id="1269" r:id="rId8"/>
    <p:sldId id="1277" r:id="rId9"/>
    <p:sldId id="1282" r:id="rId10"/>
    <p:sldId id="1283" r:id="rId11"/>
    <p:sldId id="1284" r:id="rId12"/>
    <p:sldId id="1253" r:id="rId13"/>
    <p:sldId id="1266" r:id="rId14"/>
    <p:sldId id="1267" r:id="rId15"/>
    <p:sldId id="1270" r:id="rId16"/>
    <p:sldId id="1271" r:id="rId17"/>
    <p:sldId id="1272" r:id="rId18"/>
    <p:sldId id="1273" r:id="rId19"/>
    <p:sldId id="1278" r:id="rId20"/>
    <p:sldId id="1279" r:id="rId21"/>
    <p:sldId id="1280" r:id="rId22"/>
    <p:sldId id="1246" r:id="rId23"/>
    <p:sldId id="1274" r:id="rId2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000099"/>
    <a:srgbClr val="3366FF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1.xml"/><Relationship Id="rId2" Type="http://schemas.openxmlformats.org/officeDocument/2006/relationships/slide" Target="slides/slide20.xml"/><Relationship Id="rId1" Type="http://schemas.openxmlformats.org/officeDocument/2006/relationships/slide" Target="slides/slide19.xml"/><Relationship Id="rId4" Type="http://schemas.openxmlformats.org/officeDocument/2006/relationships/slide" Target="slides/slide2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History &amp; Tradition of Engineering Mechanics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953000"/>
            <a:ext cx="8610600" cy="147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2800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Nature Driven Practice of Extrasomatic Mechanics By Humans ….</a:t>
            </a:r>
          </a:p>
          <a:p>
            <a:pPr algn="ctr">
              <a:buNone/>
            </a:pPr>
            <a:r>
              <a:rPr lang="en-US" altLang="en-US" sz="2800" b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An Interplay between Practice &amp; Theory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F50F1C7-116C-FC56-F051-4001A8247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59493C40-9491-0DAC-81ED-91FF42419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968" y="278138"/>
            <a:ext cx="6400800" cy="872363"/>
          </a:xfrm>
        </p:spPr>
        <p:txBody>
          <a:bodyPr/>
          <a:lstStyle/>
          <a:p>
            <a:r>
              <a:rPr lang="en-US" altLang="en-US" sz="2800" dirty="0"/>
              <a:t>Practice of Mechanics :</a:t>
            </a:r>
            <a:br>
              <a:rPr lang="en-US" altLang="en-US" sz="2800" dirty="0"/>
            </a:br>
            <a:r>
              <a:rPr lang="en-US" altLang="en-US" sz="2800" dirty="0"/>
              <a:t> Somatic Needs to Extrasomatic Needs: 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A0F9CF62-D377-2EB6-757C-03EF65E23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85048"/>
            <a:ext cx="8131834" cy="1029779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400" dirty="0"/>
              <a:t>Bhimbetka cave paintings: ~ 7000 BC Prehistoric paintings found on the Bhimbetka rock shelters in the </a:t>
            </a:r>
            <a:r>
              <a:rPr lang="en-US" sz="2400" dirty="0" err="1"/>
              <a:t>Raisen</a:t>
            </a:r>
            <a:r>
              <a:rPr lang="en-US" sz="2400" dirty="0"/>
              <a:t> district of present-day Madhya Pradesh.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042752E-929A-4E2E-6170-EF9B929FB9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37C3029-4464-A65E-9A94-BFFDBB8200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84343DE-2062-4A5C-17E9-999DAE2903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B051B25-3331-E223-1EB1-F54111955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6480A71-902A-99A6-C399-42573191B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02ED3D0-048F-0FF6-75B8-F76C5435C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3BF0C18-FC7D-70F4-2770-E20CF3377D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37EC695-0524-DCC5-A0BB-733A72E08A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44149D7-4A76-7587-75D1-9D59F740F4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B74B25F-0827-DE5B-2E3D-A0670F087A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5610494-330D-EAA4-00DD-EB856440AE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F3946DE-4872-0D76-E89B-B321CBD725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5CB9AB-DBC6-2572-10A3-A3E4798044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60E2518-78FE-92DC-1914-F85476F6BC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756797F-41CE-6F76-560D-CAF3B506AB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7B0FBBF-6EE2-9835-CF6C-476D7E84A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252146-9CF3-588A-87BF-9F837877D0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 descr="Paintings in Rock Shelter 8, Bhimbetka, India (photo: Bernard Gagnon, CC BY-SA 3.0)">
            <a:extLst>
              <a:ext uri="{FF2B5EF4-FFF2-40B4-BE49-F238E27FC236}">
                <a16:creationId xmlns:a16="http://schemas.microsoft.com/office/drawing/2014/main" id="{9DC2B384-B777-B35E-EEB9-C1340D578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63212"/>
            <a:ext cx="5294706" cy="35307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tone Age blades could have been used for butchery, not just hunting | New  Scientist">
            <a:extLst>
              <a:ext uri="{FF2B5EF4-FFF2-40B4-BE49-F238E27FC236}">
                <a16:creationId xmlns:a16="http://schemas.microsoft.com/office/drawing/2014/main" id="{251A72C4-8956-3CAE-67AF-D793BA4A7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80704"/>
            <a:ext cx="4043253" cy="269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ock shelters, Bhimbetka, India (photo: Dinesh Valke, CC BY-SA 2.0)">
            <a:extLst>
              <a:ext uri="{FF2B5EF4-FFF2-40B4-BE49-F238E27FC236}">
                <a16:creationId xmlns:a16="http://schemas.microsoft.com/office/drawing/2014/main" id="{88BE732C-A1A4-78CD-FB32-423DEA750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24076"/>
            <a:ext cx="4984273" cy="280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41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5418C56-8D59-F8D3-401B-D9D1BAA40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768B3542-9BA9-C9B4-5163-58C1D9ABA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5943600" cy="872362"/>
          </a:xfrm>
        </p:spPr>
        <p:txBody>
          <a:bodyPr/>
          <a:lstStyle/>
          <a:p>
            <a:r>
              <a:rPr lang="en-US" sz="2800" dirty="0"/>
              <a:t>Development of Mechanics Before Common Era B.C.</a:t>
            </a:r>
            <a:endParaRPr lang="en-US" altLang="en-US" sz="28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B5AF2B2-CB2C-3084-E6E3-AF67372143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4114A5E-1057-0BD5-98BC-C9542026B5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6389088-D233-72D9-9247-DDCD387A84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3CC9377-63AB-BDF1-E32C-87128FBBB4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C01187B-46CF-702B-DE81-75BBD2C424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E82B054-AB3C-EC92-ACAD-0FDEE53325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FC1DEC8-2C75-A74F-D9ED-E98046CBE7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066B940-6A06-1F17-544E-D3177E7E8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97A50F0-A2DE-DE56-1A6B-9468F4D08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D98E244-60F5-63D6-0EBB-EF408FB590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D60CFE-04D4-C7EE-0ABE-9A27D5598C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91F656D-A17C-85A0-2330-7A5991A9C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2303516-0AF6-FB25-EF4E-A806DF798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B4F2B6C-F9E0-B6A9-3929-CE9159905A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1F5DA14-AAE8-B1CE-5CEA-383AAB03F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3F8F59F-3924-2971-1072-E8DE3D0513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27885A-89A3-297B-A6A7-5E73EEEC9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7137DF5F-3FD8-1B21-EA2D-347944493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59" y="1219201"/>
            <a:ext cx="7872741" cy="5471194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50F715C8-235C-BA11-CD31-C7EC15D4F62A}"/>
              </a:ext>
            </a:extLst>
          </p:cNvPr>
          <p:cNvSpPr/>
          <p:nvPr/>
        </p:nvSpPr>
        <p:spPr bwMode="auto">
          <a:xfrm>
            <a:off x="228600" y="1752600"/>
            <a:ext cx="7696200" cy="381000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D5D4A7-C4EC-078C-A9AF-444EE9A60188}"/>
              </a:ext>
            </a:extLst>
          </p:cNvPr>
          <p:cNvSpPr/>
          <p:nvPr/>
        </p:nvSpPr>
        <p:spPr bwMode="auto">
          <a:xfrm>
            <a:off x="433059" y="2133600"/>
            <a:ext cx="7948941" cy="434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40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EC40B88-1193-E0A2-0F72-AECD94C5A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A5CFC1A1-0A37-4216-4ED5-F5981262D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94" y="1143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Mechanics as a Sequel of Human Ingenuity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303606F-205D-3EEB-A78E-15C21992A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2999"/>
            <a:ext cx="8675687" cy="3143007"/>
          </a:xfrm>
        </p:spPr>
        <p:txBody>
          <a:bodyPr/>
          <a:lstStyle/>
          <a:p>
            <a:r>
              <a:rPr lang="en-US" sz="2400" dirty="0"/>
              <a:t>Stone and Bronze Ages  ~5,000 ± 2,000B.C.: </a:t>
            </a:r>
          </a:p>
          <a:p>
            <a:r>
              <a:rPr lang="en-US" sz="2400" dirty="0"/>
              <a:t>The population of the world was just over one million. </a:t>
            </a:r>
          </a:p>
          <a:p>
            <a:r>
              <a:rPr lang="en-US" sz="2400" dirty="0"/>
              <a:t>Human's </a:t>
            </a:r>
            <a:r>
              <a:rPr lang="en-US" sz="2400" b="1" i="1" dirty="0">
                <a:solidFill>
                  <a:schemeClr val="accent6"/>
                </a:solidFill>
              </a:rPr>
              <a:t>ingenuity</a:t>
            </a:r>
            <a:r>
              <a:rPr lang="en-US" sz="2400" dirty="0"/>
              <a:t> mainly dealt with </a:t>
            </a:r>
          </a:p>
          <a:p>
            <a:r>
              <a:rPr lang="en-US" sz="2400" dirty="0"/>
              <a:t>basic tools, </a:t>
            </a:r>
          </a:p>
          <a:p>
            <a:r>
              <a:rPr lang="en-US" sz="2400" dirty="0"/>
              <a:t>construction, </a:t>
            </a:r>
          </a:p>
          <a:p>
            <a:r>
              <a:rPr lang="en-US" sz="2400" dirty="0"/>
              <a:t>forces, </a:t>
            </a:r>
          </a:p>
          <a:p>
            <a:r>
              <a:rPr lang="en-US" sz="2400" dirty="0"/>
              <a:t>overcoming friction,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2328F16-C814-C07E-2D33-AB93183DF3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458A0BA-B075-5816-72F6-D0A2800100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680D896-239F-9DBA-4711-AE348ACC7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CDA4F95-78F3-F4FA-60FE-92B5F0D00B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D7174CE-3B0D-C160-8F76-C7D811D2BB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10E8A3D-0E6D-C205-D37B-205A881224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1607E9E-5E2C-301F-5F09-3D3D02705B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3782396-780D-3D6D-4CD2-8EBAB343E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7425BC2-7800-0B27-5219-4A4539BC63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C856676-C6B4-7D79-84D3-8BA76ACB4F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74F2699-2D6A-FF78-E4D1-85CFB2926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789ACD2-AB74-4BDB-A36B-4A4D1BE32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03FE42E-6099-CC4A-E7C8-169AB5B128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957BFA1-F6E1-2C27-59B4-D803706C7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9D12B28-0E99-F647-72F9-A146D69DA5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1745F77-5350-F8A0-6DE0-000E72755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D03802-DB4F-6D7F-C886-5D154E5509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EF50806-8A7E-4BC2-BAD9-EF7EE2C7F29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7751" y="2234296"/>
            <a:ext cx="40100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ECC32FA-386F-2B3A-17A7-B440CC56D70B}"/>
              </a:ext>
            </a:extLst>
          </p:cNvPr>
          <p:cNvSpPr txBox="1"/>
          <p:nvPr/>
        </p:nvSpPr>
        <p:spPr>
          <a:xfrm>
            <a:off x="341852" y="4230321"/>
            <a:ext cx="79904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sailing, movement of water, mining,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sounds of music from drums, lutes, harps, lyres, trumpets, and bells.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Primitive engineers were less sophisticated in their knowledge of Engineering Mechanics.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They had not studied electricity, magnetism, or chemistry. </a:t>
            </a:r>
          </a:p>
        </p:txBody>
      </p:sp>
    </p:spTree>
    <p:extLst>
      <p:ext uri="{BB962C8B-B14F-4D97-AF65-F5344CB8AC3E}">
        <p14:creationId xmlns:p14="http://schemas.microsoft.com/office/powerpoint/2010/main" val="360699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B53CE78-694C-7E1C-25EA-969CD260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C368C152-7F76-A058-DE79-65E40704B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94" y="1143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Mechanics as a Sequel of Human Ingenuity</a:t>
            </a:r>
            <a:br>
              <a:rPr lang="en-US" altLang="en-US" sz="2800" dirty="0"/>
            </a:br>
            <a:r>
              <a:rPr lang="en-US" altLang="en-US" sz="2800" dirty="0"/>
              <a:t>6</a:t>
            </a:r>
            <a:r>
              <a:rPr lang="en-US" sz="2800" dirty="0"/>
              <a:t>00 to 500 B.C.</a:t>
            </a:r>
            <a:endParaRPr lang="en-US" altLang="en-US" sz="2800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EC7A361-0C3E-BAA3-D74E-F9F5C2A1D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455845"/>
            <a:ext cx="8702675" cy="4114800"/>
          </a:xfrm>
        </p:spPr>
        <p:txBody>
          <a:bodyPr/>
          <a:lstStyle/>
          <a:p>
            <a:r>
              <a:rPr lang="en-US" sz="2400" dirty="0"/>
              <a:t>The mathematics of algebra, geometry, arithmetic, and measurements were used in the design and construction of pyramids, ships, tools, houses, chariot wheels, and the charting of the sky. </a:t>
            </a:r>
          </a:p>
          <a:p>
            <a:r>
              <a:rPr lang="en-US" sz="2400" dirty="0"/>
              <a:t>In the modern perspective the night sky with fascinating constellations was the only television channel for our early ancestors.</a:t>
            </a:r>
          </a:p>
          <a:p>
            <a:r>
              <a:rPr lang="en-US" sz="2400" dirty="0"/>
              <a:t>Arithmetic numbers based on 10 and 60 were used in astronomy, computing the time of year, and the calendar.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16483A9-3701-9E42-AA8D-DAFC8029A3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61058C1-909B-FBC6-7C76-307F08DE5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D6549C0-2DDD-25EB-D028-C077CA700A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1DCE5EF-050B-12FB-A74F-E8FB82E3D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C95827E-35FE-C75C-88D4-9E632811F3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EFF113F-31D4-E93F-080D-03469BEBB0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579B52F-FBFC-A022-033B-F48144F3C1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3423529-C1E2-2231-3444-56008C1BB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A7FAEAB-7996-3FAA-3FD7-4BC1FE8AE9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C20DC95-FE76-183F-B09D-B79798D1EC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8475A1D-6261-8DEF-C5F8-B62CD9D3AC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4F8FABA-BC7F-0293-880B-864C38E6D0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194713B-0709-F602-A4E9-0B715A43D7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83CBF90-F96F-7567-FE0D-5292845138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CACBCFC-291E-5494-A3D8-E9E172F41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86A7AFE-D906-60B6-5A42-5F4791388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79E989-B4EF-FF0E-A923-8C069462A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3A2E035-DC4B-A421-87B3-E26913F75296}"/>
              </a:ext>
            </a:extLst>
          </p:cNvPr>
          <p:cNvSpPr txBox="1"/>
          <p:nvPr/>
        </p:nvSpPr>
        <p:spPr>
          <a:xfrm>
            <a:off x="417135" y="5763441"/>
            <a:ext cx="85903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Ref: Some Historical and Future Aspects of Engineering Mechanics Downloaded from ascelibrary.org by Indian Institute Of Technology Delhi on 12/23/25. Copyright ASCE. For personal use only; all rights reserved. Ching-Jen Chen1 and Yousef Haik: J. Eng. Mech., 2002, 128(12): 1242-1253</a:t>
            </a:r>
          </a:p>
        </p:txBody>
      </p:sp>
    </p:spTree>
    <p:extLst>
      <p:ext uri="{BB962C8B-B14F-4D97-AF65-F5344CB8AC3E}">
        <p14:creationId xmlns:p14="http://schemas.microsoft.com/office/powerpoint/2010/main" val="51158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6361B2E-98D1-2184-3897-DD39FBF4C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25B333C-AF67-F3BD-68E3-52BF24821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35" y="270637"/>
            <a:ext cx="7772400" cy="914400"/>
          </a:xfrm>
        </p:spPr>
        <p:txBody>
          <a:bodyPr/>
          <a:lstStyle/>
          <a:p>
            <a:r>
              <a:rPr lang="en-US" sz="2800" dirty="0"/>
              <a:t> Aristotelian Origins of Mechanics</a:t>
            </a:r>
            <a:br>
              <a:rPr lang="en-US" sz="2800" dirty="0"/>
            </a:br>
            <a:r>
              <a:rPr lang="en-US" sz="2800" dirty="0"/>
              <a:t>384 – 322 BC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2EEE8BB2-2D38-EC89-9F43-AF41FBA74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35" y="1466849"/>
            <a:ext cx="8478005" cy="4802819"/>
          </a:xfrm>
        </p:spPr>
        <p:txBody>
          <a:bodyPr/>
          <a:lstStyle/>
          <a:p>
            <a:r>
              <a:rPr lang="en-US" sz="2400" dirty="0"/>
              <a:t>Science of Natural Motions:</a:t>
            </a:r>
          </a:p>
          <a:p>
            <a:r>
              <a:rPr lang="en-US" sz="2400" dirty="0"/>
              <a:t>Aristotelian mechanics, dominant for nearly 2,000 years.</a:t>
            </a:r>
          </a:p>
          <a:p>
            <a:r>
              <a:rPr lang="en-US" sz="2400" dirty="0"/>
              <a:t> Two realms of Motion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7B7DA87-D321-722B-6556-04DA6BD9EE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06583AA-290B-73E9-6F50-15B7E19C35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FA30027-A2B7-EC1A-F274-FE39FEAA15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E3A1B84-5447-EEB1-C24F-C33BB8E482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F3BBD87-0C39-CD19-0C91-717A8E660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A7FF38C-5801-CA37-A4CB-B5779702CC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D06F005-E411-823E-AF93-A81545010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C54C2FF-B6A9-FDF5-BF98-884BE32D1D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FD20C8E-B7B8-B38F-72C9-E2227FDCA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9794DBB-7AB2-48A2-009E-353B6C9FDC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1BEF7D3-DC5C-C64D-B13C-E9D64A178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5710A21-F8C0-6A6A-1877-3B1A036AF3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658DE14-7A69-270A-52F6-A98449539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3A8761F-8EB0-EDA9-022A-7434DE99A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878091F-4AFB-7B28-51CC-5071CDFDC3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E8AF66B-083E-0394-66EB-B879854910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D137F6-4D86-6F98-1FFF-4A585708A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314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B0E629C-BA8F-F018-58B0-7B9A60B09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AED24A2-CCA5-E82B-98C8-A876FBBF0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743" y="1355847"/>
            <a:ext cx="8478005" cy="5046327"/>
          </a:xfrm>
        </p:spPr>
        <p:txBody>
          <a:bodyPr/>
          <a:lstStyle/>
          <a:p>
            <a:r>
              <a:rPr lang="en-US" sz="2400" b="1" dirty="0"/>
              <a:t>Two Realms:</a:t>
            </a:r>
            <a:r>
              <a:rPr lang="en-US" sz="2400" dirty="0"/>
              <a:t> </a:t>
            </a:r>
          </a:p>
          <a:p>
            <a:r>
              <a:rPr lang="en-US" sz="2400" dirty="0"/>
              <a:t>A perfect, unchanging celestial realm (ether, circular motion). </a:t>
            </a:r>
          </a:p>
          <a:p>
            <a:r>
              <a:rPr lang="en-US" sz="2400" dirty="0"/>
              <a:t>An imperfect, changing terrestrial realm (earth, air, fire, water, straight-line motion).</a:t>
            </a:r>
          </a:p>
          <a:p>
            <a:r>
              <a:rPr lang="en-US" sz="2400" b="1" dirty="0"/>
              <a:t>Natural Place &amp; Motion:</a:t>
            </a:r>
            <a:r>
              <a:rPr lang="en-US" sz="2400" dirty="0"/>
              <a:t> Everything has a natural place; objects move to return there (e.g., stones down, fire up).</a:t>
            </a:r>
          </a:p>
          <a:p>
            <a:r>
              <a:rPr lang="en-US" sz="2400" b="1" dirty="0"/>
              <a:t>Violent Motion:</a:t>
            </a:r>
            <a:r>
              <a:rPr lang="en-US" sz="2400" dirty="0"/>
              <a:t> Any motion away from the natural place, requiring a continuous external force (e.g., Projectiles).</a:t>
            </a:r>
          </a:p>
          <a:p>
            <a:r>
              <a:rPr lang="en-US" sz="2400" b="1" dirty="0"/>
              <a:t>Force &amp; Resistance:</a:t>
            </a:r>
            <a:r>
              <a:rPr lang="en-US" sz="2400" dirty="0"/>
              <a:t> Velocity was proportional to motive force (weight) and inversely proportional to resistance (medium), meaning heavier objects fell faster.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B7370FD-B159-0D00-8A8E-0152A1754A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BF80AFF-0453-671F-6158-A5F3F6B79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F873A9B-3B57-1E54-10F6-ED506F1C20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3D69FED-48DA-E858-7ABD-6DA00CF93A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5A205EF-734E-6925-02A9-7A8AC1E69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9D32D3-2039-710A-B704-85DF598504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EFA4A49-77C4-F861-9DFD-30121428CA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9431851-6B7C-F5A0-E8D4-EBA4A31BA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307ACF7-A57E-9AB6-5F82-6B8B9AC82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C54DC42-8023-E790-10FA-66FDB281C5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30F9AF9-E9B5-0806-E369-8A53638D7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90763EB-02BC-35E3-4CB1-994D941FE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8531662-1586-9179-0048-0DC01FF9FE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C751F8B-B207-2B8A-3971-BD3078019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85F7B74-CDCC-DA9C-A833-44271B8C1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D6FC49A-9D6E-FDD3-E5BF-B646D81C97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C3C79B-8DA5-7E21-FDE0-01E9CA30DE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E181ED98-1B85-C4B5-07F9-2B50193E5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90543" y="455825"/>
            <a:ext cx="5964774" cy="6039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Google Sans"/>
              </a:rPr>
              <a:t>Core Principles of Aristotelian Mechanics</a:t>
            </a:r>
            <a:endParaRPr kumimoji="0" lang="en-US" alt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996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137F4FA-9530-30C9-7C26-F8BADC46E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C3CEA97-AC62-D521-E71A-C84B21144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423" y="1718587"/>
            <a:ext cx="8478005" cy="4114800"/>
          </a:xfrm>
        </p:spPr>
        <p:txBody>
          <a:bodyPr/>
          <a:lstStyle/>
          <a:p>
            <a:r>
              <a:rPr lang="en-US" sz="2400" b="1" dirty="0"/>
              <a:t>No Vacuum:</a:t>
            </a:r>
            <a:r>
              <a:rPr lang="en-US" sz="2400" dirty="0"/>
              <a:t> A void couldn't exist because objects would move infinitely fast, leading to immediate filling, thus contradicting its nature.</a:t>
            </a:r>
          </a:p>
          <a:p>
            <a:r>
              <a:rPr lang="en-US" sz="2400" b="1" dirty="0">
                <a:solidFill>
                  <a:schemeClr val="accent6"/>
                </a:solidFill>
              </a:rPr>
              <a:t>Teleological</a:t>
            </a:r>
            <a:r>
              <a:rPr lang="en-US" sz="2400" b="1" dirty="0"/>
              <a:t> Explanation:</a:t>
            </a:r>
            <a:r>
              <a:rPr lang="en-US" sz="2400" dirty="0"/>
              <a:t> Motion was explained by </a:t>
            </a:r>
            <a:r>
              <a:rPr lang="en-US" sz="2400" i="1" dirty="0"/>
              <a:t>purpose</a:t>
            </a:r>
            <a:r>
              <a:rPr lang="en-US" sz="2400" dirty="0"/>
              <a:t> </a:t>
            </a:r>
          </a:p>
          <a:p>
            <a:r>
              <a:rPr lang="en-US" sz="2400" dirty="0"/>
              <a:t>The object's inherent tendency to reach its natural state.</a:t>
            </a:r>
          </a:p>
          <a:p>
            <a:r>
              <a:rPr lang="en-US" sz="2400" dirty="0">
                <a:solidFill>
                  <a:srgbClr val="FF0000"/>
                </a:solidFill>
              </a:rPr>
              <a:t>No importance to force</a:t>
            </a:r>
            <a:r>
              <a:rPr lang="en-US" sz="2400" dirty="0"/>
              <a:t>. 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F18489E-0D85-287F-EABC-22FA87B138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69A9EE5-EF20-AA5A-AF6D-8863F3A93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372CD9B-4A13-2327-2D0B-D9DC11681F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06A2899-8371-8C8A-8F92-ED2D2D9CC8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EC9226C-7ECF-3DC1-182D-98846FE74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3F22F13-41E4-00D0-AF9B-7E28AD7B3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6F7E8FA-4D6D-D8A2-5FB4-AD693503FC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C569552-112D-D059-3FB6-4A5E0F32D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676F13E-74F4-6EC5-B177-B8E89925C6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7CDF524-EFDB-2C74-20CE-E0B37DDF1B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D990A82-F2F8-11D3-899A-F3C97613A8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AC49821-396D-E62D-B93A-79BEB0A8BB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2F47847-C7FC-9A84-C947-2CF59A2134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AA00748-D42A-061E-CA30-0266634647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04BCA52-DA40-41BB-189E-27EBD50DE5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ABDE325-4BBC-FCE4-7B91-C75A919EA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E649B8-C3E6-6A39-649D-1E9C178B8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E824ED4B-52A8-5DA7-E62A-AB36364B0A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90543" y="455825"/>
            <a:ext cx="5964774" cy="6039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Google Sans"/>
              </a:rPr>
              <a:t>Core Principles of Aristotelian Mechanics</a:t>
            </a:r>
            <a:endParaRPr kumimoji="0" lang="en-US" alt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594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28C687A-0794-31C1-9B7D-1C4FCDEA0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CE995EE-F6F8-7818-0959-D30CBB91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35" y="270637"/>
            <a:ext cx="7772400" cy="914400"/>
          </a:xfrm>
        </p:spPr>
        <p:txBody>
          <a:bodyPr/>
          <a:lstStyle/>
          <a:p>
            <a:r>
              <a:rPr lang="en-US" sz="2800" dirty="0"/>
              <a:t>Aristotelian Origins of Mechanics</a:t>
            </a:r>
            <a:br>
              <a:rPr lang="en-US" sz="2800" dirty="0"/>
            </a:br>
            <a:r>
              <a:rPr lang="en-US" sz="2800" dirty="0"/>
              <a:t>384 – 322 BC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8E43095-FCF1-36C5-61EB-0F95D746A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35" y="2551364"/>
            <a:ext cx="8478005" cy="1891342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i="1" dirty="0">
                <a:solidFill>
                  <a:schemeClr val="accent6"/>
                </a:solidFill>
              </a:rPr>
              <a:t>The AM emphasizing teleology (purpose), defined motion as natural (to place) or violent (forced), and rejected the vacuum, influencing science until Galileo challenged it. 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D6F2CE1-3229-1120-5003-6E95543396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786C1E6-38ED-DDFA-0829-9A6DB9C36E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3446E13-E982-D25F-825C-9B2CA81622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84FF1F0-7DF3-FFC8-B8F2-C93F7ACED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846E2A-5C14-B6A2-8518-75531D398E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4505C54-2DBE-4BC6-F592-6750938E33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B1501CB-1446-C5FC-60A8-9EB4E1C6F9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1842D30-38FB-F8F6-0E22-319CB15C1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AD8AC85-BAF6-4FD3-6887-3FF31C5B4D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EF53F11-DCD5-7572-DE0A-6DF4EE7245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57D00AE-76BA-63F2-AB32-0B8C30785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0396A57-FAF7-FBAC-1113-CA8DA58C09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EB2BCB9-15B4-D486-024E-4F4C670DF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EC42C38-1AF3-C30B-F215-3ED575E7A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0E81471-11C5-DB51-955B-D41C22AC7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4682214-3C50-BB8E-74A4-30C918D21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085BD8-4871-02BC-5093-772E68296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091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07548FC-30D4-7038-C02F-B9C15419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FAB7C2F4-1728-D61D-4E51-0F98CA87B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462" y="97278"/>
            <a:ext cx="6720306" cy="1143000"/>
          </a:xfrm>
        </p:spPr>
        <p:txBody>
          <a:bodyPr/>
          <a:lstStyle/>
          <a:p>
            <a:r>
              <a:rPr lang="en-US" altLang="en-US" sz="2800" dirty="0"/>
              <a:t>Mechanics as a Sequel: Ingenuity of Archimedes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26AE79E4-84CC-FB79-D8B7-935B572B4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038600" y="3267573"/>
            <a:ext cx="4724401" cy="262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658A9C83-D6DC-B86A-9F50-9CF6717ADA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0718436-3DC6-F556-B915-A79C83029E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4E1D057-8246-9CC9-E54C-9EEC18203C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F240D98-0341-6B4C-18FB-0C3BE99C7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3C5D67-0726-0661-53D3-D9C54BE601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85BCDB0-E934-64AB-52B4-D3B7F73912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66CA9E1-150C-B93C-B17C-856DC62B5B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4EA4576-FAAD-FCA1-B869-E42447319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16541CF-3200-8695-46B2-BB82975D8F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AA39A7E-F2FA-EBF4-502F-FEF9EF882B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14058F-971B-F279-4DE8-3FD1053430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5206CCB-7CC9-CE10-82A6-838291C06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4DB1C0F-67EA-219D-66F5-EE6C3C502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718C6FA-DE66-A437-727A-58F15647F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2953BEF-F003-A8DD-DA56-B61B99242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6A76CA5-6B4C-D276-D9D5-2AE3044A0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F8C33F1-1102-D837-3549-49F8516BB9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4156FAC-6763-6E6E-4C23-2BAD7AB102A5}"/>
              </a:ext>
            </a:extLst>
          </p:cNvPr>
          <p:cNvSpPr txBox="1"/>
          <p:nvPr/>
        </p:nvSpPr>
        <p:spPr>
          <a:xfrm>
            <a:off x="4370717" y="5928548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Archimedes water screw pump invented in 200 B.C</a:t>
            </a:r>
          </a:p>
        </p:txBody>
      </p:sp>
      <p:pic>
        <p:nvPicPr>
          <p:cNvPr id="4100" name="Picture 4" descr="7 Remarkable Inventions from Archimedes That Shaped History">
            <a:extLst>
              <a:ext uri="{FF2B5EF4-FFF2-40B4-BE49-F238E27FC236}">
                <a16:creationId xmlns:a16="http://schemas.microsoft.com/office/drawing/2014/main" id="{77AB3B91-76B3-FC96-22A6-9C26A8E6B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35" y="1261356"/>
            <a:ext cx="3850065" cy="309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DF30184-A161-733B-0343-93BCE20CECA0}"/>
              </a:ext>
            </a:extLst>
          </p:cNvPr>
          <p:cNvSpPr txBox="1"/>
          <p:nvPr/>
        </p:nvSpPr>
        <p:spPr>
          <a:xfrm>
            <a:off x="228600" y="450645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Archimedes Iron Claw</a:t>
            </a:r>
          </a:p>
        </p:txBody>
      </p:sp>
    </p:spTree>
    <p:extLst>
      <p:ext uri="{BB962C8B-B14F-4D97-AF65-F5344CB8AC3E}">
        <p14:creationId xmlns:p14="http://schemas.microsoft.com/office/powerpoint/2010/main" val="121971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679405C-F28B-7738-E080-A3548559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982CFE10-FCE5-6A20-F147-5A836C81E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94" y="1143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Mechanics as a Sequel: Ingenuity of Archimedes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CB98E42-D7E1-226A-CCB6-FD65B525E59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F2FED4-8BB1-0EA8-C42E-F66392A98A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9E5D40A-1E8E-B7A7-512C-F0BF77C4F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545C79E-0BDD-2C23-C683-F22F82EB6D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AD15AD7-EBA5-9A59-0F46-FC9DA20951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511B084-A573-EFD4-F1D3-A55373FB84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9912D3A-9985-45A2-B693-BEBC751558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783AB4F-23D6-DF1D-4CDA-BDAF30469D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3761F28-64A6-5CB1-76C4-2E2AB8FC8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9D8E6CF-01F6-0B2B-90FB-1479998A11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8A61D57-0FEE-C4A0-B718-8DCB50CA28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B0CCFB2-D6DB-040A-1486-E291A45D8A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DE7281C-E5B0-8B38-07C8-1B6C91344F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5358695-814F-9B08-1B45-2BE3337F8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BFEAE2-8589-BE6E-FDAF-4CF3B2568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CE0F3F9-0D70-DD7B-7CA4-748CFB0DE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E71480-C4C7-D7F6-2182-04BC51B45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2" descr="7 Remarkable Inventions from Archimedes That Shaped History">
            <a:extLst>
              <a:ext uri="{FF2B5EF4-FFF2-40B4-BE49-F238E27FC236}">
                <a16:creationId xmlns:a16="http://schemas.microsoft.com/office/drawing/2014/main" id="{D8D7EB04-BCC5-A4CB-FCB7-D847886BF1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95222"/>
            <a:ext cx="7772400" cy="406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286135-C570-0A8A-3897-D44BE3FB4072}"/>
              </a:ext>
            </a:extLst>
          </p:cNvPr>
          <p:cNvSpPr txBox="1"/>
          <p:nvPr/>
        </p:nvSpPr>
        <p:spPr>
          <a:xfrm>
            <a:off x="1667385" y="5677619"/>
            <a:ext cx="2301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Inter"/>
              </a:rPr>
              <a:t>The odometer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44EF44-CCB7-49DB-3297-9577A25D8303}"/>
              </a:ext>
            </a:extLst>
          </p:cNvPr>
          <p:cNvSpPr/>
          <p:nvPr/>
        </p:nvSpPr>
        <p:spPr bwMode="auto">
          <a:xfrm>
            <a:off x="4572000" y="1295400"/>
            <a:ext cx="4114800" cy="434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55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E14B398-38B0-2D7A-C4BC-93C386382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22E3F2A-BFAC-0266-782D-CBEFF6B39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12" y="191738"/>
            <a:ext cx="6821865" cy="951262"/>
          </a:xfrm>
        </p:spPr>
        <p:txBody>
          <a:bodyPr/>
          <a:lstStyle/>
          <a:p>
            <a:r>
              <a:rPr lang="en-US" sz="2800" dirty="0"/>
              <a:t>Influence of Mechanics</a:t>
            </a:r>
            <a:br>
              <a:rPr lang="en-US" sz="2800" dirty="0"/>
            </a:br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 to 16</a:t>
            </a:r>
            <a:r>
              <a:rPr lang="en-US" sz="2800" baseline="30000" dirty="0"/>
              <a:t>th</a:t>
            </a:r>
            <a:r>
              <a:rPr lang="en-US" sz="2800" dirty="0"/>
              <a:t> Centuries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5F570726-B824-28D7-ECFB-95916F0A0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79250" y="1207680"/>
            <a:ext cx="8559950" cy="558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A235AEB-6BBC-ACB5-2C45-16A712C1E36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E3CA2CE-40E4-38C7-B69B-3100786EE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9E300DE-F34F-A796-9DE5-198FF9C35E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9BEE560-700A-0604-7CD5-271C2F7F65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00C7FDE-06B4-90B5-42CA-012749B70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A0ED165-DE7E-3B0C-1AE6-916D12A269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645E9DE-0E23-D5B9-CFFE-BB0E2094EC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BC0BCD2-6654-18AA-349B-7438F7B43B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A582B59-91DE-9CDA-D683-38504B55A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9670045-0E8C-81D8-D960-6D565B8A53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F21F207-D99A-CC7A-BD95-13AB1B25EA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7442EBA-11F7-9E95-3266-C91B022187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12C1C6D-C02B-5CBE-963E-626E4D0FA3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BC8A5C9-A731-41EA-14E3-B08A67A88F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0E49909-47A7-270A-BC16-BA5B1F0B3B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4697632-2DF1-A412-C19A-AAD91C4F8F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48C3E7-AB54-25EF-D943-C28C757EB3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2762B122-802E-8B79-B8A8-9F6C9DBED5FB}"/>
              </a:ext>
            </a:extLst>
          </p:cNvPr>
          <p:cNvSpPr/>
          <p:nvPr/>
        </p:nvSpPr>
        <p:spPr bwMode="auto">
          <a:xfrm>
            <a:off x="228600" y="1524000"/>
            <a:ext cx="7696200" cy="381000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12190D-179B-8917-16A8-3F496A0AEB12}"/>
              </a:ext>
            </a:extLst>
          </p:cNvPr>
          <p:cNvSpPr/>
          <p:nvPr/>
        </p:nvSpPr>
        <p:spPr bwMode="auto">
          <a:xfrm>
            <a:off x="433059" y="1904999"/>
            <a:ext cx="8253741" cy="47402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58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8001D1-3EBB-BF3E-61FF-3C720066E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44108F9-9F77-0864-82E8-055561DBA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44415"/>
            <a:ext cx="5486400" cy="898585"/>
          </a:xfrm>
        </p:spPr>
        <p:txBody>
          <a:bodyPr/>
          <a:lstStyle/>
          <a:p>
            <a:r>
              <a:rPr lang="en-US" sz="2800" dirty="0"/>
              <a:t>Expeditious Development in 17</a:t>
            </a:r>
            <a:r>
              <a:rPr lang="en-US" sz="2800" baseline="30000" dirty="0"/>
              <a:t>th</a:t>
            </a:r>
            <a:r>
              <a:rPr lang="en-US" sz="2800" dirty="0"/>
              <a:t> &amp; 18</a:t>
            </a:r>
            <a:r>
              <a:rPr lang="en-US" sz="2800" baseline="30000" dirty="0"/>
              <a:t>th</a:t>
            </a:r>
            <a:r>
              <a:rPr lang="en-US" sz="2800" dirty="0"/>
              <a:t> Centuries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B4917632-0432-CBC7-A020-C7F9AB4320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2532" y="1219200"/>
            <a:ext cx="8512607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D439FB0E-0FD9-6EEC-B60E-91A2CC06DA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BE9952D-DE2C-A44F-E41D-5A3FB68194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E0C4FD8-650C-55A9-8BAC-161AEC38C5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BDDA527-415D-F931-38BD-EB88C18733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0CEA4DF-BF82-731C-6008-8C2BEACB8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3A35969-0BA5-DA63-557A-671C9487F2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BDE890A-04CD-607A-A054-773CBB19AA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251A809-70D6-79BE-C6B5-4B736E5D5F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4DE02B7-FB3B-6D49-9D83-F0ADFEBD93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7860ADE-64FE-15EF-F4EE-5E9C01D44C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764E1D9-808F-1E35-F78A-92397AF528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B4B2A3D-302C-ADDB-6143-9D4CE9D622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FE5A026-CD6B-40C7-3CFC-6C54E39F50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11D5653-94C0-8425-75FD-172C505FA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F6DFFBD-F074-33E5-23CA-5F89E60520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5AC5E90-38CE-7B32-0E8D-9A9D014A15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A0E03F-5806-625C-BDBA-0130AB4679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82B7AFDC-701D-1399-15AA-0F18CE6DDDF3}"/>
              </a:ext>
            </a:extLst>
          </p:cNvPr>
          <p:cNvSpPr/>
          <p:nvPr/>
        </p:nvSpPr>
        <p:spPr bwMode="auto">
          <a:xfrm>
            <a:off x="1752600" y="2743200"/>
            <a:ext cx="1524000" cy="304801"/>
          </a:xfrm>
          <a:prstGeom prst="ellipse">
            <a:avLst/>
          </a:prstGeom>
          <a:noFill/>
          <a:ln w="698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1F9F6FF-E71D-57A2-69AB-89995B6557ED}"/>
              </a:ext>
            </a:extLst>
          </p:cNvPr>
          <p:cNvSpPr/>
          <p:nvPr/>
        </p:nvSpPr>
        <p:spPr bwMode="auto">
          <a:xfrm>
            <a:off x="228600" y="1524000"/>
            <a:ext cx="7696200" cy="381000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B56F21-9B35-2A84-B113-FB4F3D2D70A8}"/>
              </a:ext>
            </a:extLst>
          </p:cNvPr>
          <p:cNvSpPr/>
          <p:nvPr/>
        </p:nvSpPr>
        <p:spPr bwMode="auto">
          <a:xfrm>
            <a:off x="445129" y="1846384"/>
            <a:ext cx="8253741" cy="47402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6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EE19A65-CAEA-3BF3-E71E-6D12F0E9A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FC488178-3B31-82F5-2CA8-777E975E3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69" y="394080"/>
            <a:ext cx="7072031" cy="625475"/>
          </a:xfrm>
        </p:spPr>
        <p:txBody>
          <a:bodyPr/>
          <a:lstStyle/>
          <a:p>
            <a:r>
              <a:rPr lang="en-US" sz="2800" dirty="0"/>
              <a:t>Glory of Mechanics in 19</a:t>
            </a:r>
            <a:r>
              <a:rPr lang="en-US" sz="2800" baseline="30000" dirty="0"/>
              <a:t>th</a:t>
            </a:r>
            <a:r>
              <a:rPr lang="en-US" sz="2800" dirty="0"/>
              <a:t> &amp; 20</a:t>
            </a:r>
            <a:r>
              <a:rPr lang="en-US" sz="2800" baseline="30000" dirty="0"/>
              <a:t>th</a:t>
            </a:r>
            <a:r>
              <a:rPr lang="en-US" sz="2800" dirty="0"/>
              <a:t> Centuries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E2F041E2-9602-2BA7-383E-D5679E118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42026" y="1209844"/>
            <a:ext cx="7992374" cy="5463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929CD558-63DB-A0B3-FDB2-CE19A17C03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3DF3836-5E76-DDE7-A8D8-6EFEB15245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1508184-FFF3-9AF1-0432-699FE24061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1FD33DA-6D5A-ED3A-BFCD-F0FD3535F1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2166CD2-F08D-9A8B-830E-D74E51DB2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6B77742-CDDA-462F-F44F-5A0CF7972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C671650-A131-400F-862A-F3109955C9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B9A7F3B-7E4E-C944-98E9-FB22E0122C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5C0FA8-616D-2516-0976-0C99F27AC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D86842-38A9-8B4B-DAC7-63FEC8E95B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21DEEAE-CF85-53F1-2D1F-75C789329C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C9FABC8-52C0-310B-2C22-7AFE13B3DB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202B472-568B-320D-46C3-2E5CDDD4E4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7794E5B-B62C-C05A-AE65-5F50E595A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47DBFB6-CA6B-64F7-311C-224ADCDB5C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2FCBD5F-FFA8-56C7-9060-09AF2D643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01BC12-D4D4-5E9B-C0C2-AFBC2DAC09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C50CF-978D-A725-C059-47731CB4F7BF}"/>
              </a:ext>
            </a:extLst>
          </p:cNvPr>
          <p:cNvSpPr/>
          <p:nvPr/>
        </p:nvSpPr>
        <p:spPr bwMode="auto">
          <a:xfrm>
            <a:off x="433059" y="1904999"/>
            <a:ext cx="8253741" cy="45589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38707BA-B2E7-027A-9374-37BE4ABCE2C5}"/>
              </a:ext>
            </a:extLst>
          </p:cNvPr>
          <p:cNvSpPr/>
          <p:nvPr/>
        </p:nvSpPr>
        <p:spPr bwMode="auto">
          <a:xfrm>
            <a:off x="228600" y="1600200"/>
            <a:ext cx="7696200" cy="381000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BFD795-0CDD-BF5A-E2CB-E14294CADEA1}"/>
              </a:ext>
            </a:extLst>
          </p:cNvPr>
          <p:cNvSpPr txBox="1"/>
          <p:nvPr/>
        </p:nvSpPr>
        <p:spPr>
          <a:xfrm>
            <a:off x="777875" y="2828836"/>
            <a:ext cx="71469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STXingkai" panose="02010800040101010101" pitchFamily="2" charset="-122"/>
                <a:ea typeface="STXingkai" panose="02010800040101010101" pitchFamily="2" charset="-122"/>
              </a:rPr>
              <a:t>Practice of Extrasomatic Mechanics Created</a:t>
            </a:r>
            <a:r>
              <a:rPr kumimoji="0" lang="en-US" sz="3200" b="0" i="0" u="none" strike="noStrike" cap="none" normalizeH="0" dirty="0">
                <a:ln>
                  <a:noFill/>
                </a:ln>
                <a:solidFill>
                  <a:srgbClr val="0070C0"/>
                </a:solidFill>
                <a:effectLst/>
                <a:latin typeface="STXingkai" panose="02010800040101010101" pitchFamily="2" charset="-122"/>
                <a:ea typeface="STXingkai" panose="02010800040101010101" pitchFamily="2" charset="-122"/>
              </a:rPr>
              <a:t> Extrasomatic Energy Generation and Consumption.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016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2A5270-34D0-43EA-6939-9533FBCC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642852BB-12B1-265B-4620-7395F4959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35" y="349310"/>
            <a:ext cx="7772400" cy="625475"/>
          </a:xfrm>
        </p:spPr>
        <p:txBody>
          <a:bodyPr/>
          <a:lstStyle/>
          <a:p>
            <a:r>
              <a:rPr lang="en-US" sz="2800" dirty="0"/>
              <a:t>The Tradition of Mechanics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B2E5AFA-B6F8-DA47-6531-45A915ECF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635368"/>
            <a:ext cx="8590340" cy="4689231"/>
          </a:xfrm>
        </p:spPr>
        <p:txBody>
          <a:bodyPr/>
          <a:lstStyle/>
          <a:p>
            <a:r>
              <a:rPr lang="en-US" sz="2400" dirty="0"/>
              <a:t>The tradition of mechanics is a millennia - old lineage:</a:t>
            </a:r>
          </a:p>
          <a:p>
            <a:r>
              <a:rPr lang="en-US" sz="2400" dirty="0"/>
              <a:t>Tradition started with ancient Greek logic (Aristotle) and mathematics (Archimedes) to understand motion, </a:t>
            </a:r>
          </a:p>
          <a:p>
            <a:r>
              <a:rPr lang="en-US" sz="2400" dirty="0"/>
              <a:t>Evolved through Islamic scholars (Avicenna, al-</a:t>
            </a:r>
            <a:r>
              <a:rPr lang="en-US" sz="2400" dirty="0" err="1"/>
              <a:t>Khazini</a:t>
            </a:r>
            <a:r>
              <a:rPr lang="en-US" sz="2400" dirty="0"/>
              <a:t>) who introduced experimentation, culminating in Newton's foundational laws.</a:t>
            </a:r>
          </a:p>
          <a:p>
            <a:r>
              <a:rPr lang="en-US" sz="2400" dirty="0"/>
              <a:t> Expanded with Galileo, Huygens, Lagrange, and Einstein, forming classical mechanics (forces, energy, gravity) </a:t>
            </a:r>
          </a:p>
          <a:p>
            <a:r>
              <a:rPr lang="en-US" sz="2400" dirty="0"/>
              <a:t>and later branching into modern fields like continuum mechanics, quantum mechanics, and engineering applications, blending theory, math, and practical devices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2FE54D7-E7AA-E3F5-D2DE-CFC6D807CB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4B2BD90-7CD2-C651-FDA1-61F639678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FC8C61B-3026-33C8-516B-76839CB096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23EF2B4-BFE0-9D04-6882-49EF635AE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D7B9367-D641-6492-439A-857E7D748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CD900DD-67DD-5A57-1427-C2BE016FB3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35CF4BA-69D4-0E76-4597-1C811AC4D5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A13C4E2-E046-24E4-DBFE-C21B87C57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AE93EF1-ED10-F3DB-6537-B749B4280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87E085C-3231-0EF7-34CE-B963A9CD3D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4E02D5E-B2BD-44D1-293B-6C4335EF9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7DABEAD-1071-B2B0-2292-1E290A106E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484EEB9-0725-0293-20A3-3E766408F6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086A5FA-4CB3-D933-AC7A-C5EBAD655A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68247EB-1F33-241D-A51F-8A74433CD1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7B5231D-B21A-101A-278A-E1467BE77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77CDDB-0FE1-BEAB-622C-D4059E9E1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943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1E4C4D-8022-DBB3-D832-C086B1D75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9684137E-4D0D-3F20-78FD-3D29D1214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3062"/>
            <a:ext cx="7772400" cy="625475"/>
          </a:xfrm>
        </p:spPr>
        <p:txBody>
          <a:bodyPr/>
          <a:lstStyle/>
          <a:p>
            <a:r>
              <a:rPr lang="en-US" sz="2800" dirty="0"/>
              <a:t>Recapitulation of Ancient Roots 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2C622CB-4571-775E-6765-E44C3086F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97325"/>
            <a:ext cx="8590340" cy="4114800"/>
          </a:xfrm>
        </p:spPr>
        <p:txBody>
          <a:bodyPr/>
          <a:lstStyle/>
          <a:p>
            <a:r>
              <a:rPr lang="en-US" sz="2400" b="1" dirty="0"/>
              <a:t>Indian Practitioners: </a:t>
            </a:r>
            <a:r>
              <a:rPr lang="en-US" sz="2400" dirty="0"/>
              <a:t>Ancient Civilizations, community level facilities….</a:t>
            </a:r>
          </a:p>
          <a:p>
            <a:r>
              <a:rPr lang="en-US" sz="2400" b="1" dirty="0"/>
              <a:t>Greek Philosophers:</a:t>
            </a:r>
            <a:r>
              <a:rPr lang="en-US" sz="2400" dirty="0"/>
              <a:t> Aristotle introduced logical frameworks for motion (natural vs. forced), while Pythagoreans used math for analysis.</a:t>
            </a:r>
          </a:p>
          <a:p>
            <a:r>
              <a:rPr lang="en-US" sz="2400" b="1" dirty="0"/>
              <a:t>Archimedes:</a:t>
            </a:r>
            <a:r>
              <a:rPr lang="en-US" sz="2400" dirty="0"/>
              <a:t> Contributed to statics, hydrostatics, and levers, establishing mathematics in mechanics.</a:t>
            </a:r>
          </a:p>
          <a:p>
            <a:r>
              <a:rPr lang="en-US" sz="2400" b="1" dirty="0"/>
              <a:t>Islamic Scholars:</a:t>
            </a:r>
            <a:r>
              <a:rPr lang="en-US" sz="2400" dirty="0"/>
              <a:t> Al-Biruni and al-</a:t>
            </a:r>
            <a:r>
              <a:rPr lang="en-US" sz="2400" dirty="0" err="1"/>
              <a:t>Khazini</a:t>
            </a:r>
            <a:r>
              <a:rPr lang="en-US" sz="2400" dirty="0"/>
              <a:t> integrated statics/dynamics and hydrodynamics; Ibn Sina and al-</a:t>
            </a:r>
            <a:r>
              <a:rPr lang="en-US" sz="2400" dirty="0" err="1"/>
              <a:t>Baghdaadi</a:t>
            </a:r>
            <a:r>
              <a:rPr lang="en-US" sz="2400" dirty="0"/>
              <a:t> developed theories on motion and projectiles. 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5B195F0-EEA7-4DAB-0763-96475D7000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1914DE3-7173-0CE0-AD84-31F37DB2FC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0A8DD2C-6B5D-1837-FEEF-21C97A5D9E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C3754AF-56EA-0F8B-2DF9-87496E13BF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CB5BB50-6384-CB3C-BD16-147AC60BA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252A2B2-E223-7F1D-9A7B-977460D818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83F2FF5-BEA9-63FC-9C18-75C1411F5A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7A5F255-8DA1-79ED-DCBC-2BA5FBEFA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4063EBB-AE93-CC40-4E26-59E408356F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2B71816-E3DA-93A7-AD73-B4758CC10E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F69D035-A39E-7330-D7C9-4F300868B9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4E32BC3-E6D1-D783-698E-2EB641F6A1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808C4B2-A042-5D75-4A7D-E61F3E224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B8724BB-D7E3-2914-2D36-34B4402EE4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6350F48-1B4C-AE9C-BEAB-721E48DA2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14BA4F7-B478-FF3B-B3DF-AB459DEA2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D8CEA0-AE60-2D62-7C77-A5BAD21135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584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8B5A574-4F0E-8787-FB48-45CCACA00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50DE8D6-367B-C104-6267-F8657540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943" y="407568"/>
            <a:ext cx="7772400" cy="625475"/>
          </a:xfrm>
        </p:spPr>
        <p:txBody>
          <a:bodyPr/>
          <a:lstStyle/>
          <a:p>
            <a:r>
              <a:rPr lang="en-US" sz="2800" dirty="0"/>
              <a:t>The Classical Revolution 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2770088-76C6-133E-892C-B29170B0C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4114800"/>
          </a:xfrm>
        </p:spPr>
        <p:txBody>
          <a:bodyPr/>
          <a:lstStyle/>
          <a:p>
            <a:r>
              <a:rPr lang="en-US" sz="2400" b="1" dirty="0"/>
              <a:t>Galileo Galilei:</a:t>
            </a:r>
            <a:r>
              <a:rPr lang="en-US" sz="2400" dirty="0"/>
              <a:t> Challenged old ideas, established inertia, and laid groundwork for modern physics.</a:t>
            </a:r>
          </a:p>
          <a:p>
            <a:r>
              <a:rPr lang="en-US" sz="2400" b="1" dirty="0"/>
              <a:t>Isaac Newton:</a:t>
            </a:r>
            <a:r>
              <a:rPr lang="en-US" sz="2400" dirty="0"/>
              <a:t> Formulated the universal laws of motion and gravitation, providing the bedrock for "classical mechanics".</a:t>
            </a:r>
          </a:p>
          <a:p>
            <a:r>
              <a:rPr lang="en-US" sz="2400" b="1" dirty="0"/>
              <a:t>18th-19th Centuries:</a:t>
            </a:r>
            <a:r>
              <a:rPr lang="en-US" sz="2400" dirty="0"/>
              <a:t> Mathematicians developed analytical mechanics (Lagrange, Hamilton) focusing on energy, and continuum mechanics for materials. 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EC357C1-58CD-EBB7-6971-8A8DD15DD8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059A4EE-45D1-79BE-78E8-E62A73E9EB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83945C1-6B30-7B54-4492-1D138D824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CE80A00-A4B0-15F2-F889-EF79FE3844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325A880-E8C4-0288-E628-0420423A8D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ED0FBCF-612D-B215-4E70-E445E44877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026BC43-9E01-A40F-FEA8-3353059BF2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4DC4E0B-56E8-2138-7FDC-6140AF8F7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92F9885-738C-DB01-F021-E63D9255AA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9558A6F-21AB-417F-232F-3ADEC79ED0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B4F86BE-8930-3396-067E-1ABFE9D08A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AE15CCB-0814-BBE0-38C7-780262D246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C129B09-2E2D-F9D9-E741-A6DD065906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CE0D579-A2E4-EEC2-72F1-E8B913B602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DF21DC8-A246-88F1-74AE-ECE2EFD6B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5D18D67-FF68-96CE-30AB-8CF9C88D72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2E5ABD-2BC1-B9A5-7F91-9821213D23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835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F468B13-38EC-8859-080F-9302FEF55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796C1714-7EDD-1440-5A74-EC6C6972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41" y="405502"/>
            <a:ext cx="6527792" cy="625475"/>
          </a:xfrm>
        </p:spPr>
        <p:txBody>
          <a:bodyPr/>
          <a:lstStyle/>
          <a:p>
            <a:r>
              <a:rPr lang="en-US" sz="2800" dirty="0"/>
              <a:t>Modern Developments (20th Century &amp; Beyond)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B95D6CD-8B29-D52D-530B-59FEEAF02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2225"/>
            <a:ext cx="8437940" cy="4114800"/>
          </a:xfrm>
        </p:spPr>
        <p:txBody>
          <a:bodyPr/>
          <a:lstStyle/>
          <a:p>
            <a:r>
              <a:rPr lang="en-US" sz="2400" b="1" dirty="0"/>
              <a:t>Relativity:</a:t>
            </a:r>
            <a:r>
              <a:rPr lang="en-US" sz="2400" dirty="0"/>
              <a:t> Einstein showed Newton's laws weren't universal, valid only at lower speeds.</a:t>
            </a:r>
          </a:p>
          <a:p>
            <a:r>
              <a:rPr lang="en-US" sz="2400" b="1" dirty="0"/>
              <a:t>Quantum Mechanics:</a:t>
            </a:r>
            <a:r>
              <a:rPr lang="en-US" sz="2400" dirty="0"/>
              <a:t> Developed to explain the atomic and subatomic world, contrasting classical mechanics.</a:t>
            </a:r>
          </a:p>
          <a:p>
            <a:endParaRPr lang="en-US" sz="2400" b="1" dirty="0"/>
          </a:p>
          <a:p>
            <a:r>
              <a:rPr lang="en-US" sz="2400" b="1" dirty="0"/>
              <a:t>Engineering:</a:t>
            </a:r>
            <a:r>
              <a:rPr lang="en-US" sz="2400" dirty="0"/>
              <a:t> Mechanics became central to engineering, with methods for strength of materials, plasticity, and fluid dynamics (Hero of Alexandria's simple machines foreshadowed this). 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EDDBB62-87FD-91D7-68A3-D1EBB6599E5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D55D8A3-5EC4-4A8C-1B95-3453F49CAD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3C60906-971F-9BAD-4282-AE910CF5A9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DAABC19-FE51-8C59-933F-CF065891C2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1AA7C5D-03BA-DB1D-1E1F-1C4B82BCDF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CC6F13E-B584-B0A9-45B6-BCA4E449F4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83704FF-F081-DED9-06A8-6F25EF36A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E7760ED-476A-0144-720E-722F60B07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BA6E577-C874-BF19-0712-14187AE723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559E92D-7134-30C2-1AB7-5D0191174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08C27BF-74F6-AE16-7611-AB59CB86D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CF4B689-49B6-E1C6-1DC9-C04DCB87B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5EA09A9-D900-EC32-246D-EA4DCD18C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9B25164-D14D-C467-C6B3-595952CA4F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D641957-303A-1292-6DEC-8243CE6481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88C7024-3596-EB52-B0B3-45BE8C2EA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775B04-C963-7934-B5A2-94C2B5093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974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7A6CAD9-EE89-3BD7-6770-F48476EA2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B7B1873F-730F-05A1-34C1-7B13B8F60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190500"/>
            <a:ext cx="7216170" cy="892175"/>
          </a:xfrm>
        </p:spPr>
        <p:txBody>
          <a:bodyPr anchor="ctr"/>
          <a:lstStyle/>
          <a:p>
            <a:r>
              <a:rPr lang="en-US" sz="2800" dirty="0"/>
              <a:t>Evolutions of Mechanics in the Industrial Revolutions </a:t>
            </a:r>
            <a:endParaRPr lang="en-US" altLang="en-US" sz="28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27F9822-E262-2A06-99B6-41AB45B75A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2A4DDE1-B506-9756-8B2A-479DB77FC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51CA870-0CEB-B5A9-489B-184A63C786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E6AC7A5-3B37-43F7-0121-9ADF0F5E74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A06C88A-8082-7574-9D4B-F5B4899EE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1986F22-7307-252C-37F7-3ABD01918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3158172-5183-488C-E2F0-5935C0859A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1DFF74A-5D0C-7A8B-DF03-C87163341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6070C46-5E08-0AF7-E320-362E347BE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18BCE6C-B872-E8BF-01C6-EFEB59971A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A607FE3-41D6-158B-4771-706C01E73B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60F941F-793B-1B78-EDA0-28C7EDECF3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93FED51-A8B1-B3C4-09C6-2E5F91705D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C21ABEF-5371-A372-C206-021BF7232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AF9FF8E-67BA-B0DE-AF02-24BF9488C9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EB4D40E-562F-CAE1-36D2-69C87B8EB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184E93-297A-4636-54DC-598B6372DC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4A0129E-07E7-0D96-2501-4B075471D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09" y="3466681"/>
            <a:ext cx="2029108" cy="31151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1E2027-8407-9485-2622-597223209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133600"/>
            <a:ext cx="2143424" cy="35056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45FD43B-E2EB-1E57-7922-79A815FE0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928" y="1082675"/>
            <a:ext cx="2372056" cy="34675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75CAD98-F332-0F50-E4C4-4ECBCE5F4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9116" y="1685045"/>
            <a:ext cx="3238952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9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1559DB4-215B-6EA3-9008-D45BF49F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44EAFD21-A4CF-037A-3C53-16992C3F1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190500"/>
            <a:ext cx="7216170" cy="892175"/>
          </a:xfrm>
        </p:spPr>
        <p:txBody>
          <a:bodyPr anchor="ctr"/>
          <a:lstStyle/>
          <a:p>
            <a:r>
              <a:rPr lang="en-US" altLang="en-US" sz="2800" dirty="0"/>
              <a:t>Mechanics 4.0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A94C3B0-3E39-46C9-60CD-7E90E2BB79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CC6FCBD-B934-6D3B-985D-665778DF76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9D61528-5681-1A9E-F74D-8EEA971203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CEFA69B-46D6-D220-710D-9C8C0B8B89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9C0E6E1-FB24-E3CD-3EAD-846A3F271A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92C723F-C8C5-1C60-9644-98947A8BDD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5C46663-CBE2-B5AF-2116-B5576FBB3B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9D9A0DA-436F-7669-6C31-5BE8121B87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AEBF435-6A3C-0D21-3FBB-544CC8E857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DEC9DA5-D4E2-2419-C81A-4E34636900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656852-416E-7383-4C0C-BB384AB2B7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B06DC6D-0A92-E64C-E4F4-4D6DC6EA4B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F006B06-E2E2-5F4F-624F-1BF84699BA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CAC7A59-9B41-D613-802E-38AD33D9A2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4BF2AA3-0A97-BC6D-9372-FF196F02AF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987E799-C1C2-69D0-2731-CDCE4974F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D66E4E6-C5FA-9500-E1CD-A47460AFA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789EE07-D3F5-7BAD-7364-FBEB80C5F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503" y="1273174"/>
            <a:ext cx="8600470" cy="5127625"/>
          </a:xfrm>
        </p:spPr>
        <p:txBody>
          <a:bodyPr/>
          <a:lstStyle/>
          <a:p>
            <a:r>
              <a:rPr lang="en-US" sz="2400" dirty="0"/>
              <a:t>The concept of Mechanics 4.0 was proposed as the interrelation between Mechanical Engineering and artificial intelligence.</a:t>
            </a:r>
          </a:p>
          <a:p>
            <a:r>
              <a:rPr lang="en-US" sz="2400" dirty="0"/>
              <a:t>The purpose is to model and solve various problems related to </a:t>
            </a:r>
            <a:r>
              <a:rPr lang="en-US" sz="2400" dirty="0" err="1"/>
              <a:t>multiphysics</a:t>
            </a:r>
            <a:r>
              <a:rPr lang="en-US" sz="2400" dirty="0"/>
              <a:t> systems.</a:t>
            </a:r>
          </a:p>
          <a:p>
            <a:r>
              <a:rPr lang="en-US" sz="2400" dirty="0"/>
              <a:t>These systems represent the basis of many applications in Industry 4.0. </a:t>
            </a:r>
          </a:p>
          <a:p>
            <a:r>
              <a:rPr lang="en-US" sz="2400" dirty="0"/>
              <a:t>The concept of Mechanics 4.0 is expressed in terms of the four driving forces </a:t>
            </a:r>
          </a:p>
          <a:p>
            <a:r>
              <a:rPr lang="en-US" sz="2400" dirty="0"/>
              <a:t>as a function of new consumer demands, </a:t>
            </a:r>
          </a:p>
          <a:p>
            <a:r>
              <a:rPr lang="en-US" sz="2400" dirty="0"/>
              <a:t>new requirements in production systems and their relationships </a:t>
            </a:r>
          </a:p>
          <a:p>
            <a:r>
              <a:rPr lang="en-US" sz="2400" dirty="0"/>
              <a:t>with disruptive technologies &amp;</a:t>
            </a:r>
          </a:p>
          <a:p>
            <a:r>
              <a:rPr lang="en-US" sz="2400" dirty="0"/>
              <a:t>basic sciences. </a:t>
            </a:r>
          </a:p>
        </p:txBody>
      </p:sp>
    </p:spTree>
    <p:extLst>
      <p:ext uri="{BB962C8B-B14F-4D97-AF65-F5344CB8AC3E}">
        <p14:creationId xmlns:p14="http://schemas.microsoft.com/office/powerpoint/2010/main" val="1512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9FC5A78-DD2B-FEA0-D089-016013EB6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98288164-1DE0-71F5-7810-82E9176DB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190500"/>
            <a:ext cx="7216170" cy="892175"/>
          </a:xfrm>
        </p:spPr>
        <p:txBody>
          <a:bodyPr anchor="ctr"/>
          <a:lstStyle/>
          <a:p>
            <a:r>
              <a:rPr lang="en-US" altLang="en-US" sz="2800" dirty="0"/>
              <a:t>Framework of Mechanics 4.0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D21E8DC-4189-0D61-4B90-3839733AF8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BB53AA6-E140-5070-DCE2-9810DCDB44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03F4548-E071-5BE7-3417-FF21445055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2A8F24B-668B-9297-30A3-CCACE45AF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676CEFC-29A8-F7C9-A44B-0B786786F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8437188-FEB2-513E-F827-7301705675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A8544C5-ED02-08BC-6871-65D3BE9CFD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C5EEC20-B3B5-0346-8AD5-751A8BE1B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CD62496-AD78-617A-DF74-3CB60B5A28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18BEEBC-8724-838B-0AA1-BC55F082B8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790F574-6C92-8E6F-4FF2-1DCFC6653F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AEC777D-B904-2C8D-65C8-4210A0DA3F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4FD2B5D-EEAC-D2F1-3E89-85295BAE51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D1B98F4-C358-952F-4431-651BCAC032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0CEF049-5B6B-97FD-7F7D-37530FD660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DDC5387-CD00-CCB2-DC9F-FE765A04E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E876DD-A500-E421-3092-173CFD8A9E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" descr="Machines 12 00320 g003">
            <a:extLst>
              <a:ext uri="{FF2B5EF4-FFF2-40B4-BE49-F238E27FC236}">
                <a16:creationId xmlns:a16="http://schemas.microsoft.com/office/drawing/2014/main" id="{64785D9F-4849-9154-647C-E1A1ED9727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07" y="1557152"/>
            <a:ext cx="6841393" cy="438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F07F6B46-5ED2-D652-70F7-9B5867ACF7E5}"/>
              </a:ext>
            </a:extLst>
          </p:cNvPr>
          <p:cNvSpPr/>
          <p:nvPr/>
        </p:nvSpPr>
        <p:spPr bwMode="auto">
          <a:xfrm>
            <a:off x="609600" y="2988376"/>
            <a:ext cx="2590800" cy="1524000"/>
          </a:xfrm>
          <a:prstGeom prst="ellipse">
            <a:avLst/>
          </a:prstGeom>
          <a:noFill/>
          <a:ln w="381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27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9E01148-F736-259B-391D-B05900DF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7D5DE50D-896F-6247-9B44-95D4567E1E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190500"/>
            <a:ext cx="7216170" cy="892175"/>
          </a:xfrm>
        </p:spPr>
        <p:txBody>
          <a:bodyPr anchor="ctr"/>
          <a:lstStyle/>
          <a:p>
            <a:r>
              <a:rPr lang="en-US" altLang="en-US" sz="2800" dirty="0"/>
              <a:t>Modern Mechanics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A807BF0-1B6B-3689-F8F7-DDBFDD1560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AAB4E9A-B18C-18CE-A5C5-B9E10809DD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139990E-B2DB-4C84-7FD6-92C45EF833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B683619-9BEC-C05E-C573-C7E6D3DC79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B08D0B9-8AF6-AD5D-441D-4B452E1C3A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4472467-0F18-5ED9-5DF0-48872D401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DD279EB-13C1-0207-8830-F18B7CC21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0841B06-23AB-C197-048F-C7D25A897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E06E546-16DA-4D7C-BD33-A34966B669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12F72C0-6C92-C8FD-9740-2FA17EED7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CF9682F-26D4-3D50-FEC3-7C38BE82EA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5EB5698-4B5E-87BB-0D82-EAFF07D7E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E78C5FE-A601-F459-E30E-CB787ADE05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ED15887-8C5C-F429-DC1F-BF7C1067CC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78B3E31-18F5-356B-A6E4-96C1CAD69B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12ED67F-5D5C-3FF2-9614-0AA1881F5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9FCDEA-CFD8-AAD7-4203-8C163F81A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E22159-BAF6-E3B1-2DBF-D86C4E60D9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71" y="1181100"/>
            <a:ext cx="6199929" cy="52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83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F70C52-5995-C8D4-37BF-39CCDD3C1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3831D66-8E83-454F-CF31-4D0F74293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Vector Formulation:</a:t>
            </a:r>
            <a:r>
              <a:rPr lang="en-US" sz="2400" dirty="0"/>
              <a:t> Emphasizes force (Newton, Euler).</a:t>
            </a:r>
          </a:p>
          <a:p>
            <a:r>
              <a:rPr lang="en-US" sz="2400" b="1" dirty="0"/>
              <a:t>Analytic Formulation:</a:t>
            </a:r>
            <a:r>
              <a:rPr lang="en-US" sz="2400" dirty="0"/>
              <a:t> Emphasizes work and energy (Leibniz, Lagrange).</a:t>
            </a:r>
          </a:p>
          <a:p>
            <a:r>
              <a:rPr lang="en-US" sz="2400" b="1" dirty="0"/>
              <a:t>Theory &amp; Practice:</a:t>
            </a:r>
            <a:r>
              <a:rPr lang="en-US" sz="2400" dirty="0"/>
              <a:t> A continuous interplay, from Hero's devices to modern engineering applications.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91A6EAE-A314-1CF3-47A9-0738364C4E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EC2D7D3-7077-A635-0CCA-9A0258F488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95477C3-B3B0-409D-2A41-BA183BB488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B0D6EFB-3CE2-D990-8404-0E79D3E04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C9FB8E-4C48-A961-36AB-A7A04F7B7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1ACA816-D2F8-9608-5484-1C0DCF528C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0018E50-A35D-0033-2F21-A5530A4785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6A86822-9004-ECE0-F2DF-285992DA5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866B0E0-30CD-27DA-FD05-4CA1CF15E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5493871-9F67-3EEF-F259-835F4D5D7D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C12E5B2-FCD8-9795-A242-9EF1D64CC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0662E2-ADC6-2D5D-A82C-0D0D4C6DF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757E6C3-C36F-14B7-7711-A6C0B02793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15B0A2-7C07-A809-A730-AFFD98F964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89D2241-60C1-1F49-6803-C6DDB587D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7DAB680-0B14-F18D-5BDC-2CCEB51A2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F2341D-C949-4B2F-B395-8ADD34BE3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B2FC6FE4-A7F1-7EA4-189B-048631B2C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81928" y="381837"/>
            <a:ext cx="4842672" cy="6039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57132" rIns="0" bIns="11426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</a:rPr>
              <a:t>Key Traditions within Mechanics</a:t>
            </a:r>
            <a:endParaRPr kumimoji="0" lang="en-US" alt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662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5182</TotalTime>
  <Words>1064</Words>
  <Application>Microsoft Office PowerPoint</Application>
  <PresentationFormat>On-screen Show (4:3)</PresentationFormat>
  <Paragraphs>89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STXingkai</vt:lpstr>
      <vt:lpstr>Arial</vt:lpstr>
      <vt:lpstr>Calibri</vt:lpstr>
      <vt:lpstr>CommercialScript BT</vt:lpstr>
      <vt:lpstr>Curlz MT</vt:lpstr>
      <vt:lpstr>Google Sans</vt:lpstr>
      <vt:lpstr>Inter</vt:lpstr>
      <vt:lpstr>Tempus Sans ITC</vt:lpstr>
      <vt:lpstr>Times New Roman</vt:lpstr>
      <vt:lpstr>Blank Presentation</vt:lpstr>
      <vt:lpstr>History &amp; Tradition of Engineering Mechanics</vt:lpstr>
      <vt:lpstr>Practice of Mechanics :  Somatic Needs to Extrasomatic Needs: </vt:lpstr>
      <vt:lpstr>Development of Mechanics Before Common Era B.C.</vt:lpstr>
      <vt:lpstr>Mechanics as a Sequel of Human Ingenuity</vt:lpstr>
      <vt:lpstr>Mechanics as a Sequel of Human Ingenuity 600 to 500 B.C.</vt:lpstr>
      <vt:lpstr> Aristotelian Origins of Mechanics 384 – 322 BC</vt:lpstr>
      <vt:lpstr>Core Principles of Aristotelian Mechanics</vt:lpstr>
      <vt:lpstr>Core Principles of Aristotelian Mechanics</vt:lpstr>
      <vt:lpstr>Aristotelian Origins of Mechanics 384 – 322 BC</vt:lpstr>
      <vt:lpstr>Mechanics as a Sequel: Ingenuity of Archimedes</vt:lpstr>
      <vt:lpstr>Mechanics as a Sequel: Ingenuity of Archimedes</vt:lpstr>
      <vt:lpstr>Influence of Mechanics 1st  to 16th Centuries</vt:lpstr>
      <vt:lpstr>Expeditious Development in 17th &amp; 18th Centuries</vt:lpstr>
      <vt:lpstr>Glory of Mechanics in 19th &amp; 20th Centuries</vt:lpstr>
      <vt:lpstr>The Tradition of Mechanics</vt:lpstr>
      <vt:lpstr>Recapitulation of Ancient Roots </vt:lpstr>
      <vt:lpstr>The Classical Revolution </vt:lpstr>
      <vt:lpstr>Modern Developments (20th Century &amp; Beyond)</vt:lpstr>
      <vt:lpstr>Evolutions of Mechanics in the Industrial Revolutions </vt:lpstr>
      <vt:lpstr>Mechanics 4.0</vt:lpstr>
      <vt:lpstr>Framework of Mechanics 4.0</vt:lpstr>
      <vt:lpstr>Modern Mechanics</vt:lpstr>
      <vt:lpstr>Key Traditions within Mechanics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483</cp:revision>
  <cp:lastPrinted>2002-07-26T02:11:33Z</cp:lastPrinted>
  <dcterms:created xsi:type="dcterms:W3CDTF">2002-07-26T01:39:54Z</dcterms:created>
  <dcterms:modified xsi:type="dcterms:W3CDTF">2026-01-07T05:16:34Z</dcterms:modified>
</cp:coreProperties>
</file>