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1377" r:id="rId2"/>
    <p:sldId id="1587" r:id="rId3"/>
    <p:sldId id="1585" r:id="rId4"/>
    <p:sldId id="1588" r:id="rId5"/>
    <p:sldId id="1589" r:id="rId6"/>
    <p:sldId id="1590" r:id="rId7"/>
    <p:sldId id="1591" r:id="rId8"/>
    <p:sldId id="1592" r:id="rId9"/>
    <p:sldId id="1593" r:id="rId10"/>
    <p:sldId id="1594" r:id="rId11"/>
    <p:sldId id="1595" r:id="rId12"/>
    <p:sldId id="1596" r:id="rId13"/>
    <p:sldId id="1597" r:id="rId14"/>
    <p:sldId id="1598" r:id="rId15"/>
    <p:sldId id="1599" r:id="rId1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AFEAFF"/>
    <a:srgbClr val="C1EFFF"/>
    <a:srgbClr val="CCCC00"/>
    <a:srgbClr val="FF33CC"/>
    <a:srgbClr val="FF9900"/>
    <a:srgbClr val="000099"/>
    <a:srgbClr val="FFCC99"/>
    <a:srgbClr val="CC99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2/24/2026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5A1A4-5BC9-BE8C-4885-8D74BD3FF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5E8482-33AF-4645-5EB5-EA1CF28B41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DB0C89-68D7-DBDB-B14E-F59C12DE91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035010-C87D-D3F7-C438-3CF40C2417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250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1BD1B-6574-16B9-07C8-23865A89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53FF25-203D-07AF-DCE8-7F73F8EBB2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806867-1350-62C6-B3FB-EE988E8AE6E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B90FB-F598-80A6-8E11-78D614D4F3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229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086EF-9CFF-C7F2-6022-6619615F3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9813A2-CC9D-39DE-D03F-EC21A83B2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651851-53B2-2018-D92F-498C0C6A2E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0EBDA-2201-4291-D5A3-67BAB9DF0D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78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55BF7-29CF-C4F1-D371-22CA848C8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DFB58F-9E5C-34C1-0914-8A4BF7CFB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891C13-FBFE-1148-FA01-EB04EF9B31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510B5-B62B-7CCC-B35C-E68B975630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996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5355C-1222-FB64-8CB3-E64B39EE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614503-ED6B-D13E-2606-BC561506BD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78AC57-B0FE-E7C0-6B09-FDBFC2C7D09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99BAA-2073-7A94-68F4-0BDE5EB064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78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4FD84-20D7-770E-0DC3-BC584D150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CA09CE-CA43-AECC-C7E5-1B0F56DA3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7F2C97-575F-D385-A8A7-E3790017F8E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C51D54-0A24-59F5-7611-FD9433CA0BE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57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7D763-C579-28F5-9EDB-6D1193197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EEF678-D9D8-47EE-7DC1-D56974D026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64AB56-85D0-9787-3466-68A4FF1C017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FD3A9-66F6-525A-44BE-2D6D88E8BD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40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CC772-B053-83A4-7DB8-14EB63C7E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696BE8-6EF1-94D2-EFB3-C3F5F72E3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1B27D-2EA2-671A-2061-6FC0B15DC08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2A96FB-7657-D52C-F754-EEDB9E65ED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84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2F64A-CD46-3659-EE85-0F68E92D7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BAFBFC-BFCB-F0DE-AF74-FFE7012594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307E49-44F4-384D-110D-69448FFB22E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ADACF-6FEF-CCE1-B4ED-420251D59F6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72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E794A-1C78-3300-14A1-44FEEBBB4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787FFB-9DC9-8148-812F-80CC24F228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0E8C49-7F03-BCA3-DD94-9404C2FE41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5AE1D-82C2-4477-52AF-F801A336CE1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6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7AAD1-7E5C-6871-3F4B-C692D30B1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762E5E-E605-C375-FD8E-722192C241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AC61BA-B8F7-7D37-3189-0046A9C78CD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414C3-77C1-02F3-43B8-1A7D84C6F4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81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E710-55DC-E610-312F-5ECD08620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10E526-322A-D6E7-9F9C-7261BE35C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D14AF4-50C9-49AC-1DDE-FA60DCA83AD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23BBD-5663-A0D1-D6D9-EFE45C34B7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925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D6852-E7AF-191F-856A-A0DB86931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1238CC-B8EE-7BE1-A522-BC5A42F12E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C82589-5164-9A8A-4639-D3E1DA5F9F8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65CCB-46D6-53FE-A04B-F0E5508D10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85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C5055-F1FF-DF2F-4B63-7DC4B341A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AEB5F5-2CC1-8525-D697-1362F4DAC8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C3915-F20B-5D91-59BE-5B2AB1944A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469CE-C85C-3D24-0C85-5443951F7D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0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Introduction to Kinematic of Rigid Bodies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227" y="5594585"/>
            <a:ext cx="84871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Motion with Translation, Rotation, and Everything in Between</a:t>
            </a:r>
            <a:endParaRPr lang="en-US" altLang="en-US" sz="3600" b="1" i="1" dirty="0">
              <a:solidFill>
                <a:srgbClr val="00B05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3E3BFEC-E66F-7432-B0A3-4BC85266AE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9537" y="1331214"/>
            <a:ext cx="4813688" cy="4358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A7BEB-3C1E-69A3-BE55-016BF7BA1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C176-123C-084D-4DF6-CB81A2AF60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Definition of A Rigid-Body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FDBED18-A706-0636-7437-B37F0BDC63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1C3A2BB-3A92-7EC9-3399-C8F2877AC6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47DA21A-C7AA-8C5F-C70C-6D025A1CA3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552936C-FE61-7464-623F-1B995DDB34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D307B9F-935F-61B4-6DC5-42C87F8E1B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C6FDA27-A7E5-89CB-B251-A6EA384BA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FAD7F67-0574-2199-9F48-2D317CC983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38321F9-4ECB-EC65-0BFA-2F813BE5D7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E42439D-8274-2665-6400-4EC739C59F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7577991-6FE5-E524-8421-13C1AA7684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2414720-EF51-D4FF-0656-C1971F08EB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227D311-61EE-DD6A-A10F-F9B0719133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D98ECAC-1980-A126-76A2-24B70FB66E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8F3398B-AB78-E63A-D75F-71A2001630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80EE212-AA49-8D68-F9B8-FC54327CE9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E225FD6-5AE3-686C-636F-B08DEC3F65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31858B-AB74-C512-C59D-DE75C4E8C7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7479F-AEC5-D0DB-C9AA-FB554B848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67" y="1328929"/>
            <a:ext cx="7812465" cy="5258434"/>
          </a:xfrm>
        </p:spPr>
        <p:txBody>
          <a:bodyPr/>
          <a:lstStyle/>
          <a:p>
            <a:r>
              <a:rPr lang="en-US" sz="2400" dirty="0"/>
              <a:t>A rigid body is defined as a system of particles for which the distances between all particles remain constant. </a:t>
            </a:r>
          </a:p>
          <a:p>
            <a:r>
              <a:rPr lang="en-US" sz="2400" dirty="0"/>
              <a:t>Any point on the body is located by a position vector from reference axes attached to the body. </a:t>
            </a:r>
          </a:p>
          <a:p>
            <a:r>
              <a:rPr lang="en-US" sz="2400" dirty="0"/>
              <a:t>Relative positions of points on the body do not change with time. </a:t>
            </a:r>
          </a:p>
          <a:p>
            <a:r>
              <a:rPr lang="en-US" sz="2400" dirty="0"/>
              <a:t>Justification of the assumption: Deformations are usually very small compared to the overall motion of the body. </a:t>
            </a:r>
          </a:p>
          <a:p>
            <a:r>
              <a:rPr lang="en-US" sz="2400" dirty="0"/>
              <a:t>Example: Aircraft wing deformation due to flutter does not significantly affect the aircraft’s flight path. </a:t>
            </a:r>
          </a:p>
          <a:p>
            <a:r>
              <a:rPr lang="en-US" sz="2400" dirty="0"/>
              <a:t>The assumption fails when internal deformation (e.g. wing flutter stresses) is of interest.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EC54467-BE2C-E26F-A968-1B9069BC3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43" y="3581400"/>
            <a:ext cx="4145890" cy="2242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NOVA | Wright Brothers' Flying Machine | Pilot the 1903 Flyer  (non-interactive) | PBS">
            <a:extLst>
              <a:ext uri="{FF2B5EF4-FFF2-40B4-BE49-F238E27FC236}">
                <a16:creationId xmlns:a16="http://schemas.microsoft.com/office/drawing/2014/main" id="{BA2892C3-3705-7F7C-C6E7-57797D462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502" y="1353312"/>
            <a:ext cx="4018568" cy="35259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tinas, Pots, and Pestles: Roman Cookware – Cibi Antiquorum">
            <a:extLst>
              <a:ext uri="{FF2B5EF4-FFF2-40B4-BE49-F238E27FC236}">
                <a16:creationId xmlns:a16="http://schemas.microsoft.com/office/drawing/2014/main" id="{E9C01B70-1916-946A-0CD1-86EB76939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43" y="1274063"/>
            <a:ext cx="6981825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70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270" accel="50000">
                                          <p:stCondLst>
                                            <p:cond delay="273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733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67">
                                          <p:stCondLst>
                                            <p:cond delay="2733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96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70" accel="50000">
                                          <p:stCondLst>
                                            <p:cond delay="273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39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249" decel="50000">
                                          <p:stCondLst>
                                            <p:cond delay="96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270" accel="50000">
                                          <p:stCondLst>
                                            <p:cond delay="273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733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67">
                                          <p:stCondLst>
                                            <p:cond delay="273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96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70" accel="50000">
                                          <p:stCondLst>
                                            <p:cond delay="273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39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249" decel="50000">
                                          <p:stCondLst>
                                            <p:cond delay="96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9A785-1DA6-7076-EEB4-6B67F99C8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5D645-1FF5-E6C0-BA6F-1C70AD9FE8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Introduction to Rigid-Body Kinematics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22565A0A-FC15-6DE6-21E4-F5C6189FE837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3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4E8F89A-7663-A869-D014-CEC1EBA5C6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ABDCC48-B458-80D2-63AE-E3A5BAE853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452937F-2D5A-80ED-B784-C81F511C2D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B15E151-4260-F0EB-4F50-7A0418AD75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B991DFC-9E95-A066-C2DE-A181A451CC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10F7893-7020-6906-5E3D-8A5FBB6E18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A2C4F6F-C3A4-5423-21CB-5BE96AE8C0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979EEE7-D69F-63B5-0D14-6F1BCAA832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2BF6865-151C-2EFE-042C-5D7CEBD49F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E05D3CD-6984-201F-41C9-BB49DCCAF7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7D4F89E-6696-895F-0258-AA9AA2E16D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E438BCA-0328-F472-0691-C3AB83F4F8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187DF5B-21AF-917C-4257-E94E4C25FB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5A7E45E-82A6-20F9-C348-7D19FF5D83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23181F5-2D7F-0C9B-5804-DC5197F41E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C7C87CC-DD25-4BA4-8149-1CA55E0E6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076432A-FB26-B1BD-CEBC-B993FA16A1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2BB67-C9F5-ED71-FF86-0CD2D7504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997" y="1319080"/>
            <a:ext cx="8478005" cy="2830219"/>
          </a:xfrm>
        </p:spPr>
        <p:txBody>
          <a:bodyPr/>
          <a:lstStyle/>
          <a:p>
            <a:r>
              <a:rPr lang="en-US" sz="2400" dirty="0"/>
              <a:t>Particle kinematics is focused on displacement, velocity, and acceleration of points moving along straight or curved paths. </a:t>
            </a:r>
          </a:p>
          <a:p>
            <a:r>
              <a:rPr lang="en-US" sz="2400" dirty="0"/>
              <a:t>Rigid-body kinematics extends these ideas by accounting for the rotation of the body in addition to translation. </a:t>
            </a:r>
          </a:p>
          <a:p>
            <a:r>
              <a:rPr lang="en-US" sz="2400" dirty="0"/>
              <a:t>Why rigid-body motion must be studied?: </a:t>
            </a:r>
          </a:p>
          <a:p>
            <a:r>
              <a:rPr lang="en-US" sz="2400" dirty="0"/>
              <a:t>Rigid bodies are used to generate, transmit, and control motion in engineering systems such as cams, gears, and linkages. </a:t>
            </a:r>
          </a:p>
        </p:txBody>
      </p:sp>
      <p:pic>
        <p:nvPicPr>
          <p:cNvPr id="1028" name="Picture 4" descr="Car Gearbox: What is it, How does it work, and What are its types?">
            <a:extLst>
              <a:ext uri="{FF2B5EF4-FFF2-40B4-BE49-F238E27FC236}">
                <a16:creationId xmlns:a16="http://schemas.microsoft.com/office/drawing/2014/main" id="{D2508630-8ED9-F3AD-4F5B-ECEC47E99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977" y="1510986"/>
            <a:ext cx="3976322" cy="208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ar Engine Parts and How They Work 1. Camshaft sprocket – Drives the  camshaft by connecting it to the crankshaft via a timing belt or chain. 2.  Cam – Oval-shaped lobes on">
            <a:extLst>
              <a:ext uri="{FF2B5EF4-FFF2-40B4-BE49-F238E27FC236}">
                <a16:creationId xmlns:a16="http://schemas.microsoft.com/office/drawing/2014/main" id="{295F9411-A8E6-9610-0476-D5AA152F8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92" y="1249979"/>
            <a:ext cx="2574925" cy="257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3309BEA-6A2A-31BB-D8D0-BBBEB1C2CCCF}"/>
              </a:ext>
            </a:extLst>
          </p:cNvPr>
          <p:cNvSpPr txBox="1">
            <a:spLocks/>
          </p:cNvSpPr>
          <p:nvPr/>
        </p:nvSpPr>
        <p:spPr bwMode="auto">
          <a:xfrm>
            <a:off x="425735" y="4273872"/>
            <a:ext cx="8478005" cy="2353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Motion analysis is required to determine the geometry and design of mechanical components. </a:t>
            </a:r>
          </a:p>
          <a:p>
            <a:r>
              <a:rPr lang="en-US" sz="2400" kern="0" dirty="0"/>
              <a:t>Forces arise due to motion and must be accounted for in design (e.g. rockets under thrust and gravity). </a:t>
            </a:r>
          </a:p>
          <a:p>
            <a:r>
              <a:rPr lang="en-US" sz="2400" kern="0" dirty="0"/>
              <a:t>Plane rigid-body motion, is studied before entering into motion in three dimensions.</a:t>
            </a:r>
          </a:p>
        </p:txBody>
      </p:sp>
    </p:spTree>
    <p:extLst>
      <p:ext uri="{BB962C8B-B14F-4D97-AF65-F5344CB8AC3E}">
        <p14:creationId xmlns:p14="http://schemas.microsoft.com/office/powerpoint/2010/main" val="388023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11C9C-11DF-C720-E0A2-1CA70E264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681F5-A905-8B99-8EF5-E5EBED6C75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Plane Motion of a Rigid Body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981AF00E-A6FE-3118-7C2E-56052632A15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4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EAD300A-A582-2C94-40DE-18101C01D9E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ED90380-307A-BBDE-D38B-5DA4A70380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7083F74-7E87-B77B-B072-ABDB434F55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C1B52AD-ADF9-942E-D31B-A0BC2EBD05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C03EC27-D0D0-FEF2-F929-42B585F1A8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BBDA011-73C9-EDDF-F673-D70E3FC9C8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7DC11E8-1A75-3067-07EA-90E8994E83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A6CF84F-340A-E9BB-390F-040DD5E59D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AE2FE62-4916-D7D0-8ED3-A71B74E3BA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DB56904-CAFE-1A77-232D-E1BB766884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75FE407-EDDD-5354-BCBB-6A75CACFF1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B88CA96-1595-ABC0-7CF5-A396108C84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0717D5E-A39A-4434-FDD8-FB914A5CC6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BCFAA22-F3FF-F506-11C1-37F8B60558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4440AE6-64C0-2CBF-8E0B-76B30C3715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640EDD9-4E82-AA2E-25AF-0349AC01F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13B1F76-532F-6EE3-F89A-0B5EBE06E5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25917-1465-301B-79BB-A6BCE1C5B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42327"/>
            <a:ext cx="7772400" cy="4890197"/>
          </a:xfrm>
        </p:spPr>
        <p:txBody>
          <a:bodyPr/>
          <a:lstStyle/>
          <a:p>
            <a:r>
              <a:rPr lang="en-US" sz="2400" dirty="0"/>
              <a:t>Important: Most of rigid-body kinematics and dynamics is built on this assumption</a:t>
            </a:r>
          </a:p>
          <a:p>
            <a:r>
              <a:rPr lang="en-US" sz="2400" dirty="0"/>
              <a:t>A rigid body executes plane motion when all parts of the body move in parallel planes. </a:t>
            </a:r>
          </a:p>
          <a:p>
            <a:r>
              <a:rPr lang="en-US" sz="2400" dirty="0"/>
              <a:t>The plane of motion is usually chosen to contain the mass center. </a:t>
            </a:r>
          </a:p>
          <a:p>
            <a:r>
              <a:rPr lang="en-US" sz="2400" dirty="0"/>
              <a:t>The body is idealized as a thin slab whose motion is confined to this plane. </a:t>
            </a:r>
          </a:p>
          <a:p>
            <a:r>
              <a:rPr lang="en-US" sz="2400" dirty="0"/>
              <a:t>This idealization accurately represents a large class of engineering motions. </a:t>
            </a:r>
          </a:p>
          <a:p>
            <a:r>
              <a:rPr lang="en-US" sz="2400" dirty="0"/>
              <a:t>The plane motion of a rigid body can be classified into three categories.</a:t>
            </a:r>
          </a:p>
        </p:txBody>
      </p:sp>
    </p:spTree>
    <p:extLst>
      <p:ext uri="{BB962C8B-B14F-4D97-AF65-F5344CB8AC3E}">
        <p14:creationId xmlns:p14="http://schemas.microsoft.com/office/powerpoint/2010/main" val="1681722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2167F-5C9E-717B-EDE0-5172E5247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B38E3-DBC1-9F34-9954-15A5192E13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Types of Plane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3C01E6B4-C3E1-6E7C-9BDF-912CAB7AB32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5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7732EE3-0F8C-1BA8-20FE-FD93DC6327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17E128B-C20E-46D2-FBA0-D6420357C6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3B60986-B8CD-8294-F49B-E66AD2CA17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AEC9EF8-E86C-FCE2-8F9A-4A43C79E24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84421C1-B1CB-776A-DC6B-E4C65449E7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4627B6D-465D-6331-22B3-C46F84FC4D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A4C18CD-AF76-AE8B-6A02-C8955E1402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7E75AE0-FD8F-1449-379F-5AB25D89E1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48A6047-ECD2-7FD8-8F55-E97CA0DCA4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8CDF74A-0C92-0761-2197-2DCE49B56E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A455B68-F5F0-EEC6-C5B4-F5123439C3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7B8CC2D-9B15-78A5-0353-2F8A243EB2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7B15DAA-CBB7-F027-EAF4-E12E7FFC7B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D8EED26-063F-CE63-316B-51B6DF9E2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BAEDAFD-B40E-C2E7-0B7C-BAE6506DCD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DEE3AB0-971C-DD74-1636-5C3268C59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093E318-E989-D355-87A7-53B6904B64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B91EA-45D6-C1F6-0E08-2EEB6B5BF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626" y="1413095"/>
            <a:ext cx="8563023" cy="516526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1. Translation Every line in the body remains parallel to its original position. </a:t>
            </a:r>
          </a:p>
          <a:p>
            <a:r>
              <a:rPr lang="en-US" sz="2400" dirty="0"/>
              <a:t>There is no rotation of any line in the body. </a:t>
            </a:r>
          </a:p>
          <a:p>
            <a:r>
              <a:rPr lang="en-US" sz="2400" dirty="0"/>
              <a:t>Rectilinear translation: all points move in straight, parallel lines. </a:t>
            </a:r>
          </a:p>
          <a:p>
            <a:r>
              <a:rPr lang="en-US" sz="2400" dirty="0"/>
              <a:t>Curvilinear translation: all points move on congruent curves. </a:t>
            </a:r>
          </a:p>
          <a:p>
            <a:r>
              <a:rPr lang="en-US" sz="2400" dirty="0"/>
              <a:t>Motion is fully described by the motion of any single point.</a:t>
            </a:r>
          </a:p>
          <a:p>
            <a:pPr marL="0" indent="0">
              <a:buNone/>
            </a:pPr>
            <a:r>
              <a:rPr lang="en-US" sz="2400" dirty="0"/>
              <a:t> 2. Rotation about a Fixed Axis All particles move in circular paths about the axis. </a:t>
            </a:r>
          </a:p>
          <a:p>
            <a:r>
              <a:rPr lang="en-US" sz="2400" dirty="0"/>
              <a:t>All lines perpendicular to the axis rotate through the same angle in the same time. </a:t>
            </a:r>
          </a:p>
          <a:p>
            <a:pPr marL="0" indent="0">
              <a:buNone/>
            </a:pPr>
            <a:r>
              <a:rPr lang="en-US" sz="2400" dirty="0"/>
              <a:t>3. General Plane Motion A combination of translation and rotation. </a:t>
            </a:r>
          </a:p>
          <a:p>
            <a:r>
              <a:rPr lang="en-US" sz="2400" dirty="0"/>
              <a:t>Described using relative-motion principles.</a:t>
            </a:r>
          </a:p>
        </p:txBody>
      </p:sp>
    </p:spTree>
    <p:extLst>
      <p:ext uri="{BB962C8B-B14F-4D97-AF65-F5344CB8AC3E}">
        <p14:creationId xmlns:p14="http://schemas.microsoft.com/office/powerpoint/2010/main" val="280236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B1FAB-12CC-920C-96A9-863290B93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F56E8-BF03-6905-C2A5-D4F1E02ABC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Types of Rigid-Body Plane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F0BFEF8-CEEF-E90B-0345-268CBCD1DF1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41B4B90-C1BD-D947-D3B6-C841D6FD9A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7CE88DB-F6E1-44E0-A5C8-C663DA3B11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DD92770-54CE-0A14-41C2-368A0963EB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E5BDF0B-096A-144A-0AF9-AB60D57E72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A3C1C00-2731-DD2A-DCC7-E78DE19450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47E1F6D-2CB3-59A5-C66E-4D489F964A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1D6954E-C3A3-BA9E-00D4-7C16524836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832BB30-FC7A-34DE-322B-EE35E0E915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2D3CC13-134D-766D-A7BA-5095D79EFF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4A7FEA9-8C1A-1A05-E149-F30284D139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7584238-BD84-98D1-0581-C5220A1019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97455E9-9C4E-A947-D896-4E04FB854A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718BA53-73BB-BCDF-B686-AF9A55141C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8CFC62B-78F4-F633-3EB8-F5932A33D2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6DDD720-EF61-1398-A38A-1E48C5EA9A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0FB85D9-4A76-09C1-1BED-D8508818D9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9FED8A3C-F14E-4F29-FB3E-509D06C975A4}"/>
              </a:ext>
            </a:extLst>
          </p:cNvPr>
          <p:cNvSpPr/>
          <p:nvPr/>
        </p:nvSpPr>
        <p:spPr bwMode="auto">
          <a:xfrm>
            <a:off x="3581400" y="1295400"/>
            <a:ext cx="1916680" cy="1295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BE7734B3-8A97-A298-FC42-8A632ACAE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417135" y="1268064"/>
            <a:ext cx="368617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3E28A34-4D28-CA37-FB24-5AE13CF5E797}"/>
              </a:ext>
            </a:extLst>
          </p:cNvPr>
          <p:cNvSpPr txBox="1"/>
          <p:nvPr/>
        </p:nvSpPr>
        <p:spPr>
          <a:xfrm>
            <a:off x="304800" y="3470036"/>
            <a:ext cx="86427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Rectilinear translation All points move along parallel straight lines.</a:t>
            </a:r>
          </a:p>
        </p:txBody>
      </p:sp>
      <p:pic>
        <p:nvPicPr>
          <p:cNvPr id="33" name="Picture 2" descr="Video: Planar Rigid-Body Motion">
            <a:extLst>
              <a:ext uri="{FF2B5EF4-FFF2-40B4-BE49-F238E27FC236}">
                <a16:creationId xmlns:a16="http://schemas.microsoft.com/office/drawing/2014/main" id="{6203D1DB-37E4-BA91-A4C7-3191E30FB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086891"/>
            <a:ext cx="4407811" cy="2479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15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44EF6-A2B8-CDA4-8DFA-B315FE0C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8CEEBE3-D209-060E-CF9F-C7CF3A82F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279" y="2922678"/>
            <a:ext cx="5588007" cy="37799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96EF83-3F73-F2BD-36B3-865FB942D1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Types of Rigid-Body Plane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8D7094C6-7078-F1C5-3805-5A5B06FB043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7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D119ACC-D112-42D7-9CDE-F6A2A0D65A6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92D1AFE-4716-802E-9397-8B0789F2A4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08C604C-F0A6-B3BF-2D85-C0910D85D3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5A8C854-7262-278E-E395-64FF096428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2C1E709-9713-D242-025F-0498B2132A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CA8B5CB-904E-0C1A-1A2A-A440C59660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29FB5EE-BD0E-3C9B-1378-241E9D5B0E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A823758-C45E-B0EA-E4CC-45F468F4D5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FB5A633-96A2-3A8D-873C-A09535D7F6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EBD2A3D-84C5-D80C-3E67-46DF6BD98C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28056AC-8C7C-EBB4-0F94-626DC92BC7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9172DAC-9717-CF66-D0FC-B8DF2C5BFE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B150413-8A67-26A8-EA34-5DD3BA8332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1692DC7-A590-969A-C272-439C4F5382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F992CA2-409F-73B8-87C2-BB5E3DF4FD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66BDFBD-636A-BB1D-6244-6178EB5798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ECDA8B-4BED-E4F8-9C69-BECE6317F9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ED9473F-E11A-82F9-8BC3-A2FF2E25423C}"/>
              </a:ext>
            </a:extLst>
          </p:cNvPr>
          <p:cNvSpPr/>
          <p:nvPr/>
        </p:nvSpPr>
        <p:spPr bwMode="auto">
          <a:xfrm>
            <a:off x="3581400" y="1295400"/>
            <a:ext cx="1916680" cy="1295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CBAD99BA-ACF7-C56F-7B58-068BB61DE2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10891" y="1238041"/>
            <a:ext cx="3714750" cy="215265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6E5FE02-F275-D38A-A533-3DC7CD84DB31}"/>
              </a:ext>
            </a:extLst>
          </p:cNvPr>
          <p:cNvSpPr txBox="1"/>
          <p:nvPr/>
        </p:nvSpPr>
        <p:spPr>
          <a:xfrm>
            <a:off x="4125641" y="1504302"/>
            <a:ext cx="49610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Curvilinear translation All points move along congruent curved paths.</a:t>
            </a:r>
          </a:p>
        </p:txBody>
      </p:sp>
    </p:spTree>
    <p:extLst>
      <p:ext uri="{BB962C8B-B14F-4D97-AF65-F5344CB8AC3E}">
        <p14:creationId xmlns:p14="http://schemas.microsoft.com/office/powerpoint/2010/main" val="142085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1DBEB-ABCF-890B-3F41-241E168AC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F67D9-425B-9EB4-06DF-D7E5BD33A5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Types of Rigid-Body Plane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1A36C220-2B51-E3E6-CBE7-39D15C867DF5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8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DC36954-C9D2-DB84-5A9D-6127A9BA452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D528062-4D36-8B3B-3D51-9A4EC48F29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F40FA0A-E1E9-933C-B483-CFC0666ABD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C2EDF25-0AD1-5B58-F51A-2469412002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4CA4420-0DAB-0EFC-756A-3106CB03EE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B366440-679E-AFAE-4BF1-65936CBFAF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AD7D422-A9A9-B284-5DAE-D21BFD1045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21D60A2-522D-0843-2579-4E524CD8A5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270CF77-B9FC-895E-688D-57D93056E5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C91B502-BF3C-D34C-16F9-AE2453A32C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6E557D0-E153-BFEC-F2FE-388C8EBE82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DB18D79-D97D-2D09-8CC5-5ACDBD8488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D35E44A-15E2-BD53-15E0-4991817415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7062A81-73DE-67E5-A494-BCC8E3F7AF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AFC2D5B-8AA1-78D1-8819-2AED5F93AF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117280E-7DEB-70FA-BC6F-42C8DEB98A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3B6EB8-DB5E-27B8-4CA3-897D37417F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7898847B-BC6F-5DEB-BA21-5ED2953C0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89111" y="1846384"/>
            <a:ext cx="2962275" cy="3009900"/>
          </a:xfrm>
          <a:prstGeom prst="rect">
            <a:avLst/>
          </a:prstGeom>
        </p:spPr>
      </p:pic>
      <p:pic>
        <p:nvPicPr>
          <p:cNvPr id="23" name="Picture 2" descr="Why Does Ceiling Fan Rotate Anticlockwise?">
            <a:extLst>
              <a:ext uri="{FF2B5EF4-FFF2-40B4-BE49-F238E27FC236}">
                <a16:creationId xmlns:a16="http://schemas.microsoft.com/office/drawing/2014/main" id="{7F227347-7474-CC12-CC60-E230F294C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068" y="3577041"/>
            <a:ext cx="4753407" cy="317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4323441-D947-46A9-4520-AD9EAC2EF9DB}"/>
              </a:ext>
            </a:extLst>
          </p:cNvPr>
          <p:cNvSpPr txBox="1"/>
          <p:nvPr/>
        </p:nvSpPr>
        <p:spPr>
          <a:xfrm>
            <a:off x="3335570" y="1641901"/>
            <a:ext cx="53512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Fixed-axis rotation: All points move in circular paths about a fixed axis.</a:t>
            </a:r>
          </a:p>
        </p:txBody>
      </p:sp>
    </p:spTree>
    <p:extLst>
      <p:ext uri="{BB962C8B-B14F-4D97-AF65-F5344CB8AC3E}">
        <p14:creationId xmlns:p14="http://schemas.microsoft.com/office/powerpoint/2010/main" val="168624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9B99D-9BF2-BA13-9456-E9DCEC68D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B9623-1849-2D21-6A2A-C9AB9C1746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Types of Rigid-Body Plane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5A2B002-9421-50E9-DDD2-835DF3D43F7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4A7F7F3-14E4-07C1-E4D4-799D5A4A33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20F11B0-4F81-3B32-AF9A-B49B725B12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BDAE134-3557-FCF8-B9FD-F5F730F910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35B93B9-6A73-9CF9-A920-E260F9316E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DAFCB3A-F3DC-B590-ADAA-B04669E0AC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E53E00C-5884-3DC8-EB32-C415A029BC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4EA005B-688D-6B50-54CC-29E7789438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FC38D97-2617-9284-EFDD-642B1FBE23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72CB863-6F71-9021-F502-F92B449C3B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185299D-DA31-709B-31D3-23D1190D92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3347DD5-27BB-9022-8063-4FE3FCCA02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0BA438E-E534-826C-BCA0-3F79F0E099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5F5DDF0-50F0-515E-CCA7-B58889826E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F35CEB1-18CA-97B8-2F0F-AE5AE3F5AB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4A04676-61AD-B779-37C1-9DDFBAF1F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999799-9F23-D033-D09E-86C79C2B16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C354B36F-B03D-1990-A3A1-76E9253016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18126" y="1404937"/>
            <a:ext cx="4267200" cy="237172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849904B-3187-FA36-ED7D-B60756503A96}"/>
              </a:ext>
            </a:extLst>
          </p:cNvPr>
          <p:cNvSpPr txBox="1"/>
          <p:nvPr/>
        </p:nvSpPr>
        <p:spPr>
          <a:xfrm>
            <a:off x="4664738" y="1679044"/>
            <a:ext cx="41173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General plane motion with Combination of translation and rotation.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05602E-7B43-3EEA-9ABF-953D16461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706" y="4263849"/>
            <a:ext cx="6166486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30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215E9-D602-9929-EF8A-7C3120B28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073F1-93C5-074A-FD84-2D714722C3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Remarks on Plane Motion of Rigid Bodies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5645062-6BA4-A5F7-70FF-7C82F32C47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5345056-8EEE-9A04-DE3C-5C1E469E13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3069A77-26C2-CF9B-78ED-9EE8AA3A8C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03572C5-2661-447E-BAF7-789755B170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DB7BBFB-C535-247F-EC59-BF5BE1E268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C2415AF-E84F-655D-D221-DFE2DE6C9F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E21CCBC-D515-6B4F-55D3-C903FE3EE6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6EEC6D5-CC2C-A179-0247-0CCC8E8EBE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0ABFECE-B2A1-CB5F-11FA-B63CFD0E4C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2657450-3F45-BDB9-EE6C-7C0FBAA50A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A721227-E068-5F49-6603-2985C566B8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5163FE8-57EE-D2D6-0E06-3DEC66B743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F7DD09B-AE24-8134-40B7-BB30F56416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ED31EDD-ACBB-ED12-9BDE-FB9659F9FF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02DA2B3-4B20-FD01-597B-F0768FE262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45CE07D-2261-2997-1B37-8254327705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A7ACD92-A58A-CC8E-5DF8-3AAB2F72EB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3983B-003F-5B23-E4DF-17498B258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600200"/>
            <a:ext cx="7543800" cy="4114800"/>
          </a:xfrm>
        </p:spPr>
        <p:txBody>
          <a:bodyPr/>
          <a:lstStyle/>
          <a:p>
            <a:r>
              <a:rPr lang="en-US" sz="2400" dirty="0"/>
              <a:t>In all cases shown, the actual three-dimensional paths of particles are projected onto a single plane of motion. </a:t>
            </a:r>
          </a:p>
          <a:p>
            <a:r>
              <a:rPr lang="en-US" sz="2400" dirty="0"/>
              <a:t>Analysis of rigid-body plane motion can be carried out by: </a:t>
            </a:r>
          </a:p>
          <a:p>
            <a:r>
              <a:rPr lang="en-US" sz="2400" dirty="0"/>
              <a:t>Direct calculation of absolute displacements, velocities, and accelerations from geometry, or </a:t>
            </a:r>
          </a:p>
          <a:p>
            <a:r>
              <a:rPr lang="en-US" sz="2400" dirty="0"/>
              <a:t>Application of relative-motion principles. </a:t>
            </a:r>
          </a:p>
          <a:p>
            <a:r>
              <a:rPr lang="en-US" sz="2400" dirty="0"/>
              <a:t>Both approaches are important and need to be studied.</a:t>
            </a:r>
          </a:p>
        </p:txBody>
      </p:sp>
    </p:spTree>
    <p:extLst>
      <p:ext uri="{BB962C8B-B14F-4D97-AF65-F5344CB8AC3E}">
        <p14:creationId xmlns:p14="http://schemas.microsoft.com/office/powerpoint/2010/main" val="202082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3D701-0DD3-26DC-596D-E2368B051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67448C96-31B2-5EFD-0D57-B17F21F05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6558" y="1295400"/>
            <a:ext cx="3714750" cy="31432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1CCFD0-E95C-350C-FAD5-3DC81402C1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2393" y="223393"/>
            <a:ext cx="6573005" cy="872363"/>
          </a:xfrm>
          <a:noFill/>
        </p:spPr>
        <p:txBody>
          <a:bodyPr/>
          <a:lstStyle/>
          <a:p>
            <a:pPr lvl="0"/>
            <a:r>
              <a:rPr lang="en-US" sz="2800" dirty="0"/>
              <a:t>Rotation of a Rigid Body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07BB37F4-B3D4-0CBB-330A-4B06629653B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11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BC8E8C1-117A-D030-C530-9A2F0B4FEC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B1F7190-53F3-CE16-75F1-D431B8F0D4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F6322B3-4DE7-7FD3-8091-43C04985CE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325D919-82C0-4110-C0D3-ECE9DA097B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D0DE4B1-FFDE-8ECA-4814-4E0FC6BA53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DE0B6CC-F7D0-B8CC-A9BF-45099AE681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37479CF-6C70-1725-C038-CD495BCF29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DD0FAE8-68F3-6D40-5CB8-EBF0E1074F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C3EDE8A-FD54-61FB-8861-3A94C939B2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32CD360-D251-327B-1CD9-295799B419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803EA3D-890C-B737-8331-AA491946ED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A0E3C8B-87CB-6640-B6D1-FDFDFCCDAE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A4F85B4-2966-DEE5-B98D-5E49E14980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A443DDF-4014-EE6E-E71F-266CF7D9BA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3F40A5B-25FB-D9BA-11D3-1F4A6BCB54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91AC997-ADFA-A1F9-1D63-F599249D6E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DF291E-B69C-5E1D-FABC-4805F5EDF5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AC47C-A8BF-0B6A-7B1D-8DDC1D1E0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39" y="1381296"/>
            <a:ext cx="5542891" cy="1676401"/>
          </a:xfrm>
        </p:spPr>
        <p:txBody>
          <a:bodyPr/>
          <a:lstStyle/>
          <a:p>
            <a:r>
              <a:rPr lang="en-US" sz="2400" dirty="0"/>
              <a:t>The rotation of a rigid body is described by its angular motion. </a:t>
            </a:r>
          </a:p>
          <a:p>
            <a:r>
              <a:rPr lang="en-US" sz="2400" dirty="0"/>
              <a:t>Consider a rigid body undergoing plane motion. 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9719CA6A-B7EB-95EF-3F4F-3FBD36D40BC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18672" y="2917571"/>
                <a:ext cx="5542891" cy="3672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Two lines (1) and (2) rigidly attached to the body have angular positions </a:t>
                </a:r>
                <a:r>
                  <a:rPr lang="en-US" sz="2400" i="1" kern="0" dirty="0"/>
                  <a:t>θ</a:t>
                </a:r>
                <a:r>
                  <a:rPr lang="en-US" sz="2400" i="1" kern="0" baseline="-25000" dirty="0"/>
                  <a:t>1</a:t>
                </a:r>
                <a:r>
                  <a:rPr lang="en-US" sz="2400" kern="0" dirty="0"/>
                  <a:t> and </a:t>
                </a:r>
                <a:r>
                  <a:rPr lang="en-US" sz="2400" i="1" kern="0" dirty="0"/>
                  <a:t>θ</a:t>
                </a:r>
                <a:r>
                  <a:rPr lang="en-US" sz="2400" i="1" kern="0" baseline="-25000" dirty="0"/>
                  <a:t>2</a:t>
                </a:r>
                <a:r>
                  <a:rPr lang="en-US" sz="2400" kern="0" dirty="0"/>
                  <a:t>, measured from a fixed reference direction. </a:t>
                </a:r>
              </a:p>
              <a:p>
                <a:r>
                  <a:rPr lang="en-US" sz="2400" kern="0" dirty="0"/>
                  <a:t>Since the angle β between the lines is constant,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sz="2400" kern="0" dirty="0"/>
              </a:p>
              <a:p>
                <a:pPr marL="0" indent="0">
                  <a:buFontTx/>
                  <a:buNone/>
                </a:pPr>
                <a:r>
                  <a:rPr lang="en-US" sz="2400" kern="0" dirty="0"/>
                  <a:t>Differentiating with respect to time,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  &amp;  </m:t>
                      </m:r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kern="0" dirty="0"/>
              </a:p>
              <a:p>
                <a:endParaRPr lang="en-US" sz="2400" kern="0" dirty="0"/>
              </a:p>
            </p:txBody>
          </p:sp>
        </mc:Choice>
        <mc:Fallback xmlns="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9719CA6A-B7EB-95EF-3F4F-3FBD36D40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8672" y="2917571"/>
                <a:ext cx="5542891" cy="3672254"/>
              </a:xfrm>
              <a:prstGeom prst="rect">
                <a:avLst/>
              </a:prstGeom>
              <a:blipFill>
                <a:blip r:embed="rId5"/>
                <a:stretch>
                  <a:fillRect l="-1648" t="-1329" r="-54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611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14E6D-274E-5BE7-4F4C-40F876A5B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0D7F5-3885-100B-9C9C-41FA77A11D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Consequences of Rigid-Body Rotation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5866115A-4390-76FC-E982-33850BBA0473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12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3679BCB-0762-27DB-BEF4-23810C7A304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1520087-6990-8985-2B9A-E98EC514CD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09912D7-48F8-F84D-BFBA-CF35DC7CAE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73686BC-D5EF-A141-E4B3-7237FAAED2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335399F-4849-B27F-7D0F-A309E31334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8CD1834-23E1-A985-0874-4A6BAAD9FE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7846D54-E6CF-83C9-1CAB-7EFD13A14F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B2ECC97-3B17-ED80-9365-2EBFA0382E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6954A2E-D0E7-7E49-6E91-3BD2BBD298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442BCE8-2884-AE1D-DE7D-9E3338EC76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2C34D47-E739-2849-9748-1E88093DEF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65AC7E0-B287-4579-4706-3F8EE44766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2985D1F-D0E1-1997-E8D3-71B1035801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FA42F1D-8F4F-5E2A-A7D8-4B886958BB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0C45108-56E1-EC2D-3E87-53C99B0235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92F58D1-1548-B05D-FB70-54BB2F63FA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00ECFB0-2054-0068-0784-525340ABB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2265B-68A3-7560-233D-79E4B3EC9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4" y="1235075"/>
            <a:ext cx="8478005" cy="5219281"/>
          </a:xfrm>
        </p:spPr>
        <p:txBody>
          <a:bodyPr/>
          <a:lstStyle/>
          <a:p>
            <a:r>
              <a:rPr lang="en-US" sz="2400" dirty="0"/>
              <a:t>All lines in a rigid body undergoing plane rotation have: </a:t>
            </a:r>
          </a:p>
          <a:p>
            <a:r>
              <a:rPr lang="en-US" sz="2400" dirty="0"/>
              <a:t>the same angular displacement </a:t>
            </a:r>
          </a:p>
          <a:p>
            <a:r>
              <a:rPr lang="en-US" sz="2400" dirty="0"/>
              <a:t>the same angular velocity </a:t>
            </a:r>
          </a:p>
          <a:p>
            <a:r>
              <a:rPr lang="en-US" sz="2400" dirty="0"/>
              <a:t>the same angular acceleration </a:t>
            </a:r>
          </a:p>
          <a:p>
            <a:r>
              <a:rPr lang="en-US" sz="2400" dirty="0"/>
              <a:t>Angular motion depends only on: </a:t>
            </a:r>
          </a:p>
          <a:p>
            <a:r>
              <a:rPr lang="en-US" sz="2400" dirty="0"/>
              <a:t>angular position relative to a fixed reference </a:t>
            </a:r>
          </a:p>
          <a:p>
            <a:r>
              <a:rPr lang="en-US" sz="2400" dirty="0"/>
              <a:t>time derivatives of that angular position </a:t>
            </a:r>
          </a:p>
          <a:p>
            <a:r>
              <a:rPr lang="en-US" sz="2400" dirty="0"/>
              <a:t>No fixed axis is required: </a:t>
            </a:r>
          </a:p>
          <a:p>
            <a:r>
              <a:rPr lang="en-US" sz="2400" dirty="0"/>
              <a:t>rotation can occur without a physical axis normal to the plane of motion.</a:t>
            </a:r>
          </a:p>
          <a:p>
            <a:r>
              <a:rPr lang="en-US" sz="2400" dirty="0"/>
              <a:t>Key Result: All points of a rigid body in plane motion share identical angular motion.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0B9D752-307D-CDDB-EF8C-AEADBEE50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260" y="1755721"/>
            <a:ext cx="3030733" cy="174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7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C427C-6C06-559B-4144-EC88AAAAB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F9040-365B-4B02-C3EA-9DC880B150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Angular-Motion Relations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9084BE10-11CF-EF66-853C-1D2B9504E27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13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CDFA18B-EB66-840E-BF67-959E3A546F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2E76E6F-7E17-8793-DB62-F2915ACE06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E694294-77E1-B29D-428F-25AF158479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4E341B4-C06B-071B-E552-7908D395BD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36FADBA-51D4-D22F-F9F4-8A7937084C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181E74D-07FD-4BA0-DFB5-BC734FA8DC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2149B3E-6184-3FDF-F269-660653C73C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9261914-91C8-0160-2F47-C4360C8609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4973CFF-8D9C-7A21-25D7-52F49A556F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82D94C6-688E-917A-4C83-D130271F83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18540D8-6E3B-2C92-B898-24E219C4C8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F775FAE-3592-B2B4-3928-4DC6A542D8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8E59C62-2F17-E9CF-FC37-E4072ED4DE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8F82007-A2F4-CF5F-59DA-CB55B894AE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4D1BBD9-6D0B-27AE-7BA8-0F66AA7B0F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3680197-7C79-DA1C-D356-B83AC31C39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374B1F-856C-1069-FEB0-5B7FAD70C3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0E58B610-E7EE-716C-E4C9-77A3B387CF56}"/>
              </a:ext>
            </a:extLst>
          </p:cNvPr>
          <p:cNvSpPr/>
          <p:nvPr/>
        </p:nvSpPr>
        <p:spPr bwMode="auto">
          <a:xfrm>
            <a:off x="3581400" y="1295400"/>
            <a:ext cx="1916680" cy="1295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B67685-637D-560F-FDC0-515D0FA611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7990" y="1252728"/>
                <a:ext cx="8443499" cy="5502275"/>
              </a:xfrm>
            </p:spPr>
            <p:txBody>
              <a:bodyPr/>
              <a:lstStyle/>
              <a:p>
                <a:r>
                  <a:rPr lang="en-US" sz="2400" dirty="0"/>
                  <a:t>The angular motion of a rigid body in plane rotation is described using the angular position θ of any line in the body.</a:t>
                </a:r>
              </a:p>
              <a:p>
                <a:r>
                  <a:rPr lang="en-US" sz="2400" dirty="0"/>
                  <a:t>Angular Velocity,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Angular Acceleration,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̈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Elimination of  </a:t>
                </a:r>
                <a:r>
                  <a:rPr lang="en-US" sz="2400" i="1" dirty="0"/>
                  <a:t>dt</a:t>
                </a:r>
                <a:r>
                  <a:rPr lang="en-US" sz="2400" dirty="0"/>
                  <a:t> between the definitions gives the differential relation: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positive directions of </a:t>
                </a:r>
                <a:r>
                  <a:rPr lang="en-US" sz="2400" i="1" dirty="0"/>
                  <a:t>θ, ω</a:t>
                </a:r>
                <a:r>
                  <a:rPr lang="en-US" sz="2400" dirty="0"/>
                  <a:t>, and </a:t>
                </a:r>
                <a:r>
                  <a:rPr lang="en-US" sz="2400" i="1" dirty="0"/>
                  <a:t>α</a:t>
                </a:r>
                <a:r>
                  <a:rPr lang="en-US" sz="2400" dirty="0"/>
                  <a:t> are chosen consistently. </a:t>
                </a:r>
              </a:p>
              <a:p>
                <a:r>
                  <a:rPr lang="en-US" sz="2400" dirty="0"/>
                  <a:t>These relations are directly analogous to rectilinear motion: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Most of the kinematic results for linear motion apply equally to angular motion.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B67685-637D-560F-FDC0-515D0FA611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7990" y="1252728"/>
                <a:ext cx="8443499" cy="5502275"/>
              </a:xfrm>
              <a:blipFill>
                <a:blip r:embed="rId4"/>
                <a:stretch>
                  <a:fillRect l="-939" t="-887" r="-1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265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67CD0-07BD-0DA3-8B4F-3394C2B9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0C61F-97CC-DECB-ACC3-A949D1BF36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Rotation with Constant Angular Acceleration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9A4637AD-D16F-C807-4F7A-7E121C29818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14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8C93259-E01D-7E2B-4C8A-78C2BD8DD1E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017A9C9-1647-C816-3489-A1758C0536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880237C-03FF-0285-FE33-B7F57DBDD3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8A1BBC9-6F5F-0A3C-9466-543546FE47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F0CF80C-E052-6533-E6E6-6A80C872E9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FF0DCA9-E8B4-C407-1972-C11047C5FA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7A2FB8A-2BCB-2CD8-03E9-3FAE5CA62F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E857D61-EA2F-927D-6B03-D47DD44D89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7F75466-AAEC-16CB-1528-685D5EABC2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3A81393-1395-DC21-8158-34E3CD31D6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36E9882-7D51-1615-A808-77FA517B1D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923F291-129D-0879-F0BF-34AC37AC45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E7F2DD0-8CFC-7916-2813-AD70AA8516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C1E7787-399F-1E8F-9F95-9F71137257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E2EB604-B137-418B-02ED-9BCF88FE30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0E3C48F-0ECC-93B3-C91E-6C340D9AFF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CFEBA3F-BCF4-1E70-80CA-95EABFE74D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A0398E-9122-C92C-66BD-28C1D5F57A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83868" y="1373241"/>
                <a:ext cx="8361740" cy="4841631"/>
              </a:xfrm>
            </p:spPr>
            <p:txBody>
              <a:bodyPr/>
              <a:lstStyle/>
              <a:p>
                <a:r>
                  <a:rPr lang="en-US" sz="2400" dirty="0"/>
                  <a:t>For rotation with constant angular acceleration α, integration of the angular-motion relations yields:</a:t>
                </a:r>
              </a:p>
              <a:p>
                <a:r>
                  <a:rPr lang="en-US" sz="2400" dirty="0"/>
                  <a:t>Kinematic Equations for Rotation: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i="1" dirty="0"/>
                  <a:t>θ</a:t>
                </a:r>
                <a:r>
                  <a:rPr lang="en-US" sz="2400" i="1" baseline="-25000" dirty="0"/>
                  <a:t>0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ω</a:t>
                </a:r>
                <a:r>
                  <a:rPr lang="en-US" sz="2400" i="1" baseline="-25000" dirty="0"/>
                  <a:t>0</a:t>
                </a:r>
                <a:r>
                  <a:rPr lang="en-US" sz="2400" dirty="0"/>
                  <a:t> are values at </a:t>
                </a:r>
                <a:r>
                  <a:rPr lang="en-US" sz="2400" i="1" dirty="0"/>
                  <a:t>t</a:t>
                </a:r>
                <a:r>
                  <a:rPr lang="en-US" sz="2400" dirty="0"/>
                  <a:t> = 0.</a:t>
                </a:r>
              </a:p>
              <a:p>
                <a:r>
                  <a:rPr lang="en-US" sz="2400" dirty="0"/>
                  <a:t>These equations are identical in form to those for rectilinear motion with constant acceleration.</a:t>
                </a:r>
              </a:p>
              <a:p>
                <a:r>
                  <a:rPr lang="en-US" sz="2400" dirty="0"/>
                  <a:t> Graphical </a:t>
                </a:r>
                <a:r>
                  <a:rPr lang="en-US" sz="2400" i="1" dirty="0"/>
                  <a:t>t–θ</a:t>
                </a:r>
                <a:r>
                  <a:rPr lang="en-US" sz="2400" dirty="0"/>
                  <a:t>, </a:t>
                </a:r>
                <a:r>
                  <a:rPr lang="en-US" sz="2400" i="1" dirty="0"/>
                  <a:t>t–ω</a:t>
                </a:r>
                <a:r>
                  <a:rPr lang="en-US" sz="2400" dirty="0"/>
                  <a:t>, and </a:t>
                </a:r>
                <a:r>
                  <a:rPr lang="en-US" sz="2400" i="1" dirty="0"/>
                  <a:t>t–α</a:t>
                </a:r>
                <a:r>
                  <a:rPr lang="en-US" sz="2400" dirty="0"/>
                  <a:t> relations follow directly from linear-motion analogies.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A0398E-9122-C92C-66BD-28C1D5F57A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3868" y="1373241"/>
                <a:ext cx="8361740" cy="4841631"/>
              </a:xfrm>
              <a:blipFill>
                <a:blip r:embed="rId4"/>
                <a:stretch>
                  <a:fillRect l="-948" t="-1006" r="-729" b="-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755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92103-FAB1-FEF6-FE7B-BEFAC8629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64866-90A4-D6F3-E465-64C496B863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Rotation About a Fixed Axis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98CAB4B-0A79-5CF6-2C46-1C4A01DA4F2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B381FF6-13BE-357F-AA29-6AEEDF575C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DCD6EC8-8639-8E4A-2DF3-C6A6AF0E77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EFD2258-8C78-E528-EFAF-B777C7A61F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CDED54C-82C2-A069-451E-A9C8FAFD3C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12A588D-C577-6414-3386-406A022F1D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D1A1F93-04CA-4BC6-9751-5F0F317BE2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F6726EE-8592-40B8-53D2-9EA3566365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424A842-6F00-FA50-E4DA-F070466408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64A2D4F-3430-64CF-D9C9-736C97450D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A77C569-1036-EDB3-4797-C84E9A7CC6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E61DCEA-D4E5-F85D-8B4A-DD3640D89F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45275A5-5149-A857-1ACA-37095FEB3E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9CE86E9-DDD7-8737-B20A-8F08EB08EF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354602B-C13E-ED31-D5C6-38576DCE57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B25C2CE-4CF6-C6E0-34FA-FA406F560A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88F99E0-7913-1DE3-3D33-D690EF66C7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BF5536-2AA6-E366-37D1-494CAE1621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0804" y="1143000"/>
                <a:ext cx="6745666" cy="5560210"/>
              </a:xfrm>
            </p:spPr>
            <p:txBody>
              <a:bodyPr/>
              <a:lstStyle/>
              <a:p>
                <a:r>
                  <a:rPr lang="en-US" sz="2400" dirty="0"/>
                  <a:t>When a rigid body rotates about a fixed axis, all points not on the axis move in concentric circles centered on the axis. </a:t>
                </a:r>
              </a:p>
              <a:p>
                <a:r>
                  <a:rPr lang="en-US" sz="2400" dirty="0"/>
                  <a:t>For a point </a:t>
                </a:r>
                <a:r>
                  <a:rPr lang="en-US" sz="2400" i="1" dirty="0"/>
                  <a:t>A</a:t>
                </a:r>
                <a:r>
                  <a:rPr lang="en-US" sz="2400" dirty="0"/>
                  <a:t> at distance </a:t>
                </a:r>
                <a:r>
                  <a:rPr lang="en-US" sz="2400" i="1" dirty="0"/>
                  <a:t>r</a:t>
                </a:r>
                <a:r>
                  <a:rPr lang="en-US" sz="2400" dirty="0"/>
                  <a:t> from the axis: </a:t>
                </a:r>
              </a:p>
              <a:p>
                <a:r>
                  <a:rPr lang="en-US" sz="2400" dirty="0"/>
                  <a:t>Motion is circular Angular motion of the body governs linear motion of all points.</a:t>
                </a:r>
              </a:p>
              <a:p>
                <a:r>
                  <a:rPr lang="en-US" sz="2400" dirty="0"/>
                  <a:t> Using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, the kinematic relations are: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These relations follow directly from circular motion of a point on a rigid body.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BF5536-2AA6-E366-37D1-494CAE1621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0804" y="1143000"/>
                <a:ext cx="6745666" cy="5560210"/>
              </a:xfrm>
              <a:blipFill>
                <a:blip r:embed="rId4"/>
                <a:stretch>
                  <a:fillRect l="-1174" t="-877" b="-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658BA08A-AD61-6B4C-F17E-BCF2E1111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9602" y="1059905"/>
            <a:ext cx="2341706" cy="5598310"/>
          </a:xfrm>
          <a:prstGeom prst="rect">
            <a:avLst/>
          </a:prstGeom>
        </p:spPr>
      </p:pic>
      <p:pic>
        <p:nvPicPr>
          <p:cNvPr id="4098" name="Picture 2" descr="Aircraft Systems: Propeller Principles - Learn To Fly">
            <a:extLst>
              <a:ext uri="{FF2B5EF4-FFF2-40B4-BE49-F238E27FC236}">
                <a16:creationId xmlns:a16="http://schemas.microsoft.com/office/drawing/2014/main" id="{D1213DD8-1916-D15D-BE70-32321C702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7000" contrast="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953" y="1495364"/>
            <a:ext cx="3709690" cy="472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35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12152</TotalTime>
  <Words>1073</Words>
  <Application>Microsoft Office PowerPoint</Application>
  <PresentationFormat>On-screen Show (4:3)</PresentationFormat>
  <Paragraphs>121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Calibri</vt:lpstr>
      <vt:lpstr>Cambria Math</vt:lpstr>
      <vt:lpstr>CommercialScript BT</vt:lpstr>
      <vt:lpstr>Curlz MT</vt:lpstr>
      <vt:lpstr>Tempus Sans ITC</vt:lpstr>
      <vt:lpstr>Times New Roman</vt:lpstr>
      <vt:lpstr>Blank Presentation</vt:lpstr>
      <vt:lpstr>Introduction to Kinematic of Rigid Bodies</vt:lpstr>
      <vt:lpstr>Definition of A Rigid-Body</vt:lpstr>
      <vt:lpstr>Introduction to Rigid-Body Kinematics</vt:lpstr>
      <vt:lpstr>Plane Motion of a Rigid Body</vt:lpstr>
      <vt:lpstr>Types of Plane Motion</vt:lpstr>
      <vt:lpstr>Types of Rigid-Body Plane Motion</vt:lpstr>
      <vt:lpstr>Types of Rigid-Body Plane Motion</vt:lpstr>
      <vt:lpstr>Types of Rigid-Body Plane Motion</vt:lpstr>
      <vt:lpstr>Types of Rigid-Body Plane Motion</vt:lpstr>
      <vt:lpstr>Remarks on Plane Motion of Rigid Bodies</vt:lpstr>
      <vt:lpstr>Rotation of a Rigid Body</vt:lpstr>
      <vt:lpstr>Consequences of Rigid-Body Rotation</vt:lpstr>
      <vt:lpstr>Angular-Motion Relations</vt:lpstr>
      <vt:lpstr>Rotation with Constant Angular Acceleration</vt:lpstr>
      <vt:lpstr>Rotation About a Fixed Axis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845</cp:revision>
  <cp:lastPrinted>2002-07-26T02:11:33Z</cp:lastPrinted>
  <dcterms:created xsi:type="dcterms:W3CDTF">2002-07-26T01:39:54Z</dcterms:created>
  <dcterms:modified xsi:type="dcterms:W3CDTF">2026-02-24T02:27:59Z</dcterms:modified>
</cp:coreProperties>
</file>