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7"/>
  </p:notesMasterIdLst>
  <p:sldIdLst>
    <p:sldId id="1377" r:id="rId2"/>
    <p:sldId id="1585" r:id="rId3"/>
    <p:sldId id="1586" r:id="rId4"/>
    <p:sldId id="1523" r:id="rId5"/>
    <p:sldId id="1572" r:id="rId6"/>
    <p:sldId id="1573" r:id="rId7"/>
    <p:sldId id="1571" r:id="rId8"/>
    <p:sldId id="1574" r:id="rId9"/>
    <p:sldId id="1526" r:id="rId10"/>
    <p:sldId id="1576" r:id="rId11"/>
    <p:sldId id="1577" r:id="rId12"/>
    <p:sldId id="1527" r:id="rId13"/>
    <p:sldId id="1528" r:id="rId14"/>
    <p:sldId id="1529" r:id="rId15"/>
    <p:sldId id="1578" r:id="rId16"/>
    <p:sldId id="1583" r:id="rId17"/>
    <p:sldId id="1530" r:id="rId18"/>
    <p:sldId id="1499" r:id="rId19"/>
    <p:sldId id="1500" r:id="rId20"/>
    <p:sldId id="1579" r:id="rId21"/>
    <p:sldId id="1584" r:id="rId22"/>
    <p:sldId id="1501" r:id="rId23"/>
    <p:sldId id="1580" r:id="rId24"/>
    <p:sldId id="1581" r:id="rId25"/>
    <p:sldId id="1582" r:id="rId26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FF33CC"/>
    <a:srgbClr val="FF9900"/>
    <a:srgbClr val="000099"/>
    <a:srgbClr val="3366FF"/>
    <a:srgbClr val="FFCC99"/>
    <a:srgbClr val="CC9900"/>
    <a:srgbClr val="FF006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3969" autoAdjust="0"/>
  </p:normalViewPr>
  <p:slideViewPr>
    <p:cSldViewPr>
      <p:cViewPr varScale="1">
        <p:scale>
          <a:sx n="74" d="100"/>
          <a:sy n="74" d="100"/>
        </p:scale>
        <p:origin x="10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1BD1B-6574-16B9-07C8-23865A89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3FF25-203D-07AF-DCE8-7F73F8EBB2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806867-1350-62C6-B3FB-EE988E8AE6E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B90FB-F598-80A6-8E11-78D614D4F3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229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3482A-EF88-2394-DE06-19D9E5DC6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B3EA27-E477-0303-B024-A66BED6CD6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7CBEB5-C0E6-1C68-0C5B-D8818F279CA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F37F04-73ED-2BC2-173E-98943CEB6D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65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BCFD-BCBE-3DB0-8247-E541A06BA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D8F386-9AD1-C677-F3B7-1CC9ECC77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5C6D95-083B-A165-8C5D-82D1E99B20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324A1-6B95-3253-E7C3-CCA18FCED4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14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38DA2-D245-34E1-1F67-F9BFD8572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901D28-916A-742B-7170-E9D64C6F8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989A36-72D0-891F-593C-9B303C98E49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99FC9-1ED6-E080-9715-9FDF842E88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846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B3DB1-BE68-C201-A035-F8360B870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7DAA55-1A30-7DD3-E107-C793CEDC9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59519B-99E1-0FD5-19BD-01F293C95E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16DE3F-1FB7-8D6A-5CD9-5E79F60769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026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8D539-2448-441E-87C4-007230A6D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AFBC2A-1E1C-C7D3-7863-211A9F7E3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4117E4-F806-73DE-14F2-86FFF1E1A06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538334-195A-9382-0E77-950DCAD680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458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F85FF-7EF1-3266-DFCF-E51E21793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A5C31A-845A-A6CC-25BC-E8C2C0BA39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15F9F9-6229-803D-35B8-126F5037C1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BAB70-0280-599A-B4C3-1647542CDF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526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613CF-2690-29D0-0884-5AB089E21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C903D3-170B-09BA-0839-686D306D50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9C592C-FFF0-7477-C61D-95B5001136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F61C9-F8FA-9260-3A36-5CC79041F1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657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36FEE-064A-A5B6-C3AF-4663F8643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F947A-E413-2A08-A577-317F6A248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4679B-1F4D-4C7A-E954-E08EB96E27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BE28BA-CAF6-0FD1-57D9-1827B40395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53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2A4B8-4E33-9254-BBC6-4AC5EBAC64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57713-BB4F-C790-EB2C-61BF5FC5E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C9C911-ED2E-801F-5C57-AE813F0FEE3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319525-469C-3474-11CF-991FC91A0B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879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B6496-5BED-4826-C89B-3911E2FB8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29BE4-D1E6-A079-C3E3-CE257E73DB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28A3D8-4472-1035-77F1-981F09DFAF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24FC62-6F9D-C56B-E33D-6803A54382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34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8AC4DC-942A-26B0-525F-C2C959FDD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BB40C4-F509-199A-1D10-A5F7CC5770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65B93A-5A5C-0515-1142-F315F754081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A0587E-D667-43A1-89F0-08379247CB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869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74361-0F12-366E-5B14-BF29045E5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65EC6-B971-3F73-1E7D-72DB38D6AA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D4FDB3-5783-7EC3-99B9-B8066FA37DF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E4002D-DC35-B485-CD03-596626A7D5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199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3318A-8451-5596-A655-26F040782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97FAF3-E5B1-E8BC-F7A3-D1EBE9494D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25C04C-0524-0157-41AD-FB27A6610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6F78BA-7F1D-DD00-AF34-29038E6F59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2539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D81ED-B00D-A4C8-9D5C-4E653C42D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3121B1-6DAF-BDD5-0A92-5F6A20060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243940-B7B0-37D7-3225-D01A972D24E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C0081-BAE6-E14F-78A3-25041635BB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981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80242-8CB2-8026-202E-D5AF80C91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12290-F044-CE20-2CB1-40294A19FC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EE36DD-4E96-C44E-BF13-885AD5B075D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6E360-EA87-239D-0719-5FA3566611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07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8CD02-EA0D-26AF-F7C3-5D719E4F8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5FA268-369B-3EB5-1397-C87B5E58E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D0949-F479-86F5-B532-3EB085674B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C23259-AAC0-6267-A88C-68A62EF7DB1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976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C51A6-0BDE-E2D5-5017-D973F320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0A665B-AF3B-B968-7FC0-F6DB69584C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84CB6D-84D2-8B35-2179-5F93685287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C62518-0D24-29B4-2B0A-8371F6EDD3F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0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86049-0DEA-77D9-0641-833555E07B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C6850B-4081-6849-837A-B829CD4037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91996F-FF90-47A9-866B-BBFBA90E786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BFA4B-7E4D-47B0-5D96-194E5D7D9F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836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1AD77-CE97-CAB5-5A59-A4E5CA13E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59518-86D6-B2D0-79C3-1D2644343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FA40F-EBBF-E541-9FFB-BD6F38D7291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F1EF22-2470-1DB1-0F90-676855A854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45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73F14-3CD2-DA9A-C78A-32D9D4D8E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7B7DE-2E54-7D91-67C5-46C946CE34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E2DEB-BD30-5BA4-5A55-538B43C189E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EE0D6-DB12-B54A-7789-8E665D927C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943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3CCC0-6887-73FF-0EEB-F58387F01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54D6EC-52A9-E6DA-1DE9-DC029981D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3DDB15-BE17-8615-48D4-7956FAF7B44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49537-9674-1CFB-D80D-5D96163E12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331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39AF5-4115-9F1D-22D6-35DDAA901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CA31C4-0154-8045-D261-C2AE9A4958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1AD89-8BCD-DB9A-88A8-730A3E3E9DA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B447E-E764-E1D7-EE5E-BC57DA93A8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497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D3D71-29F5-082A-4684-77DB0527F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277835-AB4D-779A-B486-9EE05AEE1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A04345-51DB-A1D8-A8F9-B8560DD0A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76127-6106-C31B-8B14-4298A588D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91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1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390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1.png"/><Relationship Id="rId5" Type="http://schemas.openxmlformats.org/officeDocument/2006/relationships/image" Target="../media/image24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Kinematic of Real-World Movables as Particles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227" y="5594585"/>
            <a:ext cx="84871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Engineering Every Move: From Drones to Rockets</a:t>
            </a:r>
            <a:r>
              <a:rPr lang="en-US" altLang="en-US" sz="3600" b="1" i="1" dirty="0">
                <a:solidFill>
                  <a:srgbClr val="00B050"/>
                </a:solidFill>
                <a:latin typeface="Curlz MT" panose="04040404050702020202" pitchFamily="82" charset="0"/>
                <a:ea typeface="STZhongsong" panose="020B0503020204020204" pitchFamily="2" charset="-122"/>
              </a:rPr>
              <a:t>.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B0662F7-8F07-5AEE-7096-D627837E5E70}"/>
              </a:ext>
            </a:extLst>
          </p:cNvPr>
          <p:cNvSpPr txBox="1"/>
          <p:nvPr/>
        </p:nvSpPr>
        <p:spPr>
          <a:xfrm>
            <a:off x="1701754" y="4810089"/>
            <a:ext cx="6138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https://mechanics.ju.se/ParticleKinematics.html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9A785-1DA6-7076-EEB4-6B67F99C8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5D645-1FF5-E6C0-BA6F-1C70AD9FE8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Role of Acceleration in Path Planning for Drones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2565A0A-FC15-6DE6-21E4-F5C6189FE83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2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4E8F89A-7663-A869-D014-CEC1EBA5C6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BDCC48-B458-80D2-63AE-E3A5BAE853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452937F-2D5A-80ED-B784-C81F511C2D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B15E151-4260-F0EB-4F50-7A0418AD75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B991DFC-9E95-A066-C2DE-A181A451CC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10F7893-7020-6906-5E3D-8A5FBB6E18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A2C4F6F-C3A4-5423-21CB-5BE96AE8C0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979EEE7-D69F-63B5-0D14-6F1BCAA83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2BF6865-151C-2EFE-042C-5D7CEBD49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05D3CD-6984-201F-41C9-BB49DCCAF7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7D4F89E-6696-895F-0258-AA9AA2E16D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E438BCA-0328-F472-0691-C3AB83F4F8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187DF5B-21AF-917C-4257-E94E4C25FB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5A7E45E-82A6-20F9-C348-7D19FF5D83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23181F5-2D7F-0C9B-5804-DC5197F41EA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C7C87CC-DD25-4BA4-8149-1CA55E0E61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076432A-FB26-B1BD-CEBC-B993FA16A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AFE4951E-F2AF-EE9C-A724-FD27F398E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36000"/>
                    </a14:imgEffect>
                    <a14:imgEffect>
                      <a14:brightnessContrast bright="-40000" contrast="91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 bwMode="auto">
          <a:xfrm>
            <a:off x="534496" y="1447800"/>
            <a:ext cx="4851249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785C4EE-A376-69AD-6963-0B0D10B2358E}"/>
              </a:ext>
            </a:extLst>
          </p:cNvPr>
          <p:cNvSpPr/>
          <p:nvPr/>
        </p:nvSpPr>
        <p:spPr bwMode="auto">
          <a:xfrm>
            <a:off x="3581400" y="1295400"/>
            <a:ext cx="1916680" cy="12954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FEA0E3A-3B5C-4A29-1DE5-3214AFB0DD6A}"/>
              </a:ext>
            </a:extLst>
          </p:cNvPr>
          <p:cNvGrpSpPr/>
          <p:nvPr/>
        </p:nvGrpSpPr>
        <p:grpSpPr>
          <a:xfrm>
            <a:off x="3903841" y="3423249"/>
            <a:ext cx="5020054" cy="2952322"/>
            <a:chOff x="3903841" y="3423249"/>
            <a:chExt cx="5020054" cy="295232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0D9BDEA-44C8-8351-6028-1539B4C0A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03841" y="3423249"/>
              <a:ext cx="5020054" cy="2952322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A6731E6-D1CF-17F7-3142-974860AB1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0719424">
              <a:off x="5860656" y="5248509"/>
              <a:ext cx="1369718" cy="66986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scene3d>
              <a:camera prst="orthographicFront">
                <a:rot lat="0" lon="3600000" rev="1200000"/>
              </a:camera>
              <a:lightRig rig="threePt" dir="t"/>
            </a:scene3d>
          </p:spPr>
        </p:pic>
      </p:grpSp>
    </p:spTree>
    <p:extLst>
      <p:ext uri="{BB962C8B-B14F-4D97-AF65-F5344CB8AC3E}">
        <p14:creationId xmlns:p14="http://schemas.microsoft.com/office/powerpoint/2010/main" val="388023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1281B-45AA-101D-A189-CC0FD4C68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C363-E6A3-525B-1056-2E8B1CC546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2965" y="76200"/>
            <a:ext cx="58312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Description of Particle Acceleration in </a:t>
            </a:r>
            <a:r>
              <a:rPr lang="en-US" sz="2800" i="1" dirty="0"/>
              <a:t>r-</a:t>
            </a:r>
            <a:r>
              <a:rPr lang="en-US" sz="2800" i="1" dirty="0">
                <a:sym typeface="Symbol" panose="05050102010706020507" pitchFamily="18" charset="2"/>
              </a:rPr>
              <a:t></a:t>
            </a:r>
            <a:r>
              <a:rPr lang="en-US" sz="2800" dirty="0">
                <a:sym typeface="Symbol" panose="05050102010706020507" pitchFamily="18" charset="2"/>
              </a:rPr>
              <a:t> </a:t>
            </a:r>
            <a:r>
              <a:rPr lang="en-US" sz="2800" dirty="0"/>
              <a:t>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3F33B85-2035-A619-4C66-EFE0A3CD8568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3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95639590-22B7-0704-BD40-77A63444B38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D0C8F5F-2717-560B-AF7D-E328185D94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2C1CCE1-D5A5-92D6-9160-C52E16B11B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5580C1B-EA31-C80C-D4B1-612965A903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D604C75-05EF-8006-2D36-E53F07F8CC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9423AD9-2529-FF2A-8DE4-21900A0C3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DCC2CC2-0EF2-5EE1-047F-82C930F2BA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716656F-6D21-4CE2-3149-D13171EDCD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D1F5091-5A04-119D-7608-4662B57EB1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8255BD4-1059-1178-905C-E6E324D2D48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9E6E234-6EF9-D44F-32B5-CAC3850C7E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5E83D2D-F9B6-7398-8199-F5197F6CF3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CE50865-5CAF-547A-A96C-A53008BB39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0147957-7200-810D-AE8F-BBC0ADD5A2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A28EB10-9AF0-9E0E-8BC5-3654AD5B3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FEC4785-D165-44BC-59AF-41412480BA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37C5E55-9849-B747-DAC0-D36085EDC2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1E1A3D21-E6AB-E505-3C38-4776A4232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35" y="3323079"/>
            <a:ext cx="2330999" cy="3176925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24F51EFA-C342-E48C-7482-8A5067BBBDB7}"/>
              </a:ext>
            </a:extLst>
          </p:cNvPr>
          <p:cNvGrpSpPr/>
          <p:nvPr/>
        </p:nvGrpSpPr>
        <p:grpSpPr>
          <a:xfrm>
            <a:off x="3657600" y="1659750"/>
            <a:ext cx="4800600" cy="2286000"/>
            <a:chOff x="3657600" y="1981200"/>
            <a:chExt cx="4800600" cy="2286000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A894BFD-C076-2201-13AE-42D1383A0A4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10200" y="2209800"/>
              <a:ext cx="3048000" cy="20574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49BDCA9E-F4A4-2AC0-9450-C0A677C8C657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657600" y="1981200"/>
              <a:ext cx="1708259" cy="22860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F6588C0-B852-4152-B35F-C43C8C412DF2}"/>
                    </a:ext>
                  </a:extLst>
                </p:cNvPr>
                <p:cNvSpPr txBox="1"/>
                <p:nvPr/>
              </p:nvSpPr>
              <p:spPr>
                <a:xfrm>
                  <a:off x="7702931" y="2128864"/>
                  <a:ext cx="364139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0F6588C0-B852-4152-B35F-C43C8C412D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02931" y="2128864"/>
                  <a:ext cx="364139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11864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9F1365E-FDC7-0880-1575-00A9C1E2CA33}"/>
                    </a:ext>
                  </a:extLst>
                </p:cNvPr>
                <p:cNvSpPr txBox="1"/>
                <p:nvPr/>
              </p:nvSpPr>
              <p:spPr>
                <a:xfrm>
                  <a:off x="3745079" y="2662300"/>
                  <a:ext cx="402674" cy="37176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9F1365E-FDC7-0880-1575-00A9C1E2CA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45079" y="2662300"/>
                  <a:ext cx="402674" cy="371768"/>
                </a:xfrm>
                <a:prstGeom prst="rect">
                  <a:avLst/>
                </a:prstGeom>
                <a:blipFill>
                  <a:blip r:embed="rId7"/>
                  <a:stretch>
                    <a:fillRect l="-10606" r="-6061" b="-2131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727108B-EA0D-892F-3821-0A8D91C1E8FD}"/>
              </a:ext>
            </a:extLst>
          </p:cNvPr>
          <p:cNvGrpSpPr/>
          <p:nvPr/>
        </p:nvGrpSpPr>
        <p:grpSpPr>
          <a:xfrm>
            <a:off x="7885000" y="1888350"/>
            <a:ext cx="806207" cy="850784"/>
            <a:chOff x="7885000" y="2209800"/>
            <a:chExt cx="806207" cy="850784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10B334A8-69D8-7B43-ACD3-BE63E89F65E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7885000" y="2209800"/>
              <a:ext cx="573200" cy="834918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455BF64-9372-4B2F-B2D2-F5D70A11A980}"/>
                    </a:ext>
                  </a:extLst>
                </p:cNvPr>
                <p:cNvSpPr txBox="1"/>
                <p:nvPr/>
              </p:nvSpPr>
              <p:spPr>
                <a:xfrm rot="18117319">
                  <a:off x="8203349" y="2572725"/>
                  <a:ext cx="551818" cy="4238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33CC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33CC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FF33CC"/>
                    </a:solidFill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6455BF64-9372-4B2F-B2D2-F5D70A11A9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117319">
                  <a:off x="8203349" y="2572725"/>
                  <a:ext cx="551818" cy="423899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F6EC015-9367-5B6C-8993-766359835EED}"/>
              </a:ext>
            </a:extLst>
          </p:cNvPr>
          <p:cNvGrpSpPr/>
          <p:nvPr/>
        </p:nvGrpSpPr>
        <p:grpSpPr>
          <a:xfrm>
            <a:off x="3657600" y="1295400"/>
            <a:ext cx="747714" cy="632214"/>
            <a:chOff x="3657600" y="1616850"/>
            <a:chExt cx="747714" cy="632214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742F6623-4603-FCD8-A30F-1F84E60B5ADC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3657600" y="1981200"/>
              <a:ext cx="609600" cy="267864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FF33CC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011408D-2978-E18E-5353-28A3532CD3A1}"/>
                    </a:ext>
                  </a:extLst>
                </p:cNvPr>
                <p:cNvSpPr txBox="1"/>
                <p:nvPr/>
              </p:nvSpPr>
              <p:spPr>
                <a:xfrm rot="1052267">
                  <a:off x="3811946" y="1616850"/>
                  <a:ext cx="593368" cy="4238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FF33CC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33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FF33CC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33CC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FF33CC"/>
                    </a:solidFill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011408D-2978-E18E-5353-28A3532CD3A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052267">
                  <a:off x="3811946" y="1616850"/>
                  <a:ext cx="593368" cy="423899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D70BA73-28B3-67A3-AD8C-C2E05B728295}"/>
              </a:ext>
            </a:extLst>
          </p:cNvPr>
          <p:cNvGrpSpPr/>
          <p:nvPr/>
        </p:nvGrpSpPr>
        <p:grpSpPr>
          <a:xfrm>
            <a:off x="4267200" y="1854624"/>
            <a:ext cx="3657600" cy="2180627"/>
            <a:chOff x="4267200" y="2176074"/>
            <a:chExt cx="3657600" cy="2180627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38E69BC-F271-06E5-5A93-F6A05CCF1B9E}"/>
                </a:ext>
              </a:extLst>
            </p:cNvPr>
            <p:cNvCxnSpPr/>
            <p:nvPr/>
          </p:nvCxnSpPr>
          <p:spPr bwMode="auto">
            <a:xfrm flipV="1">
              <a:off x="5410200" y="3048000"/>
              <a:ext cx="2514600" cy="12192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9508D5D0-1E59-E20A-5E76-DE547C1A9793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4267200" y="2209800"/>
              <a:ext cx="1098659" cy="2057400"/>
            </a:xfrm>
            <a:prstGeom prst="straightConnector1">
              <a:avLst/>
            </a:prstGeom>
            <a:solidFill>
              <a:schemeClr val="accent1"/>
            </a:solidFill>
            <a:ln w="41275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B4C8896-B6E0-6197-922C-4031BABAC809}"/>
                    </a:ext>
                  </a:extLst>
                </p:cNvPr>
                <p:cNvSpPr txBox="1"/>
                <p:nvPr/>
              </p:nvSpPr>
              <p:spPr>
                <a:xfrm rot="20163398">
                  <a:off x="6745140" y="3633674"/>
                  <a:ext cx="916918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̇"/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CB4C8896-B6E0-6197-922C-4031BABAC8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0163398">
                  <a:off x="6745140" y="3633674"/>
                  <a:ext cx="916918" cy="369332"/>
                </a:xfrm>
                <a:prstGeom prst="rect">
                  <a:avLst/>
                </a:prstGeom>
                <a:blipFill>
                  <a:blip r:embed="rId10"/>
                  <a:stretch>
                    <a:fillRect t="-8547" r="-7362" b="-25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C7B0EDB-C5FB-627D-6A2C-8AB8E7743F57}"/>
                    </a:ext>
                  </a:extLst>
                </p:cNvPr>
                <p:cNvSpPr txBox="1"/>
                <p:nvPr/>
              </p:nvSpPr>
              <p:spPr>
                <a:xfrm rot="170146">
                  <a:off x="4513689" y="2176074"/>
                  <a:ext cx="1140632" cy="38645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acc>
                          <m:accPr>
                            <m:chr m:val="̇"/>
                            <m:ctrlP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oMath>
                    </m:oMathPara>
                  </a14:m>
                  <a:endParaRPr lang="en-US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FC7B0EDB-C5FB-627D-6A2C-8AB8E7743F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0146">
                  <a:off x="4513689" y="2176074"/>
                  <a:ext cx="1140632" cy="38645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600A4965-2A46-C157-CB3D-F3DA66553E51}"/>
                </a:ext>
              </a:extLst>
            </p:cNvPr>
            <p:cNvSpPr/>
            <p:nvPr/>
          </p:nvSpPr>
          <p:spPr bwMode="auto">
            <a:xfrm flipH="1">
              <a:off x="5334000" y="4173173"/>
              <a:ext cx="135146" cy="183528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0505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7B1A3-69E6-51F5-3274-F0C0158BA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1D7FC-57CE-2783-F625-D623C9F0D3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58312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Description of Particle Acceleration in </a:t>
            </a:r>
            <a:r>
              <a:rPr lang="en-US" sz="2800" i="1" dirty="0"/>
              <a:t>r-</a:t>
            </a:r>
            <a:r>
              <a:rPr lang="en-US" sz="2800" i="1" dirty="0">
                <a:sym typeface="Symbol" panose="05050102010706020507" pitchFamily="18" charset="2"/>
              </a:rPr>
              <a:t></a:t>
            </a:r>
            <a:r>
              <a:rPr lang="en-US" sz="2800" dirty="0">
                <a:sym typeface="Symbol" panose="05050102010706020507" pitchFamily="18" charset="2"/>
              </a:rPr>
              <a:t> </a:t>
            </a:r>
            <a:r>
              <a:rPr lang="en-US" sz="2800" dirty="0"/>
              <a:t>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96FFB3-90B0-C3E8-5223-C6CF8B1F89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67330" y="4779459"/>
                <a:ext cx="8209340" cy="1832288"/>
              </a:xfrm>
            </p:spPr>
            <p:txBody>
              <a:bodyPr/>
              <a:lstStyle/>
              <a:p>
                <a:r>
                  <a:rPr lang="en-US" sz="2400" dirty="0"/>
                  <a:t>Acceleration of a particle moving in a plane curvilinear path is 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Acceleration components: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;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96FFB3-90B0-C3E8-5223-C6CF8B1F89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330" y="4779459"/>
                <a:ext cx="8209340" cy="1832288"/>
              </a:xfrm>
              <a:blipFill>
                <a:blip r:embed="rId3"/>
                <a:stretch>
                  <a:fillRect l="-1040" t="-2658" r="-1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5534197-8692-4C52-FFE7-AEF49CD33C07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4</a:t>
            </a:fld>
            <a:endParaRPr lang="en-US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CCF5D10-437E-8DCC-4383-17F16C2F95F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1691CE7-F8BD-7D07-9F6E-4E9378F811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DD24441-BA61-EEC1-3350-3D2FA284D3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31BCAA9-BBEF-66F9-10BC-EBB9EE2925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D86BA6E-7D98-4BCA-6880-C67571689C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E78BC3F-1B77-9F0B-1AC9-92E80A4484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137357C-1FFB-F59C-B689-CFD7977DD0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EB6147E-D6D3-13A1-0699-5D87C608C3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B8900E0-952E-8498-25F7-D626849A4E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7F3F127-D9B2-CBC5-EBDE-1E7E8193ED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4C4DCA3-5CBC-EFE3-3039-207AE81959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2182DE3-B41B-E956-97AA-9103FA53D2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738E8B0-B497-7DCE-3CB0-373336F19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1E2484E-E8BD-C4D2-C2D2-FD0B823019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53783B2-B4C9-76C8-7FA3-DC1CC74FB7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7905B06-CE2A-AF48-3268-CA3590184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E5696E-CBF8-5276-1F87-6C1966CCB8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9F8F974-EE26-28DA-ACCF-D7474AFCBA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69" y="1456256"/>
            <a:ext cx="2330999" cy="317692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EBA61AD-5529-C406-566F-270BF8BDD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2326" y="1219200"/>
            <a:ext cx="5702069" cy="344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412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47AA99-C89C-326E-72BA-FEBC4EADF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6EB7E-C800-F16F-3130-2B17E5311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2028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Acceleration Components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3E66DD8-2ABA-534C-9FF1-D937D2F90F6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F9E1327-18B7-285D-6602-8ED416A892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B91F22A-3BE6-5DFA-21D9-73472C2B35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7A1FA1-C72F-D98E-D4FA-01C81B9F81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2AB0646-F38D-8E68-D3A5-5ADB7983BF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87F5DC3-D012-B1DC-B200-C86BF6F5C5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2622347-AD58-5030-567D-B46D7C8232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3C6055F-E3B4-4D5A-C80C-CBA773D773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C7E238F-D174-E488-547B-16E31EFA66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E2B6F9D-C829-485D-7BFD-59F51FCBE4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C4F7675-5CDF-70C4-54E6-59972B9949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AD41E73-4849-8D21-1954-5EAC728D1B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492EBC7-1F7A-C47D-13EA-941D506D9D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C107B84-0E65-BF6F-CD5F-AC3B3214A1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7DDB7CF-6D79-2233-563D-508678B7AA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0293A0B-260D-7641-C90F-40388B8E2C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918F5EF-E415-7BB5-89AE-758C9CBD7D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C1949C79-D8C8-96BD-EBBF-516338A79F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072" y="1332992"/>
            <a:ext cx="2330999" cy="3176925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DBE9A67D-8B0E-61FA-D3AA-9DA35186322D}"/>
              </a:ext>
            </a:extLst>
          </p:cNvPr>
          <p:cNvSpPr txBox="1"/>
          <p:nvPr/>
        </p:nvSpPr>
        <p:spPr>
          <a:xfrm>
            <a:off x="369668" y="4692786"/>
            <a:ext cx="42950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Change in Magnitude of </a:t>
            </a:r>
            <a:r>
              <a:rPr lang="en-US" b="1" i="1" dirty="0" err="1"/>
              <a:t>v</a:t>
            </a:r>
            <a:r>
              <a:rPr lang="en-US" b="1" i="1" baseline="-25000" dirty="0" err="1"/>
              <a:t>r</a:t>
            </a:r>
            <a:r>
              <a:rPr lang="en-US" b="1" i="1" baseline="-25000" dirty="0"/>
              <a:t>  </a:t>
            </a:r>
            <a:r>
              <a:rPr lang="en-US" b="1" dirty="0"/>
              <a:t>: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65B76FB-E6E8-7571-024E-B9988A2DF0CA}"/>
              </a:ext>
            </a:extLst>
          </p:cNvPr>
          <p:cNvSpPr txBox="1"/>
          <p:nvPr/>
        </p:nvSpPr>
        <p:spPr>
          <a:xfrm>
            <a:off x="389797" y="5132620"/>
            <a:ext cx="84420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 increase in the length of </a:t>
            </a:r>
            <a:r>
              <a:rPr lang="en-US" i="1" dirty="0" err="1"/>
              <a:t>v</a:t>
            </a:r>
            <a:r>
              <a:rPr lang="en-US" i="1" baseline="-25000" dirty="0" err="1"/>
              <a:t>r</a:t>
            </a:r>
            <a:r>
              <a:rPr lang="en-US" dirty="0"/>
              <a:t> generates a change in magnitude along </a:t>
            </a:r>
            <a:r>
              <a:rPr lang="en-US" i="1" dirty="0"/>
              <a:t>r</a:t>
            </a:r>
            <a:r>
              <a:rPr lang="en-US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2D8AD2-D60B-B910-05FF-90E89210D0B1}"/>
                  </a:ext>
                </a:extLst>
              </p:cNvPr>
              <p:cNvSpPr txBox="1"/>
              <p:nvPr/>
            </p:nvSpPr>
            <p:spPr>
              <a:xfrm>
                <a:off x="453078" y="5906465"/>
                <a:ext cx="3175933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2D8AD2-D60B-B910-05FF-90E89210D0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078" y="5906465"/>
                <a:ext cx="3175933" cy="7012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B463E43A-6772-9C3E-9EE9-51F8999F9FC5}"/>
              </a:ext>
            </a:extLst>
          </p:cNvPr>
          <p:cNvSpPr txBox="1"/>
          <p:nvPr/>
        </p:nvSpPr>
        <p:spPr>
          <a:xfrm>
            <a:off x="4040209" y="5928711"/>
            <a:ext cx="49672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Acting along the positive </a:t>
            </a:r>
            <a:r>
              <a:rPr lang="en-US" i="1" dirty="0"/>
              <a:t>r</a:t>
            </a:r>
            <a:r>
              <a:rPr lang="en-US" dirty="0"/>
              <a:t>-direction.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04E1183D-FE86-7117-0983-0F0A89B327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 bwMode="auto">
          <a:xfrm>
            <a:off x="4473374" y="1283622"/>
            <a:ext cx="4421766" cy="3882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4350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4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3FEEA-C77D-09FF-9F1C-3FA00598D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A1C45-BC06-B862-F48B-72216BC647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2028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Acceleration Components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B840EFE-ABC0-E188-44CB-DFDBF013F23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3F5C5DC-6091-271C-1C7D-7AD0C3795A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AA9EE9E-D708-7C68-DDA2-6C846D65BB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E4EFDDC-0B23-F71B-49B8-DD5BDF0142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3B0116B-7211-7B32-45AC-7DDA97851B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21E253C-6ADC-A777-98DC-288313E6C1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B35C570-02E4-7289-A724-19643F9D57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B25074B-6A8A-5680-59EB-E706C2FAE4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7151738-DDE2-A965-7A20-0DB28459CF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B26DD85-9C44-A48D-6F00-E423D3CECEF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AEBB628-5E1C-5685-75A0-B104D47FF65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0A54D13-B7B1-3E52-A7EF-E1FD956A4E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D0B3CD7-87EB-162D-9A8B-0C7C012A0E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D158AE5-AC85-AB64-A4F4-1F15EF58AA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49AE449-FB80-70A0-B70E-5BC19A8383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D3CBF10-0B0E-E1EE-0886-FA67FB1F0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9ABAC9-9FA9-26C3-B704-9F51C5FE7B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ACB7B948-8D86-E2DC-E976-93100473A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669" y="1456256"/>
            <a:ext cx="2330999" cy="3176925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AD99C4EE-D910-6C25-404D-B9E04C0A3BF4}"/>
              </a:ext>
            </a:extLst>
          </p:cNvPr>
          <p:cNvSpPr txBox="1"/>
          <p:nvPr/>
        </p:nvSpPr>
        <p:spPr>
          <a:xfrm>
            <a:off x="349541" y="4784610"/>
            <a:ext cx="37675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Magnitude change of </a:t>
            </a:r>
            <a:r>
              <a:rPr lang="en-US" b="1" i="1" dirty="0"/>
              <a:t>v</a:t>
            </a:r>
            <a:r>
              <a:rPr lang="el-GR" b="1" i="1" baseline="-25000" dirty="0"/>
              <a:t>θ</a:t>
            </a:r>
            <a:r>
              <a:rPr lang="en-US" b="1" i="1" baseline="-25000" dirty="0"/>
              <a:t>  </a:t>
            </a:r>
            <a:r>
              <a:rPr lang="en-US" b="1" dirty="0"/>
              <a:t>:</a:t>
            </a:r>
            <a:endParaRPr lang="en-US" b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392FB8-E101-EDFB-48DF-9F5E73AAE5C6}"/>
                  </a:ext>
                </a:extLst>
              </p:cNvPr>
              <p:cNvSpPr txBox="1"/>
              <p:nvPr/>
            </p:nvSpPr>
            <p:spPr>
              <a:xfrm>
                <a:off x="463580" y="5540679"/>
                <a:ext cx="3478068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̈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C392FB8-E101-EDFB-48DF-9F5E73AAE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80" y="5540679"/>
                <a:ext cx="3478068" cy="7012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933A4CC-A255-E003-AAE4-3C918BB228CA}"/>
              </a:ext>
            </a:extLst>
          </p:cNvPr>
          <p:cNvSpPr txBox="1"/>
          <p:nvPr/>
        </p:nvSpPr>
        <p:spPr>
          <a:xfrm>
            <a:off x="4175190" y="5540680"/>
            <a:ext cx="47199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contributing in the positive </a:t>
            </a:r>
            <a:r>
              <a:rPr lang="en-US" i="1" dirty="0"/>
              <a:t>θ</a:t>
            </a:r>
            <a:r>
              <a:rPr lang="en-US" dirty="0"/>
              <a:t>-direction. </a:t>
            </a:r>
          </a:p>
        </p:txBody>
      </p:sp>
      <p:pic>
        <p:nvPicPr>
          <p:cNvPr id="4" name="Content Placeholder 22">
            <a:extLst>
              <a:ext uri="{FF2B5EF4-FFF2-40B4-BE49-F238E27FC236}">
                <a16:creationId xmlns:a16="http://schemas.microsoft.com/office/drawing/2014/main" id="{56F7978B-78C5-343E-8430-BC1C7BCFB5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 bwMode="auto">
          <a:xfrm>
            <a:off x="4566249" y="1294765"/>
            <a:ext cx="2962688" cy="4010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194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22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1B11F-E48C-9523-1CDF-57ECA5773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1E94B7F8-AEB5-6D94-796A-343183D7F7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967455" y="911052"/>
            <a:ext cx="3720102" cy="503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41E887-053B-BBD3-1C96-525A189873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6" y="109728"/>
            <a:ext cx="6107492" cy="972461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Direction Change of </a:t>
            </a:r>
            <a:r>
              <a:rPr lang="en-US" sz="2800" i="1" dirty="0"/>
              <a:t>v</a:t>
            </a:r>
            <a:r>
              <a:rPr lang="el-GR" sz="2800" i="1" baseline="-25000" dirty="0"/>
              <a:t>θ</a:t>
            </a:r>
            <a:endParaRPr lang="en-US" sz="2800" i="1" baseline="-250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1C305F4-EAD4-FC16-B068-94C8A931007D}"/>
              </a:ext>
            </a:extLst>
          </p:cNvPr>
          <p:cNvSpPr txBox="1">
            <a:spLocks noGrp="1"/>
          </p:cNvSpPr>
          <p:nvPr>
            <p:ph type="sldNum" sz="quarter" idx="1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defPPr>
              <a:defRPr lang="en-US"/>
            </a:defPPr>
            <a:lvl1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fld id="{4EDCF471-A353-4C1F-B02B-54AEC42B950E}" type="slidenum">
              <a:rPr lang="en-US" smtClean="0"/>
              <a:pPr lvl="0"/>
              <a:t>7</a:t>
            </a:fld>
            <a:endParaRPr lang="en-US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5051190-E1D1-DA93-5EB9-6B16A01331A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177C5BC-F68C-9F32-2582-34BABCD730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6A96B02-FD28-3523-C20C-F24F31B9A7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BB52DA3-6A8B-6FAE-0BB9-42DE47272C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0EE834F-9BD4-B7E9-828D-74E9A8A86F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EEFAE85-A7FA-BFF1-FD89-B0B98DD9E4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2BC3123-D052-0F57-C88D-EAC1332868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E4F1679-E012-0BBC-3744-629BF128E5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1EE1BFA-6CF0-C1B5-6592-BD6CAED3A3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10A3C08-C669-4618-5DE2-3C67A7E2F2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7121B8C-3D69-9698-4EEA-0C2EA3AAD8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7518099-20FC-3D36-EB1F-932A35122A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D99E2C8-FABC-776A-0EE7-3001DFAE7DC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22EB51F-C284-1C0B-194C-D6B216CD9A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91D972A-7BD6-B73B-E3E9-46857E0732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8E0648E-90B2-94CD-C63A-B9E58B11C2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98DACB0-1392-07E7-2E61-95D0D5A5E5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Picture 32">
            <a:extLst>
              <a:ext uri="{FF2B5EF4-FFF2-40B4-BE49-F238E27FC236}">
                <a16:creationId xmlns:a16="http://schemas.microsoft.com/office/drawing/2014/main" id="{2EDF4850-58E2-9A04-C153-762FFDCD17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669" y="1456256"/>
            <a:ext cx="2330999" cy="31769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F8D843-B291-C873-2800-FCF552229475}"/>
                  </a:ext>
                </a:extLst>
              </p:cNvPr>
              <p:cNvSpPr txBox="1"/>
              <p:nvPr/>
            </p:nvSpPr>
            <p:spPr>
              <a:xfrm>
                <a:off x="369668" y="4923955"/>
                <a:ext cx="7021731" cy="16138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Change in direction of </a:t>
                </a:r>
                <a:r>
                  <a:rPr lang="en-US" b="1" i="1" dirty="0" err="1"/>
                  <a:t>v</a:t>
                </a:r>
                <a:r>
                  <a:rPr lang="en-US" b="1" i="1" baseline="-25000" dirty="0" err="1"/>
                  <a:t>θ</a:t>
                </a:r>
                <a:r>
                  <a:rPr lang="en-US" b="1" dirty="0"/>
                  <a:t> :</a:t>
                </a:r>
              </a:p>
              <a:p>
                <a:r>
                  <a:rPr lang="en-US" dirty="0"/>
                  <a:t>As the particle moves through an infinitesimal angle </a:t>
                </a:r>
                <a:r>
                  <a:rPr lang="en-US" i="1" dirty="0" err="1"/>
                  <a:t>dθ</a:t>
                </a:r>
                <a:r>
                  <a:rPr lang="en-US" dirty="0"/>
                  <a:t>, the unit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 changes direction, producing a </a:t>
                </a:r>
                <a:r>
                  <a:rPr lang="en-US" i="1" dirty="0"/>
                  <a:t>vector change </a:t>
                </a:r>
                <a:r>
                  <a:rPr lang="en-US" dirty="0"/>
                  <a:t>in </a:t>
                </a:r>
                <a:r>
                  <a:rPr lang="en-US" i="1" dirty="0" err="1"/>
                  <a:t>v</a:t>
                </a:r>
                <a:r>
                  <a:rPr lang="en-US" i="1" baseline="-25000" dirty="0" err="1"/>
                  <a:t>θ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E8F8D843-B291-C873-2800-FCF552229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68" y="4923955"/>
                <a:ext cx="7021731" cy="1613840"/>
              </a:xfrm>
              <a:prstGeom prst="rect">
                <a:avLst/>
              </a:prstGeom>
              <a:blipFill>
                <a:blip r:embed="rId6"/>
                <a:stretch>
                  <a:fillRect l="-1390" t="-3030" r="-2433" b="-5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613ADD3-4799-0C74-A9A8-7EC68FD44B29}"/>
              </a:ext>
            </a:extLst>
          </p:cNvPr>
          <p:cNvSpPr/>
          <p:nvPr/>
        </p:nvSpPr>
        <p:spPr bwMode="auto">
          <a:xfrm>
            <a:off x="6055743" y="1406106"/>
            <a:ext cx="353683" cy="633391"/>
          </a:xfrm>
          <a:custGeom>
            <a:avLst/>
            <a:gdLst>
              <a:gd name="csX0" fmla="*/ 0 w 353683"/>
              <a:gd name="csY0" fmla="*/ 0 h 633391"/>
              <a:gd name="csX1" fmla="*/ 250166 w 353683"/>
              <a:gd name="csY1" fmla="*/ 327803 h 633391"/>
              <a:gd name="csX2" fmla="*/ 327804 w 353683"/>
              <a:gd name="csY2" fmla="*/ 603849 h 633391"/>
              <a:gd name="csX3" fmla="*/ 353683 w 353683"/>
              <a:gd name="csY3" fmla="*/ 612475 h 6333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53683" h="633391">
                <a:moveTo>
                  <a:pt x="0" y="0"/>
                </a:moveTo>
                <a:cubicBezTo>
                  <a:pt x="97766" y="113581"/>
                  <a:pt x="195532" y="227162"/>
                  <a:pt x="250166" y="327803"/>
                </a:cubicBezTo>
                <a:cubicBezTo>
                  <a:pt x="304800" y="428444"/>
                  <a:pt x="327804" y="603849"/>
                  <a:pt x="327804" y="603849"/>
                </a:cubicBezTo>
                <a:cubicBezTo>
                  <a:pt x="345057" y="651294"/>
                  <a:pt x="349370" y="631884"/>
                  <a:pt x="353683" y="612475"/>
                </a:cubicBezTo>
              </a:path>
            </a:pathLst>
          </a:custGeom>
          <a:noFill/>
          <a:ln w="222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FA7F79-1C1A-11CB-A09C-A288D71B5921}"/>
                  </a:ext>
                </a:extLst>
              </p:cNvPr>
              <p:cNvSpPr txBox="1"/>
              <p:nvPr/>
            </p:nvSpPr>
            <p:spPr>
              <a:xfrm rot="2672594">
                <a:off x="5590729" y="1289511"/>
                <a:ext cx="59336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0FA7F79-1C1A-11CB-A09C-A288D71B59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672594">
                <a:off x="5590729" y="1289511"/>
                <a:ext cx="593368" cy="369332"/>
              </a:xfrm>
              <a:prstGeom prst="rect">
                <a:avLst/>
              </a:prstGeom>
              <a:blipFill>
                <a:blip r:embed="rId7"/>
                <a:stretch>
                  <a:fillRect l="-9735" t="-4464" r="-44248" b="-32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180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3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3CCD4-1214-2638-6D49-22FF456D2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C50E7A59-21CC-E25C-6B8D-B35FAD0AD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967455" y="911052"/>
            <a:ext cx="3720102" cy="5035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170564-6294-69A7-7121-4B5A7CAF045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6" y="109728"/>
            <a:ext cx="6107492" cy="972461"/>
          </a:xfrm>
          <a:noFill/>
        </p:spPr>
        <p:txBody>
          <a:bodyPr/>
          <a:lstStyle/>
          <a:p>
            <a:pPr lvl="0"/>
            <a:r>
              <a:rPr lang="en-US" sz="2800" dirty="0"/>
              <a:t>Geometric Interpretation: Direction Change of </a:t>
            </a:r>
            <a:r>
              <a:rPr lang="en-US" sz="2800" i="1" dirty="0"/>
              <a:t>v</a:t>
            </a:r>
            <a:r>
              <a:rPr lang="el-GR" sz="2800" i="1" baseline="-25000" dirty="0"/>
              <a:t>θ</a:t>
            </a:r>
            <a:endParaRPr lang="en-US" sz="2800" i="1" baseline="-250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C41E59C-D09F-49F2-41C1-5227F8241C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F3412D1-122E-66BA-F25B-CEB07D3126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CD70A85-6BB9-DAA6-A037-E8D6DA95C1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369AD91-95CE-26FE-5590-C246D3FB84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7492735-C719-9F15-BE49-60C534138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98A5591-D671-A8C1-84B0-A2B9DA6FBE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62606F1-9964-6F1D-4D90-F62EB01F89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F59448D-D5B9-AFD5-1A49-A4ED572549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B88252D-91EB-01E7-A27D-D986A6E6FE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1303F9-3F05-57E2-D023-E742FE6C29C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71028B2-72B6-4B08-A96B-BDF7AC7B05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67C7D47-6F01-0F3A-89BB-252A82044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D84F2B6-993C-3DFB-0953-D3E8C5B027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19B2FE6-DACB-4BAC-7A4B-9AA38F7319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E1EEA23-1520-700F-B33F-BB00C48D83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E8E8610-FE78-7D8F-117E-3F8964DE8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307A9B7-6F61-D912-B76C-06E9F4D72A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6A87D8E9-DC89-222F-8344-5794DF985451}"/>
              </a:ext>
            </a:extLst>
          </p:cNvPr>
          <p:cNvSpPr txBox="1"/>
          <p:nvPr/>
        </p:nvSpPr>
        <p:spPr>
          <a:xfrm>
            <a:off x="228600" y="1264650"/>
            <a:ext cx="61149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magnitude of the resulting vector change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BC47001-2C87-7263-1A13-2EB0F9A69AE7}"/>
                  </a:ext>
                </a:extLst>
              </p:cNvPr>
              <p:cNvSpPr txBox="1"/>
              <p:nvPr/>
            </p:nvSpPr>
            <p:spPr>
              <a:xfrm>
                <a:off x="1929382" y="4151891"/>
                <a:ext cx="1476943" cy="7012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BC47001-2C87-7263-1A13-2EB0F9A69A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382" y="4151891"/>
                <a:ext cx="1476943" cy="7012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082DB77-4EFD-D3BF-9C9E-B5803D4AFA9B}"/>
                  </a:ext>
                </a:extLst>
              </p:cNvPr>
              <p:cNvSpPr txBox="1"/>
              <p:nvPr/>
            </p:nvSpPr>
            <p:spPr>
              <a:xfrm>
                <a:off x="1360455" y="2133600"/>
                <a:ext cx="2777427" cy="3864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082DB77-4EFD-D3BF-9C9E-B5803D4AFA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0455" y="2133600"/>
                <a:ext cx="2777427" cy="3864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>
            <a:extLst>
              <a:ext uri="{FF2B5EF4-FFF2-40B4-BE49-F238E27FC236}">
                <a16:creationId xmlns:a16="http://schemas.microsoft.com/office/drawing/2014/main" id="{45A94266-9760-6710-8673-36508DB136BE}"/>
              </a:ext>
            </a:extLst>
          </p:cNvPr>
          <p:cNvSpPr txBox="1"/>
          <p:nvPr/>
        </p:nvSpPr>
        <p:spPr>
          <a:xfrm>
            <a:off x="594526" y="2998519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Dividing by </a:t>
            </a:r>
            <a:r>
              <a:rPr lang="en-US" i="1" dirty="0"/>
              <a:t>dt</a:t>
            </a:r>
            <a:r>
              <a:rPr lang="en-US" dirty="0"/>
              <a:t>, the corresponding acceleration contribution is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26CD87-61CF-0829-8DC1-11263E48CE40}"/>
              </a:ext>
            </a:extLst>
          </p:cNvPr>
          <p:cNvSpPr txBox="1"/>
          <p:nvPr/>
        </p:nvSpPr>
        <p:spPr>
          <a:xfrm>
            <a:off x="352066" y="5131686"/>
            <a:ext cx="49386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which acts in the negative </a:t>
            </a:r>
            <a:r>
              <a:rPr lang="en-US" i="1" dirty="0"/>
              <a:t>r</a:t>
            </a:r>
            <a:r>
              <a:rPr lang="en-US" dirty="0"/>
              <a:t>–direction.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0C56340-D4E2-7EB3-F219-06DA75CFF1C9}"/>
                  </a:ext>
                </a:extLst>
              </p:cNvPr>
              <p:cNvSpPr txBox="1"/>
              <p:nvPr/>
            </p:nvSpPr>
            <p:spPr>
              <a:xfrm>
                <a:off x="2133600" y="5869053"/>
                <a:ext cx="1830566" cy="4606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sub>
                            </m:sSub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0C56340-D4E2-7EB3-F219-06DA75CFF1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5869053"/>
                <a:ext cx="1830566" cy="46063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653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4" grpId="0"/>
      <p:bldP spid="26" grpId="0"/>
      <p:bldP spid="29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5B7A-584A-1D0C-5629-613D16A5EF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EE362-6948-CBC3-A12D-E9B680C4F8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8218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Resultant Acceleration in Polar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2736B62-C5A8-78E8-ED96-F3BD6D35EF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2914148-B540-454F-4033-652169A364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C4659E-8FA0-6406-E6EF-1FDDABBEEB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7DEEAB1-EC77-F130-FFF4-A9D0C6EAD6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EC62702-5269-6D16-104C-59C0C57FAA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276E458-8E7B-B4D0-7E17-585BED8ABC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A7997D3-CA4F-749B-FA08-EDB5D1D643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C5F9D79-85CA-2861-763A-FF41E0E06D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36F982D-0B5E-3B74-1745-CE9766D072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5F1C3C4-3DE3-F176-F969-5633F935AF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8AE9BBD-2CE8-2F91-2F2F-C5368FD182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77D128A-CA3F-BF1D-6271-FF387A8D76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D807E57-734A-FB6B-F99F-B1C7494AC1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63FE5DB-5D6B-7DCF-7E35-DE5F81B825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7782BC9-87A5-6D22-75CB-45099054C3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E8F6035-059E-D68E-0D1C-3347D07B7F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EA95E2F-3B06-FA7F-9340-5040A73AFD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2343CE4D-B1E9-605F-0D46-E984FCFFD8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4301298" y="1199906"/>
            <a:ext cx="450380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508518A3-A163-EE9C-2F9D-F6D6796BFD56}"/>
              </a:ext>
            </a:extLst>
          </p:cNvPr>
          <p:cNvSpPr txBox="1"/>
          <p:nvPr/>
        </p:nvSpPr>
        <p:spPr>
          <a:xfrm>
            <a:off x="417134" y="1199906"/>
            <a:ext cx="65932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Collecting terms from the geometric interpretation of velocity changes 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2986FC-A5A3-B18B-ED4D-1388BA7A7236}"/>
                  </a:ext>
                </a:extLst>
              </p:cNvPr>
              <p:cNvSpPr txBox="1"/>
              <p:nvPr/>
            </p:nvSpPr>
            <p:spPr>
              <a:xfrm>
                <a:off x="685800" y="2113688"/>
                <a:ext cx="4572000" cy="5091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sSup>
                            <m:sSup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</m:d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2986FC-A5A3-B18B-ED4D-1388BA7A72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2113688"/>
                <a:ext cx="4572000" cy="5091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0CC3AA6-BBE0-C83C-BF6A-0052CA937B11}"/>
                  </a:ext>
                </a:extLst>
              </p:cNvPr>
              <p:cNvSpPr txBox="1"/>
              <p:nvPr/>
            </p:nvSpPr>
            <p:spPr>
              <a:xfrm>
                <a:off x="338898" y="2685376"/>
                <a:ext cx="4740275" cy="27118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̈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/>
                  <a:t> is the acceleration along the radius due to change in </a:t>
                </a:r>
                <a:r>
                  <a:rPr lang="en-US" i="1" dirty="0"/>
                  <a:t>r</a:t>
                </a:r>
                <a:r>
                  <a:rPr lang="en-US" dirty="0"/>
                  <a:t>.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is the normal (centripetal) component that exists even if </a:t>
                </a:r>
                <a:r>
                  <a:rPr lang="en-US" i="1" dirty="0"/>
                  <a:t>r</a:t>
                </a:r>
                <a:r>
                  <a:rPr lang="en-US" dirty="0"/>
                  <a:t> is constant (circular motion). 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  <m:acc>
                      <m:accPr>
                        <m:chr m:val="̈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the tangential acceleration due to angular acceleration. 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50CC3AA6-BBE0-C83C-BF6A-0052CA937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898" y="2685376"/>
                <a:ext cx="4740275" cy="2711896"/>
              </a:xfrm>
              <a:prstGeom prst="rect">
                <a:avLst/>
              </a:prstGeom>
              <a:blipFill>
                <a:blip r:embed="rId6"/>
                <a:stretch>
                  <a:fillRect l="-2059" t="-1802" r="-1544" b="-45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85FBF47-0CE3-8567-0A23-99A92C70E198}"/>
                  </a:ext>
                </a:extLst>
              </p:cNvPr>
              <p:cNvSpPr txBox="1"/>
              <p:nvPr/>
            </p:nvSpPr>
            <p:spPr>
              <a:xfrm>
                <a:off x="488482" y="5608658"/>
                <a:ext cx="8518993" cy="8939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arises from two coupled effects: change in magnitude of </a:t>
                </a:r>
                <a:r>
                  <a:rPr lang="en-US" i="1" dirty="0" err="1"/>
                  <a:t>v</a:t>
                </a:r>
                <a:r>
                  <a:rPr lang="en-US" i="1" baseline="-25000" dirty="0" err="1"/>
                  <a:t>θ</a:t>
                </a:r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acc>
                      <m:accPr>
                        <m:chr m:val="̇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/>
                  <a:t> due to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dirty="0"/>
                  <a:t> &amp; change in direction of </a:t>
                </a:r>
                <a:r>
                  <a:rPr lang="en-US" i="1" dirty="0" err="1"/>
                  <a:t>v</a:t>
                </a:r>
                <a:r>
                  <a:rPr lang="en-US" i="1" baseline="-25000" dirty="0" err="1"/>
                  <a:t>r</a:t>
                </a:r>
                <a:r>
                  <a:rPr lang="en-US" dirty="0"/>
                  <a:t> due to rotation.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85FBF47-0CE3-8567-0A23-99A92C70E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482" y="5608658"/>
                <a:ext cx="8518993" cy="893963"/>
              </a:xfrm>
              <a:prstGeom prst="rect">
                <a:avLst/>
              </a:prstGeom>
              <a:blipFill>
                <a:blip r:embed="rId7"/>
                <a:stretch>
                  <a:fillRect t="-3401" b="-11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326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 build="p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6FEF4-8DAE-74D2-5A0C-AD3206422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F1146-94D2-62AA-C4E7-AFE187CBE24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82186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Resultant Acceleration in Polar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C541EDCC-7CD4-208C-4C62-F3859B0363B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761B5F1-61CE-2E10-7AA4-020EA9B781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7569CD3-9F5F-76A9-E2CB-F8F64F12F5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51A9834-23B5-156F-B0AF-9DD043952E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755DEDF-E887-35DC-9CC0-3B3A71DEF9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D457EA9-FBB0-598F-05A5-91229210E8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2D81519-F4B1-078B-22CD-2829E49913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E6B5FBA8-2541-B8F7-FB72-53C8513AD7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8B7D533-B96B-2313-A3F8-DAE73971BD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CF2B775-8402-07C5-B2E5-6B25524BB3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2269BD3-C290-5C7F-5CEB-FEED3A904F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2D2FB92-913C-A23F-CE83-CFFD8FEF92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66A70F1-4FB9-5A26-292E-D52F3E3E7D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4D4F510-9641-331A-0109-726B9645BA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C6935FC-0CCC-AD2E-7397-2BD2AA9835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D25EF54-3F08-E341-A1BB-78704A9B8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FE2CBC-67CF-E83E-925B-4ADA0B69B4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604E69C0-2AF6-59A8-0AD3-5EB2DAC2E4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2185921" y="1250830"/>
            <a:ext cx="450380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68C06F-9D64-EEF4-7288-C64B4BC6968A}"/>
                  </a:ext>
                </a:extLst>
              </p:cNvPr>
              <p:cNvSpPr txBox="1"/>
              <p:nvPr/>
            </p:nvSpPr>
            <p:spPr>
              <a:xfrm>
                <a:off x="417136" y="5285951"/>
                <a:ext cx="8193464" cy="1217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rgbClr val="0070C0"/>
                    </a:solidFill>
                  </a:rPr>
                  <a:t>Key insight: The term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acc>
                      <m:accPr>
                        <m:chr m:val="̇"/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represents a combination of magnitude and direction changes and is not purely geometric like the other terms.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68C06F-9D64-EEF4-7288-C64B4BC69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6" y="5285951"/>
                <a:ext cx="8193464" cy="1217449"/>
              </a:xfrm>
              <a:prstGeom prst="rect">
                <a:avLst/>
              </a:prstGeom>
              <a:blipFill>
                <a:blip r:embed="rId5"/>
                <a:stretch>
                  <a:fillRect l="-669" t="-2500" r="-1784" b="-10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837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AF473-6F4D-B6CA-7DAD-642C66DC8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64D2C-D9AA-7A87-84CB-77EC5734B6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821865" cy="1143000"/>
          </a:xfrm>
          <a:noFill/>
        </p:spPr>
        <p:txBody>
          <a:bodyPr/>
          <a:lstStyle/>
          <a:p>
            <a:pPr lvl="0"/>
            <a:r>
              <a:rPr lang="fr-FR" sz="2800" dirty="0"/>
              <a:t>Important Observations on Accélération Components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83C5874-5C9E-ECA8-0B3F-34ABFB8DE1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4FA25EE-A3C6-D725-FA1B-32724B5D0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2D3ED67-3DAA-E4ED-B328-5A9791102D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0049E6D-57A6-6A65-6768-8D1118B0073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08B4CA4-5B83-4C15-8473-8E107B017A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2F1663A-1FF8-9044-EDF5-4A1E59D4B6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EA2D8FE-E6E5-31D8-DFDB-2B7EFE6F21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290AD1B-8C41-81DC-18AA-C4CDFB757A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636CB8B-AF81-5F06-B1A8-2EBC15BE95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F5C0731-EDB2-0665-A965-B32A064A1A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6293ED8-594D-DF6A-40CB-5557FAB2E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7780A1C-C3B0-774E-6EED-F5B4A8CCFD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38170E7-FDE4-89D8-1644-8726BB58FC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DC25B01-D1E2-224E-EE93-3CBCCFD24D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05F12C7-696F-DDEE-544D-39A1D9E6A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97DB688-3D7A-B47D-51AD-A9D78E0764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27C76A1-8370-DD8F-161C-4672ED885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Content Placeholder 26">
            <a:extLst>
              <a:ext uri="{FF2B5EF4-FFF2-40B4-BE49-F238E27FC236}">
                <a16:creationId xmlns:a16="http://schemas.microsoft.com/office/drawing/2014/main" id="{BB4F549D-3B35-9CDB-45A0-B105DF61DA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4301298" y="1199906"/>
            <a:ext cx="450380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53E0D3-0571-E156-C262-DFD7DB2317FC}"/>
                  </a:ext>
                </a:extLst>
              </p:cNvPr>
              <p:cNvSpPr txBox="1"/>
              <p:nvPr/>
            </p:nvSpPr>
            <p:spPr>
              <a:xfrm>
                <a:off x="274143" y="1252728"/>
                <a:ext cx="5593257" cy="3214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vector change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is not the same as the scalar change </a:t>
                </a:r>
                <a:r>
                  <a:rPr lang="en-US" i="1" dirty="0" err="1"/>
                  <a:t>dv</a:t>
                </a:r>
                <a:r>
                  <a:rPr lang="en-US" i="1" baseline="-25000" dirty="0" err="1"/>
                  <a:t>r</a:t>
                </a:r>
                <a:r>
                  <a:rPr lang="en-US" dirty="0"/>
                  <a:t>. </a:t>
                </a:r>
              </a:p>
              <a:p>
                <a:endParaRPr lang="en-US" dirty="0"/>
              </a:p>
              <a:p>
                <a:r>
                  <a:rPr lang="en-US" dirty="0"/>
                  <a:t>Similarly,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en-US" dirty="0"/>
                  <a:t>.</a:t>
                </a:r>
              </a:p>
              <a:p>
                <a:r>
                  <a:rPr lang="en-US" dirty="0"/>
                  <a:t>Hence,</a:t>
                </a:r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&amp;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E53E0D3-0571-E156-C262-DFD7DB231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143" y="1252728"/>
                <a:ext cx="5593257" cy="3214213"/>
              </a:xfrm>
              <a:prstGeom prst="rect">
                <a:avLst/>
              </a:prstGeom>
              <a:blipFill>
                <a:blip r:embed="rId5"/>
                <a:stretch>
                  <a:fillRect l="-17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6592FFCA-BA92-87E5-8069-159136C97A3C}"/>
              </a:ext>
            </a:extLst>
          </p:cNvPr>
          <p:cNvSpPr txBox="1"/>
          <p:nvPr/>
        </p:nvSpPr>
        <p:spPr>
          <a:xfrm>
            <a:off x="394131" y="4507522"/>
            <a:ext cx="16632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a result: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09390AA-E72F-D8C6-B6EE-4D0B951346CA}"/>
                  </a:ext>
                </a:extLst>
              </p:cNvPr>
              <p:cNvSpPr txBox="1"/>
              <p:nvPr/>
            </p:nvSpPr>
            <p:spPr>
              <a:xfrm>
                <a:off x="1918541" y="4599855"/>
                <a:ext cx="281968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&amp;   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09390AA-E72F-D8C6-B6EE-4D0B95134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8541" y="4599855"/>
                <a:ext cx="2819682" cy="369332"/>
              </a:xfrm>
              <a:prstGeom prst="rect">
                <a:avLst/>
              </a:prstGeom>
              <a:blipFill>
                <a:blip r:embed="rId6"/>
                <a:stretch>
                  <a:fillRect l="-1082" t="-3333" r="-433" b="-1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FD62387D-B082-8FA7-D978-C63419B2FE85}"/>
              </a:ext>
            </a:extLst>
          </p:cNvPr>
          <p:cNvSpPr txBox="1"/>
          <p:nvPr/>
        </p:nvSpPr>
        <p:spPr>
          <a:xfrm>
            <a:off x="386942" y="5465775"/>
            <a:ext cx="85003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If the motion has a component normal to the path, its direction must be toward the center of curvature, consistent with </a:t>
            </a:r>
            <a:r>
              <a:rPr lang="en-US" i="1" dirty="0"/>
              <a:t>n–t</a:t>
            </a:r>
            <a:r>
              <a:rPr lang="en-US" dirty="0"/>
              <a:t> coordinates.</a:t>
            </a:r>
          </a:p>
        </p:txBody>
      </p:sp>
    </p:spTree>
    <p:extLst>
      <p:ext uri="{BB962C8B-B14F-4D97-AF65-F5344CB8AC3E}">
        <p14:creationId xmlns:p14="http://schemas.microsoft.com/office/powerpoint/2010/main" val="242259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4" grpId="0"/>
      <p:bldP spid="25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8C275-773D-C115-5D1C-C933AB4561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86610-B6E7-26B5-1F47-BCEBE68707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Circular Motion : Velocity &amp; Acceleration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673CF7-0C30-49E2-2D35-ADCD162296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35075"/>
                <a:ext cx="8478005" cy="5352288"/>
              </a:xfrm>
            </p:spPr>
            <p:txBody>
              <a:bodyPr/>
              <a:lstStyle/>
              <a:p>
                <a:r>
                  <a:rPr lang="en-US" sz="2400" dirty="0"/>
                  <a:t>For motion along a circular path with constant radius </a:t>
                </a:r>
                <a:r>
                  <a:rPr lang="en-US" sz="2400" i="1" dirty="0"/>
                  <a:t>r</a:t>
                </a:r>
                <a:r>
                  <a:rPr lang="en-US" sz="2400" dirty="0"/>
                  <a:t>, the polar-coordinate velocity and acceleration components simplify considerably.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=0  &amp;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Acceleration Components: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description is equivalent to the </a:t>
                </a:r>
                <a:r>
                  <a:rPr lang="en-US" sz="2400" i="1" dirty="0"/>
                  <a:t>n–t</a:t>
                </a:r>
                <a:r>
                  <a:rPr lang="en-US" sz="2400" dirty="0"/>
                  <a:t> formulation of circular motion. 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i="1" dirty="0"/>
                  <a:t>θ </a:t>
                </a:r>
                <a:r>
                  <a:rPr lang="en-US" sz="2400" dirty="0"/>
                  <a:t>– direction coincides with the tangential direction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positive </a:t>
                </a:r>
                <a:r>
                  <a:rPr lang="en-US" sz="2400" i="1" dirty="0"/>
                  <a:t>r</a:t>
                </a:r>
                <a:r>
                  <a:rPr lang="en-US" sz="2400" dirty="0"/>
                  <a:t>–direction is opposite to the normal direction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Thus,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𝑟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represents the </a:t>
                </a:r>
                <a:r>
                  <a:rPr lang="en-US" sz="2400" b="1" i="1" dirty="0">
                    <a:solidFill>
                      <a:schemeClr val="accent2"/>
                    </a:solidFill>
                  </a:rPr>
                  <a:t>centripetal acceleration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3673CF7-0C30-49E2-2D35-ADCD162296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35075"/>
                <a:ext cx="8478005" cy="5352288"/>
              </a:xfrm>
              <a:blipFill>
                <a:blip r:embed="rId3"/>
                <a:stretch>
                  <a:fillRect l="-935" t="-9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A4C81BD-7EEF-8EC7-7B7C-004B15BC8AD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A5B442F-4D1E-D396-4BE7-61E913956BE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7A2F052-320B-C599-4256-5413DB3C2C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BE98DA3-333A-2863-4C7A-D2A8FD5B2B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44FC6F6-E6E2-5349-C815-D1D933EE07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F4E7922-F5ED-B560-AB6D-7551028A1D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AE89326-124F-BC17-53D9-B5E33E7F012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83415AC-C5D4-FDA1-ED83-891CBEE5C1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424FF01-CF70-8757-5C44-0B58AC957E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9333788-62E6-5854-1AA3-79EDBF756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CB3AB198-3BED-FE51-0CB2-B89FFB7F79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2E3571A-EC4D-E1F8-A736-141C020922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16A122C-C6B7-FF73-8AFB-1D80198C3B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86AA288-6351-4474-A135-27BF5BBE3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1D7D99A-61C1-92A0-6AC0-205637DAFE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B05F2AE-42A2-697E-F1CE-621A4FB3D4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AE61164-5F09-37BD-476B-87ECE834A9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2268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6F440D-981D-4CE5-6CA7-808F330D6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C7F71-70C4-6C41-CA58-1B02F320F22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Space Curvilinear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14CF311-1819-307F-AEC8-295611BE7AB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28D5FE0-616D-9898-7E9E-71868FD89AC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E685C9A-43E6-333B-A89E-C7372B98F8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C9FBE88-B2F9-4655-8AFC-B0F1DF616C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1D8BFAA-528B-DD2D-F4C7-A13011F22C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9689965-4C23-95F7-390D-2449463BD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B7F2296-91EC-0DAF-2BB3-2863012573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97284FA-78B6-55D6-B4BB-76BBB84EA3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AB535AEE-4818-9BC3-6908-302090256E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BBC9097-4B76-4357-DC22-AEB1D2EA76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5A700F7-A7FD-0AE0-BF43-0EF0D451D6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31E5062-6888-A330-C98E-BA848EF8AB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621A21B-9463-B314-7245-C1DF1010C9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3293AC5-674A-A507-E397-D882DC48FA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89DBCDC-2E77-2C29-9810-ECE5D7A36D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1E838DF-EC23-C0B3-F8C0-FDD1C9DB91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10E312-F2B0-E2B1-7E56-985FF88140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6" name="Picture 2" descr="Approach for dynamic path planning. The UAV deviates from its pre-defined path to circle around the detected objects to maximise the information gained about them. Then it continues the mission to explore additional areas. ">
            <a:extLst>
              <a:ext uri="{FF2B5EF4-FFF2-40B4-BE49-F238E27FC236}">
                <a16:creationId xmlns:a16="http://schemas.microsoft.com/office/drawing/2014/main" id="{6A721145-EEA8-0FC8-5CC6-F8CD0B6510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35" y="1362456"/>
            <a:ext cx="5334544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59BC373-0163-C3AD-1147-80C2616B0231}"/>
              </a:ext>
            </a:extLst>
          </p:cNvPr>
          <p:cNvSpPr txBox="1"/>
          <p:nvPr/>
        </p:nvSpPr>
        <p:spPr>
          <a:xfrm>
            <a:off x="511838" y="5524299"/>
            <a:ext cx="8305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dirty="0">
                <a:solidFill>
                  <a:srgbClr val="111111"/>
                </a:solidFill>
                <a:effectLst/>
                <a:latin typeface="+mn-lt"/>
              </a:rPr>
              <a:t>The Drone deviates from its pre-defined path to circle around the detected objects to maximize the information gained about them. </a:t>
            </a:r>
          </a:p>
          <a:p>
            <a:pPr algn="l">
              <a:buNone/>
            </a:pPr>
            <a:r>
              <a:rPr lang="en-US" b="0" i="0" dirty="0">
                <a:solidFill>
                  <a:srgbClr val="111111"/>
                </a:solidFill>
                <a:effectLst/>
                <a:latin typeface="+mn-lt"/>
              </a:rPr>
              <a:t>Then it continues the mission to explore additional areas. 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E641F2E-3AA7-010F-0C8E-B60690ED9C04}"/>
              </a:ext>
            </a:extLst>
          </p:cNvPr>
          <p:cNvSpPr txBox="1"/>
          <p:nvPr/>
        </p:nvSpPr>
        <p:spPr>
          <a:xfrm>
            <a:off x="4720970" y="4209255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11111"/>
                </a:solidFill>
                <a:latin typeface="+mn-lt"/>
              </a:rPr>
              <a:t>A </a:t>
            </a:r>
            <a:r>
              <a:rPr lang="en-US" b="0" i="0" dirty="0">
                <a:solidFill>
                  <a:srgbClr val="111111"/>
                </a:solidFill>
                <a:effectLst/>
                <a:latin typeface="+mn-lt"/>
              </a:rPr>
              <a:t>Drone starts with </a:t>
            </a:r>
            <a:r>
              <a:rPr lang="en-US" dirty="0">
                <a:solidFill>
                  <a:srgbClr val="111111"/>
                </a:solidFill>
                <a:latin typeface="+mn-lt"/>
              </a:rPr>
              <a:t>a</a:t>
            </a:r>
            <a:r>
              <a:rPr lang="en-US" b="0" i="0" dirty="0">
                <a:solidFill>
                  <a:srgbClr val="111111"/>
                </a:solidFill>
                <a:effectLst/>
                <a:latin typeface="+mn-lt"/>
              </a:rPr>
              <a:t> pre-defined path.</a:t>
            </a:r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EFB05A6-9D2C-3354-BECE-8B8A80F9ED99}"/>
              </a:ext>
            </a:extLst>
          </p:cNvPr>
          <p:cNvSpPr/>
          <p:nvPr/>
        </p:nvSpPr>
        <p:spPr bwMode="auto">
          <a:xfrm>
            <a:off x="449881" y="1355717"/>
            <a:ext cx="4575145" cy="1257258"/>
          </a:xfrm>
          <a:custGeom>
            <a:avLst/>
            <a:gdLst>
              <a:gd name="csX0" fmla="*/ 153968 w 4575145"/>
              <a:gd name="csY0" fmla="*/ 33136 h 1257258"/>
              <a:gd name="csX1" fmla="*/ 2405462 w 4575145"/>
              <a:gd name="csY1" fmla="*/ 128026 h 1257258"/>
              <a:gd name="csX2" fmla="*/ 4104866 w 4575145"/>
              <a:gd name="csY2" fmla="*/ 447204 h 1257258"/>
              <a:gd name="csX3" fmla="*/ 4562066 w 4575145"/>
              <a:gd name="csY3" fmla="*/ 930283 h 1257258"/>
              <a:gd name="csX4" fmla="*/ 4432670 w 4575145"/>
              <a:gd name="csY4" fmla="*/ 1249460 h 1257258"/>
              <a:gd name="csX5" fmla="*/ 4242889 w 4575145"/>
              <a:gd name="csY5" fmla="*/ 1154570 h 1257258"/>
              <a:gd name="csX6" fmla="*/ 3880579 w 4575145"/>
              <a:gd name="csY6" fmla="*/ 1102811 h 1257258"/>
              <a:gd name="csX7" fmla="*/ 2802277 w 4575145"/>
              <a:gd name="csY7" fmla="*/ 1111438 h 1257258"/>
              <a:gd name="csX8" fmla="*/ 1723976 w 4575145"/>
              <a:gd name="csY8" fmla="*/ 1145943 h 1257258"/>
              <a:gd name="csX9" fmla="*/ 956225 w 4575145"/>
              <a:gd name="csY9" fmla="*/ 947536 h 1257258"/>
              <a:gd name="csX10" fmla="*/ 283364 w 4575145"/>
              <a:gd name="csY10" fmla="*/ 671491 h 1257258"/>
              <a:gd name="csX11" fmla="*/ 153968 w 4575145"/>
              <a:gd name="csY11" fmla="*/ 33136 h 12572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4575145" h="1257258">
                <a:moveTo>
                  <a:pt x="153968" y="33136"/>
                </a:moveTo>
                <a:cubicBezTo>
                  <a:pt x="507651" y="-57442"/>
                  <a:pt x="1746979" y="59015"/>
                  <a:pt x="2405462" y="128026"/>
                </a:cubicBezTo>
                <a:cubicBezTo>
                  <a:pt x="3063945" y="197037"/>
                  <a:pt x="3745432" y="313495"/>
                  <a:pt x="4104866" y="447204"/>
                </a:cubicBezTo>
                <a:cubicBezTo>
                  <a:pt x="4464300" y="580914"/>
                  <a:pt x="4507432" y="796574"/>
                  <a:pt x="4562066" y="930283"/>
                </a:cubicBezTo>
                <a:cubicBezTo>
                  <a:pt x="4616700" y="1063992"/>
                  <a:pt x="4485866" y="1212079"/>
                  <a:pt x="4432670" y="1249460"/>
                </a:cubicBezTo>
                <a:cubicBezTo>
                  <a:pt x="4379474" y="1286841"/>
                  <a:pt x="4334904" y="1179011"/>
                  <a:pt x="4242889" y="1154570"/>
                </a:cubicBezTo>
                <a:cubicBezTo>
                  <a:pt x="4150874" y="1130129"/>
                  <a:pt x="4120681" y="1110000"/>
                  <a:pt x="3880579" y="1102811"/>
                </a:cubicBezTo>
                <a:cubicBezTo>
                  <a:pt x="3640477" y="1095622"/>
                  <a:pt x="3161711" y="1104249"/>
                  <a:pt x="2802277" y="1111438"/>
                </a:cubicBezTo>
                <a:cubicBezTo>
                  <a:pt x="2442843" y="1118627"/>
                  <a:pt x="2031651" y="1173260"/>
                  <a:pt x="1723976" y="1145943"/>
                </a:cubicBezTo>
                <a:cubicBezTo>
                  <a:pt x="1416301" y="1118626"/>
                  <a:pt x="1196327" y="1026611"/>
                  <a:pt x="956225" y="947536"/>
                </a:cubicBezTo>
                <a:cubicBezTo>
                  <a:pt x="716123" y="868461"/>
                  <a:pt x="418511" y="825329"/>
                  <a:pt x="283364" y="671491"/>
                </a:cubicBezTo>
                <a:cubicBezTo>
                  <a:pt x="148217" y="517653"/>
                  <a:pt x="-199715" y="123714"/>
                  <a:pt x="153968" y="33136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D7E1920-314F-5425-86EF-D6C57356F58B}"/>
              </a:ext>
            </a:extLst>
          </p:cNvPr>
          <p:cNvSpPr/>
          <p:nvPr/>
        </p:nvSpPr>
        <p:spPr bwMode="auto">
          <a:xfrm>
            <a:off x="617989" y="2854369"/>
            <a:ext cx="5169993" cy="1217299"/>
          </a:xfrm>
          <a:custGeom>
            <a:avLst/>
            <a:gdLst>
              <a:gd name="csX0" fmla="*/ 123883 w 5169993"/>
              <a:gd name="csY0" fmla="*/ 1217299 h 1217299"/>
              <a:gd name="csX1" fmla="*/ 11739 w 5169993"/>
              <a:gd name="csY1" fmla="*/ 1044771 h 1217299"/>
              <a:gd name="csX2" fmla="*/ 374049 w 5169993"/>
              <a:gd name="csY2" fmla="*/ 458174 h 1217299"/>
              <a:gd name="csX3" fmla="*/ 1314328 w 5169993"/>
              <a:gd name="csY3" fmla="*/ 251140 h 1217299"/>
              <a:gd name="csX4" fmla="*/ 2082079 w 5169993"/>
              <a:gd name="csY4" fmla="*/ 242514 h 1217299"/>
              <a:gd name="csX5" fmla="*/ 2453015 w 5169993"/>
              <a:gd name="csY5" fmla="*/ 242514 h 1217299"/>
              <a:gd name="csX6" fmla="*/ 2875709 w 5169993"/>
              <a:gd name="csY6" fmla="*/ 190756 h 1217299"/>
              <a:gd name="csX7" fmla="*/ 3298403 w 5169993"/>
              <a:gd name="csY7" fmla="*/ 156250 h 1217299"/>
              <a:gd name="csX8" fmla="*/ 3910879 w 5169993"/>
              <a:gd name="csY8" fmla="*/ 26854 h 1217299"/>
              <a:gd name="csX9" fmla="*/ 4092034 w 5169993"/>
              <a:gd name="csY9" fmla="*/ 974 h 1217299"/>
              <a:gd name="csX10" fmla="*/ 4014396 w 5169993"/>
              <a:gd name="csY10" fmla="*/ 35480 h 1217299"/>
              <a:gd name="csX11" fmla="*/ 3928132 w 5169993"/>
              <a:gd name="csY11" fmla="*/ 285646 h 1217299"/>
              <a:gd name="csX12" fmla="*/ 3962637 w 5169993"/>
              <a:gd name="csY12" fmla="*/ 570318 h 1217299"/>
              <a:gd name="csX13" fmla="*/ 4747641 w 5169993"/>
              <a:gd name="csY13" fmla="*/ 622076 h 1217299"/>
              <a:gd name="csX14" fmla="*/ 5161709 w 5169993"/>
              <a:gd name="csY14" fmla="*/ 647956 h 1217299"/>
              <a:gd name="csX15" fmla="*/ 5161709 w 5169993"/>
              <a:gd name="csY15" fmla="*/ 647956 h 1217299"/>
              <a:gd name="csX16" fmla="*/ 5153083 w 5169993"/>
              <a:gd name="csY16" fmla="*/ 837737 h 1217299"/>
              <a:gd name="csX17" fmla="*/ 4963302 w 5169993"/>
              <a:gd name="csY17" fmla="*/ 906748 h 1217299"/>
              <a:gd name="csX18" fmla="*/ 4048902 w 5169993"/>
              <a:gd name="csY18" fmla="*/ 872242 h 1217299"/>
              <a:gd name="csX19" fmla="*/ 3591702 w 5169993"/>
              <a:gd name="csY19" fmla="*/ 760099 h 1217299"/>
              <a:gd name="csX20" fmla="*/ 2918841 w 5169993"/>
              <a:gd name="csY20" fmla="*/ 751473 h 1217299"/>
              <a:gd name="csX21" fmla="*/ 1857792 w 5169993"/>
              <a:gd name="csY21" fmla="*/ 777352 h 1217299"/>
              <a:gd name="csX22" fmla="*/ 1348834 w 5169993"/>
              <a:gd name="csY22" fmla="*/ 553065 h 1217299"/>
              <a:gd name="csX23" fmla="*/ 624215 w 5169993"/>
              <a:gd name="csY23" fmla="*/ 622076 h 1217299"/>
              <a:gd name="csX24" fmla="*/ 261905 w 5169993"/>
              <a:gd name="csY24" fmla="*/ 1079276 h 1217299"/>
              <a:gd name="csX25" fmla="*/ 46245 w 5169993"/>
              <a:gd name="csY25" fmla="*/ 1079276 h 1217299"/>
              <a:gd name="csX26" fmla="*/ 3113 w 5169993"/>
              <a:gd name="csY26" fmla="*/ 1087903 h 1217299"/>
              <a:gd name="csX27" fmla="*/ 3113 w 5169993"/>
              <a:gd name="csY27" fmla="*/ 1087903 h 1217299"/>
              <a:gd name="csX28" fmla="*/ 3113 w 5169993"/>
              <a:gd name="csY28" fmla="*/ 1087903 h 12172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5169993" h="1217299">
                <a:moveTo>
                  <a:pt x="123883" y="1217299"/>
                </a:moveTo>
                <a:cubicBezTo>
                  <a:pt x="46964" y="1194295"/>
                  <a:pt x="-29955" y="1171292"/>
                  <a:pt x="11739" y="1044771"/>
                </a:cubicBezTo>
                <a:cubicBezTo>
                  <a:pt x="53433" y="918250"/>
                  <a:pt x="156951" y="590446"/>
                  <a:pt x="374049" y="458174"/>
                </a:cubicBezTo>
                <a:cubicBezTo>
                  <a:pt x="591147" y="325902"/>
                  <a:pt x="1029656" y="287083"/>
                  <a:pt x="1314328" y="251140"/>
                </a:cubicBezTo>
                <a:cubicBezTo>
                  <a:pt x="1599000" y="215197"/>
                  <a:pt x="2082079" y="242514"/>
                  <a:pt x="2082079" y="242514"/>
                </a:cubicBezTo>
                <a:cubicBezTo>
                  <a:pt x="2271860" y="241076"/>
                  <a:pt x="2320743" y="251140"/>
                  <a:pt x="2453015" y="242514"/>
                </a:cubicBezTo>
                <a:cubicBezTo>
                  <a:pt x="2585287" y="233888"/>
                  <a:pt x="2734811" y="205133"/>
                  <a:pt x="2875709" y="190756"/>
                </a:cubicBezTo>
                <a:cubicBezTo>
                  <a:pt x="3016607" y="176379"/>
                  <a:pt x="3125875" y="183567"/>
                  <a:pt x="3298403" y="156250"/>
                </a:cubicBezTo>
                <a:cubicBezTo>
                  <a:pt x="3470931" y="128933"/>
                  <a:pt x="3778607" y="52733"/>
                  <a:pt x="3910879" y="26854"/>
                </a:cubicBezTo>
                <a:cubicBezTo>
                  <a:pt x="4043151" y="975"/>
                  <a:pt x="4074781" y="-464"/>
                  <a:pt x="4092034" y="974"/>
                </a:cubicBezTo>
                <a:cubicBezTo>
                  <a:pt x="4109287" y="2412"/>
                  <a:pt x="4041713" y="-11965"/>
                  <a:pt x="4014396" y="35480"/>
                </a:cubicBezTo>
                <a:cubicBezTo>
                  <a:pt x="3987079" y="82925"/>
                  <a:pt x="3936759" y="196506"/>
                  <a:pt x="3928132" y="285646"/>
                </a:cubicBezTo>
                <a:cubicBezTo>
                  <a:pt x="3919505" y="374786"/>
                  <a:pt x="3826052" y="514246"/>
                  <a:pt x="3962637" y="570318"/>
                </a:cubicBezTo>
                <a:cubicBezTo>
                  <a:pt x="4099222" y="626390"/>
                  <a:pt x="4547796" y="609136"/>
                  <a:pt x="4747641" y="622076"/>
                </a:cubicBezTo>
                <a:lnTo>
                  <a:pt x="5161709" y="647956"/>
                </a:lnTo>
                <a:lnTo>
                  <a:pt x="5161709" y="647956"/>
                </a:lnTo>
                <a:cubicBezTo>
                  <a:pt x="5160271" y="679586"/>
                  <a:pt x="5186151" y="794605"/>
                  <a:pt x="5153083" y="837737"/>
                </a:cubicBezTo>
                <a:cubicBezTo>
                  <a:pt x="5120015" y="880869"/>
                  <a:pt x="5147332" y="900997"/>
                  <a:pt x="4963302" y="906748"/>
                </a:cubicBezTo>
                <a:cubicBezTo>
                  <a:pt x="4779272" y="912499"/>
                  <a:pt x="4277502" y="896683"/>
                  <a:pt x="4048902" y="872242"/>
                </a:cubicBezTo>
                <a:cubicBezTo>
                  <a:pt x="3820302" y="847800"/>
                  <a:pt x="3780045" y="780227"/>
                  <a:pt x="3591702" y="760099"/>
                </a:cubicBezTo>
                <a:cubicBezTo>
                  <a:pt x="3403359" y="739971"/>
                  <a:pt x="3207826" y="748597"/>
                  <a:pt x="2918841" y="751473"/>
                </a:cubicBezTo>
                <a:cubicBezTo>
                  <a:pt x="2629856" y="754349"/>
                  <a:pt x="2119460" y="810420"/>
                  <a:pt x="1857792" y="777352"/>
                </a:cubicBezTo>
                <a:cubicBezTo>
                  <a:pt x="1596124" y="744284"/>
                  <a:pt x="1554430" y="578944"/>
                  <a:pt x="1348834" y="553065"/>
                </a:cubicBezTo>
                <a:cubicBezTo>
                  <a:pt x="1143238" y="527186"/>
                  <a:pt x="805370" y="534374"/>
                  <a:pt x="624215" y="622076"/>
                </a:cubicBezTo>
                <a:cubicBezTo>
                  <a:pt x="443060" y="709778"/>
                  <a:pt x="358233" y="1003076"/>
                  <a:pt x="261905" y="1079276"/>
                </a:cubicBezTo>
                <a:cubicBezTo>
                  <a:pt x="165577" y="1155476"/>
                  <a:pt x="89377" y="1077838"/>
                  <a:pt x="46245" y="1079276"/>
                </a:cubicBezTo>
                <a:cubicBezTo>
                  <a:pt x="3113" y="1080714"/>
                  <a:pt x="3113" y="1087903"/>
                  <a:pt x="3113" y="1087903"/>
                </a:cubicBezTo>
                <a:lnTo>
                  <a:pt x="3113" y="1087903"/>
                </a:lnTo>
                <a:lnTo>
                  <a:pt x="3113" y="1087903"/>
                </a:lnTo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40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4" grpId="0"/>
      <p:bldP spid="23" grpId="0" animBg="1"/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E4D46-E642-1222-D1C3-3CC9B9AD7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A8B1F-4DBD-A905-8739-3974C656A6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99014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Space Curvilinear Motion: Osculating Plane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ACC59B-0401-C3F8-7225-6350966405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3942" y="1181101"/>
                <a:ext cx="8663533" cy="3848100"/>
              </a:xfrm>
            </p:spPr>
            <p:txBody>
              <a:bodyPr/>
              <a:lstStyle/>
              <a:p>
                <a:r>
                  <a:rPr lang="en-US" sz="2400" dirty="0"/>
                  <a:t>A path-variable description for a Space motion using </a:t>
                </a:r>
                <a:r>
                  <a:rPr lang="en-US" sz="2400" i="1" dirty="0"/>
                  <a:t>n–t</a:t>
                </a:r>
                <a:r>
                  <a:rPr lang="en-US" sz="2400" dirty="0"/>
                  <a:t> coordinates can only be applied locally in </a:t>
                </a:r>
                <a:r>
                  <a:rPr lang="en-US" sz="2400" i="1" dirty="0">
                    <a:solidFill>
                      <a:srgbClr val="0070C0"/>
                    </a:solidFill>
                  </a:rPr>
                  <a:t>the osculating plane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 osculating plane is, by definition, the plane that contains both the local tangent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400" dirty="0"/>
                  <a:t>) and principal normal (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</m:oMath>
                </a14:m>
                <a:r>
                  <a:rPr lang="en-US" sz="2400" dirty="0"/>
                  <a:t>) vectors. </a:t>
                </a:r>
              </a:p>
              <a:p>
                <a:r>
                  <a:rPr lang="en-US" sz="2400" dirty="0"/>
                  <a:t>The osculating plane contains the curve at the point of interest. </a:t>
                </a:r>
              </a:p>
              <a:p>
                <a:r>
                  <a:rPr lang="en-US" sz="2400" dirty="0"/>
                  <a:t>The velocity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sz="2400" dirty="0"/>
                  <a:t> lies along the tangent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acc>
                  </m:oMath>
                </a14:m>
                <a:r>
                  <a:rPr lang="en-US" sz="2400" dirty="0"/>
                  <a:t> to the curve. </a:t>
                </a:r>
              </a:p>
              <a:p>
                <a:r>
                  <a:rPr lang="en-US" sz="2400" dirty="0"/>
                  <a:t>The acceleration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r>
                  <a:rPr lang="en-US" sz="2400" dirty="0"/>
                  <a:t> also lies in the osculating plane. </a:t>
                </a:r>
              </a:p>
              <a:p>
                <a:r>
                  <a:rPr lang="en-US" sz="2400" dirty="0"/>
                  <a:t>As in plane motion, the acceleration has two components: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9ACC59B-0401-C3F8-7225-6350966405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3942" y="1181101"/>
                <a:ext cx="8663533" cy="3848100"/>
              </a:xfrm>
              <a:blipFill>
                <a:blip r:embed="rId3"/>
                <a:stretch>
                  <a:fillRect l="-914" t="-1268" r="-7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C2EB056F-4003-5964-9677-2D1696C3DCC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BF8DE60-476E-5094-5A66-F20E71E2E8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990A7E7-0BCF-94FB-E9C1-A66BDE4116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11070F8-4E87-B3BB-3AFA-53A06573DF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40D85C4-F2D4-1722-E94F-8C2F018989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13B37B-59AF-FED6-BB45-3D8EB3C015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FA8B815-41E9-ABF6-3E2E-519660F90E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4109E9E-85E3-FFFA-F91F-B3A82DB766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8845BB76-8DB6-FB42-7F51-CDA7DA0B32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AEB6145-9170-FD51-D4B9-215E537D03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364AA86-D336-52E6-F754-A24BA582BD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D9DFA90-AAFD-CD81-8D0E-0B3B715723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345910D-BF42-424E-039B-FF5819EA22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8101808-1AE5-ABF2-BBE6-E4BBEBC5A2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8CC61AB-F397-40DA-0CC3-6B54763593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A8A43D6B-FFB0-CB5F-08AB-CC0D9A1AB1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C3B97BC-1ABF-6412-E8F6-5D62C41B8F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8C76422-4759-A43E-7F33-19B26FA3BA6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417135" y="5059538"/>
                <a:ext cx="7918340" cy="16887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 kern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 kern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 kern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 kern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 kern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</m:oMath>
                  </m:oMathPara>
                </a14:m>
                <a:endParaRPr lang="en-US" sz="2400" kern="0" dirty="0"/>
              </a:p>
              <a:p>
                <a:r>
                  <a:rPr lang="en-US" sz="2400" kern="0" dirty="0"/>
                  <a:t>Here ρ is the radius of curvature of the space curve measured in the osculating plane.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E8C76422-4759-A43E-7F33-19B26FA3B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7135" y="5059538"/>
                <a:ext cx="7918340" cy="1688734"/>
              </a:xfrm>
              <a:prstGeom prst="rect">
                <a:avLst/>
              </a:prstGeom>
              <a:blipFill>
                <a:blip r:embed="rId5"/>
                <a:stretch>
                  <a:fillRect l="-1001" b="-866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785A7366-C3F2-B2FB-99CC-A3359C5234ED}"/>
              </a:ext>
            </a:extLst>
          </p:cNvPr>
          <p:cNvGrpSpPr/>
          <p:nvPr/>
        </p:nvGrpSpPr>
        <p:grpSpPr>
          <a:xfrm>
            <a:off x="6240462" y="3482777"/>
            <a:ext cx="2333625" cy="2146816"/>
            <a:chOff x="6240462" y="3482777"/>
            <a:chExt cx="2333625" cy="2146816"/>
          </a:xfrm>
        </p:grpSpPr>
        <p:pic>
          <p:nvPicPr>
            <p:cNvPr id="2050" name="Picture 2" descr="Osculating Plane - an overview ...">
              <a:extLst>
                <a:ext uri="{FF2B5EF4-FFF2-40B4-BE49-F238E27FC236}">
                  <a16:creationId xmlns:a16="http://schemas.microsoft.com/office/drawing/2014/main" id="{1019F950-B9DF-BB86-F36D-D4054A8625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0462" y="3667443"/>
              <a:ext cx="2333625" cy="19621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0D58996-1A95-ADBF-A882-41A71D29E71D}"/>
                    </a:ext>
                  </a:extLst>
                </p:cNvPr>
                <p:cNvSpPr txBox="1"/>
                <p:nvPr/>
              </p:nvSpPr>
              <p:spPr>
                <a:xfrm>
                  <a:off x="6621231" y="3482777"/>
                  <a:ext cx="206275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acc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B0D58996-1A95-ADBF-A882-41A71D29E71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21231" y="3482777"/>
                  <a:ext cx="206275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26471" t="-24590" r="-129412" b="-491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E6284DD-4E9E-78A5-5CD6-E1FE709B5108}"/>
                    </a:ext>
                  </a:extLst>
                </p:cNvPr>
                <p:cNvSpPr txBox="1"/>
                <p:nvPr/>
              </p:nvSpPr>
              <p:spPr>
                <a:xfrm>
                  <a:off x="6895768" y="4218801"/>
                  <a:ext cx="194733" cy="276999"/>
                </a:xfrm>
                <a:prstGeom prst="rect">
                  <a:avLst/>
                </a:prstGeom>
                <a:solidFill>
                  <a:srgbClr val="CCCC00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acc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E6284DD-4E9E-78A5-5CD6-E1FE709B51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5768" y="4218801"/>
                  <a:ext cx="194733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5625" t="-21739" r="-7812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35812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5127-0460-0D49-F542-E5D0EB31F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3C13-46A5-05E0-A01C-A00CC34A7F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99014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Space Curvilinear Motion: Osculating Plane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524246-C09C-8A26-7C4E-471FB41650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3942" y="1649269"/>
                <a:ext cx="8663533" cy="4341625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acc>
                        <m:accPr>
                          <m:chr m:val="̂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Because the osculating plane continuously changes orientation in space motion, this description becomes inconvenient. </a:t>
                </a:r>
              </a:p>
              <a:p>
                <a:r>
                  <a:rPr lang="en-US" sz="2400" dirty="0"/>
                  <a:t>Hence, space motion is most effectively analyzed using fixed coordinate systems (rectangular, cylindrical, or spherical).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524246-C09C-8A26-7C4E-471FB41650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3942" y="1649269"/>
                <a:ext cx="8663533" cy="4341625"/>
              </a:xfrm>
              <a:blipFill>
                <a:blip r:embed="rId3"/>
                <a:stretch>
                  <a:fillRect l="-9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6734A4D1-BB4C-2820-AFC1-F584CDF9D5B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403C160-8713-1925-1594-10690B01A8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6C8F425-6BF2-9F75-963C-8BF53138B7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2FB027F-6F82-72EA-7B25-3DB14C2AA5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5646822-1780-FC2E-8273-6A68E1216A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97ABB77-F0BF-FEC6-DE37-28A477F44A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C48F5216-BF73-B2E2-6ACB-53851988D2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7B1C564-85F0-EF23-B4F8-8BD85228B7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06BA9D3-B840-4272-96D7-194BBAD5CA3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94F16E6-FD1C-4B3E-8045-716EB8C6B4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E0E3982-B5BA-BF5C-74B5-67975F6463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159E65D-6996-07AD-D011-3FEEA04BD2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C16DC3D-7691-BCB8-3825-9CE11982E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617CED6-9423-9B4C-1C2C-DBFCDB2881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E6C19A4E-6E45-F453-9B5B-E58886E07B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7658A92-EAB9-0F97-D61D-1467A33E28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3CE7B0-180C-9712-E45F-A8D17226D2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4699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E499A-ED71-E8E4-BDA2-23A3F03C0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Content Placeholder 33">
            <a:extLst>
              <a:ext uri="{FF2B5EF4-FFF2-40B4-BE49-F238E27FC236}">
                <a16:creationId xmlns:a16="http://schemas.microsoft.com/office/drawing/2014/main" id="{FB7C41EE-4789-E6B5-BABE-1E3067E8E1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1494" y="852633"/>
            <a:ext cx="4496463" cy="557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5D0CDDF-3E35-546B-A010-6FE10AAEF9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Particle Motion in Real World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CD39592-A4EE-DC5B-86DD-5720DCA56C3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3F139E60-C571-8AC6-BABA-A5A06B9120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ACC140C1-1E7F-3658-DF1E-1A978F45DA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1A662E8-F70B-225D-EEBA-893465B36C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65D18E5-756A-B08E-815C-BF3B3DE39C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53E65CB-A8B2-994B-861D-3B44357A81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30969A9-69EE-B3CB-42FE-EA46BA42972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8262F4E-78FA-7430-9549-0CD597E5F7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F870F8C-CD46-3C98-B9AE-E41DE4E0BB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E04FEC6-89AD-86C4-3777-09EACFC0278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8419695-B314-DE60-0C87-AAD4417F24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45C3F390-F51A-C6AD-C480-2DBF2F422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2CF66EB-12F1-EF5F-BE2B-CD7B87003AB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FE9A69D-8B89-A051-8E43-9E26502300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656D8B5-9A70-0BCC-4FB6-448652395B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7498197-D413-115C-4E86-F62928B9F1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A40B60E-5986-FD9F-1CF7-C8C501DFDF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1B0F596E-384F-5C45-64FC-76E7C56CF95A}"/>
              </a:ext>
            </a:extLst>
          </p:cNvPr>
          <p:cNvSpPr txBox="1"/>
          <p:nvPr/>
        </p:nvSpPr>
        <p:spPr>
          <a:xfrm>
            <a:off x="4496464" y="1170946"/>
            <a:ext cx="479860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general case of three-dimensional motion of a particle along a space curve can be described using fixed coordinate systems:</a:t>
            </a:r>
          </a:p>
          <a:p>
            <a:endParaRPr lang="en-US" dirty="0"/>
          </a:p>
          <a:p>
            <a:r>
              <a:rPr lang="en-US" dirty="0"/>
              <a:t>Rectangular coordinates: (</a:t>
            </a:r>
            <a:r>
              <a:rPr lang="en-US" i="1" dirty="0" err="1"/>
              <a:t>x,y,z</a:t>
            </a:r>
            <a:r>
              <a:rPr lang="en-US" dirty="0"/>
              <a:t>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222EE68-CFF1-CF13-82DD-1042FFB222E5}"/>
              </a:ext>
            </a:extLst>
          </p:cNvPr>
          <p:cNvSpPr txBox="1"/>
          <p:nvPr/>
        </p:nvSpPr>
        <p:spPr>
          <a:xfrm>
            <a:off x="399882" y="5958700"/>
            <a:ext cx="1828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Unit vectors.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AA3C347-DBE9-E0AA-E004-CC9E82A07FA5}"/>
              </a:ext>
            </a:extLst>
          </p:cNvPr>
          <p:cNvSpPr/>
          <p:nvPr/>
        </p:nvSpPr>
        <p:spPr bwMode="auto">
          <a:xfrm>
            <a:off x="869395" y="4032544"/>
            <a:ext cx="3094008" cy="2188077"/>
          </a:xfrm>
          <a:custGeom>
            <a:avLst/>
            <a:gdLst>
              <a:gd name="csX0" fmla="*/ 3055624 w 3094008"/>
              <a:gd name="csY0" fmla="*/ 2169848 h 2188077"/>
              <a:gd name="csX1" fmla="*/ 1468363 w 3094008"/>
              <a:gd name="csY1" fmla="*/ 1427977 h 2188077"/>
              <a:gd name="csX2" fmla="*/ 1218197 w 3094008"/>
              <a:gd name="csY2" fmla="*/ 1445230 h 2188077"/>
              <a:gd name="csX3" fmla="*/ 786877 w 3094008"/>
              <a:gd name="csY3" fmla="*/ 1186437 h 2188077"/>
              <a:gd name="csX4" fmla="*/ 364182 w 3094008"/>
              <a:gd name="csY4" fmla="*/ 936271 h 2188077"/>
              <a:gd name="csX5" fmla="*/ 114016 w 3094008"/>
              <a:gd name="csY5" fmla="*/ 841381 h 2188077"/>
              <a:gd name="csX6" fmla="*/ 36379 w 3094008"/>
              <a:gd name="csY6" fmla="*/ 798248 h 2188077"/>
              <a:gd name="csX7" fmla="*/ 691986 w 3094008"/>
              <a:gd name="csY7" fmla="*/ 668852 h 2188077"/>
              <a:gd name="csX8" fmla="*/ 760997 w 3094008"/>
              <a:gd name="csY8" fmla="*/ 556709 h 2188077"/>
              <a:gd name="csX9" fmla="*/ 1727156 w 3094008"/>
              <a:gd name="csY9" fmla="*/ 297916 h 2188077"/>
              <a:gd name="csX10" fmla="*/ 2512160 w 3094008"/>
              <a:gd name="csY10" fmla="*/ 30498 h 2188077"/>
              <a:gd name="csX11" fmla="*/ 2632930 w 3094008"/>
              <a:gd name="csY11" fmla="*/ 65003 h 2188077"/>
              <a:gd name="csX12" fmla="*/ 2607050 w 3094008"/>
              <a:gd name="csY12" fmla="*/ 556709 h 2188077"/>
              <a:gd name="csX13" fmla="*/ 3055624 w 3094008"/>
              <a:gd name="csY13" fmla="*/ 2169848 h 218807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094008" h="2188077">
                <a:moveTo>
                  <a:pt x="3055624" y="2169848"/>
                </a:moveTo>
                <a:cubicBezTo>
                  <a:pt x="2865843" y="2315059"/>
                  <a:pt x="1774601" y="1548747"/>
                  <a:pt x="1468363" y="1427977"/>
                </a:cubicBezTo>
                <a:cubicBezTo>
                  <a:pt x="1162125" y="1307207"/>
                  <a:pt x="1331778" y="1485487"/>
                  <a:pt x="1218197" y="1445230"/>
                </a:cubicBezTo>
                <a:cubicBezTo>
                  <a:pt x="1104616" y="1404973"/>
                  <a:pt x="786877" y="1186437"/>
                  <a:pt x="786877" y="1186437"/>
                </a:cubicBezTo>
                <a:cubicBezTo>
                  <a:pt x="644541" y="1101611"/>
                  <a:pt x="476325" y="993780"/>
                  <a:pt x="364182" y="936271"/>
                </a:cubicBezTo>
                <a:cubicBezTo>
                  <a:pt x="252038" y="878762"/>
                  <a:pt x="168650" y="864385"/>
                  <a:pt x="114016" y="841381"/>
                </a:cubicBezTo>
                <a:cubicBezTo>
                  <a:pt x="59382" y="818377"/>
                  <a:pt x="-59949" y="827003"/>
                  <a:pt x="36379" y="798248"/>
                </a:cubicBezTo>
                <a:cubicBezTo>
                  <a:pt x="132707" y="769493"/>
                  <a:pt x="571216" y="709108"/>
                  <a:pt x="691986" y="668852"/>
                </a:cubicBezTo>
                <a:cubicBezTo>
                  <a:pt x="812756" y="628596"/>
                  <a:pt x="588469" y="618532"/>
                  <a:pt x="760997" y="556709"/>
                </a:cubicBezTo>
                <a:cubicBezTo>
                  <a:pt x="933525" y="494886"/>
                  <a:pt x="1435296" y="385618"/>
                  <a:pt x="1727156" y="297916"/>
                </a:cubicBezTo>
                <a:cubicBezTo>
                  <a:pt x="2019016" y="210214"/>
                  <a:pt x="2361198" y="69317"/>
                  <a:pt x="2512160" y="30498"/>
                </a:cubicBezTo>
                <a:cubicBezTo>
                  <a:pt x="2663122" y="-8321"/>
                  <a:pt x="2617115" y="-22699"/>
                  <a:pt x="2632930" y="65003"/>
                </a:cubicBezTo>
                <a:cubicBezTo>
                  <a:pt x="2648745" y="152705"/>
                  <a:pt x="2540914" y="210215"/>
                  <a:pt x="2607050" y="556709"/>
                </a:cubicBezTo>
                <a:cubicBezTo>
                  <a:pt x="2673186" y="903203"/>
                  <a:pt x="3245405" y="2024637"/>
                  <a:pt x="3055624" y="2169848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A7923A6-BA7F-416B-032E-BDD24CF5B4A6}"/>
              </a:ext>
            </a:extLst>
          </p:cNvPr>
          <p:cNvSpPr/>
          <p:nvPr/>
        </p:nvSpPr>
        <p:spPr bwMode="auto">
          <a:xfrm>
            <a:off x="2616915" y="3127114"/>
            <a:ext cx="485422" cy="1053448"/>
          </a:xfrm>
          <a:custGeom>
            <a:avLst/>
            <a:gdLst>
              <a:gd name="csX0" fmla="*/ 31394 w 485422"/>
              <a:gd name="csY0" fmla="*/ 452848 h 1053448"/>
              <a:gd name="csX1" fmla="*/ 186670 w 485422"/>
              <a:gd name="csY1" fmla="*/ 81912 h 1053448"/>
              <a:gd name="csX2" fmla="*/ 212549 w 485422"/>
              <a:gd name="csY2" fmla="*/ 38780 h 1053448"/>
              <a:gd name="csX3" fmla="*/ 462715 w 485422"/>
              <a:gd name="csY3" fmla="*/ 547739 h 1053448"/>
              <a:gd name="csX4" fmla="*/ 445462 w 485422"/>
              <a:gd name="csY4" fmla="*/ 901422 h 1053448"/>
              <a:gd name="csX5" fmla="*/ 212549 w 485422"/>
              <a:gd name="csY5" fmla="*/ 1048071 h 1053448"/>
              <a:gd name="csX6" fmla="*/ 14142 w 485422"/>
              <a:gd name="csY6" fmla="*/ 728894 h 1053448"/>
              <a:gd name="csX7" fmla="*/ 31394 w 485422"/>
              <a:gd name="csY7" fmla="*/ 452848 h 10534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85422" h="1053448">
                <a:moveTo>
                  <a:pt x="31394" y="452848"/>
                </a:moveTo>
                <a:cubicBezTo>
                  <a:pt x="60149" y="345018"/>
                  <a:pt x="156478" y="150923"/>
                  <a:pt x="186670" y="81912"/>
                </a:cubicBezTo>
                <a:cubicBezTo>
                  <a:pt x="216862" y="12901"/>
                  <a:pt x="166542" y="-38858"/>
                  <a:pt x="212549" y="38780"/>
                </a:cubicBezTo>
                <a:cubicBezTo>
                  <a:pt x="258556" y="116418"/>
                  <a:pt x="423896" y="403966"/>
                  <a:pt x="462715" y="547739"/>
                </a:cubicBezTo>
                <a:cubicBezTo>
                  <a:pt x="501534" y="691512"/>
                  <a:pt x="487156" y="818033"/>
                  <a:pt x="445462" y="901422"/>
                </a:cubicBezTo>
                <a:cubicBezTo>
                  <a:pt x="403768" y="984811"/>
                  <a:pt x="284436" y="1076826"/>
                  <a:pt x="212549" y="1048071"/>
                </a:cubicBezTo>
                <a:cubicBezTo>
                  <a:pt x="140662" y="1019316"/>
                  <a:pt x="41459" y="829535"/>
                  <a:pt x="14142" y="728894"/>
                </a:cubicBezTo>
                <a:cubicBezTo>
                  <a:pt x="-13175" y="628253"/>
                  <a:pt x="2639" y="560678"/>
                  <a:pt x="31394" y="452848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88E62844-4580-1D86-CE77-7EE0E894BDCB}"/>
              </a:ext>
            </a:extLst>
          </p:cNvPr>
          <p:cNvSpPr/>
          <p:nvPr/>
        </p:nvSpPr>
        <p:spPr bwMode="auto">
          <a:xfrm>
            <a:off x="1230914" y="1250267"/>
            <a:ext cx="3309277" cy="2845057"/>
          </a:xfrm>
          <a:custGeom>
            <a:avLst/>
            <a:gdLst>
              <a:gd name="csX0" fmla="*/ 37169 w 3309277"/>
              <a:gd name="csY0" fmla="*/ 449137 h 2845057"/>
              <a:gd name="csX1" fmla="*/ 364973 w 3309277"/>
              <a:gd name="csY1" fmla="*/ 1449801 h 2845057"/>
              <a:gd name="csX2" fmla="*/ 1055086 w 3309277"/>
              <a:gd name="csY2" fmla="*/ 1941507 h 2845057"/>
              <a:gd name="csX3" fmla="*/ 1391516 w 3309277"/>
              <a:gd name="csY3" fmla="*/ 1863869 h 2845057"/>
              <a:gd name="csX4" fmla="*/ 1624429 w 3309277"/>
              <a:gd name="csY4" fmla="*/ 1872495 h 2845057"/>
              <a:gd name="csX5" fmla="*/ 2021244 w 3309277"/>
              <a:gd name="csY5" fmla="*/ 1699967 h 2845057"/>
              <a:gd name="csX6" fmla="*/ 2047124 w 3309277"/>
              <a:gd name="csY6" fmla="*/ 2769642 h 2845057"/>
              <a:gd name="csX7" fmla="*/ 2133388 w 3309277"/>
              <a:gd name="csY7" fmla="*/ 2700631 h 2845057"/>
              <a:gd name="csX8" fmla="*/ 2840754 w 3309277"/>
              <a:gd name="csY8" fmla="*/ 2252058 h 2845057"/>
              <a:gd name="csX9" fmla="*/ 3254822 w 3309277"/>
              <a:gd name="csY9" fmla="*/ 1139250 h 2845057"/>
              <a:gd name="csX10" fmla="*/ 3237569 w 3309277"/>
              <a:gd name="csY10" fmla="*/ 285235 h 2845057"/>
              <a:gd name="csX11" fmla="*/ 2642346 w 3309277"/>
              <a:gd name="csY11" fmla="*/ 9190 h 2845057"/>
              <a:gd name="csX12" fmla="*/ 1218988 w 3309277"/>
              <a:gd name="csY12" fmla="*/ 104080 h 2845057"/>
              <a:gd name="csX13" fmla="*/ 37169 w 3309277"/>
              <a:gd name="csY13" fmla="*/ 449137 h 28450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3309277" h="2845057">
                <a:moveTo>
                  <a:pt x="37169" y="449137"/>
                </a:moveTo>
                <a:cubicBezTo>
                  <a:pt x="-105167" y="673424"/>
                  <a:pt x="195320" y="1201073"/>
                  <a:pt x="364973" y="1449801"/>
                </a:cubicBezTo>
                <a:cubicBezTo>
                  <a:pt x="534626" y="1698529"/>
                  <a:pt x="883996" y="1872496"/>
                  <a:pt x="1055086" y="1941507"/>
                </a:cubicBezTo>
                <a:cubicBezTo>
                  <a:pt x="1226176" y="2010518"/>
                  <a:pt x="1296626" y="1875371"/>
                  <a:pt x="1391516" y="1863869"/>
                </a:cubicBezTo>
                <a:cubicBezTo>
                  <a:pt x="1486407" y="1852367"/>
                  <a:pt x="1519474" y="1899812"/>
                  <a:pt x="1624429" y="1872495"/>
                </a:cubicBezTo>
                <a:cubicBezTo>
                  <a:pt x="1729384" y="1845178"/>
                  <a:pt x="1950795" y="1550443"/>
                  <a:pt x="2021244" y="1699967"/>
                </a:cubicBezTo>
                <a:cubicBezTo>
                  <a:pt x="2091693" y="1849491"/>
                  <a:pt x="2028433" y="2602865"/>
                  <a:pt x="2047124" y="2769642"/>
                </a:cubicBezTo>
                <a:cubicBezTo>
                  <a:pt x="2065815" y="2936419"/>
                  <a:pt x="2001117" y="2786895"/>
                  <a:pt x="2133388" y="2700631"/>
                </a:cubicBezTo>
                <a:cubicBezTo>
                  <a:pt x="2265659" y="2614367"/>
                  <a:pt x="2653848" y="2512288"/>
                  <a:pt x="2840754" y="2252058"/>
                </a:cubicBezTo>
                <a:cubicBezTo>
                  <a:pt x="3027660" y="1991828"/>
                  <a:pt x="3188686" y="1467054"/>
                  <a:pt x="3254822" y="1139250"/>
                </a:cubicBezTo>
                <a:cubicBezTo>
                  <a:pt x="3320958" y="811446"/>
                  <a:pt x="3339648" y="473578"/>
                  <a:pt x="3237569" y="285235"/>
                </a:cubicBezTo>
                <a:cubicBezTo>
                  <a:pt x="3135490" y="96892"/>
                  <a:pt x="2978776" y="39382"/>
                  <a:pt x="2642346" y="9190"/>
                </a:cubicBezTo>
                <a:cubicBezTo>
                  <a:pt x="2305916" y="-21003"/>
                  <a:pt x="1653184" y="26442"/>
                  <a:pt x="1218988" y="104080"/>
                </a:cubicBezTo>
                <a:cubicBezTo>
                  <a:pt x="784792" y="181718"/>
                  <a:pt x="179505" y="224850"/>
                  <a:pt x="37169" y="449137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CA6661A-6F3A-655C-5483-0DAFF6EEBF21}"/>
              </a:ext>
            </a:extLst>
          </p:cNvPr>
          <p:cNvSpPr txBox="1"/>
          <p:nvPr/>
        </p:nvSpPr>
        <p:spPr>
          <a:xfrm>
            <a:off x="4436580" y="3423884"/>
            <a:ext cx="4065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Cylindrical coordinates: (</a:t>
            </a:r>
            <a:r>
              <a:rPr lang="en-US" i="1" dirty="0"/>
              <a:t>r,</a:t>
            </a:r>
            <a:r>
              <a:rPr lang="el-GR" i="1" dirty="0"/>
              <a:t>θ,</a:t>
            </a:r>
            <a:r>
              <a:rPr lang="en-US" i="1" dirty="0"/>
              <a:t>z</a:t>
            </a:r>
            <a:r>
              <a:rPr lang="en-US" dirty="0"/>
              <a:t>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1C3038B-08B7-444F-4D1C-00136F90C585}"/>
              </a:ext>
            </a:extLst>
          </p:cNvPr>
          <p:cNvSpPr/>
          <p:nvPr/>
        </p:nvSpPr>
        <p:spPr bwMode="auto">
          <a:xfrm>
            <a:off x="1600200" y="3639887"/>
            <a:ext cx="304800" cy="307419"/>
          </a:xfrm>
          <a:prstGeom prst="ellipse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788A7AC-F91A-0F6C-B929-90C642158969}"/>
                  </a:ext>
                </a:extLst>
              </p:cNvPr>
              <p:cNvSpPr txBox="1"/>
              <p:nvPr/>
            </p:nvSpPr>
            <p:spPr>
              <a:xfrm>
                <a:off x="4466772" y="3830163"/>
                <a:ext cx="4798608" cy="2710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Spherical coordinates: (</a:t>
                </a:r>
                <a:r>
                  <a:rPr lang="en-US" i="1" dirty="0"/>
                  <a:t>R,</a:t>
                </a:r>
                <a:r>
                  <a:rPr lang="el-GR" i="1" dirty="0"/>
                  <a:t>θ,ϕ</a:t>
                </a:r>
                <a:r>
                  <a:rPr lang="el-GR" dirty="0"/>
                  <a:t>)</a:t>
                </a:r>
                <a:endParaRPr lang="en-US" dirty="0"/>
              </a:p>
              <a:p>
                <a:r>
                  <a:rPr lang="en-US" dirty="0"/>
                  <a:t>These systems are illustrated together with their corresponding unit vectors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dirty="0"/>
                  <a:t> . </a:t>
                </a:r>
              </a:p>
              <a:p>
                <a:r>
                  <a:rPr lang="en-US" dirty="0"/>
                  <a:t>They provide a fixed reference framework for describing space motion.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788A7AC-F91A-0F6C-B929-90C6421589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772" y="3830163"/>
                <a:ext cx="4798608" cy="2710550"/>
              </a:xfrm>
              <a:prstGeom prst="rect">
                <a:avLst/>
              </a:prstGeom>
              <a:blipFill>
                <a:blip r:embed="rId5"/>
                <a:stretch>
                  <a:fillRect l="-2033" t="-1798" r="-2795" b="-4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970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  <p:bldP spid="38" grpId="0"/>
      <p:bldP spid="3" grpId="0" animBg="1"/>
      <p:bldP spid="4" grpId="0" animBg="1"/>
      <p:bldP spid="22" grpId="0" animBg="1"/>
      <p:bldP spid="23" grpId="0" build="p"/>
      <p:bldP spid="24" grpId="0" animBg="1"/>
      <p:bldP spid="2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08B3-71A2-CEA0-D630-36BBF97DE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B4EBD-FB81-D807-0BCF-87C74AB1B1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7772400" cy="1143000"/>
          </a:xfrm>
          <a:noFill/>
        </p:spPr>
        <p:txBody>
          <a:bodyPr/>
          <a:lstStyle/>
          <a:p>
            <a:pPr lvl="0"/>
            <a:r>
              <a:rPr lang="es-ES" sz="2800" dirty="0"/>
              <a:t>Rectangular </a:t>
            </a:r>
            <a:r>
              <a:rPr lang="es-ES" sz="2800" dirty="0" err="1"/>
              <a:t>Coordinates</a:t>
            </a:r>
            <a:r>
              <a:rPr lang="es-ES" sz="2800" dirty="0"/>
              <a:t> (</a:t>
            </a:r>
            <a:r>
              <a:rPr lang="es-ES" sz="2800" i="1" dirty="0"/>
              <a:t>x–y–z</a:t>
            </a:r>
            <a:r>
              <a:rPr lang="es-ES" sz="2800" dirty="0"/>
              <a:t>)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F233FC-008B-928D-03ED-BBF709E3804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294764"/>
                <a:ext cx="8590340" cy="4572635"/>
              </a:xfrm>
            </p:spPr>
            <p:txBody>
              <a:bodyPr/>
              <a:lstStyle/>
              <a:p>
                <a:r>
                  <a:rPr lang="en-US" sz="2400" dirty="0"/>
                  <a:t>The extension of motion analysis from two to three dimensions presents no additional difficulty. </a:t>
                </a:r>
              </a:p>
              <a:p>
                <a:r>
                  <a:rPr lang="en-US" sz="2400" dirty="0"/>
                  <a:t>We simply include the </a:t>
                </a:r>
                <a:r>
                  <a:rPr lang="en-US" sz="2400" i="1" dirty="0"/>
                  <a:t>z</a:t>
                </a:r>
                <a:r>
                  <a:rPr lang="en-US" sz="2400" dirty="0"/>
                  <a:t>–coordinate and its time derivatives in the position, velocity, and acceleration expressions.</a:t>
                </a:r>
              </a:p>
              <a:p>
                <a:r>
                  <a:rPr lang="en-US" sz="2400" dirty="0"/>
                  <a:t>Position Vector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𝑧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Velocity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Acceleration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̈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are fixed unit vectors along the </a:t>
                </a:r>
                <a:r>
                  <a:rPr lang="en-US" sz="2400" i="1" dirty="0"/>
                  <a:t>x-, y-</a:t>
                </a:r>
                <a:r>
                  <a:rPr lang="en-US" sz="2400" dirty="0"/>
                  <a:t>, and </a:t>
                </a:r>
                <a:r>
                  <a:rPr lang="en-US" sz="2400" i="1" dirty="0"/>
                  <a:t>z</a:t>
                </a:r>
                <a:r>
                  <a:rPr lang="en-US" sz="2400" dirty="0"/>
                  <a:t>-axes. </a:t>
                </a:r>
              </a:p>
              <a:p>
                <a:r>
                  <a:rPr lang="en-US" sz="2400" dirty="0"/>
                  <a:t>In three dimensions, the position vector is denoted by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</m:oMath>
                </a14:m>
                <a:r>
                  <a:rPr lang="en-US" sz="2400" dirty="0"/>
                  <a:t>  instead of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4F233FC-008B-928D-03ED-BBF709E3804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294764"/>
                <a:ext cx="8590340" cy="4572635"/>
              </a:xfrm>
              <a:blipFill>
                <a:blip r:embed="rId3"/>
                <a:stretch>
                  <a:fillRect l="-922" t="-1067" r="-17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F753EC6-FBD3-6004-00FE-C0C92C54D14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2121B85-F713-F34E-CA85-E1CDEC1922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3038A75-A61E-1032-833D-11C214E934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15662B08-5B9E-882E-181C-5075B2AFF7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1EBF194-478B-6C6A-19B2-A96EE2DF2B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0A74E06-0868-F542-9BBD-FBA1F90AE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ACD2808-6C93-3CC7-CB51-8CE2910A63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CB577A42-2404-0462-A12B-1FC6854D2C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4E61E34-6222-6DA5-6BE2-8AD5DCF04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49388AA-17D4-790B-8CD2-D3CCB7117B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AEDC575-C43A-EF04-AEBE-92034FF84F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0AA57979-BA0D-F585-6CB9-27951DDCF8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1993ECB-A512-49EA-8B0B-E52264EBA9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7975C85-D11E-11A3-FFFC-68F536F448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BA822F7-4877-5188-F6B2-56F58B98E2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48D0F9D-16DE-731E-E1C7-CB3C13E17D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B9C71C2-E90A-C0AB-BE4F-5A5A6C76FD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8307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DBC14A-905B-A412-E611-69752BDF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06BD6-9403-98E6-A4F2-55DE79AD0AF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4030" y="96715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Cylindrical Coordinates (</a:t>
            </a:r>
            <a:r>
              <a:rPr lang="en-US" sz="2800" i="1" dirty="0"/>
              <a:t>r–θ–z</a:t>
            </a:r>
            <a:r>
              <a:rPr lang="en-US" sz="2800" dirty="0"/>
              <a:t>): Position and Velocity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83CACB-A39E-4FDF-9DB1-40A32911C6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35369"/>
                <a:ext cx="8305800" cy="4114800"/>
              </a:xfrm>
            </p:spPr>
            <p:txBody>
              <a:bodyPr/>
              <a:lstStyle/>
              <a:p>
                <a:r>
                  <a:rPr lang="en-US" sz="2400" dirty="0"/>
                  <a:t>If the polar–coordinate description of plane motion is understood, the extension to cylindrical coordinates is straightforward. </a:t>
                </a:r>
              </a:p>
              <a:p>
                <a:r>
                  <a:rPr lang="en-US" sz="2400" dirty="0"/>
                  <a:t>We simply include the z–coordinate and its time derivatives.</a:t>
                </a:r>
              </a:p>
              <a:p>
                <a:r>
                  <a:rPr lang="en-US" sz="2400" dirty="0"/>
                  <a:t>Position Vector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𝑧</m:t>
                    </m:r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Velocity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Acceleration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</m:d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</m:oMath>
                </a14:m>
                <a:endParaRPr lang="en-US" sz="2400" dirty="0"/>
              </a:p>
              <a:p>
                <a:r>
                  <a:rPr lang="en-US" sz="2400" dirty="0"/>
                  <a:t>Unit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vary with time. </a:t>
                </a:r>
              </a:p>
              <a:p>
                <a:r>
                  <a:rPr lang="en-US" sz="2400" dirty="0"/>
                  <a:t>The unit vector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fixed and has zero time derivative.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583CACB-A39E-4FDF-9DB1-40A32911C6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35369"/>
                <a:ext cx="8305800" cy="4114800"/>
              </a:xfrm>
              <a:blipFill>
                <a:blip r:embed="rId3"/>
                <a:stretch>
                  <a:fillRect l="-954" t="-1185" b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7E7C3380-DB96-1393-A7D8-2995B2111E7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F7995B52-5FEF-F32B-F837-A27241F827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D01815D4-F5A9-EF7C-6473-B3C18DA518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7EEF53-D98D-45B9-4073-B55F23C30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E3353E1-43B9-047D-ED53-42B4C0F659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D8E14D2-72C3-768C-4AEE-B17C4EEF23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9DFE6AC-520F-44F0-9873-5C59627F41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9EE1F54-06F5-4025-F4A3-F75F0AA421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D2CDE42E-61D5-707B-A7B5-4F521C96C7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6A239EE-7D3A-ADFE-3E14-128C9A9995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1FAC3CB-0EF6-1DC4-5EE8-08B27C3FF5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91ACDEB-3584-3BBC-B6C3-275F5D5658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538548E-F2E3-1E43-0811-E55EF58DF8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4BB40D2-0A17-8D7D-F55D-15768A8AF0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148A70C-7820-50E7-C343-3BC7AD35F8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AE00EC9-D185-EC97-9CAB-7C98ABF883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CABC94C-C5C2-448B-5AB7-BE1D005507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18307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EF207-9DB0-A7B7-76D9-0897A77A6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66F81-3991-F6B5-9283-93CEF89EEC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96715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Spherical Coordinates (</a:t>
            </a:r>
            <a:r>
              <a:rPr lang="en-US" sz="2800" i="1" dirty="0"/>
              <a:t>R–</a:t>
            </a:r>
            <a:r>
              <a:rPr lang="el-GR" sz="2800" i="1" dirty="0"/>
              <a:t>θ–ϕ</a:t>
            </a:r>
            <a:r>
              <a:rPr lang="el-GR" sz="2800" dirty="0"/>
              <a:t>)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F25D6A-5FC2-487E-3BB6-CBF2F9CD19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391981"/>
                <a:ext cx="8217907" cy="5004312"/>
              </a:xfrm>
            </p:spPr>
            <p:txBody>
              <a:bodyPr/>
              <a:lstStyle/>
              <a:p>
                <a:r>
                  <a:rPr lang="en-US" sz="2400" dirty="0"/>
                  <a:t>Spherical coordinates are used when a particle’s position is specified by a radial distance </a:t>
                </a:r>
                <a:r>
                  <a:rPr lang="en-US" sz="2400" i="1" dirty="0"/>
                  <a:t>R</a:t>
                </a:r>
                <a:r>
                  <a:rPr lang="en-US" sz="2400" dirty="0"/>
                  <a:t> and two angles (</a:t>
                </a:r>
                <a:r>
                  <a:rPr lang="en-US" sz="2400" i="1" dirty="0" err="1"/>
                  <a:t>θ,ϕ</a:t>
                </a:r>
                <a:r>
                  <a:rPr lang="en-US" sz="2400" dirty="0"/>
                  <a:t>), as in radar and space-motion applications. </a:t>
                </a:r>
              </a:p>
              <a:p>
                <a:r>
                  <a:rPr lang="en-US" sz="2400" dirty="0"/>
                  <a:t>The unit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r>
                  <a:rPr lang="en-US" sz="2400" dirty="0"/>
                  <a:t> define directions of increasing </a:t>
                </a:r>
                <a:r>
                  <a:rPr lang="en-US" sz="2400" i="1" dirty="0"/>
                  <a:t>R, θ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ϕ</a:t>
                </a:r>
                <a:r>
                  <a:rPr lang="en-US" sz="2400" dirty="0"/>
                  <a:t>, respectively.</a:t>
                </a:r>
              </a:p>
              <a:p>
                <a:r>
                  <a:rPr lang="en-US" sz="2400" dirty="0"/>
                  <a:t>Velocity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acc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The velocity expression follows directly from differentiation of the position vector in spherical coordinates.</a:t>
                </a:r>
              </a:p>
              <a:p>
                <a:r>
                  <a:rPr lang="en-US" sz="2400" dirty="0"/>
                  <a:t>The acceleration expression is more complex due to the changing directions of the spherical unit vectors.</a:t>
                </a:r>
              </a:p>
              <a:p>
                <a:r>
                  <a:rPr lang="en-US" sz="2400" dirty="0"/>
                  <a:t>Acceleration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9F25D6A-5FC2-487E-3BB6-CBF2F9CD19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391981"/>
                <a:ext cx="8217907" cy="5004312"/>
              </a:xfrm>
              <a:blipFill>
                <a:blip r:embed="rId3"/>
                <a:stretch>
                  <a:fillRect l="-964" t="-9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95C7194-547E-C148-51FD-FD68FF1134C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E000FEA-6DBB-E2E6-6001-81DFA50B72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7455F63-91FC-382F-E4CA-AB36CF5AF3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C933F3F-A321-8AC3-3041-4DADF708E6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AA0E40F-A97A-37D3-0232-C3444D21F1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09133EE-7DD7-4E83-508C-0B1F49F057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EC1628F-DB12-CA8D-DF9C-95B91B3FAC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99E3A6E-E37A-678F-54FE-E9AC3F1221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3AD0CFD-713F-0CD9-049B-10935718CB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675E49CF-6854-E5AB-E7B8-071C827C0A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31B710F-B1CA-2A98-6C78-FA8722965B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7123004-FD9B-E478-BCEA-3F1AEF275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43FA48D-3F2E-049D-7988-FC3F410318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2AF9A9B-B5CB-EFC6-CA57-4C9F48348F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F00FE52-29BD-6FB1-CECC-DE20E243EF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67ABD26-36DD-A196-9A09-C26F43DC7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193BA98-4A8D-8583-5C07-3B7F07ECE5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90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2EA88-DBD4-262E-2731-F13AB5FFE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6B8A4-B80F-2D6D-CD34-AF877F1890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8600" y="96715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Acceleration in Spherical Coordinates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D8145E-BA03-9072-BC65-5D706A8BAF5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8583" y="1478439"/>
                <a:ext cx="8217907" cy="5004312"/>
              </a:xfrm>
            </p:spPr>
            <p:txBody>
              <a:bodyPr/>
              <a:lstStyle/>
              <a:p>
                <a:r>
                  <a:rPr lang="en-US" sz="2400" dirty="0"/>
                  <a:t>Acceleration Vector: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̈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acc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acc>
                                <m:accPr>
                                  <m:chr m:val="̇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en-US" sz="2400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acc>
                              <m:accPr>
                                <m:chr m:val="̇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</m:acc>
                          </m:e>
                        </m:d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𝑅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endParaRPr lang="en-US" sz="2400" dirty="0"/>
              </a:p>
              <a:p>
                <a:r>
                  <a:rPr lang="en-US" sz="2400" dirty="0"/>
                  <a:t>Spherical acceleration contains both magnitude and direction-change effects.</a:t>
                </a:r>
              </a:p>
              <a:p>
                <a:r>
                  <a:rPr lang="en-US" sz="2400" dirty="0"/>
                  <a:t>Coordinate transformations allow conversion to rectangular or cylindrical forms.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D8145E-BA03-9072-BC65-5D706A8BAF5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8583" y="1478439"/>
                <a:ext cx="8217907" cy="5004312"/>
              </a:xfrm>
              <a:blipFill>
                <a:blip r:embed="rId3"/>
                <a:stretch>
                  <a:fillRect l="-964" t="-1707" r="-8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4C272E16-E95C-D54F-F41C-4A1535B2FCB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6829DE4-1FD6-D9EB-1F31-F4B06AB240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CE4F2BC-9196-DA16-CFA0-5A483F13EB3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15925EE-7D27-114D-BB97-06EDBABDD3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9D07999-B83D-BA43-8623-4A6A38FE2B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9716DC6-D278-D651-277C-35CFA163EE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4B135EF-31C9-6836-9F95-872C8CA356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1513839-39CD-74A3-3622-B8B90B04E2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9270FAE-941C-CB39-3C49-B52018EDC0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9B9C8746-B815-1026-4CFE-3AB38E20CDF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88E65316-C3D5-F24B-2AAB-14BE5904F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6775987-B41C-5C47-D891-0F0A863C3E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C6846F7-9E28-64ED-B7A5-0B22BB7F4E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3AD440B-382F-6383-481A-15D5700F50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26AF0FC-DDEC-DB56-B883-67E7E3E25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A6AB442-F391-21AB-8CF5-934E79415C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741D91E-0FA0-9F3C-3233-4947B66A8C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76198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A44AA-5162-2672-DC5A-85C6E0231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F01A064-F074-BD29-8358-7E65102A8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49" y="358588"/>
            <a:ext cx="7141051" cy="754126"/>
          </a:xfrm>
        </p:spPr>
        <p:txBody>
          <a:bodyPr/>
          <a:lstStyle/>
          <a:p>
            <a:r>
              <a:rPr lang="en-US" sz="2800" dirty="0"/>
              <a:t>Coordinated Motion Among Several Particles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A5BAEDF-F2BC-2FA6-2650-67D4E65DE87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DD454B9-0E93-0351-7282-95A2C9AF8B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0F31368-5202-370D-6D2B-BB6C52C7A3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DEF5513-00F1-83FE-EA99-58747ADE3E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24D75D8-84D7-F0D3-D9CD-9F0C9B0054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735B4F2-5383-7305-A14F-6AF800B7E0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E75CB2C2-6D72-6AFA-C450-3FC830FA5E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442C952-3307-6EB9-3376-8303E2D457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26E999E-3510-89D6-A3AF-1AFC8DC9EC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266B15D-9ABE-8833-BAD4-D3FA2FA152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9BD1456-417D-2E7C-EF1C-5399E88BD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EA212C4-4C8E-ED49-631F-33568EF76B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89DC4AB-1CE0-4F09-4C24-E735A86F40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88C4194-A69F-F2B7-1361-373255CD71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3E922E2-EC22-F873-0A15-DB1033472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2A669C5-7CD5-7686-E263-090C87FE2D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8629A0F-ACDA-128F-6E1D-19D7A6EAC4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0" name="Picture 2" descr="Aerial refueling - Wikipedia">
            <a:extLst>
              <a:ext uri="{FF2B5EF4-FFF2-40B4-BE49-F238E27FC236}">
                <a16:creationId xmlns:a16="http://schemas.microsoft.com/office/drawing/2014/main" id="{A72983FF-F602-517A-E33C-EBF93430B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517777"/>
            <a:ext cx="4636545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Aerial refueling - Wikipedia">
            <a:extLst>
              <a:ext uri="{FF2B5EF4-FFF2-40B4-BE49-F238E27FC236}">
                <a16:creationId xmlns:a16="http://schemas.microsoft.com/office/drawing/2014/main" id="{D69BA209-63FB-C1EF-283A-438F805596D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26597"/>
            <a:ext cx="4418937" cy="30220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What's flying at India's Republic Day display this year">
            <a:extLst>
              <a:ext uri="{FF2B5EF4-FFF2-40B4-BE49-F238E27FC236}">
                <a16:creationId xmlns:a16="http://schemas.microsoft.com/office/drawing/2014/main" id="{206BA137-4382-B574-08B9-5CE1A0F7C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79" y="1903045"/>
            <a:ext cx="7240074" cy="407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9032536-ACAF-FCD4-796B-AF4B06843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7502" y="1534252"/>
            <a:ext cx="4267200" cy="481012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89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EF5A2-8895-F3C2-8891-9F751158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4B27E0A-4222-D97B-3AEA-3FA299BF7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549" y="358588"/>
            <a:ext cx="7772400" cy="754126"/>
          </a:xfrm>
        </p:spPr>
        <p:txBody>
          <a:bodyPr/>
          <a:lstStyle/>
          <a:p>
            <a:r>
              <a:rPr lang="en-US" sz="2800" dirty="0"/>
              <a:t>Relative Motion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448D4CB3-EA25-F4CC-7E8B-E94AB9CD6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4" y="1377713"/>
            <a:ext cx="8478006" cy="5209649"/>
          </a:xfrm>
        </p:spPr>
        <p:txBody>
          <a:bodyPr/>
          <a:lstStyle/>
          <a:p>
            <a:r>
              <a:rPr lang="en-US" sz="2400" dirty="0"/>
              <a:t>Absolute vs. Relative Motion:</a:t>
            </a:r>
          </a:p>
          <a:p>
            <a:r>
              <a:rPr lang="en-US" sz="2400" dirty="0"/>
              <a:t> Motion described using coordinates fixed in space is called absolute motion. </a:t>
            </a:r>
          </a:p>
          <a:p>
            <a:r>
              <a:rPr lang="en-US" sz="2400" dirty="0"/>
              <a:t>In many engineering problems, using a fixed reference frame is not convenient or even possible. </a:t>
            </a:r>
          </a:p>
          <a:p>
            <a:r>
              <a:rPr lang="en-US" sz="2400" dirty="0"/>
              <a:t>Measurements made relative to a moving reference system can simplify the analysis.</a:t>
            </a:r>
          </a:p>
          <a:p>
            <a:r>
              <a:rPr lang="en-US" sz="2400" dirty="0"/>
              <a:t>Relative-Motion Analysis:  Measurements relative to a moving coordinate system are combined with the motion of that system itself. </a:t>
            </a:r>
          </a:p>
          <a:p>
            <a:r>
              <a:rPr lang="en-US" sz="2400" dirty="0"/>
              <a:t>This combination allows determination of the absolute motion.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7D8CFEA-E42A-D591-D035-02FE4F77965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946E54A-5715-8793-0FCC-56C6F04EA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292F0D1-7B94-5F7C-7DE4-17221E3E63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8FC4D3E-5F07-9A92-AFD2-E69148DA1C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6BAC77A-526B-A96A-F844-66BC71014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77F8C8C-92A6-D7E0-6ED0-663CA625CE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7B030E2-5896-7E41-2196-28E86A3CEA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FC2E792-AABA-321B-BC06-5BE3F636CD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22115B6-CE7F-116B-3D81-B25F2CBF4E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1753F1E-B5C8-5575-2858-599BD8DF0FB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FFC3A06-C402-107A-B164-9718502AEE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CFFA8CB-87A5-45A6-BAC4-2DDC80B42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59D7A7E-C8AE-34BF-3E89-22D939E5AD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3F6E7B9-A961-2B6B-591A-CEF7B8F03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D0922E4-2F06-802D-5341-3413BF3E2D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24B69D28-2706-8E1D-EB4F-8AECB8B932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6909178-617A-6D01-5DD4-860BE0DF2F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2032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E8AC2-BD49-26C5-7C99-6E63B4941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5C86524B-2BEA-2048-1552-6247B437C8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346" y="1235075"/>
            <a:ext cx="3925491" cy="348932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FCCAAD1-8843-F47A-B676-FD2591105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6" y="270637"/>
            <a:ext cx="6732494" cy="796163"/>
          </a:xfrm>
        </p:spPr>
        <p:txBody>
          <a:bodyPr/>
          <a:lstStyle/>
          <a:p>
            <a:r>
              <a:rPr lang="en-US" sz="2800" dirty="0"/>
              <a:t>Vector Representation of Relative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96BAF18-5369-072A-EAA8-849B626AE0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59121" y="1229264"/>
                <a:ext cx="4923822" cy="5291962"/>
              </a:xfrm>
            </p:spPr>
            <p:txBody>
              <a:bodyPr/>
              <a:lstStyle/>
              <a:p>
                <a:r>
                  <a:rPr lang="en-US" sz="2400" dirty="0"/>
                  <a:t>Consider two particles </a:t>
                </a:r>
                <a:r>
                  <a:rPr lang="en-US" sz="2400" i="1" dirty="0"/>
                  <a:t>A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B</a:t>
                </a:r>
                <a:r>
                  <a:rPr lang="en-US" sz="2400" dirty="0"/>
                  <a:t> moving in a plane or in parallel planes. </a:t>
                </a:r>
              </a:p>
              <a:p>
                <a:r>
                  <a:rPr lang="en-US" sz="2400" dirty="0"/>
                  <a:t>A translating (nonrotating) coordinate system </a:t>
                </a:r>
                <a:r>
                  <a:rPr lang="en-US" sz="2400" i="1" dirty="0"/>
                  <a:t>x–y</a:t>
                </a:r>
                <a:r>
                  <a:rPr lang="en-US" sz="2400" dirty="0"/>
                  <a:t> is attached to particle </a:t>
                </a:r>
                <a:r>
                  <a:rPr lang="en-US" sz="2400" i="1" dirty="0"/>
                  <a:t>B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position of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relative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absolute position of </a:t>
                </a:r>
                <a:r>
                  <a:rPr lang="en-US" sz="2400" i="1" dirty="0"/>
                  <a:t>B</a:t>
                </a:r>
                <a:r>
                  <a:rPr lang="en-US" sz="24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Hence, the absolute position of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subscripts A/B denote “</a:t>
                </a:r>
                <a:r>
                  <a:rPr lang="en-US" sz="2400" i="1" dirty="0"/>
                  <a:t>A</a:t>
                </a:r>
                <a:r>
                  <a:rPr lang="en-US" sz="2400" dirty="0"/>
                  <a:t> relative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”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96BAF18-5369-072A-EAA8-849B626AE0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9121" y="1229264"/>
                <a:ext cx="4923822" cy="5291962"/>
              </a:xfrm>
              <a:blipFill>
                <a:blip r:embed="rId4"/>
                <a:stretch>
                  <a:fillRect l="-1735" t="-922" r="-3222" b="-2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76A2764-A549-CBF2-7796-B72225BACD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C7543D64-8383-12FD-332E-D209C05E4C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194990A-A479-02A8-6CCD-77B197D73C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13F3844-8E2F-F69C-A348-5A4EAD5C84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ADBF9D4-068C-1EA9-0205-110FFF2F5A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8B575B27-90F4-F044-33E6-F54DDDDF7B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E6FD627-3738-279D-F026-C36F947AB6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445EB2AE-9E87-1E67-D299-4E85DC1EE1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9F75BA1-2CA6-FC5E-09A3-4E76EA5B1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5FE1E1A-2C00-C9A6-0440-A8B21FF276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75882DF-74D0-C4FF-17D3-B18CEA6FA2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70CD75F-7347-F940-712A-214DC3B025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4D5C924-1A4A-8642-F3C1-F4FC678255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EBFE2A9-93EC-B8C3-8996-14CEED5137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D090027-F1C6-D724-5D5E-79A9BB6462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6ABA7E2-87E4-75E3-68DA-329B540834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38C03E7-0887-5C45-29B2-5975D49C82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3546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77AE1-4173-C8E3-09DC-773861B64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715C6BC-85F6-CEA4-1723-683B07B2E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706" y="270637"/>
            <a:ext cx="7772400" cy="872363"/>
          </a:xfrm>
        </p:spPr>
        <p:txBody>
          <a:bodyPr/>
          <a:lstStyle/>
          <a:p>
            <a:r>
              <a:rPr lang="en-US" sz="2800" dirty="0"/>
              <a:t>Relative Velocity and Acceleration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72EEF51-3064-F10E-1721-D8800A6F5F7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2706" y="1524000"/>
                <a:ext cx="7772400" cy="4536447"/>
              </a:xfrm>
            </p:spPr>
            <p:txBody>
              <a:bodyPr/>
              <a:lstStyle/>
              <a:p>
                <a:r>
                  <a:rPr lang="en-US" sz="2400" dirty="0"/>
                  <a:t>Differentiating the position relation with respect to time: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>Velocity Relation: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Acceleration Relation: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⟹</m:t>
                        </m:r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 is the velocity of </a:t>
                </a:r>
                <a:r>
                  <a:rPr lang="en-US" sz="2400" i="1" dirty="0"/>
                  <a:t>A</a:t>
                </a:r>
                <a:r>
                  <a:rPr lang="en-US" sz="2400" dirty="0"/>
                  <a:t> relative to </a:t>
                </a:r>
                <a:r>
                  <a:rPr lang="en-US" sz="2400" i="1" dirty="0"/>
                  <a:t>B</a:t>
                </a:r>
                <a:r>
                  <a:rPr lang="en-US" sz="2400" dirty="0"/>
                  <a:t>.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the acceleration of A relative to B. </a:t>
                </a:r>
              </a:p>
              <a:p>
                <a:r>
                  <a:rPr lang="en-US" sz="2400" dirty="0"/>
                  <a:t>Since the </a:t>
                </a:r>
                <a:r>
                  <a:rPr lang="en-US" sz="2400" i="1" dirty="0"/>
                  <a:t>x–y</a:t>
                </a:r>
                <a:r>
                  <a:rPr lang="en-US" sz="2400" dirty="0"/>
                  <a:t> axes translate but do not rotate, the unit vectors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</m:oMath>
                </a14:m>
                <a:r>
                  <a:rPr lang="en-US" sz="2400" dirty="0"/>
                  <a:t> are constant. </a:t>
                </a:r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072EEF51-3064-F10E-1721-D8800A6F5F7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2706" y="1524000"/>
                <a:ext cx="7772400" cy="4536447"/>
              </a:xfrm>
              <a:blipFill>
                <a:blip r:embed="rId3"/>
                <a:stretch>
                  <a:fillRect l="-1176" t="-10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83BEA20F-7966-DB68-1A88-56812F76CE3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330DC74-A1CF-B112-D96C-388745096C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91736D7-A42E-6050-E630-9C7DB615A0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5DBA231-4200-6DE7-D91D-814073A9BF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31656AB-9CA9-7D39-7B24-1C41C68617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12E5A99-0C82-E7F5-37E2-BBC29660BE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C805CB9-A701-3D88-786A-3709DA738F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E633FAC-8472-84C4-3450-D77F18E938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236DB45-8DFF-4AB7-F758-583B0DF11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F9D303F-1FD2-8D8E-5747-FC0A7D3234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3855130-97A8-5A8E-5D62-3B5FB2BC3C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4B541EF-8ED2-7446-FAA3-6AAD1F9AC0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63EFC6C-C956-9AA2-98BB-4D204DDB29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BF6E78C-915C-84A7-7208-C1DFFD0A0E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0A1F1E4-A7DA-999D-2192-ED3236D81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E1C9DB4F-4D38-812A-2642-082750369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D93D432-5554-9DA7-18CD-E5FED39E7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12453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82F5-D95D-AF30-B274-2379E5BBD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687841-3DA9-899D-1C2C-9BBCDF00F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46" y="267419"/>
            <a:ext cx="7189694" cy="812038"/>
          </a:xfrm>
        </p:spPr>
        <p:txBody>
          <a:bodyPr/>
          <a:lstStyle/>
          <a:p>
            <a:r>
              <a:rPr lang="en-US" sz="2800" dirty="0"/>
              <a:t>Additional Considerations in Relative Motion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8E5D57A-9A01-5F79-1186-E55C7A77D3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181100"/>
                <a:ext cx="5755065" cy="5013667"/>
              </a:xfrm>
            </p:spPr>
            <p:txBody>
              <a:bodyPr/>
              <a:lstStyle/>
              <a:p>
                <a:r>
                  <a:rPr lang="en-US" sz="2400" dirty="0"/>
                  <a:t>Choice of Moving Reference Point:</a:t>
                </a:r>
              </a:p>
              <a:p>
                <a:r>
                  <a:rPr lang="en-US" sz="2400" dirty="0"/>
                  <a:t>The selection of the moving point B for attachment of the translating reference frame is arbitrary. </a:t>
                </a:r>
              </a:p>
              <a:p>
                <a:r>
                  <a:rPr lang="en-US" sz="2400" dirty="0"/>
                  <a:t>If point A is chosen instead, the relative-motion equations become: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Hence,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2400" dirty="0"/>
                  <a:t>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2" name="Content Placeholder 21">
                <a:extLst>
                  <a:ext uri="{FF2B5EF4-FFF2-40B4-BE49-F238E27FC236}">
                    <a16:creationId xmlns:a16="http://schemas.microsoft.com/office/drawing/2014/main" id="{28E5D57A-9A01-5F79-1186-E55C7A77D3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181100"/>
                <a:ext cx="5755065" cy="5013667"/>
              </a:xfrm>
              <a:blipFill>
                <a:blip r:embed="rId3"/>
                <a:stretch>
                  <a:fillRect l="-1376" t="-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E3AC80E-CE61-9715-04CE-E3C1A6CEC02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5E54A6C-9329-5882-7DF6-456DA55FE21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95D173F-3AD4-67A4-089C-5E4712252A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F5A27D1-B612-3215-FA51-D291D7DE249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E3D6235-16AA-F421-2E4C-0197BDB269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DF637ECB-E048-D39B-7E66-8998133F46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B11B06F7-4EAC-2AA4-B0CA-AB09D7EBD7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6D1170B-3555-1995-678E-55539BE835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61092FA-C1FB-042B-3957-9B6A50BDD1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ABB0C94-8C80-5E18-FB4D-BAF140BFD8C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3066643-A8D8-7B78-954F-95430E27A2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5C51B28-CE1E-519F-4785-7BADAE8852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F202B26-3C2C-560F-65C9-5348059D30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E1C736A-9A61-80E2-5093-1AE5C7BDB4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F2ED384-3E60-BDED-91E9-9E44738E89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4C4EDF3-017F-1EAE-FBE4-E562B6174F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E07309D-06FE-E260-C00A-575E58065A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EDF45F3B-6145-CE1A-9301-C7894E5AD3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0572" y="1376352"/>
            <a:ext cx="3283040" cy="32962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C399CA-0071-834E-D437-0469107CB7CC}"/>
                  </a:ext>
                </a:extLst>
              </p:cNvPr>
              <p:cNvSpPr txBox="1"/>
              <p:nvPr/>
            </p:nvSpPr>
            <p:spPr>
              <a:xfrm>
                <a:off x="5730103" y="5562600"/>
                <a:ext cx="2618851" cy="4948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C399CA-0071-834E-D437-0469107CB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103" y="5562600"/>
                <a:ext cx="2618851" cy="494815"/>
              </a:xfrm>
              <a:prstGeom prst="rect">
                <a:avLst/>
              </a:prstGeom>
              <a:blipFill>
                <a:blip r:embed="rId6"/>
                <a:stretch>
                  <a:fillRect t="-17284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id="{A51C93A4-21CF-9725-0895-B800FCF0D617}"/>
              </a:ext>
            </a:extLst>
          </p:cNvPr>
          <p:cNvSpPr txBox="1"/>
          <p:nvPr/>
        </p:nvSpPr>
        <p:spPr>
          <a:xfrm>
            <a:off x="152400" y="3446104"/>
            <a:ext cx="8654445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0070C0"/>
                </a:solidFill>
              </a:rPr>
              <a:t>Key Result: If the translating frame has constant velocity, the acceleration measured in the moving frame is identical to that measured in a fixed frame. Such a translating frame is therefore an inertial system</a:t>
            </a:r>
          </a:p>
        </p:txBody>
      </p:sp>
    </p:spTree>
    <p:extLst>
      <p:ext uri="{BB962C8B-B14F-4D97-AF65-F5344CB8AC3E}">
        <p14:creationId xmlns:p14="http://schemas.microsoft.com/office/powerpoint/2010/main" val="82110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30" grpId="0"/>
      <p:bldP spid="32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11584</TotalTime>
  <Words>1666</Words>
  <Application>Microsoft Office PowerPoint</Application>
  <PresentationFormat>On-screen Show (4:3)</PresentationFormat>
  <Paragraphs>192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Calibri</vt:lpstr>
      <vt:lpstr>Cambria Math</vt:lpstr>
      <vt:lpstr>CommercialScript BT</vt:lpstr>
      <vt:lpstr>Curlz MT</vt:lpstr>
      <vt:lpstr>Symbol</vt:lpstr>
      <vt:lpstr>Tempus Sans ITC</vt:lpstr>
      <vt:lpstr>Times New Roman</vt:lpstr>
      <vt:lpstr>Blank Presentation</vt:lpstr>
      <vt:lpstr>Kinematic of Real-World Movables as Particles</vt:lpstr>
      <vt:lpstr>Role of Acceleration in Path Planning for Drones</vt:lpstr>
      <vt:lpstr>Description of Particle Acceleration in r- Coordinates</vt:lpstr>
      <vt:lpstr>Description of Particle Acceleration in r- Coordinates</vt:lpstr>
      <vt:lpstr>Geometric Interpretation: Acceleration Components</vt:lpstr>
      <vt:lpstr>Geometric Interpretation: Acceleration Components</vt:lpstr>
      <vt:lpstr>Geometric Interpretation: Direction Change of vθ</vt:lpstr>
      <vt:lpstr>Geometric Interpretation: Direction Change of vθ</vt:lpstr>
      <vt:lpstr>Resultant Acceleration in Polar Coordinates</vt:lpstr>
      <vt:lpstr>Resultant Acceleration in Polar Coordinates</vt:lpstr>
      <vt:lpstr>Important Observations on Accélération Components</vt:lpstr>
      <vt:lpstr>Circular Motion : Velocity &amp; Acceleration</vt:lpstr>
      <vt:lpstr>Space Curvilinear Motion</vt:lpstr>
      <vt:lpstr>Space Curvilinear Motion: Osculating Plane</vt:lpstr>
      <vt:lpstr>Space Curvilinear Motion: Osculating Plane</vt:lpstr>
      <vt:lpstr>Particle Motion in Real World</vt:lpstr>
      <vt:lpstr>Rectangular Coordinates (x–y–z)</vt:lpstr>
      <vt:lpstr>Cylindrical Coordinates (r–θ–z): Position and Velocity</vt:lpstr>
      <vt:lpstr>Spherical Coordinates (R–θ–ϕ)</vt:lpstr>
      <vt:lpstr>Acceleration in Spherical Coordinates</vt:lpstr>
      <vt:lpstr>Coordinated Motion Among Several Particles</vt:lpstr>
      <vt:lpstr>Relative Motion</vt:lpstr>
      <vt:lpstr>Vector Representation of Relative Motion</vt:lpstr>
      <vt:lpstr>Relative Velocity and Acceleration</vt:lpstr>
      <vt:lpstr>Additional Considerations in Relative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807</cp:revision>
  <cp:lastPrinted>2002-07-26T02:11:33Z</cp:lastPrinted>
  <dcterms:created xsi:type="dcterms:W3CDTF">2002-07-26T01:39:54Z</dcterms:created>
  <dcterms:modified xsi:type="dcterms:W3CDTF">2026-03-09T07:55:10Z</dcterms:modified>
</cp:coreProperties>
</file>