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sldIdLst>
    <p:sldId id="1377" r:id="rId2"/>
    <p:sldId id="1547" r:id="rId3"/>
    <p:sldId id="1583" r:id="rId4"/>
    <p:sldId id="1548" r:id="rId5"/>
    <p:sldId id="1567" r:id="rId6"/>
    <p:sldId id="1549" r:id="rId7"/>
    <p:sldId id="1550" r:id="rId8"/>
    <p:sldId id="1551" r:id="rId9"/>
    <p:sldId id="1553" r:id="rId10"/>
    <p:sldId id="1554" r:id="rId11"/>
    <p:sldId id="1568" r:id="rId12"/>
    <p:sldId id="1555" r:id="rId13"/>
    <p:sldId id="1556" r:id="rId14"/>
    <p:sldId id="1569" r:id="rId15"/>
    <p:sldId id="1570" r:id="rId16"/>
    <p:sldId id="1518" r:id="rId17"/>
    <p:sldId id="1519" r:id="rId18"/>
    <p:sldId id="1520" r:id="rId19"/>
    <p:sldId id="1524" r:id="rId20"/>
    <p:sldId id="1585" r:id="rId21"/>
    <p:sldId id="1521" r:id="rId22"/>
    <p:sldId id="1522" r:id="rId23"/>
    <p:sldId id="1558" r:id="rId24"/>
    <p:sldId id="1523" r:id="rId25"/>
    <p:sldId id="1584" r:id="rId2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99"/>
    <a:srgbClr val="3366FF"/>
    <a:srgbClr val="FFCC99"/>
    <a:srgbClr val="CC9900"/>
    <a:srgbClr val="FF0066"/>
    <a:srgbClr val="FF33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69" autoAdjust="0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33FF73-8F6B-49D2-89A5-DD6310DEDB4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B26CFD-BB13-4EF5-BE97-B66354AE99E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Finally, Newton attacked with success by proposing the law of gravitation that makes the planets revolve in elliptical orbits around the Sun.</a:t>
          </a:r>
        </a:p>
      </dgm:t>
    </dgm:pt>
    <dgm:pt modelId="{6D0B62AF-893D-4F58-A733-3D1A72EE22A6}" type="parTrans" cxnId="{6CDAF0DD-93DF-4E01-A25B-47227FFB2244}">
      <dgm:prSet/>
      <dgm:spPr/>
      <dgm:t>
        <a:bodyPr/>
        <a:lstStyle/>
        <a:p>
          <a:endParaRPr lang="en-US" sz="2400"/>
        </a:p>
      </dgm:t>
    </dgm:pt>
    <dgm:pt modelId="{18AAE03C-0A18-4615-948C-D32FBC7A40BD}" type="sibTrans" cxnId="{6CDAF0DD-93DF-4E01-A25B-47227FFB2244}">
      <dgm:prSet/>
      <dgm:spPr/>
      <dgm:t>
        <a:bodyPr/>
        <a:lstStyle/>
        <a:p>
          <a:endParaRPr lang="en-US" sz="2400"/>
        </a:p>
      </dgm:t>
    </dgm:pt>
    <dgm:pt modelId="{D4437DFE-27F0-4BCD-9C9E-6F88276B974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/>
            <a:t>In 1847, Hamilton invented the hodograph and used it to solve this famous problem. </a:t>
          </a:r>
        </a:p>
      </dgm:t>
    </dgm:pt>
    <dgm:pt modelId="{406FAFC4-4C29-45D2-8783-F4435CBB35F8}" type="parTrans" cxnId="{466E13AD-6595-4B74-9290-8A7D88152441}">
      <dgm:prSet/>
      <dgm:spPr/>
      <dgm:t>
        <a:bodyPr/>
        <a:lstStyle/>
        <a:p>
          <a:endParaRPr lang="en-US" sz="2400"/>
        </a:p>
      </dgm:t>
    </dgm:pt>
    <dgm:pt modelId="{B7CB9FC2-524B-4FF9-B077-1185427BAF1A}" type="sibTrans" cxnId="{466E13AD-6595-4B74-9290-8A7D88152441}">
      <dgm:prSet/>
      <dgm:spPr/>
      <dgm:t>
        <a:bodyPr/>
        <a:lstStyle/>
        <a:p>
          <a:endParaRPr lang="en-US" sz="2400"/>
        </a:p>
      </dgm:t>
    </dgm:pt>
    <dgm:pt modelId="{3CC596E1-9394-4B00-BC20-60352FDA6077}" type="pres">
      <dgm:prSet presAssocID="{AE33FF73-8F6B-49D2-89A5-DD6310DEDB43}" presName="root" presStyleCnt="0">
        <dgm:presLayoutVars>
          <dgm:dir/>
          <dgm:resizeHandles val="exact"/>
        </dgm:presLayoutVars>
      </dgm:prSet>
      <dgm:spPr/>
    </dgm:pt>
    <dgm:pt modelId="{483996EB-97BD-40C0-9E42-479A02BD5BE1}" type="pres">
      <dgm:prSet presAssocID="{59B26CFD-BB13-4EF5-BE97-B66354AE99E6}" presName="compNode" presStyleCnt="0"/>
      <dgm:spPr/>
    </dgm:pt>
    <dgm:pt modelId="{CE59E89D-10C5-400F-8DEE-F264091C1EB8}" type="pres">
      <dgm:prSet presAssocID="{59B26CFD-BB13-4EF5-BE97-B66354AE99E6}" presName="bgRect" presStyleLbl="bgShp" presStyleIdx="0" presStyleCnt="2"/>
      <dgm:spPr/>
    </dgm:pt>
    <dgm:pt modelId="{51FA1984-8B7B-4888-A422-6873850168FF}" type="pres">
      <dgm:prSet presAssocID="{59B26CFD-BB13-4EF5-BE97-B66354AE99E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lar system"/>
        </a:ext>
      </dgm:extLst>
    </dgm:pt>
    <dgm:pt modelId="{10BCA9BB-5771-489A-AA10-95833064CF03}" type="pres">
      <dgm:prSet presAssocID="{59B26CFD-BB13-4EF5-BE97-B66354AE99E6}" presName="spaceRect" presStyleCnt="0"/>
      <dgm:spPr/>
    </dgm:pt>
    <dgm:pt modelId="{8E32480D-D8D5-4785-98D7-78FD6C65E7E7}" type="pres">
      <dgm:prSet presAssocID="{59B26CFD-BB13-4EF5-BE97-B66354AE99E6}" presName="parTx" presStyleLbl="revTx" presStyleIdx="0" presStyleCnt="2">
        <dgm:presLayoutVars>
          <dgm:chMax val="0"/>
          <dgm:chPref val="0"/>
        </dgm:presLayoutVars>
      </dgm:prSet>
      <dgm:spPr/>
    </dgm:pt>
    <dgm:pt modelId="{7DFCE806-0AE7-49B1-9ED7-45DD5ACB3D1B}" type="pres">
      <dgm:prSet presAssocID="{18AAE03C-0A18-4615-948C-D32FBC7A40BD}" presName="sibTrans" presStyleCnt="0"/>
      <dgm:spPr/>
    </dgm:pt>
    <dgm:pt modelId="{3D04D5D3-A73F-4910-8C29-E5CC0F87F034}" type="pres">
      <dgm:prSet presAssocID="{D4437DFE-27F0-4BCD-9C9E-6F88276B974C}" presName="compNode" presStyleCnt="0"/>
      <dgm:spPr/>
    </dgm:pt>
    <dgm:pt modelId="{78C557EE-A091-4AEA-8B6F-5CBA63B2AD15}" type="pres">
      <dgm:prSet presAssocID="{D4437DFE-27F0-4BCD-9C9E-6F88276B974C}" presName="bgRect" presStyleLbl="bgShp" presStyleIdx="1" presStyleCnt="2"/>
      <dgm:spPr/>
    </dgm:pt>
    <dgm:pt modelId="{7871A5AA-5F21-467E-A09E-DC1402BDD3E0}" type="pres">
      <dgm:prSet presAssocID="{D4437DFE-27F0-4BCD-9C9E-6F88276B974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EF07085E-5094-4C4C-8C9B-3EF3B778505D}" type="pres">
      <dgm:prSet presAssocID="{D4437DFE-27F0-4BCD-9C9E-6F88276B974C}" presName="spaceRect" presStyleCnt="0"/>
      <dgm:spPr/>
    </dgm:pt>
    <dgm:pt modelId="{907A4FC3-30DC-4B98-B46E-41BAEE88B12A}" type="pres">
      <dgm:prSet presAssocID="{D4437DFE-27F0-4BCD-9C9E-6F88276B974C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04496A18-E11F-4474-9882-09CE41A4B2F0}" type="presOf" srcId="{D4437DFE-27F0-4BCD-9C9E-6F88276B974C}" destId="{907A4FC3-30DC-4B98-B46E-41BAEE88B12A}" srcOrd="0" destOrd="0" presId="urn:microsoft.com/office/officeart/2018/2/layout/IconVerticalSolidList"/>
    <dgm:cxn modelId="{98E9D52D-321E-4601-ABD2-FC27DF20F2C6}" type="presOf" srcId="{AE33FF73-8F6B-49D2-89A5-DD6310DEDB43}" destId="{3CC596E1-9394-4B00-BC20-60352FDA6077}" srcOrd="0" destOrd="0" presId="urn:microsoft.com/office/officeart/2018/2/layout/IconVerticalSolidList"/>
    <dgm:cxn modelId="{466E13AD-6595-4B74-9290-8A7D88152441}" srcId="{AE33FF73-8F6B-49D2-89A5-DD6310DEDB43}" destId="{D4437DFE-27F0-4BCD-9C9E-6F88276B974C}" srcOrd="1" destOrd="0" parTransId="{406FAFC4-4C29-45D2-8783-F4435CBB35F8}" sibTransId="{B7CB9FC2-524B-4FF9-B077-1185427BAF1A}"/>
    <dgm:cxn modelId="{E06919D8-EDF6-4761-A0E2-D2488BCE9039}" type="presOf" srcId="{59B26CFD-BB13-4EF5-BE97-B66354AE99E6}" destId="{8E32480D-D8D5-4785-98D7-78FD6C65E7E7}" srcOrd="0" destOrd="0" presId="urn:microsoft.com/office/officeart/2018/2/layout/IconVerticalSolidList"/>
    <dgm:cxn modelId="{6CDAF0DD-93DF-4E01-A25B-47227FFB2244}" srcId="{AE33FF73-8F6B-49D2-89A5-DD6310DEDB43}" destId="{59B26CFD-BB13-4EF5-BE97-B66354AE99E6}" srcOrd="0" destOrd="0" parTransId="{6D0B62AF-893D-4F58-A733-3D1A72EE22A6}" sibTransId="{18AAE03C-0A18-4615-948C-D32FBC7A40BD}"/>
    <dgm:cxn modelId="{746DF717-B726-4149-B4A6-D2B767440F1D}" type="presParOf" srcId="{3CC596E1-9394-4B00-BC20-60352FDA6077}" destId="{483996EB-97BD-40C0-9E42-479A02BD5BE1}" srcOrd="0" destOrd="0" presId="urn:microsoft.com/office/officeart/2018/2/layout/IconVerticalSolidList"/>
    <dgm:cxn modelId="{A41703FE-4F4A-4076-92BB-5421CF529706}" type="presParOf" srcId="{483996EB-97BD-40C0-9E42-479A02BD5BE1}" destId="{CE59E89D-10C5-400F-8DEE-F264091C1EB8}" srcOrd="0" destOrd="0" presId="urn:microsoft.com/office/officeart/2018/2/layout/IconVerticalSolidList"/>
    <dgm:cxn modelId="{5D761E8E-9B99-4C5C-921F-2EAE7D01B86B}" type="presParOf" srcId="{483996EB-97BD-40C0-9E42-479A02BD5BE1}" destId="{51FA1984-8B7B-4888-A422-6873850168FF}" srcOrd="1" destOrd="0" presId="urn:microsoft.com/office/officeart/2018/2/layout/IconVerticalSolidList"/>
    <dgm:cxn modelId="{DA6192D5-BF24-499A-990C-6DD257024FFD}" type="presParOf" srcId="{483996EB-97BD-40C0-9E42-479A02BD5BE1}" destId="{10BCA9BB-5771-489A-AA10-95833064CF03}" srcOrd="2" destOrd="0" presId="urn:microsoft.com/office/officeart/2018/2/layout/IconVerticalSolidList"/>
    <dgm:cxn modelId="{EC649465-DC79-4475-9826-AC0889F0B4F1}" type="presParOf" srcId="{483996EB-97BD-40C0-9E42-479A02BD5BE1}" destId="{8E32480D-D8D5-4785-98D7-78FD6C65E7E7}" srcOrd="3" destOrd="0" presId="urn:microsoft.com/office/officeart/2018/2/layout/IconVerticalSolidList"/>
    <dgm:cxn modelId="{919DA283-CAB7-4858-9838-020ADD833539}" type="presParOf" srcId="{3CC596E1-9394-4B00-BC20-60352FDA6077}" destId="{7DFCE806-0AE7-49B1-9ED7-45DD5ACB3D1B}" srcOrd="1" destOrd="0" presId="urn:microsoft.com/office/officeart/2018/2/layout/IconVerticalSolidList"/>
    <dgm:cxn modelId="{56DABE70-4357-4075-91EB-DB9AE2182916}" type="presParOf" srcId="{3CC596E1-9394-4B00-BC20-60352FDA6077}" destId="{3D04D5D3-A73F-4910-8C29-E5CC0F87F034}" srcOrd="2" destOrd="0" presId="urn:microsoft.com/office/officeart/2018/2/layout/IconVerticalSolidList"/>
    <dgm:cxn modelId="{130A9559-3208-4565-B10B-9A81DB744920}" type="presParOf" srcId="{3D04D5D3-A73F-4910-8C29-E5CC0F87F034}" destId="{78C557EE-A091-4AEA-8B6F-5CBA63B2AD15}" srcOrd="0" destOrd="0" presId="urn:microsoft.com/office/officeart/2018/2/layout/IconVerticalSolidList"/>
    <dgm:cxn modelId="{8A56481B-B652-402B-9FB7-C9407E65140F}" type="presParOf" srcId="{3D04D5D3-A73F-4910-8C29-E5CC0F87F034}" destId="{7871A5AA-5F21-467E-A09E-DC1402BDD3E0}" srcOrd="1" destOrd="0" presId="urn:microsoft.com/office/officeart/2018/2/layout/IconVerticalSolidList"/>
    <dgm:cxn modelId="{C6AAE72B-3E0E-4A47-A256-5CB811E67A60}" type="presParOf" srcId="{3D04D5D3-A73F-4910-8C29-E5CC0F87F034}" destId="{EF07085E-5094-4C4C-8C9B-3EF3B778505D}" srcOrd="2" destOrd="0" presId="urn:microsoft.com/office/officeart/2018/2/layout/IconVerticalSolidList"/>
    <dgm:cxn modelId="{92AAD0F6-718C-4381-9DE3-6414668CEE87}" type="presParOf" srcId="{3D04D5D3-A73F-4910-8C29-E5CC0F87F034}" destId="{907A4FC3-30DC-4B98-B46E-41BAEE88B12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9E89D-10C5-400F-8DEE-F264091C1EB8}">
      <dsp:nvSpPr>
        <dsp:cNvPr id="0" name=""/>
        <dsp:cNvSpPr/>
      </dsp:nvSpPr>
      <dsp:spPr>
        <a:xfrm>
          <a:off x="0" y="37205"/>
          <a:ext cx="8285540" cy="13394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A1984-8B7B-4888-A422-6873850168FF}">
      <dsp:nvSpPr>
        <dsp:cNvPr id="0" name=""/>
        <dsp:cNvSpPr/>
      </dsp:nvSpPr>
      <dsp:spPr>
        <a:xfrm>
          <a:off x="405171" y="338572"/>
          <a:ext cx="736674" cy="73667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2480D-D8D5-4785-98D7-78FD6C65E7E7}">
      <dsp:nvSpPr>
        <dsp:cNvPr id="0" name=""/>
        <dsp:cNvSpPr/>
      </dsp:nvSpPr>
      <dsp:spPr>
        <a:xfrm>
          <a:off x="1547017" y="37205"/>
          <a:ext cx="6738522" cy="1339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754" tIns="141754" rIns="141754" bIns="14175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Finally, Newton attacked with success by proposing the law of gravitation that makes the planets revolve in elliptical orbits around the Sun.</a:t>
          </a:r>
        </a:p>
      </dsp:txBody>
      <dsp:txXfrm>
        <a:off x="1547017" y="37205"/>
        <a:ext cx="6738522" cy="1339408"/>
      </dsp:txXfrm>
    </dsp:sp>
    <dsp:sp modelId="{78C557EE-A091-4AEA-8B6F-5CBA63B2AD15}">
      <dsp:nvSpPr>
        <dsp:cNvPr id="0" name=""/>
        <dsp:cNvSpPr/>
      </dsp:nvSpPr>
      <dsp:spPr>
        <a:xfrm>
          <a:off x="0" y="1599849"/>
          <a:ext cx="8285540" cy="13394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71A5AA-5F21-467E-A09E-DC1402BDD3E0}">
      <dsp:nvSpPr>
        <dsp:cNvPr id="0" name=""/>
        <dsp:cNvSpPr/>
      </dsp:nvSpPr>
      <dsp:spPr>
        <a:xfrm>
          <a:off x="405171" y="1901216"/>
          <a:ext cx="736674" cy="7366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7A4FC3-30DC-4B98-B46E-41BAEE88B12A}">
      <dsp:nvSpPr>
        <dsp:cNvPr id="0" name=""/>
        <dsp:cNvSpPr/>
      </dsp:nvSpPr>
      <dsp:spPr>
        <a:xfrm>
          <a:off x="1547017" y="1599849"/>
          <a:ext cx="6738522" cy="1339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754" tIns="141754" rIns="141754" bIns="141754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 1847, Hamilton invented the hodograph and used it to solve this famous problem. </a:t>
          </a:r>
        </a:p>
      </dsp:txBody>
      <dsp:txXfrm>
        <a:off x="1547017" y="1599849"/>
        <a:ext cx="6738522" cy="1339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F754D-6970-6543-041E-10359FF15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02472E-0D73-989F-4420-1D9B29374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016B3F-CDEF-2977-FA5C-2851723373D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DA75E-FB80-1276-CA0F-21BC82E1F3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30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C4D73-138F-CB76-6BB8-9191CF05B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6014F-9955-9D54-B8BC-532EF397D8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870C78-6DB4-604C-294D-B53A24FF1A5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04BEE-3F93-E1FD-AE95-FCA8CE9985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37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635CA-E891-0B89-2C6C-18173D24F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C59AFE-BD49-41EA-09D5-6540F1F05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02DF74-442E-C599-82B5-0E22397F266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016A9-2139-8F99-3FF7-B68F0CBED1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10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180CA-59C5-B9C7-614B-EDC6BAB54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E1718B-D537-1632-047F-7CA6497CE5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92A2E0-EE48-AF19-71A8-C20FD86498B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54F0D-34C7-329F-31B2-C3B00B64D2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70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79DA6-0165-DC79-00D2-5E4416FE7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CCC5FE-486B-DD9E-7C41-22BD6F8D56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6C77B1-A97A-EB9C-8BB9-76B447596D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8CDD8-0B30-C6E4-9B6A-34FB83E261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49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55C48-5138-87F3-0B6B-1041D4EE7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02A94-8C6D-AF29-7A40-994DD8F7DE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37CCCC-CD8C-6DFD-52A3-1FBBB085341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FFA22-4B38-A8B4-7F65-DDC136BD5A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3A9B8-3FA6-3B37-CF53-713642223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23FE7-D112-73BF-FAC4-385B3DB1D0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85D87D-253F-A9AA-923F-5F62C7FA75F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7D4AB-23C3-459C-08D1-124A996F4A6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9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502B4-C772-60C3-1552-562B95443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5864F7-96A0-43F3-E35A-4012FC1A07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722DA6-AFA0-F186-FDDF-967F02BFE9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E50E6-BDEB-5506-0F66-40B822A6BA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96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63DA1-20E1-59BD-562B-F1B6D293C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5CBE0B-3BAA-DAC7-DD32-3CF6E9CECD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A83C85-416B-47C2-2E91-FEF488C091B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86A98F-822C-14BD-308C-5CEEBD21CC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77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91EAA-C675-DE57-A425-0F7FC8776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121017-629B-314C-77F2-AD47F9DFF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5F7264-DE26-20B8-8750-CAA71FEC03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7DDAF-43D4-5C23-2F12-DDE3CB08EC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45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05679-A6E0-5E25-633D-3D4278C06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639F45-CC18-4EDA-23E4-0B23B5D08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6944E1-EF19-BD35-A5B8-4729AA14723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B00E7-15BA-6C68-6787-B88B207713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17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0D209-4051-56C9-86C3-09F8B841A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976D47-7FD5-DEE6-7191-B902955B9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334669-8B64-8145-9238-333F8F8B90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77B86-7517-DD23-14A6-152D89C05F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720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C2921-1860-31A6-D33E-D55391CFE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3D0D1C-77E6-23BC-631C-722A8635F6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F03725-E73B-BBD9-8D4C-88A25FD8B67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EAF9F-2F95-E340-DB8E-E79397E696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20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D9CF4-55B7-C312-1242-0758F297A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9FBDB-67E6-6770-BBFE-4D5735F288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810AFD-F197-C847-E342-99280F3F9F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BA2C6-BA30-FF44-E4C3-B834BFD589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26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EC690-AD4F-AA25-C872-C089A25B2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25ED7-CF4C-67AC-62F2-116934A0D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A4EDAE-F429-3751-FEE3-9526F9743F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45B5E-8B4D-D5A3-2D0F-482F0C60D4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63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AED6B-5DFD-D79B-DAB5-DF4341758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3FC72-E4A1-C223-77C9-2BFAAA6F8B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75EE4B-1769-7315-F210-50E38E53CDB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070E37-E048-F57F-99C1-2EFDFE72B6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14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A52C0-192D-0FE4-6012-1E98679A0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BD4DC7-AA41-7128-D8B4-A65CD614C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AD0F59-EC67-D3E8-333E-0B25FBFF8B2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7738F-7F96-7E7F-2903-9A7789170E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84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81F91-F5A2-16F9-E871-68D68BEE2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6981BE-66A8-F72F-E80F-D66CD5A8EA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15ED0B-8A3F-2C39-0E36-9C6AAA4F3DA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58C35-7B73-7885-6DB8-ABF17A8AA7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88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E9D4D-7897-D0AC-EBE5-6E568FEB3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01ED94-4F8D-9519-CEE1-0F2FD8105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3BB0B3-F4CD-C41A-E099-6B5CB697DFE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A78DB9-C5D0-58FA-D7BC-682A99A417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31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78044-A223-BE32-911D-14F1F157A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E2B545-0172-A2C0-F823-80BB792926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D36B82-29EA-26F3-0181-7E0AE412839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46D7B-A2B3-FB9C-4ED7-726632F6A6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239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86542-904D-B636-C519-67CB03FA9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193EE1-A648-4215-154B-D9DD50F6F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D3A5F-9C3B-BD00-CB82-C9C2C8D8FD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E0258-E1F1-8E1B-9CFC-97B4ECF9EF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921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8A05E-4D4E-71A8-951A-3A67DA68D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426C72-1098-CA22-E435-B5ABE4244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912FD4-CD5A-B500-55A2-1039021E7C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32ABC-F20B-BFD6-5DB5-045BE2FC4DF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704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7BCFD-BCBE-3DB0-8247-E541A06BA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D8F386-9AD1-C677-F3B7-1CC9ECC77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5C6D95-083B-A165-8C5D-82D1E99B20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324A1-6B95-3253-E7C3-CCA18FCED4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142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13514-5912-9EF0-EA46-C86DC3D56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DD7CE3-A017-8BBD-5951-04D5C4AB44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7552E-A222-A624-6EFD-2C6AEA26D45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E7564-76F1-9BAD-9B9D-0840E611D2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8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1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9.png"/><Relationship Id="rId9" Type="http://schemas.openxmlformats.org/officeDocument/2006/relationships/image" Target="../media/image4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8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31.gif"/><Relationship Id="rId3" Type="http://schemas.openxmlformats.org/officeDocument/2006/relationships/image" Target="../media/image2.png"/><Relationship Id="rId7" Type="http://schemas.openxmlformats.org/officeDocument/2006/relationships/image" Target="../media/image230.png"/><Relationship Id="rId12" Type="http://schemas.openxmlformats.org/officeDocument/2006/relationships/image" Target="../media/image2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270.png"/><Relationship Id="rId10" Type="http://schemas.openxmlformats.org/officeDocument/2006/relationships/image" Target="../media/image260.png"/><Relationship Id="rId4" Type="http://schemas.openxmlformats.org/officeDocument/2006/relationships/image" Target="../media/image30.png"/><Relationship Id="rId9" Type="http://schemas.openxmlformats.org/officeDocument/2006/relationships/image" Target="../media/image2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31.gif"/><Relationship Id="rId3" Type="http://schemas.openxmlformats.org/officeDocument/2006/relationships/image" Target="../media/image2.png"/><Relationship Id="rId7" Type="http://schemas.openxmlformats.org/officeDocument/2006/relationships/image" Target="../media/image230.png"/><Relationship Id="rId12" Type="http://schemas.openxmlformats.org/officeDocument/2006/relationships/image" Target="../media/image28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270.png"/><Relationship Id="rId10" Type="http://schemas.openxmlformats.org/officeDocument/2006/relationships/image" Target="../media/image260.png"/><Relationship Id="rId4" Type="http://schemas.openxmlformats.org/officeDocument/2006/relationships/image" Target="../media/image30.png"/><Relationship Id="rId9" Type="http://schemas.openxmlformats.org/officeDocument/2006/relationships/image" Target="../media/image2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01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341.png"/><Relationship Id="rId7" Type="http://schemas.openxmlformats.org/officeDocument/2006/relationships/image" Target="../media/image2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270.png"/><Relationship Id="rId5" Type="http://schemas.openxmlformats.org/officeDocument/2006/relationships/image" Target="../media/image30.png"/><Relationship Id="rId10" Type="http://schemas.openxmlformats.org/officeDocument/2006/relationships/image" Target="../media/image260.png"/><Relationship Id="rId4" Type="http://schemas.openxmlformats.org/officeDocument/2006/relationships/image" Target="../media/image2.png"/><Relationship Id="rId9" Type="http://schemas.openxmlformats.org/officeDocument/2006/relationships/image" Target="../media/image2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Curvilinear Kinematic of Particles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55" y="5285709"/>
            <a:ext cx="796449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One of the most common types of motion observed in the physical world</a:t>
            </a:r>
            <a:r>
              <a:rPr lang="en-US" altLang="en-US" sz="3600" b="1" i="1" dirty="0">
                <a:solidFill>
                  <a:srgbClr val="00B05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1297A-BEBB-C8E8-7C86-B9CE97C2F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AF4FA-D776-A363-57D5-A456079522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The Art of Motion Visualization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9C1A746-A8D7-F64B-2DA8-E3E09C2AAAA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1AF6B88-BC16-D179-D08F-CC41441AFE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839876C-988C-4766-F73B-AC6AE17D6B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E25764D-0667-3EA9-C022-20E60BAE42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F622FC7-77DD-FB9E-C41D-0B2A59BC1D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4F633AE-D528-3D62-C550-2D635EF4A2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F699BD6-0863-A7C7-A274-C4C06C8FA1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DA733E6-6362-48E7-AC66-0F77D5D2AA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6728CCD-6D0E-2F06-AA92-864CCA6F4D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9C9D45B-FF55-D217-97B3-B4E2C49D18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68FEC92-11EE-D704-13EC-4AADB0D4E1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C2BF4DF-FE77-E352-BB90-C89FDB723F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7F104AA-1BE0-D07C-01A0-5D3DF55DD5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DA16DE2-FA70-ECBD-8A4B-DD49132E08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321334A-4EDA-CDDE-6E66-F29BB28F33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A8649D4-4308-61AC-5D9A-1F6E50A508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04CAF7-864D-37D4-DAE9-D0B0F93E9B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028" name="TextBox 30">
            <a:extLst>
              <a:ext uri="{FF2B5EF4-FFF2-40B4-BE49-F238E27FC236}">
                <a16:creationId xmlns:a16="http://schemas.microsoft.com/office/drawing/2014/main" id="{E269EA36-C9EE-4E5A-DCDB-2E23B57310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7146810"/>
              </p:ext>
            </p:extLst>
          </p:nvPr>
        </p:nvGraphicFramePr>
        <p:xfrm>
          <a:off x="429230" y="1271442"/>
          <a:ext cx="8285540" cy="29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5" name="Content Placeholder 34">
            <a:extLst>
              <a:ext uri="{FF2B5EF4-FFF2-40B4-BE49-F238E27FC236}">
                <a16:creationId xmlns:a16="http://schemas.microsoft.com/office/drawing/2014/main" id="{741D1174-CC5D-457A-0B3E-5E5C4ED6F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 bwMode="auto">
          <a:xfrm>
            <a:off x="1905001" y="4199525"/>
            <a:ext cx="4922506" cy="2530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330D88-15F9-D7D9-0A30-BDA29C401046}"/>
              </a:ext>
            </a:extLst>
          </p:cNvPr>
          <p:cNvSpPr/>
          <p:nvPr/>
        </p:nvSpPr>
        <p:spPr bwMode="auto">
          <a:xfrm>
            <a:off x="4495800" y="4247906"/>
            <a:ext cx="2331705" cy="2481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83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graphicEl>
                                              <a:dgm id="{51FA1984-8B7B-4888-A422-6873850168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8">
                                            <p:graphicEl>
                                              <a:dgm id="{51FA1984-8B7B-4888-A422-6873850168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graphicEl>
                                              <a:dgm id="{CE59E89D-10C5-400F-8DEE-F264091C1E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8">
                                            <p:graphicEl>
                                              <a:dgm id="{CE59E89D-10C5-400F-8DEE-F264091C1E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graphicEl>
                                              <a:dgm id="{8E32480D-D8D5-4785-98D7-78FD6C65E7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28">
                                            <p:graphicEl>
                                              <a:dgm id="{8E32480D-D8D5-4785-98D7-78FD6C65E7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graphicEl>
                                              <a:dgm id="{7871A5AA-5F21-467E-A09E-DC1402BDD3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8">
                                            <p:graphicEl>
                                              <a:dgm id="{7871A5AA-5F21-467E-A09E-DC1402BDD3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graphicEl>
                                              <a:dgm id="{78C557EE-A091-4AEA-8B6F-5CBA63B2AD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28">
                                            <p:graphicEl>
                                              <a:dgm id="{78C557EE-A091-4AEA-8B6F-5CBA63B2AD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graphicEl>
                                              <a:dgm id="{907A4FC3-30DC-4B98-B46E-41BAEE88B1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28">
                                            <p:graphicEl>
                                              <a:dgm id="{907A4FC3-30DC-4B98-B46E-41BAEE88B1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28" grpId="0" uiExpand="1">
        <p:bldSub>
          <a:bldDgm bld="one"/>
        </p:bldSub>
      </p:bldGraphic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64585-89F7-655D-6BA6-5B5B6D1E7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1B944-5AA8-C999-E184-FE83546492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Visualization of the Motion: Hodograph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23E4B-13D9-1E9C-E819-9023D5269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52" y="1283257"/>
            <a:ext cx="8726548" cy="1078943"/>
          </a:xfrm>
        </p:spPr>
        <p:txBody>
          <a:bodyPr/>
          <a:lstStyle/>
          <a:p>
            <a:r>
              <a:rPr lang="en-US" sz="2400" dirty="0"/>
              <a:t>If the velocity vectors are plotted from a common reference point C, a curve known as the hodograph is formed.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4C14D3E-7DB8-41E4-5BFB-98B6A29457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133D711-5A3A-40D2-2F2F-D73B049152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D8E6B07-B3DF-3554-A038-A319E79961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391EAA1-7BAE-B49B-5C80-2961B9BEEC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4C01B92-C3C6-87FD-86AA-34EA3783D1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D40A3A2-27BF-3EC5-2505-DC1AEB4951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C2FFED1-E062-FAB5-FEE7-CD7B86AE68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CB3EDEE-07F3-D1D6-2F84-D6BB2581B5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21F0B86-CEEC-CC3F-4280-B082AA7085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E1276D2-A442-D013-42A9-CA86082F48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78A4CCA-9F86-F6E3-F643-C236FE340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7BAD081-5747-E8EA-C338-8BD0CD12E2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35B403A-6E47-9C08-2CAB-AEBA7D4FB2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94D30AD-3F46-34CB-3662-066486B931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97C7C96-5F72-293F-A24E-86E27F3E06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F8B0FC4-288F-E993-08DD-55CA55F59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6F5ABF-61FD-4B27-14E3-4E4E373707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25E619F-6F3D-CA03-F86A-5C91624C9B40}"/>
              </a:ext>
            </a:extLst>
          </p:cNvPr>
          <p:cNvGrpSpPr/>
          <p:nvPr/>
        </p:nvGrpSpPr>
        <p:grpSpPr>
          <a:xfrm>
            <a:off x="4609650" y="2636471"/>
            <a:ext cx="4169860" cy="3307129"/>
            <a:chOff x="4609650" y="1339972"/>
            <a:chExt cx="4169860" cy="33071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73470A4-C52D-34C0-46E6-DF23CACB9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09650" y="1339972"/>
              <a:ext cx="4129838" cy="330712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6E5A8A22-D301-FFB7-E742-AD38A67E700F}"/>
                    </a:ext>
                  </a:extLst>
                </p:cNvPr>
                <p:cNvSpPr txBox="1"/>
                <p:nvPr/>
              </p:nvSpPr>
              <p:spPr>
                <a:xfrm>
                  <a:off x="7472471" y="3505200"/>
                  <a:ext cx="37612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82EE8DA-B9B6-7B1B-B7B3-E1FF8889D1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2471" y="3505200"/>
                  <a:ext cx="376129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6129" t="-36667" r="-61290"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6D23145-2173-77A4-8A4B-6D4748BD7D25}"/>
                    </a:ext>
                  </a:extLst>
                </p:cNvPr>
                <p:cNvSpPr txBox="1"/>
                <p:nvPr/>
              </p:nvSpPr>
              <p:spPr>
                <a:xfrm>
                  <a:off x="7696200" y="2248872"/>
                  <a:ext cx="1083310" cy="41812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9A0EBCA-20B2-6318-C46B-6A7A852033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6200" y="2248872"/>
                  <a:ext cx="1083310" cy="41812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281374D-CEC6-09C0-2921-D3DA2C8A3F3E}"/>
                    </a:ext>
                  </a:extLst>
                </p:cNvPr>
                <p:cNvSpPr txBox="1"/>
                <p:nvPr/>
              </p:nvSpPr>
              <p:spPr>
                <a:xfrm>
                  <a:off x="7239000" y="2831068"/>
                  <a:ext cx="38324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672C72C-05B2-C546-7EFE-1A3CB95A20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000" y="2831068"/>
                  <a:ext cx="383245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4516" t="-34426" r="-66129"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9F8BE4D-4B85-FA15-BCA7-2F0BA7A4848A}"/>
                    </a:ext>
                  </a:extLst>
                </p:cNvPr>
                <p:cNvSpPr txBox="1"/>
                <p:nvPr/>
              </p:nvSpPr>
              <p:spPr>
                <a:xfrm>
                  <a:off x="6477000" y="1524000"/>
                  <a:ext cx="1097545" cy="41812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2FACB46-2EF0-FBE8-B5FE-AFAC1C9038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7000" y="1524000"/>
                  <a:ext cx="1097545" cy="41812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C443041-F17B-0D41-CEF1-28C67240C719}"/>
                    </a:ext>
                  </a:extLst>
                </p:cNvPr>
                <p:cNvSpPr txBox="1"/>
                <p:nvPr/>
              </p:nvSpPr>
              <p:spPr>
                <a:xfrm>
                  <a:off x="6389161" y="2704128"/>
                  <a:ext cx="38324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CB0F131-EBCB-9D25-A830-5FE4863C09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9161" y="2704128"/>
                  <a:ext cx="383245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12698" t="-34426" r="-65079"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2F79F4F-A6CA-B69C-FE58-BD774DC7CF24}"/>
                    </a:ext>
                  </a:extLst>
                </p:cNvPr>
                <p:cNvSpPr txBox="1"/>
                <p:nvPr/>
              </p:nvSpPr>
              <p:spPr>
                <a:xfrm>
                  <a:off x="4876800" y="1447800"/>
                  <a:ext cx="1097545" cy="41812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F751185E-4F39-A4ED-7067-9A0386EFC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6800" y="1447800"/>
                  <a:ext cx="1097545" cy="41812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7C40DEF7-40C6-9A71-CE5A-3DF4983F0A6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04800" y="2472175"/>
                <a:ext cx="4687948" cy="37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The hodograph represents the locus of the tip of the velocity vector. </a:t>
                </a:r>
              </a:p>
              <a:p>
                <a:r>
                  <a:rPr lang="en-US" sz="2400" kern="0" dirty="0"/>
                  <a:t>The derivatives of the velocity vectors give the acceleration vectors: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The acceleration vectors are tangent to the hodograph!</a:t>
                </a:r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7C40DEF7-40C6-9A71-CE5A-3DF4983F0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472175"/>
                <a:ext cx="4687948" cy="3776225"/>
              </a:xfrm>
              <a:prstGeom prst="rect">
                <a:avLst/>
              </a:prstGeom>
              <a:blipFill>
                <a:blip r:embed="rId11"/>
                <a:stretch>
                  <a:fillRect l="-1691" t="-129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70BB80-102A-69F7-90AA-51A005826ED1}"/>
              </a:ext>
            </a:extLst>
          </p:cNvPr>
          <p:cNvSpPr/>
          <p:nvPr/>
        </p:nvSpPr>
        <p:spPr bwMode="auto">
          <a:xfrm>
            <a:off x="4546079" y="2386645"/>
            <a:ext cx="4309742" cy="1886498"/>
          </a:xfrm>
          <a:custGeom>
            <a:avLst/>
            <a:gdLst>
              <a:gd name="csX0" fmla="*/ 215702 w 4309742"/>
              <a:gd name="csY0" fmla="*/ 244412 h 1886498"/>
              <a:gd name="csX1" fmla="*/ 258834 w 4309742"/>
              <a:gd name="csY1" fmla="*/ 908646 h 1886498"/>
              <a:gd name="csX2" fmla="*/ 1000706 w 4309742"/>
              <a:gd name="csY2" fmla="*/ 917272 h 1886498"/>
              <a:gd name="csX3" fmla="*/ 2191151 w 4309742"/>
              <a:gd name="csY3" fmla="*/ 1184691 h 1886498"/>
              <a:gd name="csX4" fmla="*/ 2251536 w 4309742"/>
              <a:gd name="csY4" fmla="*/ 1141559 h 1886498"/>
              <a:gd name="csX5" fmla="*/ 2743242 w 4309742"/>
              <a:gd name="csY5" fmla="*/ 1339966 h 1886498"/>
              <a:gd name="csX6" fmla="*/ 2941649 w 4309742"/>
              <a:gd name="csY6" fmla="*/ 1469363 h 1886498"/>
              <a:gd name="csX7" fmla="*/ 3278079 w 4309742"/>
              <a:gd name="csY7" fmla="*/ 1866178 h 1886498"/>
              <a:gd name="csX8" fmla="*/ 3985446 w 4309742"/>
              <a:gd name="csY8" fmla="*/ 1771287 h 1886498"/>
              <a:gd name="csX9" fmla="*/ 4252864 w 4309742"/>
              <a:gd name="csY9" fmla="*/ 1279581 h 1886498"/>
              <a:gd name="csX10" fmla="*/ 2915770 w 4309742"/>
              <a:gd name="csY10" fmla="*/ 63257 h 1886498"/>
              <a:gd name="csX11" fmla="*/ 215702 w 4309742"/>
              <a:gd name="csY11" fmla="*/ 244412 h 18864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4309742" h="1886498">
                <a:moveTo>
                  <a:pt x="215702" y="244412"/>
                </a:moveTo>
                <a:cubicBezTo>
                  <a:pt x="-227121" y="385310"/>
                  <a:pt x="128000" y="796503"/>
                  <a:pt x="258834" y="908646"/>
                </a:cubicBezTo>
                <a:cubicBezTo>
                  <a:pt x="389668" y="1020789"/>
                  <a:pt x="678653" y="871265"/>
                  <a:pt x="1000706" y="917272"/>
                </a:cubicBezTo>
                <a:cubicBezTo>
                  <a:pt x="1322759" y="963280"/>
                  <a:pt x="1982679" y="1147310"/>
                  <a:pt x="2191151" y="1184691"/>
                </a:cubicBezTo>
                <a:cubicBezTo>
                  <a:pt x="2399623" y="1222072"/>
                  <a:pt x="2159521" y="1115680"/>
                  <a:pt x="2251536" y="1141559"/>
                </a:cubicBezTo>
                <a:cubicBezTo>
                  <a:pt x="2343551" y="1167438"/>
                  <a:pt x="2628223" y="1285332"/>
                  <a:pt x="2743242" y="1339966"/>
                </a:cubicBezTo>
                <a:cubicBezTo>
                  <a:pt x="2858261" y="1394600"/>
                  <a:pt x="2852510" y="1381661"/>
                  <a:pt x="2941649" y="1469363"/>
                </a:cubicBezTo>
                <a:cubicBezTo>
                  <a:pt x="3030789" y="1557065"/>
                  <a:pt x="3104113" y="1815857"/>
                  <a:pt x="3278079" y="1866178"/>
                </a:cubicBezTo>
                <a:cubicBezTo>
                  <a:pt x="3452045" y="1916499"/>
                  <a:pt x="3822982" y="1869053"/>
                  <a:pt x="3985446" y="1771287"/>
                </a:cubicBezTo>
                <a:cubicBezTo>
                  <a:pt x="4147910" y="1673521"/>
                  <a:pt x="4431143" y="1564253"/>
                  <a:pt x="4252864" y="1279581"/>
                </a:cubicBezTo>
                <a:cubicBezTo>
                  <a:pt x="4074585" y="994909"/>
                  <a:pt x="3585755" y="232910"/>
                  <a:pt x="2915770" y="63257"/>
                </a:cubicBezTo>
                <a:cubicBezTo>
                  <a:pt x="2245785" y="-106396"/>
                  <a:pt x="658525" y="103514"/>
                  <a:pt x="215702" y="244412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89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 build="p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EEC40-F750-A6E6-2421-97AB96C18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18777-D8C1-189A-05D0-EE76B07AEE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Revisit to Normal and Tangential 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0C517-4E16-FF3F-A0FC-34E4E1806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146" y="3242437"/>
            <a:ext cx="8504993" cy="3463163"/>
          </a:xfrm>
        </p:spPr>
        <p:txBody>
          <a:bodyPr/>
          <a:lstStyle/>
          <a:p>
            <a:r>
              <a:rPr lang="en-US" sz="2400" dirty="0"/>
              <a:t>A common description of curvilinear motion uses measurements made along the tangent </a:t>
            </a:r>
            <a:r>
              <a:rPr lang="en-US" sz="2400" i="1" dirty="0"/>
              <a:t>t</a:t>
            </a:r>
            <a:r>
              <a:rPr lang="en-US" sz="2400" dirty="0"/>
              <a:t> and normal </a:t>
            </a:r>
            <a:r>
              <a:rPr lang="en-US" sz="2400" i="1" dirty="0"/>
              <a:t>n</a:t>
            </a:r>
            <a:r>
              <a:rPr lang="en-US" sz="2400" dirty="0"/>
              <a:t> to the path of the particle. </a:t>
            </a:r>
          </a:p>
          <a:p>
            <a:r>
              <a:rPr lang="en-US" sz="2400" dirty="0"/>
              <a:t>The </a:t>
            </a:r>
            <a:r>
              <a:rPr lang="en-US" sz="2400" i="1" dirty="0"/>
              <a:t>n </a:t>
            </a:r>
            <a:r>
              <a:rPr lang="en-US" sz="2400" dirty="0"/>
              <a:t>and </a:t>
            </a:r>
            <a:r>
              <a:rPr lang="en-US" sz="2400" i="1" dirty="0"/>
              <a:t>t</a:t>
            </a:r>
            <a:r>
              <a:rPr lang="en-US" sz="2400" dirty="0"/>
              <a:t> – coordinates are considered to move along the path together with the particle (points A–B–C). </a:t>
            </a:r>
          </a:p>
          <a:p>
            <a:r>
              <a:rPr lang="en-US" sz="2400" dirty="0"/>
              <a:t>The positive direction for </a:t>
            </a:r>
            <a:r>
              <a:rPr lang="en-US" sz="2400" i="1" dirty="0"/>
              <a:t>n</a:t>
            </a:r>
            <a:r>
              <a:rPr lang="en-US" sz="2400" dirty="0"/>
              <a:t> at any position is always taken toward the center of curvature of the path. </a:t>
            </a:r>
          </a:p>
          <a:p>
            <a:r>
              <a:rPr lang="en-US" sz="2400" dirty="0"/>
              <a:t>If the curvature changes direction, the positive </a:t>
            </a:r>
            <a:r>
              <a:rPr lang="en-US" sz="2400" i="1" dirty="0"/>
              <a:t>n</a:t>
            </a:r>
            <a:r>
              <a:rPr lang="en-US" sz="2400" dirty="0"/>
              <a:t>–direction shifts from one side of the curve to the other.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B80D31A-AB36-CBF5-FDBA-5105D927DE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A5DE526-ACB1-CF7C-1371-5999A662B3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58BD7A6-5104-15DA-B83B-F6FD3476DB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458C9A6-E41A-CDB1-C9DB-7EDD289A82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5A8CEB3-FADD-D9C6-DD18-15BAC36C20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A1C52EF-136B-9345-95B1-AB96559CF3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786FCD4-2062-048B-77E8-5FFE1DD133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F52416D-C625-A984-BDE2-BB060E7B9F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3167F63-89D0-7893-9735-99F34CD359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8E5422D-253C-DD24-C7F6-9FDBFEF344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FC3A068-4D70-0059-6218-4E3640514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EFCDB26-8B5B-9E23-0395-859B8189E1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2FD0AD0-C94F-F1F0-DC2C-F47CEB2DF1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DC74F2A-4222-3BAE-C5BE-6CD1A61CB8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A6B6DAF-496A-2DCC-9773-BFBF93E1BD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06A0B65-4178-65B3-A27C-8F9CD23991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47F282-4F68-6005-FAB8-6692323BF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E3163177-1666-64BA-0169-EDF5E24C2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128" y="1323692"/>
            <a:ext cx="4791744" cy="202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4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455A6-63BB-0538-C2E6-A877E4BE7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ED757B24-92DC-C80B-7C54-5230F44CA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785909"/>
            <a:ext cx="4724400" cy="45480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98CB8B-F118-2201-23A6-BBAD6C389B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Velocity and Acceleration: Coordinate Setup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EB62BD-1D31-6107-9870-32CDDBBADC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0999" y="5562600"/>
                <a:ext cx="8626475" cy="1143000"/>
              </a:xfrm>
            </p:spPr>
            <p:txBody>
              <a:bodyPr/>
              <a:lstStyle/>
              <a:p>
                <a:r>
                  <a:rPr lang="en-US" sz="2400" dirty="0"/>
                  <a:t>The normal (</a:t>
                </a:r>
                <a:r>
                  <a:rPr lang="en-US" sz="2400" i="1" dirty="0"/>
                  <a:t>n</a:t>
                </a:r>
                <a:r>
                  <a:rPr lang="en-US" sz="2400" dirty="0"/>
                  <a:t>) and tangential (</a:t>
                </a:r>
                <a:r>
                  <a:rPr lang="en-US" sz="2400" i="1" dirty="0"/>
                  <a:t>t</a:t>
                </a:r>
                <a:r>
                  <a:rPr lang="en-US" sz="2400" dirty="0"/>
                  <a:t>) coordinates are used to describe the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dirty="0"/>
                  <a:t> and acceleration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2400" dirty="0"/>
                  <a:t> of a particle in curvilinear motion.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EB62BD-1D31-6107-9870-32CDDBBADC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0999" y="5562600"/>
                <a:ext cx="8626475" cy="1143000"/>
              </a:xfrm>
              <a:blipFill>
                <a:blip r:embed="rId4"/>
                <a:stretch>
                  <a:fillRect l="-918" t="-4278" r="-353" b="-16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E8F39FD-C31A-256A-A6AD-3A79A1BE71B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49F6FD2-93D9-4589-7A0E-8E54D1594C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3497BAA-6134-221C-F09A-856D748D0F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FB9031F-8B94-FA85-C539-FF186BB903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7195849-AD4A-D2A5-2F5D-4C4245AB47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10436C4-0BEF-480F-DB05-DE77518B76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45FFB04-4AC4-745C-8CE4-A905C7B332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7C2A135-78D4-6142-FB1C-3674EBB904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1847845-CA41-1F16-761B-D119E7618F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C2F50DB-0A8B-9296-904A-B3377870F5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5CA7EF8-7F4F-D36D-06D4-8BE7CEAF6A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B11D901-E40B-244D-6B78-5AB2D4C5F8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E20F452-601B-5B74-E774-80527A587B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8DEAAB9-572F-6902-ECF5-8B1AE90F2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2D79D36-FBB6-9C16-286D-43446A9656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62D8246-FBF6-9DD7-E4BC-9D850E7A30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3292178-9702-5684-EBEE-4A6C20A676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0551A73-F1B3-0017-CA82-3637864983DA}"/>
              </a:ext>
            </a:extLst>
          </p:cNvPr>
          <p:cNvSpPr/>
          <p:nvPr/>
        </p:nvSpPr>
        <p:spPr bwMode="auto">
          <a:xfrm>
            <a:off x="2630819" y="1204177"/>
            <a:ext cx="3870598" cy="2528727"/>
          </a:xfrm>
          <a:custGeom>
            <a:avLst/>
            <a:gdLst>
              <a:gd name="csX0" fmla="*/ 238 w 3870598"/>
              <a:gd name="csY0" fmla="*/ 374457 h 2528727"/>
              <a:gd name="csX1" fmla="*/ 1423596 w 3870598"/>
              <a:gd name="csY1" fmla="*/ 201929 h 2528727"/>
              <a:gd name="csX2" fmla="*/ 2726185 w 3870598"/>
              <a:gd name="csY2" fmla="*/ 132917 h 2528727"/>
              <a:gd name="csX3" fmla="*/ 3131626 w 3870598"/>
              <a:gd name="csY3" fmla="*/ 12148 h 2528727"/>
              <a:gd name="csX4" fmla="*/ 3511189 w 3870598"/>
              <a:gd name="csY4" fmla="*/ 20774 h 2528727"/>
              <a:gd name="csX5" fmla="*/ 3864872 w 3870598"/>
              <a:gd name="csY5" fmla="*/ 158797 h 2528727"/>
              <a:gd name="csX6" fmla="*/ 3709596 w 3870598"/>
              <a:gd name="csY6" fmla="*/ 538359 h 2528727"/>
              <a:gd name="csX7" fmla="*/ 3442177 w 3870598"/>
              <a:gd name="csY7" fmla="*/ 1228472 h 2528727"/>
              <a:gd name="csX8" fmla="*/ 2864207 w 3870598"/>
              <a:gd name="csY8" fmla="*/ 1996223 h 2528727"/>
              <a:gd name="csX9" fmla="*/ 2726185 w 3870598"/>
              <a:gd name="csY9" fmla="*/ 2315400 h 2528727"/>
              <a:gd name="csX10" fmla="*/ 2639921 w 3870598"/>
              <a:gd name="csY10" fmla="*/ 2522434 h 2528727"/>
              <a:gd name="csX11" fmla="*/ 2337996 w 3870598"/>
              <a:gd name="csY11" fmla="*/ 2479302 h 2528727"/>
              <a:gd name="csX12" fmla="*/ 1138924 w 3870598"/>
              <a:gd name="csY12" fmla="*/ 2298148 h 2528727"/>
              <a:gd name="csX13" fmla="*/ 328041 w 3870598"/>
              <a:gd name="csY13" fmla="*/ 1996223 h 2528727"/>
              <a:gd name="csX14" fmla="*/ 371173 w 3870598"/>
              <a:gd name="csY14" fmla="*/ 1866827 h 2528727"/>
              <a:gd name="csX15" fmla="*/ 1302826 w 3870598"/>
              <a:gd name="csY15" fmla="*/ 1383748 h 2528727"/>
              <a:gd name="csX16" fmla="*/ 238 w 3870598"/>
              <a:gd name="csY16" fmla="*/ 374457 h 25287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870598" h="2528727">
                <a:moveTo>
                  <a:pt x="238" y="374457"/>
                </a:moveTo>
                <a:cubicBezTo>
                  <a:pt x="20366" y="177487"/>
                  <a:pt x="969272" y="242186"/>
                  <a:pt x="1423596" y="201929"/>
                </a:cubicBezTo>
                <a:cubicBezTo>
                  <a:pt x="1877920" y="161672"/>
                  <a:pt x="2441513" y="164547"/>
                  <a:pt x="2726185" y="132917"/>
                </a:cubicBezTo>
                <a:cubicBezTo>
                  <a:pt x="3010857" y="101287"/>
                  <a:pt x="3000792" y="30838"/>
                  <a:pt x="3131626" y="12148"/>
                </a:cubicBezTo>
                <a:cubicBezTo>
                  <a:pt x="3262460" y="-6542"/>
                  <a:pt x="3388981" y="-3667"/>
                  <a:pt x="3511189" y="20774"/>
                </a:cubicBezTo>
                <a:cubicBezTo>
                  <a:pt x="3633397" y="45215"/>
                  <a:pt x="3831804" y="72533"/>
                  <a:pt x="3864872" y="158797"/>
                </a:cubicBezTo>
                <a:cubicBezTo>
                  <a:pt x="3897940" y="245061"/>
                  <a:pt x="3780045" y="360080"/>
                  <a:pt x="3709596" y="538359"/>
                </a:cubicBezTo>
                <a:cubicBezTo>
                  <a:pt x="3639147" y="716638"/>
                  <a:pt x="3583075" y="985495"/>
                  <a:pt x="3442177" y="1228472"/>
                </a:cubicBezTo>
                <a:cubicBezTo>
                  <a:pt x="3301279" y="1471449"/>
                  <a:pt x="2983539" y="1815068"/>
                  <a:pt x="2864207" y="1996223"/>
                </a:cubicBezTo>
                <a:cubicBezTo>
                  <a:pt x="2744875" y="2177378"/>
                  <a:pt x="2763566" y="2227698"/>
                  <a:pt x="2726185" y="2315400"/>
                </a:cubicBezTo>
                <a:cubicBezTo>
                  <a:pt x="2688804" y="2403102"/>
                  <a:pt x="2704619" y="2495117"/>
                  <a:pt x="2639921" y="2522434"/>
                </a:cubicBezTo>
                <a:cubicBezTo>
                  <a:pt x="2575223" y="2549751"/>
                  <a:pt x="2337996" y="2479302"/>
                  <a:pt x="2337996" y="2479302"/>
                </a:cubicBezTo>
                <a:cubicBezTo>
                  <a:pt x="2087830" y="2441921"/>
                  <a:pt x="1473917" y="2378661"/>
                  <a:pt x="1138924" y="2298148"/>
                </a:cubicBezTo>
                <a:cubicBezTo>
                  <a:pt x="803931" y="2217635"/>
                  <a:pt x="455999" y="2068110"/>
                  <a:pt x="328041" y="1996223"/>
                </a:cubicBezTo>
                <a:cubicBezTo>
                  <a:pt x="200083" y="1924336"/>
                  <a:pt x="208709" y="1968906"/>
                  <a:pt x="371173" y="1866827"/>
                </a:cubicBezTo>
                <a:cubicBezTo>
                  <a:pt x="533637" y="1764748"/>
                  <a:pt x="1363211" y="1629601"/>
                  <a:pt x="1302826" y="1383748"/>
                </a:cubicBezTo>
                <a:cubicBezTo>
                  <a:pt x="1242441" y="1137895"/>
                  <a:pt x="-19890" y="571427"/>
                  <a:pt x="238" y="374457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A5F674F-6610-FA77-986D-37B1F71AE875}"/>
              </a:ext>
            </a:extLst>
          </p:cNvPr>
          <p:cNvSpPr/>
          <p:nvPr/>
        </p:nvSpPr>
        <p:spPr bwMode="auto">
          <a:xfrm>
            <a:off x="2728320" y="3396045"/>
            <a:ext cx="682632" cy="610130"/>
          </a:xfrm>
          <a:custGeom>
            <a:avLst/>
            <a:gdLst>
              <a:gd name="csX0" fmla="*/ 83891 w 682632"/>
              <a:gd name="csY0" fmla="*/ 106280 h 610130"/>
              <a:gd name="csX1" fmla="*/ 472080 w 682632"/>
              <a:gd name="csY1" fmla="*/ 2763 h 610130"/>
              <a:gd name="csX2" fmla="*/ 670488 w 682632"/>
              <a:gd name="csY2" fmla="*/ 71774 h 610130"/>
              <a:gd name="csX3" fmla="*/ 592850 w 682632"/>
              <a:gd name="csY3" fmla="*/ 477215 h 610130"/>
              <a:gd name="csX4" fmla="*/ 40759 w 682632"/>
              <a:gd name="csY4" fmla="*/ 589359 h 610130"/>
              <a:gd name="csX5" fmla="*/ 83891 w 682632"/>
              <a:gd name="csY5" fmla="*/ 106280 h 6101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682632" h="610130">
                <a:moveTo>
                  <a:pt x="83891" y="106280"/>
                </a:moveTo>
                <a:cubicBezTo>
                  <a:pt x="155778" y="8514"/>
                  <a:pt x="374314" y="8514"/>
                  <a:pt x="472080" y="2763"/>
                </a:cubicBezTo>
                <a:cubicBezTo>
                  <a:pt x="569846" y="-2988"/>
                  <a:pt x="650360" y="-7301"/>
                  <a:pt x="670488" y="71774"/>
                </a:cubicBezTo>
                <a:cubicBezTo>
                  <a:pt x="690616" y="150849"/>
                  <a:pt x="697805" y="390951"/>
                  <a:pt x="592850" y="477215"/>
                </a:cubicBezTo>
                <a:cubicBezTo>
                  <a:pt x="487895" y="563479"/>
                  <a:pt x="121272" y="651182"/>
                  <a:pt x="40759" y="589359"/>
                </a:cubicBezTo>
                <a:cubicBezTo>
                  <a:pt x="-39754" y="527536"/>
                  <a:pt x="12004" y="204046"/>
                  <a:pt x="83891" y="106280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44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5C0AB-A610-83C7-E868-E3550748E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58C5-453F-8F01-E26E-5EA0118437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Velocity and Acceleration: Coordinate Setup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331884-12D3-3060-41B9-920E32BB97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524000"/>
                <a:ext cx="4953000" cy="3882673"/>
              </a:xfrm>
            </p:spPr>
            <p:txBody>
              <a:bodyPr/>
              <a:lstStyle/>
              <a:p>
                <a:r>
                  <a:rPr lang="en-US" sz="2400" dirty="0"/>
                  <a:t>Introduce the unit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in the normal direction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 in the tangential direction at point </a:t>
                </a:r>
                <a:r>
                  <a:rPr lang="en-US" sz="2400" i="1" dirty="0"/>
                  <a:t>A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During a time interval </a:t>
                </a:r>
                <a:r>
                  <a:rPr lang="en-US" sz="2400" i="1" dirty="0"/>
                  <a:t>dt</a:t>
                </a:r>
                <a:r>
                  <a:rPr lang="en-US" sz="2400" dirty="0"/>
                  <a:t>, the particle moves a differential distance </a:t>
                </a:r>
                <a:r>
                  <a:rPr lang="en-US" sz="2400" i="1" dirty="0"/>
                  <a:t>ds</a:t>
                </a:r>
                <a:r>
                  <a:rPr lang="en-US" sz="2400" dirty="0"/>
                  <a:t> along the curve from </a:t>
                </a:r>
                <a:r>
                  <a:rPr lang="en-US" sz="2400" i="1" dirty="0"/>
                  <a:t>A to A′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From geometry, </a:t>
                </a:r>
                <a:r>
                  <a:rPr lang="en-US" sz="2400" i="1" dirty="0"/>
                  <a:t>ds = </a:t>
                </a:r>
                <a:r>
                  <a:rPr lang="en-US" sz="2400" i="1" dirty="0" err="1"/>
                  <a:t>ρd</a:t>
                </a:r>
                <a:r>
                  <a:rPr lang="en-US" sz="2400" i="1" dirty="0"/>
                  <a:t>β</a:t>
                </a:r>
                <a:r>
                  <a:rPr lang="en-US" sz="2400" dirty="0"/>
                  <a:t>, where </a:t>
                </a:r>
                <a:r>
                  <a:rPr lang="en-US" sz="2400" i="1" dirty="0"/>
                  <a:t>ρ</a:t>
                </a:r>
                <a:r>
                  <a:rPr lang="en-US" sz="2400" dirty="0"/>
                  <a:t> is the radius of curvature.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331884-12D3-3060-41B9-920E32BB97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524000"/>
                <a:ext cx="4953000" cy="3882673"/>
              </a:xfrm>
              <a:blipFill>
                <a:blip r:embed="rId3"/>
                <a:stretch>
                  <a:fillRect l="-1724" t="-1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9E89279-0FA5-D1B2-313F-CC4B224C7D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D8E9EBE-8E0E-1901-CF79-3C0E4F37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A304CDA-7820-D8D4-6AB7-163CBCBC19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E608D4D-B087-0368-44E0-FC3AD61C45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DB5ACA6-C8C1-D0B0-3E87-10E529E22D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FB6FAA8-1A80-ACC7-6FBB-906BF0393D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6522322-4746-675F-EC58-6BEF62F394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2878E5E-253C-68B9-EFF0-B6760C93A5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BFE509A-49FA-71A9-D614-8F36035FB6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F658E0B-C609-81FD-4340-5DE1951A43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2B963B7-1E1B-2D88-6066-261ABF78BA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85ADC7E-A814-8EDC-0546-6204FCF9A5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F2D4F33-24AF-0712-CD2B-5ECFF1608C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6C4E123-CB3C-BBB9-7AAB-9F56EB345A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D336F43-2345-5DF4-0CE1-ECE7416AB8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29DA100-F3D5-7BEE-09CC-E47D987681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38E10BC-9C8F-E3DA-63C0-0FA5C58513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9E3EA214-D66E-EC37-0031-66B610C803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1219200"/>
            <a:ext cx="3657600" cy="418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1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D6E04-9E2C-AC0D-9136-2F6D14363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4C664-CEA1-1489-D872-43BB1A9F15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Velocity in Normal–Tangential 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4E1224-E327-DF80-6C6D-3F55C471CF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4653" y="2479047"/>
                <a:ext cx="4670747" cy="3235953"/>
              </a:xfrm>
            </p:spPr>
            <p:txBody>
              <a:bodyPr/>
              <a:lstStyle/>
              <a:p>
                <a:r>
                  <a:rPr lang="en-US" sz="2400" dirty="0"/>
                  <a:t>The magnitude of the velocity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velocity vector is always tangent to the path. </a:t>
                </a:r>
              </a:p>
              <a:p>
                <a:r>
                  <a:rPr lang="en-US" sz="2400" dirty="0"/>
                  <a:t>Hence, the velocity at point </a:t>
                </a:r>
                <a:r>
                  <a:rPr lang="en-US" sz="2400" i="1" dirty="0"/>
                  <a:t>A</a:t>
                </a:r>
                <a:r>
                  <a:rPr lang="en-US" sz="2400" dirty="0"/>
                  <a:t> 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4E1224-E327-DF80-6C6D-3F55C471CF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4653" y="2479047"/>
                <a:ext cx="4670747" cy="3235953"/>
              </a:xfrm>
              <a:blipFill>
                <a:blip r:embed="rId3"/>
                <a:stretch>
                  <a:fillRect l="-1695" t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3D74060-FB20-C152-F464-BCC5D5AC0B0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543AA4A-4067-0EE1-171D-E5F31E5B10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D56E598-2FFF-518A-FBD8-EE602630D2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0ACF7A2-8711-5993-66E6-F116F140BC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878FC05-D368-179D-FCEA-DB64FBE915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3B4A83D-C7AB-05B6-A352-80B871D297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F212BB1-678A-6EE9-5A2E-4ACD8B86DC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81B8903-CD19-E6E1-CF50-0CDCE6D2C4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091CC11-B8B8-2D64-92F2-FE2EC09C07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30FD207-3BC2-A23A-F6CD-1072B83B23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88FB24C-AFF5-A631-3647-960565F705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DC5A521-0EB3-9876-826F-C54A37D300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7F96939-2E64-B5A4-A55A-52111C075D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D118217-971E-A5AF-D242-ADC4CF8810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B9B5C8D-782A-CF1E-6BDF-468C4BA7B9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2090C36-7DB3-C602-CEEF-51DA331BC5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800667D-7C81-2C91-79DA-6D7E952C06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1E6606D-1180-9218-7BAD-0920A88E1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1219200"/>
            <a:ext cx="3657600" cy="418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2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4192D-F9B5-74D1-39BE-1325D530E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DF429-0EB0-F1FC-743A-3ADF3155C6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Acceleration in Normal–Tangential 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AD97AE-A14D-71AB-1CC8-D2A99327A8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967" y="1417637"/>
                <a:ext cx="8590340" cy="4953000"/>
              </a:xfrm>
            </p:spPr>
            <p:txBody>
              <a:bodyPr/>
              <a:lstStyle/>
              <a:p>
                <a:r>
                  <a:rPr lang="en-US" sz="2400" dirty="0"/>
                  <a:t>The acceleration of the particle is defined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the product rule for differentiation,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The unit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 changes direction as the particle moves along the curve.</a:t>
                </a:r>
              </a:p>
              <a:p>
                <a:r>
                  <a:rPr lang="en-US" sz="2400" dirty="0"/>
                  <a:t>The unit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 has a nonzero derivative because its direction changes along the path.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AD97AE-A14D-71AB-1CC8-D2A99327A8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967" y="1417637"/>
                <a:ext cx="8590340" cy="4953000"/>
              </a:xfrm>
              <a:blipFill>
                <a:blip r:embed="rId3"/>
                <a:stretch>
                  <a:fillRect l="-923" t="-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8772B7A9-9FC6-9C4E-44C1-D08B837E82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BD6BF80-DF4F-07AE-BC8F-57A5800D9B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81BB6E8-B8E5-28E0-672E-98D874BD65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9C15010-3F78-A2F9-E584-DFD890F9D4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E8ECDE5-AE4F-1891-3E14-0500B4501D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DBAC934-2841-1832-3238-50A39E509A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1DD87C9-125C-A003-DCCB-FDABFDC228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C5F8027-C85C-1263-5C0E-9E3D99158B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527852A-3A38-BA76-5285-9779F12F1A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5D368D1-D6F2-AF9D-7FED-F77C0819AD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7BEA3C6-1F44-75AF-C743-540B9B7D63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2FDE9D9-9B25-5345-C7C7-6609B2F43F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5BDF588-4C2D-EE47-7229-8461BA0D4B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39ADC70-75AA-989A-4B17-A4015B4CEE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E63DDED-F9ED-1457-3C02-8A883A38C3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CC3B276-88B4-8F42-6E3F-35170CA220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D4D61F0-BD64-678D-DCF4-5A5F1B4C2D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2573D28-9D16-A296-2944-5419D5691C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599" y="1294765"/>
            <a:ext cx="2259357" cy="258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5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7B7BE-F0A9-F95F-CD9E-095B8539D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D5385-1488-538D-D67D-8E950C51F6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Acceleration due to Change of the Tangent Unit Vector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4AE226-3183-47A6-AEB2-564B6FA406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940" y="3506398"/>
                <a:ext cx="8673860" cy="3105349"/>
              </a:xfrm>
            </p:spPr>
            <p:txBody>
              <a:bodyPr/>
              <a:lstStyle/>
              <a:p>
                <a:r>
                  <a:rPr lang="en-US" sz="2400" dirty="0"/>
                  <a:t>To determine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, consider the change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 as the particle moves from </a:t>
                </a:r>
                <a:r>
                  <a:rPr lang="en-US" sz="2400" i="1" dirty="0"/>
                  <a:t>A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A′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unit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 changes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vector difference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In the limit, the magnitude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 equals the length of the arc: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Dividing by </a:t>
                </a:r>
                <a:r>
                  <a:rPr lang="en-US" sz="2400" i="1" dirty="0"/>
                  <a:t>dt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4AE226-3183-47A6-AEB2-564B6FA406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40" y="3506398"/>
                <a:ext cx="8673860" cy="3105349"/>
              </a:xfrm>
              <a:blipFill>
                <a:blip r:embed="rId3"/>
                <a:stretch>
                  <a:fillRect l="-914" t="-784" b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200F649-864D-C3F0-D842-DC13601665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8C0B372-A120-1974-8AD5-0D117D458F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E62BF0B-F1BD-CF3F-B092-BC19686AB2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AADB23A-D111-95EC-ED72-24D0065FDA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837C7BB-D017-DCBE-FC7E-F186EACB0B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EEBFAEA-18A4-3863-E34F-22E44E744C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4005996-DEA8-3556-AE57-7BAA4E218B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50659A5-C018-EAD4-694C-6DD0645A9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37D47BF-F169-434E-3206-379573343E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6DC7880-F946-BBC6-7B7B-644276CA23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0950248-0D36-8933-6D08-7BAB07A270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D076C43-2235-670C-8830-5DBAFAEBE2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D83DE62-6935-FA4E-210D-D340855078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8B33BB8-EDFA-AD5E-3885-00C8AE80AB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0D0FF5F-ABCC-30E1-02B0-D1013F83F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64FB091-1D72-0898-939B-32CE7B07D3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2BD878A-E693-DDD3-E687-B7C37E5061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165996C-6255-610E-B3B8-BFBFD5D2C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1097149"/>
            <a:ext cx="1770346" cy="253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6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889BB-F5FB-844B-B51D-5D0AAA954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6FC78-F3C0-A986-54A3-B76DAA0EE0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Acceleration in Normal–Tangential 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0AEEA76-DF22-CA07-94FD-5EA2D907CD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12204F3-CD55-887E-FEDC-D998BC2E85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8764124-8279-07D0-471C-DFD6224ADA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9220DFF-B758-A326-50F8-259772CE62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E8F6AF2-711A-6CAD-CA4B-4AC7FB0C91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46CF92D-DB76-E856-5298-FD78E574D7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4481AB7-E926-F7B8-47CF-E75B13569D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2EAFCC4-9693-A7F6-05BD-7541600A02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E96CF1B-9876-001A-157D-FCFA3A7C35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0DB0A53-742A-2731-700A-EF2129854C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7DE7C3F-2863-00DE-789C-CFA562AB33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1154DC2-2701-26B7-577F-67C17B0E2F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3B6F7F-FF6B-4103-3936-D9D006EB12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3625F03-F014-D173-7CDD-BD4B1408DA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3151CFB-E104-AE74-F872-254E959992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5CA5A48-2FE5-8485-A593-E38B7DC48A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97CA459-A8D8-2CB0-28AC-D5AF083A26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70342CE0-1854-62CA-B666-6776EACEB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4165" y="1271263"/>
            <a:ext cx="3562847" cy="51346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3D6E07-E329-8D9C-1E97-C2DDC71CE6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0102" y="1597769"/>
                <a:ext cx="6152072" cy="1412550"/>
              </a:xfrm>
            </p:spPr>
            <p:txBody>
              <a:bodyPr/>
              <a:lstStyle/>
              <a:p>
                <a:r>
                  <a:rPr lang="en-US" sz="2400" dirty="0"/>
                  <a:t>Substituting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into the acceleration expression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3D6E07-E329-8D9C-1E97-C2DDC71CE6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0102" y="1597769"/>
                <a:ext cx="6152072" cy="1412550"/>
              </a:xfrm>
              <a:blipFill>
                <a:blip r:embed="rId5"/>
                <a:stretch>
                  <a:fillRect l="-1287" t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F5E91BC-54ED-CA18-BF90-A7F2CA395E8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2053" y="3744832"/>
                <a:ext cx="6152072" cy="20817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 gives:</a:t>
                </a:r>
                <a14:m>
                  <m:oMath xmlns:m="http://schemas.openxmlformats.org/officeDocument/2006/math">
                    <m:r>
                      <a:rPr lang="en-US" sz="2400" kern="0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ker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𝑣</m:t>
                    </m:r>
                    <m:acc>
                      <m:accPr>
                        <m:chr m:val="̇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400" kern="0" dirty="0"/>
              </a:p>
              <a:p>
                <a:r>
                  <a:rPr lang="en-US" sz="2400" kern="0" dirty="0"/>
                  <a:t>Using the relation </a:t>
                </a:r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 ker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̇"/>
                        <m:ctrlP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400" kern="0" dirty="0"/>
                  <a:t> the acceleration becomes</a:t>
                </a:r>
              </a:p>
              <a:p>
                <a:pPr marL="0" indent="0" algn="ctr">
                  <a:buFontTx/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i="1" ker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ker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F5E91BC-54ED-CA18-BF90-A7F2CA395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2053" y="3744832"/>
                <a:ext cx="6152072" cy="2081757"/>
              </a:xfrm>
              <a:prstGeom prst="rect">
                <a:avLst/>
              </a:prstGeom>
              <a:blipFill>
                <a:blip r:embed="rId6"/>
                <a:stretch>
                  <a:fillRect l="-1388" t="-117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E623FAF-D514-E896-B447-590065B77AF1}"/>
              </a:ext>
            </a:extLst>
          </p:cNvPr>
          <p:cNvSpPr/>
          <p:nvPr/>
        </p:nvSpPr>
        <p:spPr bwMode="auto">
          <a:xfrm>
            <a:off x="6398831" y="1340334"/>
            <a:ext cx="2603500" cy="2647430"/>
          </a:xfrm>
          <a:custGeom>
            <a:avLst/>
            <a:gdLst>
              <a:gd name="csX0" fmla="*/ 1390822 w 2603500"/>
              <a:gd name="csY0" fmla="*/ 2627817 h 2647430"/>
              <a:gd name="csX1" fmla="*/ 942248 w 2603500"/>
              <a:gd name="csY1" fmla="*/ 2550179 h 2647430"/>
              <a:gd name="csX2" fmla="*/ 769720 w 2603500"/>
              <a:gd name="csY2" fmla="*/ 2256881 h 2647430"/>
              <a:gd name="csX3" fmla="*/ 916369 w 2603500"/>
              <a:gd name="csY3" fmla="*/ 1791055 h 2647430"/>
              <a:gd name="csX4" fmla="*/ 916369 w 2603500"/>
              <a:gd name="csY4" fmla="*/ 1523636 h 2647430"/>
              <a:gd name="csX5" fmla="*/ 545433 w 2603500"/>
              <a:gd name="csY5" fmla="*/ 1152700 h 2647430"/>
              <a:gd name="csX6" fmla="*/ 1969 w 2603500"/>
              <a:gd name="csY6" fmla="*/ 514345 h 2647430"/>
              <a:gd name="csX7" fmla="*/ 416037 w 2603500"/>
              <a:gd name="csY7" fmla="*/ 48519 h 2647430"/>
              <a:gd name="csX8" fmla="*/ 1675494 w 2603500"/>
              <a:gd name="csY8" fmla="*/ 48519 h 2647430"/>
              <a:gd name="csX9" fmla="*/ 2408739 w 2603500"/>
              <a:gd name="csY9" fmla="*/ 350443 h 2647430"/>
              <a:gd name="csX10" fmla="*/ 2581267 w 2603500"/>
              <a:gd name="csY10" fmla="*/ 859402 h 2647430"/>
              <a:gd name="csX11" fmla="*/ 2469124 w 2603500"/>
              <a:gd name="csY11" fmla="*/ 2222375 h 2647430"/>
              <a:gd name="csX12" fmla="*/ 1390822 w 2603500"/>
              <a:gd name="csY12" fmla="*/ 2627817 h 26474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603500" h="2647430">
                <a:moveTo>
                  <a:pt x="1390822" y="2627817"/>
                </a:moveTo>
                <a:cubicBezTo>
                  <a:pt x="1136343" y="2682451"/>
                  <a:pt x="1045765" y="2612002"/>
                  <a:pt x="942248" y="2550179"/>
                </a:cubicBezTo>
                <a:cubicBezTo>
                  <a:pt x="838731" y="2488356"/>
                  <a:pt x="774033" y="2383402"/>
                  <a:pt x="769720" y="2256881"/>
                </a:cubicBezTo>
                <a:cubicBezTo>
                  <a:pt x="765407" y="2130360"/>
                  <a:pt x="891928" y="1913262"/>
                  <a:pt x="916369" y="1791055"/>
                </a:cubicBezTo>
                <a:cubicBezTo>
                  <a:pt x="940810" y="1668848"/>
                  <a:pt x="978192" y="1630028"/>
                  <a:pt x="916369" y="1523636"/>
                </a:cubicBezTo>
                <a:cubicBezTo>
                  <a:pt x="854546" y="1417244"/>
                  <a:pt x="697833" y="1320915"/>
                  <a:pt x="545433" y="1152700"/>
                </a:cubicBezTo>
                <a:cubicBezTo>
                  <a:pt x="393033" y="984485"/>
                  <a:pt x="23535" y="698375"/>
                  <a:pt x="1969" y="514345"/>
                </a:cubicBezTo>
                <a:cubicBezTo>
                  <a:pt x="-19597" y="330315"/>
                  <a:pt x="137116" y="126157"/>
                  <a:pt x="416037" y="48519"/>
                </a:cubicBezTo>
                <a:cubicBezTo>
                  <a:pt x="694958" y="-29119"/>
                  <a:pt x="1343377" y="-1802"/>
                  <a:pt x="1675494" y="48519"/>
                </a:cubicBezTo>
                <a:cubicBezTo>
                  <a:pt x="2007611" y="98840"/>
                  <a:pt x="2257777" y="215296"/>
                  <a:pt x="2408739" y="350443"/>
                </a:cubicBezTo>
                <a:cubicBezTo>
                  <a:pt x="2559701" y="485590"/>
                  <a:pt x="2571203" y="547413"/>
                  <a:pt x="2581267" y="859402"/>
                </a:cubicBezTo>
                <a:cubicBezTo>
                  <a:pt x="2591331" y="1171391"/>
                  <a:pt x="2666094" y="1931952"/>
                  <a:pt x="2469124" y="2222375"/>
                </a:cubicBezTo>
                <a:cubicBezTo>
                  <a:pt x="2272154" y="2512798"/>
                  <a:pt x="1645301" y="2573183"/>
                  <a:pt x="1390822" y="2627817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5B41483-977C-16B7-2284-E8462E526417}"/>
              </a:ext>
            </a:extLst>
          </p:cNvPr>
          <p:cNvSpPr/>
          <p:nvPr/>
        </p:nvSpPr>
        <p:spPr bwMode="auto">
          <a:xfrm>
            <a:off x="5668430" y="3149636"/>
            <a:ext cx="1294460" cy="1412342"/>
          </a:xfrm>
          <a:custGeom>
            <a:avLst/>
            <a:gdLst>
              <a:gd name="csX0" fmla="*/ 76762 w 1294460"/>
              <a:gd name="csY0" fmla="*/ 7632 h 1412342"/>
              <a:gd name="csX1" fmla="*/ 1034295 w 1294460"/>
              <a:gd name="csY1" fmla="*/ 145655 h 1412342"/>
              <a:gd name="csX2" fmla="*/ 1198196 w 1294460"/>
              <a:gd name="csY2" fmla="*/ 723624 h 1412342"/>
              <a:gd name="csX3" fmla="*/ 1293087 w 1294460"/>
              <a:gd name="csY3" fmla="*/ 1025549 h 1412342"/>
              <a:gd name="csX4" fmla="*/ 1129185 w 1294460"/>
              <a:gd name="csY4" fmla="*/ 1361979 h 1412342"/>
              <a:gd name="csX5" fmla="*/ 499457 w 1294460"/>
              <a:gd name="csY5" fmla="*/ 1353353 h 1412342"/>
              <a:gd name="csX6" fmla="*/ 25004 w 1294460"/>
              <a:gd name="csY6" fmla="*/ 818515 h 1412342"/>
              <a:gd name="csX7" fmla="*/ 68136 w 1294460"/>
              <a:gd name="csY7" fmla="*/ 309556 h 1412342"/>
              <a:gd name="csX8" fmla="*/ 76762 w 1294460"/>
              <a:gd name="csY8" fmla="*/ 7632 h 1412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94460" h="1412342">
                <a:moveTo>
                  <a:pt x="76762" y="7632"/>
                </a:moveTo>
                <a:cubicBezTo>
                  <a:pt x="237788" y="-19685"/>
                  <a:pt x="847389" y="26323"/>
                  <a:pt x="1034295" y="145655"/>
                </a:cubicBezTo>
                <a:cubicBezTo>
                  <a:pt x="1221201" y="264987"/>
                  <a:pt x="1155064" y="576975"/>
                  <a:pt x="1198196" y="723624"/>
                </a:cubicBezTo>
                <a:cubicBezTo>
                  <a:pt x="1241328" y="870273"/>
                  <a:pt x="1304589" y="919157"/>
                  <a:pt x="1293087" y="1025549"/>
                </a:cubicBezTo>
                <a:cubicBezTo>
                  <a:pt x="1281585" y="1131942"/>
                  <a:pt x="1261457" y="1307345"/>
                  <a:pt x="1129185" y="1361979"/>
                </a:cubicBezTo>
                <a:cubicBezTo>
                  <a:pt x="996913" y="1416613"/>
                  <a:pt x="683487" y="1443930"/>
                  <a:pt x="499457" y="1353353"/>
                </a:cubicBezTo>
                <a:cubicBezTo>
                  <a:pt x="315427" y="1262776"/>
                  <a:pt x="96891" y="992481"/>
                  <a:pt x="25004" y="818515"/>
                </a:cubicBezTo>
                <a:cubicBezTo>
                  <a:pt x="-46883" y="644549"/>
                  <a:pt x="58072" y="443266"/>
                  <a:pt x="68136" y="309556"/>
                </a:cubicBezTo>
                <a:cubicBezTo>
                  <a:pt x="78200" y="175847"/>
                  <a:pt x="-84264" y="34949"/>
                  <a:pt x="76762" y="7632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54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22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7B380-9BDB-64E3-9749-204F18E86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1B2D9-CE2A-35E2-D68C-15195DF088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Acceleration in Normal–Tangential 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8FC5B3D-FCBB-0634-1BBA-FA0E4183886C}"/>
              </a:ext>
            </a:extLst>
          </p:cNvPr>
          <p:cNvGrpSpPr>
            <a:grpSpLocks/>
          </p:cNvGrpSpPr>
          <p:nvPr/>
        </p:nvGrpSpPr>
        <p:grpSpPr bwMode="auto">
          <a:xfrm>
            <a:off x="-26988" y="-11502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89FAE3C-99CC-BCAE-83A6-7DDD343B70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8F8A884-3229-B0D7-F162-B1949B4006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45C2B66-BF79-9225-400E-C0DAF638AF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2289CA9-901E-79C1-5CCA-5334B61F5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76EE74B-46A6-D8AE-67D3-7D985A6FB0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0BE4C24-195E-55D5-EF07-71831C1E51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8D10C1E-88AD-5F86-4026-C7D3C7D3A2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099CFEF-71A7-E86A-3EAE-633E5F7E3F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82DEFD6-1F42-C2EE-A3A1-387F85C6C9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40D8FC3-DB79-91DD-D6CB-A5868732C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579C1F7-7456-C3B3-94F2-C144284B3C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78FE51D-959B-0E64-09E3-4E610BF86D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ACFC6BA-EF36-23E5-23EA-781D6779F9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1A5BF56-926C-0295-80C3-158C8B9E9B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2FBEFDA-8E0D-3176-17FF-4108C9A507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42F6E5D-CCF6-598B-6C65-9BEB27528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B2074F69-560D-B262-7AA0-0D241627B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4165" y="1271263"/>
            <a:ext cx="3562847" cy="51346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FE6B23-763C-BC7B-1FF2-5121B09C4D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725" y="1226233"/>
                <a:ext cx="6152072" cy="754967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FE6B23-763C-BC7B-1FF2-5121B09C4D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725" y="1226233"/>
                <a:ext cx="6152072" cy="754967"/>
              </a:xfr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0C11878-3A9D-EE71-4258-959B015687F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0412" y="2193766"/>
                <a:ext cx="6152072" cy="3010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Hence, the normal and tangential components are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kern="0" dirty="0"/>
                  <a:t>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endParaRPr lang="en-US" sz="2400" kern="0" dirty="0"/>
              </a:p>
              <a:p>
                <a:r>
                  <a:rPr lang="en-US" sz="2400" kern="0" dirty="0"/>
                  <a:t>The magnitude of the acceleration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d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0C11878-3A9D-EE71-4258-959B01568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412" y="2193766"/>
                <a:ext cx="6152072" cy="3010171"/>
              </a:xfrm>
              <a:prstGeom prst="rect">
                <a:avLst/>
              </a:prstGeom>
              <a:blipFill>
                <a:blip r:embed="rId6"/>
                <a:stretch>
                  <a:fillRect l="-1287" t="-1619" r="-198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48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94596-9D95-BF34-2CED-33476C994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2CC90-6FBD-5920-6872-EBF46BB7A8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Geometric Interpretation of Acceleration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8BB6DE-97F6-8437-A5D7-021E37F9CB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8921" y="1219200"/>
                <a:ext cx="5456716" cy="5529072"/>
              </a:xfrm>
            </p:spPr>
            <p:txBody>
              <a:bodyPr/>
              <a:lstStyle/>
              <a:p>
                <a:r>
                  <a:rPr lang="en-US" sz="2400" dirty="0"/>
                  <a:t>The change in velocity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dirty="0"/>
                  <a:t> determines the direction of acceleration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normal component of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</a:t>
                </a:r>
                <a:r>
                  <a:rPr lang="en-US" sz="2400" i="1" dirty="0"/>
                  <a:t>dv</a:t>
                </a:r>
                <a:r>
                  <a:rPr lang="en-US" sz="2400" i="1" baseline="-25000" dirty="0"/>
                  <a:t>n</a:t>
                </a:r>
                <a:r>
                  <a:rPr lang="en-US" sz="2400" dirty="0"/>
                  <a:t>, whose magnitude equals the arc length generated by rotating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dirty="0"/>
                  <a:t> through angle dβ.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Hence, the normal component of acceleration is </a:t>
                </a:r>
              </a:p>
              <a:p>
                <a:pPr marL="0" indent="0" algn="ctr">
                  <a:buNone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endParaRPr lang="en-US" sz="2400" dirty="0"/>
              </a:p>
              <a:p>
                <a:r>
                  <a:rPr lang="en-US" sz="2400" dirty="0"/>
                  <a:t>The tangential component is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8BB6DE-97F6-8437-A5D7-021E37F9CB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8921" y="1219200"/>
                <a:ext cx="5456716" cy="5529072"/>
              </a:xfrm>
              <a:blipFill>
                <a:blip r:embed="rId3"/>
                <a:stretch>
                  <a:fillRect l="-1564" t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023DF66E-82A2-434D-1BC4-700936FD90A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9CED997-F1DE-034D-1E8F-A0EF806609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123A32A-AA7B-BEF9-BC34-7275FD088D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97D417A-6B36-6126-BF96-0AF6253188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D8077E3-3DC5-23F9-4839-4BECEF07BE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15E0FE8-E202-C8E1-2CB3-AC162DFD18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FA67EA5-CCF4-07E0-77F1-AFD7A908F1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BA23107-8BB4-A201-9A6B-F1718125D6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F34F12D-9909-2F59-3AD2-DDE0FF99E0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109F806-EBF7-2B27-B6F7-635CBB54EA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0F10508-B763-C8A1-F47C-27718CE576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51DB47F-5A8D-8AFA-F3D2-35CF2B0F9D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BAD3340-5666-3036-0FAE-34DA93241A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F00E2DD-F1BC-BF2B-B6AC-4FF5ED061A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CA2D18E-1762-6C5E-EC27-324FE93BE8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42A66FA-39BB-92E1-460A-49FF5E394B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CBC046D-FC9D-C546-617E-4FE2AEF7E8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A9E29A7-6C6E-4BA1-AA9E-724D5EB7F67E}"/>
                  </a:ext>
                </a:extLst>
              </p:cNvPr>
              <p:cNvSpPr txBox="1"/>
              <p:nvPr/>
            </p:nvSpPr>
            <p:spPr>
              <a:xfrm>
                <a:off x="1554498" y="5702677"/>
                <a:ext cx="2749968" cy="793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A9E29A7-6C6E-4BA1-AA9E-724D5EB7F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498" y="5702677"/>
                <a:ext cx="2749968" cy="7935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F4EADCA-3C18-C4D4-CAD0-6F860D4B3A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165" y="1271263"/>
            <a:ext cx="3562847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35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DEE68-40D9-5D70-4A5B-F88F055C2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52A6321D-43F5-B348-E459-306BBDA6E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472" y="1257776"/>
            <a:ext cx="4928265" cy="3122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238AFB-1716-833F-E076-39F301C671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Acceleration Vectors Along a Curved Path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24D687-813C-DC33-9E2D-48728284CF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83723"/>
                <a:ext cx="4531589" cy="3928626"/>
              </a:xfrm>
            </p:spPr>
            <p:txBody>
              <a:bodyPr/>
              <a:lstStyle/>
              <a:p>
                <a:r>
                  <a:rPr lang="en-US" sz="2400" dirty="0"/>
                  <a:t>The normal component of acceleration </a:t>
                </a:r>
                <a:r>
                  <a:rPr lang="en-US" sz="2400" i="1" dirty="0"/>
                  <a:t>a</a:t>
                </a:r>
                <a:r>
                  <a:rPr lang="en-US" sz="2400" i="1" baseline="-25000" dirty="0"/>
                  <a:t>n</a:t>
                </a:r>
                <a:r>
                  <a:rPr lang="en-US" sz="2400" dirty="0"/>
                  <a:t> is always directed toward the center of curvature C. </a:t>
                </a:r>
              </a:p>
              <a:p>
                <a:r>
                  <a:rPr lang="en-US" sz="2400" dirty="0"/>
                  <a:t>The tangential component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 is: </a:t>
                </a:r>
              </a:p>
              <a:p>
                <a:r>
                  <a:rPr lang="en-US" sz="2400" dirty="0"/>
                  <a:t>Positive when the speed is increasing </a:t>
                </a:r>
              </a:p>
              <a:p>
                <a:r>
                  <a:rPr lang="en-US" sz="2400" dirty="0"/>
                  <a:t>Negative when the speed is decreasing.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24D687-813C-DC33-9E2D-48728284CF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83723"/>
                <a:ext cx="4531589" cy="3928626"/>
              </a:xfrm>
              <a:blipFill>
                <a:blip r:embed="rId4"/>
                <a:stretch>
                  <a:fillRect l="-1750" t="-1242" r="-14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8C7882B-85FE-3E27-E8FA-0BA40194438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3526241-23E5-10C8-EDD8-2180C624AE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D66D230-6552-2710-D7D2-DBAB761418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43DF310-814D-93D9-2861-F11F6E69F2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30C7318-958C-100C-D8EF-26D9998F5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AA736AE-9565-3E69-A50B-80EEE8CC52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EF30D65-A6A9-5BE5-7158-E086F1F24D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C95056D-DDEE-4F46-694F-0258E7DAF8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349CBB4-9443-C143-4D8B-5E54EF5590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22EF131-B99D-17DB-8719-22B3BCC81B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248FF91-3A2E-3DF9-2796-2094899B26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B391FFD-4476-326C-6B7A-F13A84E303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105F8AA-1EC1-C632-1955-8DCEBCF622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4E1F502-E93D-68FA-1F4F-CBCACF98A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68E9907-F1C1-A4F7-4BC3-D7D7DBC0B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371D6E4-2DFA-F2F8-1054-549F5CFF2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9DBCB31-B659-3E9D-5F2B-EBD05FE7BD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2F9422D-F538-F170-EAD7-D795B15C930B}"/>
                  </a:ext>
                </a:extLst>
              </p:cNvPr>
              <p:cNvSpPr txBox="1"/>
              <p:nvPr/>
            </p:nvSpPr>
            <p:spPr>
              <a:xfrm>
                <a:off x="570837" y="5086797"/>
                <a:ext cx="8153400" cy="1634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At an inflection point, the radius of curvature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hence</a:t>
                </a: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2F9422D-F538-F170-EAD7-D795B15C9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37" y="5086797"/>
                <a:ext cx="8153400" cy="1634678"/>
              </a:xfrm>
              <a:prstGeom prst="rect">
                <a:avLst/>
              </a:prstGeom>
              <a:blipFill>
                <a:blip r:embed="rId6"/>
                <a:stretch>
                  <a:fillRect l="-1197" t="-2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127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B8178-0796-C749-AF5C-9A0FEA032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C4810-D3CB-D1A5-5CD8-78CFABB4EE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Circular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63333DD-B875-71F5-84E8-1F530251E7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2D51558-E8C8-8404-59D5-C9C5CCF35A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155E1B8-A43A-F6A9-D6B7-66EE26E512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ECD2CF8-2DE6-C744-FA35-5EED4CBBA6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196FF4D-159A-F89F-7565-8C271E2AF3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45CA4C8-6142-95C2-E932-32E007B52F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8E49B14-3B12-3CFE-FC8A-AC169BECDB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B54F047-F8CE-58DD-9681-92F67F168B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BCB8FAF-0F72-167B-FDF9-2CD4391C5B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1A9A89C-D96C-95E9-2FD2-3666045108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C4A1D97-2E3F-AEF4-7266-44BFE48D80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4D37D41-D9B1-A35A-0F0A-E864038895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248F370-C2EE-7F23-8788-D38B422AA1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354E71A-76D2-036C-6053-B25EBCEBC5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C0B69C3-A93C-F0D2-693C-B4BCED83B8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6893961-7532-9D45-3157-34A1C24F8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B6CEA9-47CD-58A9-B61A-4547480475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15B5EF9-A22F-6F6B-5AC9-1D799C73D70F}"/>
              </a:ext>
            </a:extLst>
          </p:cNvPr>
          <p:cNvSpPr txBox="1"/>
          <p:nvPr/>
        </p:nvSpPr>
        <p:spPr>
          <a:xfrm>
            <a:off x="2815901" y="5752721"/>
            <a:ext cx="591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0070C0"/>
                </a:solidFill>
              </a:rPr>
              <a:t>These relations are fundamental and repeatedly used in dynamics</a:t>
            </a:r>
          </a:p>
        </p:txBody>
      </p:sp>
      <p:pic>
        <p:nvPicPr>
          <p:cNvPr id="1026" name="Picture 2" descr="treadpower">
            <a:extLst>
              <a:ext uri="{FF2B5EF4-FFF2-40B4-BE49-F238E27FC236}">
                <a16:creationId xmlns:a16="http://schemas.microsoft.com/office/drawing/2014/main" id="{244127B9-10E2-A1EF-9040-48C8EC0E6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4" y="1288910"/>
            <a:ext cx="7772399" cy="515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040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7A0A8-829E-F7BD-2A71-2D0D5DF3C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CAF34-64E1-989A-8084-2E80EB105D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Circular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79013FA-FF73-19D6-3CA6-CAAA45161A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9130801-A431-5760-74F6-BBA2BFA800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7AF0E22-AC43-E126-C480-06B661316F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5D6F961-271F-8CA1-72D3-0DDF2F48E3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3B3331B-8177-9909-5F4A-A3624A5C28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336C633-FAB8-AE3C-C1AD-5DA82813E5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33C075C-F628-2909-5B83-6911DFB019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762638A-F0E3-A89B-512D-3DEC3ED737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098E67C-8854-DDC3-A1A5-738DB209F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773C791-0236-499C-B25C-F7C27E8EE8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E001CBB-BC4E-460C-A9CC-5C035E0E1C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9D6137B-4B96-AB60-C6DA-62A465067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7B3C206-DFA9-D7DD-7B69-A6645BD0A0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6A8591E-1CD9-18F8-4265-7D0F0C41B1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0B99F17-70CB-C7CC-4929-34CE0481DD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171CEC7-15C0-1292-819F-6F3C2B017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BF362EE-BC7D-0C05-5A69-78860633C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8" name="Picture 4" descr="Mechanical Extraction Processing Technology for Biodiesel – Farm Energy">
            <a:extLst>
              <a:ext uri="{FF2B5EF4-FFF2-40B4-BE49-F238E27FC236}">
                <a16:creationId xmlns:a16="http://schemas.microsoft.com/office/drawing/2014/main" id="{991E7EC2-2A6B-7CDD-895E-73D8A2800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93" y="1453542"/>
            <a:ext cx="7429832" cy="451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622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04D01-D102-98DE-A8E1-784346E60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B6875-DA89-01BE-A25C-DE2BB47CF4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Circular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FBF62A-F9D9-3E5A-2A46-964E8BDB09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219200"/>
                <a:ext cx="4840665" cy="5486400"/>
              </a:xfrm>
            </p:spPr>
            <p:txBody>
              <a:bodyPr/>
              <a:lstStyle/>
              <a:p>
                <a:r>
                  <a:rPr lang="en-US" sz="2400" dirty="0"/>
                  <a:t>Circular motion is a special case of plane curvilinear motion where:</a:t>
                </a:r>
              </a:p>
              <a:p>
                <a:r>
                  <a:rPr lang="en-US" sz="2400" dirty="0"/>
                  <a:t>Radius of curvature </a:t>
                </a:r>
                <a:r>
                  <a:rPr lang="en-US" sz="2400" i="1" dirty="0"/>
                  <a:t>ρ </a:t>
                </a:r>
                <a:r>
                  <a:rPr lang="en-US" sz="2400" dirty="0"/>
                  <a:t>becomes the constant radius </a:t>
                </a:r>
                <a:r>
                  <a:rPr lang="en-US" sz="2400" i="1" dirty="0"/>
                  <a:t>r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Angle </a:t>
                </a:r>
                <a:r>
                  <a:rPr lang="en-US" sz="2400" i="1" dirty="0"/>
                  <a:t>β</a:t>
                </a:r>
                <a:r>
                  <a:rPr lang="en-US" sz="2400" dirty="0"/>
                  <a:t> is replaced by angular position </a:t>
                </a:r>
                <a:r>
                  <a:rPr lang="en-US" sz="2400" i="1" dirty="0"/>
                  <a:t>θ.</a:t>
                </a:r>
              </a:p>
              <a:p>
                <a:r>
                  <a:rPr lang="en-US" sz="2400" dirty="0"/>
                  <a:t>Velocity and Acceleration Components are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endParaRPr lang="en-US" sz="2400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FBF62A-F9D9-3E5A-2A46-964E8BDB09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219200"/>
                <a:ext cx="4840665" cy="5486400"/>
              </a:xfrm>
              <a:blipFill>
                <a:blip r:embed="rId3"/>
                <a:stretch>
                  <a:fillRect l="-1635" t="-889" r="-2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23F88AD-9922-7ED8-6DED-242D19BDA9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46D9D57-8496-56C2-B2CF-058265A9C1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92F302C-255C-7396-914E-510084A99B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2855743-6F35-A78D-7B24-E7D65DD3F0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EDDC5B1-6554-FA04-7D6C-5DA7ED206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4A54657-DC27-9342-2CB2-2607536D6F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72B57D1-FEAA-8F1C-A8E2-0189B2C96A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2BD78BD-7989-ECB9-8472-82689DA62D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AFB0843-3D04-377D-BD4F-0DF648D338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50905B2-D7E8-D513-4557-2B52F52DB0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DBBE570-DFA4-D17D-7ABD-09C0CF188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F600BDA-0928-F5AC-4F15-1F3612D664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F91D039-7029-37FB-8008-B1A51BB8D1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3A8580A-31E4-E454-2B29-3D7DFEA3ED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A92D8C8-E6D7-650F-0FF3-478046C7ED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4019740-B078-B03C-5854-61C4EED01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00E5F13-4407-6905-D239-B03CF2E1F3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564E75C-EDEA-BB49-ADCB-43E5828713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2798" y="1241286"/>
            <a:ext cx="3438510" cy="444817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71552C6-F959-92FC-0DD3-0349A0D79282}"/>
              </a:ext>
            </a:extLst>
          </p:cNvPr>
          <p:cNvSpPr txBox="1"/>
          <p:nvPr/>
        </p:nvSpPr>
        <p:spPr>
          <a:xfrm>
            <a:off x="2984176" y="5814278"/>
            <a:ext cx="59109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0070C0"/>
                </a:solidFill>
              </a:rPr>
              <a:t>These relations are fundamental and repeatedly used in dynamics</a:t>
            </a:r>
          </a:p>
        </p:txBody>
      </p:sp>
    </p:spTree>
    <p:extLst>
      <p:ext uri="{BB962C8B-B14F-4D97-AF65-F5344CB8AC3E}">
        <p14:creationId xmlns:p14="http://schemas.microsoft.com/office/powerpoint/2010/main" val="166837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AA8F6-EEA0-0E32-3FE2-1A7DD0670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9E7B9-E75F-A58E-AF1B-357178B88B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Extrinsic Coordinate System:</a:t>
            </a:r>
            <a:br>
              <a:rPr lang="en-US" sz="2800" dirty="0"/>
            </a:br>
            <a:r>
              <a:rPr lang="en-US" sz="2800" dirty="0"/>
              <a:t>Polar Coordinates (</a:t>
            </a:r>
            <a:r>
              <a:rPr lang="en-US" sz="2800" i="1" dirty="0"/>
              <a:t>r–</a:t>
            </a:r>
            <a:r>
              <a:rPr lang="el-GR" sz="2800" i="1" dirty="0"/>
              <a:t>θ</a:t>
            </a:r>
            <a:r>
              <a:rPr lang="el-GR" sz="2800" dirty="0"/>
              <a:t>)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06C56-873F-DBEB-506E-A6FF23F47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741" y="1268603"/>
            <a:ext cx="5257800" cy="3104599"/>
          </a:xfrm>
        </p:spPr>
        <p:txBody>
          <a:bodyPr/>
          <a:lstStyle/>
          <a:p>
            <a:r>
              <a:rPr lang="en-US" sz="2400" dirty="0"/>
              <a:t>Polar coordinates provide a third description of plane curvilinear motion. </a:t>
            </a:r>
          </a:p>
          <a:p>
            <a:r>
              <a:rPr lang="en-US" sz="2400" dirty="0"/>
              <a:t>The particle position is specified by: the radial distance </a:t>
            </a:r>
            <a:r>
              <a:rPr lang="en-US" sz="2400" i="1" dirty="0"/>
              <a:t>r</a:t>
            </a:r>
            <a:r>
              <a:rPr lang="en-US" sz="2400" dirty="0"/>
              <a:t> from a fixed-point O, the angular position </a:t>
            </a:r>
            <a:r>
              <a:rPr lang="en-US" sz="2400" i="1" dirty="0"/>
              <a:t>θ</a:t>
            </a:r>
            <a:r>
              <a:rPr lang="en-US" sz="2400" dirty="0"/>
              <a:t> measured from a fixed reference line (</a:t>
            </a:r>
            <a:r>
              <a:rPr lang="en-US" sz="2400" i="1" dirty="0"/>
              <a:t>x</a:t>
            </a:r>
            <a:r>
              <a:rPr lang="en-US" sz="2400" dirty="0"/>
              <a:t>-axis). 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A465D846-B676-3C21-5A11-9BBBEAC832D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17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E9C029C-2AFD-2E1F-4491-FC1D9E90F1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1737DA5-A522-3B05-D18E-E33D11BC1E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480DD82-D6EC-DA31-EBB7-BD1566C4A3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D36A1A9-0733-C03A-B3F0-A9C3836E4D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88BBDA7-9F4C-2515-5B79-276AB360D1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CA2C24D-59E1-7CCB-1E53-DACAA54805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1DAB14D-1065-3173-CAC2-AF2C152C3B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DEC49E0-E468-9F70-EACA-902FA46C9A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7D5BEED-CE1C-6633-8B85-C743393DA3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6008750-C5D5-2117-99DB-B1DD83C716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4E8EEFF-8697-93E5-CF37-29D9C6CCB8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208E58F-7DDE-434F-68AE-90BDC908BE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A91ACF8-33AB-9071-FFC6-B60B116029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570FF1E-7DE7-D50B-BBC4-AB4E0F9550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F47B595-344A-2B6E-6EC3-8E7B4FBB45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E713FE0-4D67-3C73-24D9-868249ED0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533BFC2-9C35-42AA-E88A-A327F59053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AF553DFA-72D5-D332-93FC-A48EB0DD012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0776" y="4384831"/>
                <a:ext cx="8502447" cy="1662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This description is especially useful when motion is constrained or naturally expressed in terms of radial and angular variations. </a:t>
                </a:r>
              </a:p>
              <a:p>
                <a:r>
                  <a:rPr lang="en-US" sz="2400" kern="0" dirty="0"/>
                  <a:t>Unit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kern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400" kern="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2400" kern="0" dirty="0"/>
                  <a:t> are defined in the radial and transverse directions, respectively.</a:t>
                </a: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AF553DFA-72D5-D332-93FC-A48EB0DD0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776" y="4384831"/>
                <a:ext cx="8502447" cy="1662167"/>
              </a:xfrm>
              <a:prstGeom prst="rect">
                <a:avLst/>
              </a:prstGeom>
              <a:blipFill>
                <a:blip r:embed="rId4"/>
                <a:stretch>
                  <a:fillRect l="-1004" t="-2930" b="-62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id="{480A8795-72FE-4324-91D3-79F43A1055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6931" y="1286836"/>
            <a:ext cx="3568977" cy="273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6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1B4C8-CA4A-EE75-A8E2-696A7A9F9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BFE86-5024-F751-3757-6362612EC3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Position Vector in Polar 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66527B-4511-8CF3-D0C6-E6CEB41FFB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385460"/>
                <a:ext cx="5029200" cy="5243940"/>
              </a:xfrm>
            </p:spPr>
            <p:txBody>
              <a:bodyPr/>
              <a:lstStyle/>
              <a:p>
                <a:r>
                  <a:rPr lang="en-US" sz="2400" dirty="0"/>
                  <a:t>A particle moving along a curved path can be located using polar coordinates (</a:t>
                </a:r>
                <a:r>
                  <a:rPr lang="en-US" sz="2400" i="1" dirty="0"/>
                  <a:t>r, θ</a:t>
                </a:r>
                <a:r>
                  <a:rPr lang="en-US" sz="2400" dirty="0"/>
                  <a:t>). </a:t>
                </a:r>
              </a:p>
              <a:p>
                <a:r>
                  <a:rPr lang="en-US" sz="2400" dirty="0"/>
                  <a:t>The radial unit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400" dirty="0"/>
                  <a:t> defines the direction of increasing </a:t>
                </a:r>
                <a:r>
                  <a:rPr lang="en-US" sz="2400" i="1" dirty="0"/>
                  <a:t>r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angular unit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2400" dirty="0"/>
                  <a:t> is perpendicular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and points in the direction of increasing </a:t>
                </a:r>
                <a:r>
                  <a:rPr lang="en-US" sz="2400" i="1" dirty="0"/>
                  <a:t>θ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position vector of the particle at point </a:t>
                </a:r>
                <a:r>
                  <a:rPr lang="en-US" sz="2400" i="1" dirty="0"/>
                  <a:t>A</a:t>
                </a:r>
                <a:r>
                  <a:rPr lang="en-US" sz="2400" dirty="0"/>
                  <a:t> has: </a:t>
                </a:r>
              </a:p>
              <a:p>
                <a:r>
                  <a:rPr lang="en-US" sz="2400" dirty="0"/>
                  <a:t>magnitude equal to the radial distance r, direction given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66527B-4511-8CF3-D0C6-E6CEB41FFB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385460"/>
                <a:ext cx="5029200" cy="5243940"/>
              </a:xfrm>
              <a:blipFill>
                <a:blip r:embed="rId3"/>
                <a:stretch>
                  <a:fillRect l="-1697" t="-929" r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27E70A6-65F7-C29F-84E1-1FD78236E6D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8293D67-321F-8FB2-F563-D8C09A6008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3B26D01-E011-F5D9-91B2-130D34DEDE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DE33499-7DC1-D1CE-BDE1-FC804A5458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453F786-2BBA-CE10-8C81-4A1F785B70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27C55DB-034C-9819-D630-8360EE004C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7B0055D-55A4-D9E8-9013-11D9D63A53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1F9F359-FF43-D5E6-E3A7-D8C5899328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D5F7885-51B4-FC4A-3DD0-C47FC7BE2C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6DA95F2-D011-1B4F-D683-276F0F680F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2E1B694-992E-090C-0C19-87B2DCAC9D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869F273-2145-8267-1517-AEC1BB27E2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5CB89D0-9362-1E40-B623-00B25E3C10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8713855-FA20-7CC6-8B51-2E245461AD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11FDADF-AD20-4940-F980-78F368C924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F531D67-80A4-86DF-FD07-64230E498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1338B65-51E6-C474-8315-1C2F2F4843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6816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71B36-0B22-4D9D-40D0-12C0CE3CA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ACCB9-0F93-B910-2BA9-5E910B0FB4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89806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Geometric Interpretation: Gradient of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69C49E3-27B0-FF1B-1D03-52070EFA57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24B401D-96BE-42C2-F746-10590F90AB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3CD2F9D-A86A-F201-617F-BF9B86C81A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A66DBF0-3194-ED0A-AC4C-21E156CF07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5E53FA1-5C7A-A306-5DA0-8BC5F2991D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4F9E211-E0CC-92E0-D5FE-3451C0663D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8BAF9E5-8244-2871-9A2C-D0FD75892C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4E2389B-3D4A-9829-6D51-FBAF75719F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1653F58-1033-EA11-DDC6-4C6860B281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B1A4C2D-4B8D-9D47-39C9-244B975BE7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F1591C2-EC93-B715-939B-BF34527AF4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0D3E927-15F0-661E-1717-CBED647782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C213F1E-0829-1E0F-80E7-0360AFEF7B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5EF1412-766D-B354-E4DA-BD464DD6A3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5A8C672-58D9-7A74-763E-0E9C739A27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C4BBAFB-C478-614E-1FEE-272360A6E7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EAE532C-5CA4-AD0C-F2B8-B854EDD132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C6DA00B-B280-4BF3-113B-B595F6016E6A}"/>
              </a:ext>
            </a:extLst>
          </p:cNvPr>
          <p:cNvGrpSpPr/>
          <p:nvPr/>
        </p:nvGrpSpPr>
        <p:grpSpPr>
          <a:xfrm>
            <a:off x="6019799" y="1264017"/>
            <a:ext cx="2941617" cy="4115111"/>
            <a:chOff x="5410201" y="1264017"/>
            <a:chExt cx="3551216" cy="483198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F770929-6C62-9632-EE3C-C434E4989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0201" y="1264017"/>
              <a:ext cx="3551216" cy="483198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A27F1EB-6480-5A37-D095-30C5E2B4E197}"/>
                    </a:ext>
                  </a:extLst>
                </p:cNvPr>
                <p:cNvSpPr txBox="1"/>
                <p:nvPr/>
              </p:nvSpPr>
              <p:spPr>
                <a:xfrm>
                  <a:off x="7543800" y="4411001"/>
                  <a:ext cx="320496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A27F1EB-6480-5A37-D095-30C5E2B4E1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3800" y="4411001"/>
                  <a:ext cx="320496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1923" t="-18667" r="-3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3794957-98A6-ACF0-D6C3-62F23EAF8CEA}"/>
                    </a:ext>
                  </a:extLst>
                </p:cNvPr>
                <p:cNvSpPr txBox="1"/>
                <p:nvPr/>
              </p:nvSpPr>
              <p:spPr>
                <a:xfrm>
                  <a:off x="7789261" y="5105400"/>
                  <a:ext cx="36413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3794957-98A6-ACF0-D6C3-62F23EAF8C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89261" y="5105400"/>
                  <a:ext cx="364139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1667" b="-1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0DA7E76-86FB-F107-FBD5-5F5777072A40}"/>
                    </a:ext>
                  </a:extLst>
                </p:cNvPr>
                <p:cNvSpPr txBox="1"/>
                <p:nvPr/>
              </p:nvSpPr>
              <p:spPr>
                <a:xfrm>
                  <a:off x="6147513" y="4888468"/>
                  <a:ext cx="405687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0DA7E76-86FB-F107-FBD5-5F5777072A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7513" y="4888468"/>
                  <a:ext cx="405687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8955" r="-5970" b="-1639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E18294B-BB9D-9A51-F8E5-1347DDF49993}"/>
                    </a:ext>
                  </a:extLst>
                </p:cNvPr>
                <p:cNvSpPr txBox="1"/>
                <p:nvPr/>
              </p:nvSpPr>
              <p:spPr>
                <a:xfrm>
                  <a:off x="8107658" y="1776797"/>
                  <a:ext cx="35464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E18294B-BB9D-9A51-F8E5-1347DDF499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07658" y="1776797"/>
                  <a:ext cx="354649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17241" t="-34426" r="-67241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A2822C3F-44F5-89C9-BA93-DE9FDC467C4E}"/>
                    </a:ext>
                  </a:extLst>
                </p:cNvPr>
                <p:cNvSpPr txBox="1"/>
                <p:nvPr/>
              </p:nvSpPr>
              <p:spPr>
                <a:xfrm>
                  <a:off x="8475061" y="3212068"/>
                  <a:ext cx="36413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A2822C3F-44F5-89C9-BA93-DE9FDC467C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75061" y="3212068"/>
                  <a:ext cx="364139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11667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FB2AEFC-AEBF-2C7B-898D-BB4EE078D1B9}"/>
                    </a:ext>
                  </a:extLst>
                </p:cNvPr>
                <p:cNvSpPr txBox="1"/>
                <p:nvPr/>
              </p:nvSpPr>
              <p:spPr>
                <a:xfrm>
                  <a:off x="6629400" y="3048000"/>
                  <a:ext cx="402674" cy="37176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FB2AEFC-AEBF-2C7B-898D-BB4EE078D1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9400" y="3048000"/>
                  <a:ext cx="402674" cy="371768"/>
                </a:xfrm>
                <a:prstGeom prst="rect">
                  <a:avLst/>
                </a:prstGeom>
                <a:blipFill>
                  <a:blip r:embed="rId11"/>
                  <a:stretch>
                    <a:fillRect l="-10606" r="-4545" b="-213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06FE5417-5A4B-DFE9-6B8A-0AAFA50768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8639" y="1250272"/>
                <a:ext cx="6324599" cy="5212087"/>
              </a:xfrm>
            </p:spPr>
            <p:txBody>
              <a:bodyPr/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en-US" altLang="en-US" sz="2400" dirty="0"/>
                  <a:t>In 2D polar coordinates  (</a:t>
                </a:r>
                <a:r>
                  <a:rPr lang="en-US" altLang="en-US" sz="2400" i="1" dirty="0" err="1"/>
                  <a:t>r,θ</a:t>
                </a:r>
                <a:r>
                  <a:rPr lang="en-US" altLang="en-US" sz="2400" dirty="0"/>
                  <a:t>) a vector field expressed in terms of its radial and azimuthal components and their corresponding unit vectors: </a:t>
                </a:r>
              </a:p>
              <a:p>
                <a:pPr marL="0" lvl="0" indent="0" algn="ctr">
                  <a:spcBef>
                    <a:spcPct val="0"/>
                  </a:spcBef>
                  <a:buNone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lvl="0" indent="0">
                  <a:spcBef>
                    <a:spcPct val="0"/>
                  </a:spcBef>
                  <a:buNone/>
                </a:pPr>
                <a:r>
                  <a:rPr lang="en-US" sz="2400" dirty="0"/>
                  <a:t>The del (gradient) operator in polar coordinates is:</a:t>
                </a:r>
              </a:p>
              <a:p>
                <a:pPr marL="0" lvl="0" indent="0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f>
                        <m:fPr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US" altLang="en-US" sz="2400" dirty="0"/>
              </a:p>
              <a:p>
                <a:pPr marL="0" lvl="0" indent="0">
                  <a:spcBef>
                    <a:spcPct val="0"/>
                  </a:spcBef>
                  <a:buNone/>
                </a:pPr>
                <a:r>
                  <a:rPr lang="en-US" altLang="en-US" sz="2400" dirty="0"/>
                  <a:t>Unlike Cartesian coordinates, the basis vectors in polar coordinates change direction with respect to </a:t>
                </a:r>
                <a:r>
                  <a:rPr lang="en-US" altLang="en-US" sz="2400" b="1" i="1" dirty="0"/>
                  <a:t>θ!</a:t>
                </a:r>
              </a:p>
              <a:p>
                <a:pPr marL="0" lvl="0" indent="0">
                  <a:spcBef>
                    <a:spcPct val="0"/>
                  </a:spcBef>
                  <a:buNone/>
                </a:pPr>
                <a:r>
                  <a:rPr lang="en-US" altLang="en-US" sz="2400" dirty="0"/>
                  <a:t>Their derivatives are: </a:t>
                </a:r>
              </a:p>
              <a:p>
                <a:pPr marL="0" lvl="0" indent="0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=0;     </m:t>
                      </m:r>
                      <m:f>
                        <m:f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:</m:t>
                      </m:r>
                      <m:f>
                        <m:f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;     </m:t>
                      </m:r>
                      <m:f>
                        <m:f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US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altLang="en-US" sz="2400" dirty="0"/>
              </a:p>
              <a:p>
                <a:pPr marL="0" lvl="0" indent="0">
                  <a:spcBef>
                    <a:spcPct val="0"/>
                  </a:spcBef>
                  <a:buNone/>
                </a:pPr>
                <a:endParaRPr lang="en-US" altLang="en-US" sz="2400" dirty="0"/>
              </a:p>
              <a:p>
                <a:pPr marL="0" lvl="0" indent="0">
                  <a:spcBef>
                    <a:spcPct val="0"/>
                  </a:spcBef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06FE5417-5A4B-DFE9-6B8A-0AAFA50768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8639" y="1250272"/>
                <a:ext cx="6324599" cy="5212087"/>
              </a:xfrm>
              <a:blipFill>
                <a:blip r:embed="rId12"/>
                <a:stretch>
                  <a:fillRect l="-1445" t="-936" r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>
            <a:extLst>
              <a:ext uri="{FF2B5EF4-FFF2-40B4-BE49-F238E27FC236}">
                <a16:creationId xmlns:a16="http://schemas.microsoft.com/office/drawing/2014/main" id="{34E6BEB9-7FBD-8ED8-AFAB-99E7627B4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9604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C11544C2-7E9C-3F14-F299-37F4C7BE5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>
            <a:extLst>
              <a:ext uri="{FF2B5EF4-FFF2-40B4-BE49-F238E27FC236}">
                <a16:creationId xmlns:a16="http://schemas.microsoft.com/office/drawing/2014/main" id="{7767E1B5-3D95-1CBB-EC37-FB44E9AB3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41116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85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D5530-5A27-6C98-500C-7863ABDBA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0E86E-42D9-5C65-D55F-5D2AE04901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89806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Geometric Interpretation: Gradient of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161B26D-B66C-24CB-9682-21A1FD21F2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377B7FF-A17E-BA94-A5B5-4EFEBCC7EA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840FDA5-AFCE-0267-49AA-1E39D3A992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176F2AE-43D7-ED75-2C60-746F054BC7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80CF95C-F008-FAEF-8E6E-DFD0160653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9E76D83-B8CE-481E-415D-292781489C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5E10CBE-9DC2-5648-5F63-17842A78C5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1D849EA-C35E-013C-C023-83F023F52D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C5538F0-1A84-5349-A9AE-1ADB892B22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F80789F-0B1E-A13F-214D-AAAF1B2581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360C92C-7CBC-3400-BADC-22FBFA8A68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556BC0E-CD81-2915-6FAC-C3BFB6E1CB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90213EF-D00B-FE4B-E148-3CDBFF1C5F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08AB861-2C04-5378-2456-2551F0E4FA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A21709D-582B-7941-60BE-B1F6EFEB47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9134D02-E1FC-38D6-70D7-7D641C2B2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5A7823-55C5-1EBC-33A3-E551C5D2DE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210F528-5DE4-3F27-F85F-642C0C0D7716}"/>
              </a:ext>
            </a:extLst>
          </p:cNvPr>
          <p:cNvGrpSpPr/>
          <p:nvPr/>
        </p:nvGrpSpPr>
        <p:grpSpPr>
          <a:xfrm>
            <a:off x="6019799" y="1264017"/>
            <a:ext cx="2941617" cy="4115111"/>
            <a:chOff x="5410201" y="1264017"/>
            <a:chExt cx="3551216" cy="483198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9101778-3989-9361-19F9-B6ACEEEBB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0201" y="1264017"/>
              <a:ext cx="3551216" cy="483198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4AEACF4-52FD-2735-14B2-8752E74EC78A}"/>
                    </a:ext>
                  </a:extLst>
                </p:cNvPr>
                <p:cNvSpPr txBox="1"/>
                <p:nvPr/>
              </p:nvSpPr>
              <p:spPr>
                <a:xfrm>
                  <a:off x="7543800" y="4411001"/>
                  <a:ext cx="320496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A27F1EB-6480-5A37-D095-30C5E2B4E1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3800" y="4411001"/>
                  <a:ext cx="320496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1923" t="-18667" r="-3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94F487A-F7B8-4C43-12E6-200A49DA1DE3}"/>
                    </a:ext>
                  </a:extLst>
                </p:cNvPr>
                <p:cNvSpPr txBox="1"/>
                <p:nvPr/>
              </p:nvSpPr>
              <p:spPr>
                <a:xfrm>
                  <a:off x="7789261" y="5105400"/>
                  <a:ext cx="36413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3794957-98A6-ACF0-D6C3-62F23EAF8C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89261" y="5105400"/>
                  <a:ext cx="364139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1667" b="-1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523558B8-0AB9-023D-D36C-C2C0AD29BA71}"/>
                    </a:ext>
                  </a:extLst>
                </p:cNvPr>
                <p:cNvSpPr txBox="1"/>
                <p:nvPr/>
              </p:nvSpPr>
              <p:spPr>
                <a:xfrm>
                  <a:off x="6147513" y="4888468"/>
                  <a:ext cx="405687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0DA7E76-86FB-F107-FBD5-5F5777072A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7513" y="4888468"/>
                  <a:ext cx="405687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8955" r="-5970" b="-1639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5D54C0CE-95CA-67EA-B9A0-8ABFBBF76906}"/>
                    </a:ext>
                  </a:extLst>
                </p:cNvPr>
                <p:cNvSpPr txBox="1"/>
                <p:nvPr/>
              </p:nvSpPr>
              <p:spPr>
                <a:xfrm>
                  <a:off x="8107658" y="1776797"/>
                  <a:ext cx="35464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E18294B-BB9D-9A51-F8E5-1347DDF499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07658" y="1776797"/>
                  <a:ext cx="354649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17241" t="-34426" r="-67241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B8EE537-8399-696F-3907-D8CEF0589BEC}"/>
                    </a:ext>
                  </a:extLst>
                </p:cNvPr>
                <p:cNvSpPr txBox="1"/>
                <p:nvPr/>
              </p:nvSpPr>
              <p:spPr>
                <a:xfrm>
                  <a:off x="8475061" y="3212068"/>
                  <a:ext cx="36413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A2822C3F-44F5-89C9-BA93-DE9FDC467C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75061" y="3212068"/>
                  <a:ext cx="364139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11667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BC94B78-A0B4-B057-E585-E64D05159ECE}"/>
                    </a:ext>
                  </a:extLst>
                </p:cNvPr>
                <p:cNvSpPr txBox="1"/>
                <p:nvPr/>
              </p:nvSpPr>
              <p:spPr>
                <a:xfrm>
                  <a:off x="6629400" y="3048000"/>
                  <a:ext cx="402674" cy="37176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FB2AEFC-AEBF-2C7B-898D-BB4EE078D1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9400" y="3048000"/>
                  <a:ext cx="402674" cy="371768"/>
                </a:xfrm>
                <a:prstGeom prst="rect">
                  <a:avLst/>
                </a:prstGeom>
                <a:blipFill>
                  <a:blip r:embed="rId11"/>
                  <a:stretch>
                    <a:fillRect l="-10606" r="-4545" b="-213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19A93B9D-BDE9-E525-5D4E-D7C2CB540F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8639" y="1250272"/>
                <a:ext cx="6324599" cy="5212087"/>
              </a:xfrm>
            </p:spPr>
            <p:txBody>
              <a:bodyPr/>
              <a:lstStyle/>
              <a:p>
                <a:pPr marL="0" lvl="0" indent="0">
                  <a:spcBef>
                    <a:spcPct val="0"/>
                  </a:spcBef>
                  <a:buNone/>
                </a:pPr>
                <a:r>
                  <a:rPr lang="en-US" altLang="en-US" sz="2400" dirty="0"/>
                  <a:t>Applying the gradient operator ∇  the velocity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altLang="en-US" sz="2400" dirty="0"/>
                  <a:t> involves the tensor product ⊗ and the product rule is: </a:t>
                </a:r>
              </a:p>
              <a:p>
                <a:pPr marL="0" lvl="0" indent="0">
                  <a:spcBef>
                    <a:spcPct val="0"/>
                  </a:spcBef>
                  <a:buNone/>
                </a:pPr>
                <a:endParaRPr lang="en-US" altLang="en-US" sz="2400" dirty="0"/>
              </a:p>
              <a:p>
                <a:pPr marL="0" lvl="0" indent="0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f>
                            <m:f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f>
                            <m:f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𝜕𝜃</m:t>
                              </m:r>
                            </m:den>
                          </m:f>
                        </m:e>
                      </m:d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⨂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en-US" sz="2400" dirty="0"/>
              </a:p>
              <a:p>
                <a:pPr marL="0" lvl="0" indent="0">
                  <a:spcBef>
                    <a:spcPct val="0"/>
                  </a:spcBef>
                  <a:buNone/>
                </a:pPr>
                <a:endParaRPr lang="en-US" altLang="en-US" sz="2400" dirty="0"/>
              </a:p>
              <a:p>
                <a:pPr marL="0" lvl="0" indent="0">
                  <a:spcBef>
                    <a:spcPct val="0"/>
                  </a:spcBef>
                  <a:buNone/>
                </a:pPr>
                <a:r>
                  <a:rPr lang="en-US" altLang="en-US" sz="2400" dirty="0"/>
                  <a:t>Expanding the terms:</a:t>
                </a:r>
              </a:p>
              <a:p>
                <a:pPr marL="0" lvl="0" indent="0">
                  <a:spcBef>
                    <a:spcPct val="0"/>
                  </a:spcBef>
                  <a:buNone/>
                </a:pPr>
                <a:r>
                  <a:rPr lang="en-US" altLang="en-US" sz="2400" dirty="0"/>
                  <a:t>Radial derivative part:</a:t>
                </a:r>
                <a14:m>
                  <m:oMath xmlns:m="http://schemas.openxmlformats.org/officeDocument/2006/math">
                    <m:r>
                      <a:rPr lang="en-US" alt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</m:t>
                    </m:r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  <m:f>
                      <m:fPr>
                        <m:ctrlP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acc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400" dirty="0"/>
              </a:p>
              <a:p>
                <a:pPr marL="0" lvl="0" indent="0">
                  <a:spcBef>
                    <a:spcPct val="0"/>
                  </a:spcBef>
                  <a:buNone/>
                </a:pPr>
                <a:r>
                  <a:rPr lang="en-US" sz="2400" dirty="0"/>
                  <a:t>Azimuthal derivative part:</a:t>
                </a:r>
              </a:p>
              <a:p>
                <a:pPr marL="0" lvl="0" indent="0">
                  <a:spcBef>
                    <a:spcPct val="0"/>
                  </a:spcBef>
                  <a:buNone/>
                </a:pPr>
                <a:endParaRPr lang="en-US" altLang="en-US" sz="2400" dirty="0"/>
              </a:p>
              <a:p>
                <a:pPr marL="0" lvl="0" indent="0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⨂</m:t>
                      </m:r>
                      <m:f>
                        <m:fPr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en-US" sz="2400" dirty="0"/>
              </a:p>
              <a:p>
                <a:pPr marL="0" lvl="0" indent="0">
                  <a:spcBef>
                    <a:spcPct val="0"/>
                  </a:spcBef>
                  <a:buNone/>
                </a:pPr>
                <a:endParaRPr lang="en-US" altLang="en-US" sz="2400" dirty="0"/>
              </a:p>
            </p:txBody>
          </p:sp>
        </mc:Choice>
        <mc:Fallback xmlns="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19A93B9D-BDE9-E525-5D4E-D7C2CB540F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8639" y="1250272"/>
                <a:ext cx="6324599" cy="5212087"/>
              </a:xfrm>
              <a:blipFill>
                <a:blip r:embed="rId12"/>
                <a:stretch>
                  <a:fillRect l="-1445" t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>
            <a:extLst>
              <a:ext uri="{FF2B5EF4-FFF2-40B4-BE49-F238E27FC236}">
                <a16:creationId xmlns:a16="http://schemas.microsoft.com/office/drawing/2014/main" id="{E87F1747-F661-CA18-EDDB-76F45C867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94F5F83-DD6B-15C4-CF71-D2006E7F9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6858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5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B92AF-C449-95E9-43EE-31CFA0ABA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11EEF-61AC-8C3B-7FC8-CB53F0A139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40473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Time Derivatives of the Unit Vectors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BAC5CC5-E7F3-8F50-85CD-9B77CC372B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1E877BB-4A2C-4290-A782-C846C55F54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344DEE1-E301-32FB-3643-5AE050AE37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C828356-D012-7565-1766-AC59949C02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68AFF52-327A-B105-23F1-5B9B757107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E8D2C1A-1BEE-7571-F131-F119B6568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8AA7605-6A2A-0A6C-0831-265A9B189D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1DEA3E6-2458-142E-49F6-4C0571DE41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335707F-D8C6-F599-9F45-D1FB2CB3F9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FEA8C28-C7C7-3CDA-15B5-CFE140D96E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2674B31-A86A-C275-E8B0-AECB0493BB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36D62A7-1DA1-E76D-28C3-08F88C4767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4689DE4-CC37-46C0-E2AB-465019D09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60D3CF4-EC36-35B0-D119-C6E9A550C7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63C1A87-916E-1B35-7A23-348F585DA9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BD3CD18-AFC2-6F55-6587-26D131C289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299D225-8D54-53F5-6F8D-C49E5FC95C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3E85329F-CD4A-7CC5-4F8B-3082B2965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6000" y="1704861"/>
            <a:ext cx="4733517" cy="28832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4F05EE-40B8-0487-A2B0-DFEAA7B194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2950" y="1254038"/>
                <a:ext cx="3972480" cy="200326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To obtain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acc>
                  </m:oMath>
                </a14:m>
                <a:r>
                  <a:rPr lang="en-US" sz="2400" dirty="0"/>
                  <a:t>    and acceleration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in polar coordinates, expressions for the time derivatives of the unit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2400" dirty="0"/>
                  <a:t> are required.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4F05EE-40B8-0487-A2B0-DFEAA7B194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2950" y="1254038"/>
                <a:ext cx="3972480" cy="2003268"/>
              </a:xfrm>
              <a:blipFill>
                <a:blip r:embed="rId5"/>
                <a:stretch>
                  <a:fillRect l="-2301" r="-3834" b="-7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592738AC-A62E-2119-599D-8D2E63B70546}"/>
              </a:ext>
            </a:extLst>
          </p:cNvPr>
          <p:cNvSpPr txBox="1"/>
          <p:nvPr/>
        </p:nvSpPr>
        <p:spPr>
          <a:xfrm>
            <a:off x="4435475" y="131668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During a differential motion </a:t>
            </a:r>
            <a:r>
              <a:rPr lang="en-US" sz="2400" b="1" i="1" dirty="0" err="1"/>
              <a:t>dθ</a:t>
            </a:r>
            <a:r>
              <a:rPr lang="en-US" sz="2400" b="1" dirty="0"/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75B4082-ECEA-7A76-71BB-82E176778328}"/>
                  </a:ext>
                </a:extLst>
              </p:cNvPr>
              <p:cNvSpPr txBox="1"/>
              <p:nvPr/>
            </p:nvSpPr>
            <p:spPr>
              <a:xfrm>
                <a:off x="402950" y="4402389"/>
                <a:ext cx="7924800" cy="2272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During a differential motion </a:t>
                </a:r>
                <a:r>
                  <a:rPr lang="en-US" sz="2400" i="1" dirty="0" err="1"/>
                  <a:t>dθ</a:t>
                </a:r>
                <a:r>
                  <a:rPr lang="en-US" sz="2400" dirty="0"/>
                  <a:t>: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coordinate directions rotate through the same angle </a:t>
                </a:r>
                <a:r>
                  <a:rPr lang="en-US" sz="2400" i="1" dirty="0" err="1"/>
                  <a:t>dθ</a:t>
                </a:r>
                <a:r>
                  <a:rPr lang="en-US" sz="2400" i="1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unit vectors change accordingly.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vector changes 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75B4082-ECEA-7A76-71BB-82E176778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50" y="4402389"/>
                <a:ext cx="7924800" cy="2272673"/>
              </a:xfrm>
              <a:prstGeom prst="rect">
                <a:avLst/>
              </a:prstGeom>
              <a:blipFill>
                <a:blip r:embed="rId6"/>
                <a:stretch>
                  <a:fillRect l="-1000" t="-2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640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8" grpId="0"/>
      <p:bldP spid="3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66CF4-66ED-B36C-71CD-7C6313649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7F70C460-B621-4006-7344-E454C265C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240" y="1738389"/>
            <a:ext cx="3883497" cy="23654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2E38F5-A077-A516-DA7E-05B16FD818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Time Derivatives of Polar Unit Vectors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D6DCCC-15A1-98E1-0FDA-3A1D950B1E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409281"/>
                <a:ext cx="5257800" cy="4114800"/>
              </a:xfrm>
            </p:spPr>
            <p:txBody>
              <a:bodyPr/>
              <a:lstStyle/>
              <a:p>
                <a:r>
                  <a:rPr lang="en-US" sz="2400" dirty="0"/>
                  <a:t>Dividing the differential relations by </a:t>
                </a:r>
                <a:r>
                  <a:rPr lang="en-US" sz="2400" i="1" dirty="0"/>
                  <a:t>dt</a:t>
                </a:r>
                <a:r>
                  <a:rPr lang="en-US" sz="2400" dirty="0"/>
                  <a:t> yields the time derivatives: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2400" dirty="0"/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Unit vectors are time-dependent due to rotation of coordinates.</a:t>
                </a:r>
              </a:p>
              <a:p>
                <a:r>
                  <a:rPr lang="en-US" sz="2400" dirty="0"/>
                  <a:t>These relations are fundamental to polar velocity and acceleration.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D6DCCC-15A1-98E1-0FDA-3A1D950B1E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409281"/>
                <a:ext cx="5257800" cy="4114800"/>
              </a:xfrm>
              <a:blipFill>
                <a:blip r:embed="rId4"/>
                <a:stretch>
                  <a:fillRect l="-1506" t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B12A398E-D14A-D8B8-4AD9-5B3E9360A53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22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9FBE0A3-A76A-151C-3665-8413EE172A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DC41367-FDBA-590B-4C7F-38FEEA336F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38F36D1-4663-0523-A36B-4321484BAF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B133160-1FB0-43BC-B684-C0D6DC8BEC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828B490-AC92-AFC1-33FA-4B4F39120C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E8AD037-BE15-AE4D-BB1E-5782A63566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F1B98DA-93B0-E96C-1AEF-84E3E46BA0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80E3FCE-11BB-BC7E-512A-0C415EE6F8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593C1C4-00C9-DC89-4159-A61961FF04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29856B1-5D44-1358-9BA8-3DFC5700E8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ECD3C18-082D-2722-5E02-29161CF9CF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C433410-8D3B-D650-4780-D8A18AB14C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286DDAD-6002-A8B1-0152-C52ED6C518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B908811-FBF0-27EF-E21B-CC153784F2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D3A1C82-F5B6-0D00-97AF-46954245F3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E48BBC3-1F6D-DB2D-1FD4-5BE56C81F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9FE8108-308A-E204-BC2A-B0CE264CA3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693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6800F-CD57-5CD0-40B6-BE94608A6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3E092-BA02-FE42-E77C-A89FEB1F30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Polar Coordinates: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8DF0FF-EEDB-09BF-08DC-8013A013AA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181100"/>
                <a:ext cx="8590340" cy="5829300"/>
              </a:xfrm>
            </p:spPr>
            <p:txBody>
              <a:bodyPr/>
              <a:lstStyle/>
              <a:p>
                <a:r>
                  <a:rPr lang="en-US" sz="2400" dirty="0"/>
                  <a:t>We start from the position vector expressed in polar coordinates: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Differentiating with respect to time and using the product rule,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the unit–vector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velocity vector becomes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Velocity components: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 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The </a:t>
                </a:r>
                <a:r>
                  <a:rPr lang="en-US" sz="2400" i="1" dirty="0"/>
                  <a:t>r</a:t>
                </a:r>
                <a:r>
                  <a:rPr lang="en-US" sz="2400" dirty="0"/>
                  <a:t>–component represents radial stretching </a:t>
                </a:r>
              </a:p>
              <a:p>
                <a:r>
                  <a:rPr lang="en-US" sz="2400" dirty="0"/>
                  <a:t> The </a:t>
                </a:r>
                <a:r>
                  <a:rPr lang="en-US" sz="2400" i="1" dirty="0"/>
                  <a:t>θ</a:t>
                </a:r>
                <a:r>
                  <a:rPr lang="en-US" sz="2400" dirty="0"/>
                  <a:t>–component arises from rotation of the radius vector.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8DF0FF-EEDB-09BF-08DC-8013A013AA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181100"/>
                <a:ext cx="8590340" cy="5829300"/>
              </a:xfrm>
              <a:blipFill>
                <a:blip r:embed="rId3"/>
                <a:stretch>
                  <a:fillRect l="-923" t="-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6755DDC-36CA-690F-1FCF-1E9BA59C5D5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0F4F9CC-DE53-50AA-5DA0-F3B3A5B142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3C629D2-6BD8-E484-AA7C-00EBBED788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3E4A1A9-03C3-E15F-3715-03E541F5BA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4C45C88-09F4-E4E3-8B70-226E6F60EA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5EE59F3-16BC-3DDA-18C0-F732AFE618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CCC7C0-C68B-1770-DB11-3F78BD2EDB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1F39436-7B69-EF43-A16F-606EE92861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27DBAB2-D62D-8E5E-FEF1-B606354C02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20FA43C-9C95-ADDE-60D1-B79DBBC35E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BEC5A40-789B-1EA8-14A3-180FFDFE40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4CA30CA-EAA2-4005-B38D-D06EA6834B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4B35A5B-0BA5-FF27-978F-0D79C9CD63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458063E-C9C4-F296-A816-BD0799AB18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D224BA8-3A47-0828-48EC-809E294600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C31F198-F87D-0CD9-6782-7FFF1CF372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08829C1-CF04-B1F5-A2EC-3E25B385B5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046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7B1A3-69E6-51F5-3274-F0C0158BA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1D7FC-57CE-2783-F625-D623C9F0D3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Polar Coordinates: Acceleration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96FFB3-90B0-C3E8-5223-C6CF8B1F89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21275" y="1339540"/>
                <a:ext cx="8209340" cy="5175331"/>
              </a:xfrm>
            </p:spPr>
            <p:txBody>
              <a:bodyPr/>
              <a:lstStyle/>
              <a:p>
                <a:r>
                  <a:rPr lang="en-US" sz="2400" dirty="0"/>
                  <a:t>Differentiating the velocity vector 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acc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Use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;    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To obtain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Acceleration components: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The θ–component can also be written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96FFB3-90B0-C3E8-5223-C6CF8B1F89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1275" y="1339540"/>
                <a:ext cx="8209340" cy="5175331"/>
              </a:xfrm>
              <a:blipFill>
                <a:blip r:embed="rId3"/>
                <a:stretch>
                  <a:fillRect l="-1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A5534197-8692-4C52-FFE7-AEF49CD33C07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24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CCF5D10-437E-8DCC-4383-17F16C2F95F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1691CE7-F8BD-7D07-9F6E-4E9378F811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DD24441-BA61-EEC1-3350-3D2FA284D3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31BCAA9-BBEF-66F9-10BC-EBB9EE2925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D86BA6E-7D98-4BCA-6880-C67571689C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E78BC3F-1B77-9F0B-1AC9-92E80A4484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137357C-1FFB-F59C-B689-CFD7977DD0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EB6147E-D6D3-13A1-0699-5D87C608C3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B8900E0-952E-8498-25F7-D626849A4E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7F3F127-D9B2-CBC5-EBDE-1E7E8193ED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4C4DCA3-5CBC-EFE3-3039-207AE81959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2182DE3-B41B-E956-97AA-9103FA53D2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738E8B0-B497-7DCE-3CB0-373336F195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1E2484E-E8BD-C4D2-C2D2-FD0B823019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53783B2-B4C9-76C8-7FA3-DC1CC74FB7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7905B06-CE2A-AF48-3268-CA3590184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6E5696E-CBF8-5276-1F87-6C1966CCB8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041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F0B65-554D-58F2-6EC3-ECE34CC73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841A8-428F-768C-EB3B-D226C2DDF8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89806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Geometric Interpretation: Velocity Components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ED6A8C-C3EE-D7D0-88D1-891441B621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01947"/>
                <a:ext cx="5343603" cy="3751054"/>
              </a:xfrm>
            </p:spPr>
            <p:txBody>
              <a:bodyPr/>
              <a:lstStyle/>
              <a:p>
                <a:r>
                  <a:rPr lang="en-US" sz="2400" dirty="0"/>
                  <a:t>Figure illustrates the velocity vectors and their </a:t>
                </a:r>
                <a:r>
                  <a:rPr lang="en-US" sz="2400" i="1" dirty="0"/>
                  <a:t>r</a:t>
                </a:r>
                <a:r>
                  <a:rPr lang="en-US" sz="2400" dirty="0"/>
                  <a:t>- and </a:t>
                </a:r>
                <a:r>
                  <a:rPr lang="en-US" sz="2400" i="1" dirty="0"/>
                  <a:t>θ</a:t>
                </a:r>
                <a:r>
                  <a:rPr lang="en-US" sz="2400" dirty="0"/>
                  <a:t>-components at position </a:t>
                </a:r>
                <a:r>
                  <a:rPr lang="en-US" sz="2400" i="1" dirty="0"/>
                  <a:t>A</a:t>
                </a:r>
                <a:r>
                  <a:rPr lang="en-US" sz="2400" dirty="0"/>
                  <a:t> and after an infinitesimal displacement to </a:t>
                </a:r>
                <a:r>
                  <a:rPr lang="en-US" sz="2400" i="1" dirty="0"/>
                  <a:t>A′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Each velocity component undergoes a change in magnitude and/or direction as the particle moves along the curved path. </a:t>
                </a:r>
              </a:p>
              <a:p>
                <a:r>
                  <a:rPr lang="en-US" sz="2400" dirty="0"/>
                  <a:t>The total velocity is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ED6A8C-C3EE-D7D0-88D1-891441B621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01947"/>
                <a:ext cx="5343603" cy="3751054"/>
              </a:xfrm>
              <a:blipFill>
                <a:blip r:embed="rId3"/>
                <a:stretch>
                  <a:fillRect l="-1482" t="-1299" r="-2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1BC11B3-E779-BC7E-A154-F6422635B8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9F0889F-74A4-4730-2467-A85AC20643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F0A360D-3BF2-3247-5A94-9540341356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218ED94-1B1F-D01D-848D-867717E063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4D4B83A-13B4-6A79-9AD9-06D1CDAAE8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91B2E6E-AED9-B794-BC98-A46484F5D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E013AF3-776C-588B-1895-36D1895FC4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1D34795-45C3-75C2-8AD9-142E1F734D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82AC9F4-5E1B-3CD3-EE4E-1C4283DADF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60992EB-B873-0CF8-8853-C2F33E32AA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36588AB-5028-F596-171A-919B9F574A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55473FF-66AE-5930-290E-EFEF875D2A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5637DF8-C828-D969-AD0E-C200943D4A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5D63548-0109-6CCE-4FF5-E275C66568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F346DC1-0B0E-B8A8-2C05-E211951CFA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7564AF9-CEC3-8726-A466-F8C437DF32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35EEA72-2E29-FB05-5187-C96D5C612F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3A45F79-687B-0F9B-A744-647AD4C0A16C}"/>
              </a:ext>
            </a:extLst>
          </p:cNvPr>
          <p:cNvGrpSpPr/>
          <p:nvPr/>
        </p:nvGrpSpPr>
        <p:grpSpPr>
          <a:xfrm>
            <a:off x="5410201" y="1264017"/>
            <a:ext cx="3551216" cy="4831983"/>
            <a:chOff x="5410201" y="1264017"/>
            <a:chExt cx="3551216" cy="483198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F0F172F-17D3-E0EA-EFE3-22894564A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10201" y="1264017"/>
              <a:ext cx="3551216" cy="483198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D3BC7EE-EDC6-8D5D-72D9-2B39E0BFF0C7}"/>
                    </a:ext>
                  </a:extLst>
                </p:cNvPr>
                <p:cNvSpPr txBox="1"/>
                <p:nvPr/>
              </p:nvSpPr>
              <p:spPr>
                <a:xfrm>
                  <a:off x="7543800" y="4411001"/>
                  <a:ext cx="320496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A27F1EB-6480-5A37-D095-30C5E2B4E1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3800" y="4411001"/>
                  <a:ext cx="320496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1923" t="-18667" r="-3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6A3A7CE-68E7-8858-A413-132752E8766F}"/>
                    </a:ext>
                  </a:extLst>
                </p:cNvPr>
                <p:cNvSpPr txBox="1"/>
                <p:nvPr/>
              </p:nvSpPr>
              <p:spPr>
                <a:xfrm>
                  <a:off x="7789261" y="5105400"/>
                  <a:ext cx="36413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3794957-98A6-ACF0-D6C3-62F23EAF8C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89261" y="5105400"/>
                  <a:ext cx="364139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1667" b="-1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E128CF4-F0A3-2653-6B0D-54AB7EB11812}"/>
                    </a:ext>
                  </a:extLst>
                </p:cNvPr>
                <p:cNvSpPr txBox="1"/>
                <p:nvPr/>
              </p:nvSpPr>
              <p:spPr>
                <a:xfrm>
                  <a:off x="6147513" y="4888468"/>
                  <a:ext cx="405687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0DA7E76-86FB-F107-FBD5-5F5777072A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7513" y="4888468"/>
                  <a:ext cx="405687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8955" r="-5970" b="-1639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D12FED1-F837-7595-B524-8178B08526E6}"/>
                    </a:ext>
                  </a:extLst>
                </p:cNvPr>
                <p:cNvSpPr txBox="1"/>
                <p:nvPr/>
              </p:nvSpPr>
              <p:spPr>
                <a:xfrm>
                  <a:off x="8107658" y="1776797"/>
                  <a:ext cx="35464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E18294B-BB9D-9A51-F8E5-1347DDF499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07658" y="1776797"/>
                  <a:ext cx="354649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17241" t="-34426" r="-67241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0F4057CA-9186-5EBB-44F1-2C10F3DC01AA}"/>
                    </a:ext>
                  </a:extLst>
                </p:cNvPr>
                <p:cNvSpPr txBox="1"/>
                <p:nvPr/>
              </p:nvSpPr>
              <p:spPr>
                <a:xfrm>
                  <a:off x="8475061" y="3212068"/>
                  <a:ext cx="36413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A2822C3F-44F5-89C9-BA93-DE9FDC467C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75061" y="3212068"/>
                  <a:ext cx="364139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11667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872CFB74-18A7-075D-C613-D41939DEE2D1}"/>
                    </a:ext>
                  </a:extLst>
                </p:cNvPr>
                <p:cNvSpPr txBox="1"/>
                <p:nvPr/>
              </p:nvSpPr>
              <p:spPr>
                <a:xfrm>
                  <a:off x="6629400" y="3048000"/>
                  <a:ext cx="402674" cy="37176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FB2AEFC-AEBF-2C7B-898D-BB4EE078D1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9400" y="3048000"/>
                  <a:ext cx="402674" cy="371768"/>
                </a:xfrm>
                <a:prstGeom prst="rect">
                  <a:avLst/>
                </a:prstGeom>
                <a:blipFill>
                  <a:blip r:embed="rId11"/>
                  <a:stretch>
                    <a:fillRect l="-10606" r="-4545" b="-213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A26BFC8-0979-A09A-A0AD-4247320A35F6}"/>
              </a:ext>
            </a:extLst>
          </p:cNvPr>
          <p:cNvSpPr txBox="1"/>
          <p:nvPr/>
        </p:nvSpPr>
        <p:spPr>
          <a:xfrm>
            <a:off x="304800" y="5565536"/>
            <a:ext cx="63958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These changes give rise to distinct acceleration contributions, which are interpreted geometrically.</a:t>
            </a:r>
          </a:p>
        </p:txBody>
      </p:sp>
    </p:spTree>
    <p:extLst>
      <p:ext uri="{BB962C8B-B14F-4D97-AF65-F5344CB8AC3E}">
        <p14:creationId xmlns:p14="http://schemas.microsoft.com/office/powerpoint/2010/main" val="47833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11432</TotalTime>
  <Words>1542</Words>
  <Application>Microsoft Office PowerPoint</Application>
  <PresentationFormat>On-screen Show (4:3)</PresentationFormat>
  <Paragraphs>207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Cambria Math</vt:lpstr>
      <vt:lpstr>CommercialScript BT</vt:lpstr>
      <vt:lpstr>Curlz MT</vt:lpstr>
      <vt:lpstr>Tempus Sans ITC</vt:lpstr>
      <vt:lpstr>Times New Roman</vt:lpstr>
      <vt:lpstr>Blank Presentation</vt:lpstr>
      <vt:lpstr>Curvilinear Kinematic of Particles</vt:lpstr>
      <vt:lpstr>The Art of Motion Visualization</vt:lpstr>
      <vt:lpstr>Visualization of the Motion: Hodograph</vt:lpstr>
      <vt:lpstr>Revisit to Normal and Tangential Coordinates</vt:lpstr>
      <vt:lpstr>Velocity and Acceleration: Coordinate Setup</vt:lpstr>
      <vt:lpstr>Velocity and Acceleration: Coordinate Setup</vt:lpstr>
      <vt:lpstr>Velocity in Normal–Tangential Coordinates</vt:lpstr>
      <vt:lpstr>Acceleration in Normal–Tangential Coordinates</vt:lpstr>
      <vt:lpstr>Acceleration due to Change of the Tangent Unit Vector</vt:lpstr>
      <vt:lpstr>Acceleration in Normal–Tangential Coordinates</vt:lpstr>
      <vt:lpstr>Acceleration in Normal–Tangential Coordinates</vt:lpstr>
      <vt:lpstr>Geometric Interpretation of Acceleration</vt:lpstr>
      <vt:lpstr>Acceleration Vectors Along a Curved Path</vt:lpstr>
      <vt:lpstr>Circular Motion</vt:lpstr>
      <vt:lpstr>Circular Motion</vt:lpstr>
      <vt:lpstr>Circular Motion</vt:lpstr>
      <vt:lpstr>Extrinsic Coordinate System: Polar Coordinates (r–θ)</vt:lpstr>
      <vt:lpstr>Position Vector in Polar Coordinates</vt:lpstr>
      <vt:lpstr>Geometric Interpretation: Gradient of Velocity</vt:lpstr>
      <vt:lpstr>Geometric Interpretation: Gradient of Velocity</vt:lpstr>
      <vt:lpstr>Time Derivatives of the Unit Vectors</vt:lpstr>
      <vt:lpstr>Time Derivatives of Polar Unit Vectors</vt:lpstr>
      <vt:lpstr>Polar Coordinates: Velocity</vt:lpstr>
      <vt:lpstr>Polar Coordinates: Acceleration</vt:lpstr>
      <vt:lpstr>Geometric Interpretation: Velocity Components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791</cp:revision>
  <cp:lastPrinted>2002-07-26T02:11:33Z</cp:lastPrinted>
  <dcterms:created xsi:type="dcterms:W3CDTF">2002-07-26T01:39:54Z</dcterms:created>
  <dcterms:modified xsi:type="dcterms:W3CDTF">2026-03-09T07:42:22Z</dcterms:modified>
</cp:coreProperties>
</file>