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sldIdLst>
    <p:sldId id="1377" r:id="rId2"/>
    <p:sldId id="1565" r:id="rId3"/>
    <p:sldId id="1533" r:id="rId4"/>
    <p:sldId id="1534" r:id="rId5"/>
    <p:sldId id="1571" r:id="rId6"/>
    <p:sldId id="1535" r:id="rId7"/>
    <p:sldId id="1536" r:id="rId8"/>
    <p:sldId id="1537" r:id="rId9"/>
    <p:sldId id="1538" r:id="rId10"/>
    <p:sldId id="1539" r:id="rId11"/>
    <p:sldId id="1517" r:id="rId12"/>
    <p:sldId id="1540" r:id="rId13"/>
    <p:sldId id="1541" r:id="rId14"/>
    <p:sldId id="1542" r:id="rId15"/>
    <p:sldId id="1557" r:id="rId16"/>
    <p:sldId id="1566" r:id="rId17"/>
    <p:sldId id="1546" r:id="rId18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99"/>
    <a:srgbClr val="3366FF"/>
    <a:srgbClr val="FFCC99"/>
    <a:srgbClr val="CC9900"/>
    <a:srgbClr val="FF0066"/>
    <a:srgbClr val="FF33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09T02:48:28.8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2862 9496 204 0,'2'-5'-129'0,"0"2"65"0,0 2 85 0,-2 1 1 0,2-6-4 0,-2 0-5 0,-1 2 11 0,1 4-8 16,0 0-3-16,0 0 40 16,0 0-23-16,0 0 31 0,-2-10-20 0,2 6 10 0,0 4 27 0,0-1-11 0,0 1 36 0,0-1-21 15,3-13-7-15,-2 9 1 0,-1 5-14 0,0 0-13 16,0-1-1-16,0 0-6 0,0 0-31 0,0 0 9 15,2 0-20 1,-2 1 17-16,1 0-8 0,0 0-14 0,0 0 12 0,0 0-14 0,0 0 9 0,0 0 1 16,1 0-7-16,-1 0 4 15,0 1 1-15,1 0-1 0,0 0 6 0,28 9-6 16,-28-9 0-16,5 4 20 0,-2-2-6 0,-1 0 11 0,2-1 5 16,0 1-9-16,6-2 8 0,-2 0-11 0,1 1-8 15,-7-2 11-15,-1 3-16 0,4-2 15 0,5 2-7 0,4 3-12 16,0-3 15-16,2-1-15 15,1 0 1-15,2-2 0 0,-2 0-9 0,2 0 8 0,0 2 8 16,0-1-10-16,4-1 8 0,-1 2-10 0,1-2 3 0,0-3-1 0,3 3-5 16,-2 0 3-16,2 0 7 0,6 0-7 15,-3-1 3-15,5-2-6 0,2 0 1 16,-2 3 4-16,5-2-6 0,-2-3 4 0,1 3 1 0,-2-1 2 0,1 2 4 16,0 0-4-16,1 0-12 0,6-4 19 15,2 0-6-15,8 0 11 0,-4-2-15 0,2 1-4 16,-2-2 0-16,-1 0 0 0,1 0 7 0,3-2 1 15,3 1-6-15,5-1 5 0,2-1 0 0,-1-1-4 16,-6-1 6-16,2 2-7 0,-4-2 3 0,8 1 5 16,2 0-2-16,2-2 6 0,-1 1 7 0,-1 3 3 15,-3-2 4-15,2 1-3 0,1-2-6 0,2-1-3 16,3 0-4-16,-5-1 2 0,1 1 10 0,1 0-17 16,2-1 9-16,5 0-13 0,-1-2 3 0,1-7 8 15,-3 8-8-15,2-3 8 0,-3 2 3 0,2 3-5 16,0-8 7-16,-5 4-9 0,1 0-7 0,0 3 9 15,1-2-5-15,4-2 9 0,-2-3 0 0,2 0-9 0,0 1 5 16,-2 2-7-16,2 0-9 0,2 0 19 0,-6-1-8 16,-2-2 12-16,0 2-12 0,-2-1-1 0,2 2-2 15,8-2 1-15,-3 0 1 0,2 1 5 0,-3-5-4 0,-4 5 3 16,4-2 1-16,2-1-4 0,-3 1 4 0,-3 0-4 16,-5 0 8-16,-1 2-6 0,1 0-3 0,-3 0-1 15,10 0 2-15,-2 1 2 0,-1-2 4 0,1-1-5 16,-5 2-10-16,2-1 15 0,-3 1-6 0,1-2 11 15,1-2-7-15,-5 1-4 0,-2 0 4 0,-2 1-4 16,-4 2 0-16,7 2 2 0,0-2 2 0,4 1 0 16,1-3 0-16,-4-2 1 0,0 1-8 0,-5-1 7 0,3 0 7 15,0 2-15-15,-2 1 11 0,-1 0-13 16,-4-3 14-16,-1-2-9 0,-2 0 1 0,-5 2-3 0,2 4 1 0,-1-2 6 16,-3 2-4-16,2 0 6 0,4-2-5 0,0 2 0 15,-4-1 3-15,3 5-4 0,-8-3-9 0,-4 1 20 16,1 0-14-16,-2-1 18 0,1 2-4 15,0 0-2-15,-3 1 14 0,-1 1-10 0,-3-2 15 16,4 6 2-16,-3-3-5 0,-1-1 6 0,0 3-4 0,-6-1-8 16,-3 1-1-16,0 3-3 0,2-2-4 0,-3 1-3 15,-1-1 2-15,-1 3-3 0,-1-1-2 0,-2 2-4 0,1 3 3 16,-3-3-2-16,-1 2 9 0,-1 2-11 16,-1-1 10-16,2 1-9 0,-4-2 7 0,3 1-7 15,0 0-1-15,0 2 1 0,0 1 1 0,-2-3 3 16,1-1-2-16,-3-2 4 0,1 2-2 0,5 1 2 0,-6-2-1 15,4 6 1-15,2-2-3 0,-5-2-2 16,2 4 5-16,-2-3-3 0,-4 3 2 0,7-2-6 16,2-2 2-16,-3 3 0 0,2 0 5 0,-8 1-6 15,5-2 0-15,4 2 1 0,-4 0 9 0,1 0-8 0,-5-1 2 16,2-2-5-16,3 2 0 0,-3 1 5 0,2 0-3 16,-1 2 5-16,-1-3 2 0,1 3-7 0,-4-3 6 0,5-3-5 15,-5 4 8-15,0 0-10 0,0 0 4 0,0 0-4 0,0 0 7 0,0 0 5 16,0-5-6-16,4 2 5 0,-3 4-5 15,-1-1-5-15,0 0 2 0,0 0-2 16,0 0 2-16,-5 6-3 0,-3-6-1 0,9 2 2 16,-10 1 9-16,6-1-14 0,0 0 11 0,-4-2-11 15,7 0 14-15,0 0-6 0,0 0 2 0,0 0-3 0,-1 0 2 0,0 1-4 16,-1 0 3-16,2 0-2 0,-19 7 0 0,13-11-4 16,3 3 1-16,3 3 0 0,-2 3 8 15,2-1-11-15,-3-4 2 0,-5 3-4 16,5-1 10-16,1 0-5 0,4 4 0 0,-2-2-1 15,2-1 1-15,-1 0 0 0,-4 1-1 0,0-3 0 16,3 2 1-16,-2 1 0 0,2-3 3 0,3 6-2 0,-3-8 2 16,0 0-4-16,0 0 0 0,0 0-2 0,0 0 3 15,0 0 1-15,-1 0 0 0,0 0 2 0,1 0 0 0,0 0-3 0,0 1 5 0,0 0-4 16,-9 7 3-16,9-8-1 0,0 0-7 16,0 0 4-16,-1-2-1 0,-2-2-1 15,3 3 6-15,0 1-4 0,-4 0 1 0,8 1 3 16,-4-1-6-16,0 0 6 0,-4-5-4 0,4 5-1 0,-1 2 4 0,1-2-3 15,-2 1-1-15,0-1 2 16,-4-4-2-16,4 2 1 0,2 1-6 0,0 4 5 0,-1 1-1 16,1-1 3-16,-3-3 5 0,0 2-6 15,6-2 0-15,-2 2-2 0,-1 1 4 0,-1-4-2 0,1 4 3 0,-1-2-4 16,-2-2 0-16,3 3 1 0,-4-3-1 0,4 4 1 0,3 0-1 0,-1-2 0 31,2 4-7-31,-4-5 5 0,0 0 0 0,0 0 4 0,0 0 4 0,0 0-2 16,-8 0-3-16,6 0 1 0,2 3 2 15,1-5-1-15,3 2-3 0,-4 2 0 16,-4-2 1-16,3 2 0 0,-1-2 0 0,-1 0-11 0,4 3-4 16,-4 0-2-16,-2-3-12 0,3 3-40 0,2-3-11 15,0 0-10-15,-1 0-22 0,-9 10-39 0,5-6-31 16,3 0-8-16,-7 1-107 0,-3 1-64 0</inkml:trace>
  <inkml:trace contextRef="#ctx0" brushRef="#br0" timeOffset="1509.82">2609 9349 557 0,'-6'-8'98'0,"5"1"173"0,-8-1-161 0,1 3-35 0,1 0-4 0,2 0-7 0,1 2-26 0,-1 0-4 0,5 1-19 0,0 1 13 0,3-3-24 0,1 0 3 15,-1 1 2 1,2-2-4-16,-1 3-15 0,8 0 10 0,-2 0-8 0,5 1 10 16,4-2-2-16,-3 0-1 0,5 0 4 15,-4-2-3-15,0 0-1 0,3 1-1 0,0-3 5 0,0-1-2 16,3-1 7-16,2-2 4 0,0-1-2 0,1-2 5 0,0-2 8 16,4-3-12-16,-2 2-3 0,7-4 0 15,2-3 5-15,6 1-6 0,5-5 5 0,-2-2-8 0,3 1-6 16,-7-4 9-16,3 1-7 0,1-2 9 0,2 0 0 0,1-1-7 15,6-3 5-15,-1 1-6 16,1-5 5-16,-1-4-6 0,-2 4 7 0,-5 0-7 0,5 2-1 16,4 0-1-16,3-3 1 0,5-4 0 15,0 0-9-15,-5-3 19 0,-3 1-10 0,0-1 14 0,5 3-8 16,2-2-5-16,0-1 0 0,2-2-1 0,-6-1-6 0,-3-2 11 0,-1 3-10 0,-1 0 11 16,1-5 0-16,8 2-6 0,0-3 8 0,2-2-9 15,1 4 0-15,-8-2 6 16,-2-3-3-16,-3-1 7 0,6-2 8 0,2-1-7 15,0-1 8-15,1-1-9 0,-2 1-3 0,-3-4 17 16,1 1-12-16,6-2 14 0,-3-2-15 0,8-1-3 16,-5-4 2-16,0-1-3 0,-1 2-6 0,4-1 9 15,-3 0-8-15,1-4 11 0,2 0 0 0,-5 1-14 16,-1-1 9-16,2 0-12 0,2-3 1 0,7-1 11 16,3-1-6-16,-1 4 10 0,-2-2-8 0,-5 3 1 15,-4 5 4-15,3-8-1 0,-4 4 3 0,2 0 10 16,1-2-4-16,-7 3 8 0,1 1 11 0,-7 3 5 0,6 2 5 15,-5 4-2-15,1-1-7 0,4-2-11 0,-9 6-3 16,1 6-1-16,-5-2-7 0,0 6-7 0,-4-1-2 16,-4-1 0-16,7 6-1 0,-5 3-1 0,1 3 2 15,-2 1-2-15,-6 5 2 0,0-2-4 0,-5 4 2 0,-3 1-1 16,1-4 9-16,-4 4-8 0,-1-1 3 0,3 4-5 16,-6 3 0-16,2 1-3 0,-3 3-2 15,-6 3 3-15,3-1 4 0,-6-3 0 0,3 3 2 0,-3 2-2 16,1 0-2-16,1 5 0 0,-8 1 0 0,12 2 0 0,-3 1 0 15,-6 2-4-15,4 0-1 0,-11-1-1 16,3 5-3-16,0 3-12 0,3 1-3 0,-2-1-3 0,2 3-5 16,-2-1-40-16,0 2-25 0,-1 2-5 15,0 0-62-15,10 9-62 0,-6-3-31 0,-1 4-19 16,9 1-131-16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48133-4C85-FF22-C382-68383EB0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2A202F-9CBA-0508-5650-E52F26C0F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D824C5-4C51-7C0C-0DA4-10E520E056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16244-51AC-43C0-4990-58A0E50A2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71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26A25-5E27-AB4E-CC04-8E8007088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421B8E-6218-107D-DA87-B8F3FBB29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0765D-6CE7-F355-83B8-2E532F34AB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36C45-B10D-5B2B-F23C-51DECB075E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63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D52D0-33F5-867B-3243-F4A700C83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961E78-EACA-9183-EB01-6146479797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6AEA9-B27E-2B9B-A9FC-AC3A99FFBF3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795105-45D3-B004-1B13-0712E536A3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842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BF550-2430-0723-C1C6-A6D70A730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75AAD-CF3B-FD4B-8E3B-DFEC37A97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5449BF-5A15-092B-E7DC-1837459C0C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E73C8-D2C6-0808-5CA9-267B05163E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3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3E05C-EB1E-D422-BDA9-41BE7A582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2E006D-20BB-1E62-D66C-D1F419173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5944A5-9C57-B1FA-4047-62E6AA7CDDB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11AAAB-A7FD-8A35-5D26-9B0EA75B3C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986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A0103-61D1-93BD-2126-0A4BEEE41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F65BF0-094B-6068-E4B0-5AB4BB11FF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65BC15-141D-02A8-D7C8-AB6D01B035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6E268-CCBE-C931-3438-AE686B0CC6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22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9D60E-2634-5A2C-A496-09240777A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9CB52-B447-F95F-4C97-1104D43F8A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01494-43FD-3A5E-CB2A-A5114F9214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946DD-8B55-3E08-2C7C-3EA9DAB237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54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08A3D-2889-29CA-9AE2-9B13BE0CF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669C05-26C6-6FD8-84CC-1A0BDB29D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587A52-D5DE-531C-77AD-AAE4A2F2D2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F5142-7412-80FF-A243-9A19E6CB39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77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21E8D-1EED-72D3-2E8E-BC1A89087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377ED0-349F-712E-4975-5BCDF2C888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CC7485-D9D7-AC5E-47B5-E92CEED300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13A5D-F9FB-6DEA-9C32-856328BB3F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78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22BFD-FF14-A789-AC96-C65916415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1DF62E-3E13-ADBD-2EDC-48009CEB5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FDDA51-3207-C48F-422C-6CE3E69D557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B30B0F-9C84-0DFC-E101-4F193D8FB1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99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C6768-6CE2-3229-A995-88A962A37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D0891B-A1A0-4191-C8EF-EB81942ED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76FF6C-9CED-C207-2AA7-9D5CC7E5983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6C015-9D4A-0670-C643-28EA210CF6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60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B0A08-F435-5975-568C-AAB21A106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CA115B-7706-1EF9-5A5D-84E8BB392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6DA20C-A9BF-A183-ADB2-F4D500C5A6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B60B3-3053-9130-A35D-597A27B746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16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A7AA1-EFE2-94BE-5D05-9FD5153F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EE128-C80F-A046-C89D-02ECCEC36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CE26AF-D6F7-709B-01BA-EFC5F119C54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70F85-BA5C-DB96-BA6B-E452E9A61D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61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89143-BEB1-BC07-3D21-6D778694D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E34EC5-0819-53D9-5C4E-255A3F5E0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B39F88-DE5B-90E8-8292-AC3021B1099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8A9A9-4C54-AB26-8A6E-4C82FD555A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93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BC11C-D5E7-CDFB-5740-2FA9BCD81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609A1D-E46B-2221-91BE-62A510B36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A0A72-04B0-3FF1-ECB3-D7D79E596F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91167-BEF1-9859-D037-F5BD021216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75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9C173-9F17-203E-8279-FE599D636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414DC1-C813-0CAC-009B-B4400967D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D4CD1D-FB38-BB7C-D5D2-CC67C5C4E44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BC944-299E-4E03-9ED2-72170072EE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91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4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5" Type="http://schemas.openxmlformats.org/officeDocument/2006/relationships/image" Target="../media/image4.png"/><Relationship Id="rId4" Type="http://schemas.openxmlformats.org/officeDocument/2006/relationships/image" Target="../media/image17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42.png"/><Relationship Id="rId5" Type="http://schemas.openxmlformats.org/officeDocument/2006/relationships/image" Target="../media/image25.png"/><Relationship Id="rId10" Type="http://schemas.openxmlformats.org/officeDocument/2006/relationships/image" Target="../media/image39.png"/><Relationship Id="rId4" Type="http://schemas.openxmlformats.org/officeDocument/2006/relationships/image" Target="../media/image23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Kinematics of Particles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4916442"/>
            <a:ext cx="8702675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b="1" dirty="0">
                <a:solidFill>
                  <a:srgbClr val="002060"/>
                </a:solidFill>
                <a:latin typeface="Curlz MT" panose="04040404050702020202" pitchFamily="82" charset="0"/>
              </a:rPr>
              <a:t>Movement of Negligible  Size Bodies </a:t>
            </a:r>
            <a:r>
              <a:rPr lang="en-US" altLang="en-US" sz="3600" b="1" i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…..</a:t>
            </a:r>
          </a:p>
          <a:p>
            <a:pPr algn="ctr">
              <a:buNone/>
            </a:pPr>
            <a:r>
              <a:rPr lang="en-US" altLang="en-US" sz="3600" b="1" i="1" dirty="0">
                <a:solidFill>
                  <a:srgbClr val="0070C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Local Grammar for Motion..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40904-5F66-35A8-C943-E390BDE3A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2D501C8-AB22-F886-6FAA-2BE57782E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406481"/>
            <a:ext cx="2728481" cy="15653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71ECA1-8F8E-C3C1-CC52-528D628F2A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Intrinsic Description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3376FA58-17BE-A95C-C052-6F8E1344860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2779CC5-2437-C819-776C-C5E4F49A386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265BF13-5E15-9CBD-9F2F-88550F87B1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7861E30-7118-5726-A7DB-312EEAA2DF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B5E5C0-DA9B-FAD7-A650-D297862C66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F9E4ED7-05C7-A196-8840-8F33F2A05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E48B5C2-66F5-4ABE-5D23-804C9F6E6F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D2BA1D7-7523-8B15-3DB1-9C0137E9C5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03EE9AF-A1DA-0407-10C8-F05E6F74F3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944DDDF-08CF-5FAA-8A4B-2B99243D6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9516F3A-4177-E878-E9E6-1C06A90733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E84936B-0FE5-D0D4-41CA-DC71467542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C369D73-9632-A17D-09EC-66A5EA923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4192611-370C-2190-90F0-ABA0D91050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F2123BD-6612-1D2C-8252-BEDE828970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6C64853-31DB-3E8B-AF99-2F1DD3C89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B3E22B2-8002-90D3-4153-51C5395EC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1278352-1F14-0310-E957-20000A681B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E1013E3-B88E-0562-7CEE-DF1D0C0B6A9D}"/>
                  </a:ext>
                </a:extLst>
              </p:cNvPr>
              <p:cNvSpPr txBox="1"/>
              <p:nvPr/>
            </p:nvSpPr>
            <p:spPr>
              <a:xfrm>
                <a:off x="1961980" y="3048000"/>
                <a:ext cx="48960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𝑝𝑎𝑡h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𝑟𝑎𝑑𝑖𝑎𝑢𝑠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E1013E3-B88E-0562-7CEE-DF1D0C0B6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980" y="3048000"/>
                <a:ext cx="4896020" cy="369332"/>
              </a:xfrm>
              <a:prstGeom prst="rect">
                <a:avLst/>
              </a:prstGeom>
              <a:blipFill>
                <a:blip r:embed="rId5"/>
                <a:stretch>
                  <a:fillRect l="-996" t="-34426" r="-125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>
            <a:extLst>
              <a:ext uri="{FF2B5EF4-FFF2-40B4-BE49-F238E27FC236}">
                <a16:creationId xmlns:a16="http://schemas.microsoft.com/office/drawing/2014/main" id="{3403D565-966C-D48D-5B93-6B3F66C48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9604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>
            <a:extLst>
              <a:ext uri="{FF2B5EF4-FFF2-40B4-BE49-F238E27FC236}">
                <a16:creationId xmlns:a16="http://schemas.microsoft.com/office/drawing/2014/main" id="{F243D848-25EB-79D1-F7FF-FF8C3CCE3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00D8E3C-D48D-BB20-EB64-FD23B2A10781}"/>
              </a:ext>
            </a:extLst>
          </p:cNvPr>
          <p:cNvSpPr/>
          <p:nvPr/>
        </p:nvSpPr>
        <p:spPr bwMode="auto">
          <a:xfrm>
            <a:off x="6933868" y="5638800"/>
            <a:ext cx="1752932" cy="712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485F8C7-C869-DCA0-7865-B46EEE4CB7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800" y="1343025"/>
            <a:ext cx="5286375" cy="1704975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E5C843A4-08DC-0B96-2442-EF615A4D9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581400"/>
            <a:ext cx="8718490" cy="3122490"/>
          </a:xfrm>
        </p:spPr>
        <p:txBody>
          <a:bodyPr/>
          <a:lstStyle/>
          <a:p>
            <a:r>
              <a:rPr lang="en-US" sz="2400" dirty="0"/>
              <a:t>This is named as rectilinear motion of a particle.</a:t>
            </a:r>
          </a:p>
          <a:p>
            <a:r>
              <a:rPr lang="en-US" sz="2400" dirty="0"/>
              <a:t>At any instant of time </a:t>
            </a:r>
            <a:r>
              <a:rPr lang="en-US" sz="2400" i="1" dirty="0"/>
              <a:t>t, </a:t>
            </a:r>
            <a:r>
              <a:rPr lang="en-US" sz="2400" dirty="0"/>
              <a:t>the position of the particle is specified by its distance </a:t>
            </a:r>
            <a:r>
              <a:rPr lang="en-US" sz="2400" i="1" dirty="0"/>
              <a:t>s</a:t>
            </a:r>
            <a:r>
              <a:rPr lang="en-US" sz="2400" dirty="0"/>
              <a:t> measured from a convenient reference point O fixed on the line. </a:t>
            </a:r>
          </a:p>
          <a:p>
            <a:r>
              <a:rPr lang="en-US" sz="2400" dirty="0"/>
              <a:t>At time </a:t>
            </a:r>
            <a:r>
              <a:rPr lang="en-US" sz="2400" i="1" dirty="0"/>
              <a:t>t +∆t</a:t>
            </a:r>
            <a:r>
              <a:rPr lang="en-US" sz="2400" dirty="0"/>
              <a:t>, the particle moves to </a:t>
            </a:r>
            <a:r>
              <a:rPr lang="en-US" sz="2400" i="1" dirty="0"/>
              <a:t>P′</a:t>
            </a:r>
            <a:r>
              <a:rPr lang="en-US" sz="2400" dirty="0"/>
              <a:t> and its coordinate becomes </a:t>
            </a:r>
            <a:r>
              <a:rPr lang="en-US" sz="2400" i="1" dirty="0"/>
              <a:t>s + ∆s</a:t>
            </a:r>
            <a:r>
              <a:rPr lang="en-US" sz="2400" dirty="0"/>
              <a:t>. </a:t>
            </a:r>
          </a:p>
          <a:p>
            <a:r>
              <a:rPr lang="en-US" sz="2400" dirty="0"/>
              <a:t>The change in the position coordinate during the time interval </a:t>
            </a:r>
            <a:r>
              <a:rPr lang="en-US" sz="2400" i="1" dirty="0"/>
              <a:t>∆t</a:t>
            </a:r>
            <a:r>
              <a:rPr lang="en-US" sz="2400" dirty="0"/>
              <a:t> is called the displacement </a:t>
            </a:r>
            <a:r>
              <a:rPr lang="en-US" sz="2400" i="1" dirty="0"/>
              <a:t>∆s</a:t>
            </a:r>
            <a:r>
              <a:rPr lang="en-US" sz="2400" dirty="0"/>
              <a:t> of the particle.</a:t>
            </a:r>
          </a:p>
        </p:txBody>
      </p:sp>
    </p:spTree>
    <p:extLst>
      <p:ext uri="{BB962C8B-B14F-4D97-AF65-F5344CB8AC3E}">
        <p14:creationId xmlns:p14="http://schemas.microsoft.com/office/powerpoint/2010/main" val="392085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 animBg="1"/>
      <p:bldP spid="3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87D1E-DC20-A84C-C019-2599B3A92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8E5C-14FA-77EA-D100-F7CF98E548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Rectilinear Motion: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648A9B-F4A0-DB09-2064-B7AA717C5B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07152"/>
                <a:ext cx="8437940" cy="4993647"/>
              </a:xfrm>
            </p:spPr>
            <p:txBody>
              <a:bodyPr/>
              <a:lstStyle/>
              <a:p>
                <a:r>
                  <a:rPr lang="en-US" sz="2400" dirty="0"/>
                  <a:t>Average Velocity: The average velocity of the particle during the interval ∆t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Instantaneous Velocity is the average velocity as ∆t becomes smaller and approaches zero.</a:t>
                </a:r>
              </a:p>
              <a:p>
                <a:r>
                  <a:rPr lang="en-US" sz="2400" dirty="0"/>
                  <a:t>The instantaneous velocity is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Velocity is the time rate of change of the position coordinate s. </a:t>
                </a:r>
              </a:p>
              <a:p>
                <a:r>
                  <a:rPr lang="en-US" sz="2400" dirty="0"/>
                  <a:t>The velocity is positive or negative depending on whether the corresponding displacement is positive or negative.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648A9B-F4A0-DB09-2064-B7AA717C5B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07152"/>
                <a:ext cx="8437940" cy="4993647"/>
              </a:xfrm>
              <a:blipFill>
                <a:blip r:embed="rId3"/>
                <a:stretch>
                  <a:fillRect l="-939" t="-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D26BC28-48F7-FC5C-7331-F992E35F1C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3DA2835-3513-9F10-9784-80F5B7844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FE03901-EAEE-C774-DF89-00636C70F4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E6C4E78-F7FF-67B5-E81A-FF869CDEA9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8B1048A-B1AA-668B-7C84-C4B6062DCD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8A1979F-53CC-0629-8899-010AB3C65C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FBB732E-438A-1D45-0656-DF4A8EBDFE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20E27E3-2A71-F7F2-C3D5-6315710942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E507260-53E9-FA1C-BFE2-01B4E7C422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C6D1351-21C2-21AC-C6E1-D42F0195FC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3B8CED0-F3B5-23F4-E990-6B4FA265AD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1F8C91B-C13F-70AE-F40A-62AC82D33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77E600C-56DE-9D0A-EF30-E0937F1F6F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C3C57E1-1279-C8CB-9F91-587F94BD8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A27225B-D730-14ED-582D-888278DDE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3698892-255E-BF27-E34F-E482EBD3BD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4ED082-98B6-B335-27D0-AD3460459A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808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91505-9106-5263-A7AF-07888E35E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5A143-FF5B-019D-0413-ED75C5E029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Rectilinear Motion: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DE3608-A8F5-CCFD-C310-024EA6BB5F4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94764"/>
                <a:ext cx="7772400" cy="5029835"/>
              </a:xfrm>
            </p:spPr>
            <p:txBody>
              <a:bodyPr/>
              <a:lstStyle/>
              <a:p>
                <a:r>
                  <a:rPr lang="en-US" sz="2400" dirty="0"/>
                  <a:t>Average Acceleration The average acceleration of the particle during the interval ∆t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Instantaneous Acceleration As ∆t →0, the average acceleration approaches the instantaneous acceleration. </a:t>
                </a:r>
              </a:p>
              <a:p>
                <a:r>
                  <a:rPr lang="en-US" sz="2400" dirty="0"/>
                  <a:t>The instantaneous acceleration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Eliminating time </a:t>
                </a:r>
                <a:r>
                  <a:rPr lang="en-US" sz="2400" i="1" dirty="0"/>
                  <a:t>dt</a:t>
                </a:r>
                <a:r>
                  <a:rPr lang="en-US" sz="2400" dirty="0"/>
                  <a:t>, we obtain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𝑣𝑑𝑣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𝑎𝑑𝑠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FDE3608-A8F5-CCFD-C310-024EA6BB5F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94764"/>
                <a:ext cx="7772400" cy="5029835"/>
              </a:xfrm>
              <a:blipFill>
                <a:blip r:embed="rId3"/>
                <a:stretch>
                  <a:fillRect l="-1020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06D7A363-ECD9-639D-F772-25FA753A199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4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635869C-BD6A-FE5C-1B6F-3A2778092DC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C95F129-8684-5955-C209-D4A4A9B63A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BBF54DB-7B22-986A-E5C2-3A7796EE4B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898390D-3956-4F18-EDE9-1D7D333C89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92268B6-2256-862C-C108-E5BD6CB295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E156A28-2B8D-EBAE-D91B-30222CE297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5F3CEE0-B5EA-FE48-9881-2AC6E5B1F2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A929AF9-A401-6C62-C21A-BF31867D44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8230BB5-337F-0379-CF3A-27E0223E75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BD5A3D2-C6A1-E71D-FA96-2FBFDAA4B2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58821A1-3E40-695C-ADA7-52F0B6E448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94486D9-89B4-0295-AD12-CDC84F973C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47622FA-7E2C-30B0-B057-52CBBF663C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BFD3E83-F7D4-DFAC-1138-BFD07AA5C7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0A787C7-49BF-8A39-F9EA-50720A74FE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7C545CF-159F-CC9C-5988-BF1103890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BB8222-E275-8BC4-A7AE-0ECB8467DE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5962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9D558-DDC2-6294-1892-64CBF1839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CFFBA-7683-7034-79D9-2BED6A8FF3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fr-FR" sz="2800" dirty="0" err="1"/>
              <a:t>Graphical</a:t>
            </a:r>
            <a:r>
              <a:rPr lang="fr-FR" sz="2800" dirty="0"/>
              <a:t> Interprétation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3E18C366-12B3-5F53-AC37-35DFE869EB3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5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1220192-C6CC-9A23-6951-3F6B0F7F601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AC0EA15-A200-BDEB-3E9D-58301FCDCB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0022BC9-2A4E-5627-1930-99EF16836B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A99B3B1-14B8-7EA5-1AC8-360BD8617C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D28B8A1-7DD1-A984-5BE0-0D0A1A061F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36271F6-DD93-996F-F5CD-0F1310BF34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3376D43-D389-BAB7-19CD-F476F41CC1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263423A-3C5D-88F7-5DCF-6E5FC29AD3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0CACD91-DADE-F941-A46E-90F2B2FE1A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ED85CB4-24B7-0279-88F8-77006205EF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5270D9C-1FED-2806-4597-A246FDB3DC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7C7EDCC-F8D9-F71B-5581-6F82A68909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09C2F0A-5E25-139D-9BAB-2D4B6995F5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2C29A5B-E766-D742-B35A-4912A8E55D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5AED9EF-4E4B-64B0-19DD-38D6A594CC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F760A1B-1F74-6818-D992-147397715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17F45B5-1663-CFCF-5B06-0C0C5AF39F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001E5EB-F868-F95B-935C-25D08C4E9285}"/>
              </a:ext>
            </a:extLst>
          </p:cNvPr>
          <p:cNvSpPr txBox="1"/>
          <p:nvPr/>
        </p:nvSpPr>
        <p:spPr>
          <a:xfrm>
            <a:off x="276830" y="1370965"/>
            <a:ext cx="85903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14th Century:</a:t>
            </a:r>
            <a:r>
              <a:rPr lang="en-US" sz="2400" dirty="0"/>
              <a:t> Nicholas Oresme used early graphical methods to represent time and velocity.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He developed the use of simple graphs to plot physical quantities, thus anticipating by three centuries some of the ideas of Cartesian analytic geometry</a:t>
            </a:r>
            <a:endParaRPr lang="en-US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303ED27-474E-0E18-8B94-4DA4C2264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29049"/>
            <a:ext cx="3554412" cy="344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011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2D208-E941-0ABD-F485-EB45CDF63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D92E6-9F9C-4709-005A-8872072C3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fr-FR" sz="2800" dirty="0" err="1"/>
              <a:t>Graphical</a:t>
            </a:r>
            <a:r>
              <a:rPr lang="fr-FR" sz="2800" dirty="0"/>
              <a:t> Interprétation: s–t </a:t>
            </a:r>
            <a:r>
              <a:rPr lang="fr-FR" sz="2800" dirty="0" err="1"/>
              <a:t>Curve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402488-C54B-3D54-66F5-B7B5F8A5F8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7733" y="4181856"/>
                <a:ext cx="7772400" cy="2567051"/>
              </a:xfrm>
            </p:spPr>
            <p:txBody>
              <a:bodyPr/>
              <a:lstStyle/>
              <a:p>
                <a:r>
                  <a:rPr lang="en-US" sz="2400" dirty="0"/>
                  <a:t>For a plot of position </a:t>
                </a:r>
                <a:r>
                  <a:rPr lang="en-US" sz="2400" i="1" dirty="0"/>
                  <a:t>s</a:t>
                </a:r>
                <a:r>
                  <a:rPr lang="en-US" sz="2400" dirty="0"/>
                  <a:t> versus time t, the slope of the tangent to the curve at any instant represents the velocity. Hence, the velocity is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 steeper slope indicates a larger magnitude of velocity</a:t>
                </a:r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402488-C54B-3D54-66F5-B7B5F8A5F8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7733" y="4181856"/>
                <a:ext cx="7772400" cy="2567051"/>
              </a:xfrm>
              <a:blipFill>
                <a:blip r:embed="rId3"/>
                <a:stretch>
                  <a:fillRect l="-1098" t="-1900" b="-12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3068745A-24B8-10EB-E969-50A91B2E99A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6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106CADE-EA03-5F67-09D1-E23513F8DA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C6F4D0E-F188-4932-B8FB-35ED183C7D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0568230-AC0A-F562-41C8-8C82558221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D644642-5394-B07C-429D-55BA42D6E8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61E963E-2DA3-AAD3-1D49-8757EFBB7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F04B7FE-C175-3470-4DA8-69E65E760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4842C19-56AF-0453-208B-E958924FED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9877E26-A691-8E95-0FF3-50F2BD2FD1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B87167A-3DBC-4A28-1933-77B5579619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82D96C2-5C33-8526-D6A9-637F0837EF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C42F01C-3ED1-CC0C-8A0B-BEF7D805B7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C484C65-FCAF-1379-68AA-386E3405F0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AF76ABB-4A77-9E92-A980-222FCE8C12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683D1B9-500C-F920-2898-B39D9434AC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182367A-4D52-456E-07BD-90AA9729B8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A0FEE91-2333-1DDC-E8A9-DEED3E541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BC3F187-71FB-3734-73BD-F12EE2146D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12677ED-9669-60B0-D1A3-44178FB85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33" y="1238129"/>
            <a:ext cx="3629025" cy="29101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2022086-308C-0C15-056D-737E6FA68044}"/>
              </a:ext>
            </a:extLst>
          </p:cNvPr>
          <p:cNvSpPr txBox="1"/>
          <p:nvPr/>
        </p:nvSpPr>
        <p:spPr>
          <a:xfrm>
            <a:off x="4317389" y="1415198"/>
            <a:ext cx="45720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14th Century:</a:t>
            </a:r>
            <a:r>
              <a:rPr lang="en-US" sz="2400" dirty="0"/>
              <a:t> Nicholas Oresme used early graphical methods to represent time and velocity.</a:t>
            </a:r>
          </a:p>
          <a:p>
            <a:r>
              <a:rPr lang="en-US" dirty="0"/>
              <a:t>He developed the use of simple graphs to plot physical quantities, thus anticipating by three centuries some of the ideas of Cartesian analytic geometry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CB2EE9E-AA3C-5D63-6E39-98E1162B851A}"/>
                  </a:ext>
                </a:extLst>
              </p14:cNvPr>
              <p14:cNvContentPartPr/>
              <p14:nvPr/>
            </p14:nvContentPartPr>
            <p14:xfrm>
              <a:off x="923040" y="1131840"/>
              <a:ext cx="3040560" cy="2287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CB2EE9E-AA3C-5D63-6E39-98E1162B85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3680" y="1122480"/>
                <a:ext cx="3059280" cy="230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984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995C-4E04-190B-75C7-582C9A58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55269-6A98-7542-1486-9B53147AD3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fr-FR" sz="2800" dirty="0" err="1"/>
              <a:t>Graphical</a:t>
            </a:r>
            <a:r>
              <a:rPr lang="fr-FR" sz="2800" dirty="0"/>
              <a:t> Interprétation: </a:t>
            </a:r>
            <a:r>
              <a:rPr lang="fr-FR" sz="2800" i="1" dirty="0"/>
              <a:t>v–t</a:t>
            </a:r>
            <a:r>
              <a:rPr lang="fr-FR" sz="2800" dirty="0"/>
              <a:t> </a:t>
            </a:r>
            <a:r>
              <a:rPr lang="fr-FR" sz="2800" dirty="0" err="1"/>
              <a:t>Curve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0EBC4B-9664-2292-9FB2-C6E4C7DA2B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362456"/>
                <a:ext cx="4676198" cy="4657344"/>
              </a:xfrm>
            </p:spPr>
            <p:txBody>
              <a:bodyPr/>
              <a:lstStyle/>
              <a:p>
                <a:r>
                  <a:rPr lang="en-US" sz="2400" dirty="0"/>
                  <a:t>The net displacement of the particle during the interval from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 equals the area under the </a:t>
                </a:r>
                <a:r>
                  <a:rPr lang="en-US" sz="2400" i="1" dirty="0"/>
                  <a:t>v–t</a:t>
                </a:r>
                <a:r>
                  <a:rPr lang="en-US" sz="2400" dirty="0"/>
                  <a:t> curve. </a:t>
                </a:r>
              </a:p>
              <a:p>
                <a:r>
                  <a:rPr lang="en-US" sz="2400" dirty="0"/>
                  <a:t>Mathematically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𝑣𝑑𝑡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The slope of the v–t curve at any point represents the acceleration.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0EBC4B-9664-2292-9FB2-C6E4C7DA2B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362456"/>
                <a:ext cx="4676198" cy="4657344"/>
              </a:xfrm>
              <a:blipFill>
                <a:blip r:embed="rId3"/>
                <a:stretch>
                  <a:fillRect l="-1693" t="-1047" r="-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BA418867-3AA2-9955-96DA-1F52130D8639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7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4A0F6FE-00E6-3655-1CFF-66AC841BB5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628E7E9-D508-9501-7DDA-895A2BF1EE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16C5947-E8B2-2FB4-7105-0DE5B610DA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CC8BD40-6339-37BD-D1BF-D659A9CE74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0C90811-9691-81AA-03D8-E2E2F2F6AD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27FCD4E-0012-2940-FEE1-1B3A96B01F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FEDF64B-EECD-9A80-3507-B71401AC1A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561EC3B-2F0D-2B74-4601-367D691A21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869D04C-D26C-FA36-A698-A911B6C88B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7108BBD-3B8B-761A-D1A9-910CC76298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EFA0542-062C-D38A-5D9F-66FF8D678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97717BF-6E25-BF25-F970-866AD75EF8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3C74D15-0156-0410-578C-4BB4F525C5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7EA03E3-8F4E-A81B-45B1-5325DA6C36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9DA153B-672A-7D1E-1BFE-0817234667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8952511-D0C3-6EC4-F9E1-80ED3811C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72C508-9FDD-9530-0271-85D0F716F0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BCD09190-197C-EE7A-8F40-270329965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014" y="1923189"/>
            <a:ext cx="3883336" cy="243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0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D7CB1-4353-90BB-B142-8987329A5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24150-CAC9-D643-B220-FFB6211AB3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fr-FR" sz="2800" dirty="0" err="1"/>
              <a:t>Graphical</a:t>
            </a:r>
            <a:r>
              <a:rPr lang="fr-FR" sz="2800" dirty="0"/>
              <a:t> Interprétation: a–t </a:t>
            </a:r>
            <a:r>
              <a:rPr lang="fr-FR" sz="2800" dirty="0" err="1"/>
              <a:t>Curve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C759F8-0FDF-C67F-62A4-A66CAB671F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1519" y="1481011"/>
                <a:ext cx="4968681" cy="4114800"/>
              </a:xfrm>
            </p:spPr>
            <p:txBody>
              <a:bodyPr/>
              <a:lstStyle/>
              <a:p>
                <a:r>
                  <a:rPr lang="en-US" sz="2400" dirty="0"/>
                  <a:t>The area under the acceleration–time curve represents the change in velocity. </a:t>
                </a:r>
              </a:p>
              <a:p>
                <a:r>
                  <a:rPr lang="en-US" sz="2400" dirty="0"/>
                  <a:t>Over the time interval from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dirty="0"/>
                  <a:t>This relation follows directly from the definition of acceleration.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C759F8-0FDF-C67F-62A4-A66CAB671F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519" y="1481011"/>
                <a:ext cx="4968681" cy="4114800"/>
              </a:xfrm>
              <a:blipFill>
                <a:blip r:embed="rId3"/>
                <a:stretch>
                  <a:fillRect l="-1593" t="-1185" r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017CB69-0982-95A8-1BA6-010AD2D0C895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8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3F3C159-55C1-5C92-C730-D6EAB805054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EDB5BD3-D83F-BFAF-C04C-599D99FB40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BE287C6-295A-A4FC-BBE2-06F6D6F8C6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5771EC3-1473-ADD3-3778-47328028B9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7D56E69-A9D7-80E6-F2E2-EC2971B1C1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E2B25BB-DE55-3EEE-4C3F-836B0FA406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DF32466-9265-648D-34DD-AE7449D206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B41746A-591A-09D3-F663-66F20DB21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34E5E1D-FB4F-953A-19C2-DF4E8F6D7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DF98F23-1A0E-EF27-EC35-23F4E5AF8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E475458-110C-E070-1BD1-C89041056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7DD9049-EB19-FB5B-E788-75FB389E22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0C13B9E-05E1-A190-5804-F42F4E221B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6DE0F20-3306-6300-B52E-F7E4F6B4A6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C48043E-09F6-F8BA-B1BA-D11F64BAE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75081CB-D974-DE83-F6D9-905B9F113F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C1BE59-8897-2539-AD3B-04E2FB1CBA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0A62727-C435-649D-0E16-3BBF841ED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006" y="2317088"/>
            <a:ext cx="3659006" cy="222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29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63521-E190-B931-B0CD-101728888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B9CC7-EEE9-DE0C-9280-65DB1E5D53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91394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Elementary Kinematics: Constant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96CDF0-98E3-C066-03AD-839E137BE6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7700" y="1252728"/>
                <a:ext cx="8474075" cy="5391912"/>
              </a:xfrm>
            </p:spPr>
            <p:txBody>
              <a:bodyPr/>
              <a:lstStyle/>
              <a:p>
                <a:r>
                  <a:rPr lang="en-US" sz="2400" dirty="0"/>
                  <a:t>When acceleration a is constant, we integrate with the initial conditions </a:t>
                </a:r>
                <a:r>
                  <a:rPr lang="en-US" sz="2400" i="1" dirty="0"/>
                  <a:t>s = s</a:t>
                </a:r>
                <a:r>
                  <a:rPr lang="en-US" sz="2400" i="1" baseline="-25000" dirty="0"/>
                  <a:t>0</a:t>
                </a:r>
                <a:r>
                  <a:rPr lang="en-US" sz="2400" i="1" dirty="0"/>
                  <a:t>, v = v</a:t>
                </a:r>
                <a:r>
                  <a:rPr lang="en-US" sz="2400" i="1" baseline="-25000" dirty="0"/>
                  <a:t>0</a:t>
                </a:r>
                <a:r>
                  <a:rPr lang="en-US" sz="2400" i="1" dirty="0"/>
                  <a:t>, t =0</a:t>
                </a:r>
                <a:r>
                  <a:rPr lang="en-US" sz="2400" dirty="0"/>
                  <a:t> designated at the beginning of the interval. </a:t>
                </a:r>
              </a:p>
              <a:p>
                <a:r>
                  <a:rPr lang="en-US" sz="2400" dirty="0"/>
                  <a:t>From the definition of acceleration,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>
                    <a:sym typeface="Symbol" panose="05050102010706020507" pitchFamily="18" charset="2"/>
                  </a:rPr>
                  <a:t>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𝑎𝑡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Eliminating time t,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/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96CDF0-98E3-C066-03AD-839E137BE6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7700" y="1252728"/>
                <a:ext cx="8474075" cy="5391912"/>
              </a:xfrm>
              <a:blipFill>
                <a:blip r:embed="rId3"/>
                <a:stretch>
                  <a:fillRect l="-935" t="-905" r="-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E12BC4A4-6985-7EC7-3E8E-4C7F7EC1930C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9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413FB24-56AB-6E4F-D651-F8E03D28E9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2FD94E6-FD75-CC43-99FD-7372A21187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F4D1F39-0BA7-203B-90A1-DF24FFCF12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F69AB5B-3913-5C37-C6EA-5FC7C32127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AB82388-0DD5-97AA-3BAC-5C3F38EDF9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476B357-1238-568F-BDBE-2C74D5F4B6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D76A445-7024-7A70-B024-A7868F879E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3C47794-AE58-8299-D6A6-738992ED12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865F35E-3547-BC3E-6185-7007BC50B0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F0DF5E5-5455-520E-5812-9E1A6E50C9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9CA0957-3CAD-DE41-797C-832CDB9CA5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379913-4FD5-C4A0-1BDB-EE2E41D93C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B10A807-5462-26E1-C140-448516B08B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5067424-F3A7-0CF6-B24E-4C7480C938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F142325-D202-A2F0-A0F8-3535CE0F83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C883FC4-FEF0-9216-15DD-B03475B42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7D26521-8850-BFC1-84C1-5073EEB76F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76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48AEB-5933-BF7E-40E6-33FFE9596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AC9C2-AF19-E58D-509F-4CD76DC31E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Constant Acceleration: Position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1BE7D3-B67C-0348-278C-A61CD55147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423099"/>
                <a:ext cx="7772400" cy="5188648"/>
              </a:xfrm>
            </p:spPr>
            <p:txBody>
              <a:bodyPr/>
              <a:lstStyle/>
              <a:p>
                <a:r>
                  <a:rPr lang="en-US" sz="2400" dirty="0"/>
                  <a:t>The position coordinate is obtained by integrating velocity: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Substituting </a:t>
                </a:r>
                <a:r>
                  <a:rPr lang="en-US" sz="2400" i="1" dirty="0"/>
                  <a:t>v = v</a:t>
                </a:r>
                <a:r>
                  <a:rPr lang="en-US" sz="2400" i="1" baseline="-25000" dirty="0"/>
                  <a:t>0</a:t>
                </a:r>
                <a:r>
                  <a:rPr lang="en-US" sz="2400" i="1" dirty="0"/>
                  <a:t> + at</a:t>
                </a:r>
                <a:r>
                  <a:rPr lang="en-US" sz="2400" dirty="0"/>
                  <a:t>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𝑎𝑡</m:t>
                              </m:r>
                            </m:e>
                          </m:d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Equivalently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which represents the area under the </a:t>
                </a:r>
                <a:r>
                  <a:rPr lang="en-US" sz="2400" i="1" dirty="0"/>
                  <a:t>v–t</a:t>
                </a:r>
                <a:r>
                  <a:rPr lang="en-US" sz="2400" dirty="0"/>
                  <a:t> curve.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1BE7D3-B67C-0348-278C-A61CD55147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423099"/>
                <a:ext cx="7772400" cy="5188648"/>
              </a:xfrm>
              <a:blipFill>
                <a:blip r:embed="rId3"/>
                <a:stretch>
                  <a:fillRect l="-1098" t="-939" r="-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1B64E767-6392-21AE-BFFC-A347852D0FBB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10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37F0B5C-5314-F222-79D0-57ECC9D7F3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701ADAF-1CAE-FA95-B522-D005394FCE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55BACFB-3597-3528-0FA2-1AF7BE2A8D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14A1919-66AA-4D4C-CC91-CA01DED854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BA58E61-D1FC-BC58-A208-AFEC4F0AE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49A6B64-C9D8-8E4D-A08C-391177F55C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AF49AAD-5BCC-839A-ADC5-E73C851824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8A88DFC-574D-F2FD-E445-2968F382F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DF8157D-080C-487D-5CFD-F905E262E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B5E76E6-6B86-85E5-785E-D4D31BFB32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FA3099D-A72E-606E-0EF7-BBC7D866D8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33FAF41-C164-B035-E285-D2189BFDAD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ABDB54A-B093-BA02-AB85-47E15EB61F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C420C15-0A67-D684-470D-147623CAE7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7113470-CF56-A545-B01C-40D87784B7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3E3DA5B-ED4E-E7FE-C8A1-1C8A6B6F7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AFF03D-B907-4B42-516D-4269D43BD6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3047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2D56D-4A22-BDDB-ED6F-349E6D162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1FDEA-BC25-F181-A524-2F5FFAAA62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Acceleration Given as a Function of Time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522123-B4FF-48E4-A81A-B84A75D62B7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259917"/>
                <a:ext cx="7772400" cy="5376425"/>
              </a:xfrm>
            </p:spPr>
            <p:txBody>
              <a:bodyPr/>
              <a:lstStyle/>
              <a:p>
                <a:r>
                  <a:rPr lang="en-US" sz="2400" dirty="0"/>
                  <a:t>If acceleration varies with time,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Integrating,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The position coordinate is then obtained from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522123-B4FF-48E4-A81A-B84A75D62B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259917"/>
                <a:ext cx="7772400" cy="5376425"/>
              </a:xfrm>
              <a:blipFill>
                <a:blip r:embed="rId3"/>
                <a:stretch>
                  <a:fillRect l="-1098" t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B95C708-FFE7-B2BE-4898-B8D9B87F1C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549642F-1C67-606E-BD9E-4E94F7A388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D12986D-74B7-F7A0-F1D1-D5802DE046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70ACE08-C489-D432-AF25-C665E5821A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383C84E-9403-4AE5-7FCB-7137CD232D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0D4A095-3B36-EFCF-E996-1DC919A74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D3E9A6E-1B96-3B88-CC36-FDC21271D8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3FC141F-A335-6A12-3280-A4ED5789FE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DC8FF3D-D043-4FD6-08F6-AC6FFB8B65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34D3EE7-0490-F414-B359-7C4EE856BF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00D4D58-65BC-5CF7-DA31-49F57DF6EB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A219C03-07F8-3743-EC68-515C49F9FD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DB5A64A-7512-01CA-6632-25A60589AB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BCDA754-2A3E-15F8-6853-F4CDD8F136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DAD67F9-3EF9-B0CD-2F9F-653DCF53EB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D552ADE-E714-268C-A2D8-4A8495EBF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849991-DD7B-260D-E75E-286DF25C79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0392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A15B5-201E-8111-EC5A-F6016C8AF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F4057-6D7A-A0F4-ACB9-2489CEFC55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Plane Curvilinear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5EDA395-250F-49D9-DC78-2189C4B853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597B240-C037-C226-7F4C-C3484D4F51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AF4553E-B9EA-4044-00D0-93313D3A1F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5E6F82A-8B72-ED33-8183-4DB608C4B4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DFBB234-F942-A817-498C-ADAC9C3E49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EE79556-E0A9-ABA5-588E-391CAF57E4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E2ABA1F-73B7-43E7-8225-4B97E2C37E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2CEC125-90E4-1361-D87E-4E717B6D07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B0CB094-894C-990F-637F-0721B33F34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BA42D77-1747-127C-6160-F09B68398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BAF0D5F-A291-F64D-63F5-F96E2984AF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DF1B3A5-B659-2771-A9DA-4A8FE7C5BC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E054C21-0B20-1CB4-163A-EAD60FFF70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3BA2370-0B17-9879-CCD7-3D653F2A21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6388A50-3E74-DF22-1C14-7D831E28E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FEAFF1-7806-E674-5C57-84B45AC1DE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1916A6-9720-B277-04C9-8A92B0CAF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E4C3745-87A6-A6B0-C96D-979AE92BC0F6}"/>
              </a:ext>
            </a:extLst>
          </p:cNvPr>
          <p:cNvGrpSpPr/>
          <p:nvPr/>
        </p:nvGrpSpPr>
        <p:grpSpPr>
          <a:xfrm>
            <a:off x="5366252" y="1246826"/>
            <a:ext cx="3572518" cy="3940175"/>
            <a:chOff x="5366252" y="1246826"/>
            <a:chExt cx="3572518" cy="394017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5F6D484-79F2-733C-60EC-A91BAABCE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6252" y="1246826"/>
              <a:ext cx="3572518" cy="394017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33A7735-2E85-8103-9087-7735278552B7}"/>
                    </a:ext>
                  </a:extLst>
                </p:cNvPr>
                <p:cNvSpPr txBox="1"/>
                <p:nvPr/>
              </p:nvSpPr>
              <p:spPr>
                <a:xfrm rot="18974961">
                  <a:off x="6188075" y="3285244"/>
                  <a:ext cx="1249362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33A7735-2E85-8103-9087-7735278552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74961">
                  <a:off x="6188075" y="3285244"/>
                  <a:ext cx="1249362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493" t="-19797" r="-134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432EEB-C4D5-508F-297F-15CE8BCB6518}"/>
                    </a:ext>
                  </a:extLst>
                </p:cNvPr>
                <p:cNvSpPr txBox="1"/>
                <p:nvPr/>
              </p:nvSpPr>
              <p:spPr>
                <a:xfrm rot="20071614">
                  <a:off x="6446742" y="4491445"/>
                  <a:ext cx="458181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B432EEB-C4D5-508F-297F-15CE8BCB65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071614">
                  <a:off x="6446742" y="4491445"/>
                  <a:ext cx="458181" cy="461665"/>
                </a:xfrm>
                <a:prstGeom prst="rect">
                  <a:avLst/>
                </a:prstGeom>
                <a:blipFill>
                  <a:blip r:embed="rId7"/>
                  <a:stretch>
                    <a:fillRect t="-23762" r="-215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E955E7D-6A75-3F12-CA65-16D493E3C240}"/>
                    </a:ext>
                  </a:extLst>
                </p:cNvPr>
                <p:cNvSpPr txBox="1"/>
                <p:nvPr/>
              </p:nvSpPr>
              <p:spPr>
                <a:xfrm rot="20071614">
                  <a:off x="7605025" y="3152236"/>
                  <a:ext cx="37438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E955E7D-6A75-3F12-CA65-16D493E3C24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071614">
                  <a:off x="7605025" y="3152236"/>
                  <a:ext cx="374388" cy="369332"/>
                </a:xfrm>
                <a:prstGeom prst="rect">
                  <a:avLst/>
                </a:prstGeom>
                <a:blipFill>
                  <a:blip r:embed="rId8"/>
                  <a:stretch>
                    <a:fillRect t="-30488" r="-337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ECD6A8-FBE5-6058-2526-BAA9176016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442809"/>
                <a:ext cx="5638800" cy="4114800"/>
              </a:xfrm>
            </p:spPr>
            <p:txBody>
              <a:bodyPr/>
              <a:lstStyle/>
              <a:p>
                <a:r>
                  <a:rPr lang="en-US" sz="2400" dirty="0"/>
                  <a:t>At time t, the particle is at position </a:t>
                </a:r>
                <a:r>
                  <a:rPr lang="en-US" sz="2400" i="1" dirty="0"/>
                  <a:t>A</a:t>
                </a:r>
                <a:r>
                  <a:rPr lang="en-US" sz="2400" dirty="0"/>
                  <a:t>, with position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At time </a:t>
                </a:r>
                <a:r>
                  <a:rPr lang="en-US" sz="2400" i="1" dirty="0"/>
                  <a:t>t +∆t</a:t>
                </a:r>
                <a:r>
                  <a:rPr lang="en-US" sz="2400" dirty="0"/>
                  <a:t>, the particle is at </a:t>
                </a:r>
                <a:r>
                  <a:rPr lang="en-US" sz="2400" i="1" dirty="0"/>
                  <a:t>A′</a:t>
                </a:r>
                <a:r>
                  <a:rPr lang="en-US" sz="2400" dirty="0"/>
                  <a:t>, located by the position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vector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 represents the change in position and is independent of the choice of origin. </a:t>
                </a:r>
              </a:p>
              <a:p>
                <a:r>
                  <a:rPr lang="en-US" sz="2400" dirty="0"/>
                  <a:t>The distance actually traveled by the particle along the path from </a:t>
                </a:r>
                <a:r>
                  <a:rPr lang="en-US" sz="2400" i="1" dirty="0"/>
                  <a:t>A </a:t>
                </a:r>
                <a:r>
                  <a:rPr lang="en-US" sz="2400" dirty="0"/>
                  <a:t>to </a:t>
                </a:r>
                <a:r>
                  <a:rPr lang="en-US" sz="2400" i="1" dirty="0"/>
                  <a:t>A′</a:t>
                </a:r>
                <a:r>
                  <a:rPr lang="en-US" sz="2400" dirty="0"/>
                  <a:t> is the scalar arc length </a:t>
                </a:r>
                <a:r>
                  <a:rPr lang="en-US" sz="2400" i="1" dirty="0"/>
                  <a:t>∆s</a:t>
                </a:r>
                <a:r>
                  <a:rPr lang="en-US" sz="2400" dirty="0"/>
                  <a:t>.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ECD6A8-FBE5-6058-2526-BAA9176016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442809"/>
                <a:ext cx="5638800" cy="4114800"/>
              </a:xfrm>
              <a:blipFill>
                <a:blip r:embed="rId9"/>
                <a:stretch>
                  <a:fillRect l="-1514" t="-1185" r="-2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17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0CBEF-0433-235C-8074-91EC45FDA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9A7CF-F121-269F-DBC6-7C32D07D93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Plane Curvilinear Motion: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1621E5-5A80-BF4D-F3E5-D5E4B1CC09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6655" y="1249679"/>
                <a:ext cx="6715820" cy="5471795"/>
              </a:xfrm>
            </p:spPr>
            <p:txBody>
              <a:bodyPr/>
              <a:lstStyle/>
              <a:p>
                <a:r>
                  <a:rPr lang="en-US" sz="2400" dirty="0"/>
                  <a:t>The average velocity of the particle between A and A′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whose direction is that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Average Speed</a:t>
                </a:r>
              </a:p>
              <a:p>
                <a:r>
                  <a:rPr lang="en-US" sz="2400" dirty="0"/>
                  <a:t>The average speed between A and A′ is the scalar quantity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en-US" sz="2400" dirty="0"/>
                  <a:t>Instantaneous Velocity</a:t>
                </a:r>
              </a:p>
              <a:p>
                <a:r>
                  <a:rPr lang="en-US" sz="2400" dirty="0"/>
                  <a:t>The instantaneous velocity is defined as the limiting value of the average velocity as ∆t → 0: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1621E5-5A80-BF4D-F3E5-D5E4B1CC09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6655" y="1249679"/>
                <a:ext cx="6715820" cy="5471795"/>
              </a:xfrm>
              <a:blipFill>
                <a:blip r:embed="rId3"/>
                <a:stretch>
                  <a:fillRect l="-1180" t="-891" r="-3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D9DE387-E910-9F2D-14E7-A0E81EB74D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95EA1E1-132C-F41D-592C-0059B9C006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4691034-EADD-57BE-41E2-952FB4C8BE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6796C7C-216F-7FCE-8E61-CD80B36020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730419B-4BD8-1BE0-A1C4-C0019D0814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C14C0EA-3623-0DE0-5808-0475E36396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1EB2B4B-C47D-2645-E3E0-0BD7464D2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3D0DAF9-A49D-DB76-C6EC-E4B126BBAA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800900F-DF38-951B-7000-1252BE67A7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ACAAE6A-8BDC-97D2-835F-44832CDC29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4E6BD84-DF41-9E60-B6B5-D8C4325435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EBA203D-D310-ACF3-5472-762B05E5C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3A9449C-5FDF-DA40-AAD7-FAD5C0EB09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3195456-B184-F02A-F783-1ED152B679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549A6FA-27B9-4AE1-26E3-850061EF58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BB43497-A8DC-DE1E-A286-61BB7A2984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9B79A1-E2A0-BCEC-6F30-3B613797B5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0B515AA-C7C8-BF8B-E17E-7189FCE55BA8}"/>
              </a:ext>
            </a:extLst>
          </p:cNvPr>
          <p:cNvGrpSpPr/>
          <p:nvPr/>
        </p:nvGrpSpPr>
        <p:grpSpPr>
          <a:xfrm>
            <a:off x="6892513" y="1169416"/>
            <a:ext cx="1870487" cy="3571875"/>
            <a:chOff x="6892513" y="1169416"/>
            <a:chExt cx="1870487" cy="357187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0C950F0-C10A-B97B-D0BC-DF1F9E61C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92513" y="1169416"/>
              <a:ext cx="1790700" cy="357187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8DA1674-1A0E-FC1A-0EBF-A038E4247959}"/>
                    </a:ext>
                  </a:extLst>
                </p:cNvPr>
                <p:cNvSpPr txBox="1"/>
                <p:nvPr/>
              </p:nvSpPr>
              <p:spPr>
                <a:xfrm>
                  <a:off x="8122496" y="3170010"/>
                  <a:ext cx="533400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8DA1674-1A0E-FC1A-0EBF-A038E42479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22496" y="3170010"/>
                  <a:ext cx="533400" cy="461665"/>
                </a:xfrm>
                <a:prstGeom prst="rect">
                  <a:avLst/>
                </a:prstGeom>
                <a:blipFill>
                  <a:blip r:embed="rId6"/>
                  <a:stretch>
                    <a:fillRect t="-18421" r="-363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9E2C383-6598-8157-8172-3AC8541E55E4}"/>
                    </a:ext>
                  </a:extLst>
                </p:cNvPr>
                <p:cNvSpPr txBox="1"/>
                <p:nvPr/>
              </p:nvSpPr>
              <p:spPr>
                <a:xfrm>
                  <a:off x="8229600" y="1905000"/>
                  <a:ext cx="533400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9E2C383-6598-8157-8172-3AC8541E55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9600" y="1905000"/>
                  <a:ext cx="533400" cy="461665"/>
                </a:xfrm>
                <a:prstGeom prst="rect">
                  <a:avLst/>
                </a:prstGeom>
                <a:blipFill>
                  <a:blip r:embed="rId7"/>
                  <a:stretch>
                    <a:fillRect t="-18667" r="-261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7936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F6904-3CEC-E1A5-FFFE-BEDC5574A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23F8964-846E-4A30-AEAC-4D1331AC7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167489"/>
            <a:ext cx="3677195" cy="5309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C29F9-C6B1-4583-FC66-2C5B1CDC45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Plane Curvilinear Motion: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4DA3A8-7926-59BC-A217-F5053FA409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29000" y="1314241"/>
                <a:ext cx="5688012" cy="2640588"/>
              </a:xfrm>
            </p:spPr>
            <p:txBody>
              <a:bodyPr/>
              <a:lstStyle/>
              <a:p>
                <a:r>
                  <a:rPr lang="en-US" sz="2400" dirty="0"/>
                  <a:t>The derivative of a vector is itself a vector having both magnitude and direction.</a:t>
                </a:r>
              </a:p>
              <a:p>
                <a:r>
                  <a:rPr lang="en-US" sz="2400" dirty="0"/>
                  <a:t>The magnitude of velocity is called the speed: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4DA3A8-7926-59BC-A217-F5053FA409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0" y="1314241"/>
                <a:ext cx="5688012" cy="2640588"/>
              </a:xfrm>
              <a:blipFill>
                <a:blip r:embed="rId4"/>
                <a:stretch>
                  <a:fillRect l="-1501" t="-1848" r="-2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3D35CC1-BEC3-558B-9699-15A9589141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790C9A0-9142-C563-E748-05C5B9092E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8F3C8B1-FF3D-CD00-FFC2-C433AAFB06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4133FB0-C99C-2DD8-532C-97DD7A12F3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CE7C0A7-33F2-A74B-CFE6-C7EBCCA7C8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B182243-D227-5037-893E-8191D91E22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462E086-274E-1F2F-4D40-E140F8FBE8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A7A42AB-DDCA-DD7D-0C47-1E9D56EF12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1F6043A-91C1-A3F0-BE0F-62DF951E1D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BD3BB18-0683-BBCA-3ACC-27D295C8B4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B8CCA47-02CD-D9EE-C4EE-C727138AB7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9E1DDA3-31CF-A67D-685D-424A1A16FA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8B68747-1C42-DE7F-8247-58565B7CB1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97774E7-E833-1199-AC5C-0E51B4188B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49782FF-55FB-9154-8171-DE6D811F41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F71A662-F43F-717C-B52F-F691A5F9E0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996B06-3AA1-39AA-E30D-12DBDB292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1C1B929-BEBB-F0E0-C96B-ED5BB3F51538}"/>
                  </a:ext>
                </a:extLst>
              </p:cNvPr>
              <p:cNvSpPr txBox="1"/>
              <p:nvPr/>
            </p:nvSpPr>
            <p:spPr>
              <a:xfrm>
                <a:off x="3402012" y="3744943"/>
                <a:ext cx="5741987" cy="266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As ∆t →0, the direction of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dirty="0"/>
                  <a:t> approaches the tangent to the path.</a:t>
                </a:r>
              </a:p>
              <a:p>
                <a:r>
                  <a:rPr lang="en-US" dirty="0"/>
                  <a:t>The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 is always a vector tangent to the path.</a:t>
                </a:r>
              </a:p>
              <a:p>
                <a:r>
                  <a:rPr lang="en-US" dirty="0"/>
                  <a:t>Velocity is defined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1C1B929-BEBB-F0E0-C96B-ED5BB3F51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012" y="3744943"/>
                <a:ext cx="5741987" cy="2667525"/>
              </a:xfrm>
              <a:prstGeom prst="rect">
                <a:avLst/>
              </a:prstGeom>
              <a:blipFill>
                <a:blip r:embed="rId6"/>
                <a:stretch>
                  <a:fillRect l="-1592" t="-3196" r="-2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523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BC5EC-9BA0-77B8-EBD2-36372FE6C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87B87-C78D-D59B-4313-78A8E6F71F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Plane Curvilinear Motion: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F7DE51-96A9-CA35-A54C-74C5052AD5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76600" y="1795272"/>
                <a:ext cx="5715000" cy="4224528"/>
              </a:xfrm>
            </p:spPr>
            <p:txBody>
              <a:bodyPr/>
              <a:lstStyle/>
              <a:p>
                <a:r>
                  <a:rPr lang="en-US" sz="2400" dirty="0"/>
                  <a:t>A careful distinction must be made between the magnitude of a derivative and the derivative of a magnitude.</a:t>
                </a:r>
              </a:p>
              <a:p>
                <a:r>
                  <a:rPr lang="en-US" sz="2400" dirty="0"/>
                  <a:t>The magnitude of the derivative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 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derivative of the magnitude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F7DE51-96A9-CA35-A54C-74C5052AD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76600" y="1795272"/>
                <a:ext cx="5715000" cy="4224528"/>
              </a:xfrm>
              <a:blipFill>
                <a:blip r:embed="rId3"/>
                <a:stretch>
                  <a:fillRect l="-1494" t="-1154" r="-2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1D48569-0607-0F5D-74BA-1478656775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5958A8D-503C-853F-91EC-3E0D5737E9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610CF9-899F-C822-9E0A-2CEB03A785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FB3F531-4EAF-8DBF-5824-8404A51424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65B6277-A618-77F2-F8E3-BBEF1D5F3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F819B1F-E22F-3DB7-2E41-063BA55F91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35FEBDD-0A7B-83BC-86AA-71128766A2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BCE9DB0-6BB8-0EBB-A0D5-4D06FEAF02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15AF597-2167-1D03-4ADF-F12A8A5832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8CC5881-7EC0-504A-E0FE-BD465669F6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F95C40A-B43E-7DBE-DD1F-6E1FF92557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746FD25-9696-4776-287D-BB09896A0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832B468-13E7-0599-9C4D-62A97869F0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45B2EE1-DD8F-F92B-C7AA-17106D2F7A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1D0FDEA-539F-74DF-B6E2-3772972878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EFC8FC7-5AFB-5498-2F7F-471D32646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0CACE3-4AAF-CFA1-D5E0-050A4D0A5D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17BEDBF-273A-D197-6BCE-AD4773749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447800"/>
            <a:ext cx="3352800" cy="484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3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E8DF9-930B-DFF0-DABB-41B7AD51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56D99-9011-EF00-4607-960917995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Plane Curvilinear Motion: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10C03-ABF3-5C5F-7452-E65D819B14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1953" y="4648200"/>
                <a:ext cx="8397247" cy="1905000"/>
              </a:xfrm>
            </p:spPr>
            <p:txBody>
              <a:bodyPr/>
              <a:lstStyle/>
              <a:p>
                <a:r>
                  <a:rPr lang="en-US" sz="2400" dirty="0"/>
                  <a:t>The average acceleration of the particle between A and A′ is defined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𝑎𝑣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whose direction is that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B10C03-ABF3-5C5F-7452-E65D819B14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1953" y="4648200"/>
                <a:ext cx="8397247" cy="1905000"/>
              </a:xfrm>
              <a:blipFill>
                <a:blip r:embed="rId3"/>
                <a:stretch>
                  <a:fillRect l="-943" t="-2564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8E317C0-916E-A2FD-79EA-FC75FC0CA74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B7EB550-00B5-725A-12CA-E2CFF12E52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7E2C464-CF06-3231-40DF-D794625423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198482E-0FF1-57ED-7C46-06132514BA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C96332C-8E7C-88C0-CD70-38CF08FFBE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239FDE0-CC32-3BFA-E629-62A7952B9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FCA5A9A-8EF6-9CE0-0796-A3E315C3B9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8BFEEFC-6F1B-0EC0-E0F6-48B9B483F7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06A8E46-44C7-D283-7714-BEABE99EAD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512EA15-808B-C41E-8E83-2CED33706D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F4130B9-BF24-A230-AFA5-0E9620EDF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5F363CF-3C6A-BC7B-1287-36353BFC41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0F718D4-2475-87B8-4322-FC97239AD4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148BADF-15B2-1496-F0C5-715E9EC064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0EF7112-0493-B7EB-B2EE-3515F17A6C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1297046-938F-F3F2-5D9C-9A7FE3D3E4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CC498C-E36D-1DA0-4F58-BCBB379DD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61D17A3-950A-2101-20C5-E9E16CFEA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270648"/>
            <a:ext cx="6990140" cy="32356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85D2C2-14A4-4414-ADA7-4C1B49EB32C6}"/>
              </a:ext>
            </a:extLst>
          </p:cNvPr>
          <p:cNvSpPr/>
          <p:nvPr/>
        </p:nvSpPr>
        <p:spPr bwMode="auto">
          <a:xfrm>
            <a:off x="3886200" y="1828800"/>
            <a:ext cx="1981200" cy="24015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227DB0E-435F-0E0B-29E9-A0D7FFF14DF0}"/>
                  </a:ext>
                </a:extLst>
              </p:cNvPr>
              <p:cNvSpPr txBox="1"/>
              <p:nvPr/>
            </p:nvSpPr>
            <p:spPr>
              <a:xfrm>
                <a:off x="6602032" y="2819400"/>
                <a:ext cx="2559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227DB0E-435F-0E0B-29E9-A0D7FFF14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2032" y="2819400"/>
                <a:ext cx="255968" cy="369332"/>
              </a:xfrm>
              <a:prstGeom prst="rect">
                <a:avLst/>
              </a:prstGeom>
              <a:blipFill>
                <a:blip r:embed="rId6"/>
                <a:stretch>
                  <a:fillRect l="-23810" t="-36667" r="-9285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75D0BB09-5C63-DE78-3581-BC3F1700028C}"/>
              </a:ext>
            </a:extLst>
          </p:cNvPr>
          <p:cNvSpPr/>
          <p:nvPr/>
        </p:nvSpPr>
        <p:spPr bwMode="auto">
          <a:xfrm>
            <a:off x="6324600" y="1828800"/>
            <a:ext cx="1981200" cy="24015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44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E801B-DCC3-F32A-3E4E-E38F7540C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60530-A1A4-7504-E623-2B5550BE8A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Visualization of the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9CEE2-5AC9-DD44-19F2-D8A52FCF0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452" y="1481575"/>
            <a:ext cx="4002148" cy="3141187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7E52802-8109-6620-7BBC-BD65D91109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C658B72-B780-1424-CB56-CC53162A09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DA0DD20-E0E9-B1FB-A599-1C0BCE14D8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21FCCED-12D8-15B7-5C29-B0387CFADB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0755D7D-379B-827E-AB66-EB9C150029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B413C9F-E2B0-DEA9-DBA6-C3AF1C784C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1CEEEFD-7808-E68E-4D30-9C2AA0AD42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9A4906E-81EB-9581-3EC2-AA525595D7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2B0341D-5A27-0EA8-5D8B-4E044BA581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C7EADA1-412D-5950-ED22-65A4DB2703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9DB0363-B490-3BEE-66DB-B8CFCBA42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859184B-0ADB-C498-A516-8A4244D03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539CAA3-7C6D-383B-16AF-FBC59AEA8F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0D8A799-EBE1-402F-9EA7-F10D33C35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1460B20-3EF6-8CAF-DF49-6613C23A9E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A27DAA2-5405-A006-4A88-EB61EFFE2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ADECC5-9B9F-F9F5-9538-1233872DEE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B94080-B1AB-7B8A-9932-E99C2472CE74}"/>
              </a:ext>
            </a:extLst>
          </p:cNvPr>
          <p:cNvGrpSpPr/>
          <p:nvPr/>
        </p:nvGrpSpPr>
        <p:grpSpPr>
          <a:xfrm>
            <a:off x="4294446" y="1208279"/>
            <a:ext cx="4697154" cy="5192522"/>
            <a:chOff x="4218246" y="1208279"/>
            <a:chExt cx="4697154" cy="519252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3D1FD41-B0F1-8010-F736-3F7A1E2ED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8246" y="1208279"/>
              <a:ext cx="4697154" cy="519252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836CD02-292B-A59A-1FB8-9B6E9DD60B9F}"/>
                    </a:ext>
                  </a:extLst>
                </p:cNvPr>
                <p:cNvSpPr txBox="1"/>
                <p:nvPr/>
              </p:nvSpPr>
              <p:spPr>
                <a:xfrm>
                  <a:off x="5542889" y="5498068"/>
                  <a:ext cx="324511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836CD02-292B-A59A-1FB8-9B6E9DD60B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2889" y="5498068"/>
                  <a:ext cx="324511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4528" t="-36066" r="-67925"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8D07A77-7D7F-7461-11C9-AC29A637743B}"/>
                    </a:ext>
                  </a:extLst>
                </p:cNvPr>
                <p:cNvSpPr txBox="1"/>
                <p:nvPr/>
              </p:nvSpPr>
              <p:spPr>
                <a:xfrm>
                  <a:off x="6228689" y="4876800"/>
                  <a:ext cx="33162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8D07A77-7D7F-7461-11C9-AC29A63774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8689" y="4876800"/>
                  <a:ext cx="331629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1818" t="-34426" r="-65455"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A97D93F-9B95-9843-46AC-D9AD2F601EC1}"/>
                    </a:ext>
                  </a:extLst>
                </p:cNvPr>
                <p:cNvSpPr txBox="1"/>
                <p:nvPr/>
              </p:nvSpPr>
              <p:spPr>
                <a:xfrm>
                  <a:off x="5847689" y="3745468"/>
                  <a:ext cx="33162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A97D93F-9B95-9843-46AC-D9AD2F601E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7689" y="3745468"/>
                  <a:ext cx="331629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4074" t="-34426" r="-66667"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FD0EE3E-F28C-F229-DE7D-6D91C434FE9E}"/>
                    </a:ext>
                  </a:extLst>
                </p:cNvPr>
                <p:cNvSpPr txBox="1"/>
                <p:nvPr/>
              </p:nvSpPr>
              <p:spPr>
                <a:xfrm>
                  <a:off x="6934200" y="5525600"/>
                  <a:ext cx="1023870" cy="418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FD0EE3E-F28C-F229-DE7D-6D91C434FE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4200" y="5525600"/>
                  <a:ext cx="1023870" cy="41800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D093F7D-D11B-F877-7EDD-BB774ABD9C7B}"/>
                    </a:ext>
                  </a:extLst>
                </p:cNvPr>
                <p:cNvSpPr txBox="1"/>
                <p:nvPr/>
              </p:nvSpPr>
              <p:spPr>
                <a:xfrm>
                  <a:off x="7391400" y="3544400"/>
                  <a:ext cx="1038105" cy="418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D093F7D-D11B-F877-7EDD-BB774ABD9C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1400" y="3544400"/>
                  <a:ext cx="1038105" cy="41800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9767229-9DDF-30C9-6903-13B3CADBEFCE}"/>
                    </a:ext>
                  </a:extLst>
                </p:cNvPr>
                <p:cNvSpPr txBox="1"/>
                <p:nvPr/>
              </p:nvSpPr>
              <p:spPr>
                <a:xfrm>
                  <a:off x="7010400" y="1905000"/>
                  <a:ext cx="1038105" cy="418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9767229-9DDF-30C9-6903-13B3CADBEF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0400" y="1905000"/>
                  <a:ext cx="1038105" cy="41800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253B587-66C3-73FC-B117-602E099406F3}"/>
                  </a:ext>
                </a:extLst>
              </p:cNvPr>
              <p:cNvSpPr txBox="1"/>
              <p:nvPr/>
            </p:nvSpPr>
            <p:spPr>
              <a:xfrm>
                <a:off x="349222" y="1448047"/>
                <a:ext cx="4572000" cy="31747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For each position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dirty="0"/>
                  <a:t> along the path, there is a corresponding velocity vector tangent to the path. The velocity vector is given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As the particle moves, both the magnitude and direction of the velocity generally change.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253B587-66C3-73FC-B117-602E099406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22" y="1448047"/>
                <a:ext cx="4572000" cy="3174715"/>
              </a:xfrm>
              <a:prstGeom prst="rect">
                <a:avLst/>
              </a:prstGeom>
              <a:blipFill>
                <a:blip r:embed="rId11"/>
                <a:stretch>
                  <a:fillRect l="-2000" t="-2692" r="-3600" b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4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10946</TotalTime>
  <Words>1068</Words>
  <Application>Microsoft Office PowerPoint</Application>
  <PresentationFormat>On-screen Show (4:3)</PresentationFormat>
  <Paragraphs>156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Cambria Math</vt:lpstr>
      <vt:lpstr>CommercialScript BT</vt:lpstr>
      <vt:lpstr>Curlz MT</vt:lpstr>
      <vt:lpstr>Symbol</vt:lpstr>
      <vt:lpstr>Tempus Sans ITC</vt:lpstr>
      <vt:lpstr>Times New Roman</vt:lpstr>
      <vt:lpstr>Blank Presentation</vt:lpstr>
      <vt:lpstr>Kinematics of Particles</vt:lpstr>
      <vt:lpstr>Intrinsic Description of Motion</vt:lpstr>
      <vt:lpstr>Rectilinear Motion: Velocity</vt:lpstr>
      <vt:lpstr>Rectilinear Motion: Acceleration</vt:lpstr>
      <vt:lpstr>Graphical Interprétation of Motion</vt:lpstr>
      <vt:lpstr>Graphical Interprétation: s–t Curve</vt:lpstr>
      <vt:lpstr>Graphical Interprétation: v–t Curve</vt:lpstr>
      <vt:lpstr>Graphical Interprétation: a–t Curve</vt:lpstr>
      <vt:lpstr>Elementary Kinematics: Constant Acceleration</vt:lpstr>
      <vt:lpstr>Constant Acceleration: Position</vt:lpstr>
      <vt:lpstr>Acceleration Given as a Function of Time</vt:lpstr>
      <vt:lpstr>Plane Curvilinear Motion</vt:lpstr>
      <vt:lpstr>Plane Curvilinear Motion: Velocity</vt:lpstr>
      <vt:lpstr>Plane Curvilinear Motion: Velocity</vt:lpstr>
      <vt:lpstr>Plane Curvilinear Motion: Velocity</vt:lpstr>
      <vt:lpstr>Plane Curvilinear Motion: Acceleration</vt:lpstr>
      <vt:lpstr>Visualization of the 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760</cp:revision>
  <cp:lastPrinted>2002-07-26T02:11:33Z</cp:lastPrinted>
  <dcterms:created xsi:type="dcterms:W3CDTF">2002-07-26T01:39:54Z</dcterms:created>
  <dcterms:modified xsi:type="dcterms:W3CDTF">2026-03-09T07:42:27Z</dcterms:modified>
</cp:coreProperties>
</file>