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1377" r:id="rId2"/>
    <p:sldId id="1559" r:id="rId3"/>
    <p:sldId id="1265" r:id="rId4"/>
    <p:sldId id="1562" r:id="rId5"/>
    <p:sldId id="1563" r:id="rId6"/>
    <p:sldId id="1561" r:id="rId7"/>
    <p:sldId id="1560" r:id="rId8"/>
    <p:sldId id="1498" r:id="rId9"/>
    <p:sldId id="1566" r:id="rId10"/>
    <p:sldId id="1564" r:id="rId11"/>
    <p:sldId id="1515" r:id="rId12"/>
    <p:sldId id="1516" r:id="rId13"/>
    <p:sldId id="1531" r:id="rId14"/>
    <p:sldId id="1565" r:id="rId15"/>
    <p:sldId id="1532" r:id="rId1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99"/>
    <a:srgbClr val="3366FF"/>
    <a:srgbClr val="FFCC99"/>
    <a:srgbClr val="CC9900"/>
    <a:srgbClr val="FF0066"/>
    <a:srgbClr val="FF33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2/6/2026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39BAD-3EC4-299C-E73F-B972241C3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2686BC-BA7F-99C1-B946-25A8F45473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F0C448-FF57-8921-A28B-61EF3D8A76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4FFC0-F240-F013-1B57-54D8C0604E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68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4C671-AD3F-3B5E-6321-778177402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B4F850-BA22-5CA5-D1F6-3F00C1551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A5BB40-15B4-D1C9-A362-BC73A80105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BBBB7-790B-0AFD-CBBC-FE4915ACD9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96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340B6-077D-3371-1621-C807249F9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FF3BFE-3CF1-3A77-FE04-F4A74D86F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12E8D-4F6F-1779-3371-4A6395D1DC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3B947-912D-BAEC-405E-B16B182319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96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6DC8B-D28B-A8CB-0960-A3465A96D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D1EB93-1505-DAA1-40EB-12E10C0BC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3C230-A28C-5D19-2C4B-E096113378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E3AAF-679B-C30F-58F2-5CE40D90F4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27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C292-9D36-9F06-FA3C-B3990374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76B608-5CA6-CEAD-26F6-BB87ED5FA5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D95B0E-8FED-7513-5EDB-4A1EDC6555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23E8D-D6CB-9AA4-D260-847107B545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95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11F5A-63A4-C4B3-5EF2-B239AA0B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FB1B48-588C-0872-26E2-0AAE2C69F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C0ED52-14B7-0EC3-CAF1-8A1AE41FBE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AA6C2-1DB4-DFE0-C9C5-AE6CCC3D79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44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03423-8C8D-77A6-F21B-234FEB8D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B086E-6F6E-A032-DAB6-60DA60AF6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B4A07-CC6F-E9AC-70D9-0E58FB2C73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58F07-D8CC-8E53-9BEC-EDF3175493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60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AD565-1EFB-8D35-8996-4E1AA5BDD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8759F-3512-8186-FC3E-54AAF081F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C8497-BA17-9CA3-64FA-FCD017E3EB7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73B24-BCAC-7CDB-8EEF-5C2C0734EF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99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51CB1-FBAE-9A03-2A00-008CA2A71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725018-82C9-1811-CFFD-FBC91B0B7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22EDE8-792A-7CC1-C95D-C673CDF2047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9DBEE-D7B3-5C68-A55A-335042E36D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99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67A76-A8AD-E02A-9338-0A9D7B61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613AB-4896-C58C-9304-7C89265C82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5FB08-62CC-56A1-3363-A5274FFB9B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B7A0C-CCC6-17B7-A893-8CC387FF25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04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0F720-5A0F-2199-7BB8-3290FA8AC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B1E40-F57A-6FA4-703D-4E7B426B9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CA5C23-5EA3-F7EF-9C38-8B61E1A1CEA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5A448-EC16-F9A1-C3EA-AB52D01C63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90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48133-4C85-FF22-C382-68383EB0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2A202F-9CBA-0508-5650-E52F26C0F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D824C5-4C51-7C0C-0DA4-10E520E056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16244-51AC-43C0-4990-58A0E50A2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71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3EBCB-943F-69E3-04A1-2D6D4560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1DAB1-7B66-22EF-C06A-FAFD0DF7A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86A74-B942-F2E5-F883-E1F112AC1C5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98B25-DE03-863A-6662-1CC35B9AEF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2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Kinematics of Particles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56137"/>
            <a:ext cx="87026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4400" b="1" dirty="0">
                <a:solidFill>
                  <a:srgbClr val="002060"/>
                </a:solidFill>
                <a:latin typeface="Curlz MT" panose="04040404050702020202" pitchFamily="82" charset="0"/>
              </a:rPr>
              <a:t>The Grammar of Movement </a:t>
            </a:r>
            <a:r>
              <a:rPr lang="en-US" altLang="en-US" sz="4400" b="1" i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…..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75E6C-7D57-7055-34B1-9C3F1BB11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A80D9-3F09-B791-4642-584DFDCF2C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Structure of Engineering Mechanics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1572CD4-E3E9-AF7A-13CE-DC3DF51FF6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6D10E6C-4807-6F30-7FD5-97A65AB94E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8E90B80-D3E3-DA3F-776F-58D1711E88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4C12C3B-0DC8-0880-9AC5-3F37E0637A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07A360C-E1E7-C5B4-2651-054345A3B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EA0FF9D-78C1-578F-C1A7-FE70F400F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63F0D98-CB87-67DB-26AD-A02A128D2D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732627-660D-FC00-9EF1-13529E661C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EABAE7C-AE82-67AC-641A-37FBC06AF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6C72AEF-4634-641C-EDA0-8811769A50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712CC17-54FB-10CB-B6D2-878C5C9DB0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A44CED3-345A-A73A-6B64-3B31C8462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668BBFC-12E1-A5DB-C275-3EF8C7749C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BD5FD71-AE36-C1C6-A8E1-6AF585C86C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359C00D-38C1-B4CF-2673-CB60699C76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ED8B8E2-E586-1BA4-A150-1533C5539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D145A0-E144-62CD-A64F-0B6F98C52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Mechanics - Swarit Verma">
            <a:extLst>
              <a:ext uri="{FF2B5EF4-FFF2-40B4-BE49-F238E27FC236}">
                <a16:creationId xmlns:a16="http://schemas.microsoft.com/office/drawing/2014/main" id="{BEF8B3AC-9F89-AECC-2232-7B06CCBD4F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14" y="1218481"/>
            <a:ext cx="8091248" cy="405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1AE5E18-C615-5561-891A-4A40131B08C9}"/>
              </a:ext>
            </a:extLst>
          </p:cNvPr>
          <p:cNvGrpSpPr/>
          <p:nvPr/>
        </p:nvGrpSpPr>
        <p:grpSpPr>
          <a:xfrm>
            <a:off x="457200" y="5276867"/>
            <a:ext cx="2971800" cy="1411080"/>
            <a:chOff x="457200" y="5276867"/>
            <a:chExt cx="2971800" cy="1411080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DC2B806D-C71D-DD06-CD29-942A38B520D5}"/>
                </a:ext>
              </a:extLst>
            </p:cNvPr>
            <p:cNvCxnSpPr/>
            <p:nvPr/>
          </p:nvCxnSpPr>
          <p:spPr bwMode="auto">
            <a:xfrm flipH="1">
              <a:off x="2438068" y="5276867"/>
              <a:ext cx="990932" cy="81913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9E69A74-D1A5-3C40-CA5F-EA6D2A86F222}"/>
                </a:ext>
              </a:extLst>
            </p:cNvPr>
            <p:cNvGrpSpPr/>
            <p:nvPr/>
          </p:nvGrpSpPr>
          <p:grpSpPr>
            <a:xfrm>
              <a:off x="457200" y="5943600"/>
              <a:ext cx="2286000" cy="744347"/>
              <a:chOff x="457200" y="5943600"/>
              <a:chExt cx="2286000" cy="744347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65D22063-A6A6-800E-424F-3EFA48B74F30}"/>
                  </a:ext>
                </a:extLst>
              </p:cNvPr>
              <p:cNvSpPr/>
              <p:nvPr/>
            </p:nvSpPr>
            <p:spPr bwMode="auto">
              <a:xfrm>
                <a:off x="457200" y="5943600"/>
                <a:ext cx="2286000" cy="744347"/>
              </a:xfrm>
              <a:prstGeom prst="roundRect">
                <a:avLst/>
              </a:prstGeom>
              <a:noFill/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0B2BA2-EF6F-955C-F5C6-4C858453A58C}"/>
                  </a:ext>
                </a:extLst>
              </p:cNvPr>
              <p:cNvSpPr txBox="1"/>
              <p:nvPr/>
            </p:nvSpPr>
            <p:spPr>
              <a:xfrm>
                <a:off x="500166" y="6039406"/>
                <a:ext cx="21668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0070C0"/>
                    </a:solidFill>
                  </a:rPr>
                  <a:t>Kinematics of  Particles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78700CD-42DD-6F9B-9BAB-1C01CA20C0AE}"/>
              </a:ext>
            </a:extLst>
          </p:cNvPr>
          <p:cNvGrpSpPr/>
          <p:nvPr/>
        </p:nvGrpSpPr>
        <p:grpSpPr>
          <a:xfrm>
            <a:off x="3429000" y="5276867"/>
            <a:ext cx="2895600" cy="1487280"/>
            <a:chOff x="3429000" y="5276867"/>
            <a:chExt cx="2895600" cy="148728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8CF8B3F-26D1-7AA7-F415-4BA248D71F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29000" y="5276867"/>
              <a:ext cx="721935" cy="89533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0D502B7-65C5-4780-98BC-62E4F4FFD888}"/>
                </a:ext>
              </a:extLst>
            </p:cNvPr>
            <p:cNvSpPr/>
            <p:nvPr/>
          </p:nvSpPr>
          <p:spPr bwMode="auto">
            <a:xfrm>
              <a:off x="4038600" y="6019800"/>
              <a:ext cx="2286000" cy="744347"/>
            </a:xfrm>
            <a:prstGeom prst="roundRect">
              <a:avLst/>
            </a:prstGeom>
            <a:noFill/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A17B4DD-7A67-8DD6-A44D-10A204102554}"/>
                </a:ext>
              </a:extLst>
            </p:cNvPr>
            <p:cNvSpPr txBox="1"/>
            <p:nvPr/>
          </p:nvSpPr>
          <p:spPr>
            <a:xfrm>
              <a:off x="4081566" y="6115606"/>
              <a:ext cx="2166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FF0000"/>
                  </a:solidFill>
                </a:rPr>
                <a:t>Kinematics of  Bodies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54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B53CE78-694C-7E1C-25EA-969CD2605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C368C152-7F76-A058-DE79-65E40704B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494" y="1143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Kinematics as a Sequel of Human Ingenuity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EC7A361-0C3E-BAA3-D74E-F9F5C2A1D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199" y="1196604"/>
            <a:ext cx="8702675" cy="78814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9900"/>
                </a:solidFill>
                <a:latin typeface="Agency FB" panose="020B0503020202020204" pitchFamily="34" charset="0"/>
              </a:rPr>
              <a:t>In the modern perspective the sky was the only television channel for our early ancestors.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16483A9-3701-9E42-AA8D-DAFC8029A3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61058C1-909B-FBC6-7C76-307F08DE5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D6549C0-2DDD-25EB-D028-C077CA700A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1DCE5EF-050B-12FB-A74F-E8FB82E3D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C95827E-35FE-C75C-88D4-9E632811F3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EFF113F-31D4-E93F-080D-03469BEBB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579B52F-FBFC-A022-033B-F48144F3C1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3423529-C1E2-2231-3444-56008C1BB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A7FAEAB-7996-3FAA-3FD7-4BC1FE8AE9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C20DC95-FE76-183F-B09D-B79798D1EC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8475A1D-6261-8DEF-C5F8-B62CD9D3AC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4F8FABA-BC7F-0293-880B-864C38E6D0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194713B-0709-F602-A4E9-0B715A43D7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83CBF90-F96F-7567-FE0D-5292845138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CACBCFC-291E-5494-A3D8-E9E172F41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86A7AFE-D906-60B6-5A42-5F4791388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79E989-B4EF-FF0E-A923-8C069462A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0" name="Picture 6" descr="r/woahdude - birds flying in the sky">
            <a:extLst>
              <a:ext uri="{FF2B5EF4-FFF2-40B4-BE49-F238E27FC236}">
                <a16:creationId xmlns:a16="http://schemas.microsoft.com/office/drawing/2014/main" id="{3631198D-A913-DFB6-49A1-DB0FE53D5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7" y="2054287"/>
            <a:ext cx="5005839" cy="33121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rbital Plane">
            <a:extLst>
              <a:ext uri="{FF2B5EF4-FFF2-40B4-BE49-F238E27FC236}">
                <a16:creationId xmlns:a16="http://schemas.microsoft.com/office/drawing/2014/main" id="{6910A119-4962-4D62-87F6-2A984E535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092" y="1916799"/>
            <a:ext cx="4496463" cy="33067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lack Hole Eats Star (Annotated)">
            <a:extLst>
              <a:ext uri="{FF2B5EF4-FFF2-40B4-BE49-F238E27FC236}">
                <a16:creationId xmlns:a16="http://schemas.microsoft.com/office/drawing/2014/main" id="{E79085F2-0306-DCD7-3B51-787AE63F3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63" y="3048000"/>
            <a:ext cx="8532152" cy="33121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55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AA4A9-9AB0-5920-52A6-42C1D9DEE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2FCEA-0A3E-5996-E80E-8505BAF65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Trajectory of </a:t>
            </a:r>
            <a:r>
              <a:rPr lang="en-US" sz="2800" dirty="0" err="1"/>
              <a:t>Chandrayans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83F7470-B297-CEC8-3F85-54131405FF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35A7035-05AB-2964-DE7E-72BC654013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81B77B0-C5C6-644C-A09A-4019B292F5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A87238E-A60A-8AC9-8BB1-1785BCCCC4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A49EB00-ED5F-9E4E-BBF2-282DB84E3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52E7E0A-90B0-6997-0DD6-F2B01BEBE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6A4CC82-C406-ACCB-DEA0-9F14398C16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9C1A77B-A353-140C-8D2F-1ED43E2CA5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91CB046-D316-D453-34DF-E1512B020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40C0B41-615D-AE6E-9DB1-4589D0EB06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7A941E3-CD32-9BF3-2C69-734DA9CDAE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8F3C1C2-07BA-E60B-3F5A-F80DFDA6E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E6D1577-7696-A086-AED7-03E9403852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2FE551E-2E1B-7C53-8A16-1B50D19247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39BD842-4306-026E-ACE0-FB57087C9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EE17DD4-9F79-1E78-1C78-AD4920905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1E9394-DC12-480C-7345-A0AD14749E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Moon with launch of Chandrayaan 3">
            <a:extLst>
              <a:ext uri="{FF2B5EF4-FFF2-40B4-BE49-F238E27FC236}">
                <a16:creationId xmlns:a16="http://schemas.microsoft.com/office/drawing/2014/main" id="{945B3673-76F3-FDF5-DE19-7DE6CC5835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01256"/>
            <a:ext cx="5486400" cy="282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BF52BE0-AF97-2A8E-C330-6B7DF9A64EEB}"/>
              </a:ext>
            </a:extLst>
          </p:cNvPr>
          <p:cNvSpPr txBox="1"/>
          <p:nvPr/>
        </p:nvSpPr>
        <p:spPr>
          <a:xfrm>
            <a:off x="304800" y="4234634"/>
            <a:ext cx="88122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A0A0A"/>
                </a:solidFill>
                <a:effectLst/>
                <a:latin typeface="+mn-lt"/>
              </a:rPr>
              <a:t>Chandrayaan-2's lander (Vikram) crashed due to excessive velocity and inability to handle unforeseen deviations during the final stages.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A0A0A"/>
                </a:solidFill>
                <a:effectLst/>
                <a:latin typeface="+mn-lt"/>
              </a:rPr>
              <a:t>Chandrayaan-3 used a "failure-based" design, meaning the trajectory was designed to handle engine failures, sensor failures, or algorithm failures, enabling a safe landing, 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766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CB565-5603-BB3E-BC0E-5CEB81C0F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F9AC-EE2F-FACD-1AD6-A5D99BBF7E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Trajectory of </a:t>
            </a:r>
            <a:r>
              <a:rPr lang="en-US" sz="2800" dirty="0" err="1"/>
              <a:t>Chandrayans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AC90D31-4B18-8FED-CE51-36A342B69E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804FC77-5F65-43B4-81D5-CD0FF52677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54E26E1-0BD5-2098-887F-39FC879479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AFC9A11-BD78-18CE-AC79-878BBE06B3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C96259D-5886-6ADE-D4C1-4C14E994E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FFE2006-022C-9F80-C168-450E51937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2A002DE-7D43-C23C-BF13-B415918D4C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B135E51-0FA5-6223-C618-EEF8E45E76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3113965-6446-2650-EFE5-6838FF5CC4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7FC3B36-3BCD-0DC2-EA1B-5BE12F6EA1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31F3E79-2C1B-198D-99A0-4829741B63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F089AD5-5E70-BFD6-4C62-9B83F9F7B3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BA27054-8E5F-7869-95C1-01BBC71CFF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8BB7E9A-8E5F-F637-0B87-3C639606B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94F83FE-48FC-C7FF-B523-0E9C871B96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74B99E7-E23B-4E70-87E8-37E85C249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D7F041-B44B-4D77-8940-377B4EAF3D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Russia's Luna 25 could land on the moon days before Chandrayaan-3: How the  two missions compare | Explained News - The Indian Express">
            <a:extLst>
              <a:ext uri="{FF2B5EF4-FFF2-40B4-BE49-F238E27FC236}">
                <a16:creationId xmlns:a16="http://schemas.microsoft.com/office/drawing/2014/main" id="{E580ADBC-8BE0-FEF9-CDCA-A86195AD7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33678"/>
            <a:ext cx="4359588" cy="550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EF0BE08-8F4E-08A4-B6B2-82F86BA18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475" y="2971800"/>
            <a:ext cx="735081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7BCD2-D415-D021-8B66-9B007F917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44D7-0465-2D5C-647B-264D9221C7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Evolution of Kinematics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6618A5D-D326-DE0E-BCDA-EA22D81313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1051857-0284-AD1E-4CA3-EA7BCEE711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956BC9E-5415-747D-388D-096DED7DCF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AB8DE5-A25B-AC2F-85EA-DACE5A9C7E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7A03FE1-E8C1-101B-AC2A-4FDB4B705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0EF0A92-6FD6-B091-F1AE-5EDBFAAFA2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9998431-A7EE-69B7-9E71-F1E54A0E1A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2CDF9E5-BFD4-BBAB-FFD2-0989430969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236D04D-4FA7-D874-FD15-4663ED13C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2E50750-5F87-0275-A053-CB3B6D5A6C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930122E-04FE-0636-D7AC-32B45D0254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1043CFF-C483-B61F-15D2-F68618B62D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3C25871-ED2C-759F-47DF-62B9B3CC3C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C711FED-EFDE-69B1-A22C-6036A65FC4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CE1CFB8-C375-3A5C-FF32-D901B3ECC6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52BF3F1-E257-02F7-BB8F-7BB2CA790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28A323-981E-163E-2F43-3465278B89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F303D-2BBE-A34A-4671-9DD94F1E3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03" y="1499818"/>
            <a:ext cx="8478005" cy="4751257"/>
          </a:xfrm>
        </p:spPr>
        <p:txBody>
          <a:bodyPr/>
          <a:lstStyle/>
          <a:p>
            <a:r>
              <a:rPr lang="en-US" sz="2400" b="1" dirty="0"/>
              <a:t>Ancient Roots:</a:t>
            </a:r>
            <a:r>
              <a:rPr lang="en-US" sz="2400" dirty="0"/>
              <a:t> South Asian and Greek mathematicians used kinematical definitions of curves, while astronomers used models to describe planetary movement.</a:t>
            </a:r>
          </a:p>
          <a:p>
            <a:r>
              <a:rPr lang="en-US" sz="2400" b="1" dirty="0"/>
              <a:t>14th Century:</a:t>
            </a:r>
            <a:r>
              <a:rPr lang="en-US" sz="2400" dirty="0"/>
              <a:t> Scholars at Merton College, Oxford, formulated the "Merton Rule" for uniform acceleration. </a:t>
            </a:r>
          </a:p>
          <a:p>
            <a:r>
              <a:rPr lang="en-US" sz="2400" dirty="0"/>
              <a:t>Nicholas Oresme used early graphical methods to represent time and velocity.</a:t>
            </a:r>
          </a:p>
          <a:p>
            <a:r>
              <a:rPr lang="en-US" sz="2400" b="1" dirty="0"/>
              <a:t>17th Century:</a:t>
            </a:r>
            <a:r>
              <a:rPr lang="en-US" sz="2400" dirty="0"/>
              <a:t> Galileo Galilei significantly advanced the field by studying projectile motion and falling bodies, identifying constant acceleration.</a:t>
            </a:r>
          </a:p>
          <a:p>
            <a:r>
              <a:rPr lang="en-US" sz="2400" dirty="0"/>
              <a:t>Onset of Formal Kinematics as an engineering science.</a:t>
            </a:r>
          </a:p>
        </p:txBody>
      </p:sp>
    </p:spTree>
    <p:extLst>
      <p:ext uri="{BB962C8B-B14F-4D97-AF65-F5344CB8AC3E}">
        <p14:creationId xmlns:p14="http://schemas.microsoft.com/office/powerpoint/2010/main" val="253087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B2C6F-8DDA-DA97-D765-E2CB22C1A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F21C-F899-153A-2040-A8DDCBEB1E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Formalization of Kinematics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A7B9312-E981-7C13-7012-CB00939DA9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16EDB23-1C44-642A-0BDF-B3255C81EE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5CE2B4C-5003-84D3-7DD0-B9A3A7DC00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A903B26-3056-D891-D656-8E13B97085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EA1638B-EB31-5148-BB65-6A01AB90E1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0D16E71-7D99-CC2F-31A2-5969460764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ED05348-BC4A-BA8B-AC23-C51CB6C63A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99BA5AF-D879-34C1-05FA-CE5B3AD681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19E3BEA-C010-18EA-D5B6-DD1B789F63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85C755F-A1CC-B990-5A13-372CADA938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6122E3F-8336-C907-BEA6-9711AD2305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78FCF23-9E56-C9AB-4BF3-1A0C6B2DD1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B776225-919B-89C7-7C51-CDC8E55F97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681ED99-C552-95A4-7F58-8A51C9A13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E20A769-96E2-9B8A-7F81-4B6743819E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768CDA2-7852-4221-5970-B85182DB2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0456EB2-4E7D-4DAF-6065-D4EFDE4E1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ACB22-0090-3D75-ACEE-82E711DA4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00" y="1425994"/>
            <a:ext cx="7763799" cy="5051006"/>
          </a:xfrm>
        </p:spPr>
        <p:txBody>
          <a:bodyPr/>
          <a:lstStyle/>
          <a:p>
            <a:r>
              <a:rPr lang="en-US" sz="2400" b="1" dirty="0"/>
              <a:t>19th Century:</a:t>
            </a:r>
            <a:r>
              <a:rPr lang="en-US" sz="2400" dirty="0"/>
              <a:t> French physicist André-Marie Ampère coined the term </a:t>
            </a:r>
            <a:r>
              <a:rPr lang="en-US" sz="2400" i="1" dirty="0" err="1"/>
              <a:t>cinématique</a:t>
            </a:r>
            <a:r>
              <a:rPr lang="en-US" sz="2400" dirty="0"/>
              <a:t> around 1830.</a:t>
            </a:r>
          </a:p>
          <a:p>
            <a:r>
              <a:rPr lang="en-US" sz="2400" dirty="0"/>
              <a:t>Defined it as a branch of mechanics focusing solely on motion. </a:t>
            </a:r>
          </a:p>
          <a:p>
            <a:r>
              <a:rPr lang="en-US" sz="2400" dirty="0"/>
              <a:t>Franz </a:t>
            </a:r>
            <a:r>
              <a:rPr lang="en-US" sz="2400" dirty="0" err="1"/>
              <a:t>Reuleaux</a:t>
            </a:r>
            <a:r>
              <a:rPr lang="en-US" sz="2400" dirty="0"/>
              <a:t>, (1829 -1905) often called the "father of kinematics," heavily influenced the kinematics of machines.</a:t>
            </a:r>
          </a:p>
          <a:p>
            <a:r>
              <a:rPr lang="en-US" sz="2400" dirty="0"/>
              <a:t> Franz </a:t>
            </a:r>
            <a:r>
              <a:rPr lang="en-US" sz="2400" dirty="0" err="1"/>
              <a:t>Reuleaux</a:t>
            </a:r>
            <a:r>
              <a:rPr lang="en-US" sz="2400" dirty="0"/>
              <a:t> began his academic career with the publication of a Machine Design Handbook in 1854.</a:t>
            </a:r>
          </a:p>
          <a:p>
            <a:r>
              <a:rPr lang="en-US" sz="2400" dirty="0" err="1"/>
              <a:t>Reuleaux’s</a:t>
            </a:r>
            <a:r>
              <a:rPr lang="en-US" sz="2400" dirty="0"/>
              <a:t> kinematic theories were used in the </a:t>
            </a:r>
            <a:r>
              <a:rPr lang="en-US" sz="2400" dirty="0" err="1"/>
              <a:t>evelopment</a:t>
            </a:r>
            <a:r>
              <a:rPr lang="en-US" sz="2400" dirty="0"/>
              <a:t> of powerful steam engines that carried people across oceans and continents by steamship and railroad.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612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EAEB8-E556-9ED8-5F84-A6421ADED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18DC8-C994-5205-8561-6D0E9DF48A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Introduction to Kinematics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1652A-95EC-E6A6-6C25-8FE86D96B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53312"/>
            <a:ext cx="8590340" cy="4885944"/>
          </a:xfrm>
        </p:spPr>
        <p:txBody>
          <a:bodyPr/>
          <a:lstStyle/>
          <a:p>
            <a:r>
              <a:rPr lang="en-US" sz="2400" dirty="0"/>
              <a:t>Kinematics  describes the motion of bodies without reference to the forces which either cause the motion or are generated as a result of the motion. </a:t>
            </a:r>
          </a:p>
          <a:p>
            <a:r>
              <a:rPr lang="en-US" sz="2400" dirty="0"/>
              <a:t>Kinematics is often described as the geometry of motion. </a:t>
            </a:r>
          </a:p>
          <a:p>
            <a:r>
              <a:rPr lang="en-US" sz="2400" dirty="0"/>
              <a:t>Engineering applications include design of linkages, cams, gears and other machine elements to control or produce desired motions. </a:t>
            </a:r>
          </a:p>
          <a:p>
            <a:r>
              <a:rPr lang="en-US" sz="2400" dirty="0"/>
              <a:t>the motion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9A86774-A6AB-D641-41D8-7F514FA66CA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34F9CB0-6E16-0F53-D404-76A783BDE5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893A8FA-D6C7-B3C3-AC8B-AEB104BC8A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15462D4-2E01-FDD1-0889-323B0F6D5F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DCFC0D-4AF7-5CAD-520D-8D5CA08164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0AAE2A1-8F39-F62D-9A1E-23114767CC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285DA79-076A-4798-E3CF-F162F0FFC0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DE71EFC-971B-B18B-A559-35171436EB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FFC10F1-F097-E40B-98D6-C098C8B70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7AE8C81-E955-ACF4-7851-AA2186A5D0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D021883-68DA-664F-3B3C-A44E188F5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73A37F3-8B1F-A8CE-E4D1-1223D0AC76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409AE72-B98F-385D-B1B8-DC0EE1E227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878026D-C5E8-0E84-B864-BA041AE76A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4207CFE-B8E6-D62F-E524-D3E78DCA2B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7404A27-8E5B-8093-91E4-9E4D9DA2F9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ABB089-7F5E-173E-4DE9-1C08E9DD5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Contact Point | Gear Nomenclature | KHK">
            <a:extLst>
              <a:ext uri="{FF2B5EF4-FFF2-40B4-BE49-F238E27FC236}">
                <a16:creationId xmlns:a16="http://schemas.microsoft.com/office/drawing/2014/main" id="{26415F8F-D5DE-E493-C53D-D6755525C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0" y="1353312"/>
            <a:ext cx="3735033" cy="501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e illustrate a linkage structure that transforms linear motions into... |  Download Scientific Diagram">
            <a:extLst>
              <a:ext uri="{FF2B5EF4-FFF2-40B4-BE49-F238E27FC236}">
                <a16:creationId xmlns:a16="http://schemas.microsoft.com/office/drawing/2014/main" id="{CB3D72DF-70C4-6D56-3550-D93F749F8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566" y="1952991"/>
            <a:ext cx="3381375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78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49E9F-0EE8-90DE-072E-26B6F0816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37E9-6B49-4177-9241-30E368A270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Introduction to Kinematics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93D7E-0E2D-D4E7-F2C4-B9137B1A8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24592"/>
            <a:ext cx="8590340" cy="771779"/>
          </a:xfrm>
        </p:spPr>
        <p:txBody>
          <a:bodyPr/>
          <a:lstStyle/>
          <a:p>
            <a:r>
              <a:rPr lang="en-US" sz="2400" dirty="0"/>
              <a:t>Calculation of flight trajectories for aircraft, rockets, and spacecraft.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A9F598A-67BC-92DE-CDCA-6740BD9A04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258A464-16FA-F496-4A9A-0AB4BB44C2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F222012-5DD3-C155-5384-4FF6B6CBB6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ED851C1-196E-E5A7-3202-29639C1845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DB69380-CC77-CEF6-1F62-A2B9FF44E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9F2A1DB-C192-AB72-0ABC-D04E55F644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76693B5-64B9-6C86-ADCB-8493BB0F1A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7E0E273-4F0D-9D76-19B7-F863C4236F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EDBEFBF-D42B-851B-B1AE-7FC917E4D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1844B39-3977-89BE-43A8-3C12D0E59E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599F5DD-9718-C265-06E7-CC22079E91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4AB8670-C0F0-6FD4-DFC7-29865AAB7B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C978094-7B66-D85A-D524-5FF998A11E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5F5CDCE-BA21-24E3-AED7-69429C7EF7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3B5684C-2B78-BD14-AA7E-CBB6200BD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088789A-A6E6-C388-3E81-9004E5FA4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5EFD6F-69D1-EDF0-DAE5-E39CF67F7B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2" descr="Flight phases of an aircraft, adapted from Rypdal (2000) | Download  Scientific Diagram">
            <a:extLst>
              <a:ext uri="{FF2B5EF4-FFF2-40B4-BE49-F238E27FC236}">
                <a16:creationId xmlns:a16="http://schemas.microsoft.com/office/drawing/2014/main" id="{1152A192-5F16-081C-E50D-6011E9493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35" y="2204561"/>
            <a:ext cx="4430556" cy="184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Orbital Plane">
            <a:extLst>
              <a:ext uri="{FF2B5EF4-FFF2-40B4-BE49-F238E27FC236}">
                <a16:creationId xmlns:a16="http://schemas.microsoft.com/office/drawing/2014/main" id="{07E6C479-F231-A740-4659-5CF30ADE5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081" y="1923207"/>
            <a:ext cx="3705374" cy="27249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8C7C6E1-BCBD-2E23-65A5-2BFF9BA55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282" y="4648200"/>
            <a:ext cx="7350818" cy="1905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E1B15D3-C41B-937D-18F9-EA1668D80F33}"/>
              </a:ext>
            </a:extLst>
          </p:cNvPr>
          <p:cNvSpPr txBox="1">
            <a:spLocks/>
          </p:cNvSpPr>
          <p:nvPr/>
        </p:nvSpPr>
        <p:spPr bwMode="auto">
          <a:xfrm>
            <a:off x="228600" y="4455153"/>
            <a:ext cx="8590340" cy="125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Kinematics is a prerequisite to kinetics; which studies the relationships between motion and the corresponding forces which cause the motion</a:t>
            </a:r>
          </a:p>
        </p:txBody>
      </p:sp>
    </p:spTree>
    <p:extLst>
      <p:ext uri="{BB962C8B-B14F-4D97-AF65-F5344CB8AC3E}">
        <p14:creationId xmlns:p14="http://schemas.microsoft.com/office/powerpoint/2010/main" val="30437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E664A-F619-D5D0-E995-183808C5B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5248-684E-8421-7D98-03711053C0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3E7E1-2801-2506-6B23-2B392DD3F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35075"/>
            <a:ext cx="8590340" cy="1082677"/>
          </a:xfrm>
        </p:spPr>
        <p:txBody>
          <a:bodyPr/>
          <a:lstStyle/>
          <a:p>
            <a:r>
              <a:rPr lang="en-US" sz="2400" dirty="0"/>
              <a:t>A particle is a body whose physical dimensions are so small compared with the radius of curvature of its path that the motion may be treated as that of a point.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019A55C-B1A6-A8A5-730F-BD901E5430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9C85A7C-CC64-60C7-60CF-A1A268190E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059F1D7-D255-1C11-0C28-4D1D401AE5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3B6D581-E035-E608-78EF-76204D114E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65713F3-26D5-607F-ACA7-E754AA5711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A797DB8-C04E-A3E0-62C9-FCD681FB39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477005D-64D2-E0AA-126D-0E35284A1F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4A7A558-A51F-7AAB-5B4A-56E63F200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61BAE4A-C6C8-7DA6-EDFE-18CFCFE76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61380B3-CAEF-725D-101A-609E68F2E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1332DD4-C447-3A87-A7B2-5FD5CFD2E5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01C333A-A922-925A-43A9-EAF277B87D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161668B-88D8-4407-C1E4-3C8FC77FC9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389AE25-857C-2F86-691B-5D03AE113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66E9F10-84E8-B246-F813-A714B10FD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0848A79-AB4E-6C10-4BA1-C6ABA8F07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0F755E-7FE4-4317-9735-96C54AB4A4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67B7AE-3A8D-1DA4-C438-7CC4978ED748}"/>
              </a:ext>
            </a:extLst>
          </p:cNvPr>
          <p:cNvSpPr txBox="1">
            <a:spLocks/>
          </p:cNvSpPr>
          <p:nvPr/>
        </p:nvSpPr>
        <p:spPr bwMode="auto">
          <a:xfrm>
            <a:off x="417135" y="5599006"/>
            <a:ext cx="8590340" cy="85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The wingspan of an aircraft  is of no consequence compared with the radius of curvature of its flight path. </a:t>
            </a:r>
          </a:p>
        </p:txBody>
      </p:sp>
      <p:pic>
        <p:nvPicPr>
          <p:cNvPr id="6146" name="Picture 2" descr="Flight phases of an aircraft, adapted from Rypdal (2000) | Download  Scientific Diagram">
            <a:extLst>
              <a:ext uri="{FF2B5EF4-FFF2-40B4-BE49-F238E27FC236}">
                <a16:creationId xmlns:a16="http://schemas.microsoft.com/office/drawing/2014/main" id="{A1DA23AC-8AB0-2C75-0990-4A13672EE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40" y="2478614"/>
            <a:ext cx="6668104" cy="277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56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981E0-AB3F-6E40-ABF9-3139C703F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FA7C9-6895-3228-F76A-27D389E3CE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Types of Particle Motions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4CB8B-9E17-866C-856B-00C202BD2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67" y="1271018"/>
            <a:ext cx="8422065" cy="1812925"/>
          </a:xfrm>
        </p:spPr>
        <p:txBody>
          <a:bodyPr/>
          <a:lstStyle/>
          <a:p>
            <a:r>
              <a:rPr lang="en-US" sz="2400" dirty="0"/>
              <a:t>If a particle is confined to a specified path, such as a bead sliding along a fixed wire, its motion is said to be constrained. </a:t>
            </a:r>
          </a:p>
          <a:p>
            <a:r>
              <a:rPr lang="en-US" sz="2400" dirty="0"/>
              <a:t>If there are no physical guides, the motion is said to be unconstrained.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E8FEF21-2AFA-08AC-588D-8893B4768C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E0ADC62-29B4-5A42-9951-6D170FA77C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65BF436-8424-8AF5-8E3B-C655DA3A9C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841CAB-61B2-F216-41EF-C30D0CCC29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98A81B5-C4FE-811E-B7F3-AE745408D4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F04C1A4-BB27-CA0A-F77E-4B0C7DA52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6441A29-053A-0A56-8EEB-21258F45B0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B0A42E2-0725-83B9-8C06-D2352CFAC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6A8F695-1375-0991-0E93-982ABEB3F9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30F13E3-B8BB-245F-A10F-01310EBDFD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D840E5D-DDAF-6508-23E6-60D5CB5F0A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609AE12-A263-598A-86C4-EE4FE6C01D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AF8C051-1E16-4C89-8CA3-F7A7BC120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6D22CA6-1BE5-D5A4-6307-9B717B0A3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5CC5EAE-04AD-8C12-644E-0A1E8E880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3B0C064-6CD1-F064-2D9D-7FF8B4FE7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A9C6FB-703B-D855-841F-3B78DEE41C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6D4F6C0-7C2A-8278-7FC9-0691CCE0D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81" y="2852613"/>
            <a:ext cx="4356915" cy="2790586"/>
          </a:xfrm>
          <a:prstGeom prst="rect">
            <a:avLst/>
          </a:prstGeom>
        </p:spPr>
      </p:pic>
      <p:pic>
        <p:nvPicPr>
          <p:cNvPr id="4" name="Picture 2" descr="Flight phases of an aircraft, adapted from Rypdal (2000) | Download  Scientific Diagram">
            <a:extLst>
              <a:ext uri="{FF2B5EF4-FFF2-40B4-BE49-F238E27FC236}">
                <a16:creationId xmlns:a16="http://schemas.microsoft.com/office/drawing/2014/main" id="{F2191A32-B9D8-3E1B-38D1-84837D363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537" y="4620963"/>
            <a:ext cx="4359938" cy="181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87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ED31A-2222-F8AE-C8E1-A9D77F687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3CCC-2A51-12D7-06CF-E83F278D9E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Selection of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3DF57BA-9820-4D31-C195-1DECD4EE8C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3B30F3B-9FB9-DEFF-59D7-ED6A1D51AC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78FEA5D-2FF0-2B44-61E6-47ABE15044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40751-3D26-0611-341E-5459EFDE1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AA1451C-8DC5-F171-7E4C-7697F428BE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A6B1162-AF88-2333-187E-376777DB0B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A2C38CE-2B47-E06F-2D26-AEE02C8CE8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EBB091C-A172-1790-09FE-59E40E7E0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425B10F-49BB-68C9-87B9-03BC0C5D4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CC8413B-C21B-11C4-4544-EFF564D58D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18256AB-11E7-98A7-75D5-4387E375CD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8F37373-D943-DDB3-15C7-E1FB80D51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DD5F5B9-16D2-C96E-72EC-BDBBA81451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3FC51E8-138D-A399-2721-8528C2A4D8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CE799D7-CD08-5A24-16F7-CCEBEE09FA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3BB9C3B-BB47-1A17-A046-94B451016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A84952F-4B24-57F3-90E9-B647369D79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53E10-BE29-F219-E4D9-DB81CCCB7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0" y="1268603"/>
            <a:ext cx="5092270" cy="4446397"/>
          </a:xfrm>
        </p:spPr>
        <p:txBody>
          <a:bodyPr/>
          <a:lstStyle/>
          <a:p>
            <a:r>
              <a:rPr lang="en-US" sz="2400" dirty="0"/>
              <a:t>The position of a particle </a:t>
            </a:r>
            <a:r>
              <a:rPr lang="en-US" sz="2400" i="1" dirty="0"/>
              <a:t>P</a:t>
            </a:r>
            <a:r>
              <a:rPr lang="en-US" sz="2400" dirty="0"/>
              <a:t> at any time </a:t>
            </a:r>
            <a:r>
              <a:rPr lang="en-US" sz="2400" i="1" dirty="0"/>
              <a:t>t</a:t>
            </a:r>
            <a:r>
              <a:rPr lang="en-US" sz="2400" dirty="0"/>
              <a:t> may be specified using: </a:t>
            </a:r>
          </a:p>
          <a:p>
            <a:r>
              <a:rPr lang="en-US" sz="2400" dirty="0"/>
              <a:t>Rectangular coordinates (</a:t>
            </a:r>
            <a:r>
              <a:rPr lang="en-US" sz="2400" i="1" dirty="0" err="1"/>
              <a:t>x,y,z</a:t>
            </a:r>
            <a:r>
              <a:rPr lang="en-US" sz="2400" dirty="0"/>
              <a:t>) </a:t>
            </a:r>
          </a:p>
          <a:p>
            <a:r>
              <a:rPr lang="en-US" sz="2400" dirty="0"/>
              <a:t>Cylindrical polar coordinates (</a:t>
            </a:r>
            <a:r>
              <a:rPr lang="en-US" sz="2400" i="1" dirty="0" err="1"/>
              <a:t>r,θ,z</a:t>
            </a:r>
            <a:r>
              <a:rPr lang="en-US" sz="2400" dirty="0"/>
              <a:t>) </a:t>
            </a:r>
          </a:p>
          <a:p>
            <a:r>
              <a:rPr lang="en-US" sz="2400" dirty="0"/>
              <a:t>Spherical polar coordinates (</a:t>
            </a:r>
            <a:r>
              <a:rPr lang="en-US" sz="2400" i="1" dirty="0" err="1"/>
              <a:t>R,θ,ϕ</a:t>
            </a:r>
            <a:r>
              <a:rPr lang="en-US" sz="2400" dirty="0"/>
              <a:t>) </a:t>
            </a:r>
          </a:p>
          <a:p>
            <a:r>
              <a:rPr lang="en-US" sz="2400" dirty="0"/>
              <a:t>These systems are known as Extrinsic Coordinate Systems.</a:t>
            </a:r>
          </a:p>
          <a:p>
            <a:r>
              <a:rPr lang="en-US" sz="2400" dirty="0"/>
              <a:t>Absolute motion analysis: Particle (or rigid body) motion may be analyzed using coordinates measured from fixed reference axes.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F4AE617-4562-2646-9D08-191D86CB31B0}"/>
              </a:ext>
            </a:extLst>
          </p:cNvPr>
          <p:cNvSpPr txBox="1">
            <a:spLocks/>
          </p:cNvSpPr>
          <p:nvPr/>
        </p:nvSpPr>
        <p:spPr bwMode="auto">
          <a:xfrm>
            <a:off x="247845" y="5793036"/>
            <a:ext cx="8842310" cy="76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Relative motion analysis : Particle (or rigid body) motion may be analyzed using Coordinates measured from moving reference axes.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A85BBEA-0D20-D2BA-66DD-AB58517B1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612" y="1319335"/>
            <a:ext cx="3897420" cy="47188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B2EADD-C7D0-3081-C3D2-96875EF6D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67" y="1362456"/>
            <a:ext cx="7713266" cy="503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3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8A869-C79B-49DF-4D6E-9889AA54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E2B3058-700B-C0EC-8F36-DC77829DA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29" y="1101848"/>
            <a:ext cx="5064712" cy="2905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1FCBBE-9F96-6AC4-6689-E6BD424582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Intrinsic Description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E9353-0817-4B22-6FDD-A76D71E0B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44" y="4075307"/>
            <a:ext cx="8547902" cy="2559624"/>
          </a:xfrm>
        </p:spPr>
        <p:txBody>
          <a:bodyPr/>
          <a:lstStyle/>
          <a:p>
            <a:r>
              <a:rPr lang="en-US" sz="2400" dirty="0"/>
              <a:t>The motion of particle </a:t>
            </a:r>
            <a:r>
              <a:rPr lang="en-US" sz="2400" i="1" dirty="0"/>
              <a:t>P</a:t>
            </a:r>
            <a:r>
              <a:rPr lang="en-US" sz="2400" dirty="0"/>
              <a:t> may also be described using intrinsic coordinate system.</a:t>
            </a:r>
          </a:p>
          <a:p>
            <a:r>
              <a:rPr lang="en-US" altLang="en-US" sz="2400" dirty="0"/>
              <a:t>The tangent–normal (</a:t>
            </a:r>
            <a:r>
              <a:rPr lang="en-US" altLang="en-US" sz="2400" i="1" dirty="0"/>
              <a:t>n-t</a:t>
            </a:r>
            <a:r>
              <a:rPr lang="en-US" altLang="en-US" sz="2400" dirty="0"/>
              <a:t>)description of motion is an intrinsic coordinate system that defines a particle's position and kinematics relative to its path of motion.</a:t>
            </a:r>
          </a:p>
          <a:p>
            <a:r>
              <a:rPr lang="en-US" sz="2400" dirty="0"/>
              <a:t>The direction of </a:t>
            </a:r>
            <a:r>
              <a:rPr lang="en-US" sz="2400" i="1" dirty="0"/>
              <a:t>n</a:t>
            </a:r>
            <a:r>
              <a:rPr lang="en-US" sz="2400" dirty="0"/>
              <a:t> lies in the local plane of the curve.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FC46CEF9-FED2-D6D7-D4BB-1FEB19EFD29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13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7294A85-A6FC-D673-BEFF-9B19F89E22B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4034AE2-9A38-6CEE-501F-DB8577E369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1476E0A-5B98-8FA9-C893-F1D1D48465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2927F19-3350-D530-CFC9-6698F90D88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60D5ECD-E83F-CC3B-D903-CAB3CF3855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FC4A879-2C28-FB92-D147-EA247F626F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734F660-857F-A195-6A75-0D3EFF6F9D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B52D0B6-F1C9-6B9F-805F-54E8F87986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7EDAD7B-EEDE-9015-1B81-95199C5D5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912AA8E-E824-2812-BEC2-E2B654C084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588A4CA-030C-B80D-C32E-72078C9973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EE57227-C2E3-934B-BFC6-BF4DA43044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AF0E253-E465-E42C-105E-D93CCF5E6E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F5DDECC-2D0E-9D25-03F1-80EEB3A0E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E58F4C2-05FB-CBB3-E445-45A2E2E17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CAFCCE8-5B55-82A2-0857-F11D96B372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BFA0C6-3358-079D-8D3F-894F3B6246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F080F2-B53E-6A80-E362-627144746995}"/>
                  </a:ext>
                </a:extLst>
              </p:cNvPr>
              <p:cNvSpPr txBox="1"/>
              <p:nvPr/>
            </p:nvSpPr>
            <p:spPr>
              <a:xfrm>
                <a:off x="5595245" y="1542990"/>
                <a:ext cx="9579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F080F2-B53E-6A80-E362-627144746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245" y="1542990"/>
                <a:ext cx="957955" cy="369332"/>
              </a:xfrm>
              <a:prstGeom prst="rect">
                <a:avLst/>
              </a:prstGeom>
              <a:blipFill>
                <a:blip r:embed="rId5"/>
                <a:stretch>
                  <a:fillRect l="-5732" t="-34426" r="-41401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3CD6140-3755-1F4F-8285-513DAB555F33}"/>
                  </a:ext>
                </a:extLst>
              </p:cNvPr>
              <p:cNvSpPr txBox="1"/>
              <p:nvPr/>
            </p:nvSpPr>
            <p:spPr>
              <a:xfrm>
                <a:off x="5633086" y="2345272"/>
                <a:ext cx="19568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3CD6140-3755-1F4F-8285-513DAB555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3086" y="2345272"/>
                <a:ext cx="1956818" cy="369332"/>
              </a:xfrm>
              <a:prstGeom prst="rect">
                <a:avLst/>
              </a:prstGeom>
              <a:blipFill>
                <a:blip r:embed="rId6"/>
                <a:stretch>
                  <a:fillRect l="-2492" t="-36667" r="-2243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>
            <a:extLst>
              <a:ext uri="{FF2B5EF4-FFF2-40B4-BE49-F238E27FC236}">
                <a16:creationId xmlns:a16="http://schemas.microsoft.com/office/drawing/2014/main" id="{10B00739-FC31-F50B-251E-2C99D5FA8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9604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>
            <a:extLst>
              <a:ext uri="{FF2B5EF4-FFF2-40B4-BE49-F238E27FC236}">
                <a16:creationId xmlns:a16="http://schemas.microsoft.com/office/drawing/2014/main" id="{D196ED4A-79AC-0A99-3E58-90A9E0172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9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40904-5F66-35A8-C943-E390BDE3A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2D501C8-AB22-F886-6FAA-2BE57782E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43" y="1294482"/>
            <a:ext cx="4200525" cy="24098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71ECA1-8F8E-C3C1-CC52-528D628F2A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Intrinsic Description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85B0A-73EA-B04F-4ECE-5C3DDCA27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267" y="3823409"/>
            <a:ext cx="8193465" cy="2150529"/>
          </a:xfrm>
        </p:spPr>
        <p:txBody>
          <a:bodyPr/>
          <a:lstStyle/>
          <a:p>
            <a:r>
              <a:rPr lang="en-US" sz="2400" i="1" dirty="0"/>
              <a:t>n – t</a:t>
            </a:r>
            <a:r>
              <a:rPr lang="en-US" sz="2400" dirty="0"/>
              <a:t>  directions translate and rotate as the particle moves.</a:t>
            </a:r>
          </a:p>
          <a:p>
            <a:r>
              <a:rPr lang="en-US" sz="2400" dirty="0"/>
              <a:t>They indicate </a:t>
            </a:r>
            <a:r>
              <a:rPr lang="en-US" sz="2400" b="1" i="1" dirty="0">
                <a:solidFill>
                  <a:srgbClr val="0070C0"/>
                </a:solidFill>
              </a:rPr>
              <a:t>how fast</a:t>
            </a:r>
            <a:r>
              <a:rPr lang="en-US" sz="2400" dirty="0"/>
              <a:t> the particle moves and </a:t>
            </a:r>
            <a:r>
              <a:rPr lang="en-US" sz="2400" b="1" i="1" dirty="0">
                <a:solidFill>
                  <a:srgbClr val="FF0000"/>
                </a:solidFill>
              </a:rPr>
              <a:t>how sharply </a:t>
            </a:r>
            <a:r>
              <a:rPr lang="en-US" sz="2400" dirty="0"/>
              <a:t>it turns.</a:t>
            </a:r>
          </a:p>
          <a:p>
            <a:r>
              <a:rPr lang="en-US" sz="2400" dirty="0"/>
              <a:t>If the radius of the path is infinite, it becomes rectilinear motion.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376FA58-17BE-A95C-C052-6F8E1344860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14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2779CC5-2437-C819-776C-C5E4F49A386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65BF13-5E15-9CBD-9F2F-88550F87B1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7861E30-7118-5726-A7DB-312EEAA2DF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B5E5C0-DA9B-FAD7-A650-D297862C66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F9E4ED7-05C7-A196-8840-8F33F2A05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E48B5C2-66F5-4ABE-5D23-804C9F6E6F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D2BA1D7-7523-8B15-3DB1-9C0137E9C5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03EE9AF-A1DA-0407-10C8-F05E6F74F3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944DDDF-08CF-5FAA-8A4B-2B99243D6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9516F3A-4177-E878-E9E6-1C06A90733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E84936B-0FE5-D0D4-41CA-DC71467542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C369D73-9632-A17D-09EC-66A5EA923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4192611-370C-2190-90F0-ABA0D91050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F2123BD-6612-1D2C-8252-BEDE82897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6C64853-31DB-3E8B-AF99-2F1DD3C89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B3E22B2-8002-90D3-4153-51C5395EC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278352-1F14-0310-E957-20000A681B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1013E3-B88E-0562-7CEE-DF1D0C0B6A9D}"/>
                  </a:ext>
                </a:extLst>
              </p:cNvPr>
              <p:cNvSpPr txBox="1"/>
              <p:nvPr/>
            </p:nvSpPr>
            <p:spPr>
              <a:xfrm>
                <a:off x="5366131" y="1502216"/>
                <a:ext cx="9579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1013E3-B88E-0562-7CEE-DF1D0C0B6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131" y="1502216"/>
                <a:ext cx="957955" cy="369332"/>
              </a:xfrm>
              <a:prstGeom prst="rect">
                <a:avLst/>
              </a:prstGeom>
              <a:blipFill>
                <a:blip r:embed="rId5"/>
                <a:stretch>
                  <a:fillRect l="-5096" t="-34426" r="-42038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E4C2A8-E9CA-C075-2EA5-741B4B4D31FA}"/>
                  </a:ext>
                </a:extLst>
              </p:cNvPr>
              <p:cNvSpPr txBox="1"/>
              <p:nvPr/>
            </p:nvSpPr>
            <p:spPr>
              <a:xfrm>
                <a:off x="6352517" y="2249752"/>
                <a:ext cx="19568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E4C2A8-E9CA-C075-2EA5-741B4B4D3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517" y="2249752"/>
                <a:ext cx="1956818" cy="369332"/>
              </a:xfrm>
              <a:prstGeom prst="rect">
                <a:avLst/>
              </a:prstGeom>
              <a:blipFill>
                <a:blip r:embed="rId6"/>
                <a:stretch>
                  <a:fillRect l="-2492" t="-34426" r="-22430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>
            <a:extLst>
              <a:ext uri="{FF2B5EF4-FFF2-40B4-BE49-F238E27FC236}">
                <a16:creationId xmlns:a16="http://schemas.microsoft.com/office/drawing/2014/main" id="{3403D565-966C-D48D-5B93-6B3F66C48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9604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>
            <a:extLst>
              <a:ext uri="{FF2B5EF4-FFF2-40B4-BE49-F238E27FC236}">
                <a16:creationId xmlns:a16="http://schemas.microsoft.com/office/drawing/2014/main" id="{F243D848-25EB-79D1-F7FF-FF8C3CCE3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1E9AFCB-DCAB-5CB6-5BBE-B4A91BCA00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482" y="5464010"/>
            <a:ext cx="4963218" cy="118126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AD097E1D-A48E-71A1-DC11-1A3FBC79FD21}"/>
              </a:ext>
            </a:extLst>
          </p:cNvPr>
          <p:cNvSpPr/>
          <p:nvPr/>
        </p:nvSpPr>
        <p:spPr bwMode="auto">
          <a:xfrm>
            <a:off x="2438068" y="5562600"/>
            <a:ext cx="1752932" cy="712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0D8E3C-D48D-BB20-EB64-FD23B2A10781}"/>
              </a:ext>
            </a:extLst>
          </p:cNvPr>
          <p:cNvSpPr/>
          <p:nvPr/>
        </p:nvSpPr>
        <p:spPr bwMode="auto">
          <a:xfrm>
            <a:off x="6933868" y="5638800"/>
            <a:ext cx="1752932" cy="712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85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771EF-5E2E-1F20-1DAE-5143851F5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F21DA-CFA3-C71E-CF41-E7C8353BF6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Rectilinear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843A4-08DC-0B96-2442-EF615A4D9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93" y="2689260"/>
            <a:ext cx="8718490" cy="4130640"/>
          </a:xfrm>
        </p:spPr>
        <p:txBody>
          <a:bodyPr/>
          <a:lstStyle/>
          <a:p>
            <a:r>
              <a:rPr lang="en-US" sz="2400" dirty="0"/>
              <a:t>The rectilinear motion of particle </a:t>
            </a:r>
            <a:r>
              <a:rPr lang="en-US" sz="2400" i="1" dirty="0"/>
              <a:t>P</a:t>
            </a:r>
            <a:r>
              <a:rPr lang="en-US" sz="2400" dirty="0"/>
              <a:t> is a subset of general curvilinear motion. </a:t>
            </a:r>
          </a:p>
          <a:p>
            <a:r>
              <a:rPr lang="en-US" sz="2400" dirty="0"/>
              <a:t>This study is generally has a pedagogical importance. </a:t>
            </a:r>
          </a:p>
          <a:p>
            <a:r>
              <a:rPr lang="en-US" sz="2400" dirty="0"/>
              <a:t>At any instant of time </a:t>
            </a:r>
            <a:r>
              <a:rPr lang="en-US" sz="2400" i="1" dirty="0"/>
              <a:t>t, </a:t>
            </a:r>
            <a:r>
              <a:rPr lang="en-US" sz="2400" dirty="0"/>
              <a:t>the position of the particle is specified by its distance </a:t>
            </a:r>
            <a:r>
              <a:rPr lang="en-US" sz="2400" i="1" dirty="0"/>
              <a:t>s</a:t>
            </a:r>
            <a:r>
              <a:rPr lang="en-US" sz="2400" dirty="0"/>
              <a:t> measured from a convenient reference point O fixed on the line. </a:t>
            </a:r>
          </a:p>
          <a:p>
            <a:r>
              <a:rPr lang="en-US" sz="2400" dirty="0"/>
              <a:t>At time </a:t>
            </a:r>
            <a:r>
              <a:rPr lang="en-US" sz="2400" i="1" dirty="0"/>
              <a:t>t +∆t</a:t>
            </a:r>
            <a:r>
              <a:rPr lang="en-US" sz="2400" dirty="0"/>
              <a:t>, the particle moves to </a:t>
            </a:r>
            <a:r>
              <a:rPr lang="en-US" sz="2400" i="1" dirty="0"/>
              <a:t>P′</a:t>
            </a:r>
            <a:r>
              <a:rPr lang="en-US" sz="2400" dirty="0"/>
              <a:t> and its coordinate becomes </a:t>
            </a:r>
            <a:r>
              <a:rPr lang="en-US" sz="2400" i="1" dirty="0"/>
              <a:t>s + ∆s</a:t>
            </a:r>
            <a:r>
              <a:rPr lang="en-US" sz="2400" dirty="0"/>
              <a:t>. </a:t>
            </a:r>
          </a:p>
          <a:p>
            <a:r>
              <a:rPr lang="en-US" sz="2400" dirty="0"/>
              <a:t>The change in the position coordinate during the interval </a:t>
            </a:r>
            <a:r>
              <a:rPr lang="en-US" sz="2400" i="1" dirty="0"/>
              <a:t>∆t</a:t>
            </a:r>
            <a:r>
              <a:rPr lang="en-US" sz="2400" dirty="0"/>
              <a:t> is called the displacement </a:t>
            </a:r>
            <a:r>
              <a:rPr lang="en-US" sz="2400" i="1" dirty="0"/>
              <a:t>∆s</a:t>
            </a:r>
            <a:r>
              <a:rPr lang="en-US" sz="2400" dirty="0"/>
              <a:t> of the particle.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ED6F40C-3A15-E067-41DE-F5367DE1780B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15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02991C7-292B-E753-9D3A-9CF6E7D463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D9B405-F71B-4992-9D78-B9F84687B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FDF5BB-B9E1-747F-D8B7-107E1A652A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B209A02-117B-3FA5-9892-E44DFEB068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47CA7E8-D8DC-B9BA-C10B-113771291A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10D4F69-B69D-2213-DDFD-6CC5B97BA9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A43692F-E6A5-8491-7F7E-9F3CF107E2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BA17267-5297-6FE9-77CF-BDAD913C8B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6C0DA1B-2926-5165-F2ED-96258B9D9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D7D38B2-350C-23CC-E698-2A29BE9AD0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0A447D6-FAD5-6D47-037A-0F09C516C5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5D807DE-7E40-DF3C-8B42-00CD94151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FCDC32F-2581-32BD-768B-05C87226AD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510A529-1F68-DCC6-68F3-629E58C59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1C492DC-B683-9F1F-CE5B-87C36DF4C7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9CCA60B-E13D-3A1D-33C1-8257709460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EC3300-B49A-66D6-1B95-380EBAA4F0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8A10F1F-B940-715B-30D9-9762F1349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944" y="1176337"/>
            <a:ext cx="5286375" cy="1704975"/>
          </a:xfrm>
          <a:prstGeom prst="rect">
            <a:avLst/>
          </a:prstGeom>
        </p:spPr>
      </p:pic>
      <p:pic>
        <p:nvPicPr>
          <p:cNvPr id="2050" name="Picture 2" descr="17,200+ Runner Starting Line Stock Photos, Pictures &amp; Royalty-Free Images -  iStock | Runner starting line track">
            <a:extLst>
              <a:ext uri="{FF2B5EF4-FFF2-40B4-BE49-F238E27FC236}">
                <a16:creationId xmlns:a16="http://schemas.microsoft.com/office/drawing/2014/main" id="{25462DA5-DFFE-7728-A15A-8794FD2B8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64" y="2607146"/>
            <a:ext cx="7739035" cy="404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86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10762</TotalTime>
  <Words>829</Words>
  <Application>Microsoft Office PowerPoint</Application>
  <PresentationFormat>On-screen Show (4:3)</PresentationFormat>
  <Paragraphs>82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Agency FB</vt:lpstr>
      <vt:lpstr>Arial</vt:lpstr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Kinematics of Particles</vt:lpstr>
      <vt:lpstr>Structure of Engineering Mechanics</vt:lpstr>
      <vt:lpstr>Kinematics as a Sequel of Human Ingenuity</vt:lpstr>
      <vt:lpstr>Trajectory of Chandrayans</vt:lpstr>
      <vt:lpstr>Trajectory of Chandrayans</vt:lpstr>
      <vt:lpstr>Evolution of Kinematics</vt:lpstr>
      <vt:lpstr>Formalization of Kinematics</vt:lpstr>
      <vt:lpstr>Introduction to Kinematics</vt:lpstr>
      <vt:lpstr>Introduction to Kinematics</vt:lpstr>
      <vt:lpstr>Particle Motion</vt:lpstr>
      <vt:lpstr>Types of Particle Motions</vt:lpstr>
      <vt:lpstr>Selection of Coordinates</vt:lpstr>
      <vt:lpstr>Intrinsic Description of Motion</vt:lpstr>
      <vt:lpstr>Intrinsic Description of Motion</vt:lpstr>
      <vt:lpstr>Rectilinear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739</cp:revision>
  <cp:lastPrinted>2002-07-26T02:11:33Z</cp:lastPrinted>
  <dcterms:created xsi:type="dcterms:W3CDTF">2002-07-26T01:39:54Z</dcterms:created>
  <dcterms:modified xsi:type="dcterms:W3CDTF">2026-02-06T05:13:30Z</dcterms:modified>
</cp:coreProperties>
</file>