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sldIdLst>
    <p:sldId id="1377" r:id="rId2"/>
    <p:sldId id="1498" r:id="rId3"/>
    <p:sldId id="1499" r:id="rId4"/>
    <p:sldId id="1500" r:id="rId5"/>
    <p:sldId id="1485" r:id="rId6"/>
    <p:sldId id="1486" r:id="rId7"/>
    <p:sldId id="1460" r:id="rId8"/>
    <p:sldId id="1487" r:id="rId9"/>
    <p:sldId id="1463" r:id="rId10"/>
    <p:sldId id="1464" r:id="rId11"/>
    <p:sldId id="1465" r:id="rId12"/>
    <p:sldId id="1466" r:id="rId13"/>
    <p:sldId id="1491" r:id="rId14"/>
    <p:sldId id="1494" r:id="rId15"/>
    <p:sldId id="1501" r:id="rId16"/>
    <p:sldId id="1493" r:id="rId17"/>
    <p:sldId id="1502" r:id="rId18"/>
    <p:sldId id="1492" r:id="rId19"/>
    <p:sldId id="1495" r:id="rId20"/>
    <p:sldId id="1506" r:id="rId21"/>
    <p:sldId id="1507" r:id="rId22"/>
    <p:sldId id="1503" r:id="rId23"/>
    <p:sldId id="1504" r:id="rId24"/>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66FF"/>
    <a:srgbClr val="FF9900"/>
    <a:srgbClr val="FFCC99"/>
    <a:srgbClr val="CC9900"/>
    <a:srgbClr val="FF0066"/>
    <a:srgbClr val="FF33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69" autoAdjust="0"/>
  </p:normalViewPr>
  <p:slideViewPr>
    <p:cSldViewPr>
      <p:cViewPr varScale="1">
        <p:scale>
          <a:sx n="74" d="100"/>
          <a:sy n="74" d="100"/>
        </p:scale>
        <p:origin x="35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2/4/2026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1F5A-63A4-C4B3-5EF2-B239AA0B7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B1B48-588C-0872-26E2-0AAE2C69F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0ED52-14B7-0EC3-CAF1-8A1AE41FBE8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6BAA6C2-1DB4-DFE0-C9C5-AE6CCC3D793D}"/>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2563544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C3426-B9FA-8B68-79EE-9F59E666D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538EC-372C-0388-C20A-64ED23532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BB576-6775-BF5A-4779-57892E57686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9FEBEC6-3CA9-4A1D-B6B3-D3242682339E}"/>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2850395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D3C87-F61F-D703-D8B6-D38EA4EF4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F1E8F-0263-649B-7A05-76A89AC959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9D87C-9A5D-CE19-1162-3D2C607004E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CFF6330-2A9F-E715-8162-5D588FB1FCAA}"/>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356817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6107-73AC-9563-C913-0F6C2F057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5790F-F952-0337-4278-F4EA5178E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009AA-6DF2-C77E-7BB9-E122AC77087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1CED94E-354C-977D-E9BD-757211B5358F}"/>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2526192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2BE7-FD91-CB80-984A-D5FAD739B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0F45B-B00F-2668-E380-5A3312681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E8C95-5119-DB41-55F2-714FF05CA7F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8B1158B-5C12-2B4D-AC93-726D9CF972E7}"/>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338486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EEB2-95FF-FF4C-88C1-12A29ADC04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87300-1516-622C-02B1-8B13AC6F2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90215-140D-4D09-4B99-B28DA37C2BF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BE1A255-A26E-36BF-93C0-13E55A82505A}"/>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2009643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0F16-B970-D6FA-EBAA-09A671F7B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0ECDA-8EFC-0430-3268-0901E166C2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8C3DD-AEEC-8A86-86D6-51AA41996DA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13ADF11-2232-8879-1C98-1BC7072ABB98}"/>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1398379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E08EB-BA60-E546-9433-6A750AB796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3E143-C72F-7E0B-EF6C-07811EA17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DD86E-FDFB-EB28-4679-C233B42DC09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6D15423-8745-4947-AE45-B3C2317BC81A}"/>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124065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F17E4-E7FF-6752-1C86-4E0602448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D5D3D-D7EE-C4E3-C1A3-6361216FA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47EBC-A40B-8000-8437-3013880A422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0790BD1-CC18-291B-38FA-6EBCA1FEF667}"/>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3045832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F2243-07BD-68D6-2847-B256B94A7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37258-E836-F511-18B4-AC7832B09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5DB51-F74F-5788-E142-C55B439B21F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8EA583D-A5F8-D66B-D1C9-9F705C3FE5B5}"/>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4187930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DCB6B-1F70-9F5D-CDC3-7074C8EAA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B67AD-23C2-38B9-2EA4-94040C20F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FD352-4B15-264A-B322-C35A472BBA0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1774FA8-883B-EC98-55AD-6FD8CC1C73F8}"/>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3749706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7979A-248B-38A7-7CB8-C53CFA098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7B0D0-C6B4-C039-DC5E-7D2215B39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56F20-3734-FB6B-7B63-2F03C4A4C24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68EF1D2-BD77-95E6-A4CB-ACBFE16593F2}"/>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1397576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03B89-3636-4DD6-4526-6ED0DEC2E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9B60D-6C33-7676-C147-DCD14B6B1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A496D-9931-97D4-FD91-6A3BCFC8D21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9018847-8DFB-D390-0D57-F26DDA103D36}"/>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2656657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8F85C-81AC-D885-38BE-17D1EA61C9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46857-DB3B-56DE-3618-47EEF720B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94958-9948-9B77-5AD2-DF91965BDB2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465C491-0BF1-4395-BD90-535C624BC812}"/>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2934479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A56A2-691F-589D-600E-3A2A21E0A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07A39A-1C4E-54FD-645F-49416244D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AC65B-55BA-2E03-BE7F-51BAD432B57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27FC78E-FE4B-00F5-368E-71434AFB2D0B}"/>
              </a:ext>
            </a:extLst>
          </p:cNvPr>
          <p:cNvSpPr txBox="1">
            <a:spLocks noGrp="1"/>
          </p:cNvSpPr>
          <p:nvPr>
            <p:ph type="sldNum" sz="quarter" idx="8"/>
          </p:nvPr>
        </p:nvSpPr>
        <p:spPr/>
        <p:txBody>
          <a:bodyPr/>
          <a:lstStyle/>
          <a:p>
            <a:pPr lvl="0"/>
            <a:fld id="{C01480D9-C9C9-4919-8C4B-4AAD4112CED4}" type="slidenum">
              <a:t>16</a:t>
            </a:fld>
            <a:endParaRPr lang="en-US"/>
          </a:p>
        </p:txBody>
      </p:sp>
    </p:spTree>
    <p:extLst>
      <p:ext uri="{BB962C8B-B14F-4D97-AF65-F5344CB8AC3E}">
        <p14:creationId xmlns:p14="http://schemas.microsoft.com/office/powerpoint/2010/main" val="457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61A95-21F8-77BC-C5B8-D73899B11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48644-8D9B-6076-1FCA-643E4E233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19BBE-48CC-79C1-4ADD-F8F06AFA689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3357983-3B26-11BD-D2F8-C35FBEC6AF8D}"/>
              </a:ext>
            </a:extLst>
          </p:cNvPr>
          <p:cNvSpPr txBox="1">
            <a:spLocks noGrp="1"/>
          </p:cNvSpPr>
          <p:nvPr>
            <p:ph type="sldNum" sz="quarter" idx="8"/>
          </p:nvPr>
        </p:nvSpPr>
        <p:spPr/>
        <p:txBody>
          <a:bodyPr/>
          <a:lstStyle/>
          <a:p>
            <a:pPr lvl="0"/>
            <a:fld id="{C01480D9-C9C9-4919-8C4B-4AAD4112CED4}" type="slidenum">
              <a:t>17</a:t>
            </a:fld>
            <a:endParaRPr lang="en-US"/>
          </a:p>
        </p:txBody>
      </p:sp>
    </p:spTree>
    <p:extLst>
      <p:ext uri="{BB962C8B-B14F-4D97-AF65-F5344CB8AC3E}">
        <p14:creationId xmlns:p14="http://schemas.microsoft.com/office/powerpoint/2010/main" val="2054568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02CC6-9DB0-809A-7953-A68B29CA1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37D38-ABCE-A683-3F1A-8A27DB266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AA4D4-C476-E794-129E-93AB3CEA624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7018250-5DC0-4C5E-E9CE-7D4949BA23FA}"/>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2085131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B1AE0-506A-03AC-D44F-3B16866C5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0EDED-C976-B06E-8BAF-849E9DB65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F049C-799F-63FD-F8E3-AB181F3A929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32272A4-876D-AB7F-2BC0-9FA7C8EE70B3}"/>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1373876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59774-C28A-C9E4-B6ED-71D493D76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D0D5D-0664-A115-B49D-C2C9873D72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F47EA4-BBE1-B547-A26F-6DF5E6203DC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416A873-927E-E4D4-DB24-6AEA4AE12573}"/>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417617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5DEA6-6AF5-5317-6F07-4B2132D9A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F774E-A0C6-6000-CE1C-9D29AD4C0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C04EC-5754-4F35-CABA-2458864BE09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663CD47-B831-E5E5-792E-A67943CEEC8B}"/>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3436652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A02AA-493B-529B-B756-526DE05BC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8D49E-E5FB-0C33-B4EB-27CEF874A3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B6BB0-F6D8-2F1B-3F27-00E07886B4E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795080E-25B1-835F-9EE1-70BF411EFB01}"/>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2123289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D7331-F19D-6EB6-4E54-D497ADCF2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6428B-322C-7DBE-0B40-3609F7BEA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3411A-BFDD-E3AC-DF8E-8EB2E3076D9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112AF83-1C1C-7F18-40EE-1F3689A8ED9B}"/>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4188013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0.png"/><Relationship Id="rId5" Type="http://schemas.openxmlformats.org/officeDocument/2006/relationships/image" Target="../media/image159.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0.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Space Structure  As Frames &amp; Machines</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28600" y="5356137"/>
            <a:ext cx="8702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altLang="en-US" b="1" i="1" dirty="0">
                <a:solidFill>
                  <a:srgbClr val="00B050"/>
                </a:solidFill>
                <a:latin typeface="Curlz MT" panose="04040404050702020202" pitchFamily="82" charset="0"/>
                <a:ea typeface="STZhongsong" panose="020B0503020204020204" pitchFamily="2" charset="-122"/>
              </a:rPr>
              <a:t>Challenges in Analysis of Real Structures…..</a:t>
            </a: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AEB8-E556-9ED8-5F84-A6421ADED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18DC8-C994-5205-8561-6D0E9DF48A49}"/>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Safe Design of True Structural World</a:t>
            </a:r>
          </a:p>
        </p:txBody>
      </p:sp>
      <p:sp>
        <p:nvSpPr>
          <p:cNvPr id="4" name="Slide Number Placeholder 7">
            <a:extLst>
              <a:ext uri="{FF2B5EF4-FFF2-40B4-BE49-F238E27FC236}">
                <a16:creationId xmlns:a16="http://schemas.microsoft.com/office/drawing/2014/main" id="{FD8E41F3-6A1E-7A42-FFEE-A91331069974}"/>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a:t>
            </a:fld>
            <a:endParaRPr lang="en-US"/>
          </a:p>
        </p:txBody>
      </p:sp>
      <p:grpSp>
        <p:nvGrpSpPr>
          <p:cNvPr id="5" name="Group 38">
            <a:extLst>
              <a:ext uri="{FF2B5EF4-FFF2-40B4-BE49-F238E27FC236}">
                <a16:creationId xmlns:a16="http://schemas.microsoft.com/office/drawing/2014/main" id="{39A86774-A6AB-D641-41D8-7F514FA66CA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34F9CB0-6E16-0F53-D404-76A783BDE5B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893A8FA-D6C7-B3C3-AC8B-AEB104BC8A7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15462D4-2E01-FDD1-0889-323B0F6D5F8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4DCFC0D-4AF7-5CAD-520D-8D5CA08164E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0AAE2A1-8F39-F62D-9A1E-23114767CC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285DA79-076A-4798-E3CF-F162F0FFC0D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DE71EFC-971B-B18B-A559-35171436EB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FC10F1-F097-E40B-98D6-C098C8B70B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7AE8C81-E955-ACF4-7851-AA2186A5D0D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D021883-68DA-664F-3B3C-A44E188F5B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73A37F3-8B1F-A8CE-E4D1-1223D0AC76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409AE72-B98F-385D-B1B8-DC0EE1E227D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878026D-C5E8-0E84-B864-BA041AE76A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4207CFE-B8E6-D62F-E524-D3E78DCA2B5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7404A27-8E5B-8093-91E4-9E4D9DA2F91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EABB089-7F5E-173E-4DE9-1C08E9DD5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C16811ED-88DE-1DE5-E9F8-80F4DBDAE993}"/>
              </a:ext>
            </a:extLst>
          </p:cNvPr>
          <p:cNvPicPr>
            <a:picLocks noChangeAspect="1"/>
          </p:cNvPicPr>
          <p:nvPr/>
        </p:nvPicPr>
        <p:blipFill>
          <a:blip r:embed="rId4"/>
          <a:stretch>
            <a:fillRect/>
          </a:stretch>
        </p:blipFill>
        <p:spPr>
          <a:xfrm>
            <a:off x="304800" y="1177166"/>
            <a:ext cx="6326888" cy="3816764"/>
          </a:xfrm>
          <a:prstGeom prst="rect">
            <a:avLst/>
          </a:prstGeom>
        </p:spPr>
      </p:pic>
      <p:pic>
        <p:nvPicPr>
          <p:cNvPr id="25" name="Picture 24">
            <a:extLst>
              <a:ext uri="{FF2B5EF4-FFF2-40B4-BE49-F238E27FC236}">
                <a16:creationId xmlns:a16="http://schemas.microsoft.com/office/drawing/2014/main" id="{A7A2B60A-2836-7B85-7B9E-536CFF308BDA}"/>
              </a:ext>
            </a:extLst>
          </p:cNvPr>
          <p:cNvPicPr>
            <a:picLocks noChangeAspect="1"/>
          </p:cNvPicPr>
          <p:nvPr/>
        </p:nvPicPr>
        <p:blipFill>
          <a:blip r:embed="rId5"/>
          <a:stretch>
            <a:fillRect/>
          </a:stretch>
        </p:blipFill>
        <p:spPr>
          <a:xfrm>
            <a:off x="3950734" y="1465814"/>
            <a:ext cx="5000574" cy="3129102"/>
          </a:xfrm>
          <a:prstGeom prst="rect">
            <a:avLst/>
          </a:prstGeom>
        </p:spPr>
      </p:pic>
      <p:pic>
        <p:nvPicPr>
          <p:cNvPr id="27" name="Picture 26">
            <a:extLst>
              <a:ext uri="{FF2B5EF4-FFF2-40B4-BE49-F238E27FC236}">
                <a16:creationId xmlns:a16="http://schemas.microsoft.com/office/drawing/2014/main" id="{13BE9830-DC10-C1AA-BF16-F6F9CDAC5096}"/>
              </a:ext>
            </a:extLst>
          </p:cNvPr>
          <p:cNvPicPr>
            <a:picLocks noChangeAspect="1"/>
          </p:cNvPicPr>
          <p:nvPr/>
        </p:nvPicPr>
        <p:blipFill>
          <a:blip r:embed="rId6"/>
          <a:stretch>
            <a:fillRect/>
          </a:stretch>
        </p:blipFill>
        <p:spPr>
          <a:xfrm>
            <a:off x="1754815" y="3199160"/>
            <a:ext cx="5912182" cy="3589539"/>
          </a:xfrm>
          <a:prstGeom prst="rect">
            <a:avLst/>
          </a:prstGeom>
        </p:spPr>
      </p:pic>
    </p:spTree>
    <p:extLst>
      <p:ext uri="{BB962C8B-B14F-4D97-AF65-F5344CB8AC3E}">
        <p14:creationId xmlns:p14="http://schemas.microsoft.com/office/powerpoint/2010/main" val="260178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250" fill="hold"/>
                                        <p:tgtEl>
                                          <p:spTgt spid="23"/>
                                        </p:tgtEl>
                                        <p:attrNameLst>
                                          <p:attrName>ppt_w</p:attrName>
                                        </p:attrNameLst>
                                      </p:cBhvr>
                                      <p:tavLst>
                                        <p:tav tm="0">
                                          <p:val>
                                            <p:fltVal val="0"/>
                                          </p:val>
                                        </p:tav>
                                        <p:tav tm="100000">
                                          <p:val>
                                            <p:strVal val="#ppt_w"/>
                                          </p:val>
                                        </p:tav>
                                      </p:tavLst>
                                    </p:anim>
                                    <p:anim calcmode="lin" valueType="num">
                                      <p:cBhvr>
                                        <p:cTn id="8" dur="1250" fill="hold"/>
                                        <p:tgtEl>
                                          <p:spTgt spid="23"/>
                                        </p:tgtEl>
                                        <p:attrNameLst>
                                          <p:attrName>ppt_h</p:attrName>
                                        </p:attrNameLst>
                                      </p:cBhvr>
                                      <p:tavLst>
                                        <p:tav tm="0">
                                          <p:val>
                                            <p:fltVal val="0"/>
                                          </p:val>
                                        </p:tav>
                                        <p:tav tm="100000">
                                          <p:val>
                                            <p:strVal val="#ppt_h"/>
                                          </p:val>
                                        </p:tav>
                                      </p:tavLst>
                                    </p:anim>
                                    <p:animEffect transition="in" filter="fade">
                                      <p:cBhvr>
                                        <p:cTn id="9" dur="125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250" fill="hold"/>
                                        <p:tgtEl>
                                          <p:spTgt spid="25"/>
                                        </p:tgtEl>
                                        <p:attrNameLst>
                                          <p:attrName>ppt_w</p:attrName>
                                        </p:attrNameLst>
                                      </p:cBhvr>
                                      <p:tavLst>
                                        <p:tav tm="0">
                                          <p:val>
                                            <p:fltVal val="0"/>
                                          </p:val>
                                        </p:tav>
                                        <p:tav tm="100000">
                                          <p:val>
                                            <p:strVal val="#ppt_w"/>
                                          </p:val>
                                        </p:tav>
                                      </p:tavLst>
                                    </p:anim>
                                    <p:anim calcmode="lin" valueType="num">
                                      <p:cBhvr>
                                        <p:cTn id="15" dur="1250" fill="hold"/>
                                        <p:tgtEl>
                                          <p:spTgt spid="25"/>
                                        </p:tgtEl>
                                        <p:attrNameLst>
                                          <p:attrName>ppt_h</p:attrName>
                                        </p:attrNameLst>
                                      </p:cBhvr>
                                      <p:tavLst>
                                        <p:tav tm="0">
                                          <p:val>
                                            <p:fltVal val="0"/>
                                          </p:val>
                                        </p:tav>
                                        <p:tav tm="100000">
                                          <p:val>
                                            <p:strVal val="#ppt_h"/>
                                          </p:val>
                                        </p:tav>
                                      </p:tavLst>
                                    </p:anim>
                                    <p:animEffect transition="in" filter="fade">
                                      <p:cBhvr>
                                        <p:cTn id="16" dur="125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250" fill="hold"/>
                                        <p:tgtEl>
                                          <p:spTgt spid="27"/>
                                        </p:tgtEl>
                                        <p:attrNameLst>
                                          <p:attrName>ppt_w</p:attrName>
                                        </p:attrNameLst>
                                      </p:cBhvr>
                                      <p:tavLst>
                                        <p:tav tm="0">
                                          <p:val>
                                            <p:fltVal val="0"/>
                                          </p:val>
                                        </p:tav>
                                        <p:tav tm="100000">
                                          <p:val>
                                            <p:strVal val="#ppt_w"/>
                                          </p:val>
                                        </p:tav>
                                      </p:tavLst>
                                    </p:anim>
                                    <p:anim calcmode="lin" valueType="num">
                                      <p:cBhvr>
                                        <p:cTn id="22" dur="1250" fill="hold"/>
                                        <p:tgtEl>
                                          <p:spTgt spid="27"/>
                                        </p:tgtEl>
                                        <p:attrNameLst>
                                          <p:attrName>ppt_h</p:attrName>
                                        </p:attrNameLst>
                                      </p:cBhvr>
                                      <p:tavLst>
                                        <p:tav tm="0">
                                          <p:val>
                                            <p:fltVal val="0"/>
                                          </p:val>
                                        </p:tav>
                                        <p:tav tm="100000">
                                          <p:val>
                                            <p:strVal val="#ppt_h"/>
                                          </p:val>
                                        </p:tav>
                                      </p:tavLst>
                                    </p:anim>
                                    <p:anim calcmode="lin" valueType="num">
                                      <p:cBhvr>
                                        <p:cTn id="23" dur="1250" fill="hold"/>
                                        <p:tgtEl>
                                          <p:spTgt spid="27"/>
                                        </p:tgtEl>
                                        <p:attrNameLst>
                                          <p:attrName>style.rotation</p:attrName>
                                        </p:attrNameLst>
                                      </p:cBhvr>
                                      <p:tavLst>
                                        <p:tav tm="0">
                                          <p:val>
                                            <p:fltVal val="90"/>
                                          </p:val>
                                        </p:tav>
                                        <p:tav tm="100000">
                                          <p:val>
                                            <p:fltVal val="0"/>
                                          </p:val>
                                        </p:tav>
                                      </p:tavLst>
                                    </p:anim>
                                    <p:animEffect transition="in" filter="fade">
                                      <p:cBhvr>
                                        <p:cTn id="24"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C0EAF-2897-FA25-5BE7-59E6EAFBA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F3229-BFEC-6EF2-1EA9-1C894107B6A5}"/>
              </a:ext>
            </a:extLst>
          </p:cNvPr>
          <p:cNvSpPr txBox="1">
            <a:spLocks noGrp="1"/>
          </p:cNvSpPr>
          <p:nvPr>
            <p:ph type="ctrTitle"/>
          </p:nvPr>
        </p:nvSpPr>
        <p:spPr>
          <a:xfrm>
            <a:off x="381003" y="304800"/>
            <a:ext cx="6553197" cy="804034"/>
          </a:xfrm>
          <a:noFill/>
        </p:spPr>
        <p:txBody>
          <a:bodyPr/>
          <a:lstStyle/>
          <a:p>
            <a:pPr lvl="0"/>
            <a:r>
              <a:rPr lang="en-US" sz="2800" dirty="0"/>
              <a:t>The World of Structures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542CDBF4-D225-67DB-8758-D64217B70EAF}"/>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a:t>
            </a:fld>
            <a:endParaRPr lang="en-US"/>
          </a:p>
        </p:txBody>
      </p:sp>
      <p:grpSp>
        <p:nvGrpSpPr>
          <p:cNvPr id="5" name="Group 38">
            <a:extLst>
              <a:ext uri="{FF2B5EF4-FFF2-40B4-BE49-F238E27FC236}">
                <a16:creationId xmlns:a16="http://schemas.microsoft.com/office/drawing/2014/main" id="{2A563BCB-3305-4EB5-CB50-34D92351476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5ED3CB2-621D-B04A-C849-C9DD932466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601BF6C-2B07-4C49-C3F1-40A9A15E036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5E21AD8-797A-303F-3DD2-B0B5CA8AF98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FB60F49-4979-4B16-3D82-A4FB5BE973E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661720D-DDA8-48D2-B030-4D418F05363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E1E0ADB-E54E-30F4-3805-B740D764FCE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69F350F-84C9-504A-9FE6-C4A46318CC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09FD323-094D-80E0-82F7-98CAE8216B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B61F4D6-CAF0-A441-3197-DDA76B1E078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D2E661A-4439-14EA-B9FA-228B97A9F67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98ED15C-F763-1900-4946-E36A6FC4EE8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5EF2F9A-D0A6-36F0-F3E0-8BFA27279DC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6E05675-3C82-D587-CFE1-94ED418C3F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98173F1-D4D6-49FF-97ED-12620ED7AC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5013658-2F50-ACE5-3E1E-0EBA016407E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C8F1E4B-B41D-502A-C805-B902ADE43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0E37D9D-324B-E9EF-D1DE-A64BCC03C12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a:extLst>
              <a:ext uri="{FF2B5EF4-FFF2-40B4-BE49-F238E27FC236}">
                <a16:creationId xmlns:a16="http://schemas.microsoft.com/office/drawing/2014/main" id="{4C374410-D7CA-90E2-68EB-E5CE816ADDB2}"/>
              </a:ext>
            </a:extLst>
          </p:cNvPr>
          <p:cNvSpPr txBox="1"/>
          <p:nvPr/>
        </p:nvSpPr>
        <p:spPr>
          <a:xfrm>
            <a:off x="416946" y="1262532"/>
            <a:ext cx="8292858" cy="2831544"/>
          </a:xfrm>
          <a:prstGeom prst="rect">
            <a:avLst/>
          </a:prstGeom>
          <a:noFill/>
        </p:spPr>
        <p:txBody>
          <a:bodyPr wrap="square">
            <a:spAutoFit/>
          </a:bodyPr>
          <a:lstStyle/>
          <a:p>
            <a:pPr marL="342900" lvl="0" indent="-342900">
              <a:spcBef>
                <a:spcPts val="600"/>
              </a:spcBef>
              <a:buClr>
                <a:srgbClr val="000000"/>
              </a:buClr>
              <a:buChar char="•"/>
            </a:pPr>
            <a:r>
              <a:rPr lang="en-US" dirty="0"/>
              <a:t>Structural word consists of Three-dimensional Frames and machines. </a:t>
            </a:r>
          </a:p>
          <a:p>
            <a:pPr marL="342900" lvl="0" indent="-342900">
              <a:spcBef>
                <a:spcPts val="600"/>
              </a:spcBef>
              <a:buClr>
                <a:srgbClr val="000000"/>
              </a:buClr>
              <a:buChar char="•"/>
            </a:pPr>
            <a:r>
              <a:rPr lang="en-US" dirty="0"/>
              <a:t>These engineering structures will contain at least one multi-force member. </a:t>
            </a:r>
          </a:p>
          <a:p>
            <a:pPr marL="342900" lvl="0" indent="-342900">
              <a:spcBef>
                <a:spcPts val="600"/>
              </a:spcBef>
              <a:buClr>
                <a:srgbClr val="000000"/>
              </a:buClr>
              <a:buChar char="•"/>
            </a:pPr>
            <a:r>
              <a:rPr lang="en-US" dirty="0"/>
              <a:t>As their name implies, multi-force members have more than two concentrated loads, distributed loads, and/or couples applied to them and therefore are not two-force members.</a:t>
            </a:r>
          </a:p>
        </p:txBody>
      </p:sp>
      <p:pic>
        <p:nvPicPr>
          <p:cNvPr id="23" name="Content Placeholder 4">
            <a:extLst>
              <a:ext uri="{FF2B5EF4-FFF2-40B4-BE49-F238E27FC236}">
                <a16:creationId xmlns:a16="http://schemas.microsoft.com/office/drawing/2014/main" id="{9C0545E3-5CEF-3CF1-624E-4712471DB7F3}"/>
              </a:ext>
            </a:extLst>
          </p:cNvPr>
          <p:cNvPicPr>
            <a:picLocks noChangeAspect="1"/>
          </p:cNvPicPr>
          <p:nvPr/>
        </p:nvPicPr>
        <p:blipFill>
          <a:blip r:embed="rId4"/>
          <a:stretch>
            <a:fillRect/>
          </a:stretch>
        </p:blipFill>
        <p:spPr bwMode="auto">
          <a:xfrm>
            <a:off x="1049437" y="4395105"/>
            <a:ext cx="1564911" cy="2347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D4A4C360-21BC-8AF6-E8C2-7046A379C4C1}"/>
              </a:ext>
            </a:extLst>
          </p:cNvPr>
          <p:cNvSpPr txBox="1"/>
          <p:nvPr/>
        </p:nvSpPr>
        <p:spPr>
          <a:xfrm>
            <a:off x="682259" y="3990883"/>
            <a:ext cx="2200282" cy="461665"/>
          </a:xfrm>
          <a:prstGeom prst="rect">
            <a:avLst/>
          </a:prstGeom>
          <a:noFill/>
        </p:spPr>
        <p:txBody>
          <a:bodyPr wrap="none" rtlCol="0">
            <a:spAutoFit/>
          </a:bodyPr>
          <a:lstStyle/>
          <a:p>
            <a:r>
              <a:rPr lang="en-US" dirty="0"/>
              <a:t>A Simple Frame</a:t>
            </a:r>
          </a:p>
        </p:txBody>
      </p:sp>
      <p:pic>
        <p:nvPicPr>
          <p:cNvPr id="27" name="Picture 26">
            <a:extLst>
              <a:ext uri="{FF2B5EF4-FFF2-40B4-BE49-F238E27FC236}">
                <a16:creationId xmlns:a16="http://schemas.microsoft.com/office/drawing/2014/main" id="{1BEF8096-C59A-2ACE-61A3-BC1095FB3D9F}"/>
              </a:ext>
            </a:extLst>
          </p:cNvPr>
          <p:cNvPicPr>
            <a:picLocks noChangeAspect="1"/>
          </p:cNvPicPr>
          <p:nvPr/>
        </p:nvPicPr>
        <p:blipFill>
          <a:blip r:embed="rId5"/>
          <a:stretch>
            <a:fillRect/>
          </a:stretch>
        </p:blipFill>
        <p:spPr>
          <a:xfrm>
            <a:off x="6196411" y="4257658"/>
            <a:ext cx="1992195" cy="2538546"/>
          </a:xfrm>
          <a:prstGeom prst="rect">
            <a:avLst/>
          </a:prstGeom>
        </p:spPr>
      </p:pic>
      <p:sp>
        <p:nvSpPr>
          <p:cNvPr id="28" name="TextBox 27">
            <a:extLst>
              <a:ext uri="{FF2B5EF4-FFF2-40B4-BE49-F238E27FC236}">
                <a16:creationId xmlns:a16="http://schemas.microsoft.com/office/drawing/2014/main" id="{6EA90FCA-B88E-08D3-402D-F115739C3D71}"/>
              </a:ext>
            </a:extLst>
          </p:cNvPr>
          <p:cNvSpPr txBox="1"/>
          <p:nvPr/>
        </p:nvSpPr>
        <p:spPr>
          <a:xfrm>
            <a:off x="5739175" y="3933440"/>
            <a:ext cx="2490425" cy="461665"/>
          </a:xfrm>
          <a:prstGeom prst="rect">
            <a:avLst/>
          </a:prstGeom>
          <a:noFill/>
        </p:spPr>
        <p:txBody>
          <a:bodyPr wrap="none" rtlCol="0">
            <a:spAutoFit/>
          </a:bodyPr>
          <a:lstStyle/>
          <a:p>
            <a:r>
              <a:rPr lang="en-US" dirty="0"/>
              <a:t>A Simple Machine</a:t>
            </a:r>
          </a:p>
        </p:txBody>
      </p:sp>
      <p:sp>
        <p:nvSpPr>
          <p:cNvPr id="29" name="TextBox 28">
            <a:extLst>
              <a:ext uri="{FF2B5EF4-FFF2-40B4-BE49-F238E27FC236}">
                <a16:creationId xmlns:a16="http://schemas.microsoft.com/office/drawing/2014/main" id="{DCDCF3CB-BB09-FED1-B434-5D0D9F079C0B}"/>
              </a:ext>
            </a:extLst>
          </p:cNvPr>
          <p:cNvSpPr txBox="1"/>
          <p:nvPr/>
        </p:nvSpPr>
        <p:spPr>
          <a:xfrm>
            <a:off x="2680968" y="4973586"/>
            <a:ext cx="3717016" cy="830997"/>
          </a:xfrm>
          <a:prstGeom prst="rect">
            <a:avLst/>
          </a:prstGeom>
          <a:noFill/>
        </p:spPr>
        <p:txBody>
          <a:bodyPr wrap="square" rtlCol="0">
            <a:spAutoFit/>
          </a:bodyPr>
          <a:lstStyle/>
          <a:p>
            <a:pPr algn="ctr"/>
            <a:r>
              <a:rPr lang="en-US" dirty="0"/>
              <a:t>Therefore, real world consists of Space Trusses</a:t>
            </a:r>
          </a:p>
        </p:txBody>
      </p:sp>
    </p:spTree>
    <p:extLst>
      <p:ext uri="{BB962C8B-B14F-4D97-AF65-F5344CB8AC3E}">
        <p14:creationId xmlns:p14="http://schemas.microsoft.com/office/powerpoint/2010/main" val="69863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dissolv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dissolve">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dissolve">
                                      <p:cBhvr>
                                        <p:cTn id="17" dur="5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4"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037E-A85D-E7D7-0307-152586BCCFD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F1AE4BFF-033C-7BB7-2578-0B75362D4B19}"/>
              </a:ext>
            </a:extLst>
          </p:cNvPr>
          <p:cNvPicPr>
            <a:picLocks noChangeAspect="1"/>
          </p:cNvPicPr>
          <p:nvPr/>
        </p:nvPicPr>
        <p:blipFill>
          <a:blip r:embed="rId3"/>
          <a:stretch>
            <a:fillRect/>
          </a:stretch>
        </p:blipFill>
        <p:spPr>
          <a:xfrm>
            <a:off x="-76200" y="2919571"/>
            <a:ext cx="3491502" cy="2858601"/>
          </a:xfrm>
          <a:prstGeom prst="rect">
            <a:avLst/>
          </a:prstGeom>
          <a:solidFill>
            <a:schemeClr val="bg1"/>
          </a:solidFill>
        </p:spPr>
      </p:pic>
      <p:sp>
        <p:nvSpPr>
          <p:cNvPr id="2" name="Title 1">
            <a:extLst>
              <a:ext uri="{FF2B5EF4-FFF2-40B4-BE49-F238E27FC236}">
                <a16:creationId xmlns:a16="http://schemas.microsoft.com/office/drawing/2014/main" id="{D10E341A-2778-1DAC-E69C-F0135ACCFEC7}"/>
              </a:ext>
            </a:extLst>
          </p:cNvPr>
          <p:cNvSpPr txBox="1">
            <a:spLocks noGrp="1"/>
          </p:cNvSpPr>
          <p:nvPr>
            <p:ph type="ctrTitle"/>
          </p:nvPr>
        </p:nvSpPr>
        <p:spPr>
          <a:xfrm>
            <a:off x="381003" y="304800"/>
            <a:ext cx="6553197" cy="804034"/>
          </a:xfrm>
          <a:noFill/>
        </p:spPr>
        <p:txBody>
          <a:bodyPr/>
          <a:lstStyle/>
          <a:p>
            <a:pPr lvl="0"/>
            <a:r>
              <a:rPr lang="en-US" sz="2800" dirty="0"/>
              <a:t>Space Trusses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34DB20C6-C121-FE25-B6D7-E64DCF1D254A}"/>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4</a:t>
            </a:fld>
            <a:endParaRPr lang="en-US"/>
          </a:p>
        </p:txBody>
      </p:sp>
      <p:grpSp>
        <p:nvGrpSpPr>
          <p:cNvPr id="5" name="Group 38">
            <a:extLst>
              <a:ext uri="{FF2B5EF4-FFF2-40B4-BE49-F238E27FC236}">
                <a16:creationId xmlns:a16="http://schemas.microsoft.com/office/drawing/2014/main" id="{AD3C66DB-CD41-C95B-CA28-23B361B8FEA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AD6F6C0-51DE-8CAF-603C-CF50D4925D7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58FCF0A-789E-1D33-0385-EF59D6A2CB9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F60AC0D-F449-9EDF-E21A-9DAA2DB9825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D481F7D-CE6C-961A-2C03-A1B91C2F824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5814D2F-8180-0689-053F-3693B86E55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BDE18AF-82CF-4841-8C19-C84E5E62AAB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49C6460-8608-FBF2-2422-DA7A77783A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DDB1A18-A98F-F00E-E20C-CFD285231B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DAE53D7-8077-1C91-103F-B5D570B8097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091DB97-E149-EE4D-E193-95654EF5A79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DF5141A-B21B-C5E1-1564-FED4DEC798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F149597-1585-D825-2292-194552F4B46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6A74DBE-A561-C5C3-7AF7-6CD22BA1F3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D71CB16-1FB6-FA5E-E740-DD5F610F39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535F553-F95D-C630-D42A-B818C1A890A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8B49E8C-A21E-6C5E-2D68-0C6197ADE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106CE63B-5C7B-794D-4D52-ADE2CBB7008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Subtitle 2">
            <a:extLst>
              <a:ext uri="{FF2B5EF4-FFF2-40B4-BE49-F238E27FC236}">
                <a16:creationId xmlns:a16="http://schemas.microsoft.com/office/drawing/2014/main" id="{B9879AEA-AFAB-CA32-F5C3-97B1BC92C536}"/>
              </a:ext>
            </a:extLst>
          </p:cNvPr>
          <p:cNvSpPr txBox="1">
            <a:spLocks/>
          </p:cNvSpPr>
          <p:nvPr/>
        </p:nvSpPr>
        <p:spPr bwMode="auto">
          <a:xfrm>
            <a:off x="2896267" y="2789068"/>
            <a:ext cx="6019797" cy="157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In this Figure the two bars AC and BC joined at C require a third sup port DC to keep the triangle ACB from rotating about AB. </a:t>
            </a:r>
          </a:p>
        </p:txBody>
      </p:sp>
      <p:sp>
        <p:nvSpPr>
          <p:cNvPr id="3" name="Subtitle 2">
            <a:extLst>
              <a:ext uri="{FF2B5EF4-FFF2-40B4-BE49-F238E27FC236}">
                <a16:creationId xmlns:a16="http://schemas.microsoft.com/office/drawing/2014/main" id="{C9B317BE-BCAE-7E6A-1496-7CED5C626DDD}"/>
              </a:ext>
            </a:extLst>
          </p:cNvPr>
          <p:cNvSpPr txBox="1">
            <a:spLocks noGrp="1"/>
          </p:cNvSpPr>
          <p:nvPr>
            <p:ph type="subTitle" idx="1"/>
          </p:nvPr>
        </p:nvSpPr>
        <p:spPr>
          <a:xfrm>
            <a:off x="356564" y="1159651"/>
            <a:ext cx="8559500" cy="1667206"/>
          </a:xfrm>
        </p:spPr>
        <p:txBody>
          <a:bodyPr anchorCtr="0"/>
          <a:lstStyle/>
          <a:p>
            <a:pPr marL="342900" lvl="0" indent="-342900" algn="l">
              <a:spcBef>
                <a:spcPts val="600"/>
              </a:spcBef>
              <a:buClr>
                <a:srgbClr val="000000"/>
              </a:buClr>
              <a:buChar char="•"/>
            </a:pPr>
            <a:r>
              <a:rPr lang="en-US" sz="2400" dirty="0"/>
              <a:t>A space truss is the three-dimensional counterpart of the plane truss.</a:t>
            </a:r>
          </a:p>
          <a:p>
            <a:pPr marL="342900" lvl="0" indent="-342900" algn="l">
              <a:spcBef>
                <a:spcPts val="600"/>
              </a:spcBef>
              <a:buClr>
                <a:srgbClr val="000000"/>
              </a:buClr>
              <a:buChar char="•"/>
            </a:pPr>
            <a:r>
              <a:rPr lang="en-US" sz="2400" dirty="0"/>
              <a:t>A basic space truss, requires six bars joined at their ends to form the edges of a tetrahedron as the basic non-collapsible unit. </a:t>
            </a:r>
          </a:p>
        </p:txBody>
      </p:sp>
      <p:sp>
        <p:nvSpPr>
          <p:cNvPr id="34" name="Subtitle 2">
            <a:extLst>
              <a:ext uri="{FF2B5EF4-FFF2-40B4-BE49-F238E27FC236}">
                <a16:creationId xmlns:a16="http://schemas.microsoft.com/office/drawing/2014/main" id="{B77EA20B-C51D-9BD5-917E-3057CFFC76DD}"/>
              </a:ext>
            </a:extLst>
          </p:cNvPr>
          <p:cNvSpPr txBox="1">
            <a:spLocks/>
          </p:cNvSpPr>
          <p:nvPr/>
        </p:nvSpPr>
        <p:spPr bwMode="auto">
          <a:xfrm>
            <a:off x="3196702" y="5161573"/>
            <a:ext cx="5689811" cy="1591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algn="l">
              <a:spcBef>
                <a:spcPts val="600"/>
              </a:spcBef>
              <a:buClr>
                <a:srgbClr val="000000"/>
              </a:buClr>
            </a:pPr>
            <a:r>
              <a:rPr lang="en-US" sz="2400" kern="0" dirty="0"/>
              <a:t>The supporting base is replaced by three more bars AB, BD, and AD to form a tetrahedron not dependent on the foundation for its own rigidity.</a:t>
            </a:r>
          </a:p>
          <a:p>
            <a:pPr marL="342900" indent="-342900" algn="l">
              <a:spcBef>
                <a:spcPts val="600"/>
              </a:spcBef>
              <a:buClr>
                <a:srgbClr val="000000"/>
              </a:buClr>
              <a:buFontTx/>
              <a:buChar char="•"/>
            </a:pPr>
            <a:endParaRPr lang="en-US" sz="2400" kern="0" dirty="0">
              <a:solidFill>
                <a:srgbClr val="7030A0"/>
              </a:solidFill>
              <a:ea typeface="Calibri"/>
              <a:cs typeface="Calibri"/>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46C9C7C-E4A0-AD82-6340-35CD2682D01C}"/>
                  </a:ext>
                </a:extLst>
              </p:cNvPr>
              <p:cNvSpPr txBox="1"/>
              <p:nvPr/>
            </p:nvSpPr>
            <p:spPr>
              <a:xfrm>
                <a:off x="2337893" y="3259637"/>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39" name="TextBox 38">
                <a:extLst>
                  <a:ext uri="{FF2B5EF4-FFF2-40B4-BE49-F238E27FC236}">
                    <a16:creationId xmlns:a16="http://schemas.microsoft.com/office/drawing/2014/main" id="{A46C9C7C-E4A0-AD82-6340-35CD2682D01C}"/>
                  </a:ext>
                </a:extLst>
              </p:cNvPr>
              <p:cNvSpPr txBox="1">
                <a:spLocks noRot="1" noChangeAspect="1" noMove="1" noResize="1" noEditPoints="1" noAdjustHandles="1" noChangeArrowheads="1" noChangeShapeType="1" noTextEdit="1"/>
              </p:cNvSpPr>
              <p:nvPr/>
            </p:nvSpPr>
            <p:spPr>
              <a:xfrm>
                <a:off x="2337893" y="3259637"/>
                <a:ext cx="276551" cy="414088"/>
              </a:xfrm>
              <a:prstGeom prst="rect">
                <a:avLst/>
              </a:prstGeom>
              <a:blipFill>
                <a:blip r:embed="rId5"/>
                <a:stretch>
                  <a:fillRect/>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1CE54E67-AAAC-F49D-FAC3-835A4EF6BC1A}"/>
              </a:ext>
            </a:extLst>
          </p:cNvPr>
          <p:cNvSpPr/>
          <p:nvPr/>
        </p:nvSpPr>
        <p:spPr bwMode="auto">
          <a:xfrm rot="21123898">
            <a:off x="1075497" y="5122300"/>
            <a:ext cx="1358019" cy="13327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4" name="Rectangle 23">
            <a:extLst>
              <a:ext uri="{FF2B5EF4-FFF2-40B4-BE49-F238E27FC236}">
                <a16:creationId xmlns:a16="http://schemas.microsoft.com/office/drawing/2014/main" id="{D2FB1C7F-0899-838E-7A68-FD0963370AC1}"/>
              </a:ext>
            </a:extLst>
          </p:cNvPr>
          <p:cNvSpPr/>
          <p:nvPr/>
        </p:nvSpPr>
        <p:spPr bwMode="auto">
          <a:xfrm rot="4574054">
            <a:off x="651500" y="4805593"/>
            <a:ext cx="576269" cy="15544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6" name="Rectangle 25">
            <a:extLst>
              <a:ext uri="{FF2B5EF4-FFF2-40B4-BE49-F238E27FC236}">
                <a16:creationId xmlns:a16="http://schemas.microsoft.com/office/drawing/2014/main" id="{DA83473C-FD2E-07E6-259B-5A51AE0B7553}"/>
              </a:ext>
            </a:extLst>
          </p:cNvPr>
          <p:cNvSpPr/>
          <p:nvPr/>
        </p:nvSpPr>
        <p:spPr bwMode="auto">
          <a:xfrm rot="967314">
            <a:off x="1236920" y="4804256"/>
            <a:ext cx="1124320" cy="10414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7" name="Rectangle 26">
            <a:extLst>
              <a:ext uri="{FF2B5EF4-FFF2-40B4-BE49-F238E27FC236}">
                <a16:creationId xmlns:a16="http://schemas.microsoft.com/office/drawing/2014/main" id="{4487A75D-CDA5-E719-F191-1989274F0FF9}"/>
              </a:ext>
            </a:extLst>
          </p:cNvPr>
          <p:cNvSpPr/>
          <p:nvPr/>
        </p:nvSpPr>
        <p:spPr bwMode="auto">
          <a:xfrm rot="967314">
            <a:off x="996181" y="4597340"/>
            <a:ext cx="198084" cy="110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8" name="Subtitle 2">
            <a:extLst>
              <a:ext uri="{FF2B5EF4-FFF2-40B4-BE49-F238E27FC236}">
                <a16:creationId xmlns:a16="http://schemas.microsoft.com/office/drawing/2014/main" id="{4EA23CCE-5617-0503-1BEA-A613A3809324}"/>
              </a:ext>
            </a:extLst>
          </p:cNvPr>
          <p:cNvSpPr txBox="1">
            <a:spLocks/>
          </p:cNvSpPr>
          <p:nvPr/>
        </p:nvSpPr>
        <p:spPr bwMode="auto">
          <a:xfrm>
            <a:off x="3196701" y="4328728"/>
            <a:ext cx="5689811" cy="7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algn="l">
              <a:spcBef>
                <a:spcPts val="600"/>
              </a:spcBef>
              <a:buClr>
                <a:srgbClr val="000000"/>
              </a:buClr>
            </a:pPr>
            <a:r>
              <a:rPr lang="en-US" sz="2400" kern="0" dirty="0"/>
              <a:t>The rigidity of DABC dependent on the foundation of legs.</a:t>
            </a:r>
          </a:p>
          <a:p>
            <a:pPr marL="342900" indent="-342900" algn="l">
              <a:spcBef>
                <a:spcPts val="600"/>
              </a:spcBef>
              <a:buClr>
                <a:srgbClr val="000000"/>
              </a:buClr>
              <a:buFontTx/>
              <a:buChar char="•"/>
            </a:pPr>
            <a:endParaRPr lang="en-US" sz="2400" kern="0" dirty="0">
              <a:solidFill>
                <a:srgbClr val="7030A0"/>
              </a:solidFill>
              <a:ea typeface="Calibri"/>
              <a:cs typeface="Calibri"/>
            </a:endParaRPr>
          </a:p>
        </p:txBody>
      </p:sp>
    </p:spTree>
    <p:extLst>
      <p:ext uri="{BB962C8B-B14F-4D97-AF65-F5344CB8AC3E}">
        <p14:creationId xmlns:p14="http://schemas.microsoft.com/office/powerpoint/2010/main" val="84873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1500" fill="hold"/>
                                        <p:tgtEl>
                                          <p:spTgt spid="38"/>
                                        </p:tgtEl>
                                        <p:attrNameLst>
                                          <p:attrName>ppt_w</p:attrName>
                                        </p:attrNameLst>
                                      </p:cBhvr>
                                      <p:tavLst>
                                        <p:tav tm="0">
                                          <p:val>
                                            <p:fltVal val="0"/>
                                          </p:val>
                                        </p:tav>
                                        <p:tav tm="100000">
                                          <p:val>
                                            <p:strVal val="#ppt_w"/>
                                          </p:val>
                                        </p:tav>
                                      </p:tavLst>
                                    </p:anim>
                                    <p:anim calcmode="lin" valueType="num">
                                      <p:cBhvr>
                                        <p:cTn id="18" dur="1500" fill="hold"/>
                                        <p:tgtEl>
                                          <p:spTgt spid="38"/>
                                        </p:tgtEl>
                                        <p:attrNameLst>
                                          <p:attrName>ppt_h</p:attrName>
                                        </p:attrNameLst>
                                      </p:cBhvr>
                                      <p:tavLst>
                                        <p:tav tm="0">
                                          <p:val>
                                            <p:fltVal val="0"/>
                                          </p:val>
                                        </p:tav>
                                        <p:tav tm="100000">
                                          <p:val>
                                            <p:strVal val="#ppt_h"/>
                                          </p:val>
                                        </p:tav>
                                      </p:tavLst>
                                    </p:anim>
                                    <p:animEffect transition="in" filter="fade">
                                      <p:cBhvr>
                                        <p:cTn id="19" dur="1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xit" presetSubtype="32" fill="hold" grpId="0" nodeType="clickEffect">
                                  <p:stCondLst>
                                    <p:cond delay="0"/>
                                  </p:stCondLst>
                                  <p:childTnLst>
                                    <p:anim calcmode="lin" valueType="num">
                                      <p:cBhvr>
                                        <p:cTn id="41" dur="500"/>
                                        <p:tgtEl>
                                          <p:spTgt spid="24"/>
                                        </p:tgtEl>
                                        <p:attrNameLst>
                                          <p:attrName>ppt_w</p:attrName>
                                        </p:attrNameLst>
                                      </p:cBhvr>
                                      <p:tavLst>
                                        <p:tav tm="0">
                                          <p:val>
                                            <p:strVal val="ppt_w"/>
                                          </p:val>
                                        </p:tav>
                                        <p:tav tm="100000">
                                          <p:val>
                                            <p:fltVal val="0"/>
                                          </p:val>
                                        </p:tav>
                                      </p:tavLst>
                                    </p:anim>
                                    <p:anim calcmode="lin" valueType="num">
                                      <p:cBhvr>
                                        <p:cTn id="42" dur="500"/>
                                        <p:tgtEl>
                                          <p:spTgt spid="24"/>
                                        </p:tgtEl>
                                        <p:attrNameLst>
                                          <p:attrName>ppt_h</p:attrName>
                                        </p:attrNameLst>
                                      </p:cBhvr>
                                      <p:tavLst>
                                        <p:tav tm="0">
                                          <p:val>
                                            <p:strVal val="ppt_h"/>
                                          </p:val>
                                        </p:tav>
                                        <p:tav tm="100000">
                                          <p:val>
                                            <p:fltVal val="0"/>
                                          </p:val>
                                        </p:tav>
                                      </p:tavLst>
                                    </p:anim>
                                    <p:animEffect transition="out" filter="fade">
                                      <p:cBhvr>
                                        <p:cTn id="43" dur="500"/>
                                        <p:tgtEl>
                                          <p:spTgt spid="24"/>
                                        </p:tgtEl>
                                      </p:cBhvr>
                                    </p:animEffect>
                                    <p:set>
                                      <p:cBhvr>
                                        <p:cTn id="44" dur="1" fill="hold">
                                          <p:stCondLst>
                                            <p:cond delay="499"/>
                                          </p:stCondLst>
                                        </p:cTn>
                                        <p:tgtEl>
                                          <p:spTgt spid="24"/>
                                        </p:tgtEl>
                                        <p:attrNameLst>
                                          <p:attrName>style.visibility</p:attrName>
                                        </p:attrNameLst>
                                      </p:cBhvr>
                                      <p:to>
                                        <p:strVal val="hidden"/>
                                      </p:to>
                                    </p:set>
                                  </p:childTnLst>
                                </p:cTn>
                              </p:par>
                              <p:par>
                                <p:cTn id="45" presetID="53" presetClass="exit" presetSubtype="32" fill="hold" grpId="0" nodeType="withEffect">
                                  <p:stCondLst>
                                    <p:cond delay="0"/>
                                  </p:stCondLst>
                                  <p:childTnLst>
                                    <p:anim calcmode="lin" valueType="num">
                                      <p:cBhvr>
                                        <p:cTn id="46" dur="500"/>
                                        <p:tgtEl>
                                          <p:spTgt spid="26"/>
                                        </p:tgtEl>
                                        <p:attrNameLst>
                                          <p:attrName>ppt_w</p:attrName>
                                        </p:attrNameLst>
                                      </p:cBhvr>
                                      <p:tavLst>
                                        <p:tav tm="0">
                                          <p:val>
                                            <p:strVal val="ppt_w"/>
                                          </p:val>
                                        </p:tav>
                                        <p:tav tm="100000">
                                          <p:val>
                                            <p:fltVal val="0"/>
                                          </p:val>
                                        </p:tav>
                                      </p:tavLst>
                                    </p:anim>
                                    <p:anim calcmode="lin" valueType="num">
                                      <p:cBhvr>
                                        <p:cTn id="47" dur="500"/>
                                        <p:tgtEl>
                                          <p:spTgt spid="26"/>
                                        </p:tgtEl>
                                        <p:attrNameLst>
                                          <p:attrName>ppt_h</p:attrName>
                                        </p:attrNameLst>
                                      </p:cBhvr>
                                      <p:tavLst>
                                        <p:tav tm="0">
                                          <p:val>
                                            <p:strVal val="ppt_h"/>
                                          </p:val>
                                        </p:tav>
                                        <p:tav tm="100000">
                                          <p:val>
                                            <p:fltVal val="0"/>
                                          </p:val>
                                        </p:tav>
                                      </p:tavLst>
                                    </p:anim>
                                    <p:animEffect transition="out" filter="fade">
                                      <p:cBhvr>
                                        <p:cTn id="48" dur="500"/>
                                        <p:tgtEl>
                                          <p:spTgt spid="26"/>
                                        </p:tgtEl>
                                      </p:cBhvr>
                                    </p:animEffect>
                                    <p:set>
                                      <p:cBhvr>
                                        <p:cTn id="49" dur="1" fill="hold">
                                          <p:stCondLst>
                                            <p:cond delay="499"/>
                                          </p:stCondLst>
                                        </p:cTn>
                                        <p:tgtEl>
                                          <p:spTgt spid="26"/>
                                        </p:tgtEl>
                                        <p:attrNameLst>
                                          <p:attrName>style.visibility</p:attrName>
                                        </p:attrNameLst>
                                      </p:cBhvr>
                                      <p:to>
                                        <p:strVal val="hidden"/>
                                      </p:to>
                                    </p:set>
                                  </p:childTnLst>
                                </p:cTn>
                              </p:par>
                              <p:par>
                                <p:cTn id="50" presetID="53" presetClass="exit" presetSubtype="32" fill="hold" grpId="0" nodeType="withEffect">
                                  <p:stCondLst>
                                    <p:cond delay="0"/>
                                  </p:stCondLst>
                                  <p:childTnLst>
                                    <p:anim calcmode="lin" valueType="num">
                                      <p:cBhvr>
                                        <p:cTn id="51" dur="500"/>
                                        <p:tgtEl>
                                          <p:spTgt spid="23"/>
                                        </p:tgtEl>
                                        <p:attrNameLst>
                                          <p:attrName>ppt_w</p:attrName>
                                        </p:attrNameLst>
                                      </p:cBhvr>
                                      <p:tavLst>
                                        <p:tav tm="0">
                                          <p:val>
                                            <p:strVal val="ppt_w"/>
                                          </p:val>
                                        </p:tav>
                                        <p:tav tm="100000">
                                          <p:val>
                                            <p:fltVal val="0"/>
                                          </p:val>
                                        </p:tav>
                                      </p:tavLst>
                                    </p:anim>
                                    <p:anim calcmode="lin" valueType="num">
                                      <p:cBhvr>
                                        <p:cTn id="52" dur="500"/>
                                        <p:tgtEl>
                                          <p:spTgt spid="23"/>
                                        </p:tgtEl>
                                        <p:attrNameLst>
                                          <p:attrName>ppt_h</p:attrName>
                                        </p:attrNameLst>
                                      </p:cBhvr>
                                      <p:tavLst>
                                        <p:tav tm="0">
                                          <p:val>
                                            <p:strVal val="ppt_h"/>
                                          </p:val>
                                        </p:tav>
                                        <p:tav tm="100000">
                                          <p:val>
                                            <p:fltVal val="0"/>
                                          </p:val>
                                        </p:tav>
                                      </p:tavLst>
                                    </p:anim>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par>
                                <p:cTn id="55" presetID="53" presetClass="exit" presetSubtype="32" fill="hold" grpId="0" nodeType="withEffect">
                                  <p:stCondLst>
                                    <p:cond delay="0"/>
                                  </p:stCondLst>
                                  <p:childTnLst>
                                    <p:anim calcmode="lin" valueType="num">
                                      <p:cBhvr>
                                        <p:cTn id="56" dur="500"/>
                                        <p:tgtEl>
                                          <p:spTgt spid="27"/>
                                        </p:tgtEl>
                                        <p:attrNameLst>
                                          <p:attrName>ppt_w</p:attrName>
                                        </p:attrNameLst>
                                      </p:cBhvr>
                                      <p:tavLst>
                                        <p:tav tm="0">
                                          <p:val>
                                            <p:strVal val="ppt_w"/>
                                          </p:val>
                                        </p:tav>
                                        <p:tav tm="100000">
                                          <p:val>
                                            <p:fltVal val="0"/>
                                          </p:val>
                                        </p:tav>
                                      </p:tavLst>
                                    </p:anim>
                                    <p:anim calcmode="lin" valueType="num">
                                      <p:cBhvr>
                                        <p:cTn id="57" dur="500"/>
                                        <p:tgtEl>
                                          <p:spTgt spid="27"/>
                                        </p:tgtEl>
                                        <p:attrNameLst>
                                          <p:attrName>ppt_h</p:attrName>
                                        </p:attrNameLst>
                                      </p:cBhvr>
                                      <p:tavLst>
                                        <p:tav tm="0">
                                          <p:val>
                                            <p:strVal val="ppt_h"/>
                                          </p:val>
                                        </p:tav>
                                        <p:tav tm="100000">
                                          <p:val>
                                            <p:fltVal val="0"/>
                                          </p:val>
                                        </p:tav>
                                      </p:tavLst>
                                    </p:anim>
                                    <p:animEffect transition="out" filter="fade">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ppt_x"/>
                                          </p:val>
                                        </p:tav>
                                        <p:tav tm="100000">
                                          <p:val>
                                            <p:strVal val="#ppt_x"/>
                                          </p:val>
                                        </p:tav>
                                      </p:tavLst>
                                    </p:anim>
                                    <p:anim calcmode="lin" valueType="num">
                                      <p:cBhvr additive="base">
                                        <p:cTn id="6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build="p"/>
      <p:bldP spid="34" grpId="0"/>
      <p:bldP spid="39" grpId="0"/>
      <p:bldP spid="23" grpId="0" animBg="1"/>
      <p:bldP spid="24" grpId="0" animBg="1"/>
      <p:bldP spid="26" grpId="0" animBg="1"/>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19F06-96C4-C59D-676A-22E2BF2238A3}"/>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498ED3FA-06FA-28B7-59CF-F19820E78F61}"/>
              </a:ext>
            </a:extLst>
          </p:cNvPr>
          <p:cNvGrpSpPr/>
          <p:nvPr/>
        </p:nvGrpSpPr>
        <p:grpSpPr>
          <a:xfrm>
            <a:off x="4431102" y="1680866"/>
            <a:ext cx="4654129" cy="4679152"/>
            <a:chOff x="4374912" y="1353193"/>
            <a:chExt cx="4654129" cy="4679152"/>
          </a:xfrm>
        </p:grpSpPr>
        <p:pic>
          <p:nvPicPr>
            <p:cNvPr id="24" name="Picture 23">
              <a:extLst>
                <a:ext uri="{FF2B5EF4-FFF2-40B4-BE49-F238E27FC236}">
                  <a16:creationId xmlns:a16="http://schemas.microsoft.com/office/drawing/2014/main" id="{F5DAD987-DDEB-5FD0-DFFC-7084338D95E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47000"/>
                      </a14:imgEffect>
                      <a14:imgEffect>
                        <a14:colorTemperature colorTemp="6502"/>
                      </a14:imgEffect>
                      <a14:imgEffect>
                        <a14:brightnessContrast bright="-27000" contrast="63000"/>
                      </a14:imgEffect>
                    </a14:imgLayer>
                  </a14:imgProps>
                </a:ext>
              </a:extLst>
            </a:blip>
            <a:stretch>
              <a:fillRect/>
            </a:stretch>
          </p:blipFill>
          <p:spPr>
            <a:xfrm>
              <a:off x="4374912" y="1353193"/>
              <a:ext cx="4654129" cy="4679152"/>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94F5426-7943-0142-D110-AB0CEF1D7355}"/>
                    </a:ext>
                  </a:extLst>
                </p:cNvPr>
                <p:cNvSpPr txBox="1"/>
                <p:nvPr/>
              </p:nvSpPr>
              <p:spPr>
                <a:xfrm>
                  <a:off x="6172200" y="1547802"/>
                  <a:ext cx="370101"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1</m:t>
                            </m:r>
                          </m:sub>
                        </m:sSub>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A94F5426-7943-0142-D110-AB0CEF1D7355}"/>
                    </a:ext>
                  </a:extLst>
                </p:cNvPr>
                <p:cNvSpPr txBox="1">
                  <a:spLocks noRot="1" noChangeAspect="1" noMove="1" noResize="1" noEditPoints="1" noAdjustHandles="1" noChangeArrowheads="1" noChangeShapeType="1" noTextEdit="1"/>
                </p:cNvSpPr>
                <p:nvPr/>
              </p:nvSpPr>
              <p:spPr>
                <a:xfrm>
                  <a:off x="6172200" y="1547802"/>
                  <a:ext cx="370101"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74FFE0C-718B-5A3C-51EE-1B0E3EC635D2}"/>
                    </a:ext>
                  </a:extLst>
                </p:cNvPr>
                <p:cNvSpPr txBox="1"/>
                <p:nvPr/>
              </p:nvSpPr>
              <p:spPr>
                <a:xfrm>
                  <a:off x="6324600" y="2405312"/>
                  <a:ext cx="370101"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1</m:t>
                            </m:r>
                          </m:sub>
                        </m:sSub>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C74FFE0C-718B-5A3C-51EE-1B0E3EC635D2}"/>
                    </a:ext>
                  </a:extLst>
                </p:cNvPr>
                <p:cNvSpPr txBox="1">
                  <a:spLocks noRot="1" noChangeAspect="1" noMove="1" noResize="1" noEditPoints="1" noAdjustHandles="1" noChangeArrowheads="1" noChangeShapeType="1" noTextEdit="1"/>
                </p:cNvSpPr>
                <p:nvPr/>
              </p:nvSpPr>
              <p:spPr>
                <a:xfrm>
                  <a:off x="6324600" y="2405312"/>
                  <a:ext cx="370101" cy="414088"/>
                </a:xfrm>
                <a:prstGeom prst="rect">
                  <a:avLst/>
                </a:prstGeom>
                <a:blipFill>
                  <a:blip r:embed="rId6"/>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8FEB82CC-53C8-0EB8-D65E-5579AAD69C73}"/>
              </a:ext>
            </a:extLst>
          </p:cNvPr>
          <p:cNvSpPr txBox="1">
            <a:spLocks noGrp="1"/>
          </p:cNvSpPr>
          <p:nvPr>
            <p:ph type="ctrTitle"/>
          </p:nvPr>
        </p:nvSpPr>
        <p:spPr>
          <a:xfrm>
            <a:off x="381003" y="304800"/>
            <a:ext cx="6553197" cy="804034"/>
          </a:xfrm>
          <a:noFill/>
        </p:spPr>
        <p:txBody>
          <a:bodyPr/>
          <a:lstStyle/>
          <a:p>
            <a:pPr lvl="0"/>
            <a:r>
              <a:rPr lang="en-US" sz="2800" dirty="0"/>
              <a:t>Space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53CED68E-F33D-7288-113C-26E6E39781E5}"/>
              </a:ext>
            </a:extLst>
          </p:cNvPr>
          <p:cNvSpPr txBox="1">
            <a:spLocks noGrp="1"/>
          </p:cNvSpPr>
          <p:nvPr>
            <p:ph type="subTitle" idx="1"/>
          </p:nvPr>
        </p:nvSpPr>
        <p:spPr>
          <a:xfrm>
            <a:off x="330679" y="1142728"/>
            <a:ext cx="8676796" cy="1232112"/>
          </a:xfrm>
        </p:spPr>
        <p:txBody>
          <a:bodyPr anchorCtr="0"/>
          <a:lstStyle/>
          <a:p>
            <a:pPr marL="342900" lvl="0" indent="-342900" algn="l">
              <a:spcBef>
                <a:spcPts val="600"/>
              </a:spcBef>
              <a:buClr>
                <a:srgbClr val="000000"/>
              </a:buClr>
              <a:buChar char="•"/>
            </a:pPr>
            <a:r>
              <a:rPr lang="en-US" sz="2400" dirty="0"/>
              <a:t>More rigid units may be created  to extend the structure with three additional concurrent bars whose ends are attached to three fixed joints on the existing structure. </a:t>
            </a:r>
          </a:p>
        </p:txBody>
      </p:sp>
      <p:sp>
        <p:nvSpPr>
          <p:cNvPr id="4" name="Slide Number Placeholder 7">
            <a:extLst>
              <a:ext uri="{FF2B5EF4-FFF2-40B4-BE49-F238E27FC236}">
                <a16:creationId xmlns:a16="http://schemas.microsoft.com/office/drawing/2014/main" id="{82F7CF7B-D6C9-BE73-3026-D05AB84B91C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5</a:t>
            </a:fld>
            <a:endParaRPr lang="en-US"/>
          </a:p>
        </p:txBody>
      </p:sp>
      <p:grpSp>
        <p:nvGrpSpPr>
          <p:cNvPr id="5" name="Group 38">
            <a:extLst>
              <a:ext uri="{FF2B5EF4-FFF2-40B4-BE49-F238E27FC236}">
                <a16:creationId xmlns:a16="http://schemas.microsoft.com/office/drawing/2014/main" id="{83A854E9-C411-8DD3-020C-A25ECAEEEAA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1F7CA0C-972F-9D10-6CE3-0D67715D539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C35B659-3676-8A29-685D-1D8AEE8D399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6A4FBA0-11BE-9126-AE06-9EE2E82517D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1D3C992-E926-7A1F-8CE9-16AA54C76C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18B2CDE-2DF2-89CE-35F3-51CB008CE7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D15F9BA-C508-5DC5-9E2B-7B0146E9763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3A5F122-F40F-955D-3302-4C8B44B924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80B2221-2857-E5C2-4BCB-80170B0532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DC0C571-1E0D-DACF-6132-7FA935EE402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AACF968-DB2D-FEA5-E410-3649B22E5D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A89B311-548C-8D2A-A99C-C9DAF5DD17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503174A-3878-B16A-B465-A55F60638FB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00A14CA-DCC7-70D2-AE65-A0717ACE12C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E05BFFE-779A-7F1A-9665-F437618455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8D7A5EB-B11A-F9CD-411B-08B42607795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BB2D56B-30CF-AFCE-437D-9D03EB6E83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CCDBFD45-CC70-717F-F185-00AF0DDD673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Subtitle 2">
            <a:extLst>
              <a:ext uri="{FF2B5EF4-FFF2-40B4-BE49-F238E27FC236}">
                <a16:creationId xmlns:a16="http://schemas.microsoft.com/office/drawing/2014/main" id="{CF73FB30-F506-8185-937E-932DE5A2E69D}"/>
              </a:ext>
            </a:extLst>
          </p:cNvPr>
          <p:cNvSpPr txBox="1">
            <a:spLocks/>
          </p:cNvSpPr>
          <p:nvPr/>
        </p:nvSpPr>
        <p:spPr bwMode="auto">
          <a:xfrm>
            <a:off x="373814" y="2331042"/>
            <a:ext cx="4654129" cy="148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In this Figure  the bars AF, BF, and CF are attached to the foundation and therefore fix point F in space. </a:t>
            </a:r>
            <a:endParaRPr lang="en-US" sz="2400" dirty="0"/>
          </a:p>
          <a:p>
            <a:pPr marL="342900" indent="-342900" algn="l">
              <a:spcBef>
                <a:spcPts val="600"/>
              </a:spcBef>
              <a:buClr>
                <a:srgbClr val="000000"/>
              </a:buClr>
              <a:buFontTx/>
              <a:buChar char="•"/>
            </a:pPr>
            <a:endParaRPr lang="en-US" sz="2400" dirty="0"/>
          </a:p>
          <a:p>
            <a:pPr marL="342900" indent="-342900" algn="l">
              <a:spcBef>
                <a:spcPts val="600"/>
              </a:spcBef>
              <a:buClr>
                <a:srgbClr val="000000"/>
              </a:buClr>
              <a:buFontTx/>
              <a:buChar char="•"/>
            </a:pPr>
            <a:endParaRPr lang="en-US" sz="2400" kern="0" dirty="0"/>
          </a:p>
        </p:txBody>
      </p:sp>
      <p:sp>
        <p:nvSpPr>
          <p:cNvPr id="28" name="TextBox 27">
            <a:extLst>
              <a:ext uri="{FF2B5EF4-FFF2-40B4-BE49-F238E27FC236}">
                <a16:creationId xmlns:a16="http://schemas.microsoft.com/office/drawing/2014/main" id="{99B1A1D0-7AA9-8C14-AB1F-6AF9827B640E}"/>
              </a:ext>
            </a:extLst>
          </p:cNvPr>
          <p:cNvSpPr txBox="1"/>
          <p:nvPr/>
        </p:nvSpPr>
        <p:spPr>
          <a:xfrm>
            <a:off x="4690672" y="5963736"/>
            <a:ext cx="4392650" cy="830997"/>
          </a:xfrm>
          <a:prstGeom prst="rect">
            <a:avLst/>
          </a:prstGeom>
          <a:noFill/>
        </p:spPr>
        <p:txBody>
          <a:bodyPr wrap="square">
            <a:spAutoFit/>
          </a:bodyPr>
          <a:lstStyle/>
          <a:p>
            <a:pPr marL="342900" lvl="0" indent="-342900" algn="l">
              <a:spcBef>
                <a:spcPts val="600"/>
              </a:spcBef>
              <a:buClr>
                <a:srgbClr val="000000"/>
              </a:buClr>
              <a:buChar char="•"/>
            </a:pPr>
            <a:r>
              <a:rPr lang="en-US" sz="2400" dirty="0"/>
              <a:t>The fixed-point E is similarly created. </a:t>
            </a:r>
          </a:p>
        </p:txBody>
      </p:sp>
      <p:sp>
        <p:nvSpPr>
          <p:cNvPr id="33" name="TextBox 32">
            <a:extLst>
              <a:ext uri="{FF2B5EF4-FFF2-40B4-BE49-F238E27FC236}">
                <a16:creationId xmlns:a16="http://schemas.microsoft.com/office/drawing/2014/main" id="{DDF0820E-852A-0E16-0B21-7BE97F970823}"/>
              </a:ext>
            </a:extLst>
          </p:cNvPr>
          <p:cNvSpPr txBox="1"/>
          <p:nvPr/>
        </p:nvSpPr>
        <p:spPr>
          <a:xfrm>
            <a:off x="416946" y="3929566"/>
            <a:ext cx="4589252" cy="2754600"/>
          </a:xfrm>
          <a:prstGeom prst="rect">
            <a:avLst/>
          </a:prstGeom>
          <a:noFill/>
        </p:spPr>
        <p:txBody>
          <a:bodyPr wrap="square">
            <a:spAutoFit/>
          </a:bodyPr>
          <a:lstStyle/>
          <a:p>
            <a:pPr marL="342900" indent="-342900" algn="l">
              <a:spcBef>
                <a:spcPts val="600"/>
              </a:spcBef>
              <a:buClr>
                <a:srgbClr val="000000"/>
              </a:buClr>
              <a:buFontTx/>
              <a:buChar char="•"/>
            </a:pPr>
            <a:r>
              <a:rPr lang="en-US" dirty="0"/>
              <a:t>A Point H is created and </a:t>
            </a:r>
            <a:r>
              <a:rPr lang="en-US" sz="2400" dirty="0"/>
              <a:t>fixed in space by the bars AH, DH, and CH.</a:t>
            </a:r>
          </a:p>
          <a:p>
            <a:pPr marL="342900" indent="-342900" algn="l">
              <a:spcBef>
                <a:spcPts val="600"/>
              </a:spcBef>
              <a:buClr>
                <a:srgbClr val="000000"/>
              </a:buClr>
              <a:buFontTx/>
              <a:buChar char="•"/>
            </a:pPr>
            <a:r>
              <a:rPr lang="en-US" sz="2400" dirty="0"/>
              <a:t>The three additional bars CG, FG, and HG are attached to the three fixed points C, F, and H and therefore fix G in space. </a:t>
            </a:r>
          </a:p>
        </p:txBody>
      </p:sp>
      <p:grpSp>
        <p:nvGrpSpPr>
          <p:cNvPr id="49" name="Group 48">
            <a:extLst>
              <a:ext uri="{FF2B5EF4-FFF2-40B4-BE49-F238E27FC236}">
                <a16:creationId xmlns:a16="http://schemas.microsoft.com/office/drawing/2014/main" id="{A731F899-143C-89D3-4172-AC47B2E0497F}"/>
              </a:ext>
            </a:extLst>
          </p:cNvPr>
          <p:cNvGrpSpPr/>
          <p:nvPr/>
        </p:nvGrpSpPr>
        <p:grpSpPr>
          <a:xfrm>
            <a:off x="6185865" y="2967335"/>
            <a:ext cx="2357385" cy="3134408"/>
            <a:chOff x="6185865" y="2967335"/>
            <a:chExt cx="2357385" cy="3134408"/>
          </a:xfrm>
        </p:grpSpPr>
        <p:cxnSp>
          <p:nvCxnSpPr>
            <p:cNvPr id="35" name="Straight Connector 34">
              <a:extLst>
                <a:ext uri="{FF2B5EF4-FFF2-40B4-BE49-F238E27FC236}">
                  <a16:creationId xmlns:a16="http://schemas.microsoft.com/office/drawing/2014/main" id="{15154F80-0E7F-F47F-3A91-FAAE8248258D}"/>
                </a:ext>
              </a:extLst>
            </p:cNvPr>
            <p:cNvCxnSpPr>
              <a:cxnSpLocks/>
            </p:cNvCxnSpPr>
            <p:nvPr/>
          </p:nvCxnSpPr>
          <p:spPr bwMode="auto">
            <a:xfrm flipV="1">
              <a:off x="6553200" y="3147073"/>
              <a:ext cx="1635507" cy="2674165"/>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87F94A3-76AC-46B4-76E4-B7F17979B8FC}"/>
                </a:ext>
              </a:extLst>
            </p:cNvPr>
            <p:cNvCxnSpPr>
              <a:cxnSpLocks/>
            </p:cNvCxnSpPr>
            <p:nvPr/>
          </p:nvCxnSpPr>
          <p:spPr bwMode="auto">
            <a:xfrm flipV="1">
              <a:off x="8188707" y="3147073"/>
              <a:ext cx="0" cy="2110727"/>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182D78E-913B-283E-C725-0397B51C1B75}"/>
                </a:ext>
              </a:extLst>
            </p:cNvPr>
            <p:cNvCxnSpPr>
              <a:cxnSpLocks/>
            </p:cNvCxnSpPr>
            <p:nvPr/>
          </p:nvCxnSpPr>
          <p:spPr bwMode="auto">
            <a:xfrm flipV="1">
              <a:off x="7162800" y="3147073"/>
              <a:ext cx="1025907" cy="1336088"/>
            </a:xfrm>
            <a:prstGeom prst="line">
              <a:avLst/>
            </a:prstGeom>
            <a:solidFill>
              <a:schemeClr val="accent1"/>
            </a:solidFill>
            <a:ln w="50800" cap="flat" cmpd="sng" algn="ctr">
              <a:solidFill>
                <a:schemeClr val="tx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CCD6615F-A7F3-3642-BA5A-1028F75008E2}"/>
                </a:ext>
              </a:extLst>
            </p:cNvPr>
            <p:cNvSpPr txBox="1"/>
            <p:nvPr/>
          </p:nvSpPr>
          <p:spPr>
            <a:xfrm>
              <a:off x="6185865" y="5640078"/>
              <a:ext cx="389850" cy="461665"/>
            </a:xfrm>
            <a:prstGeom prst="rect">
              <a:avLst/>
            </a:prstGeom>
            <a:noFill/>
          </p:spPr>
          <p:txBody>
            <a:bodyPr wrap="none" rtlCol="0">
              <a:spAutoFit/>
            </a:bodyPr>
            <a:lstStyle/>
            <a:p>
              <a:r>
                <a:rPr lang="en-US" b="1" i="1" dirty="0"/>
                <a:t>A</a:t>
              </a:r>
            </a:p>
          </p:txBody>
        </p:sp>
        <p:sp>
          <p:nvSpPr>
            <p:cNvPr id="46" name="TextBox 45">
              <a:extLst>
                <a:ext uri="{FF2B5EF4-FFF2-40B4-BE49-F238E27FC236}">
                  <a16:creationId xmlns:a16="http://schemas.microsoft.com/office/drawing/2014/main" id="{31CBF405-9677-CAF5-27DC-7E11A819D8E9}"/>
                </a:ext>
              </a:extLst>
            </p:cNvPr>
            <p:cNvSpPr txBox="1"/>
            <p:nvPr/>
          </p:nvSpPr>
          <p:spPr>
            <a:xfrm>
              <a:off x="8144550" y="5029200"/>
              <a:ext cx="389850" cy="461665"/>
            </a:xfrm>
            <a:prstGeom prst="rect">
              <a:avLst/>
            </a:prstGeom>
            <a:noFill/>
          </p:spPr>
          <p:txBody>
            <a:bodyPr wrap="none" rtlCol="0">
              <a:spAutoFit/>
            </a:bodyPr>
            <a:lstStyle/>
            <a:p>
              <a:r>
                <a:rPr lang="en-US" b="1" i="1" dirty="0"/>
                <a:t>B</a:t>
              </a:r>
            </a:p>
          </p:txBody>
        </p:sp>
        <p:sp>
          <p:nvSpPr>
            <p:cNvPr id="47" name="TextBox 46">
              <a:extLst>
                <a:ext uri="{FF2B5EF4-FFF2-40B4-BE49-F238E27FC236}">
                  <a16:creationId xmlns:a16="http://schemas.microsoft.com/office/drawing/2014/main" id="{0F7427A0-69F1-BA40-332F-5D03725FA801}"/>
                </a:ext>
              </a:extLst>
            </p:cNvPr>
            <p:cNvSpPr txBox="1"/>
            <p:nvPr/>
          </p:nvSpPr>
          <p:spPr>
            <a:xfrm>
              <a:off x="6925350" y="4415135"/>
              <a:ext cx="389850" cy="461665"/>
            </a:xfrm>
            <a:prstGeom prst="rect">
              <a:avLst/>
            </a:prstGeom>
            <a:noFill/>
          </p:spPr>
          <p:txBody>
            <a:bodyPr wrap="none" rtlCol="0">
              <a:spAutoFit/>
            </a:bodyPr>
            <a:lstStyle/>
            <a:p>
              <a:r>
                <a:rPr lang="en-US" b="1" i="1" dirty="0"/>
                <a:t>C</a:t>
              </a:r>
            </a:p>
          </p:txBody>
        </p:sp>
        <p:sp>
          <p:nvSpPr>
            <p:cNvPr id="48" name="TextBox 47">
              <a:extLst>
                <a:ext uri="{FF2B5EF4-FFF2-40B4-BE49-F238E27FC236}">
                  <a16:creationId xmlns:a16="http://schemas.microsoft.com/office/drawing/2014/main" id="{9FCF6BD0-47C4-E9CF-39B6-30EAB38ABFCE}"/>
                </a:ext>
              </a:extLst>
            </p:cNvPr>
            <p:cNvSpPr txBox="1"/>
            <p:nvPr/>
          </p:nvSpPr>
          <p:spPr>
            <a:xfrm>
              <a:off x="8153400" y="2967335"/>
              <a:ext cx="389850" cy="461665"/>
            </a:xfrm>
            <a:prstGeom prst="rect">
              <a:avLst/>
            </a:prstGeom>
            <a:noFill/>
          </p:spPr>
          <p:txBody>
            <a:bodyPr wrap="none" rtlCol="0">
              <a:spAutoFit/>
            </a:bodyPr>
            <a:lstStyle/>
            <a:p>
              <a:r>
                <a:rPr lang="en-US" b="1" i="1" dirty="0"/>
                <a:t>F</a:t>
              </a:r>
            </a:p>
          </p:txBody>
        </p:sp>
      </p:grpSp>
      <p:grpSp>
        <p:nvGrpSpPr>
          <p:cNvPr id="59" name="Group 58">
            <a:extLst>
              <a:ext uri="{FF2B5EF4-FFF2-40B4-BE49-F238E27FC236}">
                <a16:creationId xmlns:a16="http://schemas.microsoft.com/office/drawing/2014/main" id="{5E026406-6911-1612-4C0B-E724C9A37991}"/>
              </a:ext>
            </a:extLst>
          </p:cNvPr>
          <p:cNvGrpSpPr/>
          <p:nvPr/>
        </p:nvGrpSpPr>
        <p:grpSpPr>
          <a:xfrm>
            <a:off x="5105400" y="2662535"/>
            <a:ext cx="2014875" cy="3103035"/>
            <a:chOff x="5105400" y="2662535"/>
            <a:chExt cx="2014875" cy="3103035"/>
          </a:xfrm>
        </p:grpSpPr>
        <p:cxnSp>
          <p:nvCxnSpPr>
            <p:cNvPr id="50" name="Straight Connector 49">
              <a:extLst>
                <a:ext uri="{FF2B5EF4-FFF2-40B4-BE49-F238E27FC236}">
                  <a16:creationId xmlns:a16="http://schemas.microsoft.com/office/drawing/2014/main" id="{20E41A59-4CE3-0A96-B4B2-B977E3A38A59}"/>
                </a:ext>
              </a:extLst>
            </p:cNvPr>
            <p:cNvCxnSpPr>
              <a:cxnSpLocks/>
            </p:cNvCxnSpPr>
            <p:nvPr/>
          </p:nvCxnSpPr>
          <p:spPr bwMode="auto">
            <a:xfrm flipH="1" flipV="1">
              <a:off x="5483418" y="2893367"/>
              <a:ext cx="1043413" cy="2872203"/>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FE7F9EF-A066-CFD6-A52C-A5633E365FC6}"/>
                </a:ext>
              </a:extLst>
            </p:cNvPr>
            <p:cNvCxnSpPr>
              <a:cxnSpLocks/>
            </p:cNvCxnSpPr>
            <p:nvPr/>
          </p:nvCxnSpPr>
          <p:spPr bwMode="auto">
            <a:xfrm flipH="1" flipV="1">
              <a:off x="5517601" y="2885345"/>
              <a:ext cx="15204" cy="2135369"/>
            </a:xfrm>
            <a:prstGeom prst="line">
              <a:avLst/>
            </a:prstGeom>
            <a:solidFill>
              <a:schemeClr val="accent1"/>
            </a:solidFill>
            <a:ln w="50800"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041F0DE-DC13-4F2D-FF8E-8084437B1502}"/>
                </a:ext>
              </a:extLst>
            </p:cNvPr>
            <p:cNvCxnSpPr>
              <a:cxnSpLocks/>
              <a:stCxn id="47" idx="0"/>
            </p:cNvCxnSpPr>
            <p:nvPr/>
          </p:nvCxnSpPr>
          <p:spPr bwMode="auto">
            <a:xfrm flipH="1" flipV="1">
              <a:off x="5543167" y="2888795"/>
              <a:ext cx="1577108" cy="1526340"/>
            </a:xfrm>
            <a:prstGeom prst="line">
              <a:avLst/>
            </a:prstGeom>
            <a:solidFill>
              <a:schemeClr val="accent1"/>
            </a:solidFill>
            <a:ln w="50800" cap="flat" cmpd="sng" algn="ctr">
              <a:solidFill>
                <a:schemeClr val="tx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83170807-C709-A476-7961-32B899491816}"/>
                </a:ext>
              </a:extLst>
            </p:cNvPr>
            <p:cNvSpPr txBox="1"/>
            <p:nvPr/>
          </p:nvSpPr>
          <p:spPr>
            <a:xfrm>
              <a:off x="5105400" y="4800600"/>
              <a:ext cx="407484" cy="461665"/>
            </a:xfrm>
            <a:prstGeom prst="rect">
              <a:avLst/>
            </a:prstGeom>
            <a:noFill/>
          </p:spPr>
          <p:txBody>
            <a:bodyPr wrap="none" rtlCol="0">
              <a:spAutoFit/>
            </a:bodyPr>
            <a:lstStyle/>
            <a:p>
              <a:r>
                <a:rPr lang="en-US" b="1" i="1" dirty="0"/>
                <a:t>D</a:t>
              </a:r>
            </a:p>
          </p:txBody>
        </p:sp>
        <p:sp>
          <p:nvSpPr>
            <p:cNvPr id="58" name="TextBox 57">
              <a:extLst>
                <a:ext uri="{FF2B5EF4-FFF2-40B4-BE49-F238E27FC236}">
                  <a16:creationId xmlns:a16="http://schemas.microsoft.com/office/drawing/2014/main" id="{1A09C679-CADE-AC42-6916-974A7DC0C1C3}"/>
                </a:ext>
              </a:extLst>
            </p:cNvPr>
            <p:cNvSpPr txBox="1"/>
            <p:nvPr/>
          </p:nvSpPr>
          <p:spPr>
            <a:xfrm>
              <a:off x="5181600" y="2662535"/>
              <a:ext cx="423514" cy="461665"/>
            </a:xfrm>
            <a:prstGeom prst="rect">
              <a:avLst/>
            </a:prstGeom>
            <a:noFill/>
          </p:spPr>
          <p:txBody>
            <a:bodyPr wrap="none" rtlCol="0">
              <a:spAutoFit/>
            </a:bodyPr>
            <a:lstStyle/>
            <a:p>
              <a:r>
                <a:rPr lang="en-US" b="1" i="1" dirty="0"/>
                <a:t>H</a:t>
              </a:r>
            </a:p>
          </p:txBody>
        </p:sp>
      </p:grpSp>
    </p:spTree>
    <p:extLst>
      <p:ext uri="{BB962C8B-B14F-4D97-AF65-F5344CB8AC3E}">
        <p14:creationId xmlns:p14="http://schemas.microsoft.com/office/powerpoint/2010/main" val="340298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ppt_x"/>
                                          </p:val>
                                        </p:tav>
                                        <p:tav tm="100000">
                                          <p:val>
                                            <p:strVal val="#ppt_x"/>
                                          </p:val>
                                        </p:tav>
                                      </p:tavLst>
                                    </p:anim>
                                    <p:anim calcmode="lin" valueType="num">
                                      <p:cBhvr additive="base">
                                        <p:cTn id="1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dissolve">
                                      <p:cBhvr>
                                        <p:cTn id="19" dur="500"/>
                                        <p:tgtEl>
                                          <p:spTgt spid="2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ppt_x"/>
                                          </p:val>
                                        </p:tav>
                                        <p:tav tm="100000">
                                          <p:val>
                                            <p:strVal val="#ppt_x"/>
                                          </p:val>
                                        </p:tav>
                                      </p:tavLst>
                                    </p:anim>
                                    <p:anim calcmode="lin" valueType="num">
                                      <p:cBhvr additive="base">
                                        <p:cTn id="25"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3">
                                            <p:txEl>
                                              <p:pRg st="0" end="0"/>
                                            </p:txEl>
                                          </p:spTgt>
                                        </p:tgtEl>
                                        <p:attrNameLst>
                                          <p:attrName>style.visibility</p:attrName>
                                        </p:attrNameLst>
                                      </p:cBhvr>
                                      <p:to>
                                        <p:strVal val="visible"/>
                                      </p:to>
                                    </p:set>
                                    <p:animEffect transition="in" filter="dissolve">
                                      <p:cBhvr>
                                        <p:cTn id="30" dur="500"/>
                                        <p:tgtEl>
                                          <p:spTgt spid="3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3">
                                            <p:txEl>
                                              <p:pRg st="1" end="1"/>
                                            </p:txEl>
                                          </p:spTgt>
                                        </p:tgtEl>
                                        <p:attrNameLst>
                                          <p:attrName>style.visibility</p:attrName>
                                        </p:attrNameLst>
                                      </p:cBhvr>
                                      <p:to>
                                        <p:strVal val="visible"/>
                                      </p:to>
                                    </p:set>
                                    <p:animEffect transition="in" filter="dissolve">
                                      <p:cBhvr>
                                        <p:cTn id="35" dur="500"/>
                                        <p:tgtEl>
                                          <p:spTgt spid="3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500" fill="hold"/>
                                        <p:tgtEl>
                                          <p:spTgt spid="27"/>
                                        </p:tgtEl>
                                        <p:attrNameLst>
                                          <p:attrName>ppt_w</p:attrName>
                                        </p:attrNameLst>
                                      </p:cBhvr>
                                      <p:tavLst>
                                        <p:tav tm="0">
                                          <p:val>
                                            <p:fltVal val="0"/>
                                          </p:val>
                                        </p:tav>
                                        <p:tav tm="100000">
                                          <p:val>
                                            <p:strVal val="#ppt_w"/>
                                          </p:val>
                                        </p:tav>
                                      </p:tavLst>
                                    </p:anim>
                                    <p:anim calcmode="lin" valueType="num">
                                      <p:cBhvr>
                                        <p:cTn id="41" dur="1500" fill="hold"/>
                                        <p:tgtEl>
                                          <p:spTgt spid="27"/>
                                        </p:tgtEl>
                                        <p:attrNameLst>
                                          <p:attrName>ppt_h</p:attrName>
                                        </p:attrNameLst>
                                      </p:cBhvr>
                                      <p:tavLst>
                                        <p:tav tm="0">
                                          <p:val>
                                            <p:fltVal val="0"/>
                                          </p:val>
                                        </p:tav>
                                        <p:tav tm="100000">
                                          <p:val>
                                            <p:strVal val="#ppt_h"/>
                                          </p:val>
                                        </p:tav>
                                      </p:tavLst>
                                    </p:anim>
                                    <p:animEffect transition="in" filter="fade">
                                      <p:cBhvr>
                                        <p:cTn id="42" dur="1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build="p"/>
      <p:bldP spid="28" grpId="0"/>
      <p:bldP spid="3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79B8-636E-9A41-9503-C9368512F7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74355-8655-E337-FEBF-4CDE7892E2A6}"/>
              </a:ext>
            </a:extLst>
          </p:cNvPr>
          <p:cNvSpPr txBox="1">
            <a:spLocks noGrp="1"/>
          </p:cNvSpPr>
          <p:nvPr>
            <p:ph type="ctrTitle"/>
          </p:nvPr>
        </p:nvSpPr>
        <p:spPr>
          <a:xfrm>
            <a:off x="381003" y="304800"/>
            <a:ext cx="6553197" cy="804034"/>
          </a:xfrm>
          <a:noFill/>
        </p:spPr>
        <p:txBody>
          <a:bodyPr/>
          <a:lstStyle/>
          <a:p>
            <a:pPr lvl="0"/>
            <a:r>
              <a:rPr lang="en-US" sz="2800" dirty="0"/>
              <a:t>Space Trusses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299DEEFE-5435-79BB-8D9E-22980487441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6</a:t>
            </a:fld>
            <a:endParaRPr lang="en-US"/>
          </a:p>
        </p:txBody>
      </p:sp>
      <p:grpSp>
        <p:nvGrpSpPr>
          <p:cNvPr id="5" name="Group 38">
            <a:extLst>
              <a:ext uri="{FF2B5EF4-FFF2-40B4-BE49-F238E27FC236}">
                <a16:creationId xmlns:a16="http://schemas.microsoft.com/office/drawing/2014/main" id="{1E89CB94-E8A4-529E-0F19-5FFC52D9047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02FC074-8FDA-42A4-3349-126186446F8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6AE46CE-52C6-677C-EDA8-3C5E58E5CE9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41D61B2-B19B-B12D-1952-F6C83023D98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663D695-4408-7F2C-963D-2B80DF73088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468B0CD-E5B4-E594-04CC-15B732A937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2021858-A304-CC4D-7D13-09A972991F1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8228F9D-6FE0-9195-F2F3-5CB78C505D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6DEE7CA-6615-7314-3077-6E5F3B491E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33FFC91-BA33-28C3-9FF3-5C903B6707E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05B3DE2-362D-95DC-5CBF-686142D910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973CF32-D694-1FFF-6E90-24198E7596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334DB1F-6200-FC86-189A-3D4887D291D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13740FD-2DAD-DE2E-22C7-749299E7D7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AFAB91A-8559-6FC6-D03D-8178AD7EE2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77180DA-C82B-8979-CC6A-878CADE08EB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11125AB-8361-235A-9191-B7CD3846A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1A8DB3B-EECA-FB73-70D1-23B9891328F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TextBox 25">
            <a:extLst>
              <a:ext uri="{FF2B5EF4-FFF2-40B4-BE49-F238E27FC236}">
                <a16:creationId xmlns:a16="http://schemas.microsoft.com/office/drawing/2014/main" id="{9C05FAF7-A46D-49B1-DF13-3D560FCC04C8}"/>
              </a:ext>
            </a:extLst>
          </p:cNvPr>
          <p:cNvSpPr txBox="1"/>
          <p:nvPr/>
        </p:nvSpPr>
        <p:spPr>
          <a:xfrm>
            <a:off x="417135" y="1373110"/>
            <a:ext cx="5831265" cy="3647152"/>
          </a:xfrm>
          <a:prstGeom prst="rect">
            <a:avLst/>
          </a:prstGeom>
          <a:noFill/>
        </p:spPr>
        <p:txBody>
          <a:bodyPr wrap="square">
            <a:spAutoFit/>
          </a:bodyPr>
          <a:lstStyle/>
          <a:p>
            <a:pPr marL="342900" lvl="0" indent="-342900" algn="l">
              <a:spcBef>
                <a:spcPts val="600"/>
              </a:spcBef>
              <a:buClr>
                <a:srgbClr val="000000"/>
              </a:buClr>
              <a:buChar char="•"/>
            </a:pPr>
            <a:r>
              <a:rPr lang="en-US" dirty="0"/>
              <a:t>This structure </a:t>
            </a:r>
            <a:r>
              <a:rPr lang="en-US" sz="2400" dirty="0"/>
              <a:t>is entirely rigid. </a:t>
            </a:r>
          </a:p>
          <a:p>
            <a:pPr marL="342900" lvl="0" indent="-342900" algn="l">
              <a:spcBef>
                <a:spcPts val="600"/>
              </a:spcBef>
              <a:buClr>
                <a:srgbClr val="000000"/>
              </a:buClr>
              <a:buChar char="•"/>
            </a:pPr>
            <a:r>
              <a:rPr lang="en-US" sz="2400" dirty="0"/>
              <a:t>The two applied loads shown will result in forces in all of the members. </a:t>
            </a:r>
          </a:p>
          <a:p>
            <a:pPr marL="342900" lvl="0" indent="-342900" algn="l">
              <a:spcBef>
                <a:spcPts val="600"/>
              </a:spcBef>
              <a:buClr>
                <a:srgbClr val="000000"/>
              </a:buClr>
              <a:buChar char="•"/>
            </a:pPr>
            <a:r>
              <a:rPr lang="en-US" sz="2400" dirty="0"/>
              <a:t>A space truss formed in this way is called a simple space truss.</a:t>
            </a:r>
          </a:p>
          <a:p>
            <a:pPr marL="342900" lvl="0" indent="-342900">
              <a:spcBef>
                <a:spcPts val="600"/>
              </a:spcBef>
              <a:buClr>
                <a:srgbClr val="000000"/>
              </a:buClr>
              <a:buChar char="•"/>
            </a:pPr>
            <a:r>
              <a:rPr lang="en-US" dirty="0"/>
              <a:t>Ideally there must be point support, such as that given by a ball and-socket joint, at the connections of a space truss to prevent bending in the members. </a:t>
            </a:r>
            <a:endParaRPr lang="en-US" sz="2400" dirty="0">
              <a:solidFill>
                <a:srgbClr val="7030A0"/>
              </a:solidFill>
              <a:ea typeface="Calibri"/>
              <a:cs typeface="Calibri"/>
            </a:endParaRPr>
          </a:p>
        </p:txBody>
      </p:sp>
      <p:sp>
        <p:nvSpPr>
          <p:cNvPr id="27" name="TextBox 26">
            <a:extLst>
              <a:ext uri="{FF2B5EF4-FFF2-40B4-BE49-F238E27FC236}">
                <a16:creationId xmlns:a16="http://schemas.microsoft.com/office/drawing/2014/main" id="{2D5BE99C-661B-FCFA-B429-53D432E7C3EA}"/>
              </a:ext>
            </a:extLst>
          </p:cNvPr>
          <p:cNvSpPr txBox="1"/>
          <p:nvPr/>
        </p:nvSpPr>
        <p:spPr>
          <a:xfrm>
            <a:off x="464197" y="5015295"/>
            <a:ext cx="8262668" cy="1569660"/>
          </a:xfrm>
          <a:prstGeom prst="rect">
            <a:avLst/>
          </a:prstGeom>
          <a:noFill/>
        </p:spPr>
        <p:txBody>
          <a:bodyPr wrap="square">
            <a:spAutoFit/>
          </a:bodyPr>
          <a:lstStyle/>
          <a:p>
            <a:pPr lvl="0" algn="ctr">
              <a:spcBef>
                <a:spcPts val="600"/>
              </a:spcBef>
              <a:buClr>
                <a:srgbClr val="000000"/>
              </a:buClr>
            </a:pPr>
            <a:r>
              <a:rPr lang="en-US" i="1" dirty="0">
                <a:solidFill>
                  <a:srgbClr val="FF0000"/>
                </a:solidFill>
              </a:rPr>
              <a:t>As in riveted and welded connections for plane trusses, if the centerlines of joined members intersect at a point, the assumption of two-force members under simple tension and compression is justified!</a:t>
            </a:r>
            <a:endParaRPr lang="en-US" sz="2400" i="1" dirty="0">
              <a:solidFill>
                <a:srgbClr val="FF0000"/>
              </a:solidFill>
              <a:ea typeface="Calibri"/>
              <a:cs typeface="Calibri"/>
            </a:endParaRPr>
          </a:p>
        </p:txBody>
      </p:sp>
      <p:pic>
        <p:nvPicPr>
          <p:cNvPr id="23" name="Picture 22">
            <a:extLst>
              <a:ext uri="{FF2B5EF4-FFF2-40B4-BE49-F238E27FC236}">
                <a16:creationId xmlns:a16="http://schemas.microsoft.com/office/drawing/2014/main" id="{FD2EA67E-E584-D6A0-4BA2-ECACEDCB52DD}"/>
              </a:ext>
            </a:extLst>
          </p:cNvPr>
          <p:cNvPicPr>
            <a:picLocks noChangeAspect="1"/>
          </p:cNvPicPr>
          <p:nvPr/>
        </p:nvPicPr>
        <p:blipFill>
          <a:blip r:embed="rId4"/>
          <a:stretch>
            <a:fillRect/>
          </a:stretch>
        </p:blipFill>
        <p:spPr>
          <a:xfrm>
            <a:off x="5999320" y="1407899"/>
            <a:ext cx="3028635" cy="3047254"/>
          </a:xfrm>
          <a:prstGeom prst="rect">
            <a:avLst/>
          </a:prstGeom>
        </p:spPr>
      </p:pic>
    </p:spTree>
    <p:extLst>
      <p:ext uri="{BB962C8B-B14F-4D97-AF65-F5344CB8AC3E}">
        <p14:creationId xmlns:p14="http://schemas.microsoft.com/office/powerpoint/2010/main" val="360375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dissolv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dissolve">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dissolve">
                                      <p:cBhvr>
                                        <p:cTn id="17" dur="500"/>
                                        <p:tgtEl>
                                          <p:spTgt spid="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xEl>
                                              <p:pRg st="3" end="3"/>
                                            </p:txEl>
                                          </p:spTgt>
                                        </p:tgtEl>
                                        <p:attrNameLst>
                                          <p:attrName>style.visibility</p:attrName>
                                        </p:attrNameLst>
                                      </p:cBhvr>
                                      <p:to>
                                        <p:strVal val="visible"/>
                                      </p:to>
                                    </p:set>
                                    <p:animEffect transition="in" filter="dissolve">
                                      <p:cBhvr>
                                        <p:cTn id="22" dur="500"/>
                                        <p:tgtEl>
                                          <p:spTgt spid="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250" fill="hold"/>
                                        <p:tgtEl>
                                          <p:spTgt spid="27"/>
                                        </p:tgtEl>
                                        <p:attrNameLst>
                                          <p:attrName>ppt_x</p:attrName>
                                        </p:attrNameLst>
                                      </p:cBhvr>
                                      <p:tavLst>
                                        <p:tav tm="0">
                                          <p:val>
                                            <p:strVal val="#ppt_x"/>
                                          </p:val>
                                        </p:tav>
                                        <p:tav tm="100000">
                                          <p:val>
                                            <p:strVal val="#ppt_x"/>
                                          </p:val>
                                        </p:tav>
                                      </p:tavLst>
                                    </p:anim>
                                    <p:anim calcmode="lin" valueType="num">
                                      <p:cBhvr additive="base">
                                        <p:cTn id="28" dur="12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6E61A-D578-4DDD-22E9-F66B0DB4E0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CF2270-2FBB-FB9E-F5A3-D06BC562DDEB}"/>
              </a:ext>
            </a:extLst>
          </p:cNvPr>
          <p:cNvSpPr txBox="1">
            <a:spLocks noGrp="1"/>
          </p:cNvSpPr>
          <p:nvPr>
            <p:ph type="ctrTitle"/>
          </p:nvPr>
        </p:nvSpPr>
        <p:spPr>
          <a:xfrm>
            <a:off x="381003" y="304800"/>
            <a:ext cx="6553197" cy="804034"/>
          </a:xfrm>
          <a:noFill/>
        </p:spPr>
        <p:txBody>
          <a:bodyPr/>
          <a:lstStyle/>
          <a:p>
            <a:pPr lvl="0"/>
            <a:r>
              <a:rPr lang="en-US" sz="2800" dirty="0"/>
              <a:t>Statically Determinate Space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65C605C3-D555-629F-E0B0-24A6A7C82AFB}"/>
              </a:ext>
            </a:extLst>
          </p:cNvPr>
          <p:cNvSpPr txBox="1">
            <a:spLocks noGrp="1"/>
          </p:cNvSpPr>
          <p:nvPr>
            <p:ph type="subTitle" idx="1"/>
          </p:nvPr>
        </p:nvSpPr>
        <p:spPr>
          <a:xfrm>
            <a:off x="437819" y="1344576"/>
            <a:ext cx="8457321" cy="5030790"/>
          </a:xfrm>
        </p:spPr>
        <p:txBody>
          <a:bodyPr anchorCtr="0"/>
          <a:lstStyle/>
          <a:p>
            <a:pPr marL="342900" lvl="0" indent="-342900" algn="l">
              <a:spcBef>
                <a:spcPts val="600"/>
              </a:spcBef>
              <a:buClr>
                <a:srgbClr val="000000"/>
              </a:buClr>
              <a:buChar char="•"/>
            </a:pPr>
            <a:r>
              <a:rPr lang="en-US" sz="2400" dirty="0"/>
              <a:t>A Statically Determinate Space Truss must be externally supported as an entire unit.</a:t>
            </a:r>
          </a:p>
          <a:p>
            <a:pPr marL="342900" lvl="0" indent="-342900" algn="l">
              <a:spcBef>
                <a:spcPts val="600"/>
              </a:spcBef>
              <a:buClr>
                <a:srgbClr val="000000"/>
              </a:buClr>
              <a:buChar char="•"/>
            </a:pPr>
            <a:r>
              <a:rPr lang="en-US" sz="2400" dirty="0"/>
              <a:t>For a SDST,  </a:t>
            </a:r>
            <a:r>
              <a:rPr lang="en-US" sz="2400" i="1" dirty="0">
                <a:sym typeface="Symbol" panose="05050102010706020507" pitchFamily="18" charset="2"/>
              </a:rPr>
              <a:t></a:t>
            </a:r>
            <a:r>
              <a:rPr lang="en-US" sz="2400" dirty="0">
                <a:sym typeface="Symbol" panose="05050102010706020507" pitchFamily="18" charset="2"/>
              </a:rPr>
              <a:t> </a:t>
            </a:r>
            <a:r>
              <a:rPr lang="en-US" sz="2400" dirty="0"/>
              <a:t>a relationship between the number of its joints (</a:t>
            </a:r>
            <a:r>
              <a:rPr lang="en-US" sz="2400" i="1" dirty="0"/>
              <a:t>j</a:t>
            </a:r>
            <a:r>
              <a:rPr lang="en-US" sz="2400" dirty="0"/>
              <a:t>) and the number of its members (</a:t>
            </a:r>
            <a:r>
              <a:rPr lang="en-US" sz="2400" i="1" dirty="0"/>
              <a:t>m</a:t>
            </a:r>
            <a:r>
              <a:rPr lang="en-US" sz="2400" dirty="0"/>
              <a:t>) necessary for internal stability without redundancy. </a:t>
            </a:r>
          </a:p>
          <a:p>
            <a:pPr marL="342900" lvl="0" indent="-342900" algn="l">
              <a:spcBef>
                <a:spcPts val="600"/>
              </a:spcBef>
              <a:buClr>
                <a:srgbClr val="000000"/>
              </a:buClr>
              <a:buChar char="•"/>
            </a:pPr>
            <a:r>
              <a:rPr lang="en-US" sz="2400" dirty="0"/>
              <a:t>Because the equilibrium of each joint is specified by three scalar force equations, there are in all 3</a:t>
            </a:r>
            <a:r>
              <a:rPr lang="en-US" sz="2400" i="1" dirty="0"/>
              <a:t>j</a:t>
            </a:r>
            <a:r>
              <a:rPr lang="en-US" sz="2400" dirty="0"/>
              <a:t> such equations for a space truss with </a:t>
            </a:r>
            <a:r>
              <a:rPr lang="en-US" sz="2400" i="1" dirty="0"/>
              <a:t>j</a:t>
            </a:r>
            <a:r>
              <a:rPr lang="en-US" sz="2400" dirty="0"/>
              <a:t> joints. </a:t>
            </a:r>
          </a:p>
          <a:p>
            <a:pPr marL="342900" lvl="0" indent="-342900" algn="l">
              <a:spcBef>
                <a:spcPts val="600"/>
              </a:spcBef>
              <a:buClr>
                <a:srgbClr val="000000"/>
              </a:buClr>
              <a:buChar char="•"/>
            </a:pPr>
            <a:r>
              <a:rPr lang="en-US" sz="2400" dirty="0"/>
              <a:t>For the entire truss composed of </a:t>
            </a:r>
            <a:r>
              <a:rPr lang="en-US" sz="2400" i="1" dirty="0"/>
              <a:t>m</a:t>
            </a:r>
            <a:r>
              <a:rPr lang="en-US" sz="2400" dirty="0"/>
              <a:t> members there are </a:t>
            </a:r>
            <a:r>
              <a:rPr lang="en-US" sz="2400" i="1" dirty="0"/>
              <a:t>m </a:t>
            </a:r>
            <a:r>
              <a:rPr lang="en-US" sz="2400" dirty="0"/>
              <a:t>unknowns (the tensile or compressive forces in the members) plus six unknown support reactions in the general case of a SDST. </a:t>
            </a:r>
          </a:p>
        </p:txBody>
      </p:sp>
      <p:sp>
        <p:nvSpPr>
          <p:cNvPr id="4" name="Slide Number Placeholder 7">
            <a:extLst>
              <a:ext uri="{FF2B5EF4-FFF2-40B4-BE49-F238E27FC236}">
                <a16:creationId xmlns:a16="http://schemas.microsoft.com/office/drawing/2014/main" id="{52DA0F63-AAD8-2463-1C23-0D7B7A0E4DB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7</a:t>
            </a:fld>
            <a:endParaRPr lang="en-US"/>
          </a:p>
        </p:txBody>
      </p:sp>
      <p:grpSp>
        <p:nvGrpSpPr>
          <p:cNvPr id="5" name="Group 38">
            <a:extLst>
              <a:ext uri="{FF2B5EF4-FFF2-40B4-BE49-F238E27FC236}">
                <a16:creationId xmlns:a16="http://schemas.microsoft.com/office/drawing/2014/main" id="{C92B5806-C042-1113-0B09-F5A0F0EBB9B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E15ADB9-4346-F16F-62DB-023914EAF62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865BF91-BB70-626A-53B6-2EDAECDC022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98B0835-6A32-1873-B626-1D751E20332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82FA2D1-58BA-A033-7197-D67428395B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9A7CADF-0875-439A-BAA6-D1367B57C1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0BA7498-9E1E-F685-0F37-476CC6F5BFA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610A00E-94BA-3D31-3243-F58974FC27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3B3F9C8-1BB0-6A2F-BC95-C1BE63EA27F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DD99D2F-A8B3-11FC-1DED-D5C60AD078A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9099288-6515-FFBA-C063-876EAF84AB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B1E6AB2-AEDA-4EAE-A706-54938BC018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9BAFCB8-5FAE-CD23-7A13-DBA540B91A4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AD20A50-690A-F2D9-9BCD-A725AFF27A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5876C3B-C61D-C9CD-05DC-C2DF64B0291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277F66C-4E43-1A07-1B23-A8DA28726BA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4BF72E9-977C-A558-8B9F-8BBBEFF8AF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38ED3108-5A12-2E6F-2BC9-085E090048C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8726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4C1DA-07AD-25D0-A576-CEF153321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C01C7-0CD8-B7DA-1A93-81E0C33517D0}"/>
              </a:ext>
            </a:extLst>
          </p:cNvPr>
          <p:cNvSpPr txBox="1">
            <a:spLocks noGrp="1"/>
          </p:cNvSpPr>
          <p:nvPr>
            <p:ph type="ctrTitle"/>
          </p:nvPr>
        </p:nvSpPr>
        <p:spPr>
          <a:xfrm>
            <a:off x="381003" y="304800"/>
            <a:ext cx="6553197" cy="804034"/>
          </a:xfrm>
          <a:noFill/>
        </p:spPr>
        <p:txBody>
          <a:bodyPr/>
          <a:lstStyle/>
          <a:p>
            <a:pPr lvl="0"/>
            <a:r>
              <a:rPr lang="en-US" sz="2800" dirty="0"/>
              <a:t>Statically Determinate Space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09734D8D-5D03-048B-F75F-F653931A20F8}"/>
              </a:ext>
            </a:extLst>
          </p:cNvPr>
          <p:cNvSpPr txBox="1">
            <a:spLocks noGrp="1"/>
          </p:cNvSpPr>
          <p:nvPr>
            <p:ph type="subTitle" idx="1"/>
          </p:nvPr>
        </p:nvSpPr>
        <p:spPr>
          <a:xfrm>
            <a:off x="813071" y="1454942"/>
            <a:ext cx="7517858" cy="5030790"/>
          </a:xfrm>
        </p:spPr>
        <p:txBody>
          <a:bodyPr anchorCtr="0"/>
          <a:lstStyle/>
          <a:p>
            <a:pPr marL="342900" lvl="0" indent="-342900" algn="l">
              <a:spcBef>
                <a:spcPts val="600"/>
              </a:spcBef>
              <a:buClr>
                <a:srgbClr val="000000"/>
              </a:buClr>
              <a:buChar char="•"/>
            </a:pPr>
            <a:r>
              <a:rPr lang="en-US" sz="2400" dirty="0"/>
              <a:t>For any space truss, the equation </a:t>
            </a:r>
            <a:r>
              <a:rPr lang="en-US" sz="2400" i="1" dirty="0"/>
              <a:t>m =  3j-6</a:t>
            </a:r>
            <a:r>
              <a:rPr lang="en-US" sz="2400" dirty="0"/>
              <a:t> will be satisfied if the truss is statically determinate internally. </a:t>
            </a:r>
          </a:p>
          <a:p>
            <a:pPr marL="342900" lvl="0" indent="-342900" algn="l">
              <a:spcBef>
                <a:spcPts val="600"/>
              </a:spcBef>
              <a:buClr>
                <a:srgbClr val="000000"/>
              </a:buClr>
              <a:buChar char="•"/>
            </a:pPr>
            <a:r>
              <a:rPr lang="en-US" sz="2400" dirty="0"/>
              <a:t>A simple space truss satisfies this relation automatically. </a:t>
            </a:r>
          </a:p>
          <a:p>
            <a:pPr marL="342900" lvl="0" indent="-342900" algn="l">
              <a:spcBef>
                <a:spcPts val="600"/>
              </a:spcBef>
              <a:buClr>
                <a:srgbClr val="000000"/>
              </a:buClr>
              <a:buChar char="•"/>
            </a:pPr>
            <a:r>
              <a:rPr lang="en-US" sz="2400" dirty="0"/>
              <a:t>Starting with the initial tetrahedron, for which the equation holds, the structure is extended by adding three members and one joint at a time, thus preserving the equality.</a:t>
            </a:r>
          </a:p>
          <a:p>
            <a:pPr marL="342900" indent="-342900" algn="l">
              <a:spcBef>
                <a:spcPts val="600"/>
              </a:spcBef>
              <a:buClr>
                <a:srgbClr val="000000"/>
              </a:buClr>
              <a:buFontTx/>
              <a:buChar char="•"/>
            </a:pPr>
            <a:r>
              <a:rPr lang="en-US" sz="2400" dirty="0"/>
              <a:t>This relation is a necessary condition for stability, but it is not a sufficient condition.</a:t>
            </a:r>
          </a:p>
          <a:p>
            <a:pPr marL="342900" indent="-342900" algn="l">
              <a:spcBef>
                <a:spcPts val="600"/>
              </a:spcBef>
              <a:buClr>
                <a:srgbClr val="000000"/>
              </a:buClr>
              <a:buFontTx/>
              <a:buChar char="•"/>
            </a:pPr>
            <a:r>
              <a:rPr lang="en-US" sz="2400" dirty="0"/>
              <a:t>One or more of the </a:t>
            </a:r>
            <a:r>
              <a:rPr lang="en-US" sz="2400" i="1" dirty="0"/>
              <a:t>m</a:t>
            </a:r>
            <a:r>
              <a:rPr lang="en-US" sz="2400" dirty="0"/>
              <a:t> members can be arranged in such a way as not to contribute to a stable configuration of the entire truss. </a:t>
            </a:r>
          </a:p>
          <a:p>
            <a:pPr marL="342900" indent="-342900" algn="l">
              <a:spcBef>
                <a:spcPts val="600"/>
              </a:spcBef>
              <a:buClr>
                <a:srgbClr val="000000"/>
              </a:buClr>
              <a:buFontTx/>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CF32D94D-61B5-5741-0BBB-C4314EE5156F}"/>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8</a:t>
            </a:fld>
            <a:endParaRPr lang="en-US"/>
          </a:p>
        </p:txBody>
      </p:sp>
      <p:grpSp>
        <p:nvGrpSpPr>
          <p:cNvPr id="5" name="Group 38">
            <a:extLst>
              <a:ext uri="{FF2B5EF4-FFF2-40B4-BE49-F238E27FC236}">
                <a16:creationId xmlns:a16="http://schemas.microsoft.com/office/drawing/2014/main" id="{6F9C2E0D-1205-0660-6296-F46B0462E4A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A01675A-A968-46E2-3977-34D51C6A0F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4F1C9FD-84BC-BECF-7451-C1A14EFD22D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799767E-347A-BE2D-7C6C-3F7F428F1F5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F2EC677-8AC3-7BF3-7004-D8ABE676C8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5518857-62A4-1D4C-7ABC-CA94D0D61D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FE9E39E-8246-C877-97B2-20D47ABB83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AA7E7E6-BA5D-66B0-1422-046AB60761F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AE7B951-F5D0-8E0D-1B7B-10BA0CB6EC2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0BB90DE-2FF7-C137-5D0A-D1A94CDEBBE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3988C41-C87E-B332-7BE6-FF1583F165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83284AE-F523-FE63-46D5-30DBDEB7A2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A5996D9-DBEC-093E-BE6C-0613326E7DA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ABCB481-33A1-3EA0-0AE2-B0A5FA3517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0C185CF-71B6-1F58-B1F9-72A0CD8909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BC368B6-FA6B-FA74-564F-C6A785990BC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025671E-F787-F7A7-E331-DF83D66F8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5E99DA51-B0C7-025F-7647-28ED16741AF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2159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50231-7468-8208-5E7E-E4B9AAFDE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67A5F-D5A2-3A0B-20CD-C9CAA89E914B}"/>
              </a:ext>
            </a:extLst>
          </p:cNvPr>
          <p:cNvSpPr txBox="1">
            <a:spLocks noGrp="1"/>
          </p:cNvSpPr>
          <p:nvPr>
            <p:ph type="ctrTitle"/>
          </p:nvPr>
        </p:nvSpPr>
        <p:spPr>
          <a:xfrm>
            <a:off x="381003" y="304800"/>
            <a:ext cx="6553197" cy="804034"/>
          </a:xfrm>
          <a:noFill/>
        </p:spPr>
        <p:txBody>
          <a:bodyPr/>
          <a:lstStyle/>
          <a:p>
            <a:pPr lvl="0"/>
            <a:r>
              <a:rPr lang="en-US" sz="2800" dirty="0"/>
              <a:t>Statically Determinate Space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68C78DF0-F5C1-C8B0-09E7-956429EAC9B0}"/>
              </a:ext>
            </a:extLst>
          </p:cNvPr>
          <p:cNvSpPr txBox="1">
            <a:spLocks noGrp="1"/>
          </p:cNvSpPr>
          <p:nvPr>
            <p:ph type="subTitle" idx="1"/>
          </p:nvPr>
        </p:nvSpPr>
        <p:spPr>
          <a:xfrm>
            <a:off x="723901" y="1456705"/>
            <a:ext cx="7810499" cy="4563095"/>
          </a:xfrm>
        </p:spPr>
        <p:txBody>
          <a:bodyPr anchorCtr="0"/>
          <a:lstStyle/>
          <a:p>
            <a:pPr marL="342900" lvl="0" indent="-342900" algn="l">
              <a:spcBef>
                <a:spcPts val="600"/>
              </a:spcBef>
              <a:buClr>
                <a:srgbClr val="000000"/>
              </a:buClr>
              <a:buChar char="•"/>
            </a:pPr>
            <a:r>
              <a:rPr lang="en-US" sz="2400" dirty="0"/>
              <a:t>If </a:t>
            </a:r>
            <a:r>
              <a:rPr lang="en-US" sz="2400" i="1" dirty="0"/>
              <a:t>m &gt; 3j-6 </a:t>
            </a:r>
            <a:r>
              <a:rPr lang="en-US" sz="2400" dirty="0"/>
              <a:t>, there are more members than there are independent equations, and the truss is statically indeterminate internally with redundant members present.</a:t>
            </a:r>
          </a:p>
          <a:p>
            <a:pPr marL="342900" lvl="0" indent="-342900" algn="l">
              <a:spcBef>
                <a:spcPts val="600"/>
              </a:spcBef>
              <a:buClr>
                <a:srgbClr val="000000"/>
              </a:buClr>
              <a:buChar char="•"/>
            </a:pPr>
            <a:r>
              <a:rPr lang="en-US" sz="2400" dirty="0"/>
              <a:t>If </a:t>
            </a:r>
            <a:r>
              <a:rPr lang="en-US" sz="2400" i="1" dirty="0"/>
              <a:t>m &lt; 3j-6 </a:t>
            </a:r>
            <a:r>
              <a:rPr lang="en-US" sz="2400" dirty="0"/>
              <a:t>, there is a deficiency of internal members, and the truss is unstable and subject to collapse under load. </a:t>
            </a:r>
          </a:p>
          <a:p>
            <a:pPr marL="342900" lvl="0" indent="-342900" algn="l">
              <a:spcBef>
                <a:spcPts val="600"/>
              </a:spcBef>
              <a:buClr>
                <a:srgbClr val="000000"/>
              </a:buClr>
              <a:buChar char="•"/>
            </a:pPr>
            <a:r>
              <a:rPr lang="en-US" sz="2400" dirty="0"/>
              <a:t>This relationship be tween the number of joints and the number of members is very helpful in the preliminary design of a stable space truss.</a:t>
            </a:r>
          </a:p>
          <a:p>
            <a:pPr marL="342900" lvl="0" indent="-342900" algn="l">
              <a:spcBef>
                <a:spcPts val="600"/>
              </a:spcBef>
              <a:buClr>
                <a:srgbClr val="000000"/>
              </a:buClr>
              <a:buChar char="•"/>
            </a:pPr>
            <a:r>
              <a:rPr lang="en-US" sz="2400" dirty="0"/>
              <a:t>The configuration is not as obvious as with a plane truss, where the geometry for statical determinacy is generally quite apparent</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649E3B5D-06C2-113D-F767-AC60BB35A0D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9</a:t>
            </a:fld>
            <a:endParaRPr lang="en-US"/>
          </a:p>
        </p:txBody>
      </p:sp>
      <p:grpSp>
        <p:nvGrpSpPr>
          <p:cNvPr id="5" name="Group 38">
            <a:extLst>
              <a:ext uri="{FF2B5EF4-FFF2-40B4-BE49-F238E27FC236}">
                <a16:creationId xmlns:a16="http://schemas.microsoft.com/office/drawing/2014/main" id="{1DE4DBB1-750B-F238-A2E3-5A2EF290D15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A625554-2D3E-BD87-2CB5-945C19C5274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F3305E6-E326-6C1A-46EA-28154DFE3EE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2FEEEE1-0332-6695-238F-3D4256019C9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97BC6AA-1985-B62A-1A16-239070E1CFB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60DEE10-9E71-BEE8-C60B-DF80A0A204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DB5EC38-C10F-4962-EE58-5F658B2D42B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743FB21-3082-7B61-A8F4-C3E4A29F74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420118F-06DF-AA1F-5DCB-838B2D0F55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96A67AC-8608-5BA2-A097-FCF3DBD520F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334DAE6-EA55-F0BB-6809-C144173264C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44ED045-DC90-F6DE-AF23-FF7319BBF3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283672B-93A2-02FB-CA79-ED4C3AB621C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ED7C81A-9482-0881-2220-B0F026235FC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44A60E7-689B-B8FA-4320-FCD3AF35E28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990E00C-F96B-DE73-14A2-B60427A0FF3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C14438C-1521-890B-3B0A-76742ECB3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5B4AC91-3507-16C1-3B7F-5387A4A692E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9208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4EA4F-2BDA-571C-6594-9FA25641B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F25B96-FCFE-9C63-8819-C0B219E03487}"/>
              </a:ext>
            </a:extLst>
          </p:cNvPr>
          <p:cNvSpPr txBox="1">
            <a:spLocks noGrp="1"/>
          </p:cNvSpPr>
          <p:nvPr>
            <p:ph type="ctrTitle"/>
          </p:nvPr>
        </p:nvSpPr>
        <p:spPr>
          <a:xfrm>
            <a:off x="381003" y="304800"/>
            <a:ext cx="6553197" cy="804034"/>
          </a:xfrm>
          <a:noFill/>
        </p:spPr>
        <p:txBody>
          <a:bodyPr/>
          <a:lstStyle/>
          <a:p>
            <a:pPr lvl="0"/>
            <a:r>
              <a:rPr lang="en-US" sz="2800" dirty="0"/>
              <a:t>Method of Joints for Space Trusses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B29BE6B2-E591-2E8B-80A1-F03BF8BC0AE0}"/>
                  </a:ext>
                </a:extLst>
              </p:cNvPr>
              <p:cNvSpPr txBox="1">
                <a:spLocks noGrp="1"/>
              </p:cNvSpPr>
              <p:nvPr>
                <p:ph type="subTitle" idx="1"/>
              </p:nvPr>
            </p:nvSpPr>
            <p:spPr>
              <a:xfrm>
                <a:off x="380998" y="1475651"/>
                <a:ext cx="8514142" cy="4960619"/>
              </a:xfrm>
            </p:spPr>
            <p:txBody>
              <a:bodyPr anchorCtr="0"/>
              <a:lstStyle/>
              <a:p>
                <a:pPr marL="342900" lvl="0" indent="-342900" algn="l">
                  <a:spcBef>
                    <a:spcPts val="600"/>
                  </a:spcBef>
                  <a:buClr>
                    <a:srgbClr val="000000"/>
                  </a:buClr>
                  <a:buChar char="•"/>
                </a:pPr>
                <a:r>
                  <a:rPr lang="en-US" sz="2400" dirty="0"/>
                  <a:t>The method of joints developed for plane trusses may be extended directly to space trusses by satisfying the complete vector equation:</a:t>
                </a:r>
              </a:p>
              <a:p>
                <a:pPr marL="342900" lvl="0" indent="-342900" algn="l">
                  <a:spcBef>
                    <a:spcPts val="600"/>
                  </a:spcBef>
                  <a:buClr>
                    <a:srgbClr val="000000"/>
                  </a:buClr>
                  <a:buChar char="•"/>
                </a:pPr>
                <a14:m>
                  <m:oMath xmlns:m="http://schemas.openxmlformats.org/officeDocument/2006/math">
                    <m:nary>
                      <m:naryPr>
                        <m:chr m:val="∑"/>
                        <m:subHide m:val="on"/>
                        <m:supHide m:val="on"/>
                        <m:ctrlPr>
                          <a:rPr lang="en-US" sz="2400" i="1" smtClean="0">
                            <a:solidFill>
                              <a:srgbClr val="7030A0"/>
                            </a:solidFill>
                            <a:latin typeface="Cambria Math" panose="02040503050406030204" pitchFamily="18" charset="0"/>
                            <a:ea typeface="Calibri"/>
                            <a:cs typeface="Calibri"/>
                          </a:rPr>
                        </m:ctrlPr>
                      </m:naryPr>
                      <m:sub/>
                      <m:sup/>
                      <m:e>
                        <m:acc>
                          <m:accPr>
                            <m:chr m:val="⃗"/>
                            <m:ctrlPr>
                              <a:rPr lang="en-US" sz="2400" i="1" smtClean="0">
                                <a:solidFill>
                                  <a:srgbClr val="7030A0"/>
                                </a:solidFill>
                                <a:latin typeface="Cambria Math" panose="02040503050406030204" pitchFamily="18" charset="0"/>
                                <a:ea typeface="Calibri"/>
                                <a:cs typeface="Calibri"/>
                              </a:rPr>
                            </m:ctrlPr>
                          </m:accPr>
                          <m:e>
                            <m:r>
                              <a:rPr lang="en-US" sz="2400" b="0" i="1" smtClean="0">
                                <a:solidFill>
                                  <a:srgbClr val="7030A0"/>
                                </a:solidFill>
                                <a:latin typeface="Cambria Math" panose="02040503050406030204" pitchFamily="18" charset="0"/>
                                <a:ea typeface="Calibri"/>
                                <a:cs typeface="Calibri"/>
                              </a:rPr>
                              <m:t>𝐹</m:t>
                            </m:r>
                          </m:e>
                        </m:acc>
                        <m:r>
                          <a:rPr lang="en-US" sz="2400" b="1" i="1" smtClean="0">
                            <a:solidFill>
                              <a:srgbClr val="7030A0"/>
                            </a:solidFill>
                            <a:latin typeface="Cambria Math" panose="02040503050406030204" pitchFamily="18" charset="0"/>
                            <a:ea typeface="Calibri"/>
                            <a:cs typeface="Calibri"/>
                          </a:rPr>
                          <m:t>=</m:t>
                        </m:r>
                        <m:r>
                          <a:rPr lang="en-US" sz="2400" b="0" i="1" smtClean="0">
                            <a:solidFill>
                              <a:srgbClr val="7030A0"/>
                            </a:solidFill>
                            <a:latin typeface="Cambria Math" panose="02040503050406030204" pitchFamily="18" charset="0"/>
                            <a:ea typeface="Calibri"/>
                            <a:cs typeface="Calibri"/>
                          </a:rPr>
                          <m:t>0</m:t>
                        </m:r>
                      </m:e>
                    </m:nary>
                  </m:oMath>
                </a14:m>
                <a:r>
                  <a:rPr lang="en-US" sz="2400" dirty="0">
                    <a:solidFill>
                      <a:srgbClr val="7030A0"/>
                    </a:solidFill>
                    <a:ea typeface="Calibri"/>
                    <a:cs typeface="Calibri"/>
                  </a:rPr>
                  <a:t> </a:t>
                </a:r>
                <a:r>
                  <a:rPr lang="en-US" sz="2400" dirty="0"/>
                  <a:t>for each joint. </a:t>
                </a:r>
              </a:p>
              <a:p>
                <a:pPr marL="342900" lvl="0" indent="-342900" algn="l">
                  <a:spcBef>
                    <a:spcPts val="600"/>
                  </a:spcBef>
                  <a:buClr>
                    <a:srgbClr val="000000"/>
                  </a:buClr>
                  <a:buChar char="•"/>
                </a:pPr>
                <a:r>
                  <a:rPr lang="en-US" sz="2400" dirty="0"/>
                  <a:t>It is normally the analysis begins  at a joint where at least one known force acts and not more than three unknown forces are present. </a:t>
                </a:r>
              </a:p>
              <a:p>
                <a:pPr marL="342900" lvl="0" indent="-342900" algn="l">
                  <a:spcBef>
                    <a:spcPts val="600"/>
                  </a:spcBef>
                  <a:buClr>
                    <a:srgbClr val="000000"/>
                  </a:buClr>
                  <a:buChar char="•"/>
                </a:pPr>
                <a:r>
                  <a:rPr lang="en-US" sz="2400" dirty="0"/>
                  <a:t>Adjacent joints on which not more than three unknown forces act may then be analyzed in turn.</a:t>
                </a:r>
              </a:p>
              <a:p>
                <a:pPr marL="342900" lvl="0" indent="-342900" algn="l">
                  <a:spcBef>
                    <a:spcPts val="600"/>
                  </a:spcBef>
                  <a:buClr>
                    <a:srgbClr val="000000"/>
                  </a:buClr>
                  <a:buChar char="•"/>
                </a:pPr>
                <a:r>
                  <a:rPr lang="en-US" sz="2400" dirty="0"/>
                  <a:t>This step-by-step joint technique tends to minimize the number of simultaneous equations to be solved when we must determine the forces in all members of the space truss.</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B29BE6B2-E591-2E8B-80A1-F03BF8BC0AE0}"/>
                  </a:ext>
                </a:extLst>
              </p:cNvPr>
              <p:cNvSpPr txBox="1">
                <a:spLocks noGrp="1" noRot="1" noChangeAspect="1" noMove="1" noResize="1" noEditPoints="1" noAdjustHandles="1" noChangeArrowheads="1" noChangeShapeType="1" noTextEdit="1"/>
              </p:cNvSpPr>
              <p:nvPr>
                <p:ph type="subTitle" idx="1"/>
              </p:nvPr>
            </p:nvSpPr>
            <p:spPr>
              <a:xfrm>
                <a:off x="380998" y="1475651"/>
                <a:ext cx="8514142" cy="4960619"/>
              </a:xfrm>
              <a:blipFill>
                <a:blip r:embed="rId3"/>
                <a:stretch>
                  <a:fillRect l="-931" t="-983" r="-1718" b="-246"/>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DA249830-5F4A-85F7-CCB7-2AB48F591F0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10</a:t>
            </a:fld>
            <a:endParaRPr lang="en-US"/>
          </a:p>
        </p:txBody>
      </p:sp>
      <p:grpSp>
        <p:nvGrpSpPr>
          <p:cNvPr id="5" name="Group 38">
            <a:extLst>
              <a:ext uri="{FF2B5EF4-FFF2-40B4-BE49-F238E27FC236}">
                <a16:creationId xmlns:a16="http://schemas.microsoft.com/office/drawing/2014/main" id="{FB679E5F-6532-5552-C243-15A7B4BCF6E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BE02489-FB4F-67FD-7604-18D368F62C0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E55FC4E-4A86-6D87-6EC4-467EFC02511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BC9AAEE-1BDF-2B8F-ED30-58C7743BDB3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1F19666-CB90-4EE3-A3FF-CB22ED62BDB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232D72D-5931-302C-8F1C-FBAC83F1593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4417350-5F13-5059-CF8C-336437EF34E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716CBE3-F8FD-FB16-D803-5EDF62AEC9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7FA0F27-0C34-4739-A702-291018E6C17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E8DF185-FB6F-8F53-4C3A-8A726F26AED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B39B775-9CCA-59F1-C60E-2361118A2D2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4298074-CA0C-4712-2811-695B1EC357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C51DD7E-96D0-4954-E657-2E6136D3D84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3021210-A591-1C7E-A084-11F4347F07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994E778-C760-AF7C-F5F4-3D7BBA9064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9D98671-6532-6D65-66FB-BC588AE3A70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AEEEAF6-2B11-848C-0F45-687FE5F22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DBEA2179-BE55-CC9B-2938-932AB20DB3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101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7431A-3C7E-D220-08B6-392695301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191575-1123-8AEC-C3B4-9B133E1E1584}"/>
              </a:ext>
            </a:extLst>
          </p:cNvPr>
          <p:cNvSpPr txBox="1">
            <a:spLocks noGrp="1"/>
          </p:cNvSpPr>
          <p:nvPr>
            <p:ph type="ctrTitle"/>
          </p:nvPr>
        </p:nvSpPr>
        <p:spPr>
          <a:xfrm>
            <a:off x="381003" y="304800"/>
            <a:ext cx="6553197" cy="804034"/>
          </a:xfrm>
          <a:noFill/>
        </p:spPr>
        <p:txBody>
          <a:bodyPr/>
          <a:lstStyle/>
          <a:p>
            <a:pPr lvl="0"/>
            <a:r>
              <a:rPr lang="en-US" sz="2800" dirty="0"/>
              <a:t>Method of Joints for Space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5BB66ECB-807C-6EEF-87A2-512C681B4946}"/>
              </a:ext>
            </a:extLst>
          </p:cNvPr>
          <p:cNvSpPr txBox="1">
            <a:spLocks noGrp="1"/>
          </p:cNvSpPr>
          <p:nvPr>
            <p:ph type="subTitle" idx="1"/>
          </p:nvPr>
        </p:nvSpPr>
        <p:spPr>
          <a:xfrm>
            <a:off x="456535" y="1491206"/>
            <a:ext cx="8382003" cy="4865145"/>
          </a:xfrm>
        </p:spPr>
        <p:txBody>
          <a:bodyPr anchorCtr="0"/>
          <a:lstStyle/>
          <a:p>
            <a:pPr marL="342900" lvl="0" indent="-342900" algn="l">
              <a:spcBef>
                <a:spcPts val="600"/>
              </a:spcBef>
              <a:buClr>
                <a:srgbClr val="000000"/>
              </a:buClr>
              <a:buChar char="•"/>
            </a:pPr>
            <a:r>
              <a:rPr lang="en-US" sz="2400" dirty="0"/>
              <a:t>As an alternative procedure, however, we may simply write 3</a:t>
            </a:r>
            <a:r>
              <a:rPr lang="en-US" sz="2400" i="1" dirty="0"/>
              <a:t>j</a:t>
            </a:r>
            <a:r>
              <a:rPr lang="en-US" sz="2400" dirty="0"/>
              <a:t> joint equations by applying force balance equations to all joints of the space frame. </a:t>
            </a:r>
          </a:p>
          <a:p>
            <a:pPr marL="342900" lvl="0" indent="-342900" algn="l">
              <a:spcBef>
                <a:spcPts val="600"/>
              </a:spcBef>
              <a:buClr>
                <a:srgbClr val="000000"/>
              </a:buClr>
              <a:buChar char="•"/>
            </a:pPr>
            <a:r>
              <a:rPr lang="en-US" sz="2400" dirty="0"/>
              <a:t>The number of unknowns will be </a:t>
            </a:r>
            <a:r>
              <a:rPr lang="en-US" sz="2400" i="1" dirty="0"/>
              <a:t>m + 6 </a:t>
            </a:r>
            <a:r>
              <a:rPr lang="en-US" sz="2400" dirty="0"/>
              <a:t>if the structure is non-collapsible when removed from its supports and those supports provide six external reactions. </a:t>
            </a:r>
          </a:p>
          <a:p>
            <a:pPr marL="342900" lvl="0" indent="-342900" algn="l">
              <a:spcBef>
                <a:spcPts val="600"/>
              </a:spcBef>
              <a:buClr>
                <a:srgbClr val="000000"/>
              </a:buClr>
              <a:buChar char="•"/>
            </a:pPr>
            <a:r>
              <a:rPr lang="en-US" sz="2400" dirty="0"/>
              <a:t>If there are no redundant members, then the number of equations (3</a:t>
            </a:r>
            <a:r>
              <a:rPr lang="en-US" sz="2400" i="1" dirty="0"/>
              <a:t>j</a:t>
            </a:r>
            <a:r>
              <a:rPr lang="en-US" sz="2400" dirty="0"/>
              <a:t>) equals the number of unknowns (m+ 6).</a:t>
            </a:r>
          </a:p>
          <a:p>
            <a:pPr marL="342900" lvl="0" indent="-342900" algn="l">
              <a:spcBef>
                <a:spcPts val="600"/>
              </a:spcBef>
              <a:buClr>
                <a:srgbClr val="000000"/>
              </a:buClr>
              <a:buChar char="•"/>
            </a:pPr>
            <a:r>
              <a:rPr lang="en-US" sz="2400" dirty="0"/>
              <a:t>The entire system of equations can be solved simultaneously for the unknowns. </a:t>
            </a:r>
          </a:p>
          <a:p>
            <a:pPr marL="342900" lvl="0" indent="-342900" algn="l">
              <a:spcBef>
                <a:spcPts val="600"/>
              </a:spcBef>
              <a:buClr>
                <a:srgbClr val="000000"/>
              </a:buClr>
              <a:buChar char="•"/>
            </a:pPr>
            <a:r>
              <a:rPr lang="en-US" sz="2400" dirty="0"/>
              <a:t>Be cause of the large number of coupled equations, a computer solution is usually required. </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5C8CEF24-E42A-F6F9-5948-0BD669A19B0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11</a:t>
            </a:fld>
            <a:endParaRPr lang="en-US"/>
          </a:p>
        </p:txBody>
      </p:sp>
      <p:grpSp>
        <p:nvGrpSpPr>
          <p:cNvPr id="5" name="Group 38">
            <a:extLst>
              <a:ext uri="{FF2B5EF4-FFF2-40B4-BE49-F238E27FC236}">
                <a16:creationId xmlns:a16="http://schemas.microsoft.com/office/drawing/2014/main" id="{B69BF308-D9C5-1F53-2BFD-51EF4AC9E82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0DDDB81-CA43-164B-C7B7-7EDC3F855E1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4525E31-96CA-AD89-8B04-A7CEFA334D1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B45CFE4-89AB-7BFB-6421-855DDD46CF2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5CB8A73-9611-CEC0-B92C-FA0C60FED7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807E600-C7E7-8068-B57A-4D09D69F440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DB8B911-C183-6C9E-0B64-68C7A91ED35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07021C6-DD0E-23A6-AD92-B69D8FCB35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0F474A5-7F80-B5AE-E449-AB2C873CE9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2D1F1CA-2AF5-B352-6F69-CDF1A7C7252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7F66B6D-C025-B9E0-D4E2-969B5100835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338A79B-C08D-E31A-62D8-97D2FC67DA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41D395E-E51E-556E-2EF0-3C48277C9B6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FB9B692-2AD3-6B2D-9395-DAF6EC6C83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F4C31A2-C2C7-C5EA-5A06-D541BC58CA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A0553AD-8BCC-B7D8-D9DA-A3FB296C905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94121D2-AABA-ACBF-6138-D3BC4F2754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CFCE4FC1-A8DA-7C35-8820-EC302B54774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2616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2AAE2-0E2C-E719-8295-3D2E0FAF1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C3E223-8DEA-A62B-7DC9-A196E68DA4C9}"/>
              </a:ext>
            </a:extLst>
          </p:cNvPr>
          <p:cNvSpPr txBox="1">
            <a:spLocks noGrp="1"/>
          </p:cNvSpPr>
          <p:nvPr>
            <p:ph type="ctrTitle"/>
          </p:nvPr>
        </p:nvSpPr>
        <p:spPr>
          <a:xfrm>
            <a:off x="381003" y="304800"/>
            <a:ext cx="6553197" cy="804034"/>
          </a:xfrm>
          <a:noFill/>
        </p:spPr>
        <p:txBody>
          <a:bodyPr/>
          <a:lstStyle/>
          <a:p>
            <a:pPr lvl="0"/>
            <a:r>
              <a:rPr lang="en-US" sz="2800" dirty="0"/>
              <a:t>Method of Sections for Space Trusses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7C8610B-B7B8-79EC-505E-31C59492BEC5}"/>
                  </a:ext>
                </a:extLst>
              </p:cNvPr>
              <p:cNvSpPr txBox="1">
                <a:spLocks noGrp="1"/>
              </p:cNvSpPr>
              <p:nvPr>
                <p:ph type="subTitle" idx="1"/>
              </p:nvPr>
            </p:nvSpPr>
            <p:spPr>
              <a:xfrm>
                <a:off x="342181" y="1108833"/>
                <a:ext cx="8552959" cy="5478529"/>
              </a:xfrm>
            </p:spPr>
            <p:txBody>
              <a:bodyPr anchorCtr="0"/>
              <a:lstStyle/>
              <a:p>
                <a:pPr marL="342900" lvl="0" indent="-342900" algn="l">
                  <a:spcBef>
                    <a:spcPts val="600"/>
                  </a:spcBef>
                  <a:buClr>
                    <a:srgbClr val="000000"/>
                  </a:buClr>
                  <a:buChar char="•"/>
                </a:pPr>
                <a:r>
                  <a:rPr lang="en-US" sz="2400" dirty="0"/>
                  <a:t>The method of sections may also be applied to space trusses. </a:t>
                </a:r>
              </a:p>
              <a:p>
                <a:pPr marL="342900" lvl="0" indent="-342900" algn="l">
                  <a:spcBef>
                    <a:spcPts val="600"/>
                  </a:spcBef>
                  <a:buClr>
                    <a:srgbClr val="000000"/>
                  </a:buClr>
                  <a:buChar char="•"/>
                </a:pPr>
                <a:r>
                  <a:rPr lang="en-US" sz="2400" dirty="0"/>
                  <a:t>The two vector equations</a:t>
                </a:r>
              </a:p>
              <a:p>
                <a:pPr lvl="0" algn="l">
                  <a:spcBef>
                    <a:spcPts val="600"/>
                  </a:spcBef>
                  <a:buClr>
                    <a:srgbClr val="000000"/>
                  </a:buClr>
                </a:pPr>
                <a14:m>
                  <m:oMathPara xmlns:m="http://schemas.openxmlformats.org/officeDocument/2006/math">
                    <m:oMathParaPr>
                      <m:jc m:val="centerGroup"/>
                    </m:oMathParaPr>
                    <m:oMath xmlns:m="http://schemas.openxmlformats.org/officeDocument/2006/math">
                      <m:nary>
                        <m:naryPr>
                          <m:chr m:val="∑"/>
                          <m:subHide m:val="on"/>
                          <m:supHide m:val="on"/>
                          <m:ctrlPr>
                            <a:rPr lang="en-US" sz="2400" i="1">
                              <a:solidFill>
                                <a:srgbClr val="7030A0"/>
                              </a:solidFill>
                              <a:latin typeface="Cambria Math" panose="02040503050406030204" pitchFamily="18" charset="0"/>
                              <a:ea typeface="Calibri"/>
                              <a:cs typeface="Calibri"/>
                            </a:rPr>
                          </m:ctrlPr>
                        </m:naryPr>
                        <m:sub/>
                        <m:sup/>
                        <m:e>
                          <m:acc>
                            <m:accPr>
                              <m:chr m:val="⃗"/>
                              <m:ctrlPr>
                                <a:rPr lang="en-US" sz="2400" i="1" smtClean="0">
                                  <a:solidFill>
                                    <a:srgbClr val="7030A0"/>
                                  </a:solidFill>
                                  <a:latin typeface="Cambria Math" panose="02040503050406030204" pitchFamily="18" charset="0"/>
                                  <a:ea typeface="Calibri"/>
                                  <a:cs typeface="Calibri"/>
                                </a:rPr>
                              </m:ctrlPr>
                            </m:accPr>
                            <m:e>
                              <m:r>
                                <a:rPr lang="en-US" sz="2400" b="0" i="1" smtClean="0">
                                  <a:solidFill>
                                    <a:srgbClr val="7030A0"/>
                                  </a:solidFill>
                                  <a:latin typeface="Cambria Math" panose="02040503050406030204" pitchFamily="18" charset="0"/>
                                  <a:ea typeface="Calibri"/>
                                  <a:cs typeface="Calibri"/>
                                </a:rPr>
                                <m:t>𝐹</m:t>
                              </m:r>
                            </m:e>
                          </m:acc>
                          <m:r>
                            <a:rPr lang="en-US" sz="2400" b="1" i="1">
                              <a:solidFill>
                                <a:srgbClr val="7030A0"/>
                              </a:solidFill>
                              <a:latin typeface="Cambria Math" panose="02040503050406030204" pitchFamily="18" charset="0"/>
                              <a:ea typeface="Calibri"/>
                              <a:cs typeface="Calibri"/>
                            </a:rPr>
                            <m:t>=</m:t>
                          </m:r>
                          <m:r>
                            <a:rPr lang="en-US" sz="2400" i="1">
                              <a:solidFill>
                                <a:srgbClr val="7030A0"/>
                              </a:solidFill>
                              <a:latin typeface="Cambria Math" panose="02040503050406030204" pitchFamily="18" charset="0"/>
                              <a:ea typeface="Calibri"/>
                              <a:cs typeface="Calibri"/>
                            </a:rPr>
                            <m:t>0</m:t>
                          </m:r>
                        </m:e>
                      </m:nary>
                    </m:oMath>
                  </m:oMathPara>
                </a14:m>
                <a:endParaRPr lang="en-US" sz="2400" dirty="0">
                  <a:solidFill>
                    <a:srgbClr val="7030A0"/>
                  </a:solidFill>
                  <a:ea typeface="Calibri"/>
                  <a:cs typeface="Calibri"/>
                </a:endParaRPr>
              </a:p>
              <a:p>
                <a:pPr lvl="0" algn="l">
                  <a:spcBef>
                    <a:spcPts val="600"/>
                  </a:spcBef>
                  <a:buClr>
                    <a:srgbClr val="000000"/>
                  </a:buClr>
                </a:pPr>
                <a14:m>
                  <m:oMathPara xmlns:m="http://schemas.openxmlformats.org/officeDocument/2006/math">
                    <m:oMathParaPr>
                      <m:jc m:val="centerGroup"/>
                    </m:oMathParaPr>
                    <m:oMath xmlns:m="http://schemas.openxmlformats.org/officeDocument/2006/math">
                      <m:nary>
                        <m:naryPr>
                          <m:chr m:val="∑"/>
                          <m:subHide m:val="on"/>
                          <m:supHide m:val="on"/>
                          <m:ctrlPr>
                            <a:rPr lang="en-US" sz="2400" i="1">
                              <a:solidFill>
                                <a:srgbClr val="7030A0"/>
                              </a:solidFill>
                              <a:latin typeface="Cambria Math" panose="02040503050406030204" pitchFamily="18" charset="0"/>
                              <a:ea typeface="Calibri"/>
                              <a:cs typeface="Calibri"/>
                            </a:rPr>
                          </m:ctrlPr>
                        </m:naryPr>
                        <m:sub/>
                        <m:sup/>
                        <m:e>
                          <m:acc>
                            <m:accPr>
                              <m:chr m:val="⃗"/>
                              <m:ctrlPr>
                                <a:rPr lang="en-US" sz="2400" i="1" smtClean="0">
                                  <a:solidFill>
                                    <a:srgbClr val="7030A0"/>
                                  </a:solidFill>
                                  <a:latin typeface="Cambria Math" panose="02040503050406030204" pitchFamily="18" charset="0"/>
                                  <a:ea typeface="Calibri"/>
                                  <a:cs typeface="Calibri"/>
                                </a:rPr>
                              </m:ctrlPr>
                            </m:accPr>
                            <m:e>
                              <m:r>
                                <a:rPr lang="en-US" sz="2400" b="0" i="1" smtClean="0">
                                  <a:solidFill>
                                    <a:srgbClr val="7030A0"/>
                                  </a:solidFill>
                                  <a:latin typeface="Cambria Math" panose="02040503050406030204" pitchFamily="18" charset="0"/>
                                  <a:ea typeface="Calibri"/>
                                  <a:cs typeface="Calibri"/>
                                </a:rPr>
                                <m:t>𝑀</m:t>
                              </m:r>
                            </m:e>
                          </m:acc>
                          <m:r>
                            <a:rPr lang="en-US" sz="2400" b="1" i="1">
                              <a:solidFill>
                                <a:srgbClr val="7030A0"/>
                              </a:solidFill>
                              <a:latin typeface="Cambria Math" panose="02040503050406030204" pitchFamily="18" charset="0"/>
                              <a:ea typeface="Calibri"/>
                              <a:cs typeface="Calibri"/>
                            </a:rPr>
                            <m:t>=</m:t>
                          </m:r>
                          <m:r>
                            <a:rPr lang="en-US" sz="2400" i="1">
                              <a:solidFill>
                                <a:srgbClr val="7030A0"/>
                              </a:solidFill>
                              <a:latin typeface="Cambria Math" panose="02040503050406030204" pitchFamily="18" charset="0"/>
                              <a:ea typeface="Calibri"/>
                              <a:cs typeface="Calibri"/>
                            </a:rPr>
                            <m:t>0</m:t>
                          </m:r>
                        </m:e>
                      </m:nary>
                    </m:oMath>
                  </m:oMathPara>
                </a14:m>
                <a:endParaRPr lang="en-US" sz="2400" dirty="0">
                  <a:solidFill>
                    <a:srgbClr val="7030A0"/>
                  </a:solidFill>
                  <a:ea typeface="Calibri"/>
                  <a:cs typeface="Calibri"/>
                </a:endParaRPr>
              </a:p>
              <a:p>
                <a:pPr marL="342900" lvl="0" indent="-342900" algn="l">
                  <a:spcBef>
                    <a:spcPts val="600"/>
                  </a:spcBef>
                  <a:buClr>
                    <a:srgbClr val="000000"/>
                  </a:buClr>
                  <a:buChar char="•"/>
                </a:pPr>
                <a:r>
                  <a:rPr lang="en-US" sz="2400" dirty="0"/>
                  <a:t>must be satisfied for any section of the truss, where the zero-moment sum will hold for all moment axes. </a:t>
                </a:r>
              </a:p>
              <a:p>
                <a:pPr marL="342900" lvl="0" indent="-342900" algn="l">
                  <a:spcBef>
                    <a:spcPts val="600"/>
                  </a:spcBef>
                  <a:buClr>
                    <a:srgbClr val="000000"/>
                  </a:buClr>
                  <a:buChar char="•"/>
                </a:pPr>
                <a:r>
                  <a:rPr lang="en-US" sz="2400" dirty="0"/>
                  <a:t>The two vector equations are equivalent to six scalar equations, it is concluded that, in general, a section should not be passed through more than six members whose forces are unknown. </a:t>
                </a:r>
              </a:p>
              <a:p>
                <a:pPr marL="342900" lvl="0" indent="-342900" algn="l">
                  <a:spcBef>
                    <a:spcPts val="600"/>
                  </a:spcBef>
                  <a:buClr>
                    <a:srgbClr val="000000"/>
                  </a:buClr>
                  <a:buChar char="•"/>
                </a:pPr>
                <a:r>
                  <a:rPr lang="en-US" sz="2400" dirty="0"/>
                  <a:t>It is rarely possible to find a moment axis which eliminates all but one unknown, as in the case of plane trusses.</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17C8610B-B7B8-79EC-505E-31C59492BEC5}"/>
                  </a:ext>
                </a:extLst>
              </p:cNvPr>
              <p:cNvSpPr txBox="1">
                <a:spLocks noGrp="1" noRot="1" noChangeAspect="1" noMove="1" noResize="1" noEditPoints="1" noAdjustHandles="1" noChangeArrowheads="1" noChangeShapeType="1" noTextEdit="1"/>
              </p:cNvSpPr>
              <p:nvPr>
                <p:ph type="subTitle" idx="1"/>
              </p:nvPr>
            </p:nvSpPr>
            <p:spPr>
              <a:xfrm>
                <a:off x="342181" y="1108833"/>
                <a:ext cx="8552959" cy="5478529"/>
              </a:xfrm>
              <a:blipFill>
                <a:blip r:embed="rId3"/>
                <a:stretch>
                  <a:fillRect l="-927" t="-890" r="-1354" b="-2225"/>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32775A43-5E41-E1E9-A9FC-796B9386601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2A8EB3B-D717-9545-9AF7-DB016727983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58990BE-3208-DE9F-4CF1-41A539BA8FC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2A096E9-4028-9F73-A9BD-4F16F5886DA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98AE391-E2FA-FF43-F891-2EBEB1BBED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B6F79A8-B282-274C-DC3F-6986444239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A71AD45-4E6E-5D2A-4A27-048B621F480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883583D-FBD6-F4B1-3F09-E3F9BF4B0C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366FF75-7FF5-8B18-EC3F-A56D87E4FCC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F06676F-1302-7970-9CC0-70CA50F70CB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39D0E19-D2B3-0EAB-016F-A4B7B28BC2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CC760C4-73D3-2C16-BC45-2FA7FA2069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0A1A2F9-4E6A-0A18-0F52-EECB4715F89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CD60117-E874-42D0-0FF9-6A46DDF420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4A1F682-3F18-5129-82AC-0BB4FD323A5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072D5DB-52EF-7673-4529-0E9BD1471F7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D42F2FD-1685-3DE7-292D-5913573D4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E0CF85D-D8D9-1E0F-9F62-75F0F7F32C7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0709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78532-F354-6558-D6EB-13C1A6B62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0D42D-E73C-D3C9-8516-D410E9663115}"/>
              </a:ext>
            </a:extLst>
          </p:cNvPr>
          <p:cNvSpPr txBox="1">
            <a:spLocks noGrp="1"/>
          </p:cNvSpPr>
          <p:nvPr>
            <p:ph type="ctrTitle"/>
          </p:nvPr>
        </p:nvSpPr>
        <p:spPr>
          <a:xfrm>
            <a:off x="381003" y="304800"/>
            <a:ext cx="6553197" cy="804034"/>
          </a:xfrm>
          <a:noFill/>
        </p:spPr>
        <p:txBody>
          <a:bodyPr/>
          <a:lstStyle/>
          <a:p>
            <a:pPr lvl="0"/>
            <a:r>
              <a:rPr lang="en-US" sz="2800" dirty="0"/>
              <a:t>Frames and 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663181CD-B516-F0BB-01C6-8B5F3609636D}"/>
              </a:ext>
            </a:extLst>
          </p:cNvPr>
          <p:cNvSpPr txBox="1">
            <a:spLocks noGrp="1"/>
          </p:cNvSpPr>
          <p:nvPr>
            <p:ph type="subTitle" idx="1"/>
          </p:nvPr>
        </p:nvSpPr>
        <p:spPr>
          <a:xfrm>
            <a:off x="685803" y="1584324"/>
            <a:ext cx="7543797" cy="4488655"/>
          </a:xfrm>
        </p:spPr>
        <p:txBody>
          <a:bodyPr anchorCtr="0"/>
          <a:lstStyle/>
          <a:p>
            <a:pPr marL="342900" lvl="0" indent="-342900" algn="l">
              <a:spcBef>
                <a:spcPts val="600"/>
              </a:spcBef>
              <a:buClr>
                <a:srgbClr val="000000"/>
              </a:buClr>
              <a:buChar char="•"/>
            </a:pPr>
            <a:r>
              <a:rPr lang="en-US" sz="2400" dirty="0"/>
              <a:t>A structure is called a frame or machine if at least one of its individual members is a multi-force member. </a:t>
            </a:r>
          </a:p>
          <a:p>
            <a:pPr marL="342900" lvl="0" indent="-342900" algn="l">
              <a:spcBef>
                <a:spcPts val="600"/>
              </a:spcBef>
              <a:buClr>
                <a:srgbClr val="000000"/>
              </a:buClr>
              <a:buChar char="•"/>
            </a:pPr>
            <a:r>
              <a:rPr lang="en-US" sz="2400" dirty="0"/>
              <a:t>A multi-force member is defined as one with three or more forces acting on it, or one with two or more forces and one or more couples acting on it. </a:t>
            </a:r>
          </a:p>
          <a:p>
            <a:pPr marL="342900" lvl="0" indent="-342900" algn="l">
              <a:spcBef>
                <a:spcPts val="600"/>
              </a:spcBef>
              <a:buClr>
                <a:srgbClr val="000000"/>
              </a:buClr>
              <a:buChar char="•"/>
            </a:pPr>
            <a:r>
              <a:rPr lang="en-US" sz="2400" dirty="0"/>
              <a:t>Frames and machines contain multi-force members, the forces in these members in general will not be in the directions of the members. </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8D186CB9-3195-1B70-28FB-0F0553D6B011}"/>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13</a:t>
            </a:fld>
            <a:endParaRPr lang="en-US"/>
          </a:p>
        </p:txBody>
      </p:sp>
      <p:grpSp>
        <p:nvGrpSpPr>
          <p:cNvPr id="5" name="Group 38">
            <a:extLst>
              <a:ext uri="{FF2B5EF4-FFF2-40B4-BE49-F238E27FC236}">
                <a16:creationId xmlns:a16="http://schemas.microsoft.com/office/drawing/2014/main" id="{E131ACF8-2819-40D4-1217-98AAABC8394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406A032-084E-9057-0F34-CA5DE7C993C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70B2FA1-EA5F-03A7-7D22-BC421F57B84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9B5A43B-4B23-30BE-00E3-76F03AD5A28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7C78E40-1A34-F5E2-7008-98216891FB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323E7E1-2ED5-3EDD-DAAC-2263BFDF06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5E6F9A3-570F-DA5B-4465-BD7EE688DA3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4134F78-F252-A9E7-CB54-8A53B90DD8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0B32E00-3C4B-E5E5-ADDB-B286A34039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4CB8FC0-200C-2291-D217-386C6598E56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5183B40-B759-7424-3751-A97E10E10B2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D7CB07A-C918-8704-99B4-9E83BBBBFEF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739050B-500D-6954-A447-A2A85A2E893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AEE780C-3490-51B7-AE00-483313FD4F1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38214BE-58C0-2D9B-A7AF-15F2AE7E79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2054F99-56FD-A5DB-5E8A-0F1704C9CD7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3BB8C0E-73E3-6FDE-1427-3F58433850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E36CC0C4-5F10-8705-CE39-E5D619F66D1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0171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F9E1-DE03-EFD3-D429-0A91BA76A0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738A1-A299-3EC9-7424-853B8C4A4D63}"/>
              </a:ext>
            </a:extLst>
          </p:cNvPr>
          <p:cNvSpPr txBox="1">
            <a:spLocks noGrp="1"/>
          </p:cNvSpPr>
          <p:nvPr>
            <p:ph type="ctrTitle"/>
          </p:nvPr>
        </p:nvSpPr>
        <p:spPr>
          <a:xfrm>
            <a:off x="381003" y="304800"/>
            <a:ext cx="6553197" cy="804034"/>
          </a:xfrm>
          <a:noFill/>
        </p:spPr>
        <p:txBody>
          <a:bodyPr/>
          <a:lstStyle/>
          <a:p>
            <a:pPr lvl="0"/>
            <a:r>
              <a:rPr lang="en-US" sz="2800" dirty="0"/>
              <a:t>Frames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E13473DD-C5D6-4B70-E4B1-52C8C636AB64}"/>
              </a:ext>
            </a:extLst>
          </p:cNvPr>
          <p:cNvSpPr txBox="1">
            <a:spLocks noGrp="1"/>
          </p:cNvSpPr>
          <p:nvPr>
            <p:ph type="subTitle" idx="1"/>
          </p:nvPr>
        </p:nvSpPr>
        <p:spPr>
          <a:xfrm>
            <a:off x="342181" y="1219200"/>
            <a:ext cx="8552959" cy="1066800"/>
          </a:xfrm>
        </p:spPr>
        <p:txBody>
          <a:bodyPr anchorCtr="0"/>
          <a:lstStyle/>
          <a:p>
            <a:pPr marL="342900" lvl="0" indent="-342900" algn="l">
              <a:spcBef>
                <a:spcPts val="600"/>
              </a:spcBef>
              <a:buClr>
                <a:srgbClr val="000000"/>
              </a:buClr>
              <a:buChar char="•"/>
            </a:pPr>
            <a:r>
              <a:rPr lang="en-US" sz="2400" dirty="0"/>
              <a:t>Frames are structures which are designed to support applied loads and are usually fixed in position. </a:t>
            </a:r>
          </a:p>
        </p:txBody>
      </p:sp>
      <p:grpSp>
        <p:nvGrpSpPr>
          <p:cNvPr id="5" name="Group 38">
            <a:extLst>
              <a:ext uri="{FF2B5EF4-FFF2-40B4-BE49-F238E27FC236}">
                <a16:creationId xmlns:a16="http://schemas.microsoft.com/office/drawing/2014/main" id="{AFAE83D7-53B2-0C31-A80C-09BB74CF164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27501E3-9372-9232-7762-32FCDF8E644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BF1C022-5B84-FF69-9D02-A2AFE6424F4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6294B17-B9C7-1203-241B-8A68C0EEE1F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EB4E43A-48D5-122F-5FB0-75C0EEFD02B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0883267-772E-A846-CAA1-F72E3A29E0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A49FC6B-EDCA-4ACF-25E6-C5587766EA0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0BF3AD6-90CF-0934-0B83-67C42C8DDA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AD88765-5D56-7C14-707F-DA30A5879C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023440A-76A1-C59B-8B84-8FD76BD64FB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F9F31FC-D3F6-7022-55C5-88278996C3C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254A180-E3F5-EA53-191A-81912A59655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E133CE7-A31D-89F3-0E81-7C27638315C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96FCBAD-65C9-51C0-AD7F-E4AC8EC67F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ADD5F1D-6739-0777-540C-1A1E692A8F5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39397DD-9FD6-57F4-3210-E3E15DC27F9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D943C9B-A57D-F5AA-F730-3033E3B975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E176DDD8-651B-9B34-246F-C5262920ABD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A35A0C7B-27EA-FFE2-D81B-348935FDDC2C}"/>
              </a:ext>
            </a:extLst>
          </p:cNvPr>
          <p:cNvPicPr>
            <a:picLocks noChangeAspect="1"/>
          </p:cNvPicPr>
          <p:nvPr/>
        </p:nvPicPr>
        <p:blipFill>
          <a:blip r:embed="rId4"/>
          <a:stretch>
            <a:fillRect/>
          </a:stretch>
        </p:blipFill>
        <p:spPr>
          <a:xfrm>
            <a:off x="3505200" y="2173087"/>
            <a:ext cx="5101772" cy="4343400"/>
          </a:xfrm>
          <a:prstGeom prst="rect">
            <a:avLst/>
          </a:prstGeom>
        </p:spPr>
      </p:pic>
    </p:spTree>
    <p:extLst>
      <p:ext uri="{BB962C8B-B14F-4D97-AF65-F5344CB8AC3E}">
        <p14:creationId xmlns:p14="http://schemas.microsoft.com/office/powerpoint/2010/main" val="70569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250" fill="hold"/>
                                        <p:tgtEl>
                                          <p:spTgt spid="23"/>
                                        </p:tgtEl>
                                        <p:attrNameLst>
                                          <p:attrName>ppt_w</p:attrName>
                                        </p:attrNameLst>
                                      </p:cBhvr>
                                      <p:tavLst>
                                        <p:tav tm="0">
                                          <p:val>
                                            <p:fltVal val="0"/>
                                          </p:val>
                                        </p:tav>
                                        <p:tav tm="100000">
                                          <p:val>
                                            <p:strVal val="#ppt_w"/>
                                          </p:val>
                                        </p:tav>
                                      </p:tavLst>
                                    </p:anim>
                                    <p:anim calcmode="lin" valueType="num">
                                      <p:cBhvr>
                                        <p:cTn id="14" dur="1250" fill="hold"/>
                                        <p:tgtEl>
                                          <p:spTgt spid="23"/>
                                        </p:tgtEl>
                                        <p:attrNameLst>
                                          <p:attrName>ppt_h</p:attrName>
                                        </p:attrNameLst>
                                      </p:cBhvr>
                                      <p:tavLst>
                                        <p:tav tm="0">
                                          <p:val>
                                            <p:fltVal val="0"/>
                                          </p:val>
                                        </p:tav>
                                        <p:tav tm="100000">
                                          <p:val>
                                            <p:strVal val="#ppt_h"/>
                                          </p:val>
                                        </p:tav>
                                      </p:tavLst>
                                    </p:anim>
                                    <p:animEffect transition="in" filter="fade">
                                      <p:cBhvr>
                                        <p:cTn id="15"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CA608-A40E-DAB2-0910-62B3B0F37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0A7BE-9EBE-53B4-AF6F-EA99BBA8B82B}"/>
              </a:ext>
            </a:extLst>
          </p:cNvPr>
          <p:cNvSpPr txBox="1">
            <a:spLocks noGrp="1"/>
          </p:cNvSpPr>
          <p:nvPr>
            <p:ph type="ctrTitle"/>
          </p:nvPr>
        </p:nvSpPr>
        <p:spPr>
          <a:xfrm>
            <a:off x="381003" y="304800"/>
            <a:ext cx="6553197" cy="804034"/>
          </a:xfrm>
          <a:noFill/>
        </p:spPr>
        <p:txBody>
          <a:bodyPr/>
          <a:lstStyle/>
          <a:p>
            <a:pPr lvl="0"/>
            <a:r>
              <a:rPr lang="en-US" sz="2800" dirty="0"/>
              <a:t>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B5BCB76C-7728-0F3F-730B-49369187A6F4}"/>
              </a:ext>
            </a:extLst>
          </p:cNvPr>
          <p:cNvSpPr txBox="1">
            <a:spLocks noGrp="1"/>
          </p:cNvSpPr>
          <p:nvPr>
            <p:ph type="subTitle" idx="1"/>
          </p:nvPr>
        </p:nvSpPr>
        <p:spPr>
          <a:xfrm>
            <a:off x="277813" y="1219200"/>
            <a:ext cx="8617328" cy="1600200"/>
          </a:xfrm>
        </p:spPr>
        <p:txBody>
          <a:bodyPr anchorCtr="0"/>
          <a:lstStyle/>
          <a:p>
            <a:pPr marL="342900" lvl="0" indent="-342900" algn="l">
              <a:spcBef>
                <a:spcPts val="600"/>
              </a:spcBef>
              <a:buClr>
                <a:srgbClr val="000000"/>
              </a:buClr>
              <a:buChar char="•"/>
            </a:pPr>
            <a:r>
              <a:rPr lang="en-US" sz="2400" dirty="0"/>
              <a:t>A structure is called a frame or machine if at least one of its Machines are structures which contain moving parts and are de signed to transmit input forces or couples to output forces or couples. </a:t>
            </a:r>
          </a:p>
        </p:txBody>
      </p:sp>
      <p:grpSp>
        <p:nvGrpSpPr>
          <p:cNvPr id="5" name="Group 38">
            <a:extLst>
              <a:ext uri="{FF2B5EF4-FFF2-40B4-BE49-F238E27FC236}">
                <a16:creationId xmlns:a16="http://schemas.microsoft.com/office/drawing/2014/main" id="{036CCA21-8904-768A-9864-C77D27002BD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027564D-9E86-241C-1A4D-1EE06CEA9A0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1939BB2-EB5B-773F-2C10-496A03BE686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B24DE1E-493D-871A-0C3D-05B068C6CE6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7DFA96F-86B6-B285-C96A-2983B538C5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FE01B66-0570-FB81-CB06-4088A1644DB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2A425E0-AA19-AD40-70D6-D6CC6B40FA6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2EDADF2-F608-7C72-7176-72AABD55B8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DF2EB14-6608-DB03-2062-0EE0FD1DC8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17DDD68-9159-D6A7-AE21-68789AA4502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60EDE33-8EE2-951F-6B15-6937002E53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47E8594-CFE5-B241-0358-3A9553B2EC0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223679D-DE0A-BC55-F51D-A4554BB089D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5277081-BDCC-4EAE-98DF-BB2B951882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E656293-E586-84A1-6239-0491B8B6C75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AC0FD21-713A-8070-B9B5-F71E31E0029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E9C66E3-BD47-6283-9D56-13BF26507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77EDDAA3-64AD-DFF7-61AD-3034E9995A3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APPLICATION OF RESIDUAL SPRAYS FOR VECTOR CONTROL">
            <a:extLst>
              <a:ext uri="{FF2B5EF4-FFF2-40B4-BE49-F238E27FC236}">
                <a16:creationId xmlns:a16="http://schemas.microsoft.com/office/drawing/2014/main" id="{55659513-6C0D-725F-08A2-BED132286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6998" y="2387871"/>
            <a:ext cx="2995692" cy="430931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D0F3EC16-C9F7-50F8-D6FC-FAA9F1524FB0}"/>
              </a:ext>
            </a:extLst>
          </p:cNvPr>
          <p:cNvSpPr txBox="1"/>
          <p:nvPr/>
        </p:nvSpPr>
        <p:spPr>
          <a:xfrm>
            <a:off x="312319" y="4384917"/>
            <a:ext cx="4916866" cy="830997"/>
          </a:xfrm>
          <a:prstGeom prst="rect">
            <a:avLst/>
          </a:prstGeom>
          <a:noFill/>
        </p:spPr>
        <p:txBody>
          <a:bodyPr wrap="square">
            <a:spAutoFit/>
          </a:bodyPr>
          <a:lstStyle/>
          <a:p>
            <a:r>
              <a:rPr lang="en-US" dirty="0"/>
              <a:t>Hand Compression Pumps (HCPs) for use in Indoor Residual Spray(IRS)</a:t>
            </a:r>
          </a:p>
        </p:txBody>
      </p:sp>
    </p:spTree>
    <p:extLst>
      <p:ext uri="{BB962C8B-B14F-4D97-AF65-F5344CB8AC3E}">
        <p14:creationId xmlns:p14="http://schemas.microsoft.com/office/powerpoint/2010/main" val="94055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250" fill="hold"/>
                                        <p:tgtEl>
                                          <p:spTgt spid="1026"/>
                                        </p:tgtEl>
                                        <p:attrNameLst>
                                          <p:attrName>ppt_w</p:attrName>
                                        </p:attrNameLst>
                                      </p:cBhvr>
                                      <p:tavLst>
                                        <p:tav tm="0">
                                          <p:val>
                                            <p:fltVal val="0"/>
                                          </p:val>
                                        </p:tav>
                                        <p:tav tm="100000">
                                          <p:val>
                                            <p:strVal val="#ppt_w"/>
                                          </p:val>
                                        </p:tav>
                                      </p:tavLst>
                                    </p:anim>
                                    <p:anim calcmode="lin" valueType="num">
                                      <p:cBhvr>
                                        <p:cTn id="8" dur="1250" fill="hold"/>
                                        <p:tgtEl>
                                          <p:spTgt spid="1026"/>
                                        </p:tgtEl>
                                        <p:attrNameLst>
                                          <p:attrName>ppt_h</p:attrName>
                                        </p:attrNameLst>
                                      </p:cBhvr>
                                      <p:tavLst>
                                        <p:tav tm="0">
                                          <p:val>
                                            <p:fltVal val="0"/>
                                          </p:val>
                                        </p:tav>
                                        <p:tav tm="100000">
                                          <p:val>
                                            <p:strVal val="#ppt_h"/>
                                          </p:val>
                                        </p:tav>
                                      </p:tavLst>
                                    </p:anim>
                                    <p:animEffect transition="in" filter="fade">
                                      <p:cBhvr>
                                        <p:cTn id="9" dur="125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B4B62-FE7F-BB46-653D-8BA268BB1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559D0-DBE6-2A83-AABC-59F9904762AB}"/>
              </a:ext>
            </a:extLst>
          </p:cNvPr>
          <p:cNvSpPr txBox="1">
            <a:spLocks noGrp="1"/>
          </p:cNvSpPr>
          <p:nvPr>
            <p:ph type="ctrTitle"/>
          </p:nvPr>
        </p:nvSpPr>
        <p:spPr>
          <a:xfrm>
            <a:off x="381003" y="304800"/>
            <a:ext cx="6553197" cy="804034"/>
          </a:xfrm>
          <a:noFill/>
        </p:spPr>
        <p:txBody>
          <a:bodyPr/>
          <a:lstStyle/>
          <a:p>
            <a:pPr lvl="0"/>
            <a:r>
              <a:rPr lang="en-US" sz="2800" dirty="0"/>
              <a:t>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270E7024-56AD-635F-EAE0-A9C9D3F29A38}"/>
              </a:ext>
            </a:extLst>
          </p:cNvPr>
          <p:cNvSpPr txBox="1">
            <a:spLocks noGrp="1"/>
          </p:cNvSpPr>
          <p:nvPr>
            <p:ph type="subTitle" idx="1"/>
          </p:nvPr>
        </p:nvSpPr>
        <p:spPr>
          <a:xfrm>
            <a:off x="342181" y="1219200"/>
            <a:ext cx="8552959" cy="2608350"/>
          </a:xfrm>
        </p:spPr>
        <p:txBody>
          <a:bodyPr anchorCtr="0"/>
          <a:lstStyle/>
          <a:p>
            <a:pPr marL="342900" lvl="0" indent="-342900" algn="l">
              <a:spcBef>
                <a:spcPts val="600"/>
              </a:spcBef>
              <a:buClr>
                <a:srgbClr val="000000"/>
              </a:buClr>
              <a:buChar char="•"/>
            </a:pPr>
            <a:r>
              <a:rPr lang="en-US" sz="2400" b="1" i="1" dirty="0"/>
              <a:t>Machines</a:t>
            </a:r>
            <a:r>
              <a:rPr lang="en-US" sz="2400" dirty="0"/>
              <a:t> are non-rigid structures where the parts can move relative to one another. </a:t>
            </a:r>
          </a:p>
          <a:p>
            <a:pPr marL="342900" lvl="0" indent="-342900" algn="l">
              <a:spcBef>
                <a:spcPts val="600"/>
              </a:spcBef>
              <a:buClr>
                <a:srgbClr val="000000"/>
              </a:buClr>
              <a:buChar char="•"/>
            </a:pPr>
            <a:r>
              <a:rPr lang="en-US" sz="2400" dirty="0"/>
              <a:t>Generally, they have an input and an output force and are designed to produce a mechanical advantage. </a:t>
            </a:r>
          </a:p>
          <a:p>
            <a:pPr marL="342900" lvl="0" indent="-342900" algn="l">
              <a:spcBef>
                <a:spcPts val="600"/>
              </a:spcBef>
              <a:buClr>
                <a:srgbClr val="000000"/>
              </a:buClr>
              <a:buChar char="•"/>
            </a:pPr>
            <a:r>
              <a:rPr lang="en-US" sz="2400" dirty="0"/>
              <a:t>Machines, which are in static equilibrium by their interacting and applied forces are treated as space structures for analysis.</a:t>
            </a:r>
          </a:p>
        </p:txBody>
      </p:sp>
      <p:grpSp>
        <p:nvGrpSpPr>
          <p:cNvPr id="5" name="Group 38">
            <a:extLst>
              <a:ext uri="{FF2B5EF4-FFF2-40B4-BE49-F238E27FC236}">
                <a16:creationId xmlns:a16="http://schemas.microsoft.com/office/drawing/2014/main" id="{4EBDF702-CFDC-439F-CAA6-238C97D5487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2359857-8F51-66FC-57F5-01317336895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5B82173-BFF0-199D-5411-6F6DBF5817E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AD20FAA-3BC0-2D37-8808-C32D3B1BF68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C0D3411-9024-72E9-DD77-1AD4BE404DB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6E00AD-2F3A-50C5-964D-C2052479654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139C5DA-BE81-A45D-6EE6-A89687D9086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CB441FB-6431-1DE3-5DB5-156DBE459D8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3B48C95-EFEA-FD7D-3E03-01EF3A1EB6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0DBCDBE-9DB5-36D4-7C26-10268DFE8E6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5B2D964-84E6-DC3C-D914-06255AEE25E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9B77F73-2ED4-C4A2-CDE5-194009657B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9720244-8C90-EC94-3CB0-8AF1FC04D18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FBA6826-E489-481E-4703-F6B049A585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EB7FE8-7DFB-385E-B8B0-1936CFD280A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6E2C08B-E96A-3C6F-7D6E-B285C400503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9C7FCBE-3414-B0AD-61DF-7250AAC50C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BC0D53AE-2395-A391-C160-C1EB173BBF2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FB995911-75B1-178D-A0FE-73EA0C3B82C2}"/>
              </a:ext>
            </a:extLst>
          </p:cNvPr>
          <p:cNvPicPr>
            <a:picLocks noChangeAspect="1"/>
          </p:cNvPicPr>
          <p:nvPr/>
        </p:nvPicPr>
        <p:blipFill>
          <a:blip r:embed="rId4"/>
          <a:stretch>
            <a:fillRect/>
          </a:stretch>
        </p:blipFill>
        <p:spPr>
          <a:xfrm>
            <a:off x="813810" y="3714891"/>
            <a:ext cx="3066159" cy="2899671"/>
          </a:xfrm>
          <a:prstGeom prst="rect">
            <a:avLst/>
          </a:prstGeom>
        </p:spPr>
      </p:pic>
      <p:pic>
        <p:nvPicPr>
          <p:cNvPr id="26" name="Picture 25">
            <a:extLst>
              <a:ext uri="{FF2B5EF4-FFF2-40B4-BE49-F238E27FC236}">
                <a16:creationId xmlns:a16="http://schemas.microsoft.com/office/drawing/2014/main" id="{FA703852-169D-3DB5-21FE-26F134B40404}"/>
              </a:ext>
            </a:extLst>
          </p:cNvPr>
          <p:cNvPicPr>
            <a:picLocks noChangeAspect="1"/>
          </p:cNvPicPr>
          <p:nvPr/>
        </p:nvPicPr>
        <p:blipFill>
          <a:blip r:embed="rId5"/>
          <a:stretch>
            <a:fillRect/>
          </a:stretch>
        </p:blipFill>
        <p:spPr>
          <a:xfrm>
            <a:off x="4893390" y="3645880"/>
            <a:ext cx="2988330" cy="3051762"/>
          </a:xfrm>
          <a:prstGeom prst="rect">
            <a:avLst/>
          </a:prstGeom>
        </p:spPr>
      </p:pic>
    </p:spTree>
    <p:extLst>
      <p:ext uri="{BB962C8B-B14F-4D97-AF65-F5344CB8AC3E}">
        <p14:creationId xmlns:p14="http://schemas.microsoft.com/office/powerpoint/2010/main" val="282734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arn(inVertical)">
                                      <p:cBhvr>
                                        <p:cTn id="29"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00BE1-1774-40F2-FC1F-582360626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C0C8B-CCD6-FDD9-B48F-09AEDA76953B}"/>
              </a:ext>
            </a:extLst>
          </p:cNvPr>
          <p:cNvSpPr txBox="1">
            <a:spLocks noGrp="1"/>
          </p:cNvSpPr>
          <p:nvPr>
            <p:ph type="ctrTitle"/>
          </p:nvPr>
        </p:nvSpPr>
        <p:spPr>
          <a:xfrm>
            <a:off x="381003" y="304800"/>
            <a:ext cx="6553197" cy="804034"/>
          </a:xfrm>
          <a:noFill/>
        </p:spPr>
        <p:txBody>
          <a:bodyPr/>
          <a:lstStyle/>
          <a:p>
            <a:pPr lvl="0"/>
            <a:r>
              <a:rPr lang="en-US" sz="2800" dirty="0"/>
              <a:t>Structural Analysis of 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9BF8ABC4-13EB-C31F-77E2-4072DC8EA319}"/>
              </a:ext>
            </a:extLst>
          </p:cNvPr>
          <p:cNvSpPr txBox="1">
            <a:spLocks noGrp="1"/>
          </p:cNvSpPr>
          <p:nvPr>
            <p:ph type="subTitle" idx="1"/>
          </p:nvPr>
        </p:nvSpPr>
        <p:spPr>
          <a:xfrm>
            <a:off x="342181" y="1219200"/>
            <a:ext cx="8552959" cy="872363"/>
          </a:xfrm>
        </p:spPr>
        <p:txBody>
          <a:bodyPr anchorCtr="0"/>
          <a:lstStyle/>
          <a:p>
            <a:pPr marL="342900" lvl="0" indent="-342900" algn="l">
              <a:spcBef>
                <a:spcPts val="600"/>
              </a:spcBef>
              <a:buClr>
                <a:srgbClr val="000000"/>
              </a:buClr>
              <a:buChar char="•"/>
            </a:pPr>
            <a:r>
              <a:rPr lang="en-US" sz="2400" dirty="0"/>
              <a:t>Machines, which are in static equilibrium by their interacting and applied forces are treated as space structures for analysis.</a:t>
            </a:r>
          </a:p>
        </p:txBody>
      </p:sp>
      <p:grpSp>
        <p:nvGrpSpPr>
          <p:cNvPr id="5" name="Group 38">
            <a:extLst>
              <a:ext uri="{FF2B5EF4-FFF2-40B4-BE49-F238E27FC236}">
                <a16:creationId xmlns:a16="http://schemas.microsoft.com/office/drawing/2014/main" id="{F64AE09D-D2D3-371F-F4E0-1B37CF9E274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F2805E4-4154-9A66-CE51-8485E561D84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F3502A1-31DB-B857-1F0D-E0284A3BE07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9CC2FF3-DE43-6AE4-0670-EF83ADF23B4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9AC145D-4060-0B3B-FD2D-ADC86385B1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2774BC0-3F2E-2262-68F5-0650B459C8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0FFFCD4-8811-ACE9-7608-8EBFDDD32FA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9759143-D805-CD1D-6E97-303F9F79A4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08C63D7-677A-3FA7-A298-91E636A8A96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4AA5FA9-8E38-B21A-A63D-C9298E1CCB8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21E993D-3695-4598-4014-37A9341728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28B5631-B30A-5DA8-ED91-663204F241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6B6673B-A73A-AF29-92DA-8741D9A5AA6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9E972E3-98F8-3B66-C463-F12920637A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08DDB30-CFA9-8FC4-5932-A13E6E7AC4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8D64879-A97A-F1BA-09C9-3932D573FF1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F7017F2-5663-41A2-B270-5730FED1C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92FF0E54-046A-506E-C6F2-CCF5332197A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a:extLst>
              <a:ext uri="{FF2B5EF4-FFF2-40B4-BE49-F238E27FC236}">
                <a16:creationId xmlns:a16="http://schemas.microsoft.com/office/drawing/2014/main" id="{EFB3937A-62DD-DC26-BA91-8F9C317DB5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3152" y="2190506"/>
            <a:ext cx="555584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27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71B2C-9272-2A5E-FB02-77E4AA09A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06610-B8BD-9937-F187-E7A4F22AEFF5}"/>
              </a:ext>
            </a:extLst>
          </p:cNvPr>
          <p:cNvSpPr txBox="1">
            <a:spLocks noGrp="1"/>
          </p:cNvSpPr>
          <p:nvPr>
            <p:ph type="ctrTitle"/>
          </p:nvPr>
        </p:nvSpPr>
        <p:spPr>
          <a:xfrm>
            <a:off x="381003" y="304800"/>
            <a:ext cx="6553197" cy="804034"/>
          </a:xfrm>
          <a:noFill/>
        </p:spPr>
        <p:txBody>
          <a:bodyPr/>
          <a:lstStyle/>
          <a:p>
            <a:pPr lvl="0"/>
            <a:r>
              <a:rPr lang="en-US" sz="2800" dirty="0"/>
              <a:t>Analysis of Frames and 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B52994B3-AD91-034D-3D83-663674BFCC93}"/>
              </a:ext>
            </a:extLst>
          </p:cNvPr>
          <p:cNvSpPr txBox="1">
            <a:spLocks noGrp="1"/>
          </p:cNvSpPr>
          <p:nvPr>
            <p:ph type="subTitle" idx="1"/>
          </p:nvPr>
        </p:nvSpPr>
        <p:spPr>
          <a:xfrm>
            <a:off x="342181" y="1219200"/>
            <a:ext cx="8552959" cy="2149475"/>
          </a:xfrm>
        </p:spPr>
        <p:txBody>
          <a:bodyPr anchorCtr="0"/>
          <a:lstStyle/>
          <a:p>
            <a:pPr marL="342900" lvl="0" indent="-342900" algn="l">
              <a:spcBef>
                <a:spcPts val="600"/>
              </a:spcBef>
              <a:buClr>
                <a:srgbClr val="000000"/>
              </a:buClr>
              <a:buChar char="•"/>
            </a:pPr>
            <a:r>
              <a:rPr lang="en-US" sz="2400" dirty="0"/>
              <a:t>Due to the presence of multi-force member, it is not possible analyze these structures by conventional the methods.</a:t>
            </a:r>
          </a:p>
          <a:p>
            <a:pPr marL="342900" lvl="0" indent="-342900" algn="l">
              <a:spcBef>
                <a:spcPts val="600"/>
              </a:spcBef>
              <a:buClr>
                <a:srgbClr val="000000"/>
              </a:buClr>
              <a:buChar char="•"/>
            </a:pPr>
            <a:r>
              <a:rPr lang="en-US" sz="2400" dirty="0"/>
              <a:t>Conventional methods apply to simple frames/machines composed of two-force members where the forces are in the directions of the members.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087DED01-9C4D-F28B-9B81-BC7FA1F0B9D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4019183-2907-8793-567F-A70EF53F65B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7D2F7E6-7638-0EBC-D294-C78D7B01543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2413133-B0E2-4FEA-038F-07A51430468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AAFD040-2DFA-3FA7-DA71-5D2AB31BAB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65F3202-9A44-34A7-03FB-D8309BC801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51F34EA-862F-7580-1A88-EA3E9B9BC66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25B5B02-9E18-3A88-9830-12EED026F0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FF87416-A6D7-4118-EA8E-F26BFA32E89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96EACC0-AD1D-E028-FAFF-5513B8F1858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2374648-DF01-1269-E7B4-817B3190A4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0F0A589-DF3E-34B3-0E20-56BCF4C694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36BBC42-986B-AC20-616A-12B03C67927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DFB3A8C-1959-F752-B650-3BB96C2C14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6EEDBF7-FE55-9D69-38C4-B6394C46A1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D10DB8A-D89A-A8D9-1671-742236B1048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84401A1-08A6-DC54-415A-C31B08AD9A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E75F4F65-D6E7-822F-ED0B-5B086827EBB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 name="Picture 22">
            <a:extLst>
              <a:ext uri="{FF2B5EF4-FFF2-40B4-BE49-F238E27FC236}">
                <a16:creationId xmlns:a16="http://schemas.microsoft.com/office/drawing/2014/main" id="{BC7015F5-780D-3E0C-8736-0F3F926D0C1E}"/>
              </a:ext>
            </a:extLst>
          </p:cNvPr>
          <p:cNvPicPr>
            <a:picLocks noChangeAspect="1"/>
          </p:cNvPicPr>
          <p:nvPr/>
        </p:nvPicPr>
        <p:blipFill>
          <a:blip r:embed="rId4"/>
          <a:stretch>
            <a:fillRect/>
          </a:stretch>
        </p:blipFill>
        <p:spPr>
          <a:xfrm>
            <a:off x="4400909" y="3710354"/>
            <a:ext cx="4369061" cy="2491774"/>
          </a:xfrm>
          <a:prstGeom prst="rect">
            <a:avLst/>
          </a:prstGeom>
        </p:spPr>
      </p:pic>
      <p:pic>
        <p:nvPicPr>
          <p:cNvPr id="27" name="Picture 26">
            <a:extLst>
              <a:ext uri="{FF2B5EF4-FFF2-40B4-BE49-F238E27FC236}">
                <a16:creationId xmlns:a16="http://schemas.microsoft.com/office/drawing/2014/main" id="{DE9E60D7-A0CA-B727-7629-14D86B43E28A}"/>
              </a:ext>
            </a:extLst>
          </p:cNvPr>
          <p:cNvPicPr>
            <a:picLocks noChangeAspect="1"/>
          </p:cNvPicPr>
          <p:nvPr/>
        </p:nvPicPr>
        <p:blipFill>
          <a:blip r:embed="rId5"/>
          <a:stretch>
            <a:fillRect/>
          </a:stretch>
        </p:blipFill>
        <p:spPr>
          <a:xfrm>
            <a:off x="507057" y="3502045"/>
            <a:ext cx="4064943" cy="2873770"/>
          </a:xfrm>
          <a:prstGeom prst="rect">
            <a:avLst/>
          </a:prstGeom>
        </p:spPr>
      </p:pic>
    </p:spTree>
    <p:extLst>
      <p:ext uri="{BB962C8B-B14F-4D97-AF65-F5344CB8AC3E}">
        <p14:creationId xmlns:p14="http://schemas.microsoft.com/office/powerpoint/2010/main" val="76666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D1F5E-DD62-96BB-9EE7-A9C5BC99C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C52D3-49F7-8973-B7B1-F24003A0D710}"/>
              </a:ext>
            </a:extLst>
          </p:cNvPr>
          <p:cNvSpPr txBox="1">
            <a:spLocks noGrp="1"/>
          </p:cNvSpPr>
          <p:nvPr>
            <p:ph type="ctrTitle"/>
          </p:nvPr>
        </p:nvSpPr>
        <p:spPr>
          <a:xfrm>
            <a:off x="381003" y="304800"/>
            <a:ext cx="6553197" cy="804034"/>
          </a:xfrm>
          <a:noFill/>
        </p:spPr>
        <p:txBody>
          <a:bodyPr/>
          <a:lstStyle/>
          <a:p>
            <a:pPr lvl="0"/>
            <a:r>
              <a:rPr lang="en-US" sz="2800" dirty="0"/>
              <a:t>Force Representation and Free-Body Diagrams for Frames and Machines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FE76ED12-7F6C-9A7B-E5D0-1596FE5F51B9}"/>
              </a:ext>
            </a:extLst>
          </p:cNvPr>
          <p:cNvSpPr txBox="1">
            <a:spLocks noGrp="1"/>
          </p:cNvSpPr>
          <p:nvPr>
            <p:ph type="subTitle" idx="1"/>
          </p:nvPr>
        </p:nvSpPr>
        <p:spPr>
          <a:xfrm>
            <a:off x="342181" y="1219201"/>
            <a:ext cx="8552959" cy="1143000"/>
          </a:xfrm>
        </p:spPr>
        <p:txBody>
          <a:bodyPr anchorCtr="0"/>
          <a:lstStyle/>
          <a:p>
            <a:pPr marL="342900" lvl="0" indent="-342900" algn="l">
              <a:spcBef>
                <a:spcPts val="600"/>
              </a:spcBef>
              <a:buClr>
                <a:srgbClr val="000000"/>
              </a:buClr>
              <a:buChar char="•"/>
            </a:pPr>
            <a:r>
              <a:rPr lang="en-US" sz="2400" dirty="0"/>
              <a:t>In most cases the analysis of frames and machines is facilitated by representing the forces in terms of their rectangular components.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E7019179-A0B9-8BDB-F62A-5BF40EEAD75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A46CA1E-A6B8-45D1-35D3-23C09E335BA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095E9FC-8A99-8912-0E23-11E71277892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45E99BC-3D4C-47CC-ADCE-BD8AF1AF0D4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1052F1A-0E18-189F-CC3F-A98E813A39D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8432592-BA6B-D054-18DF-A2DA8BEDE2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226878E-F8FF-EA1B-C457-93A73285B32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4578D83-857D-4C7F-5B2A-9FD4FEB47A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07FE2B0-5D31-D6FC-BD23-A8D410A009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6991E9B-C419-F4BA-151C-C56ECEC9582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D4FDC33-481A-5A3B-7CF6-5C10413559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B5FCCBD-6A1C-BA4C-A35E-FA1FB84C1B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29C41E2-4B5B-2287-FE5C-2D0476D79C1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8CA83B8-2A10-C698-169B-4AA027BC616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4A0F947-7FBD-99DD-0BD6-FAA55551C0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04D2551-A52A-5930-01F5-11F075BF9A4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7520006-0909-1D4B-78B9-33C709ADC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 name="Group 40">
            <a:extLst>
              <a:ext uri="{FF2B5EF4-FFF2-40B4-BE49-F238E27FC236}">
                <a16:creationId xmlns:a16="http://schemas.microsoft.com/office/drawing/2014/main" id="{05883EEB-1FC1-BCA6-0414-0061525DC959}"/>
              </a:ext>
            </a:extLst>
          </p:cNvPr>
          <p:cNvGrpSpPr/>
          <p:nvPr/>
        </p:nvGrpSpPr>
        <p:grpSpPr>
          <a:xfrm>
            <a:off x="474545" y="2608072"/>
            <a:ext cx="3318580" cy="2964043"/>
            <a:chOff x="474545" y="2608072"/>
            <a:chExt cx="3318580" cy="2964043"/>
          </a:xfrm>
        </p:grpSpPr>
        <p:grpSp>
          <p:nvGrpSpPr>
            <p:cNvPr id="29" name="Group 28">
              <a:extLst>
                <a:ext uri="{FF2B5EF4-FFF2-40B4-BE49-F238E27FC236}">
                  <a16:creationId xmlns:a16="http://schemas.microsoft.com/office/drawing/2014/main" id="{5E96A733-E353-728C-B7EB-23D7E6C98348}"/>
                </a:ext>
              </a:extLst>
            </p:cNvPr>
            <p:cNvGrpSpPr/>
            <p:nvPr/>
          </p:nvGrpSpPr>
          <p:grpSpPr>
            <a:xfrm>
              <a:off x="474545" y="2608072"/>
              <a:ext cx="3210373" cy="2724530"/>
              <a:chOff x="474545" y="2608072"/>
              <a:chExt cx="3210373" cy="2724530"/>
            </a:xfrm>
          </p:grpSpPr>
          <p:pic>
            <p:nvPicPr>
              <p:cNvPr id="22" name="Picture 21">
                <a:extLst>
                  <a:ext uri="{FF2B5EF4-FFF2-40B4-BE49-F238E27FC236}">
                    <a16:creationId xmlns:a16="http://schemas.microsoft.com/office/drawing/2014/main" id="{B433955D-05FB-E6E6-C577-59C30F2FA02A}"/>
                  </a:ext>
                </a:extLst>
              </p:cNvPr>
              <p:cNvPicPr>
                <a:picLocks noChangeAspect="1"/>
              </p:cNvPicPr>
              <p:nvPr/>
            </p:nvPicPr>
            <p:blipFill>
              <a:blip r:embed="rId4"/>
              <a:stretch>
                <a:fillRect/>
              </a:stretch>
            </p:blipFill>
            <p:spPr>
              <a:xfrm>
                <a:off x="474545" y="2608072"/>
                <a:ext cx="3210373" cy="2724530"/>
              </a:xfrm>
              <a:prstGeom prst="rect">
                <a:avLst/>
              </a:prstGeom>
            </p:spPr>
          </p:pic>
          <p:sp>
            <p:nvSpPr>
              <p:cNvPr id="23" name="TextBox 22">
                <a:extLst>
                  <a:ext uri="{FF2B5EF4-FFF2-40B4-BE49-F238E27FC236}">
                    <a16:creationId xmlns:a16="http://schemas.microsoft.com/office/drawing/2014/main" id="{1C97CF3F-6D79-1835-3FE3-AD460079E52B}"/>
                  </a:ext>
                </a:extLst>
              </p:cNvPr>
              <p:cNvSpPr txBox="1"/>
              <p:nvPr/>
            </p:nvSpPr>
            <p:spPr>
              <a:xfrm>
                <a:off x="609600" y="3197423"/>
                <a:ext cx="284052" cy="307777"/>
              </a:xfrm>
              <a:prstGeom prst="rect">
                <a:avLst/>
              </a:prstGeom>
              <a:noFill/>
            </p:spPr>
            <p:txBody>
              <a:bodyPr wrap="none" rtlCol="0">
                <a:spAutoFit/>
              </a:bodyPr>
              <a:lstStyle/>
              <a:p>
                <a:r>
                  <a:rPr lang="en-US" sz="1400" i="1" dirty="0"/>
                  <a:t>L</a:t>
                </a:r>
              </a:p>
            </p:txBody>
          </p:sp>
          <p:sp>
            <p:nvSpPr>
              <p:cNvPr id="24" name="TextBox 23">
                <a:extLst>
                  <a:ext uri="{FF2B5EF4-FFF2-40B4-BE49-F238E27FC236}">
                    <a16:creationId xmlns:a16="http://schemas.microsoft.com/office/drawing/2014/main" id="{90B28D96-1A35-5876-8831-5D03CF50E9C6}"/>
                  </a:ext>
                </a:extLst>
              </p:cNvPr>
              <p:cNvSpPr txBox="1"/>
              <p:nvPr/>
            </p:nvSpPr>
            <p:spPr>
              <a:xfrm>
                <a:off x="1371600" y="3429000"/>
                <a:ext cx="284052" cy="307777"/>
              </a:xfrm>
              <a:prstGeom prst="rect">
                <a:avLst/>
              </a:prstGeom>
              <a:noFill/>
            </p:spPr>
            <p:txBody>
              <a:bodyPr wrap="none" rtlCol="0">
                <a:spAutoFit/>
              </a:bodyPr>
              <a:lstStyle/>
              <a:p>
                <a:r>
                  <a:rPr lang="en-US" sz="1400" i="1" dirty="0"/>
                  <a:t>L</a:t>
                </a:r>
              </a:p>
            </p:txBody>
          </p:sp>
          <p:sp>
            <p:nvSpPr>
              <p:cNvPr id="25" name="TextBox 24">
                <a:extLst>
                  <a:ext uri="{FF2B5EF4-FFF2-40B4-BE49-F238E27FC236}">
                    <a16:creationId xmlns:a16="http://schemas.microsoft.com/office/drawing/2014/main" id="{76C16384-2C0F-8128-2D3E-7559609D814C}"/>
                  </a:ext>
                </a:extLst>
              </p:cNvPr>
              <p:cNvSpPr txBox="1"/>
              <p:nvPr/>
            </p:nvSpPr>
            <p:spPr>
              <a:xfrm>
                <a:off x="2438400" y="3429000"/>
                <a:ext cx="284052" cy="307777"/>
              </a:xfrm>
              <a:prstGeom prst="rect">
                <a:avLst/>
              </a:prstGeom>
              <a:noFill/>
            </p:spPr>
            <p:txBody>
              <a:bodyPr wrap="none" rtlCol="0">
                <a:spAutoFit/>
              </a:bodyPr>
              <a:lstStyle/>
              <a:p>
                <a:r>
                  <a:rPr lang="en-US" sz="1400" i="1" dirty="0"/>
                  <a:t>L</a:t>
                </a:r>
              </a:p>
            </p:txBody>
          </p:sp>
          <p:sp>
            <p:nvSpPr>
              <p:cNvPr id="27" name="TextBox 26">
                <a:extLst>
                  <a:ext uri="{FF2B5EF4-FFF2-40B4-BE49-F238E27FC236}">
                    <a16:creationId xmlns:a16="http://schemas.microsoft.com/office/drawing/2014/main" id="{9E94B90C-25BB-52DF-C462-E41EAD859288}"/>
                  </a:ext>
                </a:extLst>
              </p:cNvPr>
              <p:cNvSpPr txBox="1"/>
              <p:nvPr/>
            </p:nvSpPr>
            <p:spPr>
              <a:xfrm>
                <a:off x="1475893" y="4779525"/>
                <a:ext cx="790986" cy="369332"/>
              </a:xfrm>
              <a:prstGeom prst="rect">
                <a:avLst/>
              </a:prstGeom>
              <a:noFill/>
            </p:spPr>
            <p:txBody>
              <a:bodyPr wrap="none" rtlCol="0">
                <a:spAutoFit/>
              </a:bodyPr>
              <a:lstStyle/>
              <a:p>
                <a:r>
                  <a:rPr lang="en-US" sz="1800" dirty="0"/>
                  <a:t>Winch</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32CF63A-3389-CF1C-5DB0-51D79087D858}"/>
                      </a:ext>
                    </a:extLst>
                  </p:cNvPr>
                  <p:cNvSpPr txBox="1"/>
                  <p:nvPr/>
                </p:nvSpPr>
                <p:spPr>
                  <a:xfrm>
                    <a:off x="1676400" y="4432756"/>
                    <a:ext cx="15113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oMath>
                      </m:oMathPara>
                    </a14:m>
                    <a:endParaRPr lang="en-US" sz="1400" dirty="0"/>
                  </a:p>
                </p:txBody>
              </p:sp>
            </mc:Choice>
            <mc:Fallback xmlns="">
              <p:sp>
                <p:nvSpPr>
                  <p:cNvPr id="28" name="TextBox 27">
                    <a:extLst>
                      <a:ext uri="{FF2B5EF4-FFF2-40B4-BE49-F238E27FC236}">
                        <a16:creationId xmlns:a16="http://schemas.microsoft.com/office/drawing/2014/main" id="{C32CF63A-3389-CF1C-5DB0-51D79087D858}"/>
                      </a:ext>
                    </a:extLst>
                  </p:cNvPr>
                  <p:cNvSpPr txBox="1">
                    <a:spLocks noRot="1" noChangeAspect="1" noMove="1" noResize="1" noEditPoints="1" noAdjustHandles="1" noChangeArrowheads="1" noChangeShapeType="1" noTextEdit="1"/>
                  </p:cNvSpPr>
                  <p:nvPr/>
                </p:nvSpPr>
                <p:spPr>
                  <a:xfrm>
                    <a:off x="1676400" y="4432756"/>
                    <a:ext cx="151131" cy="215444"/>
                  </a:xfrm>
                  <a:prstGeom prst="rect">
                    <a:avLst/>
                  </a:prstGeom>
                  <a:blipFill>
                    <a:blip r:embed="rId5"/>
                    <a:stretch>
                      <a:fillRect l="-24000" r="-20000" b="-833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9B266A9-8079-4FCE-4EC2-306AC9774068}"/>
                    </a:ext>
                  </a:extLst>
                </p:cNvPr>
                <p:cNvSpPr txBox="1"/>
                <p:nvPr/>
              </p:nvSpPr>
              <p:spPr>
                <a:xfrm>
                  <a:off x="2948470" y="5158027"/>
                  <a:ext cx="844655"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𝑊</m:t>
                                </m:r>
                              </m:e>
                            </m:acc>
                          </m:e>
                          <m:sub>
                            <m:r>
                              <a:rPr lang="en-US" b="0" i="1" smtClean="0">
                                <a:latin typeface="Cambria Math" panose="02040503050406030204" pitchFamily="18" charset="0"/>
                              </a:rPr>
                              <m:t>𝑙𝑜𝑎𝑑</m:t>
                            </m:r>
                          </m:sub>
                        </m:sSub>
                      </m:oMath>
                    </m:oMathPara>
                  </a14:m>
                  <a:endParaRPr lang="en-US" dirty="0"/>
                </a:p>
              </p:txBody>
            </p:sp>
          </mc:Choice>
          <mc:Fallback xmlns="">
            <p:sp>
              <p:nvSpPr>
                <p:cNvPr id="32" name="TextBox 31">
                  <a:extLst>
                    <a:ext uri="{FF2B5EF4-FFF2-40B4-BE49-F238E27FC236}">
                      <a16:creationId xmlns:a16="http://schemas.microsoft.com/office/drawing/2014/main" id="{E9B266A9-8079-4FCE-4EC2-306AC9774068}"/>
                    </a:ext>
                  </a:extLst>
                </p:cNvPr>
                <p:cNvSpPr txBox="1">
                  <a:spLocks noRot="1" noChangeAspect="1" noMove="1" noResize="1" noEditPoints="1" noAdjustHandles="1" noChangeArrowheads="1" noChangeShapeType="1" noTextEdit="1"/>
                </p:cNvSpPr>
                <p:nvPr/>
              </p:nvSpPr>
              <p:spPr>
                <a:xfrm>
                  <a:off x="2948470" y="5158027"/>
                  <a:ext cx="844655" cy="414088"/>
                </a:xfrm>
                <a:prstGeom prst="rect">
                  <a:avLst/>
                </a:prstGeom>
                <a:blipFill>
                  <a:blip r:embed="rId6"/>
                  <a:stretch>
                    <a:fillRect/>
                  </a:stretch>
                </a:blipFill>
              </p:spPr>
              <p:txBody>
                <a:bodyPr/>
                <a:lstStyle/>
                <a:p>
                  <a:r>
                    <a:rPr lang="en-US">
                      <a:noFill/>
                    </a:rPr>
                    <a:t> </a:t>
                  </a:r>
                </a:p>
              </p:txBody>
            </p:sp>
          </mc:Fallback>
        </mc:AlternateContent>
      </p:grpSp>
      <p:pic>
        <p:nvPicPr>
          <p:cNvPr id="40" name="Picture 39">
            <a:extLst>
              <a:ext uri="{FF2B5EF4-FFF2-40B4-BE49-F238E27FC236}">
                <a16:creationId xmlns:a16="http://schemas.microsoft.com/office/drawing/2014/main" id="{D7CB2EB2-8989-CFDB-C14E-0D2312004C91}"/>
              </a:ext>
            </a:extLst>
          </p:cNvPr>
          <p:cNvPicPr>
            <a:picLocks noChangeAspect="1"/>
          </p:cNvPicPr>
          <p:nvPr/>
        </p:nvPicPr>
        <p:blipFill>
          <a:blip r:embed="rId7"/>
          <a:stretch>
            <a:fillRect/>
          </a:stretch>
        </p:blipFill>
        <p:spPr>
          <a:xfrm>
            <a:off x="3899709" y="2183425"/>
            <a:ext cx="4732908" cy="4322723"/>
          </a:xfrm>
          <a:prstGeom prst="rect">
            <a:avLst/>
          </a:prstGeom>
        </p:spPr>
      </p:pic>
    </p:spTree>
    <p:extLst>
      <p:ext uri="{BB962C8B-B14F-4D97-AF65-F5344CB8AC3E}">
        <p14:creationId xmlns:p14="http://schemas.microsoft.com/office/powerpoint/2010/main" val="381000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125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heel(1)">
                                      <p:cBhvr>
                                        <p:cTn id="18" dur="2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9284F-CF11-7F68-4F2C-EE65DF388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93688-ADFC-3AFE-3B54-AF35111264FC}"/>
              </a:ext>
            </a:extLst>
          </p:cNvPr>
          <p:cNvSpPr txBox="1">
            <a:spLocks noGrp="1"/>
          </p:cNvSpPr>
          <p:nvPr>
            <p:ph type="ctrTitle"/>
          </p:nvPr>
        </p:nvSpPr>
        <p:spPr>
          <a:xfrm>
            <a:off x="381003" y="304800"/>
            <a:ext cx="6553197" cy="804034"/>
          </a:xfrm>
          <a:noFill/>
        </p:spPr>
        <p:txBody>
          <a:bodyPr/>
          <a:lstStyle/>
          <a:p>
            <a:pPr lvl="0"/>
            <a:r>
              <a:rPr lang="en-US" sz="2800" dirty="0"/>
              <a:t>Force Representation and Free-Body Diagrams for Frames and Machines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E9DF6126-C40F-6995-B1B1-7B3B55F3A86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2261212-5E6C-34BC-338E-C18C2EB4966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C1B67A8-EA2A-9C12-354B-076527896CB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A0D6BC8-C608-C770-594E-F3B25434C79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DB4E8DE-2337-9FAB-C9C4-213836CCC9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90E30DE-D9F2-F44A-8547-143DA8820B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75A44A0-D952-53AB-35F1-05B32039E3A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B0EBF15-2FE1-CE05-1145-0473FA4856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BD4C817-FD78-89BA-D1F8-2D32E4C9C72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095D7BA-11D2-F0F5-E831-6221E499415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69A93D3-4D50-CFFD-2646-66F3B398112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D2E36D5-8CEE-85BB-8A0A-EB9CBA2090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959F9D1-E03E-0303-2335-D72786243C2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5732445-7390-1E05-3966-C942BCB5C2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5B370AF-6CFA-C1B2-9800-FA87E59521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E4A15BF-3CC6-766E-4C6D-2E8A052240F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D4F3BE6-FB32-358F-7283-FE1A35D6F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TextBox 29">
            <a:extLst>
              <a:ext uri="{FF2B5EF4-FFF2-40B4-BE49-F238E27FC236}">
                <a16:creationId xmlns:a16="http://schemas.microsoft.com/office/drawing/2014/main" id="{3BC4CBBC-164E-847A-8BDF-D45B208EA0D6}"/>
              </a:ext>
            </a:extLst>
          </p:cNvPr>
          <p:cNvSpPr txBox="1"/>
          <p:nvPr/>
        </p:nvSpPr>
        <p:spPr>
          <a:xfrm>
            <a:off x="448765" y="1412562"/>
            <a:ext cx="8285540" cy="461665"/>
          </a:xfrm>
          <a:prstGeom prst="rect">
            <a:avLst/>
          </a:prstGeom>
          <a:noFill/>
        </p:spPr>
        <p:txBody>
          <a:bodyPr wrap="square">
            <a:spAutoFit/>
          </a:bodyPr>
          <a:lstStyle/>
          <a:p>
            <a:r>
              <a:rPr lang="en-US" dirty="0"/>
              <a:t>A ball-and-socket connection between members of a space frame</a:t>
            </a:r>
          </a:p>
        </p:txBody>
      </p:sp>
      <p:pic>
        <p:nvPicPr>
          <p:cNvPr id="33" name="Picture 32">
            <a:extLst>
              <a:ext uri="{FF2B5EF4-FFF2-40B4-BE49-F238E27FC236}">
                <a16:creationId xmlns:a16="http://schemas.microsoft.com/office/drawing/2014/main" id="{D2EA6C47-6D39-B494-F75E-5EE2D9F32AEE}"/>
              </a:ext>
            </a:extLst>
          </p:cNvPr>
          <p:cNvPicPr>
            <a:picLocks noChangeAspect="1"/>
          </p:cNvPicPr>
          <p:nvPr/>
        </p:nvPicPr>
        <p:blipFill>
          <a:blip r:embed="rId4"/>
          <a:stretch>
            <a:fillRect/>
          </a:stretch>
        </p:blipFill>
        <p:spPr>
          <a:xfrm>
            <a:off x="2057400" y="1874227"/>
            <a:ext cx="4298830" cy="4345556"/>
          </a:xfrm>
          <a:prstGeom prst="rect">
            <a:avLst/>
          </a:prstGeom>
        </p:spPr>
      </p:pic>
    </p:spTree>
    <p:extLst>
      <p:ext uri="{BB962C8B-B14F-4D97-AF65-F5344CB8AC3E}">
        <p14:creationId xmlns:p14="http://schemas.microsoft.com/office/powerpoint/2010/main" val="400505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08CDF-CAA7-DD91-20E1-10BA821F2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AE77C-5E00-A15A-8E1A-36EBF4E18B25}"/>
              </a:ext>
            </a:extLst>
          </p:cNvPr>
          <p:cNvSpPr txBox="1">
            <a:spLocks noGrp="1"/>
          </p:cNvSpPr>
          <p:nvPr>
            <p:ph type="ctrTitle"/>
          </p:nvPr>
        </p:nvSpPr>
        <p:spPr>
          <a:xfrm>
            <a:off x="381003" y="304800"/>
            <a:ext cx="6553197" cy="804034"/>
          </a:xfrm>
          <a:noFill/>
        </p:spPr>
        <p:txBody>
          <a:bodyPr/>
          <a:lstStyle/>
          <a:p>
            <a:pPr lvl="0"/>
            <a:r>
              <a:rPr lang="en-US" sz="2800" dirty="0"/>
              <a:t>Force Representation and Free-Body Diagrams for Frames and Machines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0FF2B7D0-F379-4A76-008E-88D84BD4725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6BE5424-29A0-650E-3063-A2D62667E7C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9384515-D2C4-7729-65CA-8AAA43B1FBA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C11FCA0-ABF1-868F-C713-322E90A8BB9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56E6CCB-BDB5-CE09-EE56-5B8D65AF55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F0B01FF-2F94-BC50-794E-98DC2FF93E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C2941B8-3BE2-9BDD-9EED-F25DBDFF372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1727E16-C301-08F7-DAD0-EE6B515F62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C2490B1-D099-B775-FB6E-30523089347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0117E55-D9E3-5F43-2A60-D8DE50B2152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169896E-243A-CA6A-2F22-D6A7516B214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9817A78-1B7E-3758-33FD-9BD1009196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F3110A7-05A9-1CB8-A629-2C752B5DC70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BD89AA5-5B04-BC78-9E5D-93CBE408A4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811B458-A3A3-4074-74E3-11A4A4FB399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0E16F4B-FF90-E855-17F2-472101A2B19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2F8CD8A-78CA-9B11-21F8-56D39E64F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TextBox 29">
            <a:extLst>
              <a:ext uri="{FF2B5EF4-FFF2-40B4-BE49-F238E27FC236}">
                <a16:creationId xmlns:a16="http://schemas.microsoft.com/office/drawing/2014/main" id="{1BAA8414-6441-0B41-BFA7-C7676C07B428}"/>
              </a:ext>
            </a:extLst>
          </p:cNvPr>
          <p:cNvSpPr txBox="1"/>
          <p:nvPr/>
        </p:nvSpPr>
        <p:spPr>
          <a:xfrm>
            <a:off x="448765" y="1412562"/>
            <a:ext cx="8285540" cy="461665"/>
          </a:xfrm>
          <a:prstGeom prst="rect">
            <a:avLst/>
          </a:prstGeom>
          <a:noFill/>
        </p:spPr>
        <p:txBody>
          <a:bodyPr wrap="square">
            <a:spAutoFit/>
          </a:bodyPr>
          <a:lstStyle/>
          <a:p>
            <a:r>
              <a:rPr lang="en-US" dirty="0"/>
              <a:t>A Simple Machine:</a:t>
            </a:r>
          </a:p>
        </p:txBody>
      </p:sp>
      <p:pic>
        <p:nvPicPr>
          <p:cNvPr id="4" name="Picture 3">
            <a:extLst>
              <a:ext uri="{FF2B5EF4-FFF2-40B4-BE49-F238E27FC236}">
                <a16:creationId xmlns:a16="http://schemas.microsoft.com/office/drawing/2014/main" id="{1B8E0D63-356A-A01C-8623-38917F6BA049}"/>
              </a:ext>
            </a:extLst>
          </p:cNvPr>
          <p:cNvPicPr>
            <a:picLocks noChangeAspect="1"/>
          </p:cNvPicPr>
          <p:nvPr/>
        </p:nvPicPr>
        <p:blipFill>
          <a:blip r:embed="rId4"/>
          <a:stretch>
            <a:fillRect/>
          </a:stretch>
        </p:blipFill>
        <p:spPr>
          <a:xfrm>
            <a:off x="1643676" y="2183806"/>
            <a:ext cx="5183830" cy="2880444"/>
          </a:xfrm>
          <a:prstGeom prst="rect">
            <a:avLst/>
          </a:prstGeom>
        </p:spPr>
      </p:pic>
      <p:sp>
        <p:nvSpPr>
          <p:cNvPr id="22" name="TextBox 21">
            <a:extLst>
              <a:ext uri="{FF2B5EF4-FFF2-40B4-BE49-F238E27FC236}">
                <a16:creationId xmlns:a16="http://schemas.microsoft.com/office/drawing/2014/main" id="{C88F6B33-DA40-B463-A582-B7FD7D8A09F4}"/>
              </a:ext>
            </a:extLst>
          </p:cNvPr>
          <p:cNvSpPr txBox="1"/>
          <p:nvPr/>
        </p:nvSpPr>
        <p:spPr>
          <a:xfrm>
            <a:off x="3934402" y="4455153"/>
            <a:ext cx="1929695" cy="461665"/>
          </a:xfrm>
          <a:prstGeom prst="rect">
            <a:avLst/>
          </a:prstGeom>
          <a:noFill/>
        </p:spPr>
        <p:txBody>
          <a:bodyPr wrap="none" rtlCol="0">
            <a:spAutoFit/>
          </a:bodyPr>
          <a:lstStyle/>
          <a:p>
            <a:r>
              <a:rPr lang="en-US" dirty="0"/>
              <a:t>Toggle Clamp</a:t>
            </a:r>
          </a:p>
        </p:txBody>
      </p:sp>
      <p:pic>
        <p:nvPicPr>
          <p:cNvPr id="24" name="Picture 23">
            <a:extLst>
              <a:ext uri="{FF2B5EF4-FFF2-40B4-BE49-F238E27FC236}">
                <a16:creationId xmlns:a16="http://schemas.microsoft.com/office/drawing/2014/main" id="{663DB7CB-647D-5AF7-F3CA-8F5A4141CE2D}"/>
              </a:ext>
            </a:extLst>
          </p:cNvPr>
          <p:cNvPicPr>
            <a:picLocks noChangeAspect="1"/>
          </p:cNvPicPr>
          <p:nvPr/>
        </p:nvPicPr>
        <p:blipFill>
          <a:blip r:embed="rId5"/>
          <a:stretch>
            <a:fillRect/>
          </a:stretch>
        </p:blipFill>
        <p:spPr>
          <a:xfrm>
            <a:off x="6430797" y="1271700"/>
            <a:ext cx="2264438" cy="2135325"/>
          </a:xfrm>
          <a:prstGeom prst="rect">
            <a:avLst/>
          </a:prstGeom>
        </p:spPr>
      </p:pic>
      <p:pic>
        <p:nvPicPr>
          <p:cNvPr id="26" name="Picture 25">
            <a:extLst>
              <a:ext uri="{FF2B5EF4-FFF2-40B4-BE49-F238E27FC236}">
                <a16:creationId xmlns:a16="http://schemas.microsoft.com/office/drawing/2014/main" id="{D68B9346-E861-2672-6B77-EF8486D54422}"/>
              </a:ext>
            </a:extLst>
          </p:cNvPr>
          <p:cNvPicPr>
            <a:picLocks noChangeAspect="1"/>
          </p:cNvPicPr>
          <p:nvPr/>
        </p:nvPicPr>
        <p:blipFill>
          <a:blip r:embed="rId6"/>
          <a:stretch>
            <a:fillRect/>
          </a:stretch>
        </p:blipFill>
        <p:spPr>
          <a:xfrm>
            <a:off x="441577" y="4268637"/>
            <a:ext cx="2682623" cy="2324940"/>
          </a:xfrm>
          <a:prstGeom prst="rect">
            <a:avLst/>
          </a:prstGeom>
        </p:spPr>
      </p:pic>
    </p:spTree>
    <p:extLst>
      <p:ext uri="{BB962C8B-B14F-4D97-AF65-F5344CB8AC3E}">
        <p14:creationId xmlns:p14="http://schemas.microsoft.com/office/powerpoint/2010/main" val="263586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2000" fill="hold"/>
                                        <p:tgtEl>
                                          <p:spTgt spid="24"/>
                                        </p:tgtEl>
                                        <p:attrNameLst>
                                          <p:attrName>ppt_w</p:attrName>
                                        </p:attrNameLst>
                                      </p:cBhvr>
                                      <p:tavLst>
                                        <p:tav tm="0">
                                          <p:val>
                                            <p:fltVal val="0"/>
                                          </p:val>
                                        </p:tav>
                                        <p:tav tm="100000">
                                          <p:val>
                                            <p:strVal val="#ppt_w"/>
                                          </p:val>
                                        </p:tav>
                                      </p:tavLst>
                                    </p:anim>
                                    <p:anim calcmode="lin" valueType="num">
                                      <p:cBhvr>
                                        <p:cTn id="24" dur="2000" fill="hold"/>
                                        <p:tgtEl>
                                          <p:spTgt spid="24"/>
                                        </p:tgtEl>
                                        <p:attrNameLst>
                                          <p:attrName>ppt_h</p:attrName>
                                        </p:attrNameLst>
                                      </p:cBhvr>
                                      <p:tavLst>
                                        <p:tav tm="0">
                                          <p:val>
                                            <p:fltVal val="0"/>
                                          </p:val>
                                        </p:tav>
                                        <p:tav tm="100000">
                                          <p:val>
                                            <p:strVal val="#ppt_h"/>
                                          </p:val>
                                        </p:tav>
                                      </p:tavLst>
                                    </p:anim>
                                    <p:anim calcmode="lin" valueType="num">
                                      <p:cBhvr>
                                        <p:cTn id="25" dur="2000" fill="hold"/>
                                        <p:tgtEl>
                                          <p:spTgt spid="24"/>
                                        </p:tgtEl>
                                        <p:attrNameLst>
                                          <p:attrName>style.rotation</p:attrName>
                                        </p:attrNameLst>
                                      </p:cBhvr>
                                      <p:tavLst>
                                        <p:tav tm="0">
                                          <p:val>
                                            <p:fltVal val="90"/>
                                          </p:val>
                                        </p:tav>
                                        <p:tav tm="100000">
                                          <p:val>
                                            <p:fltVal val="0"/>
                                          </p:val>
                                        </p:tav>
                                      </p:tavLst>
                                    </p:anim>
                                    <p:animEffect transition="in" filter="fade">
                                      <p:cBhvr>
                                        <p:cTn id="26" dur="20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1750" fill="hold"/>
                                        <p:tgtEl>
                                          <p:spTgt spid="26"/>
                                        </p:tgtEl>
                                        <p:attrNameLst>
                                          <p:attrName>ppt_w</p:attrName>
                                        </p:attrNameLst>
                                      </p:cBhvr>
                                      <p:tavLst>
                                        <p:tav tm="0">
                                          <p:val>
                                            <p:fltVal val="0"/>
                                          </p:val>
                                        </p:tav>
                                        <p:tav tm="100000">
                                          <p:val>
                                            <p:strVal val="#ppt_w"/>
                                          </p:val>
                                        </p:tav>
                                      </p:tavLst>
                                    </p:anim>
                                    <p:anim calcmode="lin" valueType="num">
                                      <p:cBhvr>
                                        <p:cTn id="32" dur="1750" fill="hold"/>
                                        <p:tgtEl>
                                          <p:spTgt spid="26"/>
                                        </p:tgtEl>
                                        <p:attrNameLst>
                                          <p:attrName>ppt_h</p:attrName>
                                        </p:attrNameLst>
                                      </p:cBhvr>
                                      <p:tavLst>
                                        <p:tav tm="0">
                                          <p:val>
                                            <p:fltVal val="0"/>
                                          </p:val>
                                        </p:tav>
                                        <p:tav tm="100000">
                                          <p:val>
                                            <p:strVal val="#ppt_h"/>
                                          </p:val>
                                        </p:tav>
                                      </p:tavLst>
                                    </p:anim>
                                    <p:anim calcmode="lin" valueType="num">
                                      <p:cBhvr>
                                        <p:cTn id="33" dur="1750" fill="hold"/>
                                        <p:tgtEl>
                                          <p:spTgt spid="26"/>
                                        </p:tgtEl>
                                        <p:attrNameLst>
                                          <p:attrName>style.rotation</p:attrName>
                                        </p:attrNameLst>
                                      </p:cBhvr>
                                      <p:tavLst>
                                        <p:tav tm="0">
                                          <p:val>
                                            <p:fltVal val="90"/>
                                          </p:val>
                                        </p:tav>
                                        <p:tav tm="100000">
                                          <p:val>
                                            <p:fltVal val="0"/>
                                          </p:val>
                                        </p:tav>
                                      </p:tavLst>
                                    </p:anim>
                                    <p:animEffect transition="in" filter="fade">
                                      <p:cBhvr>
                                        <p:cTn id="34" dur="1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8BBF2-FDF9-86F8-440D-D32E18F85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B1F897-053E-A772-20AD-A2617AE6F4D0}"/>
              </a:ext>
            </a:extLst>
          </p:cNvPr>
          <p:cNvSpPr txBox="1">
            <a:spLocks noGrp="1"/>
          </p:cNvSpPr>
          <p:nvPr>
            <p:ph type="ctrTitle"/>
          </p:nvPr>
        </p:nvSpPr>
        <p:spPr>
          <a:xfrm>
            <a:off x="381003" y="304800"/>
            <a:ext cx="6553197" cy="804034"/>
          </a:xfrm>
          <a:noFill/>
        </p:spPr>
        <p:txBody>
          <a:bodyPr/>
          <a:lstStyle/>
          <a:p>
            <a:pPr lvl="0"/>
            <a:r>
              <a:rPr lang="en-US" sz="2800" dirty="0"/>
              <a:t>Interconnected Rigid Bodies with </a:t>
            </a:r>
            <a:r>
              <a:rPr lang="en-US" sz="2800" dirty="0" err="1"/>
              <a:t>Multiforce</a:t>
            </a:r>
            <a:r>
              <a:rPr lang="en-US" sz="2800" dirty="0"/>
              <a:t> Members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87F9D355-1EE4-6166-FDB6-D0DDD44FEC1C}"/>
              </a:ext>
            </a:extLst>
          </p:cNvPr>
          <p:cNvSpPr txBox="1">
            <a:spLocks noGrp="1"/>
          </p:cNvSpPr>
          <p:nvPr>
            <p:ph type="subTitle" idx="1"/>
          </p:nvPr>
        </p:nvSpPr>
        <p:spPr>
          <a:xfrm>
            <a:off x="398348" y="1543294"/>
            <a:ext cx="8552959" cy="4552706"/>
          </a:xfrm>
        </p:spPr>
        <p:txBody>
          <a:bodyPr anchorCtr="0"/>
          <a:lstStyle/>
          <a:p>
            <a:pPr marL="342900" lvl="0" indent="-342900" algn="l">
              <a:spcBef>
                <a:spcPts val="600"/>
              </a:spcBef>
              <a:buClr>
                <a:srgbClr val="000000"/>
              </a:buClr>
              <a:buChar char="•"/>
            </a:pPr>
            <a:r>
              <a:rPr lang="en-US" sz="2400" dirty="0"/>
              <a:t>The principle of action and reaction must be carefully observed when we represent the forces of interaction on the separate free-body diagrams. </a:t>
            </a:r>
          </a:p>
          <a:p>
            <a:pPr marL="342900" lvl="0" indent="-342900" algn="l">
              <a:spcBef>
                <a:spcPts val="600"/>
              </a:spcBef>
              <a:buClr>
                <a:srgbClr val="000000"/>
              </a:buClr>
              <a:buChar char="•"/>
            </a:pPr>
            <a:r>
              <a:rPr lang="en-US" sz="2400" dirty="0"/>
              <a:t>If the structure contains more members or supports than are necessary to prevent collapse, the problem is statically indeterminate, and the principles of equilibrium, are not sufficient for solution. </a:t>
            </a:r>
          </a:p>
          <a:p>
            <a:pPr marL="342900" lvl="0" indent="-342900" algn="l">
              <a:spcBef>
                <a:spcPts val="600"/>
              </a:spcBef>
              <a:buClr>
                <a:srgbClr val="000000"/>
              </a:buClr>
              <a:buChar char="•"/>
            </a:pPr>
            <a:r>
              <a:rPr lang="en-US" sz="2400" dirty="0"/>
              <a:t>Although many frames and machines are statically indeterminate, only those which are statically determinate are considered in this course.</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35DDA40C-830D-BBAD-78D9-F3F2C3A4E25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E2B297C-C2A7-C278-4BE5-311ED8583C6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2973E0B-4003-FED0-67D8-39C4F8F8BEF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4C342C8-C474-D59F-DF98-F7542AED96B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DCF3FFB-6A07-7139-AA61-FB4F9CBA6F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78D829B-FA43-B48D-2662-E8B0C110E1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61CFD74-D57C-193F-6926-9307A2D62C5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52B7E36-CAB1-0172-191D-5B6152B51A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5E873C3-4EE7-9171-03E4-89FC2C08EB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FE72345-37F1-2BFA-086C-A0642D4F846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7CDEC9F-4398-84ED-DE2E-89C48E74E5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0A6826D-F5CE-5509-1D98-A900B876A0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B258233-6AF8-AEBB-0BE0-E9F8E00E9AA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9E52869-676F-6171-51A0-002FEFA1B2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9355B51-B7A8-464D-59C7-6B74B61E1A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20E7479-7500-4EC5-B8ED-2683A6CAAF3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38EDD12-6511-A9E6-E35B-A3B215DFA6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AC0A3C87-551F-7608-B276-5BDDB5BADA5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0693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8C687-13E5-DC4E-F234-0E17AEF11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FA9D9-EA80-FB4C-2A4F-9F439B1F1041}"/>
              </a:ext>
            </a:extLst>
          </p:cNvPr>
          <p:cNvSpPr txBox="1">
            <a:spLocks noGrp="1"/>
          </p:cNvSpPr>
          <p:nvPr>
            <p:ph type="ctrTitle"/>
          </p:nvPr>
        </p:nvSpPr>
        <p:spPr>
          <a:xfrm>
            <a:off x="381003" y="304800"/>
            <a:ext cx="6553197" cy="804034"/>
          </a:xfrm>
          <a:noFill/>
        </p:spPr>
        <p:txBody>
          <a:bodyPr/>
          <a:lstStyle/>
          <a:p>
            <a:pPr lvl="0"/>
            <a:r>
              <a:rPr lang="en-US" sz="2800" dirty="0"/>
              <a:t>Interconnected Rigid Bodies with </a:t>
            </a:r>
            <a:r>
              <a:rPr lang="en-US" sz="2800" dirty="0" err="1"/>
              <a:t>Multiforce</a:t>
            </a:r>
            <a:r>
              <a:rPr lang="en-US" sz="2800" dirty="0"/>
              <a:t> Members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2B50B949-81B8-8D01-34A9-F662C90F0179}"/>
              </a:ext>
            </a:extLst>
          </p:cNvPr>
          <p:cNvSpPr txBox="1">
            <a:spLocks noGrp="1"/>
          </p:cNvSpPr>
          <p:nvPr>
            <p:ph type="subTitle" idx="1"/>
          </p:nvPr>
        </p:nvSpPr>
        <p:spPr>
          <a:xfrm>
            <a:off x="398348" y="1543294"/>
            <a:ext cx="8552959" cy="2149475"/>
          </a:xfrm>
        </p:spPr>
        <p:txBody>
          <a:bodyPr anchorCtr="0"/>
          <a:lstStyle/>
          <a:p>
            <a:pPr marL="342900" lvl="0" indent="-342900" algn="l">
              <a:spcBef>
                <a:spcPts val="600"/>
              </a:spcBef>
              <a:buClr>
                <a:srgbClr val="000000"/>
              </a:buClr>
              <a:buChar char="•"/>
            </a:pPr>
            <a:r>
              <a:rPr lang="en-US" sz="2400" dirty="0"/>
              <a:t>Due to the presence of multi-force member, it is not possible analyze these structures by conventional the methods.</a:t>
            </a:r>
          </a:p>
          <a:p>
            <a:pPr marL="342900" lvl="0" indent="-342900" algn="l">
              <a:spcBef>
                <a:spcPts val="600"/>
              </a:spcBef>
              <a:buClr>
                <a:srgbClr val="000000"/>
              </a:buClr>
              <a:buChar char="•"/>
            </a:pPr>
            <a:r>
              <a:rPr lang="en-US" sz="2400" dirty="0"/>
              <a:t>Conventional methods apply to simple frames/machines composed of two-force members where the forces are in the directions of the members.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AA74D7F0-9F22-6ED0-BC9F-F624388A5D8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7BD8739-79C4-8225-C6C3-EC124FA6AA1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0748922-9CE5-77D7-77DD-6B0B29114C8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F17CABF-D7C0-0C75-FC9A-86CE63FABBE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A0DFFBA-2162-73C5-5634-A3E30E37D59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0DB79AD-6E69-86D4-8C94-534A833472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54EFAB3-9C52-4D6E-60DF-AD18AEE364F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8C2FEA3-5DE1-5D7C-CC68-7C2F835200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08F9136-F9DB-2173-6747-965FC26B57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1E2B65B-E49A-6E64-D3C1-234A3181574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FDA636A-82E3-495A-1623-CBEE545922F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6EC11F1-0759-E6C3-55C1-FF8702710F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8E90EF3-DDC7-CC49-2D21-0BEF3F3738B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D6434EA-12C3-3DEB-2D16-DF49ECA0C7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AF4BC03-8F44-AC41-CB1E-649DB86F00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B4313F4-C542-F125-629D-A524DC93583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36A9429-C6D7-AE8A-CC40-EF8609836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A6C66E2A-D83F-3BB6-6399-F50046FE17E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FAAB81DE-7404-1059-2B73-9072D35AC0AD}"/>
              </a:ext>
            </a:extLst>
          </p:cNvPr>
          <p:cNvSpPr txBox="1"/>
          <p:nvPr/>
        </p:nvSpPr>
        <p:spPr>
          <a:xfrm>
            <a:off x="675670" y="5730875"/>
            <a:ext cx="7391400" cy="461665"/>
          </a:xfrm>
          <a:prstGeom prst="rect">
            <a:avLst/>
          </a:prstGeom>
          <a:noFill/>
        </p:spPr>
        <p:txBody>
          <a:bodyPr wrap="square">
            <a:spAutoFit/>
          </a:bodyPr>
          <a:lstStyle/>
          <a:p>
            <a:r>
              <a:rPr lang="en-US" dirty="0"/>
              <a:t>https://engineeringstatics.org/frames-and-machines.html</a:t>
            </a:r>
          </a:p>
        </p:txBody>
      </p:sp>
    </p:spTree>
    <p:extLst>
      <p:ext uri="{BB962C8B-B14F-4D97-AF65-F5344CB8AC3E}">
        <p14:creationId xmlns:p14="http://schemas.microsoft.com/office/powerpoint/2010/main" val="10607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9438</TotalTime>
  <Words>1603</Words>
  <Application>Microsoft Office PowerPoint</Application>
  <PresentationFormat>On-screen Show (4:3)</PresentationFormat>
  <Paragraphs>148</Paragraphs>
  <Slides>23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Cambria Math</vt:lpstr>
      <vt:lpstr>CommercialScript BT</vt:lpstr>
      <vt:lpstr>Curlz MT</vt:lpstr>
      <vt:lpstr>Symbol</vt:lpstr>
      <vt:lpstr>Tempus Sans ITC</vt:lpstr>
      <vt:lpstr>Times New Roman</vt:lpstr>
      <vt:lpstr>Blank Presentation</vt:lpstr>
      <vt:lpstr>Space Structure  As Frames &amp; Machines</vt:lpstr>
      <vt:lpstr>Safe Design of True Structural World</vt:lpstr>
      <vt:lpstr>The World of Structures</vt:lpstr>
      <vt:lpstr>Space Trusses</vt:lpstr>
      <vt:lpstr>Space Trusses</vt:lpstr>
      <vt:lpstr>Space Trusses</vt:lpstr>
      <vt:lpstr>Statically Determinate Space Trusses</vt:lpstr>
      <vt:lpstr>Statically Determinate Space Trusses</vt:lpstr>
      <vt:lpstr>Statically Determinate Space Trusses</vt:lpstr>
      <vt:lpstr>Method of Joints for Space Trusses</vt:lpstr>
      <vt:lpstr>Method of Joints for Space Trusses</vt:lpstr>
      <vt:lpstr>Method of Sections for Space Trusses</vt:lpstr>
      <vt:lpstr>Frames and Machines</vt:lpstr>
      <vt:lpstr>Frames</vt:lpstr>
      <vt:lpstr>Machines</vt:lpstr>
      <vt:lpstr>Machines</vt:lpstr>
      <vt:lpstr>Structural Analysis of Machines</vt:lpstr>
      <vt:lpstr>Analysis of Frames and Machines</vt:lpstr>
      <vt:lpstr>Force Representation and Free-Body Diagrams for Frames and Machines</vt:lpstr>
      <vt:lpstr>Force Representation and Free-Body Diagrams for Frames and Machines</vt:lpstr>
      <vt:lpstr>Force Representation and Free-Body Diagrams for Frames and Machines</vt:lpstr>
      <vt:lpstr>Interconnected Rigid Bodies with Multiforce Members</vt:lpstr>
      <vt:lpstr>Interconnected Rigid Bodies with Multiforce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714</cp:revision>
  <cp:lastPrinted>2002-07-26T02:11:33Z</cp:lastPrinted>
  <dcterms:created xsi:type="dcterms:W3CDTF">2002-07-26T01:39:54Z</dcterms:created>
  <dcterms:modified xsi:type="dcterms:W3CDTF">2026-02-04T03:18:42Z</dcterms:modified>
</cp:coreProperties>
</file>