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6"/>
  </p:notesMasterIdLst>
  <p:sldIdLst>
    <p:sldId id="1377" r:id="rId2"/>
    <p:sldId id="1496" r:id="rId3"/>
    <p:sldId id="1431" r:id="rId4"/>
    <p:sldId id="1445" r:id="rId5"/>
    <p:sldId id="1432" r:id="rId6"/>
    <p:sldId id="1433" r:id="rId7"/>
    <p:sldId id="1447" r:id="rId8"/>
    <p:sldId id="1448" r:id="rId9"/>
    <p:sldId id="1449" r:id="rId10"/>
    <p:sldId id="1450" r:id="rId11"/>
    <p:sldId id="1455" r:id="rId12"/>
    <p:sldId id="1451" r:id="rId13"/>
    <p:sldId id="1498" r:id="rId14"/>
    <p:sldId id="1456" r:id="rId15"/>
    <p:sldId id="1457" r:id="rId16"/>
    <p:sldId id="1458" r:id="rId17"/>
    <p:sldId id="1459" r:id="rId18"/>
    <p:sldId id="1467" r:id="rId19"/>
    <p:sldId id="1468" r:id="rId20"/>
    <p:sldId id="1469" r:id="rId21"/>
    <p:sldId id="1470" r:id="rId22"/>
    <p:sldId id="1471" r:id="rId23"/>
    <p:sldId id="1472" r:id="rId24"/>
    <p:sldId id="1473" r:id="rId25"/>
    <p:sldId id="1474" r:id="rId26"/>
    <p:sldId id="1475" r:id="rId27"/>
    <p:sldId id="1476" r:id="rId28"/>
    <p:sldId id="1477" r:id="rId29"/>
    <p:sldId id="1478" r:id="rId30"/>
    <p:sldId id="1479" r:id="rId31"/>
    <p:sldId id="1480" r:id="rId32"/>
    <p:sldId id="1481" r:id="rId33"/>
    <p:sldId id="1482" r:id="rId34"/>
    <p:sldId id="1483" r:id="rId35"/>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3366FF"/>
    <a:srgbClr val="FF9900"/>
    <a:srgbClr val="FFCC99"/>
    <a:srgbClr val="CC9900"/>
    <a:srgbClr val="FF0066"/>
    <a:srgbClr val="FF33CC"/>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3969" autoAdjust="0"/>
  </p:normalViewPr>
  <p:slideViewPr>
    <p:cSldViewPr>
      <p:cViewPr varScale="1">
        <p:scale>
          <a:sx n="74" d="100"/>
          <a:sy n="74" d="100"/>
        </p:scale>
        <p:origin x="1084"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2/3/2026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11F5A-63A4-C4B3-5EF2-B239AA0B7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FB1B48-588C-0872-26E2-0AAE2C69FF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C0ED52-14B7-0EC3-CAF1-8A1AE41FBE8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6BAA6C2-1DB4-DFE0-C9C5-AE6CCC3D793D}"/>
              </a:ext>
            </a:extLst>
          </p:cNvPr>
          <p:cNvSpPr txBox="1">
            <a:spLocks noGrp="1"/>
          </p:cNvSpPr>
          <p:nvPr>
            <p:ph type="sldNum" sz="quarter" idx="8"/>
          </p:nvPr>
        </p:nvSpPr>
        <p:spPr/>
        <p:txBody>
          <a:bodyPr/>
          <a:lstStyle/>
          <a:p>
            <a:pPr lvl="0"/>
            <a:fld id="{C01480D9-C9C9-4919-8C4B-4AAD4112CED4}" type="slidenum">
              <a:t>2</a:t>
            </a:fld>
            <a:endParaRPr lang="en-US"/>
          </a:p>
        </p:txBody>
      </p:sp>
    </p:spTree>
    <p:extLst>
      <p:ext uri="{BB962C8B-B14F-4D97-AF65-F5344CB8AC3E}">
        <p14:creationId xmlns:p14="http://schemas.microsoft.com/office/powerpoint/2010/main" val="2563544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4B92B-51F6-739E-734C-BB7560E46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D7642-5FB1-B5DE-1D11-7C8031FE10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2B8C31-A560-9325-6AA2-D572671801F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67FCE48-EDB0-DF5E-8354-89EC2D28414D}"/>
              </a:ext>
            </a:extLst>
          </p:cNvPr>
          <p:cNvSpPr txBox="1">
            <a:spLocks noGrp="1"/>
          </p:cNvSpPr>
          <p:nvPr>
            <p:ph type="sldNum" sz="quarter" idx="8"/>
          </p:nvPr>
        </p:nvSpPr>
        <p:spPr/>
        <p:txBody>
          <a:bodyPr/>
          <a:lstStyle/>
          <a:p>
            <a:pPr lvl="0"/>
            <a:fld id="{C01480D9-C9C9-4919-8C4B-4AAD4112CED4}" type="slidenum">
              <a:t>3</a:t>
            </a:fld>
            <a:endParaRPr lang="en-US"/>
          </a:p>
        </p:txBody>
      </p:sp>
    </p:spTree>
    <p:extLst>
      <p:ext uri="{BB962C8B-B14F-4D97-AF65-F5344CB8AC3E}">
        <p14:creationId xmlns:p14="http://schemas.microsoft.com/office/powerpoint/2010/main" val="2162401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FE157-D295-5C1B-7D7C-81384A7B0B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4D4FB1-F710-F61D-2B52-549EBB2FB6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D3327-1348-E7C2-C784-A3DDB3C8088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95C9910-1EBD-8E17-ECD8-0C7B1B92660E}"/>
              </a:ext>
            </a:extLst>
          </p:cNvPr>
          <p:cNvSpPr txBox="1">
            <a:spLocks noGrp="1"/>
          </p:cNvSpPr>
          <p:nvPr>
            <p:ph type="sldNum" sz="quarter" idx="8"/>
          </p:nvPr>
        </p:nvSpPr>
        <p:spPr/>
        <p:txBody>
          <a:bodyPr/>
          <a:lstStyle/>
          <a:p>
            <a:pPr lvl="0"/>
            <a:fld id="{C01480D9-C9C9-4919-8C4B-4AAD4112CED4}" type="slidenum">
              <a:t>4</a:t>
            </a:fld>
            <a:endParaRPr lang="en-US"/>
          </a:p>
        </p:txBody>
      </p:sp>
    </p:spTree>
    <p:extLst>
      <p:ext uri="{BB962C8B-B14F-4D97-AF65-F5344CB8AC3E}">
        <p14:creationId xmlns:p14="http://schemas.microsoft.com/office/powerpoint/2010/main" val="3536418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DCBA7-12FE-C2A2-AB9A-884605EF0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B382F-6C3E-B391-6061-AAEC3C22AE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523100-3C71-D53F-D3BB-9B960B6C282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2965D36-9D14-699A-C172-686E56797EFA}"/>
              </a:ext>
            </a:extLst>
          </p:cNvPr>
          <p:cNvSpPr txBox="1">
            <a:spLocks noGrp="1"/>
          </p:cNvSpPr>
          <p:nvPr>
            <p:ph type="sldNum" sz="quarter" idx="8"/>
          </p:nvPr>
        </p:nvSpPr>
        <p:spPr/>
        <p:txBody>
          <a:bodyPr/>
          <a:lstStyle/>
          <a:p>
            <a:pPr lvl="0"/>
            <a:fld id="{C01480D9-C9C9-4919-8C4B-4AAD4112CED4}" type="slidenum">
              <a:t>5</a:t>
            </a:fld>
            <a:endParaRPr lang="en-US"/>
          </a:p>
        </p:txBody>
      </p:sp>
    </p:spTree>
    <p:extLst>
      <p:ext uri="{BB962C8B-B14F-4D97-AF65-F5344CB8AC3E}">
        <p14:creationId xmlns:p14="http://schemas.microsoft.com/office/powerpoint/2010/main" val="491680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5BBD4-A44E-6510-6230-77FD49D81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F1D112-B7C2-EC25-6A02-F440E0B2B4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57B5F3-AA8D-1984-34B2-BA73449BAA7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5084313-F50A-E588-45B9-486FA9D6C6E4}"/>
              </a:ext>
            </a:extLst>
          </p:cNvPr>
          <p:cNvSpPr txBox="1">
            <a:spLocks noGrp="1"/>
          </p:cNvSpPr>
          <p:nvPr>
            <p:ph type="sldNum" sz="quarter" idx="8"/>
          </p:nvPr>
        </p:nvSpPr>
        <p:spPr/>
        <p:txBody>
          <a:bodyPr/>
          <a:lstStyle/>
          <a:p>
            <a:pPr lvl="0"/>
            <a:fld id="{C01480D9-C9C9-4919-8C4B-4AAD4112CED4}" type="slidenum">
              <a:t>6</a:t>
            </a:fld>
            <a:endParaRPr lang="en-US"/>
          </a:p>
        </p:txBody>
      </p:sp>
    </p:spTree>
    <p:extLst>
      <p:ext uri="{BB962C8B-B14F-4D97-AF65-F5344CB8AC3E}">
        <p14:creationId xmlns:p14="http://schemas.microsoft.com/office/powerpoint/2010/main" val="1280488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CB34A-DD4E-CFBC-30AD-7B6EB627A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235AA-CC5F-DBEB-E2A0-9F97DE8AEA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FE2C99-0ACD-7DBC-5FE0-E4CA6F4864F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E5D0A06-521A-65EA-312A-44CEADD362F1}"/>
              </a:ext>
            </a:extLst>
          </p:cNvPr>
          <p:cNvSpPr txBox="1">
            <a:spLocks noGrp="1"/>
          </p:cNvSpPr>
          <p:nvPr>
            <p:ph type="sldNum" sz="quarter" idx="8"/>
          </p:nvPr>
        </p:nvSpPr>
        <p:spPr/>
        <p:txBody>
          <a:bodyPr/>
          <a:lstStyle/>
          <a:p>
            <a:pPr lvl="0"/>
            <a:fld id="{C01480D9-C9C9-4919-8C4B-4AAD4112CED4}" type="slidenum">
              <a:t>7</a:t>
            </a:fld>
            <a:endParaRPr lang="en-US"/>
          </a:p>
        </p:txBody>
      </p:sp>
    </p:spTree>
    <p:extLst>
      <p:ext uri="{BB962C8B-B14F-4D97-AF65-F5344CB8AC3E}">
        <p14:creationId xmlns:p14="http://schemas.microsoft.com/office/powerpoint/2010/main" val="1713782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1EC95-0D91-DED5-C767-E8C8C9B81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C0C8B0-A86A-7BCF-62F6-4FE2A7DB1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D78783-B5C6-59E4-6034-B4C1D65D716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EFA8938-D3C0-6375-5DBE-1D0D574169D8}"/>
              </a:ext>
            </a:extLst>
          </p:cNvPr>
          <p:cNvSpPr txBox="1">
            <a:spLocks noGrp="1"/>
          </p:cNvSpPr>
          <p:nvPr>
            <p:ph type="sldNum" sz="quarter" idx="8"/>
          </p:nvPr>
        </p:nvSpPr>
        <p:spPr/>
        <p:txBody>
          <a:bodyPr/>
          <a:lstStyle/>
          <a:p>
            <a:pPr lvl="0"/>
            <a:fld id="{C01480D9-C9C9-4919-8C4B-4AAD4112CED4}" type="slidenum">
              <a:t>8</a:t>
            </a:fld>
            <a:endParaRPr lang="en-US"/>
          </a:p>
        </p:txBody>
      </p:sp>
    </p:spTree>
    <p:extLst>
      <p:ext uri="{BB962C8B-B14F-4D97-AF65-F5344CB8AC3E}">
        <p14:creationId xmlns:p14="http://schemas.microsoft.com/office/powerpoint/2010/main" val="1212061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7D7C4-4147-9AA5-10E6-3E07631E8B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15280E-FB6D-E3E2-F905-11CB2F5D93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B7A352-4950-2AFC-8152-7B3FD819DC1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11F03D5-8B5E-20EF-D65A-D41D47950309}"/>
              </a:ext>
            </a:extLst>
          </p:cNvPr>
          <p:cNvSpPr txBox="1">
            <a:spLocks noGrp="1"/>
          </p:cNvSpPr>
          <p:nvPr>
            <p:ph type="sldNum" sz="quarter" idx="8"/>
          </p:nvPr>
        </p:nvSpPr>
        <p:spPr/>
        <p:txBody>
          <a:bodyPr/>
          <a:lstStyle/>
          <a:p>
            <a:pPr lvl="0"/>
            <a:fld id="{C01480D9-C9C9-4919-8C4B-4AAD4112CED4}" type="slidenum">
              <a:t>9</a:t>
            </a:fld>
            <a:endParaRPr lang="en-US"/>
          </a:p>
        </p:txBody>
      </p:sp>
    </p:spTree>
    <p:extLst>
      <p:ext uri="{BB962C8B-B14F-4D97-AF65-F5344CB8AC3E}">
        <p14:creationId xmlns:p14="http://schemas.microsoft.com/office/powerpoint/2010/main" val="133600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9EDE6-B5C4-E69F-F8C0-11F77648CC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3B8651-EF75-A1DC-C2CB-B3D387C77B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56D51A-7958-D9A3-4D51-6E46E8880CE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3BBD388-455E-D119-3D4B-93927C65AD3A}"/>
              </a:ext>
            </a:extLst>
          </p:cNvPr>
          <p:cNvSpPr txBox="1">
            <a:spLocks noGrp="1"/>
          </p:cNvSpPr>
          <p:nvPr>
            <p:ph type="sldNum" sz="quarter" idx="8"/>
          </p:nvPr>
        </p:nvSpPr>
        <p:spPr/>
        <p:txBody>
          <a:bodyPr/>
          <a:lstStyle/>
          <a:p>
            <a:pPr lvl="0"/>
            <a:fld id="{C01480D9-C9C9-4919-8C4B-4AAD4112CED4}" type="slidenum">
              <a:t>10</a:t>
            </a:fld>
            <a:endParaRPr lang="en-US"/>
          </a:p>
        </p:txBody>
      </p:sp>
    </p:spTree>
    <p:extLst>
      <p:ext uri="{BB962C8B-B14F-4D97-AF65-F5344CB8AC3E}">
        <p14:creationId xmlns:p14="http://schemas.microsoft.com/office/powerpoint/2010/main" val="279570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660F7-F54D-830E-DB5D-9BF0B5B545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16EB95-DE10-BAC3-109E-17CA893642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A41CAA-6C0A-76F0-8AC5-14B5D09CABF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115CCA57-3710-E092-C995-246EC10A78AE}"/>
              </a:ext>
            </a:extLst>
          </p:cNvPr>
          <p:cNvSpPr txBox="1">
            <a:spLocks noGrp="1"/>
          </p:cNvSpPr>
          <p:nvPr>
            <p:ph type="sldNum" sz="quarter" idx="8"/>
          </p:nvPr>
        </p:nvSpPr>
        <p:spPr/>
        <p:txBody>
          <a:bodyPr/>
          <a:lstStyle/>
          <a:p>
            <a:pPr lvl="0"/>
            <a:fld id="{C01480D9-C9C9-4919-8C4B-4AAD4112CED4}" type="slidenum">
              <a:t>11</a:t>
            </a:fld>
            <a:endParaRPr lang="en-US"/>
          </a:p>
        </p:txBody>
      </p:sp>
    </p:spTree>
    <p:extLst>
      <p:ext uri="{BB962C8B-B14F-4D97-AF65-F5344CB8AC3E}">
        <p14:creationId xmlns:p14="http://schemas.microsoft.com/office/powerpoint/2010/main" val="986724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DD9CF-BE65-8578-5843-DE5945EA1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375BA-CC56-8977-C40D-F83DEBD388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3BA432-0E3A-FAC3-15D1-3CE6627C976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1965847-52AF-8AEF-94B6-B573E1176E38}"/>
              </a:ext>
            </a:extLst>
          </p:cNvPr>
          <p:cNvSpPr txBox="1">
            <a:spLocks noGrp="1"/>
          </p:cNvSpPr>
          <p:nvPr>
            <p:ph type="sldNum" sz="quarter" idx="8"/>
          </p:nvPr>
        </p:nvSpPr>
        <p:spPr/>
        <p:txBody>
          <a:bodyPr/>
          <a:lstStyle/>
          <a:p>
            <a:pPr lvl="0"/>
            <a:fld id="{C01480D9-C9C9-4919-8C4B-4AAD4112CED4}" type="slidenum">
              <a:t>12</a:t>
            </a:fld>
            <a:endParaRPr lang="en-US"/>
          </a:p>
        </p:txBody>
      </p:sp>
    </p:spTree>
    <p:extLst>
      <p:ext uri="{BB962C8B-B14F-4D97-AF65-F5344CB8AC3E}">
        <p14:creationId xmlns:p14="http://schemas.microsoft.com/office/powerpoint/2010/main" val="1273014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C3DA9-D65C-E389-87F6-3EBBC4150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F36C4-6EF5-6C33-0B94-506C72530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33867B-0AAE-FBAC-08D0-D94A7332B79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EB8D890-2710-9EE7-87F3-FA754468AD0A}"/>
              </a:ext>
            </a:extLst>
          </p:cNvPr>
          <p:cNvSpPr txBox="1">
            <a:spLocks noGrp="1"/>
          </p:cNvSpPr>
          <p:nvPr>
            <p:ph type="sldNum" sz="quarter" idx="8"/>
          </p:nvPr>
        </p:nvSpPr>
        <p:spPr/>
        <p:txBody>
          <a:bodyPr/>
          <a:lstStyle/>
          <a:p>
            <a:pPr lvl="0"/>
            <a:fld id="{C01480D9-C9C9-4919-8C4B-4AAD4112CED4}" type="slidenum">
              <a:t>13</a:t>
            </a:fld>
            <a:endParaRPr lang="en-US"/>
          </a:p>
        </p:txBody>
      </p:sp>
    </p:spTree>
    <p:extLst>
      <p:ext uri="{BB962C8B-B14F-4D97-AF65-F5344CB8AC3E}">
        <p14:creationId xmlns:p14="http://schemas.microsoft.com/office/powerpoint/2010/main" val="1298832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D23C-92C5-53CE-F13E-8091FF928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D60D5-D0A5-6320-47C2-BB0AA37896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5D14AC-4938-5255-A145-5796BC2A754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F66AE21-640C-13AD-1D2C-D55A637E0778}"/>
              </a:ext>
            </a:extLst>
          </p:cNvPr>
          <p:cNvSpPr txBox="1">
            <a:spLocks noGrp="1"/>
          </p:cNvSpPr>
          <p:nvPr>
            <p:ph type="sldNum" sz="quarter" idx="8"/>
          </p:nvPr>
        </p:nvSpPr>
        <p:spPr/>
        <p:txBody>
          <a:bodyPr/>
          <a:lstStyle/>
          <a:p>
            <a:pPr lvl="0"/>
            <a:fld id="{C01480D9-C9C9-4919-8C4B-4AAD4112CED4}" type="slidenum">
              <a:t>14</a:t>
            </a:fld>
            <a:endParaRPr lang="en-US"/>
          </a:p>
        </p:txBody>
      </p:sp>
    </p:spTree>
    <p:extLst>
      <p:ext uri="{BB962C8B-B14F-4D97-AF65-F5344CB8AC3E}">
        <p14:creationId xmlns:p14="http://schemas.microsoft.com/office/powerpoint/2010/main" val="3380744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AA5F6-730C-14F6-8ABA-D67DCABC9A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F6C01-3E69-CFA6-65E6-88FC476606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1C1027-3D0B-27A7-C67B-A2F014BF5D1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90D6CA4-835E-1FA5-CFFF-2C5CC5E9035D}"/>
              </a:ext>
            </a:extLst>
          </p:cNvPr>
          <p:cNvSpPr txBox="1">
            <a:spLocks noGrp="1"/>
          </p:cNvSpPr>
          <p:nvPr>
            <p:ph type="sldNum" sz="quarter" idx="8"/>
          </p:nvPr>
        </p:nvSpPr>
        <p:spPr/>
        <p:txBody>
          <a:bodyPr/>
          <a:lstStyle/>
          <a:p>
            <a:pPr lvl="0"/>
            <a:fld id="{C01480D9-C9C9-4919-8C4B-4AAD4112CED4}" type="slidenum">
              <a:t>15</a:t>
            </a:fld>
            <a:endParaRPr lang="en-US"/>
          </a:p>
        </p:txBody>
      </p:sp>
    </p:spTree>
    <p:extLst>
      <p:ext uri="{BB962C8B-B14F-4D97-AF65-F5344CB8AC3E}">
        <p14:creationId xmlns:p14="http://schemas.microsoft.com/office/powerpoint/2010/main" val="3457559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315D3-BDDC-56D4-3DE9-EE77D39F48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897B74-DB64-81E4-E27A-535F0FD4B6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CA9403-0672-6324-FBDF-0665E497A16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537A7F4-49E1-F2F9-5A49-A080A46F7303}"/>
              </a:ext>
            </a:extLst>
          </p:cNvPr>
          <p:cNvSpPr txBox="1">
            <a:spLocks noGrp="1"/>
          </p:cNvSpPr>
          <p:nvPr>
            <p:ph type="sldNum" sz="quarter" idx="8"/>
          </p:nvPr>
        </p:nvSpPr>
        <p:spPr/>
        <p:txBody>
          <a:bodyPr/>
          <a:lstStyle/>
          <a:p>
            <a:pPr lvl="0"/>
            <a:fld id="{C01480D9-C9C9-4919-8C4B-4AAD4112CED4}" type="slidenum">
              <a:t>16</a:t>
            </a:fld>
            <a:endParaRPr lang="en-US"/>
          </a:p>
        </p:txBody>
      </p:sp>
    </p:spTree>
    <p:extLst>
      <p:ext uri="{BB962C8B-B14F-4D97-AF65-F5344CB8AC3E}">
        <p14:creationId xmlns:p14="http://schemas.microsoft.com/office/powerpoint/2010/main" val="3155014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D7B85-9F05-4644-5208-886E591A99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65EA4-B128-DDA6-C3B5-970692BD0C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18FBE3-D160-019E-ACA5-8C300E9B488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D7429FA-55A8-2F6E-D4C6-CF60383114B6}"/>
              </a:ext>
            </a:extLst>
          </p:cNvPr>
          <p:cNvSpPr txBox="1">
            <a:spLocks noGrp="1"/>
          </p:cNvSpPr>
          <p:nvPr>
            <p:ph type="sldNum" sz="quarter" idx="8"/>
          </p:nvPr>
        </p:nvSpPr>
        <p:spPr/>
        <p:txBody>
          <a:bodyPr/>
          <a:lstStyle/>
          <a:p>
            <a:pPr lvl="0"/>
            <a:fld id="{C01480D9-C9C9-4919-8C4B-4AAD4112CED4}" type="slidenum">
              <a:t>17</a:t>
            </a:fld>
            <a:endParaRPr lang="en-US"/>
          </a:p>
        </p:txBody>
      </p:sp>
    </p:spTree>
    <p:extLst>
      <p:ext uri="{BB962C8B-B14F-4D97-AF65-F5344CB8AC3E}">
        <p14:creationId xmlns:p14="http://schemas.microsoft.com/office/powerpoint/2010/main" val="942878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16D5B-ADB1-FF0A-79DA-0B438FEB6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CECD41-F508-5303-8A9E-CE27921785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4E2CDF-7CDA-02BC-ABFC-5974D81DFFC7}"/>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392D1540-6AD1-3573-EA5E-8620DC17EA79}"/>
              </a:ext>
            </a:extLst>
          </p:cNvPr>
          <p:cNvSpPr txBox="1">
            <a:spLocks noGrp="1"/>
          </p:cNvSpPr>
          <p:nvPr>
            <p:ph type="sldNum" sz="quarter" idx="8"/>
          </p:nvPr>
        </p:nvSpPr>
        <p:spPr/>
        <p:txBody>
          <a:bodyPr/>
          <a:lstStyle/>
          <a:p>
            <a:pPr lvl="0"/>
            <a:fld id="{C01480D9-C9C9-4919-8C4B-4AAD4112CED4}" type="slidenum">
              <a:t>18</a:t>
            </a:fld>
            <a:endParaRPr lang="en-US"/>
          </a:p>
        </p:txBody>
      </p:sp>
    </p:spTree>
    <p:extLst>
      <p:ext uri="{BB962C8B-B14F-4D97-AF65-F5344CB8AC3E}">
        <p14:creationId xmlns:p14="http://schemas.microsoft.com/office/powerpoint/2010/main" val="777753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87CB3-B590-08CC-3FAA-142D4D780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683B4-750E-5B1C-54F4-D3B1B1209C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3AA3EE-5BD2-4BDB-DB6E-A145AF19005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42E670D-5E27-C40E-C2B6-8C347E69E154}"/>
              </a:ext>
            </a:extLst>
          </p:cNvPr>
          <p:cNvSpPr txBox="1">
            <a:spLocks noGrp="1"/>
          </p:cNvSpPr>
          <p:nvPr>
            <p:ph type="sldNum" sz="quarter" idx="8"/>
          </p:nvPr>
        </p:nvSpPr>
        <p:spPr/>
        <p:txBody>
          <a:bodyPr/>
          <a:lstStyle/>
          <a:p>
            <a:pPr lvl="0"/>
            <a:fld id="{C01480D9-C9C9-4919-8C4B-4AAD4112CED4}" type="slidenum">
              <a:t>19</a:t>
            </a:fld>
            <a:endParaRPr lang="en-US"/>
          </a:p>
        </p:txBody>
      </p:sp>
    </p:spTree>
    <p:extLst>
      <p:ext uri="{BB962C8B-B14F-4D97-AF65-F5344CB8AC3E}">
        <p14:creationId xmlns:p14="http://schemas.microsoft.com/office/powerpoint/2010/main" val="3933269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2040D-733B-1BF9-7BC3-F21271D5A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D1AB2-5F58-0E0F-24E8-5E724BCDDB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EE4C3D-E238-7F8F-8231-1B0F8FF3DE6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C9BECF8-D29C-9E91-0069-30F16F803E4C}"/>
              </a:ext>
            </a:extLst>
          </p:cNvPr>
          <p:cNvSpPr txBox="1">
            <a:spLocks noGrp="1"/>
          </p:cNvSpPr>
          <p:nvPr>
            <p:ph type="sldNum" sz="quarter" idx="8"/>
          </p:nvPr>
        </p:nvSpPr>
        <p:spPr/>
        <p:txBody>
          <a:bodyPr/>
          <a:lstStyle/>
          <a:p>
            <a:pPr lvl="0"/>
            <a:fld id="{C01480D9-C9C9-4919-8C4B-4AAD4112CED4}" type="slidenum">
              <a:t>20</a:t>
            </a:fld>
            <a:endParaRPr lang="en-US"/>
          </a:p>
        </p:txBody>
      </p:sp>
    </p:spTree>
    <p:extLst>
      <p:ext uri="{BB962C8B-B14F-4D97-AF65-F5344CB8AC3E}">
        <p14:creationId xmlns:p14="http://schemas.microsoft.com/office/powerpoint/2010/main" val="957380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19A1B-A526-9A3F-544B-9F7CBB2F0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920C2A-5268-93B9-E17D-65AED714EF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E877A2-E156-E158-2A7C-228D760D976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3693D0C-D9AB-1206-35BA-92C6F81A0119}"/>
              </a:ext>
            </a:extLst>
          </p:cNvPr>
          <p:cNvSpPr txBox="1">
            <a:spLocks noGrp="1"/>
          </p:cNvSpPr>
          <p:nvPr>
            <p:ph type="sldNum" sz="quarter" idx="8"/>
          </p:nvPr>
        </p:nvSpPr>
        <p:spPr/>
        <p:txBody>
          <a:bodyPr/>
          <a:lstStyle/>
          <a:p>
            <a:pPr lvl="0"/>
            <a:fld id="{C01480D9-C9C9-4919-8C4B-4AAD4112CED4}" type="slidenum">
              <a:t>21</a:t>
            </a:fld>
            <a:endParaRPr lang="en-US"/>
          </a:p>
        </p:txBody>
      </p:sp>
    </p:spTree>
    <p:extLst>
      <p:ext uri="{BB962C8B-B14F-4D97-AF65-F5344CB8AC3E}">
        <p14:creationId xmlns:p14="http://schemas.microsoft.com/office/powerpoint/2010/main" val="1489605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A709E-4631-3415-F6FA-A3D8F76455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5579D-084F-B75A-B731-D29FFA5BD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F7CACB-8615-CBAD-EDF1-077AA052572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56310EE-BF45-B0C0-2D71-7215257E83E0}"/>
              </a:ext>
            </a:extLst>
          </p:cNvPr>
          <p:cNvSpPr txBox="1">
            <a:spLocks noGrp="1"/>
          </p:cNvSpPr>
          <p:nvPr>
            <p:ph type="sldNum" sz="quarter" idx="8"/>
          </p:nvPr>
        </p:nvSpPr>
        <p:spPr/>
        <p:txBody>
          <a:bodyPr/>
          <a:lstStyle/>
          <a:p>
            <a:pPr lvl="0"/>
            <a:fld id="{C01480D9-C9C9-4919-8C4B-4AAD4112CED4}" type="slidenum">
              <a:t>22</a:t>
            </a:fld>
            <a:endParaRPr lang="en-US"/>
          </a:p>
        </p:txBody>
      </p:sp>
    </p:spTree>
    <p:extLst>
      <p:ext uri="{BB962C8B-B14F-4D97-AF65-F5344CB8AC3E}">
        <p14:creationId xmlns:p14="http://schemas.microsoft.com/office/powerpoint/2010/main" val="13366465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5BA65-D8DA-22BD-A907-2A167C0649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2E75B5-620B-64A6-775D-594A2626C5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3D7123-1C14-D37A-90FE-607DD4C2CA1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E01E20B-EFFA-14FE-94F1-54904AF81137}"/>
              </a:ext>
            </a:extLst>
          </p:cNvPr>
          <p:cNvSpPr txBox="1">
            <a:spLocks noGrp="1"/>
          </p:cNvSpPr>
          <p:nvPr>
            <p:ph type="sldNum" sz="quarter" idx="8"/>
          </p:nvPr>
        </p:nvSpPr>
        <p:spPr/>
        <p:txBody>
          <a:bodyPr/>
          <a:lstStyle/>
          <a:p>
            <a:pPr lvl="0"/>
            <a:fld id="{C01480D9-C9C9-4919-8C4B-4AAD4112CED4}" type="slidenum">
              <a:t>23</a:t>
            </a:fld>
            <a:endParaRPr lang="en-US"/>
          </a:p>
        </p:txBody>
      </p:sp>
    </p:spTree>
    <p:extLst>
      <p:ext uri="{BB962C8B-B14F-4D97-AF65-F5344CB8AC3E}">
        <p14:creationId xmlns:p14="http://schemas.microsoft.com/office/powerpoint/2010/main" val="2183777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CE2DA-E3C0-5A74-0502-979E16180E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9A7D6-2EA8-DCBE-B249-362A6B0B80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AFDE2E-1AA3-27E1-22FE-1D467034BB4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C7924C9-2819-0DBA-742F-36F5F1BD0253}"/>
              </a:ext>
            </a:extLst>
          </p:cNvPr>
          <p:cNvSpPr txBox="1">
            <a:spLocks noGrp="1"/>
          </p:cNvSpPr>
          <p:nvPr>
            <p:ph type="sldNum" sz="quarter" idx="8"/>
          </p:nvPr>
        </p:nvSpPr>
        <p:spPr/>
        <p:txBody>
          <a:bodyPr/>
          <a:lstStyle/>
          <a:p>
            <a:pPr lvl="0"/>
            <a:fld id="{C01480D9-C9C9-4919-8C4B-4AAD4112CED4}" type="slidenum">
              <a:t>24</a:t>
            </a:fld>
            <a:endParaRPr lang="en-US"/>
          </a:p>
        </p:txBody>
      </p:sp>
    </p:spTree>
    <p:extLst>
      <p:ext uri="{BB962C8B-B14F-4D97-AF65-F5344CB8AC3E}">
        <p14:creationId xmlns:p14="http://schemas.microsoft.com/office/powerpoint/2010/main" val="2031782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C1948-861C-9447-98E9-89C42BB5C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C33B8-EC43-FD05-D107-E02705472A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0FBA5A-7973-5367-0402-5D97961EF41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A24BD4D-6F81-1B92-6ACE-2C8BB95C6415}"/>
              </a:ext>
            </a:extLst>
          </p:cNvPr>
          <p:cNvSpPr txBox="1">
            <a:spLocks noGrp="1"/>
          </p:cNvSpPr>
          <p:nvPr>
            <p:ph type="sldNum" sz="quarter" idx="8"/>
          </p:nvPr>
        </p:nvSpPr>
        <p:spPr/>
        <p:txBody>
          <a:bodyPr/>
          <a:lstStyle/>
          <a:p>
            <a:pPr lvl="0"/>
            <a:fld id="{C01480D9-C9C9-4919-8C4B-4AAD4112CED4}" type="slidenum">
              <a:t>25</a:t>
            </a:fld>
            <a:endParaRPr lang="en-US"/>
          </a:p>
        </p:txBody>
      </p:sp>
    </p:spTree>
    <p:extLst>
      <p:ext uri="{BB962C8B-B14F-4D97-AF65-F5344CB8AC3E}">
        <p14:creationId xmlns:p14="http://schemas.microsoft.com/office/powerpoint/2010/main" val="32111172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D28BB-15E0-496E-0291-284777D689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26D887-A26A-9714-5C66-33BC4CD913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E192D8-248E-09EE-1DA4-300F84D8D93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9A58276-6C14-6798-40CD-B670EF6F4F5A}"/>
              </a:ext>
            </a:extLst>
          </p:cNvPr>
          <p:cNvSpPr txBox="1">
            <a:spLocks noGrp="1"/>
          </p:cNvSpPr>
          <p:nvPr>
            <p:ph type="sldNum" sz="quarter" idx="8"/>
          </p:nvPr>
        </p:nvSpPr>
        <p:spPr/>
        <p:txBody>
          <a:bodyPr/>
          <a:lstStyle/>
          <a:p>
            <a:pPr lvl="0"/>
            <a:fld id="{C01480D9-C9C9-4919-8C4B-4AAD4112CED4}" type="slidenum">
              <a:t>26</a:t>
            </a:fld>
            <a:endParaRPr lang="en-US"/>
          </a:p>
        </p:txBody>
      </p:sp>
    </p:spTree>
    <p:extLst>
      <p:ext uri="{BB962C8B-B14F-4D97-AF65-F5344CB8AC3E}">
        <p14:creationId xmlns:p14="http://schemas.microsoft.com/office/powerpoint/2010/main" val="35022288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289CB-F785-2385-0D32-9DA5FEC828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95241E-2AA8-6526-849D-21F45664AC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18F33-5D5D-4F01-F4DA-809BA5D29E2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68CED3A-BC1D-3EA5-D6AE-67DF6272BDAC}"/>
              </a:ext>
            </a:extLst>
          </p:cNvPr>
          <p:cNvSpPr txBox="1">
            <a:spLocks noGrp="1"/>
          </p:cNvSpPr>
          <p:nvPr>
            <p:ph type="sldNum" sz="quarter" idx="8"/>
          </p:nvPr>
        </p:nvSpPr>
        <p:spPr/>
        <p:txBody>
          <a:bodyPr/>
          <a:lstStyle/>
          <a:p>
            <a:pPr lvl="0"/>
            <a:fld id="{C01480D9-C9C9-4919-8C4B-4AAD4112CED4}" type="slidenum">
              <a:t>27</a:t>
            </a:fld>
            <a:endParaRPr lang="en-US"/>
          </a:p>
        </p:txBody>
      </p:sp>
    </p:spTree>
    <p:extLst>
      <p:ext uri="{BB962C8B-B14F-4D97-AF65-F5344CB8AC3E}">
        <p14:creationId xmlns:p14="http://schemas.microsoft.com/office/powerpoint/2010/main" val="9299999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80C0F-ED98-7F73-423F-7348FAEE20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79683F-2D53-4D7D-431C-1C3E72DC90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9D8CED-3FB6-B064-3953-3BCE19A8902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993ACD8-B934-7461-82E6-0840F99E9A20}"/>
              </a:ext>
            </a:extLst>
          </p:cNvPr>
          <p:cNvSpPr txBox="1">
            <a:spLocks noGrp="1"/>
          </p:cNvSpPr>
          <p:nvPr>
            <p:ph type="sldNum" sz="quarter" idx="8"/>
          </p:nvPr>
        </p:nvSpPr>
        <p:spPr/>
        <p:txBody>
          <a:bodyPr/>
          <a:lstStyle/>
          <a:p>
            <a:pPr lvl="0"/>
            <a:fld id="{C01480D9-C9C9-4919-8C4B-4AAD4112CED4}" type="slidenum">
              <a:t>28</a:t>
            </a:fld>
            <a:endParaRPr lang="en-US"/>
          </a:p>
        </p:txBody>
      </p:sp>
    </p:spTree>
    <p:extLst>
      <p:ext uri="{BB962C8B-B14F-4D97-AF65-F5344CB8AC3E}">
        <p14:creationId xmlns:p14="http://schemas.microsoft.com/office/powerpoint/2010/main" val="27037321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4E0E6-6891-A527-8D14-60295EEE5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E8D6A8-6592-2522-4A63-DB87CEC099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A690CE-1CF9-93C4-271A-BF905BD4E82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1554491E-A73A-B7C2-6F3F-EDAE7CB38E3B}"/>
              </a:ext>
            </a:extLst>
          </p:cNvPr>
          <p:cNvSpPr txBox="1">
            <a:spLocks noGrp="1"/>
          </p:cNvSpPr>
          <p:nvPr>
            <p:ph type="sldNum" sz="quarter" idx="8"/>
          </p:nvPr>
        </p:nvSpPr>
        <p:spPr/>
        <p:txBody>
          <a:bodyPr/>
          <a:lstStyle/>
          <a:p>
            <a:pPr lvl="0"/>
            <a:fld id="{C01480D9-C9C9-4919-8C4B-4AAD4112CED4}" type="slidenum">
              <a:t>29</a:t>
            </a:fld>
            <a:endParaRPr lang="en-US"/>
          </a:p>
        </p:txBody>
      </p:sp>
    </p:spTree>
    <p:extLst>
      <p:ext uri="{BB962C8B-B14F-4D97-AF65-F5344CB8AC3E}">
        <p14:creationId xmlns:p14="http://schemas.microsoft.com/office/powerpoint/2010/main" val="34942477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EC973-8F00-D147-66A1-6B53F74D0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453D0-EBCB-632D-B44D-7D028196D4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B35ED2-1BC7-22FC-4FC8-700D0A00381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53BA136-E7EB-635C-B2B3-276D0F2CAC72}"/>
              </a:ext>
            </a:extLst>
          </p:cNvPr>
          <p:cNvSpPr txBox="1">
            <a:spLocks noGrp="1"/>
          </p:cNvSpPr>
          <p:nvPr>
            <p:ph type="sldNum" sz="quarter" idx="8"/>
          </p:nvPr>
        </p:nvSpPr>
        <p:spPr/>
        <p:txBody>
          <a:bodyPr/>
          <a:lstStyle/>
          <a:p>
            <a:pPr lvl="0"/>
            <a:fld id="{C01480D9-C9C9-4919-8C4B-4AAD4112CED4}" type="slidenum">
              <a:t>30</a:t>
            </a:fld>
            <a:endParaRPr lang="en-US"/>
          </a:p>
        </p:txBody>
      </p:sp>
    </p:spTree>
    <p:extLst>
      <p:ext uri="{BB962C8B-B14F-4D97-AF65-F5344CB8AC3E}">
        <p14:creationId xmlns:p14="http://schemas.microsoft.com/office/powerpoint/2010/main" val="13291514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7F257-BBBF-0A2E-67E2-336900E44E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614DFE-3DAB-3136-E501-89DA690AFF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57A046-26B5-55DE-4351-F3351E20E48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A11CE9E-FBF7-65F1-26B3-CD378F833933}"/>
              </a:ext>
            </a:extLst>
          </p:cNvPr>
          <p:cNvSpPr txBox="1">
            <a:spLocks noGrp="1"/>
          </p:cNvSpPr>
          <p:nvPr>
            <p:ph type="sldNum" sz="quarter" idx="8"/>
          </p:nvPr>
        </p:nvSpPr>
        <p:spPr/>
        <p:txBody>
          <a:bodyPr/>
          <a:lstStyle/>
          <a:p>
            <a:pPr lvl="0"/>
            <a:fld id="{C01480D9-C9C9-4919-8C4B-4AAD4112CED4}" type="slidenum">
              <a:t>31</a:t>
            </a:fld>
            <a:endParaRPr lang="en-US"/>
          </a:p>
        </p:txBody>
      </p:sp>
    </p:spTree>
    <p:extLst>
      <p:ext uri="{BB962C8B-B14F-4D97-AF65-F5344CB8AC3E}">
        <p14:creationId xmlns:p14="http://schemas.microsoft.com/office/powerpoint/2010/main" val="20993735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18B3E-8345-B2DF-3017-BE6649994F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635063-7488-BA3C-9F2A-3532B77AF4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F3802-02A2-9175-41FB-5F61B4857D0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504CFF9D-AAFD-C6C7-1598-DB698452B26B}"/>
              </a:ext>
            </a:extLst>
          </p:cNvPr>
          <p:cNvSpPr txBox="1">
            <a:spLocks noGrp="1"/>
          </p:cNvSpPr>
          <p:nvPr>
            <p:ph type="sldNum" sz="quarter" idx="8"/>
          </p:nvPr>
        </p:nvSpPr>
        <p:spPr/>
        <p:txBody>
          <a:bodyPr/>
          <a:lstStyle/>
          <a:p>
            <a:pPr lvl="0"/>
            <a:fld id="{C01480D9-C9C9-4919-8C4B-4AAD4112CED4}" type="slidenum">
              <a:t>32</a:t>
            </a:fld>
            <a:endParaRPr lang="en-US"/>
          </a:p>
        </p:txBody>
      </p:sp>
    </p:spTree>
    <p:extLst>
      <p:ext uri="{BB962C8B-B14F-4D97-AF65-F5344CB8AC3E}">
        <p14:creationId xmlns:p14="http://schemas.microsoft.com/office/powerpoint/2010/main" val="1379561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4B58-3290-518C-1E26-D824F81CC3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FB247-3E7B-C071-F811-4AED1AD7BF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E893B-1C35-70E0-2DEE-9538C7EEDAB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5FD31A6-AFF2-EC42-B224-69BF97C12E45}"/>
              </a:ext>
            </a:extLst>
          </p:cNvPr>
          <p:cNvSpPr txBox="1">
            <a:spLocks noGrp="1"/>
          </p:cNvSpPr>
          <p:nvPr>
            <p:ph type="sldNum" sz="quarter" idx="8"/>
          </p:nvPr>
        </p:nvSpPr>
        <p:spPr/>
        <p:txBody>
          <a:bodyPr/>
          <a:lstStyle/>
          <a:p>
            <a:pPr lvl="0"/>
            <a:fld id="{C01480D9-C9C9-4919-8C4B-4AAD4112CED4}" type="slidenum">
              <a:t>33</a:t>
            </a:fld>
            <a:endParaRPr lang="en-US"/>
          </a:p>
        </p:txBody>
      </p:sp>
    </p:spTree>
    <p:extLst>
      <p:ext uri="{BB962C8B-B14F-4D97-AF65-F5344CB8AC3E}">
        <p14:creationId xmlns:p14="http://schemas.microsoft.com/office/powerpoint/2010/main" val="4157939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1DA29-8D9E-FBB7-06B0-A64D3A8863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0B1898-6398-4E87-8390-9D49959BD8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37D54C-63C9-0B46-7E39-D9BB0B13FE0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EC886D4-EAE0-EC29-1C2E-6E445C5F4A1B}"/>
              </a:ext>
            </a:extLst>
          </p:cNvPr>
          <p:cNvSpPr txBox="1">
            <a:spLocks noGrp="1"/>
          </p:cNvSpPr>
          <p:nvPr>
            <p:ph type="sldNum" sz="quarter" idx="8"/>
          </p:nvPr>
        </p:nvSpPr>
        <p:spPr/>
        <p:txBody>
          <a:bodyPr/>
          <a:lstStyle/>
          <a:p>
            <a:pPr lvl="0"/>
            <a:fld id="{C01480D9-C9C9-4919-8C4B-4AAD4112CED4}" type="slidenum">
              <a:t>34</a:t>
            </a:fld>
            <a:endParaRPr lang="en-US"/>
          </a:p>
        </p:txBody>
      </p:sp>
    </p:spTree>
    <p:extLst>
      <p:ext uri="{BB962C8B-B14F-4D97-AF65-F5344CB8AC3E}">
        <p14:creationId xmlns:p14="http://schemas.microsoft.com/office/powerpoint/2010/main" val="3978066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3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810.png"/><Relationship Id="rId5" Type="http://schemas.openxmlformats.org/officeDocument/2006/relationships/image" Target="../media/image10.png"/><Relationship Id="rId10" Type="http://schemas.openxmlformats.org/officeDocument/2006/relationships/image" Target="../media/image800.png"/><Relationship Id="rId4" Type="http://schemas.openxmlformats.org/officeDocument/2006/relationships/image" Target="../media/image2.png"/><Relationship Id="rId9" Type="http://schemas.openxmlformats.org/officeDocument/2006/relationships/image" Target="../media/image790.png"/></Relationships>
</file>

<file path=ppt/slides/_rels/slide7.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9.png"/><Relationship Id="rId7" Type="http://schemas.openxmlformats.org/officeDocument/2006/relationships/image" Target="../media/image8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00.png"/><Relationship Id="rId5" Type="http://schemas.openxmlformats.org/officeDocument/2006/relationships/image" Target="../media/image790.png"/><Relationship Id="rId10" Type="http://schemas.openxmlformats.org/officeDocument/2006/relationships/image" Target="../media/image84.png"/><Relationship Id="rId4" Type="http://schemas.openxmlformats.org/officeDocument/2006/relationships/image" Target="../media/image2.png"/><Relationship Id="rId9" Type="http://schemas.openxmlformats.org/officeDocument/2006/relationships/image" Target="../media/image83.png"/></Relationships>
</file>

<file path=ppt/slides/_rels/slide8.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13.png"/><Relationship Id="rId7" Type="http://schemas.openxmlformats.org/officeDocument/2006/relationships/image" Target="../media/image8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4.png"/><Relationship Id="rId10" Type="http://schemas.openxmlformats.org/officeDocument/2006/relationships/image" Target="../media/image90.png"/><Relationship Id="rId4" Type="http://schemas.microsoft.com/office/2007/relationships/hdphoto" Target="../media/hdphoto2.wdp"/><Relationship Id="rId9" Type="http://schemas.openxmlformats.org/officeDocument/2006/relationships/image" Target="../media/image89.png"/></Relationships>
</file>

<file path=ppt/slides/_rels/slide9.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15.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2.png"/><Relationship Id="rId9" Type="http://schemas.openxmlformats.org/officeDocument/2006/relationships/image" Target="../media/image9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2.png"/><Relationship Id="rId7" Type="http://schemas.openxmlformats.org/officeDocument/2006/relationships/image" Target="../media/image10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4.png"/><Relationship Id="rId5" Type="http://schemas.openxmlformats.org/officeDocument/2006/relationships/image" Target="../media/image20.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2.png"/><Relationship Id="rId7" Type="http://schemas.openxmlformats.org/officeDocument/2006/relationships/image" Target="../media/image11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610.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2.png"/><Relationship Id="rId7" Type="http://schemas.openxmlformats.org/officeDocument/2006/relationships/image" Target="../media/image11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15.png"/><Relationship Id="rId5" Type="http://schemas.openxmlformats.org/officeDocument/2006/relationships/image" Target="../media/image610.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2.png"/><Relationship Id="rId7" Type="http://schemas.openxmlformats.org/officeDocument/2006/relationships/image" Target="../media/image12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20.png"/><Relationship Id="rId5" Type="http://schemas.openxmlformats.org/officeDocument/2006/relationships/image" Target="../media/image119.png"/><Relationship Id="rId10" Type="http://schemas.openxmlformats.org/officeDocument/2006/relationships/image" Target="../media/image124.png"/><Relationship Id="rId4" Type="http://schemas.openxmlformats.org/officeDocument/2006/relationships/image" Target="../media/image23.png"/><Relationship Id="rId9" Type="http://schemas.openxmlformats.org/officeDocument/2006/relationships/image" Target="../media/image123.png"/></Relationships>
</file>

<file path=ppt/slides/_rels/slide22.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2.png"/><Relationship Id="rId7" Type="http://schemas.openxmlformats.org/officeDocument/2006/relationships/image" Target="../media/image12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20.png"/><Relationship Id="rId5" Type="http://schemas.openxmlformats.org/officeDocument/2006/relationships/image" Target="../media/image119.png"/><Relationship Id="rId10" Type="http://schemas.openxmlformats.org/officeDocument/2006/relationships/image" Target="../media/image124.png"/><Relationship Id="rId4" Type="http://schemas.openxmlformats.org/officeDocument/2006/relationships/image" Target="../media/image23.png"/><Relationship Id="rId9" Type="http://schemas.openxmlformats.org/officeDocument/2006/relationships/image" Target="../media/image123.png"/></Relationships>
</file>

<file path=ppt/slides/_rels/slide23.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25.png"/><Relationship Id="rId7" Type="http://schemas.openxmlformats.org/officeDocument/2006/relationships/image" Target="../media/image120.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23.png"/><Relationship Id="rId10" Type="http://schemas.openxmlformats.org/officeDocument/2006/relationships/image" Target="../media/image123.png"/><Relationship Id="rId4" Type="http://schemas.openxmlformats.org/officeDocument/2006/relationships/image" Target="../media/image2.png"/><Relationship Id="rId9" Type="http://schemas.openxmlformats.org/officeDocument/2006/relationships/image" Target="../media/image122.png"/></Relationships>
</file>

<file path=ppt/slides/_rels/slide24.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6.png"/><Relationship Id="rId7" Type="http://schemas.openxmlformats.org/officeDocument/2006/relationships/image" Target="../media/image128.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27.png"/><Relationship Id="rId11" Type="http://schemas.openxmlformats.org/officeDocument/2006/relationships/image" Target="../media/image132.png"/><Relationship Id="rId5" Type="http://schemas.openxmlformats.org/officeDocument/2006/relationships/image" Target="../media/image23.png"/><Relationship Id="rId10" Type="http://schemas.openxmlformats.org/officeDocument/2006/relationships/image" Target="../media/image131.png"/><Relationship Id="rId4" Type="http://schemas.openxmlformats.org/officeDocument/2006/relationships/image" Target="../media/image2.png"/><Relationship Id="rId9" Type="http://schemas.openxmlformats.org/officeDocument/2006/relationships/image" Target="../media/image130.png"/></Relationships>
</file>

<file path=ppt/slides/_rels/slide25.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23.png"/><Relationship Id="rId7" Type="http://schemas.openxmlformats.org/officeDocument/2006/relationships/image" Target="../media/image136.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35.png"/><Relationship Id="rId11" Type="http://schemas.openxmlformats.org/officeDocument/2006/relationships/image" Target="../media/image2.png"/><Relationship Id="rId5" Type="http://schemas.openxmlformats.org/officeDocument/2006/relationships/image" Target="../media/image134.png"/><Relationship Id="rId10" Type="http://schemas.openxmlformats.org/officeDocument/2006/relationships/image" Target="../media/image139.png"/><Relationship Id="rId4" Type="http://schemas.openxmlformats.org/officeDocument/2006/relationships/image" Target="../media/image133.png"/><Relationship Id="rId9" Type="http://schemas.openxmlformats.org/officeDocument/2006/relationships/image" Target="../media/image138.png"/></Relationships>
</file>

<file path=ppt/slides/_rels/slide26.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23.png"/><Relationship Id="rId7" Type="http://schemas.openxmlformats.org/officeDocument/2006/relationships/image" Target="../media/image143.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42.png"/><Relationship Id="rId11" Type="http://schemas.openxmlformats.org/officeDocument/2006/relationships/image" Target="../media/image2.png"/><Relationship Id="rId5" Type="http://schemas.openxmlformats.org/officeDocument/2006/relationships/image" Target="../media/image141.png"/><Relationship Id="rId10" Type="http://schemas.openxmlformats.org/officeDocument/2006/relationships/image" Target="../media/image146.png"/><Relationship Id="rId4" Type="http://schemas.openxmlformats.org/officeDocument/2006/relationships/image" Target="../media/image140.png"/><Relationship Id="rId9" Type="http://schemas.openxmlformats.org/officeDocument/2006/relationships/image" Target="../media/image145.png"/></Relationships>
</file>

<file path=ppt/slides/_rels/slide27.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23.png"/><Relationship Id="rId7" Type="http://schemas.openxmlformats.org/officeDocument/2006/relationships/image" Target="../media/image15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49.png"/><Relationship Id="rId11" Type="http://schemas.openxmlformats.org/officeDocument/2006/relationships/image" Target="../media/image2.png"/><Relationship Id="rId5" Type="http://schemas.openxmlformats.org/officeDocument/2006/relationships/image" Target="../media/image148.png"/><Relationship Id="rId10" Type="http://schemas.openxmlformats.org/officeDocument/2006/relationships/image" Target="../media/image153.png"/><Relationship Id="rId4" Type="http://schemas.openxmlformats.org/officeDocument/2006/relationships/image" Target="../media/image147.png"/><Relationship Id="rId9" Type="http://schemas.openxmlformats.org/officeDocument/2006/relationships/image" Target="../media/image152.png"/></Relationships>
</file>

<file path=ppt/slides/_rels/slide28.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23.png"/><Relationship Id="rId7" Type="http://schemas.openxmlformats.org/officeDocument/2006/relationships/image" Target="../media/image150.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49.png"/><Relationship Id="rId11" Type="http://schemas.openxmlformats.org/officeDocument/2006/relationships/image" Target="../media/image2.png"/><Relationship Id="rId5" Type="http://schemas.openxmlformats.org/officeDocument/2006/relationships/image" Target="../media/image148.png"/><Relationship Id="rId10" Type="http://schemas.openxmlformats.org/officeDocument/2006/relationships/image" Target="../media/image154.png"/><Relationship Id="rId4" Type="http://schemas.openxmlformats.org/officeDocument/2006/relationships/image" Target="../media/image147.png"/><Relationship Id="rId9" Type="http://schemas.openxmlformats.org/officeDocument/2006/relationships/image" Target="../media/image152.png"/></Relationships>
</file>

<file path=ppt/slides/_rels/slide29.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23.png"/><Relationship Id="rId7" Type="http://schemas.openxmlformats.org/officeDocument/2006/relationships/image" Target="../media/image150.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49.png"/><Relationship Id="rId11" Type="http://schemas.openxmlformats.org/officeDocument/2006/relationships/image" Target="../media/image2.png"/><Relationship Id="rId5" Type="http://schemas.openxmlformats.org/officeDocument/2006/relationships/image" Target="../media/image148.png"/><Relationship Id="rId10" Type="http://schemas.openxmlformats.org/officeDocument/2006/relationships/image" Target="../media/image155.png"/><Relationship Id="rId4" Type="http://schemas.openxmlformats.org/officeDocument/2006/relationships/image" Target="../media/image147.png"/><Relationship Id="rId9" Type="http://schemas.openxmlformats.org/officeDocument/2006/relationships/image" Target="../media/image15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95275"/>
            <a:ext cx="8610600" cy="9906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rPr>
              <a:t>Analysis of Structures</a:t>
            </a:r>
          </a:p>
        </p:txBody>
      </p:sp>
      <p:sp>
        <p:nvSpPr>
          <p:cNvPr id="3075" name="Rectangle 3">
            <a:extLst>
              <a:ext uri="{FF2B5EF4-FFF2-40B4-BE49-F238E27FC236}">
                <a16:creationId xmlns:a16="http://schemas.microsoft.com/office/drawing/2014/main" id="{B8FE71F4-0AE9-03E8-C7A7-40BA5DF56546}"/>
              </a:ext>
            </a:extLst>
          </p:cNvPr>
          <p:cNvSpPr>
            <a:spLocks noGrp="1" noChangeArrowheads="1"/>
          </p:cNvSpPr>
          <p:nvPr>
            <p:ph type="subTitle" idx="1"/>
          </p:nvPr>
        </p:nvSpPr>
        <p:spPr>
          <a:xfrm>
            <a:off x="1446213" y="3733800"/>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 &amp; Head </a:t>
            </a:r>
          </a:p>
          <a:p>
            <a:pPr eaLnBrk="1" hangingPunct="1"/>
            <a:r>
              <a:rPr lang="en-US" altLang="en-US" sz="1800" dirty="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228600" y="5356137"/>
            <a:ext cx="87026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US" altLang="en-US" b="1" i="1" dirty="0">
                <a:solidFill>
                  <a:srgbClr val="00B050"/>
                </a:solidFill>
                <a:latin typeface="Curlz MT" panose="04040404050702020202" pitchFamily="82" charset="0"/>
                <a:ea typeface="STZhongsong" panose="020B0503020204020204" pitchFamily="2" charset="-122"/>
              </a:rPr>
              <a:t>Make Sure that All Members are Under Safe Loading…..</a:t>
            </a:r>
          </a:p>
        </p:txBody>
      </p:sp>
      <p:pic>
        <p:nvPicPr>
          <p:cNvPr id="3079" name="Picture 2" descr="A picture containing shape&#10;&#10;Description automatically generated">
            <a:extLst>
              <a:ext uri="{FF2B5EF4-FFF2-40B4-BE49-F238E27FC236}">
                <a16:creationId xmlns:a16="http://schemas.microsoft.com/office/drawing/2014/main" id="{61298272-DBCA-4D38-B64F-3231452AC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1295400"/>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EAEB8-E556-9ED8-5F84-A6421ADED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618DC8-C994-5205-8561-6D0E9DF48A49}"/>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Safe Design of Future Structural World</a:t>
            </a:r>
          </a:p>
        </p:txBody>
      </p:sp>
      <p:sp>
        <p:nvSpPr>
          <p:cNvPr id="4" name="Slide Number Placeholder 7">
            <a:extLst>
              <a:ext uri="{FF2B5EF4-FFF2-40B4-BE49-F238E27FC236}">
                <a16:creationId xmlns:a16="http://schemas.microsoft.com/office/drawing/2014/main" id="{FD8E41F3-6A1E-7A42-FFEE-A91331069974}"/>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a:t>
            </a:fld>
            <a:endParaRPr lang="en-US"/>
          </a:p>
        </p:txBody>
      </p:sp>
      <p:grpSp>
        <p:nvGrpSpPr>
          <p:cNvPr id="5" name="Group 38">
            <a:extLst>
              <a:ext uri="{FF2B5EF4-FFF2-40B4-BE49-F238E27FC236}">
                <a16:creationId xmlns:a16="http://schemas.microsoft.com/office/drawing/2014/main" id="{39A86774-A6AB-D641-41D8-7F514FA66CA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34F9CB0-6E16-0F53-D404-76A783BDE5B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893A8FA-D6C7-B3C3-AC8B-AEB104BC8A7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15462D4-2E01-FDD1-0889-323B0F6D5F8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4DCFC0D-4AF7-5CAD-520D-8D5CA08164E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0AAE2A1-8F39-F62D-9A1E-23114767CC6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285DA79-076A-4798-E3CF-F162F0FFC0D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DE71EFC-971B-B18B-A559-35171436EBE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FFC10F1-F097-E40B-98D6-C098C8B70BC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7AE8C81-E955-ACF4-7851-AA2186A5D0D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D021883-68DA-664F-3B3C-A44E188F5B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73A37F3-8B1F-A8CE-E4D1-1223D0AC767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409AE72-B98F-385D-B1B8-DC0EE1E227D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878026D-C5E8-0E84-B864-BA041AE76AD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4207CFE-B8E6-D62F-E524-D3E78DCA2B5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7404A27-8E5B-8093-91E4-9E4D9DA2F91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EABB089-7F5E-173E-4DE9-1C08E9DD56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C16811ED-88DE-1DE5-E9F8-80F4DBDAE993}"/>
              </a:ext>
            </a:extLst>
          </p:cNvPr>
          <p:cNvPicPr>
            <a:picLocks noChangeAspect="1"/>
          </p:cNvPicPr>
          <p:nvPr/>
        </p:nvPicPr>
        <p:blipFill>
          <a:blip r:embed="rId4"/>
          <a:stretch>
            <a:fillRect/>
          </a:stretch>
        </p:blipFill>
        <p:spPr>
          <a:xfrm>
            <a:off x="304800" y="1177166"/>
            <a:ext cx="6326888" cy="3816764"/>
          </a:xfrm>
          <a:prstGeom prst="rect">
            <a:avLst/>
          </a:prstGeom>
        </p:spPr>
      </p:pic>
      <p:pic>
        <p:nvPicPr>
          <p:cNvPr id="25" name="Picture 24">
            <a:extLst>
              <a:ext uri="{FF2B5EF4-FFF2-40B4-BE49-F238E27FC236}">
                <a16:creationId xmlns:a16="http://schemas.microsoft.com/office/drawing/2014/main" id="{A7A2B60A-2836-7B85-7B9E-536CFF308BDA}"/>
              </a:ext>
            </a:extLst>
          </p:cNvPr>
          <p:cNvPicPr>
            <a:picLocks noChangeAspect="1"/>
          </p:cNvPicPr>
          <p:nvPr/>
        </p:nvPicPr>
        <p:blipFill>
          <a:blip r:embed="rId5"/>
          <a:stretch>
            <a:fillRect/>
          </a:stretch>
        </p:blipFill>
        <p:spPr>
          <a:xfrm>
            <a:off x="3950734" y="1465814"/>
            <a:ext cx="5000574" cy="3129102"/>
          </a:xfrm>
          <a:prstGeom prst="rect">
            <a:avLst/>
          </a:prstGeom>
        </p:spPr>
      </p:pic>
      <p:pic>
        <p:nvPicPr>
          <p:cNvPr id="27" name="Picture 26">
            <a:extLst>
              <a:ext uri="{FF2B5EF4-FFF2-40B4-BE49-F238E27FC236}">
                <a16:creationId xmlns:a16="http://schemas.microsoft.com/office/drawing/2014/main" id="{13BE9830-DC10-C1AA-BF16-F6F9CDAC5096}"/>
              </a:ext>
            </a:extLst>
          </p:cNvPr>
          <p:cNvPicPr>
            <a:picLocks noChangeAspect="1"/>
          </p:cNvPicPr>
          <p:nvPr/>
        </p:nvPicPr>
        <p:blipFill>
          <a:blip r:embed="rId6"/>
          <a:stretch>
            <a:fillRect/>
          </a:stretch>
        </p:blipFill>
        <p:spPr>
          <a:xfrm>
            <a:off x="1754815" y="3199160"/>
            <a:ext cx="5912182" cy="3589539"/>
          </a:xfrm>
          <a:prstGeom prst="rect">
            <a:avLst/>
          </a:prstGeom>
        </p:spPr>
      </p:pic>
    </p:spTree>
    <p:extLst>
      <p:ext uri="{BB962C8B-B14F-4D97-AF65-F5344CB8AC3E}">
        <p14:creationId xmlns:p14="http://schemas.microsoft.com/office/powerpoint/2010/main" val="2601780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250" fill="hold"/>
                                        <p:tgtEl>
                                          <p:spTgt spid="23"/>
                                        </p:tgtEl>
                                        <p:attrNameLst>
                                          <p:attrName>ppt_w</p:attrName>
                                        </p:attrNameLst>
                                      </p:cBhvr>
                                      <p:tavLst>
                                        <p:tav tm="0">
                                          <p:val>
                                            <p:fltVal val="0"/>
                                          </p:val>
                                        </p:tav>
                                        <p:tav tm="100000">
                                          <p:val>
                                            <p:strVal val="#ppt_w"/>
                                          </p:val>
                                        </p:tav>
                                      </p:tavLst>
                                    </p:anim>
                                    <p:anim calcmode="lin" valueType="num">
                                      <p:cBhvr>
                                        <p:cTn id="8" dur="1250" fill="hold"/>
                                        <p:tgtEl>
                                          <p:spTgt spid="23"/>
                                        </p:tgtEl>
                                        <p:attrNameLst>
                                          <p:attrName>ppt_h</p:attrName>
                                        </p:attrNameLst>
                                      </p:cBhvr>
                                      <p:tavLst>
                                        <p:tav tm="0">
                                          <p:val>
                                            <p:fltVal val="0"/>
                                          </p:val>
                                        </p:tav>
                                        <p:tav tm="100000">
                                          <p:val>
                                            <p:strVal val="#ppt_h"/>
                                          </p:val>
                                        </p:tav>
                                      </p:tavLst>
                                    </p:anim>
                                    <p:animEffect transition="in" filter="fade">
                                      <p:cBhvr>
                                        <p:cTn id="9" dur="125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1250" fill="hold"/>
                                        <p:tgtEl>
                                          <p:spTgt spid="25"/>
                                        </p:tgtEl>
                                        <p:attrNameLst>
                                          <p:attrName>ppt_w</p:attrName>
                                        </p:attrNameLst>
                                      </p:cBhvr>
                                      <p:tavLst>
                                        <p:tav tm="0">
                                          <p:val>
                                            <p:fltVal val="0"/>
                                          </p:val>
                                        </p:tav>
                                        <p:tav tm="100000">
                                          <p:val>
                                            <p:strVal val="#ppt_w"/>
                                          </p:val>
                                        </p:tav>
                                      </p:tavLst>
                                    </p:anim>
                                    <p:anim calcmode="lin" valueType="num">
                                      <p:cBhvr>
                                        <p:cTn id="15" dur="1250" fill="hold"/>
                                        <p:tgtEl>
                                          <p:spTgt spid="25"/>
                                        </p:tgtEl>
                                        <p:attrNameLst>
                                          <p:attrName>ppt_h</p:attrName>
                                        </p:attrNameLst>
                                      </p:cBhvr>
                                      <p:tavLst>
                                        <p:tav tm="0">
                                          <p:val>
                                            <p:fltVal val="0"/>
                                          </p:val>
                                        </p:tav>
                                        <p:tav tm="100000">
                                          <p:val>
                                            <p:strVal val="#ppt_h"/>
                                          </p:val>
                                        </p:tav>
                                      </p:tavLst>
                                    </p:anim>
                                    <p:animEffect transition="in" filter="fade">
                                      <p:cBhvr>
                                        <p:cTn id="16" dur="125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250" fill="hold"/>
                                        <p:tgtEl>
                                          <p:spTgt spid="27"/>
                                        </p:tgtEl>
                                        <p:attrNameLst>
                                          <p:attrName>ppt_w</p:attrName>
                                        </p:attrNameLst>
                                      </p:cBhvr>
                                      <p:tavLst>
                                        <p:tav tm="0">
                                          <p:val>
                                            <p:fltVal val="0"/>
                                          </p:val>
                                        </p:tav>
                                        <p:tav tm="100000">
                                          <p:val>
                                            <p:strVal val="#ppt_w"/>
                                          </p:val>
                                        </p:tav>
                                      </p:tavLst>
                                    </p:anim>
                                    <p:anim calcmode="lin" valueType="num">
                                      <p:cBhvr>
                                        <p:cTn id="22" dur="1250" fill="hold"/>
                                        <p:tgtEl>
                                          <p:spTgt spid="27"/>
                                        </p:tgtEl>
                                        <p:attrNameLst>
                                          <p:attrName>ppt_h</p:attrName>
                                        </p:attrNameLst>
                                      </p:cBhvr>
                                      <p:tavLst>
                                        <p:tav tm="0">
                                          <p:val>
                                            <p:fltVal val="0"/>
                                          </p:val>
                                        </p:tav>
                                        <p:tav tm="100000">
                                          <p:val>
                                            <p:strVal val="#ppt_h"/>
                                          </p:val>
                                        </p:tav>
                                      </p:tavLst>
                                    </p:anim>
                                    <p:anim calcmode="lin" valueType="num">
                                      <p:cBhvr>
                                        <p:cTn id="23" dur="1250" fill="hold"/>
                                        <p:tgtEl>
                                          <p:spTgt spid="27"/>
                                        </p:tgtEl>
                                        <p:attrNameLst>
                                          <p:attrName>style.rotation</p:attrName>
                                        </p:attrNameLst>
                                      </p:cBhvr>
                                      <p:tavLst>
                                        <p:tav tm="0">
                                          <p:val>
                                            <p:fltVal val="90"/>
                                          </p:val>
                                        </p:tav>
                                        <p:tav tm="100000">
                                          <p:val>
                                            <p:fltVal val="0"/>
                                          </p:val>
                                        </p:tav>
                                      </p:tavLst>
                                    </p:anim>
                                    <p:animEffect transition="in" filter="fade">
                                      <p:cBhvr>
                                        <p:cTn id="24"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6C811-FAFC-3F0E-84EC-9E88CF0164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FEAD8A-2A9C-2A92-ABD5-56DA4CDED0FC}"/>
              </a:ext>
            </a:extLst>
          </p:cNvPr>
          <p:cNvSpPr txBox="1">
            <a:spLocks noGrp="1"/>
          </p:cNvSpPr>
          <p:nvPr>
            <p:ph type="ctrTitle"/>
          </p:nvPr>
        </p:nvSpPr>
        <p:spPr>
          <a:xfrm>
            <a:off x="381003" y="304800"/>
            <a:ext cx="6553197" cy="804034"/>
          </a:xfrm>
          <a:noFill/>
        </p:spPr>
        <p:txBody>
          <a:bodyPr/>
          <a:lstStyle/>
          <a:p>
            <a:pPr lvl="0"/>
            <a:r>
              <a:rPr lang="en-US" sz="2800" dirty="0"/>
              <a:t>Internal and External Redundancy</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258E6B8F-6109-55C3-D586-76FB0AD0DF1A}"/>
              </a:ext>
            </a:extLst>
          </p:cNvPr>
          <p:cNvSpPr txBox="1">
            <a:spLocks noGrp="1"/>
          </p:cNvSpPr>
          <p:nvPr>
            <p:ph type="subTitle" idx="1"/>
          </p:nvPr>
        </p:nvSpPr>
        <p:spPr>
          <a:xfrm>
            <a:off x="362312" y="1239328"/>
            <a:ext cx="8605173" cy="1751790"/>
          </a:xfrm>
        </p:spPr>
        <p:txBody>
          <a:bodyPr anchorCtr="0"/>
          <a:lstStyle/>
          <a:p>
            <a:pPr marL="342900" lvl="0" indent="-342900" algn="l">
              <a:spcBef>
                <a:spcPts val="600"/>
              </a:spcBef>
              <a:buClr>
                <a:srgbClr val="000000"/>
              </a:buClr>
              <a:buChar char="•"/>
            </a:pPr>
            <a:r>
              <a:rPr lang="en-US" sz="2400" dirty="0"/>
              <a:t>A plane truss may have more external supports than are necessary to ensure a stable equilibrium configuration.</a:t>
            </a:r>
          </a:p>
          <a:p>
            <a:pPr marL="342900" lvl="0" indent="-342900" algn="l">
              <a:spcBef>
                <a:spcPts val="600"/>
              </a:spcBef>
              <a:buClr>
                <a:srgbClr val="000000"/>
              </a:buClr>
              <a:buChar char="•"/>
            </a:pPr>
            <a:r>
              <a:rPr lang="en-US" sz="2400" dirty="0"/>
              <a:t>The truss as a whole is statically indeterminate, and the extra supports constitute external redundancy. </a:t>
            </a:r>
          </a:p>
        </p:txBody>
      </p:sp>
      <p:sp>
        <p:nvSpPr>
          <p:cNvPr id="4" name="Slide Number Placeholder 7">
            <a:extLst>
              <a:ext uri="{FF2B5EF4-FFF2-40B4-BE49-F238E27FC236}">
                <a16:creationId xmlns:a16="http://schemas.microsoft.com/office/drawing/2014/main" id="{5D69D717-6A77-9888-CE47-16E2380B14FC}"/>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a:t>
            </a:fld>
            <a:endParaRPr lang="en-US"/>
          </a:p>
        </p:txBody>
      </p:sp>
      <p:grpSp>
        <p:nvGrpSpPr>
          <p:cNvPr id="5" name="Group 38">
            <a:extLst>
              <a:ext uri="{FF2B5EF4-FFF2-40B4-BE49-F238E27FC236}">
                <a16:creationId xmlns:a16="http://schemas.microsoft.com/office/drawing/2014/main" id="{78A72070-AC4A-9323-84FB-786E5479D53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7113A4D-E2E6-08D5-EBDA-79782326622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76E2B98-D0B0-BD9C-F7CF-56490826BCA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2784B42-B5B3-8423-97DB-DA2E135E2BA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00F6E22-2A02-0DE3-B2F6-EE8F0FDAD53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6A3CC16-1F3D-BA20-2B43-CB6613CB356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B7F9CD5-24AF-2F6A-24DD-0121DE08F22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B4FEB98-696F-627D-D695-4E2DC3D01B1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E54599A-AEB6-4C77-CA69-17358BD2EE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D1928D9-C6CA-3878-8288-7B08FE5D940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2BD230D-B0BF-6B4C-BAD7-D1F0F301CAA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AA230AF-BDAE-C579-F0EB-880C872C585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4ADC20B-1D7F-5D29-9B71-AEBD7B24A99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9EB7434-B3C6-B63B-F84D-97D939BCDFA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89E0EE4-41CF-C994-EED5-E02BBA81A75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B080512-4D9D-3918-40DF-FAC3B8BC73F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B00D977-C927-9CB4-AAD6-74656B162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7FACD895-338E-D296-1BD7-EF75D612121C}"/>
              </a:ext>
            </a:extLst>
          </p:cNvPr>
          <p:cNvPicPr>
            <a:picLocks noChangeAspect="1"/>
          </p:cNvPicPr>
          <p:nvPr/>
        </p:nvPicPr>
        <p:blipFill>
          <a:blip r:embed="rId4"/>
          <a:stretch>
            <a:fillRect/>
          </a:stretch>
        </p:blipFill>
        <p:spPr>
          <a:xfrm>
            <a:off x="402302" y="2819400"/>
            <a:ext cx="8605173" cy="2153697"/>
          </a:xfrm>
          <a:prstGeom prst="rect">
            <a:avLst/>
          </a:prstGeom>
        </p:spPr>
      </p:pic>
      <p:sp>
        <p:nvSpPr>
          <p:cNvPr id="22" name="Oval 21">
            <a:extLst>
              <a:ext uri="{FF2B5EF4-FFF2-40B4-BE49-F238E27FC236}">
                <a16:creationId xmlns:a16="http://schemas.microsoft.com/office/drawing/2014/main" id="{1A3D715A-01BD-9B7B-EEA0-C37134EFCFEE}"/>
              </a:ext>
            </a:extLst>
          </p:cNvPr>
          <p:cNvSpPr/>
          <p:nvPr/>
        </p:nvSpPr>
        <p:spPr bwMode="auto">
          <a:xfrm>
            <a:off x="1828800" y="3698247"/>
            <a:ext cx="1447800" cy="762000"/>
          </a:xfrm>
          <a:prstGeom prst="ellipse">
            <a:avLst/>
          </a:prstGeom>
          <a:noFill/>
          <a:ln w="31750" cap="flat" cmpd="sng" algn="ctr">
            <a:solidFill>
              <a:srgbClr val="0070C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4" name="Oval 23">
            <a:extLst>
              <a:ext uri="{FF2B5EF4-FFF2-40B4-BE49-F238E27FC236}">
                <a16:creationId xmlns:a16="http://schemas.microsoft.com/office/drawing/2014/main" id="{9196B180-BC30-5790-F2C7-15E605C2071B}"/>
              </a:ext>
            </a:extLst>
          </p:cNvPr>
          <p:cNvSpPr/>
          <p:nvPr/>
        </p:nvSpPr>
        <p:spPr bwMode="auto">
          <a:xfrm>
            <a:off x="6248400" y="3545847"/>
            <a:ext cx="1447800" cy="762000"/>
          </a:xfrm>
          <a:prstGeom prst="ellipse">
            <a:avLst/>
          </a:prstGeom>
          <a:noFill/>
          <a:ln w="31750" cap="flat" cmpd="sng" algn="ctr">
            <a:solidFill>
              <a:srgbClr val="0070C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5" name="Subtitle 2">
            <a:extLst>
              <a:ext uri="{FF2B5EF4-FFF2-40B4-BE49-F238E27FC236}">
                <a16:creationId xmlns:a16="http://schemas.microsoft.com/office/drawing/2014/main" id="{66E97522-6CB5-A412-C71F-47D81FBA0901}"/>
              </a:ext>
            </a:extLst>
          </p:cNvPr>
          <p:cNvSpPr txBox="1">
            <a:spLocks/>
          </p:cNvSpPr>
          <p:nvPr/>
        </p:nvSpPr>
        <p:spPr bwMode="auto">
          <a:xfrm>
            <a:off x="327806" y="4921618"/>
            <a:ext cx="8382003" cy="323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342900" indent="-342900" algn="l">
              <a:spcBef>
                <a:spcPts val="600"/>
              </a:spcBef>
              <a:buClr>
                <a:srgbClr val="000000"/>
              </a:buClr>
              <a:buFontTx/>
              <a:buChar char="•"/>
            </a:pPr>
            <a:r>
              <a:rPr lang="en-US" sz="2400" kern="0" dirty="0"/>
              <a:t>A truss may have more internal members than are necessary to prevent collapse when the truss is removed from its supports.</a:t>
            </a:r>
          </a:p>
          <a:p>
            <a:pPr marL="342900" indent="-342900" algn="l">
              <a:spcBef>
                <a:spcPts val="600"/>
              </a:spcBef>
              <a:buClr>
                <a:srgbClr val="000000"/>
              </a:buClr>
              <a:buFontTx/>
              <a:buChar char="•"/>
            </a:pPr>
            <a:r>
              <a:rPr lang="en-US" sz="2400" kern="0" dirty="0"/>
              <a:t>The extra members constitute internal redundancy, and the truss is again statically indeterminate.</a:t>
            </a:r>
            <a:endParaRPr lang="en-US" sz="2400" kern="0" dirty="0">
              <a:solidFill>
                <a:srgbClr val="7030A0"/>
              </a:solidFill>
              <a:ea typeface="Calibri"/>
              <a:cs typeface="Calibri"/>
            </a:endParaRPr>
          </a:p>
        </p:txBody>
      </p:sp>
      <p:pic>
        <p:nvPicPr>
          <p:cNvPr id="27" name="Picture 26">
            <a:extLst>
              <a:ext uri="{FF2B5EF4-FFF2-40B4-BE49-F238E27FC236}">
                <a16:creationId xmlns:a16="http://schemas.microsoft.com/office/drawing/2014/main" id="{817E0FFF-C1BE-86DF-F9D4-EC18A30C11F0}"/>
              </a:ext>
            </a:extLst>
          </p:cNvPr>
          <p:cNvPicPr>
            <a:picLocks noChangeAspect="1"/>
          </p:cNvPicPr>
          <p:nvPr/>
        </p:nvPicPr>
        <p:blipFill>
          <a:blip r:embed="rId5"/>
          <a:stretch>
            <a:fillRect/>
          </a:stretch>
        </p:blipFill>
        <p:spPr>
          <a:xfrm>
            <a:off x="762510" y="1516835"/>
            <a:ext cx="7830123" cy="502207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1456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1500"/>
                                        <p:tgtEl>
                                          <p:spTgt spid="27"/>
                                        </p:tgtEl>
                                      </p:cBhvr>
                                    </p:animEffect>
                                    <p:anim calcmode="lin" valueType="num">
                                      <p:cBhvr>
                                        <p:cTn id="7" dur="1500"/>
                                        <p:tgtEl>
                                          <p:spTgt spid="2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1500"/>
                                        <p:tgtEl>
                                          <p:spTgt spid="27"/>
                                        </p:tgtEl>
                                        <p:attrNameLst>
                                          <p:attrName>ppt_h</p:attrName>
                                        </p:attrNameLst>
                                      </p:cBhvr>
                                      <p:tavLst>
                                        <p:tav tm="0">
                                          <p:val>
                                            <p:strVal val="ppt_h"/>
                                          </p:val>
                                        </p:tav>
                                        <p:tav tm="100000">
                                          <p:val>
                                            <p:strVal val="ppt_h"/>
                                          </p:val>
                                        </p:tav>
                                      </p:tavLst>
                                    </p:anim>
                                    <p:set>
                                      <p:cBhvr>
                                        <p:cTn id="9" dur="1" fill="hold">
                                          <p:stCondLst>
                                            <p:cond delay="1499"/>
                                          </p:stCondLst>
                                        </p:cTn>
                                        <p:tgtEl>
                                          <p:spTgt spid="27"/>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barn(inVertical)">
                                      <p:cBhvr>
                                        <p:cTn id="14" dur="125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dissolv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dissolve">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5">
                                            <p:txEl>
                                              <p:pRg st="0" end="0"/>
                                            </p:txEl>
                                          </p:spTgt>
                                        </p:tgtEl>
                                        <p:attrNameLst>
                                          <p:attrName>style.visibility</p:attrName>
                                        </p:attrNameLst>
                                      </p:cBhvr>
                                      <p:to>
                                        <p:strVal val="visible"/>
                                      </p:to>
                                    </p:set>
                                    <p:animEffect transition="in" filter="dissolve">
                                      <p:cBhvr>
                                        <p:cTn id="29" dur="500"/>
                                        <p:tgtEl>
                                          <p:spTgt spid="2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5">
                                            <p:txEl>
                                              <p:pRg st="1" end="1"/>
                                            </p:txEl>
                                          </p:spTgt>
                                        </p:tgtEl>
                                        <p:attrNameLst>
                                          <p:attrName>style.visibility</p:attrName>
                                        </p:attrNameLst>
                                      </p:cBhvr>
                                      <p:to>
                                        <p:strVal val="visible"/>
                                      </p:to>
                                    </p:set>
                                    <p:animEffect transition="in" filter="dissolve">
                                      <p:cBhvr>
                                        <p:cTn id="34" dur="500"/>
                                        <p:tgtEl>
                                          <p:spTgt spid="25">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animBg="1"/>
      <p:bldP spid="24" grpId="0" animBg="1"/>
      <p:bldP spid="2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C21EC-3D5E-2DFD-BF77-A2252D5D47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554DC2-8D39-3955-D565-FF15706CBFBC}"/>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Condition for </a:t>
            </a:r>
            <a:r>
              <a:rPr lang="en-US" sz="2800" dirty="0"/>
              <a:t>statically Determinate Truss</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BBA438C9-EEC1-1AB2-858A-2E3E5D645FC6}"/>
                  </a:ext>
                </a:extLst>
              </p:cNvPr>
              <p:cNvSpPr txBox="1">
                <a:spLocks noGrp="1"/>
              </p:cNvSpPr>
              <p:nvPr>
                <p:ph type="subTitle" idx="1"/>
              </p:nvPr>
            </p:nvSpPr>
            <p:spPr>
              <a:xfrm>
                <a:off x="417135" y="1224449"/>
                <a:ext cx="8514137" cy="5290492"/>
              </a:xfrm>
            </p:spPr>
            <p:txBody>
              <a:bodyPr anchorCtr="0"/>
              <a:lstStyle/>
              <a:p>
                <a:pPr marL="342900" lvl="0" indent="-342900" algn="l">
                  <a:spcBef>
                    <a:spcPts val="600"/>
                  </a:spcBef>
                  <a:buClr>
                    <a:srgbClr val="000000"/>
                  </a:buClr>
                  <a:buChar char="•"/>
                </a:pPr>
                <a:r>
                  <a:rPr lang="en-US" sz="2400" dirty="0"/>
                  <a:t>A truss, statically determinate externally, satisfies a definite relation between the number of its members (</a:t>
                </a:r>
                <a:r>
                  <a:rPr lang="en-US" sz="2400" i="1" dirty="0"/>
                  <a:t>m</a:t>
                </a:r>
                <a:r>
                  <a:rPr lang="en-US" sz="2400" dirty="0"/>
                  <a:t>) and the number of its joints (</a:t>
                </a:r>
                <a:r>
                  <a:rPr lang="en-US" sz="2400" i="1" dirty="0"/>
                  <a:t>j</a:t>
                </a:r>
                <a:r>
                  <a:rPr lang="en-US" sz="2400" dirty="0"/>
                  <a:t>) necessary for internal stability without redundancy. </a:t>
                </a:r>
              </a:p>
              <a:p>
                <a:pPr marL="342900" lvl="0" indent="-342900" algn="l">
                  <a:spcBef>
                    <a:spcPts val="600"/>
                  </a:spcBef>
                  <a:buClr>
                    <a:srgbClr val="000000"/>
                  </a:buClr>
                  <a:buChar char="•"/>
                </a:pPr>
                <a:r>
                  <a:rPr lang="en-US" sz="2400" dirty="0"/>
                  <a:t>As the equilibrium of any joint is specified  joint by two scalar force equations; there are in all 2</a:t>
                </a:r>
                <a:r>
                  <a:rPr lang="en-US" sz="2400" i="1" dirty="0"/>
                  <a:t>j</a:t>
                </a:r>
                <a:r>
                  <a:rPr lang="en-US" sz="2400" dirty="0"/>
                  <a:t> force equations for a truss with </a:t>
                </a:r>
                <a:r>
                  <a:rPr lang="en-US" sz="2400" i="1" dirty="0"/>
                  <a:t>j</a:t>
                </a:r>
                <a:r>
                  <a:rPr lang="en-US" sz="2400" dirty="0"/>
                  <a:t> joints. </a:t>
                </a:r>
              </a:p>
              <a:p>
                <a:pPr marL="342900" lvl="0" indent="-342900" algn="l">
                  <a:spcBef>
                    <a:spcPts val="600"/>
                  </a:spcBef>
                  <a:buClr>
                    <a:srgbClr val="000000"/>
                  </a:buClr>
                  <a:buChar char="•"/>
                </a:pPr>
                <a:r>
                  <a:rPr lang="en-US" sz="2400" dirty="0"/>
                  <a:t>Therefore, a main formula for truss is expressed as:</a:t>
                </a:r>
              </a:p>
              <a:p>
                <a:pPr marL="342900" lvl="0" indent="-342900" algn="l">
                  <a:spcBef>
                    <a:spcPts val="600"/>
                  </a:spcBef>
                  <a:buClr>
                    <a:srgbClr val="000000"/>
                  </a:buClr>
                  <a:buChar char="•"/>
                </a:pPr>
                <a14:m>
                  <m:oMath xmlns:m="http://schemas.openxmlformats.org/officeDocument/2006/math">
                    <m:r>
                      <a:rPr lang="en-US" sz="2400" b="0" i="1" smtClean="0">
                        <a:latin typeface="Cambria Math" panose="02040503050406030204" pitchFamily="18" charset="0"/>
                      </a:rPr>
                      <m:t>𝑚</m:t>
                    </m:r>
                    <m:r>
                      <a:rPr lang="en-US" sz="2400" b="0" i="1" smtClean="0">
                        <a:latin typeface="Cambria Math" panose="02040503050406030204" pitchFamily="18" charset="0"/>
                      </a:rPr>
                      <m:t>+</m:t>
                    </m:r>
                    <m:r>
                      <a:rPr lang="en-US" sz="2400" b="0" i="1" smtClean="0">
                        <a:latin typeface="Cambria Math" panose="02040503050406030204" pitchFamily="18" charset="0"/>
                      </a:rPr>
                      <m:t>𝑟</m:t>
                    </m:r>
                    <m:r>
                      <a:rPr lang="en-US" sz="2400" b="0" i="1" smtClean="0">
                        <a:latin typeface="Cambria Math" panose="02040503050406030204" pitchFamily="18" charset="0"/>
                      </a:rPr>
                      <m:t>=2</m:t>
                    </m:r>
                    <m:r>
                      <a:rPr lang="en-US" sz="2400" b="0" i="1" smtClean="0">
                        <a:latin typeface="Cambria Math" panose="02040503050406030204" pitchFamily="18" charset="0"/>
                      </a:rPr>
                      <m:t>𝑗</m:t>
                    </m:r>
                  </m:oMath>
                </a14:m>
                <a:endParaRPr lang="en-US" sz="2400" dirty="0"/>
              </a:p>
              <a:p>
                <a:pPr marL="457200" indent="-457200" algn="l">
                  <a:buFont typeface="Arial" panose="020B0604020202020204" pitchFamily="34" charset="0"/>
                  <a:buChar char="•"/>
                </a:pPr>
                <a:r>
                  <a:rPr lang="en-US" sz="2400" i="1" dirty="0"/>
                  <a:t>m</a:t>
                </a:r>
                <a:r>
                  <a:rPr lang="en-US" sz="2400" dirty="0"/>
                  <a:t>: Number of members (bars).</a:t>
                </a:r>
              </a:p>
              <a:p>
                <a:pPr marL="457200" indent="-457200" algn="l">
                  <a:buFont typeface="Arial" panose="020B0604020202020204" pitchFamily="34" charset="0"/>
                  <a:buChar char="•"/>
                </a:pPr>
                <a:r>
                  <a:rPr lang="en-US" sz="2400" i="1" dirty="0"/>
                  <a:t>r</a:t>
                </a:r>
                <a:r>
                  <a:rPr lang="en-US" sz="2400" dirty="0"/>
                  <a:t>: Number of support reaction components (e.g., 3 for a pinned-roller support).</a:t>
                </a:r>
              </a:p>
              <a:p>
                <a:pPr marL="457200" indent="-457200" algn="l">
                  <a:buFont typeface="Arial" panose="020B0604020202020204" pitchFamily="34" charset="0"/>
                  <a:buChar char="•"/>
                </a:pPr>
                <a:r>
                  <a:rPr lang="en-US" sz="2400" i="1" dirty="0"/>
                  <a:t>j</a:t>
                </a:r>
                <a:r>
                  <a:rPr lang="en-US" sz="2400" dirty="0"/>
                  <a:t>: Total number of joints (nodes). determinate internally.</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BBA438C9-EEC1-1AB2-858A-2E3E5D645FC6}"/>
                  </a:ext>
                </a:extLst>
              </p:cNvPr>
              <p:cNvSpPr txBox="1">
                <a:spLocks noGrp="1" noRot="1" noChangeAspect="1" noMove="1" noResize="1" noEditPoints="1" noAdjustHandles="1" noChangeArrowheads="1" noChangeShapeType="1" noTextEdit="1"/>
              </p:cNvSpPr>
              <p:nvPr>
                <p:ph type="subTitle" idx="1"/>
              </p:nvPr>
            </p:nvSpPr>
            <p:spPr>
              <a:xfrm>
                <a:off x="417135" y="1224449"/>
                <a:ext cx="8514137" cy="5290492"/>
              </a:xfrm>
              <a:blipFill>
                <a:blip r:embed="rId3"/>
                <a:stretch>
                  <a:fillRect l="-1074" t="-922" r="-1503" b="-2765"/>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8111C091-000C-A9AE-8F49-3DC457001F61}"/>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4</a:t>
            </a:fld>
            <a:endParaRPr lang="en-US"/>
          </a:p>
        </p:txBody>
      </p:sp>
      <p:grpSp>
        <p:nvGrpSpPr>
          <p:cNvPr id="5" name="Group 38">
            <a:extLst>
              <a:ext uri="{FF2B5EF4-FFF2-40B4-BE49-F238E27FC236}">
                <a16:creationId xmlns:a16="http://schemas.microsoft.com/office/drawing/2014/main" id="{A3EE267B-25CE-BA51-FDB5-F43BA9E8327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2F0B224-51E0-34F8-073C-B546BA1F8CF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8D6D74F-2AC2-3609-2B49-5CE72B315E1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5C7048B-2C22-29AA-BF61-3CA9B127EE0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87A934F-E8DB-6A54-CF72-C033D94455C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A451E6E-0456-68DA-46BE-32E2AF68532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99021A8-859B-B817-CEFE-6A5C6F452C0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76AFBF2-C741-8C31-1151-4E2ED9C9E57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4BB8C79-D24B-15C0-4548-7979340D043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0E2B17E-0259-AE0B-0D53-D840009D25A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EB54141-6A4E-8F79-7239-0546E5FFD2F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135F332-4798-813A-437B-2D6388DC839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A386345-9ACF-54AC-3B50-A4379D7635D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D6F3DDE-442F-5589-9C31-DBF1943AF45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C4B2536-FAD5-3CAB-DA09-583313AA0D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2C7F6CC-6939-C85B-DECF-C0E1AA1DF305}"/>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4E06BDD-7780-4DC1-7F9D-184B09F769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55559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DF6C3-FE8D-8F47-BE95-551C4F29A4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8F5CEB-208E-561F-8C98-B9DEE9736382}"/>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Condition for </a:t>
            </a:r>
            <a:r>
              <a:rPr lang="en-US" sz="2800" dirty="0"/>
              <a:t>statically Determinate Truss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BC57D8C2-9A60-FF1D-4CDC-3E8A8C09452E}"/>
              </a:ext>
            </a:extLst>
          </p:cNvPr>
          <p:cNvSpPr txBox="1">
            <a:spLocks noGrp="1"/>
          </p:cNvSpPr>
          <p:nvPr>
            <p:ph type="subTitle" idx="1"/>
          </p:nvPr>
        </p:nvSpPr>
        <p:spPr>
          <a:xfrm>
            <a:off x="369501" y="1248421"/>
            <a:ext cx="8514137" cy="5290492"/>
          </a:xfrm>
        </p:spPr>
        <p:txBody>
          <a:bodyPr anchorCtr="0"/>
          <a:lstStyle/>
          <a:p>
            <a:pPr lvl="0" algn="l">
              <a:spcBef>
                <a:spcPct val="0"/>
              </a:spcBef>
            </a:pPr>
            <a:r>
              <a:rPr lang="en-US" altLang="en-US" sz="2400" dirty="0">
                <a:solidFill>
                  <a:srgbClr val="0A0A0A"/>
                </a:solidFill>
              </a:rPr>
              <a:t>Conditions for Statically Determinacy of A Truss:</a:t>
            </a:r>
          </a:p>
          <a:p>
            <a:pPr lvl="0" algn="l">
              <a:spcBef>
                <a:spcPct val="0"/>
              </a:spcBef>
            </a:pPr>
            <a:endParaRPr lang="en-US" altLang="en-US" sz="2400" dirty="0"/>
          </a:p>
          <a:p>
            <a:pPr lvl="0" algn="l">
              <a:spcBef>
                <a:spcPct val="0"/>
              </a:spcBef>
              <a:buFontTx/>
              <a:buChar char="•"/>
            </a:pPr>
            <a:r>
              <a:rPr lang="en-US" altLang="en-US" sz="2400" i="1" dirty="0">
                <a:solidFill>
                  <a:srgbClr val="0A0A0A"/>
                </a:solidFill>
              </a:rPr>
              <a:t>  m + r = 2j</a:t>
            </a:r>
            <a:r>
              <a:rPr lang="en-US" altLang="en-US" sz="2400" dirty="0">
                <a:solidFill>
                  <a:srgbClr val="0A0A0A"/>
                </a:solidFill>
              </a:rPr>
              <a:t>: Statically Determinate ( solvable).</a:t>
            </a:r>
          </a:p>
          <a:p>
            <a:pPr lvl="0" algn="l">
              <a:spcBef>
                <a:spcPct val="0"/>
              </a:spcBef>
              <a:buFontTx/>
              <a:buChar char="•"/>
            </a:pPr>
            <a:r>
              <a:rPr lang="en-US" altLang="en-US" sz="2400" i="1" dirty="0">
                <a:solidFill>
                  <a:srgbClr val="0A0A0A"/>
                </a:solidFill>
              </a:rPr>
              <a:t>  m + r &gt; 2j</a:t>
            </a:r>
            <a:r>
              <a:rPr lang="en-US" altLang="en-US" sz="2400" dirty="0">
                <a:solidFill>
                  <a:srgbClr val="0A0A0A"/>
                </a:solidFill>
              </a:rPr>
              <a:t>: Statically Indeterminate (more members/reactions than equations; needs advanced methods).</a:t>
            </a:r>
          </a:p>
          <a:p>
            <a:pPr lvl="0" algn="l">
              <a:spcBef>
                <a:spcPct val="0"/>
              </a:spcBef>
              <a:buFontTx/>
              <a:buChar char="•"/>
            </a:pPr>
            <a:r>
              <a:rPr lang="en-US" altLang="en-US" sz="2400" i="1" dirty="0">
                <a:solidFill>
                  <a:srgbClr val="0A0A0A"/>
                </a:solidFill>
              </a:rPr>
              <a:t> m + r &lt; 2j</a:t>
            </a:r>
            <a:r>
              <a:rPr lang="en-US" altLang="en-US" sz="2400" dirty="0">
                <a:solidFill>
                  <a:srgbClr val="0A0A0A"/>
                </a:solidFill>
              </a:rPr>
              <a:t>: Unstable (structure can collapse). </a:t>
            </a:r>
          </a:p>
          <a:p>
            <a:pPr marL="342900" lvl="0" indent="-342900" algn="l">
              <a:spcBef>
                <a:spcPts val="600"/>
              </a:spcBef>
              <a:buClr>
                <a:srgbClr val="000000"/>
              </a:buClr>
              <a:buChar char="•"/>
            </a:pPr>
            <a:r>
              <a:rPr lang="en-US" sz="2400" dirty="0"/>
              <a:t>For the entire truss composed of </a:t>
            </a:r>
            <a:r>
              <a:rPr lang="en-US" sz="2400" i="1" dirty="0"/>
              <a:t>m</a:t>
            </a:r>
            <a:r>
              <a:rPr lang="en-US" sz="2400" dirty="0"/>
              <a:t> two-force members and having the maximum of three unknown support reactions, there are in all </a:t>
            </a:r>
            <a:r>
              <a:rPr lang="en-US" sz="2400" i="1" dirty="0"/>
              <a:t>m+3</a:t>
            </a:r>
            <a:r>
              <a:rPr lang="en-US" sz="2400" dirty="0"/>
              <a:t> unknowns (</a:t>
            </a:r>
            <a:r>
              <a:rPr lang="en-US" sz="2400" i="1" dirty="0"/>
              <a:t>m</a:t>
            </a:r>
            <a:r>
              <a:rPr lang="en-US" sz="2400" dirty="0"/>
              <a:t> tension or compression forces and three reactions). </a:t>
            </a:r>
          </a:p>
          <a:p>
            <a:pPr marL="342900" lvl="0" indent="-342900" algn="l">
              <a:spcBef>
                <a:spcPts val="600"/>
              </a:spcBef>
              <a:buClr>
                <a:srgbClr val="000000"/>
              </a:buClr>
              <a:buChar char="•"/>
            </a:pPr>
            <a:r>
              <a:rPr lang="en-US" sz="2400" dirty="0"/>
              <a:t>Thus, for any plane truss, the equation </a:t>
            </a:r>
            <a:r>
              <a:rPr lang="en-US" sz="2400" i="1" dirty="0"/>
              <a:t>m+3=2j </a:t>
            </a:r>
            <a:r>
              <a:rPr lang="en-US" sz="2400" dirty="0"/>
              <a:t>will be satisfied if the truss is statically determinate internally.</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E5D2F721-156D-D91B-79F9-E29985B3437D}"/>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5</a:t>
            </a:fld>
            <a:endParaRPr lang="en-US"/>
          </a:p>
        </p:txBody>
      </p:sp>
      <p:grpSp>
        <p:nvGrpSpPr>
          <p:cNvPr id="5" name="Group 38">
            <a:extLst>
              <a:ext uri="{FF2B5EF4-FFF2-40B4-BE49-F238E27FC236}">
                <a16:creationId xmlns:a16="http://schemas.microsoft.com/office/drawing/2014/main" id="{78B24729-7831-E4E5-5F85-E3E7A1F22AE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111BB31-5801-D2C0-EE83-4ADA214F948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3C8BC75-12AB-A698-594D-15B355AF0A7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4976008-A26E-B856-B060-EA664B8D8D2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A289745-8A08-0E96-08AE-5F5049A10EB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3A56410-982D-6C8D-7270-FF8E3153CEA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3E7FC67-AF25-1D94-1C33-1E11B53F5F5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F3BD082-0379-75C3-5696-06A04B20E53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D9ADB81-EDC2-2ABE-00A6-12A435127F0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3F8EB41-5D6D-9B28-0092-9AB5B7C7051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497CED7-337A-4DF2-DBC0-579F08FCB9B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93A05E6-52E4-A884-6588-0B98103FC31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E816600-6862-6B9F-EA46-7363D9938F0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4D4E93C-8882-A9EB-FB9C-E003A702D0C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0CAE97A-3847-E118-B08C-53F070CD63E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756495A-A21E-0C33-DE6B-EA5F375575F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1E99467-0DBE-6972-9041-49E2F34641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3234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22754-2753-7F89-1768-642EFDB2A651}"/>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7FB388CC-4F67-9258-1639-7D77439DEEF5}"/>
              </a:ext>
            </a:extLst>
          </p:cNvPr>
          <p:cNvPicPr>
            <a:picLocks noChangeAspect="1"/>
          </p:cNvPicPr>
          <p:nvPr/>
        </p:nvPicPr>
        <p:blipFill>
          <a:blip r:embed="rId3"/>
          <a:stretch>
            <a:fillRect/>
          </a:stretch>
        </p:blipFill>
        <p:spPr>
          <a:xfrm>
            <a:off x="5943601" y="3858920"/>
            <a:ext cx="3200399" cy="2926998"/>
          </a:xfrm>
          <a:prstGeom prst="rect">
            <a:avLst/>
          </a:prstGeom>
          <a:solidFill>
            <a:schemeClr val="bg1"/>
          </a:solidFill>
        </p:spPr>
      </p:pic>
      <p:sp>
        <p:nvSpPr>
          <p:cNvPr id="2" name="Title 1">
            <a:extLst>
              <a:ext uri="{FF2B5EF4-FFF2-40B4-BE49-F238E27FC236}">
                <a16:creationId xmlns:a16="http://schemas.microsoft.com/office/drawing/2014/main" id="{4C2028FF-697F-E8C9-AD3C-5F017C67BF00}"/>
              </a:ext>
            </a:extLst>
          </p:cNvPr>
          <p:cNvSpPr txBox="1">
            <a:spLocks noGrp="1"/>
          </p:cNvSpPr>
          <p:nvPr>
            <p:ph type="ctrTitle"/>
          </p:nvPr>
        </p:nvSpPr>
        <p:spPr>
          <a:xfrm>
            <a:off x="381003" y="304800"/>
            <a:ext cx="6553197" cy="804034"/>
          </a:xfrm>
          <a:noFill/>
        </p:spPr>
        <p:txBody>
          <a:bodyPr/>
          <a:lstStyle/>
          <a:p>
            <a:pPr lvl="0"/>
            <a:r>
              <a:rPr lang="en-US" sz="2800" dirty="0"/>
              <a:t>Special Conditions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AB5C7D4B-0ABD-3CAF-ECE8-5C95BF0BF06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D851FF3-BCB0-006A-32A8-40C2B6BCE9C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9DB7F854-BCE8-3AE8-D881-E3E81A33983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41E3A8F-1B2A-8E99-F504-E608FDF374C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534C295-1409-E6E3-9584-0D3D8AE1C93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68B244E-DF79-CBBE-14CC-33F3B2BA3C4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BBA0788-7110-479F-7DB7-7706A815C3E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B4C5FBD-BF3E-EDA7-6039-52FDAB16743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6D27DDF-4222-B6FD-3B9B-80E01921142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6647F61-33CE-CFF6-66DE-9872DA143FB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C5E5244-55B6-7B7C-EFC2-25015E9C4FC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1CE00E2-5577-3B26-CD7E-7F317E7DF88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97768F0-2B50-A2D2-4954-81C85EC0DCA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C340837-429E-28E5-176A-0C4E48B185A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7AE9199-08A6-00CA-D815-C9A9B66922C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E2383A7-D70F-5887-A8A0-F7F7D0E2621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ED25981-80BF-0F37-FAF0-5870BDD47D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Subtitle 2">
            <a:extLst>
              <a:ext uri="{FF2B5EF4-FFF2-40B4-BE49-F238E27FC236}">
                <a16:creationId xmlns:a16="http://schemas.microsoft.com/office/drawing/2014/main" id="{FCD262E5-149C-5509-A15B-CE618190A46F}"/>
              </a:ext>
            </a:extLst>
          </p:cNvPr>
          <p:cNvSpPr txBox="1">
            <a:spLocks/>
          </p:cNvSpPr>
          <p:nvPr/>
        </p:nvSpPr>
        <p:spPr bwMode="auto">
          <a:xfrm>
            <a:off x="381003" y="4431048"/>
            <a:ext cx="8673923" cy="48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342900" indent="-342900" algn="l">
              <a:spcBef>
                <a:spcPts val="600"/>
              </a:spcBef>
              <a:buClr>
                <a:srgbClr val="000000"/>
              </a:buClr>
              <a:buFontTx/>
              <a:buChar char="•"/>
            </a:pPr>
            <a:r>
              <a:rPr lang="en-US" sz="2400" kern="0" dirty="0"/>
              <a:t>Two special conditions are seen in above truss:</a:t>
            </a:r>
          </a:p>
        </p:txBody>
      </p:sp>
      <p:sp>
        <p:nvSpPr>
          <p:cNvPr id="34" name="TextBox 33">
            <a:extLst>
              <a:ext uri="{FF2B5EF4-FFF2-40B4-BE49-F238E27FC236}">
                <a16:creationId xmlns:a16="http://schemas.microsoft.com/office/drawing/2014/main" id="{51E94303-A501-FE5D-A71F-E7C7309BE5BD}"/>
              </a:ext>
            </a:extLst>
          </p:cNvPr>
          <p:cNvSpPr txBox="1"/>
          <p:nvPr/>
        </p:nvSpPr>
        <p:spPr>
          <a:xfrm>
            <a:off x="418384" y="4873603"/>
            <a:ext cx="7226547" cy="830997"/>
          </a:xfrm>
          <a:prstGeom prst="rect">
            <a:avLst/>
          </a:prstGeom>
          <a:noFill/>
        </p:spPr>
        <p:txBody>
          <a:bodyPr wrap="square">
            <a:spAutoFit/>
          </a:bodyPr>
          <a:lstStyle/>
          <a:p>
            <a:pPr>
              <a:buFont typeface="+mj-lt"/>
              <a:buAutoNum type="arabicPeriod"/>
            </a:pPr>
            <a:r>
              <a:rPr lang="en-US" i="0" dirty="0">
                <a:solidFill>
                  <a:srgbClr val="222222"/>
                </a:solidFill>
                <a:effectLst/>
                <a:latin typeface="+mn-lt"/>
              </a:rPr>
              <a:t>Two </a:t>
            </a:r>
            <a:r>
              <a:rPr lang="en-US" dirty="0"/>
              <a:t>collinear members under compression at a at a joint:</a:t>
            </a:r>
            <a:endParaRPr lang="en-US" i="0" dirty="0">
              <a:solidFill>
                <a:srgbClr val="222222"/>
              </a:solidFill>
              <a:effectLst/>
              <a:latin typeface="+mn-lt"/>
            </a:endParaRPr>
          </a:p>
        </p:txBody>
      </p:sp>
      <p:grpSp>
        <p:nvGrpSpPr>
          <p:cNvPr id="41" name="Group 40">
            <a:extLst>
              <a:ext uri="{FF2B5EF4-FFF2-40B4-BE49-F238E27FC236}">
                <a16:creationId xmlns:a16="http://schemas.microsoft.com/office/drawing/2014/main" id="{EEF23ACF-BC85-F161-2818-2D40B2867183}"/>
              </a:ext>
            </a:extLst>
          </p:cNvPr>
          <p:cNvGrpSpPr/>
          <p:nvPr/>
        </p:nvGrpSpPr>
        <p:grpSpPr>
          <a:xfrm>
            <a:off x="533400" y="1811984"/>
            <a:ext cx="5908841" cy="2572919"/>
            <a:chOff x="1756485" y="1843131"/>
            <a:chExt cx="5908841" cy="2572919"/>
          </a:xfrm>
        </p:grpSpPr>
        <p:grpSp>
          <p:nvGrpSpPr>
            <p:cNvPr id="37" name="Group 36">
              <a:extLst>
                <a:ext uri="{FF2B5EF4-FFF2-40B4-BE49-F238E27FC236}">
                  <a16:creationId xmlns:a16="http://schemas.microsoft.com/office/drawing/2014/main" id="{53A0789B-7397-028A-057A-E70D9E1A5241}"/>
                </a:ext>
              </a:extLst>
            </p:cNvPr>
            <p:cNvGrpSpPr/>
            <p:nvPr/>
          </p:nvGrpSpPr>
          <p:grpSpPr>
            <a:xfrm>
              <a:off x="1756485" y="1843131"/>
              <a:ext cx="5908841" cy="2572919"/>
              <a:chOff x="1756485" y="1843131"/>
              <a:chExt cx="5908841" cy="2572919"/>
            </a:xfrm>
          </p:grpSpPr>
          <p:pic>
            <p:nvPicPr>
              <p:cNvPr id="24" name="Picture 23">
                <a:extLst>
                  <a:ext uri="{FF2B5EF4-FFF2-40B4-BE49-F238E27FC236}">
                    <a16:creationId xmlns:a16="http://schemas.microsoft.com/office/drawing/2014/main" id="{5AAB40FE-0E2F-A20F-E4EB-FD7F2F354932}"/>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10000"/>
                        </a14:imgEffect>
                        <a14:imgEffect>
                          <a14:brightnessContrast bright="-12000" contrast="8000"/>
                        </a14:imgEffect>
                      </a14:imgLayer>
                    </a14:imgProps>
                  </a:ext>
                </a:extLst>
              </a:blip>
              <a:stretch>
                <a:fillRect/>
              </a:stretch>
            </p:blipFill>
            <p:spPr>
              <a:xfrm>
                <a:off x="1756485" y="1843131"/>
                <a:ext cx="5908841" cy="2572919"/>
              </a:xfrm>
              <a:prstGeom prst="rect">
                <a:avLst/>
              </a:prstGeom>
            </p:spPr>
          </p:pic>
          <p:pic>
            <p:nvPicPr>
              <p:cNvPr id="29" name="Picture 28">
                <a:extLst>
                  <a:ext uri="{FF2B5EF4-FFF2-40B4-BE49-F238E27FC236}">
                    <a16:creationId xmlns:a16="http://schemas.microsoft.com/office/drawing/2014/main" id="{71A5B675-4BD7-1BCC-4A70-23BB4E6478FC}"/>
                  </a:ext>
                </a:extLst>
              </p:cNvPr>
              <p:cNvPicPr>
                <a:picLocks noChangeAspect="1"/>
              </p:cNvPicPr>
              <p:nvPr/>
            </p:nvPicPr>
            <p:blipFill>
              <a:blip r:embed="rId7"/>
              <a:stretch>
                <a:fillRect/>
              </a:stretch>
            </p:blipFill>
            <p:spPr>
              <a:xfrm>
                <a:off x="2026429" y="2285957"/>
                <a:ext cx="2010056" cy="304843"/>
              </a:xfrm>
              <a:prstGeom prst="rect">
                <a:avLst/>
              </a:prstGeom>
            </p:spPr>
          </p:pic>
          <p:pic>
            <p:nvPicPr>
              <p:cNvPr id="32" name="Picture 31">
                <a:extLst>
                  <a:ext uri="{FF2B5EF4-FFF2-40B4-BE49-F238E27FC236}">
                    <a16:creationId xmlns:a16="http://schemas.microsoft.com/office/drawing/2014/main" id="{7F600FF5-606C-A275-34CF-50F310AEC24F}"/>
                  </a:ext>
                </a:extLst>
              </p:cNvPr>
              <p:cNvPicPr>
                <a:picLocks noChangeAspect="1"/>
              </p:cNvPicPr>
              <p:nvPr/>
            </p:nvPicPr>
            <p:blipFill>
              <a:blip r:embed="rId8"/>
              <a:stretch>
                <a:fillRect/>
              </a:stretch>
            </p:blipFill>
            <p:spPr>
              <a:xfrm>
                <a:off x="5410200" y="2209800"/>
                <a:ext cx="2181529" cy="295316"/>
              </a:xfrm>
              <a:prstGeom prst="rect">
                <a:avLst/>
              </a:prstGeom>
            </p:spPr>
          </p:pic>
        </p:grpSp>
        <p:pic>
          <p:nvPicPr>
            <p:cNvPr id="38" name="Picture 37">
              <a:extLst>
                <a:ext uri="{FF2B5EF4-FFF2-40B4-BE49-F238E27FC236}">
                  <a16:creationId xmlns:a16="http://schemas.microsoft.com/office/drawing/2014/main" id="{D211BEB9-4CCD-53A2-5522-DA482A2796C4}"/>
                </a:ext>
              </a:extLst>
            </p:cNvPr>
            <p:cNvPicPr>
              <a:picLocks noChangeAspect="1"/>
            </p:cNvPicPr>
            <p:nvPr/>
          </p:nvPicPr>
          <p:blipFill>
            <a:blip r:embed="rId7"/>
            <a:stretch>
              <a:fillRect/>
            </a:stretch>
          </p:blipFill>
          <p:spPr>
            <a:xfrm>
              <a:off x="1756485" y="2438357"/>
              <a:ext cx="834315" cy="1346180"/>
            </a:xfrm>
            <a:prstGeom prst="rect">
              <a:avLst/>
            </a:prstGeom>
          </p:spPr>
        </p:pic>
        <p:pic>
          <p:nvPicPr>
            <p:cNvPr id="39" name="Picture 38">
              <a:extLst>
                <a:ext uri="{FF2B5EF4-FFF2-40B4-BE49-F238E27FC236}">
                  <a16:creationId xmlns:a16="http://schemas.microsoft.com/office/drawing/2014/main" id="{B429CC9F-B3A6-D7FC-CF3E-C5C16CE44B39}"/>
                </a:ext>
              </a:extLst>
            </p:cNvPr>
            <p:cNvPicPr>
              <a:picLocks noChangeAspect="1"/>
            </p:cNvPicPr>
            <p:nvPr/>
          </p:nvPicPr>
          <p:blipFill>
            <a:blip r:embed="rId7"/>
            <a:stretch>
              <a:fillRect/>
            </a:stretch>
          </p:blipFill>
          <p:spPr>
            <a:xfrm>
              <a:off x="1756485" y="3954221"/>
              <a:ext cx="580513" cy="383858"/>
            </a:xfrm>
            <a:prstGeom prst="rect">
              <a:avLst/>
            </a:prstGeom>
          </p:spPr>
        </p:pic>
        <p:pic>
          <p:nvPicPr>
            <p:cNvPr id="40" name="Picture 39">
              <a:extLst>
                <a:ext uri="{FF2B5EF4-FFF2-40B4-BE49-F238E27FC236}">
                  <a16:creationId xmlns:a16="http://schemas.microsoft.com/office/drawing/2014/main" id="{162F0734-5927-AF2A-38A7-1B6F024B9084}"/>
                </a:ext>
              </a:extLst>
            </p:cNvPr>
            <p:cNvPicPr>
              <a:picLocks noChangeAspect="1"/>
            </p:cNvPicPr>
            <p:nvPr/>
          </p:nvPicPr>
          <p:blipFill>
            <a:blip r:embed="rId7"/>
            <a:stretch>
              <a:fillRect/>
            </a:stretch>
          </p:blipFill>
          <p:spPr>
            <a:xfrm>
              <a:off x="2543687" y="3959542"/>
              <a:ext cx="580513" cy="383858"/>
            </a:xfrm>
            <a:prstGeom prst="rect">
              <a:avLst/>
            </a:prstGeom>
          </p:spPr>
        </p:pic>
      </p:grpSp>
      <p:sp>
        <p:nvSpPr>
          <p:cNvPr id="42" name="Oval 41">
            <a:extLst>
              <a:ext uri="{FF2B5EF4-FFF2-40B4-BE49-F238E27FC236}">
                <a16:creationId xmlns:a16="http://schemas.microsoft.com/office/drawing/2014/main" id="{BCA2E145-8E7F-A23C-E922-17C7D15D74A7}"/>
              </a:ext>
            </a:extLst>
          </p:cNvPr>
          <p:cNvSpPr/>
          <p:nvPr/>
        </p:nvSpPr>
        <p:spPr bwMode="auto">
          <a:xfrm>
            <a:off x="1929801" y="2362200"/>
            <a:ext cx="948420" cy="1000084"/>
          </a:xfrm>
          <a:prstGeom prst="ellipse">
            <a:avLst/>
          </a:prstGeom>
          <a:noFill/>
          <a:ln w="41275" cap="flat" cmpd="sng" algn="ctr">
            <a:solidFill>
              <a:srgbClr val="0000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CC2E658-B71C-805A-B5F8-B197EBDCE907}"/>
                  </a:ext>
                </a:extLst>
              </p:cNvPr>
              <p:cNvSpPr txBox="1"/>
              <p:nvPr/>
            </p:nvSpPr>
            <p:spPr>
              <a:xfrm>
                <a:off x="5778475" y="6193066"/>
                <a:ext cx="40959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1</m:t>
                          </m:r>
                        </m:sub>
                      </m:sSub>
                    </m:oMath>
                  </m:oMathPara>
                </a14:m>
                <a:endParaRPr lang="en-US" dirty="0"/>
              </a:p>
            </p:txBody>
          </p:sp>
        </mc:Choice>
        <mc:Fallback xmlns="">
          <p:sp>
            <p:nvSpPr>
              <p:cNvPr id="4" name="TextBox 3">
                <a:extLst>
                  <a:ext uri="{FF2B5EF4-FFF2-40B4-BE49-F238E27FC236}">
                    <a16:creationId xmlns:a16="http://schemas.microsoft.com/office/drawing/2014/main" id="{5CC2E658-B71C-805A-B5F8-B197EBDCE907}"/>
                  </a:ext>
                </a:extLst>
              </p:cNvPr>
              <p:cNvSpPr txBox="1">
                <a:spLocks noRot="1" noChangeAspect="1" noMove="1" noResize="1" noEditPoints="1" noAdjustHandles="1" noChangeArrowheads="1" noChangeShapeType="1" noTextEdit="1"/>
              </p:cNvSpPr>
              <p:nvPr/>
            </p:nvSpPr>
            <p:spPr>
              <a:xfrm>
                <a:off x="5778475" y="6193066"/>
                <a:ext cx="409599" cy="369332"/>
              </a:xfrm>
              <a:prstGeom prst="rect">
                <a:avLst/>
              </a:prstGeom>
              <a:blipFill>
                <a:blip r:embed="rId9"/>
                <a:stretch>
                  <a:fillRect l="-16418" r="-5970"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AA21C95-0E88-D47A-3AC7-5D640083BD47}"/>
                  </a:ext>
                </a:extLst>
              </p:cNvPr>
              <p:cNvSpPr txBox="1"/>
              <p:nvPr/>
            </p:nvSpPr>
            <p:spPr>
              <a:xfrm>
                <a:off x="7210401" y="6107668"/>
                <a:ext cx="41671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2</m:t>
                          </m:r>
                        </m:sub>
                      </m:sSub>
                    </m:oMath>
                  </m:oMathPara>
                </a14:m>
                <a:endParaRPr lang="en-US" dirty="0"/>
              </a:p>
            </p:txBody>
          </p:sp>
        </mc:Choice>
        <mc:Fallback xmlns="">
          <p:sp>
            <p:nvSpPr>
              <p:cNvPr id="22" name="TextBox 21">
                <a:extLst>
                  <a:ext uri="{FF2B5EF4-FFF2-40B4-BE49-F238E27FC236}">
                    <a16:creationId xmlns:a16="http://schemas.microsoft.com/office/drawing/2014/main" id="{0AA21C95-0E88-D47A-3AC7-5D640083BD47}"/>
                  </a:ext>
                </a:extLst>
              </p:cNvPr>
              <p:cNvSpPr txBox="1">
                <a:spLocks noRot="1" noChangeAspect="1" noMove="1" noResize="1" noEditPoints="1" noAdjustHandles="1" noChangeArrowheads="1" noChangeShapeType="1" noTextEdit="1"/>
              </p:cNvSpPr>
              <p:nvPr/>
            </p:nvSpPr>
            <p:spPr>
              <a:xfrm>
                <a:off x="7210401" y="6107668"/>
                <a:ext cx="416716" cy="369332"/>
              </a:xfrm>
              <a:prstGeom prst="rect">
                <a:avLst/>
              </a:prstGeom>
              <a:blipFill>
                <a:blip r:embed="rId10"/>
                <a:stretch>
                  <a:fillRect l="-16176" r="-5882"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9D7AE1D-28A2-6B3E-64E7-9019232C1B62}"/>
                  </a:ext>
                </a:extLst>
              </p:cNvPr>
              <p:cNvSpPr txBox="1"/>
              <p:nvPr/>
            </p:nvSpPr>
            <p:spPr>
              <a:xfrm>
                <a:off x="7965284" y="4267200"/>
                <a:ext cx="41671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3</m:t>
                          </m:r>
                        </m:sub>
                      </m:sSub>
                    </m:oMath>
                  </m:oMathPara>
                </a14:m>
                <a:endParaRPr lang="en-US" dirty="0"/>
              </a:p>
            </p:txBody>
          </p:sp>
        </mc:Choice>
        <mc:Fallback xmlns="">
          <p:sp>
            <p:nvSpPr>
              <p:cNvPr id="23" name="TextBox 22">
                <a:extLst>
                  <a:ext uri="{FF2B5EF4-FFF2-40B4-BE49-F238E27FC236}">
                    <a16:creationId xmlns:a16="http://schemas.microsoft.com/office/drawing/2014/main" id="{89D7AE1D-28A2-6B3E-64E7-9019232C1B62}"/>
                  </a:ext>
                </a:extLst>
              </p:cNvPr>
              <p:cNvSpPr txBox="1">
                <a:spLocks noRot="1" noChangeAspect="1" noMove="1" noResize="1" noEditPoints="1" noAdjustHandles="1" noChangeArrowheads="1" noChangeShapeType="1" noTextEdit="1"/>
              </p:cNvSpPr>
              <p:nvPr/>
            </p:nvSpPr>
            <p:spPr>
              <a:xfrm>
                <a:off x="7965284" y="4267200"/>
                <a:ext cx="416716" cy="369332"/>
              </a:xfrm>
              <a:prstGeom prst="rect">
                <a:avLst/>
              </a:prstGeom>
              <a:blipFill>
                <a:blip r:embed="rId11"/>
                <a:stretch>
                  <a:fillRect l="-16176" r="-5882" b="-14754"/>
                </a:stretch>
              </a:blipFill>
            </p:spPr>
            <p:txBody>
              <a:bodyPr/>
              <a:lstStyle/>
              <a:p>
                <a:r>
                  <a:rPr lang="en-US">
                    <a:noFill/>
                  </a:rPr>
                  <a:t> </a:t>
                </a:r>
              </a:p>
            </p:txBody>
          </p:sp>
        </mc:Fallback>
      </mc:AlternateContent>
      <p:cxnSp>
        <p:nvCxnSpPr>
          <p:cNvPr id="26" name="Straight Connector 25">
            <a:extLst>
              <a:ext uri="{FF2B5EF4-FFF2-40B4-BE49-F238E27FC236}">
                <a16:creationId xmlns:a16="http://schemas.microsoft.com/office/drawing/2014/main" id="{7A429AF6-3094-F420-120B-8D36219CD8B1}"/>
              </a:ext>
            </a:extLst>
          </p:cNvPr>
          <p:cNvCxnSpPr>
            <a:cxnSpLocks/>
          </p:cNvCxnSpPr>
          <p:nvPr/>
        </p:nvCxnSpPr>
        <p:spPr bwMode="auto">
          <a:xfrm>
            <a:off x="6605674" y="4146150"/>
            <a:ext cx="2020801" cy="2258768"/>
          </a:xfrm>
          <a:prstGeom prst="line">
            <a:avLst/>
          </a:prstGeom>
          <a:solidFill>
            <a:schemeClr val="accent1"/>
          </a:solidFill>
          <a:ln w="15875" cap="flat" cmpd="sng" algn="ctr">
            <a:solidFill>
              <a:schemeClr val="tx1"/>
            </a:solidFill>
            <a:prstDash val="dash"/>
            <a:round/>
            <a:headEnd type="none" w="med" len="med"/>
            <a:tailEnd type="none" w="med" len="med"/>
          </a:ln>
          <a:effectLst/>
        </p:spPr>
      </p:cxnSp>
      <p:sp>
        <p:nvSpPr>
          <p:cNvPr id="3" name="Subtitle 2">
            <a:extLst>
              <a:ext uri="{FF2B5EF4-FFF2-40B4-BE49-F238E27FC236}">
                <a16:creationId xmlns:a16="http://schemas.microsoft.com/office/drawing/2014/main" id="{58BC3E25-4DBA-FE8D-0B98-9D2F3E06E18F}"/>
              </a:ext>
            </a:extLst>
          </p:cNvPr>
          <p:cNvSpPr txBox="1">
            <a:spLocks noGrp="1"/>
          </p:cNvSpPr>
          <p:nvPr>
            <p:ph type="subTitle" idx="1"/>
          </p:nvPr>
        </p:nvSpPr>
        <p:spPr>
          <a:xfrm>
            <a:off x="345054" y="1108906"/>
            <a:ext cx="8673923" cy="835253"/>
          </a:xfrm>
        </p:spPr>
        <p:txBody>
          <a:bodyPr anchorCtr="0"/>
          <a:lstStyle/>
          <a:p>
            <a:pPr marL="342900" lvl="0" indent="-342900" algn="l">
              <a:spcBef>
                <a:spcPts val="600"/>
              </a:spcBef>
              <a:buClr>
                <a:srgbClr val="000000"/>
              </a:buClr>
              <a:buChar char="•"/>
            </a:pPr>
            <a:r>
              <a:rPr lang="en-US" sz="2400" dirty="0"/>
              <a:t>Several special conditions are encountered in the analysis of trusses. </a:t>
            </a:r>
          </a:p>
        </p:txBody>
      </p:sp>
      <p:sp>
        <p:nvSpPr>
          <p:cNvPr id="30" name="TextBox 29">
            <a:extLst>
              <a:ext uri="{FF2B5EF4-FFF2-40B4-BE49-F238E27FC236}">
                <a16:creationId xmlns:a16="http://schemas.microsoft.com/office/drawing/2014/main" id="{BE6EA86E-5C00-43E5-0F64-59DF4C83C47C}"/>
              </a:ext>
            </a:extLst>
          </p:cNvPr>
          <p:cNvSpPr txBox="1"/>
          <p:nvPr/>
        </p:nvSpPr>
        <p:spPr>
          <a:xfrm>
            <a:off x="6858000" y="4191000"/>
            <a:ext cx="264816" cy="307777"/>
          </a:xfrm>
          <a:prstGeom prst="rect">
            <a:avLst/>
          </a:prstGeom>
          <a:noFill/>
        </p:spPr>
        <p:txBody>
          <a:bodyPr wrap="none" rtlCol="0">
            <a:spAutoFit/>
          </a:bodyPr>
          <a:lstStyle/>
          <a:p>
            <a:r>
              <a:rPr lang="en-US" sz="1400" i="1" dirty="0"/>
              <a:t>y</a:t>
            </a:r>
          </a:p>
        </p:txBody>
      </p:sp>
    </p:spTree>
    <p:extLst>
      <p:ext uri="{BB962C8B-B14F-4D97-AF65-F5344CB8AC3E}">
        <p14:creationId xmlns:p14="http://schemas.microsoft.com/office/powerpoint/2010/main" val="222762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additive="base">
                                        <p:cTn id="13" dur="500" fill="hold"/>
                                        <p:tgtEl>
                                          <p:spTgt spid="42"/>
                                        </p:tgtEl>
                                        <p:attrNameLst>
                                          <p:attrName>ppt_x</p:attrName>
                                        </p:attrNameLst>
                                      </p:cBhvr>
                                      <p:tavLst>
                                        <p:tav tm="0">
                                          <p:val>
                                            <p:strVal val="#ppt_x"/>
                                          </p:val>
                                        </p:tav>
                                        <p:tav tm="100000">
                                          <p:val>
                                            <p:strVal val="#ppt_x"/>
                                          </p:val>
                                        </p:tav>
                                      </p:tavLst>
                                    </p:anim>
                                    <p:anim calcmode="lin" valueType="num">
                                      <p:cBhvr additive="base">
                                        <p:cTn id="14"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ppt_x"/>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ppt_x"/>
                                          </p:val>
                                        </p:tav>
                                        <p:tav tm="100000">
                                          <p:val>
                                            <p:strVal val="#ppt_x"/>
                                          </p:val>
                                        </p:tav>
                                      </p:tavLst>
                                    </p:anim>
                                    <p:anim calcmode="lin" valueType="num">
                                      <p:cBhvr additive="base">
                                        <p:cTn id="5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4" grpId="0"/>
      <p:bldP spid="42" grpId="0" animBg="1"/>
      <p:bldP spid="4" grpId="0"/>
      <p:bldP spid="22" grpId="0"/>
      <p:bldP spid="23"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B1A79-E91A-03C6-B5BF-F3CFBC7830A7}"/>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1720E2BC-3783-501D-0974-96A7E0846A3D}"/>
              </a:ext>
            </a:extLst>
          </p:cNvPr>
          <p:cNvPicPr>
            <a:picLocks noChangeAspect="1"/>
          </p:cNvPicPr>
          <p:nvPr/>
        </p:nvPicPr>
        <p:blipFill>
          <a:blip r:embed="rId3"/>
          <a:stretch>
            <a:fillRect/>
          </a:stretch>
        </p:blipFill>
        <p:spPr>
          <a:xfrm>
            <a:off x="5943601" y="3858920"/>
            <a:ext cx="3200399" cy="2926998"/>
          </a:xfrm>
          <a:prstGeom prst="rect">
            <a:avLst/>
          </a:prstGeom>
          <a:solidFill>
            <a:schemeClr val="bg1"/>
          </a:solidFill>
        </p:spPr>
      </p:pic>
      <p:sp>
        <p:nvSpPr>
          <p:cNvPr id="2" name="Title 1">
            <a:extLst>
              <a:ext uri="{FF2B5EF4-FFF2-40B4-BE49-F238E27FC236}">
                <a16:creationId xmlns:a16="http://schemas.microsoft.com/office/drawing/2014/main" id="{3078CF25-1CB3-4E58-BF1B-0203BFF9E19E}"/>
              </a:ext>
            </a:extLst>
          </p:cNvPr>
          <p:cNvSpPr txBox="1">
            <a:spLocks noGrp="1"/>
          </p:cNvSpPr>
          <p:nvPr>
            <p:ph type="ctrTitle"/>
          </p:nvPr>
        </p:nvSpPr>
        <p:spPr>
          <a:xfrm>
            <a:off x="381003" y="304800"/>
            <a:ext cx="6553197" cy="804034"/>
          </a:xfrm>
          <a:noFill/>
        </p:spPr>
        <p:txBody>
          <a:bodyPr/>
          <a:lstStyle/>
          <a:p>
            <a:pPr lvl="0"/>
            <a:r>
              <a:rPr lang="en-US" sz="2800" dirty="0"/>
              <a:t>Special Conditions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83361D0A-703E-9342-B96D-02AD210D2D2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876059C-567F-3109-C5B2-70303F06CDF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D2EFE6E-EC85-9ADB-AEAE-A7FDFBB5620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CA90DCE-347A-F866-AA89-6443E308606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290D8F4-BB55-553E-364C-3A9C9A15B11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93DAB33-5CEC-A4D0-C48E-8B5EA08F038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2716516-77D2-4E5F-39A6-F160DD49B21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273EEDF-89A9-A955-30AD-ADF2DF685C1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1AFE6F5-A43F-D13F-60E1-A9748785B68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F154492-2934-4C8C-81C6-24D9D71FF62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64B2CC2-5FBB-8362-3C3E-43FCB286F14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FDD8355-E743-D191-5386-249FC2F1E86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26DC398-FF92-F9A6-93A7-DFD47F9F4C3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D95D4B1-CE36-664F-BA9F-A8300DAD6D0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A6389E2-2E8F-28CB-C061-C2947BE40B9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EC5150A-69C9-9A88-9DB4-8E447AC4727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99BD855-278A-C7E2-FC70-D74361B0DF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TextBox 33">
            <a:extLst>
              <a:ext uri="{FF2B5EF4-FFF2-40B4-BE49-F238E27FC236}">
                <a16:creationId xmlns:a16="http://schemas.microsoft.com/office/drawing/2014/main" id="{6C9AA625-D4E5-2230-8308-4A71043AF0AE}"/>
              </a:ext>
            </a:extLst>
          </p:cNvPr>
          <p:cNvSpPr txBox="1"/>
          <p:nvPr/>
        </p:nvSpPr>
        <p:spPr>
          <a:xfrm>
            <a:off x="400570" y="1200798"/>
            <a:ext cx="8225905" cy="461665"/>
          </a:xfrm>
          <a:prstGeom prst="rect">
            <a:avLst/>
          </a:prstGeom>
          <a:noFill/>
        </p:spPr>
        <p:txBody>
          <a:bodyPr wrap="square">
            <a:spAutoFit/>
          </a:bodyPr>
          <a:lstStyle/>
          <a:p>
            <a:pPr>
              <a:buFont typeface="+mj-lt"/>
              <a:buAutoNum type="arabicPeriod"/>
            </a:pPr>
            <a:r>
              <a:rPr lang="en-US" i="0" dirty="0">
                <a:solidFill>
                  <a:srgbClr val="222222"/>
                </a:solidFill>
                <a:effectLst/>
                <a:latin typeface="+mn-lt"/>
              </a:rPr>
              <a:t>Two </a:t>
            </a:r>
            <a:r>
              <a:rPr lang="en-US" dirty="0"/>
              <a:t>collinear members under compression at a at a joint:</a:t>
            </a:r>
            <a:endParaRPr lang="en-US" i="0" dirty="0">
              <a:solidFill>
                <a:srgbClr val="222222"/>
              </a:solidFill>
              <a:effectLst/>
              <a:latin typeface="+mn-lt"/>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5C33EF3-73D5-4A99-1FB8-A4B499F629C5}"/>
                  </a:ext>
                </a:extLst>
              </p:cNvPr>
              <p:cNvSpPr txBox="1"/>
              <p:nvPr/>
            </p:nvSpPr>
            <p:spPr>
              <a:xfrm>
                <a:off x="5778475" y="6193066"/>
                <a:ext cx="40959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1</m:t>
                          </m:r>
                        </m:sub>
                      </m:sSub>
                    </m:oMath>
                  </m:oMathPara>
                </a14:m>
                <a:endParaRPr lang="en-US" dirty="0"/>
              </a:p>
            </p:txBody>
          </p:sp>
        </mc:Choice>
        <mc:Fallback xmlns="">
          <p:sp>
            <p:nvSpPr>
              <p:cNvPr id="4" name="TextBox 3">
                <a:extLst>
                  <a:ext uri="{FF2B5EF4-FFF2-40B4-BE49-F238E27FC236}">
                    <a16:creationId xmlns:a16="http://schemas.microsoft.com/office/drawing/2014/main" id="{E5C33EF3-73D5-4A99-1FB8-A4B499F629C5}"/>
                  </a:ext>
                </a:extLst>
              </p:cNvPr>
              <p:cNvSpPr txBox="1">
                <a:spLocks noRot="1" noChangeAspect="1" noMove="1" noResize="1" noEditPoints="1" noAdjustHandles="1" noChangeArrowheads="1" noChangeShapeType="1" noTextEdit="1"/>
              </p:cNvSpPr>
              <p:nvPr/>
            </p:nvSpPr>
            <p:spPr>
              <a:xfrm>
                <a:off x="5778475" y="6193066"/>
                <a:ext cx="409599" cy="369332"/>
              </a:xfrm>
              <a:prstGeom prst="rect">
                <a:avLst/>
              </a:prstGeom>
              <a:blipFill>
                <a:blip r:embed="rId5"/>
                <a:stretch>
                  <a:fillRect l="-16418" r="-5970"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58D8F8F-A1E7-0193-E9B2-9347B4834B7F}"/>
                  </a:ext>
                </a:extLst>
              </p:cNvPr>
              <p:cNvSpPr txBox="1"/>
              <p:nvPr/>
            </p:nvSpPr>
            <p:spPr>
              <a:xfrm>
                <a:off x="7210401" y="6107668"/>
                <a:ext cx="41671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2</m:t>
                          </m:r>
                        </m:sub>
                      </m:sSub>
                    </m:oMath>
                  </m:oMathPara>
                </a14:m>
                <a:endParaRPr lang="en-US" dirty="0"/>
              </a:p>
            </p:txBody>
          </p:sp>
        </mc:Choice>
        <mc:Fallback xmlns="">
          <p:sp>
            <p:nvSpPr>
              <p:cNvPr id="22" name="TextBox 21">
                <a:extLst>
                  <a:ext uri="{FF2B5EF4-FFF2-40B4-BE49-F238E27FC236}">
                    <a16:creationId xmlns:a16="http://schemas.microsoft.com/office/drawing/2014/main" id="{058D8F8F-A1E7-0193-E9B2-9347B4834B7F}"/>
                  </a:ext>
                </a:extLst>
              </p:cNvPr>
              <p:cNvSpPr txBox="1">
                <a:spLocks noRot="1" noChangeAspect="1" noMove="1" noResize="1" noEditPoints="1" noAdjustHandles="1" noChangeArrowheads="1" noChangeShapeType="1" noTextEdit="1"/>
              </p:cNvSpPr>
              <p:nvPr/>
            </p:nvSpPr>
            <p:spPr>
              <a:xfrm>
                <a:off x="7210401" y="6107668"/>
                <a:ext cx="416716" cy="369332"/>
              </a:xfrm>
              <a:prstGeom prst="rect">
                <a:avLst/>
              </a:prstGeom>
              <a:blipFill>
                <a:blip r:embed="rId6"/>
                <a:stretch>
                  <a:fillRect l="-16176" r="-5882"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972BABF-F97A-0753-1998-FC37A961B760}"/>
                  </a:ext>
                </a:extLst>
              </p:cNvPr>
              <p:cNvSpPr txBox="1"/>
              <p:nvPr/>
            </p:nvSpPr>
            <p:spPr>
              <a:xfrm>
                <a:off x="7965284" y="4267200"/>
                <a:ext cx="41671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3</m:t>
                          </m:r>
                        </m:sub>
                      </m:sSub>
                    </m:oMath>
                  </m:oMathPara>
                </a14:m>
                <a:endParaRPr lang="en-US" dirty="0"/>
              </a:p>
            </p:txBody>
          </p:sp>
        </mc:Choice>
        <mc:Fallback xmlns="">
          <p:sp>
            <p:nvSpPr>
              <p:cNvPr id="23" name="TextBox 22">
                <a:extLst>
                  <a:ext uri="{FF2B5EF4-FFF2-40B4-BE49-F238E27FC236}">
                    <a16:creationId xmlns:a16="http://schemas.microsoft.com/office/drawing/2014/main" id="{2972BABF-F97A-0753-1998-FC37A961B760}"/>
                  </a:ext>
                </a:extLst>
              </p:cNvPr>
              <p:cNvSpPr txBox="1">
                <a:spLocks noRot="1" noChangeAspect="1" noMove="1" noResize="1" noEditPoints="1" noAdjustHandles="1" noChangeArrowheads="1" noChangeShapeType="1" noTextEdit="1"/>
              </p:cNvSpPr>
              <p:nvPr/>
            </p:nvSpPr>
            <p:spPr>
              <a:xfrm>
                <a:off x="7965284" y="4267200"/>
                <a:ext cx="416716" cy="369332"/>
              </a:xfrm>
              <a:prstGeom prst="rect">
                <a:avLst/>
              </a:prstGeom>
              <a:blipFill>
                <a:blip r:embed="rId7"/>
                <a:stretch>
                  <a:fillRect l="-16176" r="-5882" b="-14754"/>
                </a:stretch>
              </a:blipFill>
            </p:spPr>
            <p:txBody>
              <a:bodyPr/>
              <a:lstStyle/>
              <a:p>
                <a:r>
                  <a:rPr lang="en-US">
                    <a:noFill/>
                  </a:rPr>
                  <a:t> </a:t>
                </a:r>
              </a:p>
            </p:txBody>
          </p:sp>
        </mc:Fallback>
      </mc:AlternateContent>
      <p:cxnSp>
        <p:nvCxnSpPr>
          <p:cNvPr id="26" name="Straight Connector 25">
            <a:extLst>
              <a:ext uri="{FF2B5EF4-FFF2-40B4-BE49-F238E27FC236}">
                <a16:creationId xmlns:a16="http://schemas.microsoft.com/office/drawing/2014/main" id="{A6092EE4-C9B2-BF4E-84B5-93E01F08A926}"/>
              </a:ext>
            </a:extLst>
          </p:cNvPr>
          <p:cNvCxnSpPr>
            <a:cxnSpLocks/>
          </p:cNvCxnSpPr>
          <p:nvPr/>
        </p:nvCxnSpPr>
        <p:spPr bwMode="auto">
          <a:xfrm>
            <a:off x="6605674" y="4146150"/>
            <a:ext cx="2020801" cy="2258768"/>
          </a:xfrm>
          <a:prstGeom prst="line">
            <a:avLst/>
          </a:prstGeom>
          <a:solidFill>
            <a:schemeClr val="accent1"/>
          </a:solidFill>
          <a:ln w="15875" cap="flat" cmpd="sng" algn="ctr">
            <a:solidFill>
              <a:schemeClr val="tx1"/>
            </a:solidFill>
            <a:prstDash val="dash"/>
            <a:round/>
            <a:headEnd type="none" w="med" len="med"/>
            <a:tailEnd type="none" w="med" len="med"/>
          </a:ln>
          <a:effectLst/>
        </p:spPr>
      </p:cxnSp>
      <p:sp>
        <p:nvSpPr>
          <p:cNvPr id="30" name="TextBox 29">
            <a:extLst>
              <a:ext uri="{FF2B5EF4-FFF2-40B4-BE49-F238E27FC236}">
                <a16:creationId xmlns:a16="http://schemas.microsoft.com/office/drawing/2014/main" id="{7DB024A5-1517-4032-5F35-8AEE167EF54A}"/>
              </a:ext>
            </a:extLst>
          </p:cNvPr>
          <p:cNvSpPr txBox="1"/>
          <p:nvPr/>
        </p:nvSpPr>
        <p:spPr>
          <a:xfrm>
            <a:off x="6858000" y="4191000"/>
            <a:ext cx="264816" cy="307777"/>
          </a:xfrm>
          <a:prstGeom prst="rect">
            <a:avLst/>
          </a:prstGeom>
          <a:noFill/>
        </p:spPr>
        <p:txBody>
          <a:bodyPr wrap="none" rtlCol="0">
            <a:spAutoFit/>
          </a:bodyPr>
          <a:lstStyle/>
          <a:p>
            <a:r>
              <a:rPr lang="en-US" sz="1400" i="1" dirty="0"/>
              <a:t>y</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C131308B-B0B0-A59D-8462-DBE14A9D91E5}"/>
                  </a:ext>
                </a:extLst>
              </p:cNvPr>
              <p:cNvSpPr txBox="1"/>
              <p:nvPr/>
            </p:nvSpPr>
            <p:spPr>
              <a:xfrm>
                <a:off x="855140" y="1737450"/>
                <a:ext cx="5833520" cy="8943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𝑥</m:t>
                              </m:r>
                            </m:sub>
                          </m:sSub>
                          <m:r>
                            <a:rPr lang="en-US" b="0" i="1" smtClean="0">
                              <a:latin typeface="Cambria Math" panose="02040503050406030204" pitchFamily="18" charset="0"/>
                            </a:rPr>
                            <m:t>=0</m:t>
                          </m:r>
                        </m:e>
                      </m:nary>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𝑐𝑜𝑠</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360−</m:t>
                          </m:r>
                          <m:r>
                            <a:rPr lang="en-US" b="0" i="1" smtClean="0">
                              <a:latin typeface="Cambria Math" panose="02040503050406030204" pitchFamily="18" charset="0"/>
                              <a:ea typeface="Cambria Math" panose="02040503050406030204" pitchFamily="18" charset="0"/>
                            </a:rPr>
                            <m:t>𝜃</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31" name="TextBox 30">
                <a:extLst>
                  <a:ext uri="{FF2B5EF4-FFF2-40B4-BE49-F238E27FC236}">
                    <a16:creationId xmlns:a16="http://schemas.microsoft.com/office/drawing/2014/main" id="{C131308B-B0B0-A59D-8462-DBE14A9D91E5}"/>
                  </a:ext>
                </a:extLst>
              </p:cNvPr>
              <p:cNvSpPr txBox="1">
                <a:spLocks noRot="1" noChangeAspect="1" noMove="1" noResize="1" noEditPoints="1" noAdjustHandles="1" noChangeArrowheads="1" noChangeShapeType="1" noTextEdit="1"/>
              </p:cNvSpPr>
              <p:nvPr/>
            </p:nvSpPr>
            <p:spPr>
              <a:xfrm>
                <a:off x="855140" y="1737450"/>
                <a:ext cx="5833520" cy="89434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E5699218-E409-BF36-5253-771F97C673E4}"/>
                  </a:ext>
                </a:extLst>
              </p:cNvPr>
              <p:cNvSpPr txBox="1"/>
              <p:nvPr/>
            </p:nvSpPr>
            <p:spPr>
              <a:xfrm>
                <a:off x="990600" y="2638048"/>
                <a:ext cx="4484048" cy="8943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𝑦</m:t>
                              </m:r>
                            </m:sub>
                          </m:sSub>
                          <m:r>
                            <a:rPr lang="en-US" b="0" i="1" smtClean="0">
                              <a:latin typeface="Cambria Math" panose="02040503050406030204" pitchFamily="18" charset="0"/>
                            </a:rPr>
                            <m:t>=0</m:t>
                          </m:r>
                        </m:e>
                      </m:nary>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𝑠𝑖𝑛</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360−</m:t>
                          </m:r>
                          <m:r>
                            <a:rPr lang="en-US" b="0" i="1" smtClean="0">
                              <a:latin typeface="Cambria Math" panose="02040503050406030204" pitchFamily="18" charset="0"/>
                              <a:ea typeface="Cambria Math" panose="02040503050406030204" pitchFamily="18" charset="0"/>
                            </a:rPr>
                            <m:t>𝜃</m:t>
                          </m:r>
                        </m:e>
                      </m:d>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28" name="TextBox 27">
                <a:extLst>
                  <a:ext uri="{FF2B5EF4-FFF2-40B4-BE49-F238E27FC236}">
                    <a16:creationId xmlns:a16="http://schemas.microsoft.com/office/drawing/2014/main" id="{E5699218-E409-BF36-5253-771F97C673E4}"/>
                  </a:ext>
                </a:extLst>
              </p:cNvPr>
              <p:cNvSpPr txBox="1">
                <a:spLocks noRot="1" noChangeAspect="1" noMove="1" noResize="1" noEditPoints="1" noAdjustHandles="1" noChangeArrowheads="1" noChangeShapeType="1" noTextEdit="1"/>
              </p:cNvSpPr>
              <p:nvPr/>
            </p:nvSpPr>
            <p:spPr>
              <a:xfrm>
                <a:off x="990600" y="2638048"/>
                <a:ext cx="4484048" cy="894347"/>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4331AB0-D9CE-B7F9-8AA2-5AB875AF4F6A}"/>
                  </a:ext>
                </a:extLst>
              </p:cNvPr>
              <p:cNvSpPr txBox="1"/>
              <p:nvPr/>
            </p:nvSpPr>
            <p:spPr>
              <a:xfrm>
                <a:off x="1986293" y="3598151"/>
                <a:ext cx="2275816" cy="369332"/>
              </a:xfrm>
              <a:prstGeom prst="rect">
                <a:avLst/>
              </a:prstGeom>
              <a:noFill/>
            </p:spPr>
            <p:txBody>
              <a:bodyPr wrap="non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r>
                      <a:rPr lang="en-US" b="0" i="1" smtClean="0">
                        <a:latin typeface="Cambria Math" panose="02040503050406030204" pitchFamily="18" charset="0"/>
                      </a:rPr>
                      <m:t>=0 &amp;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3</m:t>
                        </m:r>
                      </m:sub>
                    </m:sSub>
                  </m:oMath>
                </a14:m>
                <a:r>
                  <a:rPr lang="en-US" dirty="0"/>
                  <a:t> </a:t>
                </a:r>
              </a:p>
            </p:txBody>
          </p:sp>
        </mc:Choice>
        <mc:Fallback xmlns="">
          <p:sp>
            <p:nvSpPr>
              <p:cNvPr id="33" name="TextBox 32">
                <a:extLst>
                  <a:ext uri="{FF2B5EF4-FFF2-40B4-BE49-F238E27FC236}">
                    <a16:creationId xmlns:a16="http://schemas.microsoft.com/office/drawing/2014/main" id="{A4331AB0-D9CE-B7F9-8AA2-5AB875AF4F6A}"/>
                  </a:ext>
                </a:extLst>
              </p:cNvPr>
              <p:cNvSpPr txBox="1">
                <a:spLocks noRot="1" noChangeAspect="1" noMove="1" noResize="1" noEditPoints="1" noAdjustHandles="1" noChangeArrowheads="1" noChangeShapeType="1" noTextEdit="1"/>
              </p:cNvSpPr>
              <p:nvPr/>
            </p:nvSpPr>
            <p:spPr>
              <a:xfrm>
                <a:off x="1986293" y="3598151"/>
                <a:ext cx="2275816" cy="369332"/>
              </a:xfrm>
              <a:prstGeom prst="rect">
                <a:avLst/>
              </a:prstGeom>
              <a:blipFill>
                <a:blip r:embed="rId10"/>
                <a:stretch>
                  <a:fillRect l="-4826" b="-14754"/>
                </a:stretch>
              </a:blipFill>
            </p:spPr>
            <p:txBody>
              <a:bodyPr/>
              <a:lstStyle/>
              <a:p>
                <a:r>
                  <a:rPr lang="en-US">
                    <a:noFill/>
                  </a:rPr>
                  <a:t> </a:t>
                </a:r>
              </a:p>
            </p:txBody>
          </p:sp>
        </mc:Fallback>
      </mc:AlternateContent>
      <p:sp>
        <p:nvSpPr>
          <p:cNvPr id="43" name="TextBox 42">
            <a:extLst>
              <a:ext uri="{FF2B5EF4-FFF2-40B4-BE49-F238E27FC236}">
                <a16:creationId xmlns:a16="http://schemas.microsoft.com/office/drawing/2014/main" id="{4024D5C0-F9E3-D91B-1A99-7A4291687AC7}"/>
              </a:ext>
            </a:extLst>
          </p:cNvPr>
          <p:cNvSpPr txBox="1"/>
          <p:nvPr/>
        </p:nvSpPr>
        <p:spPr>
          <a:xfrm>
            <a:off x="376906" y="4454741"/>
            <a:ext cx="6404894" cy="1200329"/>
          </a:xfrm>
          <a:prstGeom prst="rect">
            <a:avLst/>
          </a:prstGeom>
          <a:noFill/>
        </p:spPr>
        <p:txBody>
          <a:bodyPr wrap="square">
            <a:spAutoFit/>
          </a:bodyPr>
          <a:lstStyle/>
          <a:p>
            <a:pPr algn="ctr"/>
            <a:r>
              <a:rPr lang="en-US" dirty="0">
                <a:solidFill>
                  <a:srgbClr val="0070C0"/>
                </a:solidFill>
              </a:rPr>
              <a:t>It is necessary to add a third member to maintain alignment of the two members and prevent buckling.</a:t>
            </a:r>
          </a:p>
        </p:txBody>
      </p:sp>
    </p:spTree>
    <p:extLst>
      <p:ext uri="{BB962C8B-B14F-4D97-AF65-F5344CB8AC3E}">
        <p14:creationId xmlns:p14="http://schemas.microsoft.com/office/powerpoint/2010/main" val="391412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8" grpId="0"/>
      <p:bldP spid="33"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0B0B6-57EC-C777-EDA1-72359986D23D}"/>
            </a:ext>
          </a:extLst>
        </p:cNvPr>
        <p:cNvGrpSpPr/>
        <p:nvPr/>
      </p:nvGrpSpPr>
      <p:grpSpPr>
        <a:xfrm>
          <a:off x="0" y="0"/>
          <a:ext cx="0" cy="0"/>
          <a:chOff x="0" y="0"/>
          <a:chExt cx="0" cy="0"/>
        </a:xfrm>
      </p:grpSpPr>
      <p:pic>
        <p:nvPicPr>
          <p:cNvPr id="72" name="Picture 71">
            <a:extLst>
              <a:ext uri="{FF2B5EF4-FFF2-40B4-BE49-F238E27FC236}">
                <a16:creationId xmlns:a16="http://schemas.microsoft.com/office/drawing/2014/main" id="{B3B1D8BF-95ED-EF2C-0DBC-BD0F2E56ABA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44000"/>
                    </a14:imgEffect>
                  </a14:imgLayer>
                </a14:imgProps>
              </a:ext>
            </a:extLst>
          </a:blip>
          <a:stretch>
            <a:fillRect/>
          </a:stretch>
        </p:blipFill>
        <p:spPr>
          <a:xfrm>
            <a:off x="5628827" y="1495590"/>
            <a:ext cx="3210373" cy="1762371"/>
          </a:xfrm>
          <a:prstGeom prst="rect">
            <a:avLst/>
          </a:prstGeom>
        </p:spPr>
      </p:pic>
      <p:pic>
        <p:nvPicPr>
          <p:cNvPr id="28" name="Picture 27">
            <a:extLst>
              <a:ext uri="{FF2B5EF4-FFF2-40B4-BE49-F238E27FC236}">
                <a16:creationId xmlns:a16="http://schemas.microsoft.com/office/drawing/2014/main" id="{86458580-7C28-99B2-2A1C-15305E3B6C66}"/>
              </a:ext>
            </a:extLst>
          </p:cNvPr>
          <p:cNvPicPr>
            <a:picLocks noChangeAspect="1"/>
          </p:cNvPicPr>
          <p:nvPr/>
        </p:nvPicPr>
        <p:blipFill>
          <a:blip r:embed="rId5"/>
          <a:stretch>
            <a:fillRect/>
          </a:stretch>
        </p:blipFill>
        <p:spPr>
          <a:xfrm>
            <a:off x="152400" y="1359586"/>
            <a:ext cx="5691797" cy="3145467"/>
          </a:xfrm>
          <a:prstGeom prst="rect">
            <a:avLst/>
          </a:prstGeom>
        </p:spPr>
      </p:pic>
      <p:sp>
        <p:nvSpPr>
          <p:cNvPr id="2" name="Title 1">
            <a:extLst>
              <a:ext uri="{FF2B5EF4-FFF2-40B4-BE49-F238E27FC236}">
                <a16:creationId xmlns:a16="http://schemas.microsoft.com/office/drawing/2014/main" id="{9AD89A54-EFDF-BA47-177A-8D2283511E3E}"/>
              </a:ext>
            </a:extLst>
          </p:cNvPr>
          <p:cNvSpPr txBox="1">
            <a:spLocks noGrp="1"/>
          </p:cNvSpPr>
          <p:nvPr>
            <p:ph type="ctrTitle"/>
          </p:nvPr>
        </p:nvSpPr>
        <p:spPr>
          <a:xfrm>
            <a:off x="381003" y="304800"/>
            <a:ext cx="6553197" cy="804034"/>
          </a:xfrm>
          <a:noFill/>
        </p:spPr>
        <p:txBody>
          <a:bodyPr/>
          <a:lstStyle/>
          <a:p>
            <a:pPr lvl="0"/>
            <a:r>
              <a:rPr lang="en-US" sz="2800" dirty="0"/>
              <a:t>Special Conditions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BEDEC642-E4B1-4FB1-39E7-56D8D906E77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6829164-F877-9782-934B-28B39660C132}"/>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03295D6-342C-5A6A-B84C-B9E3671B8BE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0279990-7C48-15D8-CCD0-F8392C5AB61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5B27084-B6AA-06E1-C03E-0E28E441534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4024094-FFD0-3CC5-058A-C0F3138E665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5A67331-EE5E-C789-1A36-1163B055167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EEC0055-A46D-C2F5-7C94-E86F43C7713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3499516-5668-3EB8-4168-818C426051C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96B4F48-0123-C422-77B4-7E25CA236C4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B95D846-4B55-C07F-4CC3-36C56D24AD1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3F61E26-5EA3-70A9-DF70-F0E3B192AFC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B85A4B8-CF6B-8237-C22C-C88BACD8C7E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87955BE-4DD4-A53E-A1CA-4BA080B0E53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037BB81-11FD-3D0C-B779-90C3AEC9343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9762330-9776-D6D0-697E-416E5AD56C3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0D6F70E-D2AF-63CA-A709-B669220416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2" name="Oval 41">
            <a:extLst>
              <a:ext uri="{FF2B5EF4-FFF2-40B4-BE49-F238E27FC236}">
                <a16:creationId xmlns:a16="http://schemas.microsoft.com/office/drawing/2014/main" id="{26552C0E-DBBA-993B-BE03-949A688E9C7E}"/>
              </a:ext>
            </a:extLst>
          </p:cNvPr>
          <p:cNvSpPr/>
          <p:nvPr/>
        </p:nvSpPr>
        <p:spPr bwMode="auto">
          <a:xfrm>
            <a:off x="1492878" y="3048000"/>
            <a:ext cx="869322" cy="811940"/>
          </a:xfrm>
          <a:prstGeom prst="ellipse">
            <a:avLst/>
          </a:prstGeom>
          <a:noFill/>
          <a:ln w="41275" cap="flat" cmpd="sng" algn="ctr">
            <a:solidFill>
              <a:srgbClr val="0000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7D1AAE9-784B-6CA8-056F-5A9FD582B367}"/>
                  </a:ext>
                </a:extLst>
              </p:cNvPr>
              <p:cNvSpPr txBox="1"/>
              <p:nvPr/>
            </p:nvSpPr>
            <p:spPr>
              <a:xfrm>
                <a:off x="7772400" y="2831068"/>
                <a:ext cx="40959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1</m:t>
                          </m:r>
                        </m:sub>
                      </m:sSub>
                    </m:oMath>
                  </m:oMathPara>
                </a14:m>
                <a:endParaRPr lang="en-US" dirty="0"/>
              </a:p>
            </p:txBody>
          </p:sp>
        </mc:Choice>
        <mc:Fallback xmlns="">
          <p:sp>
            <p:nvSpPr>
              <p:cNvPr id="4" name="TextBox 3">
                <a:extLst>
                  <a:ext uri="{FF2B5EF4-FFF2-40B4-BE49-F238E27FC236}">
                    <a16:creationId xmlns:a16="http://schemas.microsoft.com/office/drawing/2014/main" id="{97D1AAE9-784B-6CA8-056F-5A9FD582B367}"/>
                  </a:ext>
                </a:extLst>
              </p:cNvPr>
              <p:cNvSpPr txBox="1">
                <a:spLocks noRot="1" noChangeAspect="1" noMove="1" noResize="1" noEditPoints="1" noAdjustHandles="1" noChangeArrowheads="1" noChangeShapeType="1" noTextEdit="1"/>
              </p:cNvSpPr>
              <p:nvPr/>
            </p:nvSpPr>
            <p:spPr>
              <a:xfrm>
                <a:off x="7772400" y="2831068"/>
                <a:ext cx="409599" cy="369332"/>
              </a:xfrm>
              <a:prstGeom prst="rect">
                <a:avLst/>
              </a:prstGeom>
              <a:blipFill>
                <a:blip r:embed="rId7"/>
                <a:stretch>
                  <a:fillRect l="-14925" r="-5970"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8AFF418-1F34-8B17-6C94-CE18FFDD5744}"/>
                  </a:ext>
                </a:extLst>
              </p:cNvPr>
              <p:cNvSpPr txBox="1"/>
              <p:nvPr/>
            </p:nvSpPr>
            <p:spPr>
              <a:xfrm>
                <a:off x="7010400" y="1219200"/>
                <a:ext cx="41671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2</m:t>
                          </m:r>
                        </m:sub>
                      </m:sSub>
                    </m:oMath>
                  </m:oMathPara>
                </a14:m>
                <a:endParaRPr lang="en-US" dirty="0"/>
              </a:p>
            </p:txBody>
          </p:sp>
        </mc:Choice>
        <mc:Fallback xmlns="">
          <p:sp>
            <p:nvSpPr>
              <p:cNvPr id="22" name="TextBox 21">
                <a:extLst>
                  <a:ext uri="{FF2B5EF4-FFF2-40B4-BE49-F238E27FC236}">
                    <a16:creationId xmlns:a16="http://schemas.microsoft.com/office/drawing/2014/main" id="{58AFF418-1F34-8B17-6C94-CE18FFDD5744}"/>
                  </a:ext>
                </a:extLst>
              </p:cNvPr>
              <p:cNvSpPr txBox="1">
                <a:spLocks noRot="1" noChangeAspect="1" noMove="1" noResize="1" noEditPoints="1" noAdjustHandles="1" noChangeArrowheads="1" noChangeShapeType="1" noTextEdit="1"/>
              </p:cNvSpPr>
              <p:nvPr/>
            </p:nvSpPr>
            <p:spPr>
              <a:xfrm>
                <a:off x="7010400" y="1219200"/>
                <a:ext cx="416716" cy="369332"/>
              </a:xfrm>
              <a:prstGeom prst="rect">
                <a:avLst/>
              </a:prstGeom>
              <a:blipFill>
                <a:blip r:embed="rId8"/>
                <a:stretch>
                  <a:fillRect l="-14706" r="-5882" b="-14754"/>
                </a:stretch>
              </a:blipFill>
            </p:spPr>
            <p:txBody>
              <a:bodyPr/>
              <a:lstStyle/>
              <a:p>
                <a:r>
                  <a:rPr lang="en-US">
                    <a:noFill/>
                  </a:rPr>
                  <a:t> </a:t>
                </a:r>
              </a:p>
            </p:txBody>
          </p:sp>
        </mc:Fallback>
      </mc:AlternateContent>
      <p:sp>
        <p:nvSpPr>
          <p:cNvPr id="3" name="Subtitle 2">
            <a:extLst>
              <a:ext uri="{FF2B5EF4-FFF2-40B4-BE49-F238E27FC236}">
                <a16:creationId xmlns:a16="http://schemas.microsoft.com/office/drawing/2014/main" id="{2585EDA8-866B-866F-C7AA-811CB8E5A87D}"/>
              </a:ext>
            </a:extLst>
          </p:cNvPr>
          <p:cNvSpPr txBox="1">
            <a:spLocks noGrp="1"/>
          </p:cNvSpPr>
          <p:nvPr>
            <p:ph type="subTitle" idx="1"/>
          </p:nvPr>
        </p:nvSpPr>
        <p:spPr>
          <a:xfrm>
            <a:off x="345054" y="1108906"/>
            <a:ext cx="8673923" cy="835253"/>
          </a:xfrm>
        </p:spPr>
        <p:txBody>
          <a:bodyPr anchorCtr="0"/>
          <a:lstStyle/>
          <a:p>
            <a:pPr marL="342900" lvl="0" indent="-342900" algn="l">
              <a:spcBef>
                <a:spcPts val="600"/>
              </a:spcBef>
              <a:buClr>
                <a:srgbClr val="000000"/>
              </a:buClr>
              <a:buChar char="•"/>
            </a:pPr>
            <a:r>
              <a:rPr lang="en-US" sz="2400" dirty="0"/>
              <a:t>Two noncollinear members are joined:</a:t>
            </a:r>
          </a:p>
        </p:txBody>
      </p:sp>
      <p:sp>
        <p:nvSpPr>
          <p:cNvPr id="30" name="TextBox 29">
            <a:extLst>
              <a:ext uri="{FF2B5EF4-FFF2-40B4-BE49-F238E27FC236}">
                <a16:creationId xmlns:a16="http://schemas.microsoft.com/office/drawing/2014/main" id="{8637B787-7855-4641-6A63-C636F30A9770}"/>
              </a:ext>
            </a:extLst>
          </p:cNvPr>
          <p:cNvSpPr txBox="1"/>
          <p:nvPr/>
        </p:nvSpPr>
        <p:spPr>
          <a:xfrm>
            <a:off x="6477000" y="1295400"/>
            <a:ext cx="264816" cy="307777"/>
          </a:xfrm>
          <a:prstGeom prst="rect">
            <a:avLst/>
          </a:prstGeom>
          <a:noFill/>
        </p:spPr>
        <p:txBody>
          <a:bodyPr wrap="none" rtlCol="0">
            <a:spAutoFit/>
          </a:bodyPr>
          <a:lstStyle/>
          <a:p>
            <a:r>
              <a:rPr lang="en-US" sz="1400" i="1" dirty="0"/>
              <a:t>y</a:t>
            </a:r>
          </a:p>
        </p:txBody>
      </p:sp>
      <p:cxnSp>
        <p:nvCxnSpPr>
          <p:cNvPr id="43" name="Straight Arrow Connector 42">
            <a:extLst>
              <a:ext uri="{FF2B5EF4-FFF2-40B4-BE49-F238E27FC236}">
                <a16:creationId xmlns:a16="http://schemas.microsoft.com/office/drawing/2014/main" id="{011849CF-4B54-B0F5-31BF-BD19D4DB3CA4}"/>
              </a:ext>
            </a:extLst>
          </p:cNvPr>
          <p:cNvCxnSpPr>
            <a:cxnSpLocks/>
          </p:cNvCxnSpPr>
          <p:nvPr/>
        </p:nvCxnSpPr>
        <p:spPr bwMode="auto">
          <a:xfrm flipH="1" flipV="1">
            <a:off x="7608137" y="2819400"/>
            <a:ext cx="1336712" cy="13097"/>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E4DBBB8D-4A08-E174-B5BE-C641A1301F79}"/>
              </a:ext>
            </a:extLst>
          </p:cNvPr>
          <p:cNvCxnSpPr>
            <a:cxnSpLocks/>
          </p:cNvCxnSpPr>
          <p:nvPr/>
        </p:nvCxnSpPr>
        <p:spPr bwMode="auto">
          <a:xfrm>
            <a:off x="6901060" y="1097261"/>
            <a:ext cx="0" cy="1009984"/>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26" name="Straight Connector 25">
            <a:extLst>
              <a:ext uri="{FF2B5EF4-FFF2-40B4-BE49-F238E27FC236}">
                <a16:creationId xmlns:a16="http://schemas.microsoft.com/office/drawing/2014/main" id="{BC3369BE-FCAC-80B5-6847-6BDFC187BF1E}"/>
              </a:ext>
            </a:extLst>
          </p:cNvPr>
          <p:cNvCxnSpPr>
            <a:cxnSpLocks/>
          </p:cNvCxnSpPr>
          <p:nvPr/>
        </p:nvCxnSpPr>
        <p:spPr bwMode="auto">
          <a:xfrm flipV="1">
            <a:off x="6148474" y="2819400"/>
            <a:ext cx="2919326" cy="26195"/>
          </a:xfrm>
          <a:prstGeom prst="line">
            <a:avLst/>
          </a:prstGeom>
          <a:solidFill>
            <a:schemeClr val="accent1"/>
          </a:solidFill>
          <a:ln w="15875" cap="flat" cmpd="sng" algn="ctr">
            <a:solidFill>
              <a:schemeClr val="tx1"/>
            </a:solidFill>
            <a:prstDash val="dash"/>
            <a:round/>
            <a:headEnd type="none" w="med" len="med"/>
            <a:tailEnd type="none" w="med" len="med"/>
          </a:ln>
          <a:effectLst/>
        </p:spPr>
      </p:cxnSp>
      <p:cxnSp>
        <p:nvCxnSpPr>
          <p:cNvPr id="58" name="Straight Connector 57">
            <a:extLst>
              <a:ext uri="{FF2B5EF4-FFF2-40B4-BE49-F238E27FC236}">
                <a16:creationId xmlns:a16="http://schemas.microsoft.com/office/drawing/2014/main" id="{AA992AB5-2D63-5D65-58CC-7D803E19A7E2}"/>
              </a:ext>
            </a:extLst>
          </p:cNvPr>
          <p:cNvCxnSpPr>
            <a:cxnSpLocks/>
          </p:cNvCxnSpPr>
          <p:nvPr/>
        </p:nvCxnSpPr>
        <p:spPr bwMode="auto">
          <a:xfrm>
            <a:off x="6891336" y="1495630"/>
            <a:ext cx="42864" cy="2161970"/>
          </a:xfrm>
          <a:prstGeom prst="line">
            <a:avLst/>
          </a:prstGeom>
          <a:solidFill>
            <a:schemeClr val="accent1"/>
          </a:solidFill>
          <a:ln w="15875" cap="flat" cmpd="sng" algn="ctr">
            <a:solidFill>
              <a:schemeClr val="tx1"/>
            </a:solidFill>
            <a:prstDash val="dash"/>
            <a:round/>
            <a:headEnd type="none" w="med" len="med"/>
            <a:tailEnd type="none" w="med" len="med"/>
          </a:ln>
          <a:effectLst/>
        </p:spPr>
      </p:cxnSp>
      <p:sp>
        <p:nvSpPr>
          <p:cNvPr id="63" name="TextBox 62">
            <a:extLst>
              <a:ext uri="{FF2B5EF4-FFF2-40B4-BE49-F238E27FC236}">
                <a16:creationId xmlns:a16="http://schemas.microsoft.com/office/drawing/2014/main" id="{543A4ECE-35EC-1827-58E4-765AB302A917}"/>
              </a:ext>
            </a:extLst>
          </p:cNvPr>
          <p:cNvSpPr txBox="1"/>
          <p:nvPr/>
        </p:nvSpPr>
        <p:spPr>
          <a:xfrm>
            <a:off x="8498184" y="2667000"/>
            <a:ext cx="264816" cy="307777"/>
          </a:xfrm>
          <a:prstGeom prst="rect">
            <a:avLst/>
          </a:prstGeom>
          <a:noFill/>
        </p:spPr>
        <p:txBody>
          <a:bodyPr wrap="none" rtlCol="0">
            <a:spAutoFit/>
          </a:bodyPr>
          <a:lstStyle/>
          <a:p>
            <a:r>
              <a:rPr lang="en-US" sz="1400" i="1" dirty="0"/>
              <a:t>x</a:t>
            </a:r>
          </a:p>
        </p:txBody>
      </p:sp>
      <p:sp>
        <p:nvSpPr>
          <p:cNvPr id="65" name="TextBox 64">
            <a:extLst>
              <a:ext uri="{FF2B5EF4-FFF2-40B4-BE49-F238E27FC236}">
                <a16:creationId xmlns:a16="http://schemas.microsoft.com/office/drawing/2014/main" id="{4EC0A060-37F2-FBE9-840C-9EBAB3657C3E}"/>
              </a:ext>
            </a:extLst>
          </p:cNvPr>
          <p:cNvSpPr txBox="1"/>
          <p:nvPr/>
        </p:nvSpPr>
        <p:spPr>
          <a:xfrm>
            <a:off x="429945" y="4215753"/>
            <a:ext cx="8327304" cy="1200329"/>
          </a:xfrm>
          <a:prstGeom prst="rect">
            <a:avLst/>
          </a:prstGeom>
          <a:noFill/>
        </p:spPr>
        <p:txBody>
          <a:bodyPr wrap="square">
            <a:spAutoFit/>
          </a:bodyPr>
          <a:lstStyle/>
          <a:p>
            <a:r>
              <a:rPr lang="en-US" dirty="0"/>
              <a:t>In the absence of an externally applied load at this joint, the forces in both members must be zero, as we can see from the two force summations.</a:t>
            </a:r>
          </a:p>
        </p:txBody>
      </p: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63857F69-D695-40F6-3973-2AE4D8353E7C}"/>
                  </a:ext>
                </a:extLst>
              </p:cNvPr>
              <p:cNvSpPr txBox="1"/>
              <p:nvPr/>
            </p:nvSpPr>
            <p:spPr>
              <a:xfrm>
                <a:off x="2548480" y="5105400"/>
                <a:ext cx="2741455" cy="8943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𝑥</m:t>
                              </m:r>
                            </m:sub>
                          </m:sSub>
                          <m:r>
                            <a:rPr lang="en-US" b="0" i="1" smtClean="0">
                              <a:latin typeface="Cambria Math" panose="02040503050406030204" pitchFamily="18" charset="0"/>
                            </a:rPr>
                            <m:t>=0</m:t>
                          </m:r>
                        </m:e>
                      </m:nary>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73" name="TextBox 72">
                <a:extLst>
                  <a:ext uri="{FF2B5EF4-FFF2-40B4-BE49-F238E27FC236}">
                    <a16:creationId xmlns:a16="http://schemas.microsoft.com/office/drawing/2014/main" id="{63857F69-D695-40F6-3973-2AE4D8353E7C}"/>
                  </a:ext>
                </a:extLst>
              </p:cNvPr>
              <p:cNvSpPr txBox="1">
                <a:spLocks noRot="1" noChangeAspect="1" noMove="1" noResize="1" noEditPoints="1" noAdjustHandles="1" noChangeArrowheads="1" noChangeShapeType="1" noTextEdit="1"/>
              </p:cNvSpPr>
              <p:nvPr/>
            </p:nvSpPr>
            <p:spPr>
              <a:xfrm>
                <a:off x="2548480" y="5105400"/>
                <a:ext cx="2741455" cy="894347"/>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7BD0F579-35E0-F794-7B51-24946CC4FC34}"/>
                  </a:ext>
                </a:extLst>
              </p:cNvPr>
              <p:cNvSpPr txBox="1"/>
              <p:nvPr/>
            </p:nvSpPr>
            <p:spPr>
              <a:xfrm>
                <a:off x="2650822" y="5820039"/>
                <a:ext cx="2748573" cy="8943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𝑦</m:t>
                              </m:r>
                            </m:sub>
                          </m:sSub>
                          <m:r>
                            <a:rPr lang="en-US" b="0" i="1" smtClean="0">
                              <a:latin typeface="Cambria Math" panose="02040503050406030204" pitchFamily="18" charset="0"/>
                            </a:rPr>
                            <m:t>=0</m:t>
                          </m:r>
                        </m:e>
                      </m:nary>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=0</m:t>
                      </m:r>
                    </m:oMath>
                  </m:oMathPara>
                </a14:m>
                <a:endParaRPr lang="en-US" dirty="0"/>
              </a:p>
            </p:txBody>
          </p:sp>
        </mc:Choice>
        <mc:Fallback xmlns="">
          <p:sp>
            <p:nvSpPr>
              <p:cNvPr id="74" name="TextBox 73">
                <a:extLst>
                  <a:ext uri="{FF2B5EF4-FFF2-40B4-BE49-F238E27FC236}">
                    <a16:creationId xmlns:a16="http://schemas.microsoft.com/office/drawing/2014/main" id="{7BD0F579-35E0-F794-7B51-24946CC4FC34}"/>
                  </a:ext>
                </a:extLst>
              </p:cNvPr>
              <p:cNvSpPr txBox="1">
                <a:spLocks noRot="1" noChangeAspect="1" noMove="1" noResize="1" noEditPoints="1" noAdjustHandles="1" noChangeArrowheads="1" noChangeShapeType="1" noTextEdit="1"/>
              </p:cNvSpPr>
              <p:nvPr/>
            </p:nvSpPr>
            <p:spPr>
              <a:xfrm>
                <a:off x="2650822" y="5820039"/>
                <a:ext cx="2748573" cy="894347"/>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1101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1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ppt_x"/>
                                          </p:val>
                                        </p:tav>
                                        <p:tav tm="100000">
                                          <p:val>
                                            <p:strVal val="#ppt_x"/>
                                          </p:val>
                                        </p:tav>
                                      </p:tavLst>
                                    </p:anim>
                                    <p:anim calcmode="lin" valueType="num">
                                      <p:cBhvr additive="base">
                                        <p:cTn id="13"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fill="hold"/>
                                        <p:tgtEl>
                                          <p:spTgt spid="72"/>
                                        </p:tgtEl>
                                        <p:attrNameLst>
                                          <p:attrName>ppt_x</p:attrName>
                                        </p:attrNameLst>
                                      </p:cBhvr>
                                      <p:tavLst>
                                        <p:tav tm="0">
                                          <p:val>
                                            <p:strVal val="#ppt_x"/>
                                          </p:val>
                                        </p:tav>
                                        <p:tav tm="100000">
                                          <p:val>
                                            <p:strVal val="#ppt_x"/>
                                          </p:val>
                                        </p:tav>
                                      </p:tavLst>
                                    </p:anim>
                                    <p:anim calcmode="lin" valueType="num">
                                      <p:cBhvr additive="base">
                                        <p:cTn id="19" dur="500" fill="hold"/>
                                        <p:tgtEl>
                                          <p:spTgt spid="7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fill="hold"/>
                                        <p:tgtEl>
                                          <p:spTgt spid="43"/>
                                        </p:tgtEl>
                                        <p:attrNameLst>
                                          <p:attrName>ppt_x</p:attrName>
                                        </p:attrNameLst>
                                      </p:cBhvr>
                                      <p:tavLst>
                                        <p:tav tm="0">
                                          <p:val>
                                            <p:strVal val="#ppt_x"/>
                                          </p:val>
                                        </p:tav>
                                        <p:tav tm="100000">
                                          <p:val>
                                            <p:strVal val="#ppt_x"/>
                                          </p:val>
                                        </p:tav>
                                      </p:tavLst>
                                    </p:anim>
                                    <p:anim calcmode="lin" valueType="num">
                                      <p:cBhvr additive="base">
                                        <p:cTn id="35" dur="500" fill="hold"/>
                                        <p:tgtEl>
                                          <p:spTgt spid="43"/>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ppt_x"/>
                                          </p:val>
                                        </p:tav>
                                        <p:tav tm="100000">
                                          <p:val>
                                            <p:strVal val="#ppt_x"/>
                                          </p:val>
                                        </p:tav>
                                      </p:tavLst>
                                    </p:anim>
                                    <p:anim calcmode="lin" valueType="num">
                                      <p:cBhvr additive="base">
                                        <p:cTn id="39" dur="500" fill="hold"/>
                                        <p:tgtEl>
                                          <p:spTgt spid="54"/>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ppt_x"/>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additive="base">
                                        <p:cTn id="46" dur="500" fill="hold"/>
                                        <p:tgtEl>
                                          <p:spTgt spid="58"/>
                                        </p:tgtEl>
                                        <p:attrNameLst>
                                          <p:attrName>ppt_x</p:attrName>
                                        </p:attrNameLst>
                                      </p:cBhvr>
                                      <p:tavLst>
                                        <p:tav tm="0">
                                          <p:val>
                                            <p:strVal val="#ppt_x"/>
                                          </p:val>
                                        </p:tav>
                                        <p:tav tm="100000">
                                          <p:val>
                                            <p:strVal val="#ppt_x"/>
                                          </p:val>
                                        </p:tav>
                                      </p:tavLst>
                                    </p:anim>
                                    <p:anim calcmode="lin" valueType="num">
                                      <p:cBhvr additive="base">
                                        <p:cTn id="47" dur="500" fill="hold"/>
                                        <p:tgtEl>
                                          <p:spTgt spid="5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63"/>
                                        </p:tgtEl>
                                        <p:attrNameLst>
                                          <p:attrName>style.visibility</p:attrName>
                                        </p:attrNameLst>
                                      </p:cBhvr>
                                      <p:to>
                                        <p:strVal val="visible"/>
                                      </p:to>
                                    </p:set>
                                    <p:anim calcmode="lin" valueType="num">
                                      <p:cBhvr additive="base">
                                        <p:cTn id="50" dur="500" fill="hold"/>
                                        <p:tgtEl>
                                          <p:spTgt spid="63"/>
                                        </p:tgtEl>
                                        <p:attrNameLst>
                                          <p:attrName>ppt_x</p:attrName>
                                        </p:attrNameLst>
                                      </p:cBhvr>
                                      <p:tavLst>
                                        <p:tav tm="0">
                                          <p:val>
                                            <p:strVal val="#ppt_x"/>
                                          </p:val>
                                        </p:tav>
                                        <p:tav tm="100000">
                                          <p:val>
                                            <p:strVal val="#ppt_x"/>
                                          </p:val>
                                        </p:tav>
                                      </p:tavLst>
                                    </p:anim>
                                    <p:anim calcmode="lin" valueType="num">
                                      <p:cBhvr additive="base">
                                        <p:cTn id="51"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additive="base">
                                        <p:cTn id="56" dur="500" fill="hold"/>
                                        <p:tgtEl>
                                          <p:spTgt spid="65"/>
                                        </p:tgtEl>
                                        <p:attrNameLst>
                                          <p:attrName>ppt_x</p:attrName>
                                        </p:attrNameLst>
                                      </p:cBhvr>
                                      <p:tavLst>
                                        <p:tav tm="0">
                                          <p:val>
                                            <p:strVal val="#ppt_x"/>
                                          </p:val>
                                        </p:tav>
                                        <p:tav tm="100000">
                                          <p:val>
                                            <p:strVal val="#ppt_x"/>
                                          </p:val>
                                        </p:tav>
                                      </p:tavLst>
                                    </p:anim>
                                    <p:anim calcmode="lin" valueType="num">
                                      <p:cBhvr additive="base">
                                        <p:cTn id="57"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73"/>
                                        </p:tgtEl>
                                        <p:attrNameLst>
                                          <p:attrName>style.visibility</p:attrName>
                                        </p:attrNameLst>
                                      </p:cBhvr>
                                      <p:to>
                                        <p:strVal val="visible"/>
                                      </p:to>
                                    </p:set>
                                    <p:anim calcmode="lin" valueType="num">
                                      <p:cBhvr additive="base">
                                        <p:cTn id="62" dur="500" fill="hold"/>
                                        <p:tgtEl>
                                          <p:spTgt spid="73"/>
                                        </p:tgtEl>
                                        <p:attrNameLst>
                                          <p:attrName>ppt_x</p:attrName>
                                        </p:attrNameLst>
                                      </p:cBhvr>
                                      <p:tavLst>
                                        <p:tav tm="0">
                                          <p:val>
                                            <p:strVal val="#ppt_x"/>
                                          </p:val>
                                        </p:tav>
                                        <p:tav tm="100000">
                                          <p:val>
                                            <p:strVal val="#ppt_x"/>
                                          </p:val>
                                        </p:tav>
                                      </p:tavLst>
                                    </p:anim>
                                    <p:anim calcmode="lin" valueType="num">
                                      <p:cBhvr additive="base">
                                        <p:cTn id="63"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74"/>
                                        </p:tgtEl>
                                        <p:attrNameLst>
                                          <p:attrName>style.visibility</p:attrName>
                                        </p:attrNameLst>
                                      </p:cBhvr>
                                      <p:to>
                                        <p:strVal val="visible"/>
                                      </p:to>
                                    </p:set>
                                    <p:anim calcmode="lin" valueType="num">
                                      <p:cBhvr additive="base">
                                        <p:cTn id="68" dur="500" fill="hold"/>
                                        <p:tgtEl>
                                          <p:spTgt spid="74"/>
                                        </p:tgtEl>
                                        <p:attrNameLst>
                                          <p:attrName>ppt_x</p:attrName>
                                        </p:attrNameLst>
                                      </p:cBhvr>
                                      <p:tavLst>
                                        <p:tav tm="0">
                                          <p:val>
                                            <p:strVal val="#ppt_x"/>
                                          </p:val>
                                        </p:tav>
                                        <p:tav tm="100000">
                                          <p:val>
                                            <p:strVal val="#ppt_x"/>
                                          </p:val>
                                        </p:tav>
                                      </p:tavLst>
                                    </p:anim>
                                    <p:anim calcmode="lin" valueType="num">
                                      <p:cBhvr additive="base">
                                        <p:cTn id="69"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 grpId="0"/>
      <p:bldP spid="22" grpId="0"/>
      <p:bldP spid="30" grpId="0"/>
      <p:bldP spid="63" grpId="0"/>
      <p:bldP spid="65" grpId="0"/>
      <p:bldP spid="73" grpId="0"/>
      <p:bldP spid="7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1AD4D-B8A0-9858-25C8-2A9579D061CD}"/>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CD3219CE-1DD5-44B1-26B1-2441D95BE71C}"/>
              </a:ext>
            </a:extLst>
          </p:cNvPr>
          <p:cNvPicPr>
            <a:picLocks noChangeAspect="1"/>
          </p:cNvPicPr>
          <p:nvPr/>
        </p:nvPicPr>
        <p:blipFill>
          <a:blip r:embed="rId3"/>
          <a:stretch>
            <a:fillRect/>
          </a:stretch>
        </p:blipFill>
        <p:spPr>
          <a:xfrm>
            <a:off x="5562600" y="2209800"/>
            <a:ext cx="2191056" cy="2114845"/>
          </a:xfrm>
          <a:prstGeom prst="rect">
            <a:avLst/>
          </a:prstGeom>
        </p:spPr>
      </p:pic>
      <p:sp>
        <p:nvSpPr>
          <p:cNvPr id="2" name="Title 1">
            <a:extLst>
              <a:ext uri="{FF2B5EF4-FFF2-40B4-BE49-F238E27FC236}">
                <a16:creationId xmlns:a16="http://schemas.microsoft.com/office/drawing/2014/main" id="{39CFE70A-CDCF-B400-DF88-5F51EFF49260}"/>
              </a:ext>
            </a:extLst>
          </p:cNvPr>
          <p:cNvSpPr txBox="1">
            <a:spLocks noGrp="1"/>
          </p:cNvSpPr>
          <p:nvPr>
            <p:ph type="ctrTitle"/>
          </p:nvPr>
        </p:nvSpPr>
        <p:spPr>
          <a:xfrm>
            <a:off x="381003" y="304800"/>
            <a:ext cx="6553197" cy="804034"/>
          </a:xfrm>
          <a:noFill/>
        </p:spPr>
        <p:txBody>
          <a:bodyPr/>
          <a:lstStyle/>
          <a:p>
            <a:pPr lvl="0"/>
            <a:r>
              <a:rPr lang="en-US" sz="2800" dirty="0"/>
              <a:t>Special Conditions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BF4D5377-E109-1316-134C-C29F6C82A36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FA9E065-DB52-11CC-AF99-6CE667BE2BED}"/>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F948BC3-40DC-CEC1-C3DF-D17747D0C63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95ECFA2-ACBD-686E-921C-9A04F79E405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4F54A44-2886-3C23-ACBA-8FD91C734C8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6C7393C-2779-92C2-4D82-C5BE762FDF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F8478E6-0C3F-7278-71E6-E8C72E260E3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A473A7A-29B3-FAE5-33A4-DD82E183A04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C89D79D-17C5-D8AD-F029-8E55FAA4E9F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3FC3EEF-90CC-3A8C-FBED-9CD877B4FBA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DEC53C8-9231-A117-2DE4-398332C3E51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B1A7898-116E-7764-08C0-2C77C943A82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8528D8D-2F31-41C7-D89C-B2C273CC5D2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9D4046F-93B6-B05E-1F92-EDC014996F6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0FCC065-4888-F6D2-8024-56A27FC73E3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4F9A140-DF9F-2D43-82CF-F75CA561E96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96D6689-5335-18E2-A8C4-F825FF59FD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60F10B9-3BD6-4D61-F6FF-4184F4AAB1DB}"/>
                  </a:ext>
                </a:extLst>
              </p:cNvPr>
              <p:cNvSpPr txBox="1"/>
              <p:nvPr/>
            </p:nvSpPr>
            <p:spPr>
              <a:xfrm>
                <a:off x="7972401" y="1535668"/>
                <a:ext cx="40959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1</m:t>
                          </m:r>
                        </m:sub>
                      </m:sSub>
                    </m:oMath>
                  </m:oMathPara>
                </a14:m>
                <a:endParaRPr lang="en-US" dirty="0"/>
              </a:p>
            </p:txBody>
          </p:sp>
        </mc:Choice>
        <mc:Fallback xmlns="">
          <p:sp>
            <p:nvSpPr>
              <p:cNvPr id="4" name="TextBox 3">
                <a:extLst>
                  <a:ext uri="{FF2B5EF4-FFF2-40B4-BE49-F238E27FC236}">
                    <a16:creationId xmlns:a16="http://schemas.microsoft.com/office/drawing/2014/main" id="{260F10B9-3BD6-4D61-F6FF-4184F4AAB1DB}"/>
                  </a:ext>
                </a:extLst>
              </p:cNvPr>
              <p:cNvSpPr txBox="1">
                <a:spLocks noRot="1" noChangeAspect="1" noMove="1" noResize="1" noEditPoints="1" noAdjustHandles="1" noChangeArrowheads="1" noChangeShapeType="1" noTextEdit="1"/>
              </p:cNvSpPr>
              <p:nvPr/>
            </p:nvSpPr>
            <p:spPr>
              <a:xfrm>
                <a:off x="7972401" y="1535668"/>
                <a:ext cx="409599" cy="369332"/>
              </a:xfrm>
              <a:prstGeom prst="rect">
                <a:avLst/>
              </a:prstGeom>
              <a:blipFill>
                <a:blip r:embed="rId5"/>
                <a:stretch>
                  <a:fillRect l="-16418" r="-5970"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49D0A28-6801-B74B-0D9B-4A7D6495E301}"/>
                  </a:ext>
                </a:extLst>
              </p:cNvPr>
              <p:cNvSpPr txBox="1"/>
              <p:nvPr/>
            </p:nvSpPr>
            <p:spPr>
              <a:xfrm>
                <a:off x="4724400" y="1600200"/>
                <a:ext cx="41671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2</m:t>
                          </m:r>
                        </m:sub>
                      </m:sSub>
                    </m:oMath>
                  </m:oMathPara>
                </a14:m>
                <a:endParaRPr lang="en-US" dirty="0"/>
              </a:p>
            </p:txBody>
          </p:sp>
        </mc:Choice>
        <mc:Fallback xmlns="">
          <p:sp>
            <p:nvSpPr>
              <p:cNvPr id="22" name="TextBox 21">
                <a:extLst>
                  <a:ext uri="{FF2B5EF4-FFF2-40B4-BE49-F238E27FC236}">
                    <a16:creationId xmlns:a16="http://schemas.microsoft.com/office/drawing/2014/main" id="{749D0A28-6801-B74B-0D9B-4A7D6495E301}"/>
                  </a:ext>
                </a:extLst>
              </p:cNvPr>
              <p:cNvSpPr txBox="1">
                <a:spLocks noRot="1" noChangeAspect="1" noMove="1" noResize="1" noEditPoints="1" noAdjustHandles="1" noChangeArrowheads="1" noChangeShapeType="1" noTextEdit="1"/>
              </p:cNvSpPr>
              <p:nvPr/>
            </p:nvSpPr>
            <p:spPr>
              <a:xfrm>
                <a:off x="4724400" y="1600200"/>
                <a:ext cx="416716" cy="369332"/>
              </a:xfrm>
              <a:prstGeom prst="rect">
                <a:avLst/>
              </a:prstGeom>
              <a:blipFill>
                <a:blip r:embed="rId6"/>
                <a:stretch>
                  <a:fillRect l="-14706" r="-5882" b="-15000"/>
                </a:stretch>
              </a:blipFill>
            </p:spPr>
            <p:txBody>
              <a:bodyPr/>
              <a:lstStyle/>
              <a:p>
                <a:r>
                  <a:rPr lang="en-US">
                    <a:noFill/>
                  </a:rPr>
                  <a:t> </a:t>
                </a:r>
              </a:p>
            </p:txBody>
          </p:sp>
        </mc:Fallback>
      </mc:AlternateContent>
      <p:sp>
        <p:nvSpPr>
          <p:cNvPr id="3" name="Subtitle 2">
            <a:extLst>
              <a:ext uri="{FF2B5EF4-FFF2-40B4-BE49-F238E27FC236}">
                <a16:creationId xmlns:a16="http://schemas.microsoft.com/office/drawing/2014/main" id="{2D85C1F9-7C98-1D90-E841-5AAB457A254A}"/>
              </a:ext>
            </a:extLst>
          </p:cNvPr>
          <p:cNvSpPr txBox="1">
            <a:spLocks noGrp="1"/>
          </p:cNvSpPr>
          <p:nvPr>
            <p:ph type="subTitle" idx="1"/>
          </p:nvPr>
        </p:nvSpPr>
        <p:spPr>
          <a:xfrm>
            <a:off x="333552" y="1185100"/>
            <a:ext cx="8673923" cy="835253"/>
          </a:xfrm>
        </p:spPr>
        <p:txBody>
          <a:bodyPr anchorCtr="0"/>
          <a:lstStyle/>
          <a:p>
            <a:pPr marL="342900" lvl="0" indent="-342900" algn="l">
              <a:spcBef>
                <a:spcPts val="600"/>
              </a:spcBef>
              <a:buClr>
                <a:srgbClr val="000000"/>
              </a:buClr>
              <a:buChar char="•"/>
            </a:pPr>
            <a:r>
              <a:rPr lang="en-US" sz="2400" dirty="0"/>
              <a:t>Two pairs of noncollinear members are joined:</a:t>
            </a:r>
          </a:p>
        </p:txBody>
      </p:sp>
      <p:sp>
        <p:nvSpPr>
          <p:cNvPr id="30" name="TextBox 29">
            <a:extLst>
              <a:ext uri="{FF2B5EF4-FFF2-40B4-BE49-F238E27FC236}">
                <a16:creationId xmlns:a16="http://schemas.microsoft.com/office/drawing/2014/main" id="{4DED5797-6902-FE48-B85E-151EAB7D0038}"/>
              </a:ext>
            </a:extLst>
          </p:cNvPr>
          <p:cNvSpPr txBox="1"/>
          <p:nvPr/>
        </p:nvSpPr>
        <p:spPr>
          <a:xfrm>
            <a:off x="5028700" y="1388328"/>
            <a:ext cx="264816" cy="307777"/>
          </a:xfrm>
          <a:prstGeom prst="rect">
            <a:avLst/>
          </a:prstGeom>
          <a:noFill/>
        </p:spPr>
        <p:txBody>
          <a:bodyPr wrap="none" rtlCol="0">
            <a:spAutoFit/>
          </a:bodyPr>
          <a:lstStyle/>
          <a:p>
            <a:r>
              <a:rPr lang="en-US" sz="1400" i="1" dirty="0"/>
              <a:t>y</a:t>
            </a:r>
          </a:p>
        </p:txBody>
      </p:sp>
      <p:cxnSp>
        <p:nvCxnSpPr>
          <p:cNvPr id="43" name="Straight Arrow Connector 42">
            <a:extLst>
              <a:ext uri="{FF2B5EF4-FFF2-40B4-BE49-F238E27FC236}">
                <a16:creationId xmlns:a16="http://schemas.microsoft.com/office/drawing/2014/main" id="{DC405CD0-6EDD-140F-8195-6CA34B6BC1CA}"/>
              </a:ext>
            </a:extLst>
          </p:cNvPr>
          <p:cNvCxnSpPr>
            <a:cxnSpLocks/>
          </p:cNvCxnSpPr>
          <p:nvPr/>
        </p:nvCxnSpPr>
        <p:spPr bwMode="auto">
          <a:xfrm flipH="1">
            <a:off x="6952042" y="1903511"/>
            <a:ext cx="1071896" cy="1076921"/>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344199BD-90B3-00FE-C32A-6E0F4D300260}"/>
              </a:ext>
            </a:extLst>
          </p:cNvPr>
          <p:cNvCxnSpPr>
            <a:cxnSpLocks/>
          </p:cNvCxnSpPr>
          <p:nvPr/>
        </p:nvCxnSpPr>
        <p:spPr bwMode="auto">
          <a:xfrm>
            <a:off x="5209613" y="1969377"/>
            <a:ext cx="1066800" cy="939569"/>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26" name="Straight Connector 25">
            <a:extLst>
              <a:ext uri="{FF2B5EF4-FFF2-40B4-BE49-F238E27FC236}">
                <a16:creationId xmlns:a16="http://schemas.microsoft.com/office/drawing/2014/main" id="{C64F549C-30EC-7773-42AC-8E4628B24A5A}"/>
              </a:ext>
            </a:extLst>
          </p:cNvPr>
          <p:cNvCxnSpPr>
            <a:cxnSpLocks/>
          </p:cNvCxnSpPr>
          <p:nvPr/>
        </p:nvCxnSpPr>
        <p:spPr bwMode="auto">
          <a:xfrm>
            <a:off x="4647537" y="1473791"/>
            <a:ext cx="3959214" cy="3631609"/>
          </a:xfrm>
          <a:prstGeom prst="line">
            <a:avLst/>
          </a:prstGeom>
          <a:solidFill>
            <a:schemeClr val="accent1"/>
          </a:solidFill>
          <a:ln w="15875" cap="flat" cmpd="sng" algn="ctr">
            <a:solidFill>
              <a:schemeClr val="tx1"/>
            </a:solidFill>
            <a:prstDash val="dash"/>
            <a:round/>
            <a:headEnd type="none" w="med" len="med"/>
            <a:tailEnd type="none" w="med" len="med"/>
          </a:ln>
          <a:effectLst/>
        </p:spPr>
      </p:cxnSp>
      <p:cxnSp>
        <p:nvCxnSpPr>
          <p:cNvPr id="58" name="Straight Connector 57">
            <a:extLst>
              <a:ext uri="{FF2B5EF4-FFF2-40B4-BE49-F238E27FC236}">
                <a16:creationId xmlns:a16="http://schemas.microsoft.com/office/drawing/2014/main" id="{25AAE47E-3F2F-931C-625C-AC42C20680E4}"/>
              </a:ext>
            </a:extLst>
          </p:cNvPr>
          <p:cNvCxnSpPr>
            <a:cxnSpLocks/>
          </p:cNvCxnSpPr>
          <p:nvPr/>
        </p:nvCxnSpPr>
        <p:spPr bwMode="auto">
          <a:xfrm flipH="1">
            <a:off x="4939331" y="1473791"/>
            <a:ext cx="3429630" cy="3603472"/>
          </a:xfrm>
          <a:prstGeom prst="line">
            <a:avLst/>
          </a:prstGeom>
          <a:solidFill>
            <a:schemeClr val="accent1"/>
          </a:solidFill>
          <a:ln w="15875" cap="flat" cmpd="sng" algn="ctr">
            <a:solidFill>
              <a:schemeClr val="tx1"/>
            </a:solidFill>
            <a:prstDash val="dash"/>
            <a:round/>
            <a:headEnd type="none" w="med" len="med"/>
            <a:tailEnd type="none" w="med" len="med"/>
          </a:ln>
          <a:effectLst/>
        </p:spPr>
      </p:cxnSp>
      <p:sp>
        <p:nvSpPr>
          <p:cNvPr id="63" name="TextBox 62">
            <a:extLst>
              <a:ext uri="{FF2B5EF4-FFF2-40B4-BE49-F238E27FC236}">
                <a16:creationId xmlns:a16="http://schemas.microsoft.com/office/drawing/2014/main" id="{FBA79857-4E4A-3E07-D7AF-BBA966180D94}"/>
              </a:ext>
            </a:extLst>
          </p:cNvPr>
          <p:cNvSpPr txBox="1"/>
          <p:nvPr/>
        </p:nvSpPr>
        <p:spPr>
          <a:xfrm>
            <a:off x="8382000" y="1219200"/>
            <a:ext cx="264816" cy="307777"/>
          </a:xfrm>
          <a:prstGeom prst="rect">
            <a:avLst/>
          </a:prstGeom>
          <a:noFill/>
        </p:spPr>
        <p:txBody>
          <a:bodyPr wrap="none" rtlCol="0">
            <a:spAutoFit/>
          </a:bodyPr>
          <a:lstStyle/>
          <a:p>
            <a:r>
              <a:rPr lang="en-US" sz="1400" i="1" dirty="0"/>
              <a:t>x</a:t>
            </a:r>
          </a:p>
        </p:txBody>
      </p:sp>
      <p:pic>
        <p:nvPicPr>
          <p:cNvPr id="24" name="Picture 23">
            <a:extLst>
              <a:ext uri="{FF2B5EF4-FFF2-40B4-BE49-F238E27FC236}">
                <a16:creationId xmlns:a16="http://schemas.microsoft.com/office/drawing/2014/main" id="{46026B62-87D2-097C-B51C-251D1CF30D20}"/>
              </a:ext>
            </a:extLst>
          </p:cNvPr>
          <p:cNvPicPr>
            <a:picLocks noChangeAspect="1"/>
          </p:cNvPicPr>
          <p:nvPr/>
        </p:nvPicPr>
        <p:blipFill>
          <a:blip r:embed="rId7"/>
          <a:stretch>
            <a:fillRect/>
          </a:stretch>
        </p:blipFill>
        <p:spPr>
          <a:xfrm>
            <a:off x="703515" y="1676400"/>
            <a:ext cx="3396311" cy="3396311"/>
          </a:xfrm>
          <a:prstGeom prst="rect">
            <a:avLst/>
          </a:prstGeom>
        </p:spPr>
      </p:pic>
      <p:sp>
        <p:nvSpPr>
          <p:cNvPr id="42" name="Oval 41">
            <a:extLst>
              <a:ext uri="{FF2B5EF4-FFF2-40B4-BE49-F238E27FC236}">
                <a16:creationId xmlns:a16="http://schemas.microsoft.com/office/drawing/2014/main" id="{0284FC42-5F9A-A28B-7CBD-6828424DD8EA}"/>
              </a:ext>
            </a:extLst>
          </p:cNvPr>
          <p:cNvSpPr/>
          <p:nvPr/>
        </p:nvSpPr>
        <p:spPr bwMode="auto">
          <a:xfrm>
            <a:off x="2209800" y="2487451"/>
            <a:ext cx="1524000" cy="1402312"/>
          </a:xfrm>
          <a:prstGeom prst="ellipse">
            <a:avLst/>
          </a:prstGeom>
          <a:noFill/>
          <a:ln w="412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cxnSp>
        <p:nvCxnSpPr>
          <p:cNvPr id="33" name="Straight Arrow Connector 32">
            <a:extLst>
              <a:ext uri="{FF2B5EF4-FFF2-40B4-BE49-F238E27FC236}">
                <a16:creationId xmlns:a16="http://schemas.microsoft.com/office/drawing/2014/main" id="{C65811D3-B16B-C618-C366-609762ADE469}"/>
              </a:ext>
            </a:extLst>
          </p:cNvPr>
          <p:cNvCxnSpPr>
            <a:cxnSpLocks/>
          </p:cNvCxnSpPr>
          <p:nvPr/>
        </p:nvCxnSpPr>
        <p:spPr bwMode="auto">
          <a:xfrm flipV="1">
            <a:off x="5446416" y="3429000"/>
            <a:ext cx="1106784" cy="110346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D0B9E9E2-8964-9115-D56E-D36904C267F7}"/>
              </a:ext>
            </a:extLst>
          </p:cNvPr>
          <p:cNvCxnSpPr>
            <a:cxnSpLocks/>
          </p:cNvCxnSpPr>
          <p:nvPr/>
        </p:nvCxnSpPr>
        <p:spPr bwMode="auto">
          <a:xfrm flipH="1" flipV="1">
            <a:off x="6844690" y="3429000"/>
            <a:ext cx="1171284" cy="1110062"/>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3A16902B-EED6-0F58-31D1-C0A038A1F461}"/>
                  </a:ext>
                </a:extLst>
              </p:cNvPr>
              <p:cNvSpPr txBox="1"/>
              <p:nvPr/>
            </p:nvSpPr>
            <p:spPr>
              <a:xfrm>
                <a:off x="4876800" y="4419600"/>
                <a:ext cx="41671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3</m:t>
                          </m:r>
                        </m:sub>
                      </m:sSub>
                    </m:oMath>
                  </m:oMathPara>
                </a14:m>
                <a:endParaRPr lang="en-US" dirty="0"/>
              </a:p>
            </p:txBody>
          </p:sp>
        </mc:Choice>
        <mc:Fallback xmlns="">
          <p:sp>
            <p:nvSpPr>
              <p:cNvPr id="44" name="TextBox 43">
                <a:extLst>
                  <a:ext uri="{FF2B5EF4-FFF2-40B4-BE49-F238E27FC236}">
                    <a16:creationId xmlns:a16="http://schemas.microsoft.com/office/drawing/2014/main" id="{3A16902B-EED6-0F58-31D1-C0A038A1F461}"/>
                  </a:ext>
                </a:extLst>
              </p:cNvPr>
              <p:cNvSpPr txBox="1">
                <a:spLocks noRot="1" noChangeAspect="1" noMove="1" noResize="1" noEditPoints="1" noAdjustHandles="1" noChangeArrowheads="1" noChangeShapeType="1" noTextEdit="1"/>
              </p:cNvSpPr>
              <p:nvPr/>
            </p:nvSpPr>
            <p:spPr>
              <a:xfrm>
                <a:off x="4876800" y="4419600"/>
                <a:ext cx="416716" cy="369332"/>
              </a:xfrm>
              <a:prstGeom prst="rect">
                <a:avLst/>
              </a:prstGeom>
              <a:blipFill>
                <a:blip r:embed="rId8"/>
                <a:stretch>
                  <a:fillRect l="-14706" r="-5882"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2FB97DAB-66CA-0F7E-AEE5-615F324AB78B}"/>
                  </a:ext>
                </a:extLst>
              </p:cNvPr>
              <p:cNvSpPr txBox="1"/>
              <p:nvPr/>
            </p:nvSpPr>
            <p:spPr>
              <a:xfrm>
                <a:off x="7924800" y="4572000"/>
                <a:ext cx="41671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𝑭</m:t>
                          </m:r>
                        </m:e>
                        <m:sub>
                          <m:r>
                            <a:rPr lang="en-US" b="0" i="1" smtClean="0">
                              <a:latin typeface="Cambria Math" panose="02040503050406030204" pitchFamily="18" charset="0"/>
                            </a:rPr>
                            <m:t>4</m:t>
                          </m:r>
                        </m:sub>
                      </m:sSub>
                    </m:oMath>
                  </m:oMathPara>
                </a14:m>
                <a:endParaRPr lang="en-US" dirty="0"/>
              </a:p>
            </p:txBody>
          </p:sp>
        </mc:Choice>
        <mc:Fallback xmlns="">
          <p:sp>
            <p:nvSpPr>
              <p:cNvPr id="45" name="TextBox 44">
                <a:extLst>
                  <a:ext uri="{FF2B5EF4-FFF2-40B4-BE49-F238E27FC236}">
                    <a16:creationId xmlns:a16="http://schemas.microsoft.com/office/drawing/2014/main" id="{2FB97DAB-66CA-0F7E-AEE5-615F324AB78B}"/>
                  </a:ext>
                </a:extLst>
              </p:cNvPr>
              <p:cNvSpPr txBox="1">
                <a:spLocks noRot="1" noChangeAspect="1" noMove="1" noResize="1" noEditPoints="1" noAdjustHandles="1" noChangeArrowheads="1" noChangeShapeType="1" noTextEdit="1"/>
              </p:cNvSpPr>
              <p:nvPr/>
            </p:nvSpPr>
            <p:spPr>
              <a:xfrm>
                <a:off x="7924800" y="4572000"/>
                <a:ext cx="416716" cy="369332"/>
              </a:xfrm>
              <a:prstGeom prst="rect">
                <a:avLst/>
              </a:prstGeom>
              <a:blipFill>
                <a:blip r:embed="rId9"/>
                <a:stretch>
                  <a:fillRect l="-14706" r="-5882"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A4ABB651-C2E2-AF83-7C44-64F51E6177D2}"/>
                  </a:ext>
                </a:extLst>
              </p:cNvPr>
              <p:cNvSpPr txBox="1"/>
              <p:nvPr/>
            </p:nvSpPr>
            <p:spPr>
              <a:xfrm>
                <a:off x="304800" y="5091353"/>
                <a:ext cx="2868028" cy="8943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𝑥</m:t>
                              </m:r>
                            </m:sub>
                          </m:sSub>
                          <m:r>
                            <a:rPr lang="en-US" b="0" i="1" smtClean="0">
                              <a:latin typeface="Cambria Math" panose="02040503050406030204" pitchFamily="18" charset="0"/>
                            </a:rPr>
                            <m:t>=0</m:t>
                          </m:r>
                        </m:e>
                      </m:nary>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3</m:t>
                          </m:r>
                        </m:sub>
                      </m:sSub>
                    </m:oMath>
                  </m:oMathPara>
                </a14:m>
                <a:endParaRPr lang="en-US" dirty="0"/>
              </a:p>
            </p:txBody>
          </p:sp>
        </mc:Choice>
        <mc:Fallback xmlns="">
          <p:sp>
            <p:nvSpPr>
              <p:cNvPr id="57" name="TextBox 56">
                <a:extLst>
                  <a:ext uri="{FF2B5EF4-FFF2-40B4-BE49-F238E27FC236}">
                    <a16:creationId xmlns:a16="http://schemas.microsoft.com/office/drawing/2014/main" id="{A4ABB651-C2E2-AF83-7C44-64F51E6177D2}"/>
                  </a:ext>
                </a:extLst>
              </p:cNvPr>
              <p:cNvSpPr txBox="1">
                <a:spLocks noRot="1" noChangeAspect="1" noMove="1" noResize="1" noEditPoints="1" noAdjustHandles="1" noChangeArrowheads="1" noChangeShapeType="1" noTextEdit="1"/>
              </p:cNvSpPr>
              <p:nvPr/>
            </p:nvSpPr>
            <p:spPr>
              <a:xfrm>
                <a:off x="304800" y="5091353"/>
                <a:ext cx="2868028" cy="894347"/>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FD7E6442-8250-6706-E26D-19B9B4CD1115}"/>
                  </a:ext>
                </a:extLst>
              </p:cNvPr>
              <p:cNvSpPr txBox="1"/>
              <p:nvPr/>
            </p:nvSpPr>
            <p:spPr>
              <a:xfrm>
                <a:off x="364527" y="5808486"/>
                <a:ext cx="2871042" cy="8943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𝑦</m:t>
                              </m:r>
                            </m:sub>
                          </m:sSub>
                          <m:r>
                            <a:rPr lang="en-US" b="0" i="1" smtClean="0">
                              <a:latin typeface="Cambria Math" panose="02040503050406030204" pitchFamily="18" charset="0"/>
                            </a:rPr>
                            <m:t>=0</m:t>
                          </m:r>
                        </m:e>
                      </m:nary>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4</m:t>
                          </m:r>
                        </m:sub>
                      </m:sSub>
                    </m:oMath>
                  </m:oMathPara>
                </a14:m>
                <a:endParaRPr lang="en-US" dirty="0"/>
              </a:p>
            </p:txBody>
          </p:sp>
        </mc:Choice>
        <mc:Fallback xmlns="">
          <p:sp>
            <p:nvSpPr>
              <p:cNvPr id="59" name="TextBox 58">
                <a:extLst>
                  <a:ext uri="{FF2B5EF4-FFF2-40B4-BE49-F238E27FC236}">
                    <a16:creationId xmlns:a16="http://schemas.microsoft.com/office/drawing/2014/main" id="{FD7E6442-8250-6706-E26D-19B9B4CD1115}"/>
                  </a:ext>
                </a:extLst>
              </p:cNvPr>
              <p:cNvSpPr txBox="1">
                <a:spLocks noRot="1" noChangeAspect="1" noMove="1" noResize="1" noEditPoints="1" noAdjustHandles="1" noChangeArrowheads="1" noChangeShapeType="1" noTextEdit="1"/>
              </p:cNvSpPr>
              <p:nvPr/>
            </p:nvSpPr>
            <p:spPr>
              <a:xfrm>
                <a:off x="364527" y="5808486"/>
                <a:ext cx="2871042" cy="894347"/>
              </a:xfrm>
              <a:prstGeom prst="rect">
                <a:avLst/>
              </a:prstGeom>
              <a:blipFill>
                <a:blip r:embed="rId11"/>
                <a:stretch>
                  <a:fillRect/>
                </a:stretch>
              </a:blipFill>
            </p:spPr>
            <p:txBody>
              <a:bodyPr/>
              <a:lstStyle/>
              <a:p>
                <a:r>
                  <a:rPr lang="en-US">
                    <a:noFill/>
                  </a:rPr>
                  <a:t> </a:t>
                </a:r>
              </a:p>
            </p:txBody>
          </p:sp>
        </mc:Fallback>
      </mc:AlternateContent>
      <p:sp>
        <p:nvSpPr>
          <p:cNvPr id="61" name="TextBox 60">
            <a:extLst>
              <a:ext uri="{FF2B5EF4-FFF2-40B4-BE49-F238E27FC236}">
                <a16:creationId xmlns:a16="http://schemas.microsoft.com/office/drawing/2014/main" id="{07D822CE-9BCA-31F1-98E7-C086BE8A19AC}"/>
              </a:ext>
            </a:extLst>
          </p:cNvPr>
          <p:cNvSpPr txBox="1"/>
          <p:nvPr/>
        </p:nvSpPr>
        <p:spPr>
          <a:xfrm>
            <a:off x="3672236" y="5413178"/>
            <a:ext cx="5157803" cy="1200329"/>
          </a:xfrm>
          <a:prstGeom prst="rect">
            <a:avLst/>
          </a:prstGeom>
          <a:noFill/>
        </p:spPr>
        <p:txBody>
          <a:bodyPr wrap="square">
            <a:spAutoFit/>
          </a:bodyPr>
          <a:lstStyle/>
          <a:p>
            <a:r>
              <a:rPr lang="en-US" dirty="0"/>
              <a:t>When two pairs of collinear members are joined, the forces in each pair must be equal and opposite.</a:t>
            </a:r>
          </a:p>
        </p:txBody>
      </p:sp>
    </p:spTree>
    <p:extLst>
      <p:ext uri="{BB962C8B-B14F-4D97-AF65-F5344CB8AC3E}">
        <p14:creationId xmlns:p14="http://schemas.microsoft.com/office/powerpoint/2010/main" val="337856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additive="base">
                                        <p:cTn id="13" dur="500" fill="hold"/>
                                        <p:tgtEl>
                                          <p:spTgt spid="42"/>
                                        </p:tgtEl>
                                        <p:attrNameLst>
                                          <p:attrName>ppt_x</p:attrName>
                                        </p:attrNameLst>
                                      </p:cBhvr>
                                      <p:tavLst>
                                        <p:tav tm="0">
                                          <p:val>
                                            <p:strVal val="#ppt_x"/>
                                          </p:val>
                                        </p:tav>
                                        <p:tav tm="100000">
                                          <p:val>
                                            <p:strVal val="#ppt_x"/>
                                          </p:val>
                                        </p:tav>
                                      </p:tavLst>
                                    </p:anim>
                                    <p:anim calcmode="lin" valueType="num">
                                      <p:cBhvr additive="base">
                                        <p:cTn id="14"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1000" fill="hold"/>
                                        <p:tgtEl>
                                          <p:spTgt spid="3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1000"/>
                                        <p:tgtEl>
                                          <p:spTgt spid="43"/>
                                        </p:tgtEl>
                                      </p:cBhvr>
                                    </p:animEffect>
                                    <p:anim calcmode="lin" valueType="num">
                                      <p:cBhvr>
                                        <p:cTn id="40" dur="1000" fill="hold"/>
                                        <p:tgtEl>
                                          <p:spTgt spid="43"/>
                                        </p:tgtEl>
                                        <p:attrNameLst>
                                          <p:attrName>ppt_x</p:attrName>
                                        </p:attrNameLst>
                                      </p:cBhvr>
                                      <p:tavLst>
                                        <p:tav tm="0">
                                          <p:val>
                                            <p:strVal val="#ppt_x"/>
                                          </p:val>
                                        </p:tav>
                                        <p:tav tm="100000">
                                          <p:val>
                                            <p:strVal val="#ppt_x"/>
                                          </p:val>
                                        </p:tav>
                                      </p:tavLst>
                                    </p:anim>
                                    <p:anim calcmode="lin" valueType="num">
                                      <p:cBhvr>
                                        <p:cTn id="41" dur="1000" fill="hold"/>
                                        <p:tgtEl>
                                          <p:spTgt spid="4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1000"/>
                                        <p:tgtEl>
                                          <p:spTgt spid="54"/>
                                        </p:tgtEl>
                                      </p:cBhvr>
                                    </p:animEffect>
                                    <p:anim calcmode="lin" valueType="num">
                                      <p:cBhvr>
                                        <p:cTn id="45" dur="1000" fill="hold"/>
                                        <p:tgtEl>
                                          <p:spTgt spid="54"/>
                                        </p:tgtEl>
                                        <p:attrNameLst>
                                          <p:attrName>ppt_x</p:attrName>
                                        </p:attrNameLst>
                                      </p:cBhvr>
                                      <p:tavLst>
                                        <p:tav tm="0">
                                          <p:val>
                                            <p:strVal val="#ppt_x"/>
                                          </p:val>
                                        </p:tav>
                                        <p:tav tm="100000">
                                          <p:val>
                                            <p:strVal val="#ppt_x"/>
                                          </p:val>
                                        </p:tav>
                                      </p:tavLst>
                                    </p:anim>
                                    <p:anim calcmode="lin" valueType="num">
                                      <p:cBhvr>
                                        <p:cTn id="46" dur="1000" fill="hold"/>
                                        <p:tgtEl>
                                          <p:spTgt spid="5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1000"/>
                                        <p:tgtEl>
                                          <p:spTgt spid="58"/>
                                        </p:tgtEl>
                                      </p:cBhvr>
                                    </p:animEffect>
                                    <p:anim calcmode="lin" valueType="num">
                                      <p:cBhvr>
                                        <p:cTn id="55" dur="1000" fill="hold"/>
                                        <p:tgtEl>
                                          <p:spTgt spid="58"/>
                                        </p:tgtEl>
                                        <p:attrNameLst>
                                          <p:attrName>ppt_x</p:attrName>
                                        </p:attrNameLst>
                                      </p:cBhvr>
                                      <p:tavLst>
                                        <p:tav tm="0">
                                          <p:val>
                                            <p:strVal val="#ppt_x"/>
                                          </p:val>
                                        </p:tav>
                                        <p:tav tm="100000">
                                          <p:val>
                                            <p:strVal val="#ppt_x"/>
                                          </p:val>
                                        </p:tav>
                                      </p:tavLst>
                                    </p:anim>
                                    <p:anim calcmode="lin" valueType="num">
                                      <p:cBhvr>
                                        <p:cTn id="56" dur="1000" fill="hold"/>
                                        <p:tgtEl>
                                          <p:spTgt spid="5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1000"/>
                                        <p:tgtEl>
                                          <p:spTgt spid="63"/>
                                        </p:tgtEl>
                                      </p:cBhvr>
                                    </p:animEffect>
                                    <p:anim calcmode="lin" valueType="num">
                                      <p:cBhvr>
                                        <p:cTn id="60" dur="1000" fill="hold"/>
                                        <p:tgtEl>
                                          <p:spTgt spid="63"/>
                                        </p:tgtEl>
                                        <p:attrNameLst>
                                          <p:attrName>ppt_x</p:attrName>
                                        </p:attrNameLst>
                                      </p:cBhvr>
                                      <p:tavLst>
                                        <p:tav tm="0">
                                          <p:val>
                                            <p:strVal val="#ppt_x"/>
                                          </p:val>
                                        </p:tav>
                                        <p:tav tm="100000">
                                          <p:val>
                                            <p:strVal val="#ppt_x"/>
                                          </p:val>
                                        </p:tav>
                                      </p:tavLst>
                                    </p:anim>
                                    <p:anim calcmode="lin" valueType="num">
                                      <p:cBhvr>
                                        <p:cTn id="61" dur="1000" fill="hold"/>
                                        <p:tgtEl>
                                          <p:spTgt spid="63"/>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000"/>
                                        <p:tgtEl>
                                          <p:spTgt spid="33"/>
                                        </p:tgtEl>
                                      </p:cBhvr>
                                    </p:animEffect>
                                    <p:anim calcmode="lin" valueType="num">
                                      <p:cBhvr>
                                        <p:cTn id="65" dur="1000" fill="hold"/>
                                        <p:tgtEl>
                                          <p:spTgt spid="33"/>
                                        </p:tgtEl>
                                        <p:attrNameLst>
                                          <p:attrName>ppt_x</p:attrName>
                                        </p:attrNameLst>
                                      </p:cBhvr>
                                      <p:tavLst>
                                        <p:tav tm="0">
                                          <p:val>
                                            <p:strVal val="#ppt_x"/>
                                          </p:val>
                                        </p:tav>
                                        <p:tav tm="100000">
                                          <p:val>
                                            <p:strVal val="#ppt_x"/>
                                          </p:val>
                                        </p:tav>
                                      </p:tavLst>
                                    </p:anim>
                                    <p:anim calcmode="lin" valueType="num">
                                      <p:cBhvr>
                                        <p:cTn id="66" dur="1000" fill="hold"/>
                                        <p:tgtEl>
                                          <p:spTgt spid="33"/>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1000"/>
                                        <p:tgtEl>
                                          <p:spTgt spid="38"/>
                                        </p:tgtEl>
                                      </p:cBhvr>
                                    </p:animEffect>
                                    <p:anim calcmode="lin" valueType="num">
                                      <p:cBhvr>
                                        <p:cTn id="70" dur="1000" fill="hold"/>
                                        <p:tgtEl>
                                          <p:spTgt spid="38"/>
                                        </p:tgtEl>
                                        <p:attrNameLst>
                                          <p:attrName>ppt_x</p:attrName>
                                        </p:attrNameLst>
                                      </p:cBhvr>
                                      <p:tavLst>
                                        <p:tav tm="0">
                                          <p:val>
                                            <p:strVal val="#ppt_x"/>
                                          </p:val>
                                        </p:tav>
                                        <p:tav tm="100000">
                                          <p:val>
                                            <p:strVal val="#ppt_x"/>
                                          </p:val>
                                        </p:tav>
                                      </p:tavLst>
                                    </p:anim>
                                    <p:anim calcmode="lin" valueType="num">
                                      <p:cBhvr>
                                        <p:cTn id="71" dur="1000" fill="hold"/>
                                        <p:tgtEl>
                                          <p:spTgt spid="38"/>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1000"/>
                                        <p:tgtEl>
                                          <p:spTgt spid="44"/>
                                        </p:tgtEl>
                                      </p:cBhvr>
                                    </p:animEffect>
                                    <p:anim calcmode="lin" valueType="num">
                                      <p:cBhvr>
                                        <p:cTn id="75" dur="1000" fill="hold"/>
                                        <p:tgtEl>
                                          <p:spTgt spid="44"/>
                                        </p:tgtEl>
                                        <p:attrNameLst>
                                          <p:attrName>ppt_x</p:attrName>
                                        </p:attrNameLst>
                                      </p:cBhvr>
                                      <p:tavLst>
                                        <p:tav tm="0">
                                          <p:val>
                                            <p:strVal val="#ppt_x"/>
                                          </p:val>
                                        </p:tav>
                                        <p:tav tm="100000">
                                          <p:val>
                                            <p:strVal val="#ppt_x"/>
                                          </p:val>
                                        </p:tav>
                                      </p:tavLst>
                                    </p:anim>
                                    <p:anim calcmode="lin" valueType="num">
                                      <p:cBhvr>
                                        <p:cTn id="76" dur="1000" fill="hold"/>
                                        <p:tgtEl>
                                          <p:spTgt spid="4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1000"/>
                                        <p:tgtEl>
                                          <p:spTgt spid="45"/>
                                        </p:tgtEl>
                                      </p:cBhvr>
                                    </p:animEffect>
                                    <p:anim calcmode="lin" valueType="num">
                                      <p:cBhvr>
                                        <p:cTn id="80" dur="1000" fill="hold"/>
                                        <p:tgtEl>
                                          <p:spTgt spid="45"/>
                                        </p:tgtEl>
                                        <p:attrNameLst>
                                          <p:attrName>ppt_x</p:attrName>
                                        </p:attrNameLst>
                                      </p:cBhvr>
                                      <p:tavLst>
                                        <p:tav tm="0">
                                          <p:val>
                                            <p:strVal val="#ppt_x"/>
                                          </p:val>
                                        </p:tav>
                                        <p:tav tm="100000">
                                          <p:val>
                                            <p:strVal val="#ppt_x"/>
                                          </p:val>
                                        </p:tav>
                                      </p:tavLst>
                                    </p:anim>
                                    <p:anim calcmode="lin" valueType="num">
                                      <p:cBhvr>
                                        <p:cTn id="8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61"/>
                                        </p:tgtEl>
                                        <p:attrNameLst>
                                          <p:attrName>style.visibility</p:attrName>
                                        </p:attrNameLst>
                                      </p:cBhvr>
                                      <p:to>
                                        <p:strVal val="visible"/>
                                      </p:to>
                                    </p:set>
                                    <p:animEffect transition="in" filter="fade">
                                      <p:cBhvr>
                                        <p:cTn id="86" dur="1000"/>
                                        <p:tgtEl>
                                          <p:spTgt spid="61"/>
                                        </p:tgtEl>
                                      </p:cBhvr>
                                    </p:animEffect>
                                    <p:anim calcmode="lin" valueType="num">
                                      <p:cBhvr>
                                        <p:cTn id="87" dur="1000" fill="hold"/>
                                        <p:tgtEl>
                                          <p:spTgt spid="61"/>
                                        </p:tgtEl>
                                        <p:attrNameLst>
                                          <p:attrName>ppt_x</p:attrName>
                                        </p:attrNameLst>
                                      </p:cBhvr>
                                      <p:tavLst>
                                        <p:tav tm="0">
                                          <p:val>
                                            <p:strVal val="#ppt_x"/>
                                          </p:val>
                                        </p:tav>
                                        <p:tav tm="100000">
                                          <p:val>
                                            <p:strVal val="#ppt_x"/>
                                          </p:val>
                                        </p:tav>
                                      </p:tavLst>
                                    </p:anim>
                                    <p:anim calcmode="lin" valueType="num">
                                      <p:cBhvr>
                                        <p:cTn id="88"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57"/>
                                        </p:tgtEl>
                                        <p:attrNameLst>
                                          <p:attrName>style.visibility</p:attrName>
                                        </p:attrNameLst>
                                      </p:cBhvr>
                                      <p:to>
                                        <p:strVal val="visible"/>
                                      </p:to>
                                    </p:set>
                                    <p:anim calcmode="lin" valueType="num">
                                      <p:cBhvr additive="base">
                                        <p:cTn id="93" dur="500" fill="hold"/>
                                        <p:tgtEl>
                                          <p:spTgt spid="57"/>
                                        </p:tgtEl>
                                        <p:attrNameLst>
                                          <p:attrName>ppt_x</p:attrName>
                                        </p:attrNameLst>
                                      </p:cBhvr>
                                      <p:tavLst>
                                        <p:tav tm="0">
                                          <p:val>
                                            <p:strVal val="#ppt_x"/>
                                          </p:val>
                                        </p:tav>
                                        <p:tav tm="100000">
                                          <p:val>
                                            <p:strVal val="#ppt_x"/>
                                          </p:val>
                                        </p:tav>
                                      </p:tavLst>
                                    </p:anim>
                                    <p:anim calcmode="lin" valueType="num">
                                      <p:cBhvr additive="base">
                                        <p:cTn id="94"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59"/>
                                        </p:tgtEl>
                                        <p:attrNameLst>
                                          <p:attrName>style.visibility</p:attrName>
                                        </p:attrNameLst>
                                      </p:cBhvr>
                                      <p:to>
                                        <p:strVal val="visible"/>
                                      </p:to>
                                    </p:set>
                                    <p:anim calcmode="lin" valueType="num">
                                      <p:cBhvr additive="base">
                                        <p:cTn id="99" dur="500" fill="hold"/>
                                        <p:tgtEl>
                                          <p:spTgt spid="59"/>
                                        </p:tgtEl>
                                        <p:attrNameLst>
                                          <p:attrName>ppt_x</p:attrName>
                                        </p:attrNameLst>
                                      </p:cBhvr>
                                      <p:tavLst>
                                        <p:tav tm="0">
                                          <p:val>
                                            <p:strVal val="#ppt_x"/>
                                          </p:val>
                                        </p:tav>
                                        <p:tav tm="100000">
                                          <p:val>
                                            <p:strVal val="#ppt_x"/>
                                          </p:val>
                                        </p:tav>
                                      </p:tavLst>
                                    </p:anim>
                                    <p:anim calcmode="lin" valueType="num">
                                      <p:cBhvr additive="base">
                                        <p:cTn id="100"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30" grpId="0"/>
      <p:bldP spid="63" grpId="0"/>
      <p:bldP spid="42" grpId="0" animBg="1"/>
      <p:bldP spid="44" grpId="0"/>
      <p:bldP spid="45" grpId="0"/>
      <p:bldP spid="57" grpId="0"/>
      <p:bldP spid="59" grpId="0"/>
      <p:bldP spid="6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A1F94-5AFA-6A00-40B6-E27164B5F7BC}"/>
            </a:ext>
          </a:extLst>
        </p:cNvPr>
        <p:cNvGrpSpPr/>
        <p:nvPr/>
      </p:nvGrpSpPr>
      <p:grpSpPr>
        <a:xfrm>
          <a:off x="0" y="0"/>
          <a:ext cx="0" cy="0"/>
          <a:chOff x="0" y="0"/>
          <a:chExt cx="0" cy="0"/>
        </a:xfrm>
      </p:grpSpPr>
      <p:pic>
        <p:nvPicPr>
          <p:cNvPr id="24" name="Picture 23">
            <a:extLst>
              <a:ext uri="{FF2B5EF4-FFF2-40B4-BE49-F238E27FC236}">
                <a16:creationId xmlns:a16="http://schemas.microsoft.com/office/drawing/2014/main" id="{05F210E9-41E2-3C47-08A2-AA68F011D062}"/>
              </a:ext>
            </a:extLst>
          </p:cNvPr>
          <p:cNvPicPr>
            <a:picLocks noChangeAspect="1"/>
          </p:cNvPicPr>
          <p:nvPr/>
        </p:nvPicPr>
        <p:blipFill>
          <a:blip r:embed="rId3"/>
          <a:stretch>
            <a:fillRect/>
          </a:stretch>
        </p:blipFill>
        <p:spPr>
          <a:xfrm>
            <a:off x="5917461" y="2447886"/>
            <a:ext cx="3187523" cy="1514513"/>
          </a:xfrm>
          <a:prstGeom prst="rect">
            <a:avLst/>
          </a:prstGeom>
        </p:spPr>
      </p:pic>
      <p:pic>
        <p:nvPicPr>
          <p:cNvPr id="26" name="Picture 25">
            <a:extLst>
              <a:ext uri="{FF2B5EF4-FFF2-40B4-BE49-F238E27FC236}">
                <a16:creationId xmlns:a16="http://schemas.microsoft.com/office/drawing/2014/main" id="{BD93D759-4EEF-E81C-3246-8E08A191523F}"/>
              </a:ext>
            </a:extLst>
          </p:cNvPr>
          <p:cNvPicPr>
            <a:picLocks noChangeAspect="1"/>
          </p:cNvPicPr>
          <p:nvPr/>
        </p:nvPicPr>
        <p:blipFill>
          <a:blip r:embed="rId4"/>
          <a:stretch>
            <a:fillRect/>
          </a:stretch>
        </p:blipFill>
        <p:spPr>
          <a:xfrm>
            <a:off x="5683877" y="4169317"/>
            <a:ext cx="3312096" cy="2559347"/>
          </a:xfrm>
          <a:prstGeom prst="rect">
            <a:avLst/>
          </a:prstGeom>
        </p:spPr>
      </p:pic>
      <p:sp>
        <p:nvSpPr>
          <p:cNvPr id="2" name="Title 1">
            <a:extLst>
              <a:ext uri="{FF2B5EF4-FFF2-40B4-BE49-F238E27FC236}">
                <a16:creationId xmlns:a16="http://schemas.microsoft.com/office/drawing/2014/main" id="{4B5248C5-B633-084C-1CFC-1A99BE103CB8}"/>
              </a:ext>
            </a:extLst>
          </p:cNvPr>
          <p:cNvSpPr txBox="1">
            <a:spLocks noGrp="1"/>
          </p:cNvSpPr>
          <p:nvPr>
            <p:ph type="ctrTitle"/>
          </p:nvPr>
        </p:nvSpPr>
        <p:spPr>
          <a:xfrm>
            <a:off x="381003" y="304800"/>
            <a:ext cx="6553197" cy="804034"/>
          </a:xfrm>
          <a:noFill/>
        </p:spPr>
        <p:txBody>
          <a:bodyPr/>
          <a:lstStyle/>
          <a:p>
            <a:pPr lvl="0"/>
            <a:r>
              <a:rPr lang="en-US" sz="2800" dirty="0"/>
              <a:t>Special Conditions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09DFD53A-67A6-9CA2-E55F-A29110C4F041}"/>
              </a:ext>
            </a:extLst>
          </p:cNvPr>
          <p:cNvSpPr txBox="1">
            <a:spLocks noGrp="1"/>
          </p:cNvSpPr>
          <p:nvPr>
            <p:ph type="subTitle" idx="1"/>
          </p:nvPr>
        </p:nvSpPr>
        <p:spPr>
          <a:xfrm>
            <a:off x="304800" y="1222148"/>
            <a:ext cx="5867400" cy="4492852"/>
          </a:xfrm>
        </p:spPr>
        <p:txBody>
          <a:bodyPr anchorCtr="0"/>
          <a:lstStyle/>
          <a:p>
            <a:pPr marL="342900" lvl="0" indent="-342900" algn="l">
              <a:spcBef>
                <a:spcPts val="600"/>
              </a:spcBef>
              <a:buClr>
                <a:srgbClr val="000000"/>
              </a:buClr>
              <a:buChar char="•"/>
            </a:pPr>
            <a:r>
              <a:rPr lang="en-US" sz="2400" dirty="0"/>
              <a:t>Truss panels are frequently cross-braced. </a:t>
            </a:r>
          </a:p>
          <a:p>
            <a:pPr marL="342900" lvl="0" indent="-342900" algn="l">
              <a:spcBef>
                <a:spcPts val="600"/>
              </a:spcBef>
              <a:buClr>
                <a:srgbClr val="000000"/>
              </a:buClr>
              <a:buChar char="•"/>
            </a:pPr>
            <a:r>
              <a:rPr lang="en-US" sz="2400" dirty="0"/>
              <a:t>Such a panel is statically indeterminate if each brace can support either tension or compression. </a:t>
            </a:r>
          </a:p>
          <a:p>
            <a:pPr marL="342900" lvl="0" indent="-342900" algn="l">
              <a:spcBef>
                <a:spcPts val="600"/>
              </a:spcBef>
              <a:buClr>
                <a:srgbClr val="000000"/>
              </a:buClr>
              <a:buChar char="•"/>
            </a:pPr>
            <a:r>
              <a:rPr lang="en-US" sz="2400" dirty="0"/>
              <a:t>If the braces are flexible members incapable of supporting compression, as are cables, then only the tension member acts and we can disregard the other member. </a:t>
            </a:r>
          </a:p>
        </p:txBody>
      </p:sp>
      <p:sp>
        <p:nvSpPr>
          <p:cNvPr id="4" name="Slide Number Placeholder 7">
            <a:extLst>
              <a:ext uri="{FF2B5EF4-FFF2-40B4-BE49-F238E27FC236}">
                <a16:creationId xmlns:a16="http://schemas.microsoft.com/office/drawing/2014/main" id="{6086567E-1A7F-234E-B35C-0CBBC782B4EE}"/>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10</a:t>
            </a:fld>
            <a:endParaRPr lang="en-US"/>
          </a:p>
        </p:txBody>
      </p:sp>
      <p:grpSp>
        <p:nvGrpSpPr>
          <p:cNvPr id="5" name="Group 38">
            <a:extLst>
              <a:ext uri="{FF2B5EF4-FFF2-40B4-BE49-F238E27FC236}">
                <a16:creationId xmlns:a16="http://schemas.microsoft.com/office/drawing/2014/main" id="{9427582B-8816-D9AF-A069-7B5E13C5F3C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D665D87-4FE4-65C0-AB69-DD22442C489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8A4FCB1-6A28-CDE7-21D5-8ECABA6D68B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A7AB4FE-109D-3191-8DDC-9747EC7D662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06556FF-A0DC-9FAF-BF16-FEF17763AF8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A80E871-318E-6DFD-F51F-4062B8C6E1D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E7DC8A4-CE41-016F-1A96-7AC5576E417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DAB3E39-3037-380A-D610-B19E930B444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FB0317A-63C3-0995-3F48-6EAEB3B41F2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D396759-2164-1EF1-2024-738D285CC04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4CA771D-3EFA-4780-12B4-CFD950B16AF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9968896-356A-54C9-65D6-207D244074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CA295DFC-1B60-68D6-5AD7-13DA5A84EF4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4C5FDD4-8AE1-CE5A-8358-A7220628DFB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5B83A63-DEF8-92CF-D7EC-3C3F5515259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DA24C63-D0B0-A4F8-6F8B-0A1DC373ACE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0ABE9A3-9F4B-DCA7-BB78-135471DBA8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9D4E932A-F818-40D6-134F-268C2F44268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4599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dissolve">
                                      <p:cBhvr>
                                        <p:cTn id="21" dur="5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dissolve">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dissolve">
                                      <p:cBhvr>
                                        <p:cTn id="3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02BD4-0C00-CF30-C2B1-53E6E95688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88C3E0-B11F-45EF-DAE9-B7CE038B5208}"/>
              </a:ext>
            </a:extLst>
          </p:cNvPr>
          <p:cNvSpPr txBox="1">
            <a:spLocks noGrp="1"/>
          </p:cNvSpPr>
          <p:nvPr>
            <p:ph type="ctrTitle"/>
          </p:nvPr>
        </p:nvSpPr>
        <p:spPr>
          <a:xfrm>
            <a:off x="381003" y="304800"/>
            <a:ext cx="6553197" cy="804034"/>
          </a:xfrm>
          <a:noFill/>
        </p:spPr>
        <p:txBody>
          <a:bodyPr/>
          <a:lstStyle/>
          <a:p>
            <a:pPr lvl="0"/>
            <a:r>
              <a:rPr lang="en-US" sz="2800" dirty="0"/>
              <a:t>Special Conditions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C245D688-F36A-F71A-F9E5-BB4AEFD8EC28}"/>
              </a:ext>
            </a:extLst>
          </p:cNvPr>
          <p:cNvSpPr txBox="1">
            <a:spLocks noGrp="1"/>
          </p:cNvSpPr>
          <p:nvPr>
            <p:ph type="subTitle" idx="1"/>
          </p:nvPr>
        </p:nvSpPr>
        <p:spPr>
          <a:xfrm>
            <a:off x="304800" y="1222148"/>
            <a:ext cx="6477000" cy="5178652"/>
          </a:xfrm>
        </p:spPr>
        <p:txBody>
          <a:bodyPr anchorCtr="0"/>
          <a:lstStyle/>
          <a:p>
            <a:pPr marL="342900" lvl="0" indent="-342900" algn="l">
              <a:spcBef>
                <a:spcPts val="600"/>
              </a:spcBef>
              <a:buClr>
                <a:srgbClr val="000000"/>
              </a:buClr>
              <a:buChar char="•"/>
            </a:pPr>
            <a:r>
              <a:rPr lang="en-US" sz="2400" dirty="0"/>
              <a:t>It is usually evident from the asymmetry of the loading how the panel will deflect. </a:t>
            </a:r>
          </a:p>
          <a:p>
            <a:pPr marL="342900" lvl="0" indent="-342900" algn="l">
              <a:spcBef>
                <a:spcPts val="600"/>
              </a:spcBef>
              <a:buClr>
                <a:srgbClr val="000000"/>
              </a:buClr>
              <a:buChar char="•"/>
            </a:pPr>
            <a:r>
              <a:rPr lang="en-US" sz="2400" dirty="0"/>
              <a:t>If the deflection is as indicated in Figure, then member AB should be retained and CD disregarded. </a:t>
            </a:r>
          </a:p>
          <a:p>
            <a:pPr marL="342900" lvl="0" indent="-342900" algn="l">
              <a:spcBef>
                <a:spcPts val="600"/>
              </a:spcBef>
              <a:buClr>
                <a:srgbClr val="000000"/>
              </a:buClr>
              <a:buChar char="•"/>
            </a:pPr>
            <a:r>
              <a:rPr lang="en-US" sz="2400" dirty="0"/>
              <a:t>When this choice cannot be made by inspection, any one member  may be arbitrarily retained. </a:t>
            </a:r>
          </a:p>
          <a:p>
            <a:pPr marL="342900" lvl="0" indent="-342900" algn="l">
              <a:spcBef>
                <a:spcPts val="600"/>
              </a:spcBef>
              <a:buClr>
                <a:srgbClr val="000000"/>
              </a:buClr>
              <a:buChar char="•"/>
            </a:pPr>
            <a:r>
              <a:rPr lang="en-US" sz="2400" dirty="0"/>
              <a:t>If the assumed tension turns out to be positive upon calculation, then the choice was correct. </a:t>
            </a:r>
          </a:p>
          <a:p>
            <a:pPr marL="342900" lvl="0" indent="-342900" algn="l">
              <a:spcBef>
                <a:spcPts val="600"/>
              </a:spcBef>
              <a:buClr>
                <a:srgbClr val="000000"/>
              </a:buClr>
              <a:buChar char="•"/>
            </a:pPr>
            <a:r>
              <a:rPr lang="en-US" sz="2400" dirty="0"/>
              <a:t>If the assumed tension force turns out to be negative, then the opposite member must be retained and the calculation redone.</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705CEFA0-B875-CA96-2562-3640AA460319}"/>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11</a:t>
            </a:fld>
            <a:endParaRPr lang="en-US"/>
          </a:p>
        </p:txBody>
      </p:sp>
      <p:grpSp>
        <p:nvGrpSpPr>
          <p:cNvPr id="5" name="Group 38">
            <a:extLst>
              <a:ext uri="{FF2B5EF4-FFF2-40B4-BE49-F238E27FC236}">
                <a16:creationId xmlns:a16="http://schemas.microsoft.com/office/drawing/2014/main" id="{A6FE9558-EFD3-B033-A454-6D6B17323DB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408D06C-FF94-67EA-81D3-5C4219F76C42}"/>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C81991A-473C-B23A-CB34-0918F04304E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15520D3-3CFA-170C-1AE0-D6CE7C706A7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908A495-4F48-3BC8-2C59-0153AB78B72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38309FF-00F6-803F-3D03-7495685BCBE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DEDE964-8F74-DD66-3CC5-A7D81F47B6D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E3C438D-27D0-DBC5-8E0D-A7FB5C046EC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3C12BD3-66FD-3BCA-EE6E-FB2C8E59DA7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29DA22F-1F04-49FC-0223-C95B2DEF072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86545BE-5380-EA11-02FA-134DFF5D2D8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9F79863-8355-B5A5-3890-9679AF8D5B0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FBA8E3F-4D31-C897-2300-236AAE111CF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60F3B95-ABB9-5CC2-9E0B-20CBAC94174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601B5AE-480A-405B-ECF6-CBA1233335A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0FF948F-58C4-9194-066D-276C61E904C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3DA088C-B969-A236-7C33-176DF5A603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C201F4C9-644E-CE67-D7B3-32A92060ACC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5" name="Picture 24">
            <a:extLst>
              <a:ext uri="{FF2B5EF4-FFF2-40B4-BE49-F238E27FC236}">
                <a16:creationId xmlns:a16="http://schemas.microsoft.com/office/drawing/2014/main" id="{68AFEB55-A7FA-2AD0-DF76-E76F38177B42}"/>
              </a:ext>
            </a:extLst>
          </p:cNvPr>
          <p:cNvPicPr>
            <a:picLocks noChangeAspect="1"/>
          </p:cNvPicPr>
          <p:nvPr/>
        </p:nvPicPr>
        <p:blipFill>
          <a:blip r:embed="rId4"/>
          <a:stretch>
            <a:fillRect/>
          </a:stretch>
        </p:blipFill>
        <p:spPr>
          <a:xfrm>
            <a:off x="6562724" y="1677524"/>
            <a:ext cx="2489143" cy="2208676"/>
          </a:xfrm>
          <a:prstGeom prst="rect">
            <a:avLst/>
          </a:prstGeom>
        </p:spPr>
      </p:pic>
    </p:spTree>
    <p:extLst>
      <p:ext uri="{BB962C8B-B14F-4D97-AF65-F5344CB8AC3E}">
        <p14:creationId xmlns:p14="http://schemas.microsoft.com/office/powerpoint/2010/main" val="95449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dissolv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dissolv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dissolve">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dissolve">
                                      <p:cBhvr>
                                        <p:cTn id="3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615DC-1341-A0DB-3916-028D4DE655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750FB-76E9-D498-F647-6BBEDAA09BE1}"/>
              </a:ext>
            </a:extLst>
          </p:cNvPr>
          <p:cNvSpPr txBox="1">
            <a:spLocks noGrp="1"/>
          </p:cNvSpPr>
          <p:nvPr>
            <p:ph type="ctrTitle"/>
          </p:nvPr>
        </p:nvSpPr>
        <p:spPr>
          <a:xfrm>
            <a:off x="381003" y="304800"/>
            <a:ext cx="6553197" cy="804034"/>
          </a:xfrm>
          <a:noFill/>
        </p:spPr>
        <p:txBody>
          <a:bodyPr/>
          <a:lstStyle/>
          <a:p>
            <a:pPr lvl="0"/>
            <a:r>
              <a:rPr lang="en-US" sz="2800" dirty="0"/>
              <a:t>Special Conditions</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FEA0AAF6-87AD-C9D0-70AF-F459CCBD4205}"/>
                  </a:ext>
                </a:extLst>
              </p:cNvPr>
              <p:cNvSpPr txBox="1">
                <a:spLocks noGrp="1"/>
              </p:cNvSpPr>
              <p:nvPr>
                <p:ph type="subTitle" idx="1"/>
              </p:nvPr>
            </p:nvSpPr>
            <p:spPr>
              <a:xfrm>
                <a:off x="370049" y="1205747"/>
                <a:ext cx="5333999" cy="4315398"/>
              </a:xfrm>
            </p:spPr>
            <p:txBody>
              <a:bodyPr anchorCtr="0"/>
              <a:lstStyle/>
              <a:p>
                <a:pPr marL="342900" lvl="0" indent="-342900" algn="l">
                  <a:spcBef>
                    <a:spcPts val="600"/>
                  </a:spcBef>
                  <a:buClr>
                    <a:srgbClr val="000000"/>
                  </a:buClr>
                  <a:buChar char="•"/>
                </a:pPr>
                <a:r>
                  <a:rPr lang="en-US" sz="2400" dirty="0"/>
                  <a:t>Simultaneous solution of the equilibrium equations for two unknown forces at a joint may be avoided by a careful choice of reference axes. </a:t>
                </a:r>
              </a:p>
              <a:p>
                <a:pPr marL="342900" lvl="0" indent="-342900" algn="l">
                  <a:spcBef>
                    <a:spcPts val="600"/>
                  </a:spcBef>
                  <a:buClr>
                    <a:srgbClr val="000000"/>
                  </a:buClr>
                  <a:buChar char="•"/>
                </a:pPr>
                <a:r>
                  <a:rPr lang="en-US" sz="2400" dirty="0"/>
                  <a:t>For the joint indicated schematically in Figure, where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𝐿</m:t>
                        </m:r>
                      </m:e>
                    </m:acc>
                  </m:oMath>
                </a14:m>
                <a:r>
                  <a:rPr lang="en-US" sz="2400" dirty="0"/>
                  <a:t> is known and </a:t>
                </a: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smtClean="0">
                            <a:latin typeface="Cambria Math" panose="02040503050406030204" pitchFamily="18" charset="0"/>
                          </a:rPr>
                          <m:t>1</m:t>
                        </m:r>
                      </m:sub>
                    </m:sSub>
                  </m:oMath>
                </a14:m>
                <a:r>
                  <a:rPr lang="en-US" sz="2400" dirty="0"/>
                  <a:t> and </a:t>
                </a: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smtClean="0">
                            <a:latin typeface="Cambria Math" panose="02040503050406030204" pitchFamily="18" charset="0"/>
                          </a:rPr>
                          <m:t>2</m:t>
                        </m:r>
                      </m:sub>
                    </m:sSub>
                  </m:oMath>
                </a14:m>
                <a:r>
                  <a:rPr lang="en-US" sz="2400" dirty="0"/>
                  <a:t>are unknown, a force summation in the </a:t>
                </a:r>
                <a:r>
                  <a:rPr lang="en-US" sz="2400" i="1" dirty="0"/>
                  <a:t>x</a:t>
                </a:r>
                <a:r>
                  <a:rPr lang="en-US" sz="2400" dirty="0"/>
                  <a:t>-direction eliminates reference to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sub>
                        <m:r>
                          <a:rPr lang="en-US" sz="2400" i="1">
                            <a:latin typeface="Cambria Math" panose="02040503050406030204" pitchFamily="18" charset="0"/>
                          </a:rPr>
                          <m:t>1</m:t>
                        </m:r>
                      </m:sub>
                    </m:sSub>
                  </m:oMath>
                </a14:m>
                <a:r>
                  <a:rPr lang="en-US" sz="2400" dirty="0"/>
                  <a:t> and a force summation in the </a:t>
                </a:r>
                <a:r>
                  <a:rPr lang="en-US" sz="2400" i="1" dirty="0"/>
                  <a:t>x</a:t>
                </a:r>
                <a:r>
                  <a:rPr lang="en-US" sz="2400" i="1" dirty="0">
                    <a:sym typeface="Symbol" panose="05050102010706020507" pitchFamily="18" charset="2"/>
                  </a:rPr>
                  <a:t></a:t>
                </a:r>
                <a:r>
                  <a:rPr lang="en-US" sz="2400" dirty="0"/>
                  <a:t>-direction eliminates reference to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sub>
                        <m:r>
                          <a:rPr lang="en-US" sz="2400" b="0" i="1" smtClean="0">
                            <a:latin typeface="Cambria Math" panose="02040503050406030204" pitchFamily="18" charset="0"/>
                          </a:rPr>
                          <m:t>2</m:t>
                        </m:r>
                      </m:sub>
                    </m:sSub>
                  </m:oMath>
                </a14:m>
                <a:r>
                  <a:rPr lang="en-US" sz="2400" dirty="0"/>
                  <a:t>. </a:t>
                </a:r>
              </a:p>
            </p:txBody>
          </p:sp>
        </mc:Choice>
        <mc:Fallback xmlns="">
          <p:sp>
            <p:nvSpPr>
              <p:cNvPr id="3" name="Subtitle 2">
                <a:extLst>
                  <a:ext uri="{FF2B5EF4-FFF2-40B4-BE49-F238E27FC236}">
                    <a16:creationId xmlns:a16="http://schemas.microsoft.com/office/drawing/2014/main" id="{FEA0AAF6-87AD-C9D0-70AF-F459CCBD4205}"/>
                  </a:ext>
                </a:extLst>
              </p:cNvPr>
              <p:cNvSpPr txBox="1">
                <a:spLocks noGrp="1" noRot="1" noChangeAspect="1" noMove="1" noResize="1" noEditPoints="1" noAdjustHandles="1" noChangeArrowheads="1" noChangeShapeType="1" noTextEdit="1"/>
              </p:cNvSpPr>
              <p:nvPr>
                <p:ph type="subTitle" idx="1"/>
              </p:nvPr>
            </p:nvSpPr>
            <p:spPr>
              <a:xfrm>
                <a:off x="370049" y="1205747"/>
                <a:ext cx="5333999" cy="4315398"/>
              </a:xfrm>
              <a:blipFill>
                <a:blip r:embed="rId3"/>
                <a:stretch>
                  <a:fillRect l="-1600" t="-1130" r="-2171" b="-4520"/>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349F18EB-1178-5A23-BB8A-4212F00C7DFE}"/>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12</a:t>
            </a:fld>
            <a:endParaRPr lang="en-US"/>
          </a:p>
        </p:txBody>
      </p:sp>
      <p:grpSp>
        <p:nvGrpSpPr>
          <p:cNvPr id="5" name="Group 38">
            <a:extLst>
              <a:ext uri="{FF2B5EF4-FFF2-40B4-BE49-F238E27FC236}">
                <a16:creationId xmlns:a16="http://schemas.microsoft.com/office/drawing/2014/main" id="{F3409E74-548B-ABE2-CA7F-B1BCB8279CD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C4E362D3-1A34-970A-6475-4FE39A4732A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C1E6306-3572-9240-DFE7-37C50DEE887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34DED99-270C-94C1-B61A-A21DED0BEA7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40F0716-B68F-A55A-83B6-8ED2474CC51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A677666-3929-690B-30C8-F42B7150A36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2D1439E-C198-06B4-BF7C-9238102899D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16F74F9-7EB7-BACD-AE13-293BEE8EBE3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A3879BD-9911-A3CE-30AB-4C8B0B4DC68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870F4C6-DBD5-EE11-B031-FE8EB7B0005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B752D60-8C5F-DAFF-411D-2457A1E7002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FDA89A8-FD86-FE0C-C137-383C26F8560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853ADBB-A319-A451-63C8-59F1D799D3A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1C19556-8E74-43A0-E565-83451A1D79F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FFBE291-7363-7E91-BE60-9505360FE39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357294F-87CB-A6FA-C0CF-A3299A726A6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96750D6-C5B2-3E98-74B3-9A36BB49A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7F8747D6-F169-B357-E5A4-4D6F9810DF02}"/>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a:extLst>
              <a:ext uri="{FF2B5EF4-FFF2-40B4-BE49-F238E27FC236}">
                <a16:creationId xmlns:a16="http://schemas.microsoft.com/office/drawing/2014/main" id="{253BCDF3-283C-07D2-2000-A9CCE9FF3314}"/>
              </a:ext>
            </a:extLst>
          </p:cNvPr>
          <p:cNvGrpSpPr/>
          <p:nvPr/>
        </p:nvGrpSpPr>
        <p:grpSpPr>
          <a:xfrm>
            <a:off x="5562600" y="1244256"/>
            <a:ext cx="3284537" cy="3100531"/>
            <a:chOff x="6436356" y="3590325"/>
            <a:chExt cx="2514951" cy="2467319"/>
          </a:xfrm>
        </p:grpSpPr>
        <p:pic>
          <p:nvPicPr>
            <p:cNvPr id="25" name="Picture 24">
              <a:extLst>
                <a:ext uri="{FF2B5EF4-FFF2-40B4-BE49-F238E27FC236}">
                  <a16:creationId xmlns:a16="http://schemas.microsoft.com/office/drawing/2014/main" id="{62932EFF-E963-EE75-2B65-AEF723E2B3F1}"/>
                </a:ext>
              </a:extLst>
            </p:cNvPr>
            <p:cNvPicPr>
              <a:picLocks noChangeAspect="1"/>
            </p:cNvPicPr>
            <p:nvPr/>
          </p:nvPicPr>
          <p:blipFill>
            <a:blip r:embed="rId5"/>
            <a:stretch>
              <a:fillRect/>
            </a:stretch>
          </p:blipFill>
          <p:spPr>
            <a:xfrm>
              <a:off x="6436356" y="3590325"/>
              <a:ext cx="2514951" cy="2467319"/>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4A342D1-BFAF-5CC1-6C59-888648D34492}"/>
                    </a:ext>
                  </a:extLst>
                </p:cNvPr>
                <p:cNvSpPr txBox="1"/>
                <p:nvPr/>
              </p:nvSpPr>
              <p:spPr>
                <a:xfrm>
                  <a:off x="8686800" y="4386512"/>
                  <a:ext cx="24673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𝐿</m:t>
                            </m:r>
                          </m:e>
                        </m:acc>
                      </m:oMath>
                    </m:oMathPara>
                  </a14:m>
                  <a:endParaRPr lang="en-US" dirty="0"/>
                </a:p>
              </p:txBody>
            </p:sp>
          </mc:Choice>
          <mc:Fallback xmlns="">
            <p:sp>
              <p:nvSpPr>
                <p:cNvPr id="26" name="TextBox 25">
                  <a:extLst>
                    <a:ext uri="{FF2B5EF4-FFF2-40B4-BE49-F238E27FC236}">
                      <a16:creationId xmlns:a16="http://schemas.microsoft.com/office/drawing/2014/main" id="{B4A342D1-BFAF-5CC1-6C59-888648D34492}"/>
                    </a:ext>
                  </a:extLst>
                </p:cNvPr>
                <p:cNvSpPr txBox="1">
                  <a:spLocks noRot="1" noChangeAspect="1" noMove="1" noResize="1" noEditPoints="1" noAdjustHandles="1" noChangeArrowheads="1" noChangeShapeType="1" noTextEdit="1"/>
                </p:cNvSpPr>
                <p:nvPr/>
              </p:nvSpPr>
              <p:spPr>
                <a:xfrm>
                  <a:off x="8686800" y="4386512"/>
                  <a:ext cx="246734"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93D8C38-B499-E0C5-7AAA-D0B7AF4BBE9D}"/>
                    </a:ext>
                  </a:extLst>
                </p:cNvPr>
                <p:cNvSpPr txBox="1"/>
                <p:nvPr/>
              </p:nvSpPr>
              <p:spPr>
                <a:xfrm>
                  <a:off x="6865564" y="5486400"/>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2</m:t>
                            </m:r>
                          </m:sub>
                        </m:sSub>
                      </m:oMath>
                    </m:oMathPara>
                  </a14:m>
                  <a:endParaRPr lang="en-US" dirty="0"/>
                </a:p>
              </p:txBody>
            </p:sp>
          </mc:Choice>
          <mc:Fallback xmlns="">
            <p:sp>
              <p:nvSpPr>
                <p:cNvPr id="27" name="TextBox 26">
                  <a:extLst>
                    <a:ext uri="{FF2B5EF4-FFF2-40B4-BE49-F238E27FC236}">
                      <a16:creationId xmlns:a16="http://schemas.microsoft.com/office/drawing/2014/main" id="{F93D8C38-B499-E0C5-7AAA-D0B7AF4BBE9D}"/>
                    </a:ext>
                  </a:extLst>
                </p:cNvPr>
                <p:cNvSpPr txBox="1">
                  <a:spLocks noRot="1" noChangeAspect="1" noMove="1" noResize="1" noEditPoints="1" noAdjustHandles="1" noChangeArrowheads="1" noChangeShapeType="1" noTextEdit="1"/>
                </p:cNvSpPr>
                <p:nvPr/>
              </p:nvSpPr>
              <p:spPr>
                <a:xfrm>
                  <a:off x="6865564" y="5486400"/>
                  <a:ext cx="373436"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57F937D-AB1A-F6BA-FA7B-31DF0A4F2068}"/>
                    </a:ext>
                  </a:extLst>
                </p:cNvPr>
                <p:cNvSpPr txBox="1"/>
                <p:nvPr/>
              </p:nvSpPr>
              <p:spPr>
                <a:xfrm>
                  <a:off x="8077200" y="5638800"/>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1</m:t>
                            </m:r>
                          </m:sub>
                        </m:sSub>
                      </m:oMath>
                    </m:oMathPara>
                  </a14:m>
                  <a:endParaRPr lang="en-US" dirty="0"/>
                </a:p>
              </p:txBody>
            </p:sp>
          </mc:Choice>
          <mc:Fallback xmlns="">
            <p:sp>
              <p:nvSpPr>
                <p:cNvPr id="28" name="TextBox 27">
                  <a:extLst>
                    <a:ext uri="{FF2B5EF4-FFF2-40B4-BE49-F238E27FC236}">
                      <a16:creationId xmlns:a16="http://schemas.microsoft.com/office/drawing/2014/main" id="{B57F937D-AB1A-F6BA-FA7B-31DF0A4F2068}"/>
                    </a:ext>
                  </a:extLst>
                </p:cNvPr>
                <p:cNvSpPr txBox="1">
                  <a:spLocks noRot="1" noChangeAspect="1" noMove="1" noResize="1" noEditPoints="1" noAdjustHandles="1" noChangeArrowheads="1" noChangeShapeType="1" noTextEdit="1"/>
                </p:cNvSpPr>
                <p:nvPr/>
              </p:nvSpPr>
              <p:spPr>
                <a:xfrm>
                  <a:off x="8077200" y="5638800"/>
                  <a:ext cx="373436" cy="414088"/>
                </a:xfrm>
                <a:prstGeom prst="rect">
                  <a:avLst/>
                </a:prstGeom>
                <a:blipFill>
                  <a:blip r:embed="rId8"/>
                  <a:stretch>
                    <a:fillRect/>
                  </a:stretch>
                </a:blipFill>
              </p:spPr>
              <p:txBody>
                <a:bodyPr/>
                <a:lstStyle/>
                <a:p>
                  <a:r>
                    <a:rPr lang="en-US">
                      <a:noFill/>
                    </a:rPr>
                    <a:t> </a:t>
                  </a:r>
                </a:p>
              </p:txBody>
            </p:sp>
          </mc:Fallback>
        </mc:AlternateContent>
      </p:grpSp>
      <p:sp>
        <p:nvSpPr>
          <p:cNvPr id="31" name="TextBox 30">
            <a:extLst>
              <a:ext uri="{FF2B5EF4-FFF2-40B4-BE49-F238E27FC236}">
                <a16:creationId xmlns:a16="http://schemas.microsoft.com/office/drawing/2014/main" id="{DB442195-F524-A197-AE85-D0E04E327076}"/>
              </a:ext>
            </a:extLst>
          </p:cNvPr>
          <p:cNvSpPr txBox="1"/>
          <p:nvPr/>
        </p:nvSpPr>
        <p:spPr>
          <a:xfrm>
            <a:off x="326366" y="5589408"/>
            <a:ext cx="8663908" cy="1200329"/>
          </a:xfrm>
          <a:prstGeom prst="rect">
            <a:avLst/>
          </a:prstGeom>
          <a:noFill/>
        </p:spPr>
        <p:txBody>
          <a:bodyPr wrap="square">
            <a:spAutoFit/>
          </a:bodyPr>
          <a:lstStyle/>
          <a:p>
            <a:pPr marL="342900" lvl="0" indent="-342900" algn="l">
              <a:spcBef>
                <a:spcPts val="600"/>
              </a:spcBef>
              <a:buClr>
                <a:srgbClr val="000000"/>
              </a:buClr>
              <a:buChar char="•"/>
            </a:pPr>
            <a:r>
              <a:rPr lang="en-US" sz="2400" dirty="0"/>
              <a:t>When the angles involved are not easily found, then a simultaneous solution of the equations using one set of reference directions for both unknowns may be preferable</a:t>
            </a:r>
            <a:endParaRPr lang="en-US" sz="2400" dirty="0">
              <a:solidFill>
                <a:srgbClr val="7030A0"/>
              </a:solidFill>
              <a:ea typeface="Calibri"/>
              <a:cs typeface="Calibri"/>
            </a:endParaRPr>
          </a:p>
        </p:txBody>
      </p:sp>
    </p:spTree>
    <p:extLst>
      <p:ext uri="{BB962C8B-B14F-4D97-AF65-F5344CB8AC3E}">
        <p14:creationId xmlns:p14="http://schemas.microsoft.com/office/powerpoint/2010/main" val="347547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dissolv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40EFF-3C17-77D9-5055-8B756AD01AB2}"/>
            </a:ext>
          </a:extLst>
        </p:cNvPr>
        <p:cNvGrpSpPr/>
        <p:nvPr/>
      </p:nvGrpSpPr>
      <p:grpSpPr>
        <a:xfrm>
          <a:off x="0" y="0"/>
          <a:ext cx="0" cy="0"/>
          <a:chOff x="0" y="0"/>
          <a:chExt cx="0" cy="0"/>
        </a:xfrm>
      </p:grpSpPr>
      <p:sp>
        <p:nvSpPr>
          <p:cNvPr id="4" name="Slide Number Placeholder 7">
            <a:extLst>
              <a:ext uri="{FF2B5EF4-FFF2-40B4-BE49-F238E27FC236}">
                <a16:creationId xmlns:a16="http://schemas.microsoft.com/office/drawing/2014/main" id="{4CBBD332-8555-883A-793C-44EDE0987F85}"/>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13</a:t>
            </a:fld>
            <a:endParaRPr lang="en-US"/>
          </a:p>
        </p:txBody>
      </p:sp>
      <p:grpSp>
        <p:nvGrpSpPr>
          <p:cNvPr id="5" name="Group 38">
            <a:extLst>
              <a:ext uri="{FF2B5EF4-FFF2-40B4-BE49-F238E27FC236}">
                <a16:creationId xmlns:a16="http://schemas.microsoft.com/office/drawing/2014/main" id="{51C6A4F1-8238-71EC-C2CE-A615554542C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CC6FFEBB-EEFE-48B3-D2D1-537435180A7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281E959-19CE-7D56-F15B-72BEB0472A8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CD35C29-A5CB-E8E8-3A38-CD9E0B60C51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9F0475C-2413-A6C9-E445-4E90055B159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43D663C-B4FE-D785-F2F3-191ADC0576A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EC92265-933D-1294-81A0-732EF5F866B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54CD82F-09FA-87F8-06C6-E0D415AF949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F00A9F5-E444-A702-9F16-334260D8CCD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99C1F3D-F5EC-2AAE-B066-A6D17114511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D2D8CBA-C16B-57A5-9424-0C11B1CA8EF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6578DD8-03EE-05EE-EE34-0F98B005A53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9A38FA7-F411-4176-ACEB-258DFAA568C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AE113A3-EC13-050D-FF42-63C2508C2A2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F1283DF-ED6D-2067-F470-EAE1802A414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AB3F0DC-6693-0602-4E7B-2F25724A923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88B63C9-D1C8-DE85-2357-0CA1F5D347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14BC6295-735F-A62A-5F02-CF4C6FE787BC}"/>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itle 22">
            <a:extLst>
              <a:ext uri="{FF2B5EF4-FFF2-40B4-BE49-F238E27FC236}">
                <a16:creationId xmlns:a16="http://schemas.microsoft.com/office/drawing/2014/main" id="{A8AA363E-5791-B56A-011F-7ABB685CBD1A}"/>
              </a:ext>
            </a:extLst>
          </p:cNvPr>
          <p:cNvSpPr>
            <a:spLocks noGrp="1"/>
          </p:cNvSpPr>
          <p:nvPr>
            <p:ph type="ctrTitle"/>
          </p:nvPr>
        </p:nvSpPr>
        <p:spPr>
          <a:xfrm>
            <a:off x="685800" y="2523917"/>
            <a:ext cx="7772400" cy="1470025"/>
          </a:xfrm>
        </p:spPr>
        <p:txBody>
          <a:bodyPr/>
          <a:lstStyle/>
          <a:p>
            <a:r>
              <a:rPr lang="en-US" b="1" dirty="0">
                <a:solidFill>
                  <a:srgbClr val="FF0000"/>
                </a:solidFill>
                <a:latin typeface="Curlz MT" panose="04040404050702020202" pitchFamily="82" charset="0"/>
              </a:rPr>
              <a:t>Critical Evaluation of Only One Member of A Truss….</a:t>
            </a:r>
          </a:p>
        </p:txBody>
      </p:sp>
    </p:spTree>
    <p:extLst>
      <p:ext uri="{BB962C8B-B14F-4D97-AF65-F5344CB8AC3E}">
        <p14:creationId xmlns:p14="http://schemas.microsoft.com/office/powerpoint/2010/main" val="1630198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482C2-B6A6-37C0-BAC1-C69FCDBC66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4E4D35-C4BB-7698-A950-0A31195924DA}"/>
              </a:ext>
            </a:extLst>
          </p:cNvPr>
          <p:cNvSpPr txBox="1">
            <a:spLocks noGrp="1"/>
          </p:cNvSpPr>
          <p:nvPr>
            <p:ph type="ctrTitle"/>
          </p:nvPr>
        </p:nvSpPr>
        <p:spPr>
          <a:xfrm>
            <a:off x="381003" y="304800"/>
            <a:ext cx="6553197" cy="804034"/>
          </a:xfrm>
          <a:noFill/>
        </p:spPr>
        <p:txBody>
          <a:bodyPr/>
          <a:lstStyle/>
          <a:p>
            <a:pPr lvl="0"/>
            <a:r>
              <a:rPr lang="en-US" sz="2800" dirty="0"/>
              <a:t>Method of Sections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0E2629FE-FC3F-264D-1345-1D11175E1F93}"/>
              </a:ext>
            </a:extLst>
          </p:cNvPr>
          <p:cNvSpPr txBox="1">
            <a:spLocks noGrp="1"/>
          </p:cNvSpPr>
          <p:nvPr>
            <p:ph type="subTitle" idx="1"/>
          </p:nvPr>
        </p:nvSpPr>
        <p:spPr>
          <a:xfrm>
            <a:off x="437167" y="1583383"/>
            <a:ext cx="8437940" cy="4188053"/>
          </a:xfrm>
        </p:spPr>
        <p:txBody>
          <a:bodyPr anchorCtr="0"/>
          <a:lstStyle/>
          <a:p>
            <a:pPr marL="342900" lvl="0" indent="-342900" algn="l">
              <a:spcBef>
                <a:spcPts val="600"/>
              </a:spcBef>
              <a:buClr>
                <a:srgbClr val="000000"/>
              </a:buClr>
              <a:buChar char="•"/>
            </a:pPr>
            <a:r>
              <a:rPr lang="en-US" sz="2400" dirty="0"/>
              <a:t>The Method of Joints Analysis needs only two of the three equilibrium equations because the procedures involve concurrent forces at each joint. </a:t>
            </a:r>
          </a:p>
          <a:p>
            <a:pPr marL="342900" lvl="0" indent="-342900" algn="l">
              <a:spcBef>
                <a:spcPts val="600"/>
              </a:spcBef>
              <a:buClr>
                <a:srgbClr val="000000"/>
              </a:buClr>
              <a:buChar char="•"/>
            </a:pPr>
            <a:r>
              <a:rPr lang="en-US" sz="2400" dirty="0"/>
              <a:t>Advantage of the third or moment equation of equilibrium is available only by selecting an entire section of the truss for the free body in equilibrium under the action of a non-concur rent system of forces. </a:t>
            </a:r>
          </a:p>
          <a:p>
            <a:pPr marL="342900" lvl="0" indent="-342900" algn="l">
              <a:spcBef>
                <a:spcPts val="600"/>
              </a:spcBef>
              <a:buClr>
                <a:srgbClr val="000000"/>
              </a:buClr>
              <a:buChar char="•"/>
            </a:pPr>
            <a:r>
              <a:rPr lang="en-US" sz="2400" dirty="0"/>
              <a:t>This Method of Sections has the basic advantage that the force in almost any desired member may be found directly from an analysis of a section which has cut that member. </a:t>
            </a:r>
          </a:p>
        </p:txBody>
      </p:sp>
      <p:sp>
        <p:nvSpPr>
          <p:cNvPr id="4" name="Slide Number Placeholder 7">
            <a:extLst>
              <a:ext uri="{FF2B5EF4-FFF2-40B4-BE49-F238E27FC236}">
                <a16:creationId xmlns:a16="http://schemas.microsoft.com/office/drawing/2014/main" id="{50F98249-3203-BFB0-A123-EB1FEDC22B4D}"/>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14</a:t>
            </a:fld>
            <a:endParaRPr lang="en-US"/>
          </a:p>
        </p:txBody>
      </p:sp>
      <p:grpSp>
        <p:nvGrpSpPr>
          <p:cNvPr id="5" name="Group 38">
            <a:extLst>
              <a:ext uri="{FF2B5EF4-FFF2-40B4-BE49-F238E27FC236}">
                <a16:creationId xmlns:a16="http://schemas.microsoft.com/office/drawing/2014/main" id="{A311D803-9E84-2F91-E357-E6B5AF4D619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7549AF2-0AD1-B4F1-6CF3-D15946D9D55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3632B87-DF3B-B847-8EF4-49F2353B451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9C9C063-6C00-8D83-D1FF-31228A886D4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842F723-1AB6-6FB1-BE81-4E618447279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EFEE8EA-C34F-E1D5-FBCC-97AFAF44901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50FCF1D-D067-99ED-12BD-B85214605D0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3B6DB9BC-1235-6170-E041-731A659FC22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EAC9F7C-3C61-BB02-1618-595596D61E4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2BA00FD-F657-81A2-3B02-4FCDF99BE49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A7D7FF85-E907-08F6-3AC2-0A24ABAE172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1B88223-0245-0C18-2AB2-F4AA810EF0B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63113EC-5620-AEAE-030A-2B7195E91B6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A269D69-94EF-04D8-B3FB-A38EF755EA3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5D0ECA0-C2C2-A311-92B0-10F6E66FEFC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945326C-4558-4A25-7106-A9BC979FA1C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AD37693-573E-4A78-360A-E53E55DE18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F7208DA1-5F4E-66B4-6103-1A64E5FA3EA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23228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3A3B8-9FFC-A14E-19DE-700422B6E0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31C089-144C-88AA-4BCE-FF6E28F6DE31}"/>
              </a:ext>
            </a:extLst>
          </p:cNvPr>
          <p:cNvSpPr txBox="1">
            <a:spLocks noGrp="1"/>
          </p:cNvSpPr>
          <p:nvPr>
            <p:ph type="ctrTitle"/>
          </p:nvPr>
        </p:nvSpPr>
        <p:spPr>
          <a:xfrm>
            <a:off x="381003" y="304800"/>
            <a:ext cx="6553197" cy="804034"/>
          </a:xfrm>
          <a:noFill/>
        </p:spPr>
        <p:txBody>
          <a:bodyPr/>
          <a:lstStyle/>
          <a:p>
            <a:pPr lvl="0"/>
            <a:r>
              <a:rPr lang="en-US" sz="2800" dirty="0"/>
              <a:t>Method of Sections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F285E1EC-F7BE-389B-8FEA-B037F8221370}"/>
              </a:ext>
            </a:extLst>
          </p:cNvPr>
          <p:cNvSpPr txBox="1">
            <a:spLocks noGrp="1"/>
          </p:cNvSpPr>
          <p:nvPr>
            <p:ph type="subTitle" idx="1"/>
          </p:nvPr>
        </p:nvSpPr>
        <p:spPr>
          <a:xfrm>
            <a:off x="513137" y="1298347"/>
            <a:ext cx="8382003" cy="5058004"/>
          </a:xfrm>
        </p:spPr>
        <p:txBody>
          <a:bodyPr anchorCtr="0"/>
          <a:lstStyle/>
          <a:p>
            <a:pPr marL="342900" lvl="0" indent="-342900" algn="l">
              <a:spcBef>
                <a:spcPts val="600"/>
              </a:spcBef>
              <a:buClr>
                <a:srgbClr val="000000"/>
              </a:buClr>
              <a:buChar char="•"/>
            </a:pPr>
            <a:r>
              <a:rPr lang="en-US" sz="2400" dirty="0"/>
              <a:t>It is not necessary to proceed with the calculation from joint to joint until the member in question has been reached. </a:t>
            </a:r>
          </a:p>
          <a:p>
            <a:pPr marL="342900" lvl="0" indent="-342900" algn="l">
              <a:spcBef>
                <a:spcPts val="600"/>
              </a:spcBef>
              <a:buClr>
                <a:srgbClr val="000000"/>
              </a:buClr>
              <a:buChar char="•"/>
            </a:pPr>
            <a:r>
              <a:rPr lang="en-US" sz="2400" dirty="0"/>
              <a:t>In choosing a section of the truss, it is to be noted that, in general, not more than three members whose forces are unknown should be cut.</a:t>
            </a:r>
          </a:p>
          <a:p>
            <a:pPr marL="342900" lvl="0" indent="-342900" algn="l">
              <a:spcBef>
                <a:spcPts val="600"/>
              </a:spcBef>
              <a:buClr>
                <a:srgbClr val="000000"/>
              </a:buClr>
              <a:buChar char="•"/>
            </a:pPr>
            <a:r>
              <a:rPr lang="en-US" sz="2400" dirty="0"/>
              <a:t>It is due to fact that there are only three available independent equilibrium relations.</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21E7AA1F-47BE-9B89-D93F-DDE3555CCA29}"/>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15</a:t>
            </a:fld>
            <a:endParaRPr lang="en-US"/>
          </a:p>
        </p:txBody>
      </p:sp>
      <p:grpSp>
        <p:nvGrpSpPr>
          <p:cNvPr id="5" name="Group 38">
            <a:extLst>
              <a:ext uri="{FF2B5EF4-FFF2-40B4-BE49-F238E27FC236}">
                <a16:creationId xmlns:a16="http://schemas.microsoft.com/office/drawing/2014/main" id="{F2634ECE-B708-03FD-F18F-BF48CCF8335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CAA16FA-BCDE-FA08-A665-D1579A9B960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1470602-523B-5250-7210-322981FEBBB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65C855E-E77C-EACE-B172-E59E4F66296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5AF3FC5-057A-0E79-B3B2-4FF7CECAD0D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9BE7905-9E89-6446-A932-1701F45F69D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AFE273A-8EB2-6F13-CAD1-30499878F81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7E7104B-50E2-1789-FF0C-25CE5D140AE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2804DB8-5BEE-930B-73B1-B9642D78797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AA7CBBC-4581-3733-4667-7E767C5514D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DAE10D4-495E-144E-5EB0-70B02CBCF05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679D198-5CBB-67F6-EA7D-E6040796301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3DE769D-EB8A-C318-62A2-76BB5A2AB91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EF91D56-8B9E-3931-DB15-13F9ECB6EAF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7EEE577-9CE1-E325-B751-E62882E03F5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B0F05E5-6FD7-7C44-3B2E-10F0AEA1493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3D0F9AA-C1ED-5835-683C-26151D0B20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E9E653C8-A9AD-3BED-03AF-977C2E2BDD82}"/>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482711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8D394-1ACD-429D-2214-6BAB073BCF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1BFF9-040A-49C7-6A53-8A79978B8E78}"/>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a:t>
            </a:r>
          </a:p>
        </p:txBody>
      </p:sp>
      <p:sp>
        <p:nvSpPr>
          <p:cNvPr id="3" name="Subtitle 2">
            <a:extLst>
              <a:ext uri="{FF2B5EF4-FFF2-40B4-BE49-F238E27FC236}">
                <a16:creationId xmlns:a16="http://schemas.microsoft.com/office/drawing/2014/main" id="{03AF4B2E-3E34-015F-5A2B-FB5B92E5D7DD}"/>
              </a:ext>
            </a:extLst>
          </p:cNvPr>
          <p:cNvSpPr txBox="1">
            <a:spLocks noGrp="1"/>
          </p:cNvSpPr>
          <p:nvPr>
            <p:ph type="subTitle" idx="1"/>
          </p:nvPr>
        </p:nvSpPr>
        <p:spPr>
          <a:xfrm>
            <a:off x="533398" y="1686352"/>
            <a:ext cx="8382003" cy="4628305"/>
          </a:xfrm>
        </p:spPr>
        <p:txBody>
          <a:bodyPr anchorCtr="0"/>
          <a:lstStyle/>
          <a:p>
            <a:pPr marL="342900" lvl="0" indent="-342900" algn="l">
              <a:spcBef>
                <a:spcPts val="600"/>
              </a:spcBef>
              <a:buClr>
                <a:srgbClr val="000000"/>
              </a:buClr>
              <a:buChar char="•"/>
            </a:pPr>
            <a:r>
              <a:rPr lang="en-US" sz="2400" dirty="0"/>
              <a:t>Draw a FBD of the entire truss showing the reaction forces at the supports and the external loads. </a:t>
            </a:r>
          </a:p>
          <a:p>
            <a:pPr marL="342900" lvl="0" indent="-342900" algn="l">
              <a:spcBef>
                <a:spcPts val="600"/>
              </a:spcBef>
              <a:buClr>
                <a:srgbClr val="000000"/>
              </a:buClr>
              <a:buChar char="•"/>
            </a:pPr>
            <a:r>
              <a:rPr lang="en-US" sz="2400" dirty="0"/>
              <a:t>Locate the force members to be evaluated. Identify whether any of these forces can be determined by observation (e.g., zero-force members). </a:t>
            </a:r>
          </a:p>
          <a:p>
            <a:pPr marL="342900" lvl="0" indent="-342900" algn="l">
              <a:spcBef>
                <a:spcPts val="600"/>
              </a:spcBef>
              <a:buClr>
                <a:srgbClr val="000000"/>
              </a:buClr>
              <a:buChar char="•"/>
            </a:pPr>
            <a:r>
              <a:rPr lang="en-US" sz="2400" dirty="0"/>
              <a:t>Identify section to be used and draw a FBD of the section including any support reactions, external loads and internal forces of sectioned members. </a:t>
            </a:r>
          </a:p>
          <a:p>
            <a:pPr marL="342900" lvl="0" indent="-342900" algn="l">
              <a:spcBef>
                <a:spcPts val="600"/>
              </a:spcBef>
              <a:buClr>
                <a:srgbClr val="000000"/>
              </a:buClr>
              <a:buChar char="•"/>
            </a:pPr>
            <a:r>
              <a:rPr lang="en-US" sz="2400" dirty="0"/>
              <a:t>Remember, the cutting plane must cut through the members of interest. </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E95B84FE-261F-DC41-ADEC-1304CE161F0A}"/>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16</a:t>
            </a:fld>
            <a:endParaRPr lang="en-US"/>
          </a:p>
        </p:txBody>
      </p:sp>
      <p:grpSp>
        <p:nvGrpSpPr>
          <p:cNvPr id="5" name="Group 38">
            <a:extLst>
              <a:ext uri="{FF2B5EF4-FFF2-40B4-BE49-F238E27FC236}">
                <a16:creationId xmlns:a16="http://schemas.microsoft.com/office/drawing/2014/main" id="{13E134A8-FF1F-D996-7F09-7A83A3CFF5A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BF59AD0-17BA-B37C-703C-F178D6C26A2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ADCB75C-071F-373F-AC88-9D73C892543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9AF2B3C-C6BE-233F-7383-A26FDDE03B5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230B169-7B34-17A6-2A62-A57F68488B3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29A23DEF-C6CF-4665-CED5-FD4C944BE2E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E38186D-E1CE-3B45-23E9-3FFD73E14C2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1B607ED-40C3-F1A5-5049-B630432D62A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6D1A3AF-FC44-8E57-2BFA-FC3DBEBC85B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E521128-1E3B-FC4F-DC55-D6F009A85CF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C1BDB01-F753-DF76-6847-B490C9E1CD4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7C2E73C-3B78-7BA4-3627-97050B9267B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E0BD10E-3F44-023E-D586-4DD10FF766D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859FB32-8FDD-AE63-E8CC-C31A40EFD07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3A35362-470D-1679-B05A-90921581687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012F548-37BB-58C4-F3D6-8A9E3E66724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ED639C7-DDAE-04F5-0569-E5E91CF6D9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8AB3F339-1848-719C-EC9F-6E387ED9ECD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9502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3EE5F-3F8B-88D5-2B4C-0B333A21AD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58854-F7C9-D33B-06BE-01253EAA3232}"/>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a:t>
            </a:r>
          </a:p>
        </p:txBody>
      </p:sp>
      <p:sp>
        <p:nvSpPr>
          <p:cNvPr id="3" name="Subtitle 2">
            <a:extLst>
              <a:ext uri="{FF2B5EF4-FFF2-40B4-BE49-F238E27FC236}">
                <a16:creationId xmlns:a16="http://schemas.microsoft.com/office/drawing/2014/main" id="{837C08AC-C912-948C-3094-2EA460DBCAAC}"/>
              </a:ext>
            </a:extLst>
          </p:cNvPr>
          <p:cNvSpPr txBox="1">
            <a:spLocks noGrp="1"/>
          </p:cNvSpPr>
          <p:nvPr>
            <p:ph type="subTitle" idx="1"/>
          </p:nvPr>
        </p:nvSpPr>
        <p:spPr>
          <a:xfrm>
            <a:off x="637568" y="1545662"/>
            <a:ext cx="8037138" cy="4492852"/>
          </a:xfrm>
        </p:spPr>
        <p:txBody>
          <a:bodyPr anchorCtr="0"/>
          <a:lstStyle/>
          <a:p>
            <a:pPr marL="342900" lvl="0" indent="-342900" algn="l">
              <a:spcBef>
                <a:spcPts val="600"/>
              </a:spcBef>
              <a:buClr>
                <a:srgbClr val="000000"/>
              </a:buClr>
              <a:buChar char="•"/>
            </a:pPr>
            <a:r>
              <a:rPr lang="en-US" sz="2400" dirty="0"/>
              <a:t>Also, the cutting plane need not be straight, it may be curved. </a:t>
            </a:r>
          </a:p>
          <a:p>
            <a:pPr marL="342900" lvl="0" indent="-342900" algn="l">
              <a:spcBef>
                <a:spcPts val="600"/>
              </a:spcBef>
              <a:buClr>
                <a:srgbClr val="000000"/>
              </a:buClr>
              <a:buChar char="•"/>
            </a:pPr>
            <a:r>
              <a:rPr lang="en-US" sz="2400" dirty="0"/>
              <a:t>Write the equilibrium equations for one of the two sections. The equations for either half of the section will yield the same member forces. </a:t>
            </a:r>
          </a:p>
          <a:p>
            <a:pPr marL="342900" lvl="0" indent="-342900" algn="l">
              <a:spcBef>
                <a:spcPts val="600"/>
              </a:spcBef>
              <a:buClr>
                <a:srgbClr val="000000"/>
              </a:buClr>
              <a:buChar char="•"/>
            </a:pPr>
            <a:r>
              <a:rPr lang="en-US" sz="2400" dirty="0"/>
              <a:t>Three equilibrium equations are available, so up to three unknowns can be solved with a single section. </a:t>
            </a:r>
          </a:p>
          <a:p>
            <a:pPr marL="342900" lvl="0" indent="-342900" algn="l">
              <a:spcBef>
                <a:spcPts val="600"/>
              </a:spcBef>
              <a:buClr>
                <a:srgbClr val="000000"/>
              </a:buClr>
              <a:buChar char="•"/>
            </a:pPr>
            <a:r>
              <a:rPr lang="en-US" sz="2400" dirty="0"/>
              <a:t>At times more than one section may be necessary.</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1661CDC8-4095-DFF0-3765-63339513A898}"/>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17</a:t>
            </a:fld>
            <a:endParaRPr lang="en-US"/>
          </a:p>
        </p:txBody>
      </p:sp>
      <p:grpSp>
        <p:nvGrpSpPr>
          <p:cNvPr id="5" name="Group 38">
            <a:extLst>
              <a:ext uri="{FF2B5EF4-FFF2-40B4-BE49-F238E27FC236}">
                <a16:creationId xmlns:a16="http://schemas.microsoft.com/office/drawing/2014/main" id="{0D506268-3671-1857-9F97-BE6C201F656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5E1CF41-B391-DDBC-AD85-2C14FEC5B6C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0BF08AC-7CED-409F-D7D0-886A845BE22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50E6553-E77A-0572-A855-DE9767183F8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5762E05-7379-0790-148F-026444DF3D1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DC799F6-E2D8-1A1E-8465-223719980FB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E390451-40DD-D2B3-4ADD-4BBA6883CF6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8FBA6F3-F166-850B-185E-4AA341ED85F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B4A08B8-B97C-B275-AD27-C581B93E805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0B8215E-AA36-1AB6-F236-CB92D6EAAB5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DA84698-6395-B391-5192-BED7D8DA8B4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C24B85B-DCF1-9A18-BABD-F5ED5EAD078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1D06DA1-EBEE-3C90-EB7B-4939F105A6B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C326B4F-DFAA-79D1-BE38-C2ED301353C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AE22A1A-0C54-8817-AD6C-D84DE04796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A7725ED-082A-B7A6-FB08-97420309052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842D3CD-362C-AC42-78FD-9C7281027C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CAC42465-4966-8C97-EC55-8DA823C072A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4436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AAE68-EE22-221A-D1F0-EF008473A4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9B985-86B2-E9FE-0B2B-F76073BAF3A4}"/>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0</a:t>
            </a:r>
          </a:p>
        </p:txBody>
      </p:sp>
      <p:sp>
        <p:nvSpPr>
          <p:cNvPr id="3" name="Subtitle 2">
            <a:extLst>
              <a:ext uri="{FF2B5EF4-FFF2-40B4-BE49-F238E27FC236}">
                <a16:creationId xmlns:a16="http://schemas.microsoft.com/office/drawing/2014/main" id="{5B216506-E97B-254E-D31A-6DB5D9227D58}"/>
              </a:ext>
            </a:extLst>
          </p:cNvPr>
          <p:cNvSpPr txBox="1">
            <a:spLocks noGrp="1"/>
          </p:cNvSpPr>
          <p:nvPr>
            <p:ph type="subTitle" idx="1"/>
          </p:nvPr>
        </p:nvSpPr>
        <p:spPr>
          <a:xfrm>
            <a:off x="602471" y="1358788"/>
            <a:ext cx="8037138" cy="577987"/>
          </a:xfrm>
        </p:spPr>
        <p:txBody>
          <a:bodyPr anchorCtr="0"/>
          <a:lstStyle/>
          <a:p>
            <a:pPr marL="342900" lvl="0" indent="-342900" algn="l">
              <a:spcBef>
                <a:spcPts val="600"/>
              </a:spcBef>
              <a:buClr>
                <a:srgbClr val="000000"/>
              </a:buClr>
              <a:buChar char="•"/>
            </a:pPr>
            <a:r>
              <a:rPr lang="en-US" sz="2400" dirty="0"/>
              <a:t>Consider the truss to be analyzed and name all the joints:</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96C34C49-8518-024A-CE06-CF2CE833A180}"/>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18</a:t>
            </a:fld>
            <a:endParaRPr lang="en-US"/>
          </a:p>
        </p:txBody>
      </p:sp>
      <p:grpSp>
        <p:nvGrpSpPr>
          <p:cNvPr id="5" name="Group 38">
            <a:extLst>
              <a:ext uri="{FF2B5EF4-FFF2-40B4-BE49-F238E27FC236}">
                <a16:creationId xmlns:a16="http://schemas.microsoft.com/office/drawing/2014/main" id="{0BC5E1DB-30E2-B0D5-7538-1206EE26F57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EF9C076-56AB-84F6-4549-B5F01F52494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169A520-79A5-4E13-DDCD-D77355E8BE9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922AC8B-E8AB-C413-A1F6-424F28FE29B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2FA4BCE-F116-E47F-1F62-EB75820BFD6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D90F539-ABB7-17AA-1DD6-C0E2EB4F7CE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A05E179-6975-CE83-ACC7-CC81B336132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E3A43DB-1BAD-FC15-B4D6-2D14F568AE5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FB8CBCF-8E7B-6425-CFEF-493311BDEC9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1D61AA1-69F8-EDC0-9C14-4B01429786F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F747DD5-E9B3-1E7E-B8E0-8B2169769F2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6550363-79EB-DC24-3F41-C0FA67573E2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2575D47-699B-1A8F-6314-60E9F711BA7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1D9AC38-EFB0-B10D-CE9B-DDEAAFF2DE2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BF151824-E8A1-283A-41EC-4F3A01140D3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278B3EA-7EE8-2EFA-810C-56895DB8199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F15C420-87C3-BC7C-55EC-8612DBB6F5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AF398630-38EB-88CF-F89B-763B744F56EC}"/>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TextBox 24">
            <a:extLst>
              <a:ext uri="{FF2B5EF4-FFF2-40B4-BE49-F238E27FC236}">
                <a16:creationId xmlns:a16="http://schemas.microsoft.com/office/drawing/2014/main" id="{8D70C942-C6DD-265C-EE28-4C6B7EE5E8CA}"/>
              </a:ext>
            </a:extLst>
          </p:cNvPr>
          <p:cNvSpPr txBox="1"/>
          <p:nvPr/>
        </p:nvSpPr>
        <p:spPr>
          <a:xfrm>
            <a:off x="492298" y="4731579"/>
            <a:ext cx="8402842" cy="830997"/>
          </a:xfrm>
          <a:prstGeom prst="rect">
            <a:avLst/>
          </a:prstGeom>
          <a:noFill/>
        </p:spPr>
        <p:txBody>
          <a:bodyPr wrap="square">
            <a:spAutoFit/>
          </a:bodyPr>
          <a:lstStyle/>
          <a:p>
            <a:pPr marL="342900" lvl="0" indent="-342900" algn="l">
              <a:spcBef>
                <a:spcPts val="600"/>
              </a:spcBef>
              <a:buClr>
                <a:srgbClr val="000000"/>
              </a:buClr>
              <a:buChar char="•"/>
            </a:pPr>
            <a:r>
              <a:rPr lang="en-US" sz="2400" dirty="0"/>
              <a:t>Draw a FBD of the entire truss showing the reaction forces at the supports and the external loads. </a:t>
            </a:r>
          </a:p>
        </p:txBody>
      </p:sp>
      <p:pic>
        <p:nvPicPr>
          <p:cNvPr id="26" name="Picture 25">
            <a:extLst>
              <a:ext uri="{FF2B5EF4-FFF2-40B4-BE49-F238E27FC236}">
                <a16:creationId xmlns:a16="http://schemas.microsoft.com/office/drawing/2014/main" id="{7923505C-0720-9DE8-F7B7-4AB0C2BC5A87}"/>
              </a:ext>
            </a:extLst>
          </p:cNvPr>
          <p:cNvPicPr>
            <a:picLocks noChangeAspect="1"/>
          </p:cNvPicPr>
          <p:nvPr/>
        </p:nvPicPr>
        <p:blipFill>
          <a:blip r:embed="rId4"/>
          <a:stretch>
            <a:fillRect/>
          </a:stretch>
        </p:blipFill>
        <p:spPr>
          <a:xfrm>
            <a:off x="1981200" y="1874227"/>
            <a:ext cx="4029637" cy="1867161"/>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E9541835-E61F-54D9-A921-A3667CD67EA3}"/>
                  </a:ext>
                </a:extLst>
              </p:cNvPr>
              <p:cNvSpPr txBox="1"/>
              <p:nvPr/>
            </p:nvSpPr>
            <p:spPr>
              <a:xfrm>
                <a:off x="3099513" y="3705709"/>
                <a:ext cx="405687"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E9541835-E61F-54D9-A921-A3667CD67EA3}"/>
                  </a:ext>
                </a:extLst>
              </p:cNvPr>
              <p:cNvSpPr txBox="1">
                <a:spLocks noRot="1" noChangeAspect="1" noMove="1" noResize="1" noEditPoints="1" noAdjustHandles="1" noChangeArrowheads="1" noChangeShapeType="1" noTextEdit="1"/>
              </p:cNvSpPr>
              <p:nvPr/>
            </p:nvSpPr>
            <p:spPr>
              <a:xfrm>
                <a:off x="3099513" y="3705709"/>
                <a:ext cx="405687"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5E76DF6-19AB-6CED-D9D4-19E63DD92601}"/>
                  </a:ext>
                </a:extLst>
              </p:cNvPr>
              <p:cNvSpPr txBox="1"/>
              <p:nvPr/>
            </p:nvSpPr>
            <p:spPr>
              <a:xfrm>
                <a:off x="4572000" y="3624512"/>
                <a:ext cx="41312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8" name="TextBox 27">
                <a:extLst>
                  <a:ext uri="{FF2B5EF4-FFF2-40B4-BE49-F238E27FC236}">
                    <a16:creationId xmlns:a16="http://schemas.microsoft.com/office/drawing/2014/main" id="{D5E76DF6-19AB-6CED-D9D4-19E63DD92601}"/>
                  </a:ext>
                </a:extLst>
              </p:cNvPr>
              <p:cNvSpPr txBox="1">
                <a:spLocks noRot="1" noChangeAspect="1" noMove="1" noResize="1" noEditPoints="1" noAdjustHandles="1" noChangeArrowheads="1" noChangeShapeType="1" noTextEdit="1"/>
              </p:cNvSpPr>
              <p:nvPr/>
            </p:nvSpPr>
            <p:spPr>
              <a:xfrm>
                <a:off x="4572000" y="3624512"/>
                <a:ext cx="413126"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0F1E8A4B-5EBA-EBB7-9AE9-E6C5CEBA8818}"/>
                  </a:ext>
                </a:extLst>
              </p:cNvPr>
              <p:cNvSpPr txBox="1"/>
              <p:nvPr/>
            </p:nvSpPr>
            <p:spPr>
              <a:xfrm>
                <a:off x="5486400" y="3581400"/>
                <a:ext cx="41312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0F1E8A4B-5EBA-EBB7-9AE9-E6C5CEBA8818}"/>
                  </a:ext>
                </a:extLst>
              </p:cNvPr>
              <p:cNvSpPr txBox="1">
                <a:spLocks noRot="1" noChangeAspect="1" noMove="1" noResize="1" noEditPoints="1" noAdjustHandles="1" noChangeArrowheads="1" noChangeShapeType="1" noTextEdit="1"/>
              </p:cNvSpPr>
              <p:nvPr/>
            </p:nvSpPr>
            <p:spPr>
              <a:xfrm>
                <a:off x="5486400" y="3581400"/>
                <a:ext cx="413126" cy="414088"/>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1894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p:bldP spid="25" grpId="0"/>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8D006-BBB5-023E-1134-41A27BEFA1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A47221-73AC-59B4-BE67-4C90F23DBDBA}"/>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1</a:t>
            </a:r>
          </a:p>
        </p:txBody>
      </p:sp>
      <p:sp>
        <p:nvSpPr>
          <p:cNvPr id="3" name="Subtitle 2">
            <a:extLst>
              <a:ext uri="{FF2B5EF4-FFF2-40B4-BE49-F238E27FC236}">
                <a16:creationId xmlns:a16="http://schemas.microsoft.com/office/drawing/2014/main" id="{AF39042D-1419-D5D4-098F-7879EB91F3DF}"/>
              </a:ext>
            </a:extLst>
          </p:cNvPr>
          <p:cNvSpPr txBox="1">
            <a:spLocks noGrp="1"/>
          </p:cNvSpPr>
          <p:nvPr>
            <p:ph type="subTitle" idx="1"/>
          </p:nvPr>
        </p:nvSpPr>
        <p:spPr>
          <a:xfrm>
            <a:off x="417135" y="4604009"/>
            <a:ext cx="8382003" cy="1934905"/>
          </a:xfrm>
        </p:spPr>
        <p:txBody>
          <a:bodyPr anchorCtr="0"/>
          <a:lstStyle/>
          <a:p>
            <a:pPr marL="342900" indent="-342900" algn="l">
              <a:spcBef>
                <a:spcPts val="600"/>
              </a:spcBef>
              <a:buClr>
                <a:srgbClr val="000000"/>
              </a:buClr>
              <a:buFontTx/>
              <a:buChar char="•"/>
            </a:pPr>
            <a:r>
              <a:rPr lang="en-US" sz="2400" dirty="0"/>
              <a:t>Write the equilibrium equations and solve for as many unknowns as possible. </a:t>
            </a:r>
          </a:p>
          <a:p>
            <a:pPr marL="342900" lvl="0" indent="-342900" algn="l">
              <a:spcBef>
                <a:spcPts val="600"/>
              </a:spcBef>
              <a:buClr>
                <a:srgbClr val="000000"/>
              </a:buClr>
              <a:buChar cha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D4F56F61-CDE7-39D3-3156-1F40BE4AEEF0}"/>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19</a:t>
            </a:fld>
            <a:endParaRPr lang="en-US"/>
          </a:p>
        </p:txBody>
      </p:sp>
      <p:grpSp>
        <p:nvGrpSpPr>
          <p:cNvPr id="5" name="Group 38">
            <a:extLst>
              <a:ext uri="{FF2B5EF4-FFF2-40B4-BE49-F238E27FC236}">
                <a16:creationId xmlns:a16="http://schemas.microsoft.com/office/drawing/2014/main" id="{DD3D4080-77B5-3EDC-2CFD-3AA055DBB73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C000A7C-C465-C128-7D8A-4C396EC42679}"/>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A44BB37-99BF-24C7-80A7-E03B4BB2F99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100AC37-F8B9-6DBE-B447-04E3BADFB85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29A912A-6850-C25C-1A99-43A11B55A91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593E370-4FE0-9107-350D-FF19391D535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349E767-F5ED-239E-BB68-545F4E244C1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AEE9766-B3FA-2BC3-BF30-88895F516FD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228A0C0-D283-72FA-FF5D-35A3F43E33D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207864-580E-883A-5AA7-BED16D9DFB7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3D8EF34-121C-DB66-BF89-751CCA8D8C8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D9A60A9-E726-8426-7CC0-78061CA1403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FB71A99-CB30-634E-A4EE-9E74179FB0D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1093D30-C6DB-5F68-DE46-E49B4FC6705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1EABAEB-B977-B505-22FD-9D0416D889A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EADA9C0-19F1-89C2-17BD-B4BCB22D75D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80B52D7-47D3-CFE9-FB32-53A2BD243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5DDA60D8-2277-3FB5-627A-E6D42DE6B6AC}"/>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34067BD8-B0CB-335F-7E22-9F223BC5A996}"/>
              </a:ext>
            </a:extLst>
          </p:cNvPr>
          <p:cNvSpPr txBox="1"/>
          <p:nvPr/>
        </p:nvSpPr>
        <p:spPr>
          <a:xfrm>
            <a:off x="655240" y="1259159"/>
            <a:ext cx="4114844" cy="461665"/>
          </a:xfrm>
          <a:prstGeom prst="rect">
            <a:avLst/>
          </a:prstGeom>
          <a:noFill/>
        </p:spPr>
        <p:txBody>
          <a:bodyPr wrap="none" rtlCol="0">
            <a:spAutoFit/>
          </a:bodyPr>
          <a:lstStyle/>
          <a:p>
            <a:r>
              <a:rPr lang="en-US" dirty="0"/>
              <a:t>Freebody Diagram of the Truss:</a:t>
            </a:r>
          </a:p>
        </p:txBody>
      </p:sp>
      <p:grpSp>
        <p:nvGrpSpPr>
          <p:cNvPr id="30" name="Group 29">
            <a:extLst>
              <a:ext uri="{FF2B5EF4-FFF2-40B4-BE49-F238E27FC236}">
                <a16:creationId xmlns:a16="http://schemas.microsoft.com/office/drawing/2014/main" id="{16F0F16E-CA18-EFF4-4C20-08C84645AB78}"/>
              </a:ext>
            </a:extLst>
          </p:cNvPr>
          <p:cNvGrpSpPr/>
          <p:nvPr/>
        </p:nvGrpSpPr>
        <p:grpSpPr>
          <a:xfrm>
            <a:off x="2337483" y="1672564"/>
            <a:ext cx="5089871" cy="2633957"/>
            <a:chOff x="2337483" y="1672564"/>
            <a:chExt cx="5089871" cy="2633957"/>
          </a:xfrm>
        </p:grpSpPr>
        <p:grpSp>
          <p:nvGrpSpPr>
            <p:cNvPr id="27" name="Group 26">
              <a:extLst>
                <a:ext uri="{FF2B5EF4-FFF2-40B4-BE49-F238E27FC236}">
                  <a16:creationId xmlns:a16="http://schemas.microsoft.com/office/drawing/2014/main" id="{46962EC9-745A-5617-A47C-BE2363B12B83}"/>
                </a:ext>
              </a:extLst>
            </p:cNvPr>
            <p:cNvGrpSpPr/>
            <p:nvPr/>
          </p:nvGrpSpPr>
          <p:grpSpPr>
            <a:xfrm>
              <a:off x="2337483" y="1672564"/>
              <a:ext cx="5089871" cy="2633957"/>
              <a:chOff x="2337483" y="1672564"/>
              <a:chExt cx="5089871" cy="2633957"/>
            </a:xfrm>
          </p:grpSpPr>
          <p:pic>
            <p:nvPicPr>
              <p:cNvPr id="26" name="Picture 25">
                <a:extLst>
                  <a:ext uri="{FF2B5EF4-FFF2-40B4-BE49-F238E27FC236}">
                    <a16:creationId xmlns:a16="http://schemas.microsoft.com/office/drawing/2014/main" id="{9CC86984-54C9-A391-7CC1-4DD35A4FBCA7}"/>
                  </a:ext>
                </a:extLst>
              </p:cNvPr>
              <p:cNvPicPr>
                <a:picLocks noChangeAspect="1"/>
              </p:cNvPicPr>
              <p:nvPr/>
            </p:nvPicPr>
            <p:blipFill>
              <a:blip r:embed="rId4"/>
              <a:stretch>
                <a:fillRect/>
              </a:stretch>
            </p:blipFill>
            <p:spPr>
              <a:xfrm>
                <a:off x="2337483" y="1734103"/>
                <a:ext cx="5089871" cy="2572418"/>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8D9F95B-DAE9-431D-8C1C-4929343B7DFA}"/>
                      </a:ext>
                    </a:extLst>
                  </p:cNvPr>
                  <p:cNvSpPr txBox="1"/>
                  <p:nvPr/>
                </p:nvSpPr>
                <p:spPr>
                  <a:xfrm>
                    <a:off x="2987508" y="1672564"/>
                    <a:ext cx="212814" cy="2324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rgbClr val="00B0F0"/>
                                  </a:solidFill>
                                  <a:latin typeface="Cambria Math" panose="02040503050406030204" pitchFamily="18" charset="0"/>
                                </a:rPr>
                              </m:ctrlPr>
                            </m:sSubPr>
                            <m:e>
                              <m:r>
                                <a:rPr lang="en-US" sz="1400" b="0" i="1" smtClean="0">
                                  <a:solidFill>
                                    <a:srgbClr val="00B0F0"/>
                                  </a:solidFill>
                                  <a:latin typeface="Cambria Math" panose="02040503050406030204" pitchFamily="18" charset="0"/>
                                </a:rPr>
                                <m:t>𝐹</m:t>
                              </m:r>
                            </m:e>
                            <m:sub>
                              <m:r>
                                <a:rPr lang="en-US" sz="1400" b="0" i="1" smtClean="0">
                                  <a:solidFill>
                                    <a:srgbClr val="00B0F0"/>
                                  </a:solidFill>
                                  <a:latin typeface="Cambria Math" panose="02040503050406030204" pitchFamily="18" charset="0"/>
                                </a:rPr>
                                <m:t>𝑦</m:t>
                              </m:r>
                            </m:sub>
                          </m:sSub>
                        </m:oMath>
                      </m:oMathPara>
                    </a14:m>
                    <a:endParaRPr lang="en-US" sz="1400" dirty="0">
                      <a:solidFill>
                        <a:srgbClr val="00B0F0"/>
                      </a:solidFill>
                    </a:endParaRPr>
                  </a:p>
                </p:txBody>
              </p:sp>
            </mc:Choice>
            <mc:Fallback xmlns="">
              <p:sp>
                <p:nvSpPr>
                  <p:cNvPr id="25" name="TextBox 24">
                    <a:extLst>
                      <a:ext uri="{FF2B5EF4-FFF2-40B4-BE49-F238E27FC236}">
                        <a16:creationId xmlns:a16="http://schemas.microsoft.com/office/drawing/2014/main" id="{58D9F95B-DAE9-431D-8C1C-4929343B7DFA}"/>
                      </a:ext>
                    </a:extLst>
                  </p:cNvPr>
                  <p:cNvSpPr txBox="1">
                    <a:spLocks noRot="1" noChangeAspect="1" noMove="1" noResize="1" noEditPoints="1" noAdjustHandles="1" noChangeArrowheads="1" noChangeShapeType="1" noTextEdit="1"/>
                  </p:cNvSpPr>
                  <p:nvPr/>
                </p:nvSpPr>
                <p:spPr>
                  <a:xfrm>
                    <a:off x="2987508" y="1672564"/>
                    <a:ext cx="212814" cy="232436"/>
                  </a:xfrm>
                  <a:prstGeom prst="rect">
                    <a:avLst/>
                  </a:prstGeom>
                  <a:blipFill>
                    <a:blip r:embed="rId5"/>
                    <a:stretch>
                      <a:fillRect l="-17143" r="-5714" b="-1794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44F3BED-B115-CFFC-2641-6362491E8F7B}"/>
                    </a:ext>
                  </a:extLst>
                </p:cNvPr>
                <p:cNvSpPr txBox="1"/>
                <p:nvPr/>
              </p:nvSpPr>
              <p:spPr>
                <a:xfrm>
                  <a:off x="4191000" y="3781909"/>
                  <a:ext cx="405687"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C44F3BED-B115-CFFC-2641-6362491E8F7B}"/>
                    </a:ext>
                  </a:extLst>
                </p:cNvPr>
                <p:cNvSpPr txBox="1">
                  <a:spLocks noRot="1" noChangeAspect="1" noMove="1" noResize="1" noEditPoints="1" noAdjustHandles="1" noChangeArrowheads="1" noChangeShapeType="1" noTextEdit="1"/>
                </p:cNvSpPr>
                <p:nvPr/>
              </p:nvSpPr>
              <p:spPr>
                <a:xfrm>
                  <a:off x="4191000" y="3781909"/>
                  <a:ext cx="405687"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4FA40E2-D6B7-6AB5-5BF0-08A265EB84F2}"/>
                    </a:ext>
                  </a:extLst>
                </p:cNvPr>
                <p:cNvSpPr txBox="1"/>
                <p:nvPr/>
              </p:nvSpPr>
              <p:spPr>
                <a:xfrm>
                  <a:off x="5943600" y="3700712"/>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8" name="TextBox 27">
                  <a:extLst>
                    <a:ext uri="{FF2B5EF4-FFF2-40B4-BE49-F238E27FC236}">
                      <a16:creationId xmlns:a16="http://schemas.microsoft.com/office/drawing/2014/main" id="{A4FA40E2-D6B7-6AB5-5BF0-08A265EB84F2}"/>
                    </a:ext>
                  </a:extLst>
                </p:cNvPr>
                <p:cNvSpPr txBox="1">
                  <a:spLocks noRot="1" noChangeAspect="1" noMove="1" noResize="1" noEditPoints="1" noAdjustHandles="1" noChangeArrowheads="1" noChangeShapeType="1" noTextEdit="1"/>
                </p:cNvSpPr>
                <p:nvPr/>
              </p:nvSpPr>
              <p:spPr>
                <a:xfrm>
                  <a:off x="5943600" y="3700712"/>
                  <a:ext cx="413126"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0E32544-7C98-3E1A-3EB6-6F57BFA0DEDE}"/>
                    </a:ext>
                  </a:extLst>
                </p:cNvPr>
                <p:cNvSpPr txBox="1"/>
                <p:nvPr/>
              </p:nvSpPr>
              <p:spPr>
                <a:xfrm>
                  <a:off x="6825874" y="3700712"/>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30E32544-7C98-3E1A-3EB6-6F57BFA0DEDE}"/>
                    </a:ext>
                  </a:extLst>
                </p:cNvPr>
                <p:cNvSpPr txBox="1">
                  <a:spLocks noRot="1" noChangeAspect="1" noMove="1" noResize="1" noEditPoints="1" noAdjustHandles="1" noChangeArrowheads="1" noChangeShapeType="1" noTextEdit="1"/>
                </p:cNvSpPr>
                <p:nvPr/>
              </p:nvSpPr>
              <p:spPr>
                <a:xfrm>
                  <a:off x="6825874" y="3700712"/>
                  <a:ext cx="413126" cy="414088"/>
                </a:xfrm>
                <a:prstGeom prst="rect">
                  <a:avLst/>
                </a:prstGeom>
                <a:blipFill>
                  <a:blip r:embed="rId8"/>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110724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28611-9EE8-7A52-EC4D-210D842EB6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8F5E82-5C8B-F4C0-1FE3-ECB5EEC893ED}"/>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2</a:t>
            </a:r>
          </a:p>
        </p:txBody>
      </p:sp>
      <p:sp>
        <p:nvSpPr>
          <p:cNvPr id="3" name="Subtitle 2">
            <a:extLst>
              <a:ext uri="{FF2B5EF4-FFF2-40B4-BE49-F238E27FC236}">
                <a16:creationId xmlns:a16="http://schemas.microsoft.com/office/drawing/2014/main" id="{1AD0387B-E7E1-CD83-A41D-BB6CDF741EE2}"/>
              </a:ext>
            </a:extLst>
          </p:cNvPr>
          <p:cNvSpPr txBox="1">
            <a:spLocks noGrp="1"/>
          </p:cNvSpPr>
          <p:nvPr>
            <p:ph type="subTitle" idx="1"/>
          </p:nvPr>
        </p:nvSpPr>
        <p:spPr>
          <a:xfrm>
            <a:off x="363750" y="4416590"/>
            <a:ext cx="8382003" cy="1939761"/>
          </a:xfrm>
        </p:spPr>
        <p:txBody>
          <a:bodyPr anchorCtr="0"/>
          <a:lstStyle/>
          <a:p>
            <a:pPr marL="342900" indent="-342900" algn="l">
              <a:spcBef>
                <a:spcPts val="600"/>
              </a:spcBef>
              <a:buClr>
                <a:srgbClr val="000000"/>
              </a:buClr>
              <a:buFontTx/>
              <a:buChar char="•"/>
            </a:pPr>
            <a:r>
              <a:rPr lang="en-US" sz="2400" dirty="0"/>
              <a:t>Define the statement of the problem: determine the force in the member CH.</a:t>
            </a:r>
          </a:p>
          <a:p>
            <a:pPr marL="342900" indent="-342900" algn="l">
              <a:spcBef>
                <a:spcPts val="600"/>
              </a:spcBef>
              <a:buClr>
                <a:srgbClr val="000000"/>
              </a:buClr>
              <a:buFontTx/>
              <a:buChar char="•"/>
            </a:pPr>
            <a:r>
              <a:rPr lang="en-US" sz="2400" dirty="0"/>
              <a:t>An imaginary section, indicated by the dashed line, is passed through the truss, cutting it into two parts, </a:t>
            </a:r>
          </a:p>
          <a:p>
            <a:pPr marL="342900" indent="-342900" algn="l">
              <a:spcBef>
                <a:spcPts val="600"/>
              </a:spcBef>
              <a:buClr>
                <a:srgbClr val="000000"/>
              </a:buClr>
              <a:buFontTx/>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3CF4A6AE-71C8-038F-7146-60618C1106C2}"/>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20</a:t>
            </a:fld>
            <a:endParaRPr lang="en-US"/>
          </a:p>
        </p:txBody>
      </p:sp>
      <p:grpSp>
        <p:nvGrpSpPr>
          <p:cNvPr id="5" name="Group 38">
            <a:extLst>
              <a:ext uri="{FF2B5EF4-FFF2-40B4-BE49-F238E27FC236}">
                <a16:creationId xmlns:a16="http://schemas.microsoft.com/office/drawing/2014/main" id="{DAF47454-345B-AD1B-D2B4-40BFAB8B81F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1697D92-676F-8A91-6F3C-10F01475933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2E0FE8E-8F82-EA7F-17B6-AD1E16EDF3C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9FC72EC-6FDD-9CAC-BAA6-AC0A1CB26B4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09E18EE-2D98-48CA-6921-B42B961E23B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0E5BC1D-25B5-7BA0-7E0A-2593871AC76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D733087-26B2-B1F6-0045-07064EDC698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2C79C96-3A43-ED89-761E-E3D56611997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0944A20-D9F8-B92B-9A07-6DF232237DE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7270F62-F309-DF60-5306-4F5E783480D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619430E-F39F-164A-D536-7BB8BD98C3B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BCBB404-E446-BA67-195E-1E63B55D550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27A9E9D-F993-0E3C-A468-A871EF9B49D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12F5BED-68E9-5CAD-89CC-4156C47588B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C1862E1-AD32-E339-1A96-EC3DB5EDCCE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6DB9ADD-9C4C-C281-2562-25DF2B76C3A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23C7875-F476-CC33-F28D-E87063058C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E1C94FFD-1245-9CD4-9889-D2E61B1E681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989A4945-317D-A10C-27F9-9CE3A6677463}"/>
              </a:ext>
            </a:extLst>
          </p:cNvPr>
          <p:cNvSpPr txBox="1"/>
          <p:nvPr/>
        </p:nvSpPr>
        <p:spPr>
          <a:xfrm>
            <a:off x="655240" y="1259159"/>
            <a:ext cx="4114844" cy="461665"/>
          </a:xfrm>
          <a:prstGeom prst="rect">
            <a:avLst/>
          </a:prstGeom>
          <a:noFill/>
        </p:spPr>
        <p:txBody>
          <a:bodyPr wrap="none" rtlCol="0">
            <a:spAutoFit/>
          </a:bodyPr>
          <a:lstStyle/>
          <a:p>
            <a:r>
              <a:rPr lang="en-US" dirty="0"/>
              <a:t>Freebody Diagram of the Truss:</a:t>
            </a:r>
          </a:p>
        </p:txBody>
      </p:sp>
      <p:grpSp>
        <p:nvGrpSpPr>
          <p:cNvPr id="31" name="Group 30">
            <a:extLst>
              <a:ext uri="{FF2B5EF4-FFF2-40B4-BE49-F238E27FC236}">
                <a16:creationId xmlns:a16="http://schemas.microsoft.com/office/drawing/2014/main" id="{81503694-071B-4861-A8D2-A6AE85A81209}"/>
              </a:ext>
            </a:extLst>
          </p:cNvPr>
          <p:cNvGrpSpPr/>
          <p:nvPr/>
        </p:nvGrpSpPr>
        <p:grpSpPr>
          <a:xfrm>
            <a:off x="2072929" y="1578573"/>
            <a:ext cx="5089871" cy="2633957"/>
            <a:chOff x="2337483" y="1672564"/>
            <a:chExt cx="5089871" cy="2633957"/>
          </a:xfrm>
        </p:grpSpPr>
        <p:grpSp>
          <p:nvGrpSpPr>
            <p:cNvPr id="27" name="Group 26">
              <a:extLst>
                <a:ext uri="{FF2B5EF4-FFF2-40B4-BE49-F238E27FC236}">
                  <a16:creationId xmlns:a16="http://schemas.microsoft.com/office/drawing/2014/main" id="{B1775308-188A-6CE7-E7B1-6A0BCED71765}"/>
                </a:ext>
              </a:extLst>
            </p:cNvPr>
            <p:cNvGrpSpPr/>
            <p:nvPr/>
          </p:nvGrpSpPr>
          <p:grpSpPr>
            <a:xfrm>
              <a:off x="2337483" y="1672564"/>
              <a:ext cx="5089871" cy="2633957"/>
              <a:chOff x="2337483" y="1672564"/>
              <a:chExt cx="5089871" cy="2633957"/>
            </a:xfrm>
          </p:grpSpPr>
          <p:pic>
            <p:nvPicPr>
              <p:cNvPr id="26" name="Picture 25">
                <a:extLst>
                  <a:ext uri="{FF2B5EF4-FFF2-40B4-BE49-F238E27FC236}">
                    <a16:creationId xmlns:a16="http://schemas.microsoft.com/office/drawing/2014/main" id="{9D48E4A6-EC99-C72E-071B-0860AF75291F}"/>
                  </a:ext>
                </a:extLst>
              </p:cNvPr>
              <p:cNvPicPr>
                <a:picLocks noChangeAspect="1"/>
              </p:cNvPicPr>
              <p:nvPr/>
            </p:nvPicPr>
            <p:blipFill>
              <a:blip r:embed="rId4"/>
              <a:stretch>
                <a:fillRect/>
              </a:stretch>
            </p:blipFill>
            <p:spPr>
              <a:xfrm>
                <a:off x="2337483" y="1734103"/>
                <a:ext cx="5089871" cy="2572418"/>
              </a:xfrm>
              <a:prstGeom prst="rect">
                <a:avLst/>
              </a:prstGeom>
              <a:solidFill>
                <a:schemeClr val="bg1"/>
              </a:solidFill>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BD3CB80-C326-7302-FBB6-BD2119DF4011}"/>
                      </a:ext>
                    </a:extLst>
                  </p:cNvPr>
                  <p:cNvSpPr txBox="1"/>
                  <p:nvPr/>
                </p:nvSpPr>
                <p:spPr>
                  <a:xfrm>
                    <a:off x="2987508" y="1672564"/>
                    <a:ext cx="212814" cy="2324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i="1" smtClean="0">
                                  <a:solidFill>
                                    <a:srgbClr val="00B0F0"/>
                                  </a:solidFill>
                                  <a:latin typeface="Cambria Math" panose="02040503050406030204" pitchFamily="18" charset="0"/>
                                </a:rPr>
                              </m:ctrlPr>
                            </m:sSubPr>
                            <m:e>
                              <m:r>
                                <a:rPr lang="en-US" sz="1400" b="0" i="1" smtClean="0">
                                  <a:solidFill>
                                    <a:srgbClr val="00B0F0"/>
                                  </a:solidFill>
                                  <a:latin typeface="Cambria Math" panose="02040503050406030204" pitchFamily="18" charset="0"/>
                                </a:rPr>
                                <m:t>𝐹</m:t>
                              </m:r>
                            </m:e>
                            <m:sub>
                              <m:r>
                                <a:rPr lang="en-US" sz="1400" b="0" i="1" smtClean="0">
                                  <a:solidFill>
                                    <a:srgbClr val="00B0F0"/>
                                  </a:solidFill>
                                  <a:latin typeface="Cambria Math" panose="02040503050406030204" pitchFamily="18" charset="0"/>
                                </a:rPr>
                                <m:t>𝑦</m:t>
                              </m:r>
                            </m:sub>
                          </m:sSub>
                        </m:oMath>
                      </m:oMathPara>
                    </a14:m>
                    <a:endParaRPr lang="en-US" sz="1400" dirty="0">
                      <a:solidFill>
                        <a:srgbClr val="00B0F0"/>
                      </a:solidFill>
                    </a:endParaRPr>
                  </a:p>
                </p:txBody>
              </p:sp>
            </mc:Choice>
            <mc:Fallback xmlns="">
              <p:sp>
                <p:nvSpPr>
                  <p:cNvPr id="25" name="TextBox 24">
                    <a:extLst>
                      <a:ext uri="{FF2B5EF4-FFF2-40B4-BE49-F238E27FC236}">
                        <a16:creationId xmlns:a16="http://schemas.microsoft.com/office/drawing/2014/main" id="{DBD3CB80-C326-7302-FBB6-BD2119DF4011}"/>
                      </a:ext>
                    </a:extLst>
                  </p:cNvPr>
                  <p:cNvSpPr txBox="1">
                    <a:spLocks noRot="1" noChangeAspect="1" noMove="1" noResize="1" noEditPoints="1" noAdjustHandles="1" noChangeArrowheads="1" noChangeShapeType="1" noTextEdit="1"/>
                  </p:cNvSpPr>
                  <p:nvPr/>
                </p:nvSpPr>
                <p:spPr>
                  <a:xfrm>
                    <a:off x="2987508" y="1672564"/>
                    <a:ext cx="212814" cy="232436"/>
                  </a:xfrm>
                  <a:prstGeom prst="rect">
                    <a:avLst/>
                  </a:prstGeom>
                  <a:blipFill>
                    <a:blip r:embed="rId5"/>
                    <a:stretch>
                      <a:fillRect l="-17143" r="-5714" b="-1794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47B3BE6-2251-F29B-89B0-6F1FB8CA0EE1}"/>
                    </a:ext>
                  </a:extLst>
                </p:cNvPr>
                <p:cNvSpPr txBox="1"/>
                <p:nvPr/>
              </p:nvSpPr>
              <p:spPr>
                <a:xfrm>
                  <a:off x="4134187" y="3776912"/>
                  <a:ext cx="405687"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8" name="TextBox 27">
                  <a:extLst>
                    <a:ext uri="{FF2B5EF4-FFF2-40B4-BE49-F238E27FC236}">
                      <a16:creationId xmlns:a16="http://schemas.microsoft.com/office/drawing/2014/main" id="{247B3BE6-2251-F29B-89B0-6F1FB8CA0EE1}"/>
                    </a:ext>
                  </a:extLst>
                </p:cNvPr>
                <p:cNvSpPr txBox="1">
                  <a:spLocks noRot="1" noChangeAspect="1" noMove="1" noResize="1" noEditPoints="1" noAdjustHandles="1" noChangeArrowheads="1" noChangeShapeType="1" noTextEdit="1"/>
                </p:cNvSpPr>
                <p:nvPr/>
              </p:nvSpPr>
              <p:spPr>
                <a:xfrm>
                  <a:off x="4134187" y="3776912"/>
                  <a:ext cx="405687"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EEC1A183-23EA-EF4F-9A7B-B03013B0B220}"/>
                    </a:ext>
                  </a:extLst>
                </p:cNvPr>
                <p:cNvSpPr txBox="1"/>
                <p:nvPr/>
              </p:nvSpPr>
              <p:spPr>
                <a:xfrm>
                  <a:off x="5911474" y="3695715"/>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EEC1A183-23EA-EF4F-9A7B-B03013B0B220}"/>
                    </a:ext>
                  </a:extLst>
                </p:cNvPr>
                <p:cNvSpPr txBox="1">
                  <a:spLocks noRot="1" noChangeAspect="1" noMove="1" noResize="1" noEditPoints="1" noAdjustHandles="1" noChangeArrowheads="1" noChangeShapeType="1" noTextEdit="1"/>
                </p:cNvSpPr>
                <p:nvPr/>
              </p:nvSpPr>
              <p:spPr>
                <a:xfrm>
                  <a:off x="5911474" y="3695715"/>
                  <a:ext cx="413126"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8A1515D-E599-7552-6BE7-72F6A28F24F7}"/>
                    </a:ext>
                  </a:extLst>
                </p:cNvPr>
                <p:cNvSpPr txBox="1"/>
                <p:nvPr/>
              </p:nvSpPr>
              <p:spPr>
                <a:xfrm>
                  <a:off x="6825874" y="3652603"/>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A8A1515D-E599-7552-6BE7-72F6A28F24F7}"/>
                    </a:ext>
                  </a:extLst>
                </p:cNvPr>
                <p:cNvSpPr txBox="1">
                  <a:spLocks noRot="1" noChangeAspect="1" noMove="1" noResize="1" noEditPoints="1" noAdjustHandles="1" noChangeArrowheads="1" noChangeShapeType="1" noTextEdit="1"/>
                </p:cNvSpPr>
                <p:nvPr/>
              </p:nvSpPr>
              <p:spPr>
                <a:xfrm>
                  <a:off x="6825874" y="3652603"/>
                  <a:ext cx="413126" cy="414088"/>
                </a:xfrm>
                <a:prstGeom prst="rect">
                  <a:avLst/>
                </a:prstGeom>
                <a:blipFill>
                  <a:blip r:embed="rId8"/>
                  <a:stretch>
                    <a:fillRect/>
                  </a:stretch>
                </a:blipFill>
              </p:spPr>
              <p:txBody>
                <a:bodyPr/>
                <a:lstStyle/>
                <a:p>
                  <a:r>
                    <a:rPr lang="en-US">
                      <a:noFill/>
                    </a:rPr>
                    <a:t> </a:t>
                  </a:r>
                </a:p>
              </p:txBody>
            </p:sp>
          </mc:Fallback>
        </mc:AlternateContent>
      </p:grpSp>
      <p:sp>
        <p:nvSpPr>
          <p:cNvPr id="24" name="Freeform: Shape 23">
            <a:extLst>
              <a:ext uri="{FF2B5EF4-FFF2-40B4-BE49-F238E27FC236}">
                <a16:creationId xmlns:a16="http://schemas.microsoft.com/office/drawing/2014/main" id="{354F6D81-CA74-8F94-9548-BD2ED03A0ABC}"/>
              </a:ext>
            </a:extLst>
          </p:cNvPr>
          <p:cNvSpPr/>
          <p:nvPr/>
        </p:nvSpPr>
        <p:spPr bwMode="auto">
          <a:xfrm>
            <a:off x="4922521" y="1958196"/>
            <a:ext cx="274231" cy="1828919"/>
          </a:xfrm>
          <a:custGeom>
            <a:avLst/>
            <a:gdLst>
              <a:gd name="csX0" fmla="*/ 117706 w 274231"/>
              <a:gd name="csY0" fmla="*/ 0 h 1828919"/>
              <a:gd name="csX1" fmla="*/ 5562 w 274231"/>
              <a:gd name="csY1" fmla="*/ 414068 h 1828919"/>
              <a:gd name="csX2" fmla="*/ 272981 w 274231"/>
              <a:gd name="csY2" fmla="*/ 879895 h 1828919"/>
              <a:gd name="csX3" fmla="*/ 109079 w 274231"/>
              <a:gd name="csY3" fmla="*/ 1268083 h 1828919"/>
              <a:gd name="csX4" fmla="*/ 186717 w 274231"/>
              <a:gd name="csY4" fmla="*/ 1777042 h 1828919"/>
              <a:gd name="csX5" fmla="*/ 186717 w 274231"/>
              <a:gd name="csY5" fmla="*/ 1785668 h 1828919"/>
            </a:gdLst>
            <a:ahLst/>
            <a:cxnLst>
              <a:cxn ang="0">
                <a:pos x="csX0" y="csY0"/>
              </a:cxn>
              <a:cxn ang="0">
                <a:pos x="csX1" y="csY1"/>
              </a:cxn>
              <a:cxn ang="0">
                <a:pos x="csX2" y="csY2"/>
              </a:cxn>
              <a:cxn ang="0">
                <a:pos x="csX3" y="csY3"/>
              </a:cxn>
              <a:cxn ang="0">
                <a:pos x="csX4" y="csY4"/>
              </a:cxn>
              <a:cxn ang="0">
                <a:pos x="csX5" y="csY5"/>
              </a:cxn>
            </a:cxnLst>
            <a:rect l="l" t="t" r="r" b="b"/>
            <a:pathLst>
              <a:path w="274231" h="1828919">
                <a:moveTo>
                  <a:pt x="117706" y="0"/>
                </a:moveTo>
                <a:cubicBezTo>
                  <a:pt x="48694" y="133709"/>
                  <a:pt x="-20317" y="267419"/>
                  <a:pt x="5562" y="414068"/>
                </a:cubicBezTo>
                <a:cubicBezTo>
                  <a:pt x="31441" y="560717"/>
                  <a:pt x="255728" y="737559"/>
                  <a:pt x="272981" y="879895"/>
                </a:cubicBezTo>
                <a:cubicBezTo>
                  <a:pt x="290234" y="1022231"/>
                  <a:pt x="123456" y="1118559"/>
                  <a:pt x="109079" y="1268083"/>
                </a:cubicBezTo>
                <a:cubicBezTo>
                  <a:pt x="94702" y="1417607"/>
                  <a:pt x="186717" y="1777042"/>
                  <a:pt x="186717" y="1777042"/>
                </a:cubicBezTo>
                <a:cubicBezTo>
                  <a:pt x="199657" y="1863306"/>
                  <a:pt x="193187" y="1824487"/>
                  <a:pt x="186717" y="1785668"/>
                </a:cubicBezTo>
              </a:path>
            </a:pathLst>
          </a:custGeom>
          <a:noFill/>
          <a:ln w="2857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34" name="Freeform: Shape 33">
            <a:extLst>
              <a:ext uri="{FF2B5EF4-FFF2-40B4-BE49-F238E27FC236}">
                <a16:creationId xmlns:a16="http://schemas.microsoft.com/office/drawing/2014/main" id="{388ED4F3-9A08-27FF-2189-BA81F615A245}"/>
              </a:ext>
            </a:extLst>
          </p:cNvPr>
          <p:cNvSpPr/>
          <p:nvPr/>
        </p:nvSpPr>
        <p:spPr bwMode="auto">
          <a:xfrm>
            <a:off x="2884918" y="2076563"/>
            <a:ext cx="1835832" cy="1253233"/>
          </a:xfrm>
          <a:custGeom>
            <a:avLst/>
            <a:gdLst>
              <a:gd name="csX0" fmla="*/ 56690 w 1835832"/>
              <a:gd name="csY0" fmla="*/ 62788 h 1253233"/>
              <a:gd name="csX1" fmla="*/ 910705 w 1835832"/>
              <a:gd name="csY1" fmla="*/ 80041 h 1253233"/>
              <a:gd name="csX2" fmla="*/ 1169497 w 1835832"/>
              <a:gd name="csY2" fmla="*/ 407845 h 1253233"/>
              <a:gd name="csX3" fmla="*/ 1756093 w 1835832"/>
              <a:gd name="csY3" fmla="*/ 1141090 h 1253233"/>
              <a:gd name="csX4" fmla="*/ 1833731 w 1835832"/>
              <a:gd name="csY4" fmla="*/ 1227354 h 1253233"/>
              <a:gd name="csX5" fmla="*/ 1790599 w 1835832"/>
              <a:gd name="csY5" fmla="*/ 1227354 h 1253233"/>
              <a:gd name="csX6" fmla="*/ 1367905 w 1835832"/>
              <a:gd name="csY6" fmla="*/ 1253233 h 1253233"/>
              <a:gd name="csX7" fmla="*/ 677791 w 1835832"/>
              <a:gd name="csY7" fmla="*/ 1244607 h 1253233"/>
              <a:gd name="csX8" fmla="*/ 117074 w 1835832"/>
              <a:gd name="csY8" fmla="*/ 1218728 h 1253233"/>
              <a:gd name="csX9" fmla="*/ 30810 w 1835832"/>
              <a:gd name="csY9" fmla="*/ 1201475 h 1253233"/>
              <a:gd name="csX10" fmla="*/ 73942 w 1835832"/>
              <a:gd name="csY10" fmla="*/ 804660 h 1253233"/>
              <a:gd name="csX11" fmla="*/ 56690 w 1835832"/>
              <a:gd name="csY11" fmla="*/ 62788 h 12532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835832" h="1253233">
                <a:moveTo>
                  <a:pt x="56690" y="62788"/>
                </a:moveTo>
                <a:cubicBezTo>
                  <a:pt x="196150" y="-57982"/>
                  <a:pt x="725237" y="22532"/>
                  <a:pt x="910705" y="80041"/>
                </a:cubicBezTo>
                <a:cubicBezTo>
                  <a:pt x="1096173" y="137550"/>
                  <a:pt x="1169497" y="407845"/>
                  <a:pt x="1169497" y="407845"/>
                </a:cubicBezTo>
                <a:lnTo>
                  <a:pt x="1756093" y="1141090"/>
                </a:lnTo>
                <a:cubicBezTo>
                  <a:pt x="1866799" y="1277675"/>
                  <a:pt x="1827980" y="1212977"/>
                  <a:pt x="1833731" y="1227354"/>
                </a:cubicBezTo>
                <a:cubicBezTo>
                  <a:pt x="1839482" y="1241731"/>
                  <a:pt x="1790599" y="1227354"/>
                  <a:pt x="1790599" y="1227354"/>
                </a:cubicBezTo>
                <a:lnTo>
                  <a:pt x="1367905" y="1253233"/>
                </a:lnTo>
                <a:lnTo>
                  <a:pt x="677791" y="1244607"/>
                </a:lnTo>
                <a:cubicBezTo>
                  <a:pt x="469319" y="1238856"/>
                  <a:pt x="224904" y="1225917"/>
                  <a:pt x="117074" y="1218728"/>
                </a:cubicBezTo>
                <a:cubicBezTo>
                  <a:pt x="9244" y="1211539"/>
                  <a:pt x="37999" y="1270486"/>
                  <a:pt x="30810" y="1201475"/>
                </a:cubicBezTo>
                <a:cubicBezTo>
                  <a:pt x="23621" y="1132464"/>
                  <a:pt x="68191" y="993003"/>
                  <a:pt x="73942" y="804660"/>
                </a:cubicBezTo>
                <a:cubicBezTo>
                  <a:pt x="79693" y="616317"/>
                  <a:pt x="-82770" y="183558"/>
                  <a:pt x="56690" y="62788"/>
                </a:cubicBezTo>
                <a:close/>
              </a:path>
            </a:pathLst>
          </a:custGeom>
          <a:pattFill prst="ltDnDiag">
            <a:fgClr>
              <a:schemeClr val="accent1"/>
            </a:fgClr>
            <a:bgClr>
              <a:schemeClr val="bg1"/>
            </a:bgClr>
          </a:patt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341594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ppt_x"/>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animBg="1"/>
      <p:bldP spid="3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5A32E-0118-6456-7C54-E36A7EE01C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FCA220-7F62-3C5E-7C85-ED8729A4D545}"/>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3</a:t>
            </a:r>
          </a:p>
        </p:txBody>
      </p:sp>
      <p:sp>
        <p:nvSpPr>
          <p:cNvPr id="3" name="Subtitle 2">
            <a:extLst>
              <a:ext uri="{FF2B5EF4-FFF2-40B4-BE49-F238E27FC236}">
                <a16:creationId xmlns:a16="http://schemas.microsoft.com/office/drawing/2014/main" id="{EF81EB75-AE43-4880-8130-D75E744F8C30}"/>
              </a:ext>
            </a:extLst>
          </p:cNvPr>
          <p:cNvSpPr txBox="1">
            <a:spLocks noGrp="1"/>
          </p:cNvSpPr>
          <p:nvPr>
            <p:ph type="subTitle" idx="1"/>
          </p:nvPr>
        </p:nvSpPr>
        <p:spPr>
          <a:xfrm>
            <a:off x="192465" y="4751779"/>
            <a:ext cx="8702675" cy="2184822"/>
          </a:xfrm>
        </p:spPr>
        <p:txBody>
          <a:bodyPr anchorCtr="0"/>
          <a:lstStyle/>
          <a:p>
            <a:pPr marL="342900" lvl="0" indent="-342900" algn="l">
              <a:spcBef>
                <a:spcPts val="600"/>
              </a:spcBef>
              <a:buClr>
                <a:srgbClr val="000000"/>
              </a:buClr>
              <a:buChar char="•"/>
            </a:pPr>
            <a:r>
              <a:rPr lang="en-US" sz="2400" dirty="0"/>
              <a:t>This section has cut three members whose forces are initially unknown. </a:t>
            </a:r>
          </a:p>
          <a:p>
            <a:pPr marL="342900" lvl="0" indent="-342900" algn="l">
              <a:spcBef>
                <a:spcPts val="600"/>
              </a:spcBef>
              <a:buClr>
                <a:srgbClr val="000000"/>
              </a:buClr>
              <a:buChar char="•"/>
            </a:pPr>
            <a:r>
              <a:rPr lang="en-US" sz="2400" dirty="0"/>
              <a:t>In order for the portion of the truss on each side of the section to remain in equilibrium, it is necessary to apply to each cut member the force which was exerted on it by the member cut away. </a:t>
            </a:r>
          </a:p>
        </p:txBody>
      </p:sp>
      <p:sp>
        <p:nvSpPr>
          <p:cNvPr id="4" name="Slide Number Placeholder 7">
            <a:extLst>
              <a:ext uri="{FF2B5EF4-FFF2-40B4-BE49-F238E27FC236}">
                <a16:creationId xmlns:a16="http://schemas.microsoft.com/office/drawing/2014/main" id="{18A2A2A5-8F23-A3CB-46AF-B77ADB67EC3B}"/>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21</a:t>
            </a:fld>
            <a:endParaRPr lang="en-US"/>
          </a:p>
        </p:txBody>
      </p:sp>
      <p:grpSp>
        <p:nvGrpSpPr>
          <p:cNvPr id="5" name="Group 38">
            <a:extLst>
              <a:ext uri="{FF2B5EF4-FFF2-40B4-BE49-F238E27FC236}">
                <a16:creationId xmlns:a16="http://schemas.microsoft.com/office/drawing/2014/main" id="{06110A45-6106-CFC2-FA34-067B953FADF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BE24804-00D9-DFF0-68BB-F7D26632400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7B4041A-D8F7-B84B-A97C-5E1C9BD6F42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3134F9B-8DCE-934F-095F-78CA823764A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70A8091-30C9-845C-BAB1-0D6C235978B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E6DD9EE-8D99-1253-E955-7DA25695E88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5C6F70B-1BE4-645D-9A51-3174D657A96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F9E6063-D8AA-EB1E-E701-CEBB35BE596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FC1632C-A087-24B1-050E-799614FA501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7D460DC-76FA-8C1C-72F7-71E86C8F3E8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C32DA6B-88A6-4050-4BA7-2B2B7F7099B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4AA09AE-5FDE-0BA2-C502-7B95BC31ACE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DFCD381-4A19-4680-5187-EDD744FE072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01CD5F0-0A40-2242-B44A-5B86A2095CC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922DBCA-AF2E-B231-2839-347A218933A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F39E673-7620-7720-7928-5A8D714A162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AB0C05C-B277-C88D-344B-F9CD8A9044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C6E13F41-0E6F-F6F7-BF15-14BE39EDC4C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D707D1A5-4F16-023E-C7E0-5FDB5F0AB132}"/>
              </a:ext>
            </a:extLst>
          </p:cNvPr>
          <p:cNvSpPr txBox="1"/>
          <p:nvPr/>
        </p:nvSpPr>
        <p:spPr>
          <a:xfrm>
            <a:off x="457200" y="1197631"/>
            <a:ext cx="4324197" cy="461665"/>
          </a:xfrm>
          <a:prstGeom prst="rect">
            <a:avLst/>
          </a:prstGeom>
          <a:noFill/>
        </p:spPr>
        <p:txBody>
          <a:bodyPr wrap="none" rtlCol="0">
            <a:spAutoFit/>
          </a:bodyPr>
          <a:lstStyle/>
          <a:p>
            <a:r>
              <a:rPr lang="en-US" dirty="0"/>
              <a:t>Two Sectioned Parts of the Truss:</a:t>
            </a:r>
          </a:p>
        </p:txBody>
      </p:sp>
      <p:pic>
        <p:nvPicPr>
          <p:cNvPr id="25" name="Picture 24">
            <a:extLst>
              <a:ext uri="{FF2B5EF4-FFF2-40B4-BE49-F238E27FC236}">
                <a16:creationId xmlns:a16="http://schemas.microsoft.com/office/drawing/2014/main" id="{621906CC-720E-A81A-60B8-6891782EB3D6}"/>
              </a:ext>
            </a:extLst>
          </p:cNvPr>
          <p:cNvPicPr>
            <a:picLocks noChangeAspect="1"/>
          </p:cNvPicPr>
          <p:nvPr/>
        </p:nvPicPr>
        <p:blipFill>
          <a:blip r:embed="rId4"/>
          <a:stretch>
            <a:fillRect/>
          </a:stretch>
        </p:blipFill>
        <p:spPr>
          <a:xfrm>
            <a:off x="1501775" y="1499383"/>
            <a:ext cx="6172200" cy="3193387"/>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08FF830-AB3F-1A90-676A-32D1353A3726}"/>
                  </a:ext>
                </a:extLst>
              </p:cNvPr>
              <p:cNvSpPr txBox="1"/>
              <p:nvPr/>
            </p:nvSpPr>
            <p:spPr>
              <a:xfrm>
                <a:off x="3505200" y="4310312"/>
                <a:ext cx="405687"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208FF830-AB3F-1A90-676A-32D1353A3726}"/>
                  </a:ext>
                </a:extLst>
              </p:cNvPr>
              <p:cNvSpPr txBox="1">
                <a:spLocks noRot="1" noChangeAspect="1" noMove="1" noResize="1" noEditPoints="1" noAdjustHandles="1" noChangeArrowheads="1" noChangeShapeType="1" noTextEdit="1"/>
              </p:cNvSpPr>
              <p:nvPr/>
            </p:nvSpPr>
            <p:spPr>
              <a:xfrm>
                <a:off x="3505200" y="4310312"/>
                <a:ext cx="405687"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E256EE89-CA6F-B5EC-D09E-9592E22713AC}"/>
                  </a:ext>
                </a:extLst>
              </p:cNvPr>
              <p:cNvSpPr txBox="1"/>
              <p:nvPr/>
            </p:nvSpPr>
            <p:spPr>
              <a:xfrm>
                <a:off x="5911474" y="4229115"/>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E256EE89-CA6F-B5EC-D09E-9592E22713AC}"/>
                  </a:ext>
                </a:extLst>
              </p:cNvPr>
              <p:cNvSpPr txBox="1">
                <a:spLocks noRot="1" noChangeAspect="1" noMove="1" noResize="1" noEditPoints="1" noAdjustHandles="1" noChangeArrowheads="1" noChangeShapeType="1" noTextEdit="1"/>
              </p:cNvSpPr>
              <p:nvPr/>
            </p:nvSpPr>
            <p:spPr>
              <a:xfrm>
                <a:off x="5911474" y="4229115"/>
                <a:ext cx="413126"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5900F98-1D55-9D00-BF54-A20DD4D8DEB4}"/>
                  </a:ext>
                </a:extLst>
              </p:cNvPr>
              <p:cNvSpPr txBox="1"/>
              <p:nvPr/>
            </p:nvSpPr>
            <p:spPr>
              <a:xfrm>
                <a:off x="6825874" y="4186003"/>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85900F98-1D55-9D00-BF54-A20DD4D8DEB4}"/>
                  </a:ext>
                </a:extLst>
              </p:cNvPr>
              <p:cNvSpPr txBox="1">
                <a:spLocks noRot="1" noChangeAspect="1" noMove="1" noResize="1" noEditPoints="1" noAdjustHandles="1" noChangeArrowheads="1" noChangeShapeType="1" noTextEdit="1"/>
              </p:cNvSpPr>
              <p:nvPr/>
            </p:nvSpPr>
            <p:spPr>
              <a:xfrm>
                <a:off x="6825874" y="4186003"/>
                <a:ext cx="413126"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74D82E86-2BB0-5E3B-B9EE-DF7034027662}"/>
                  </a:ext>
                </a:extLst>
              </p:cNvPr>
              <p:cNvSpPr txBox="1"/>
              <p:nvPr/>
            </p:nvSpPr>
            <p:spPr>
              <a:xfrm>
                <a:off x="4781397" y="2144309"/>
                <a:ext cx="56117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𝐺𝐻</m:t>
                          </m:r>
                        </m:sub>
                      </m:sSub>
                    </m:oMath>
                  </m:oMathPara>
                </a14:m>
                <a:endParaRPr lang="en-US" dirty="0">
                  <a:solidFill>
                    <a:srgbClr val="0070C0"/>
                  </a:solidFill>
                </a:endParaRPr>
              </a:p>
            </p:txBody>
          </p:sp>
        </mc:Choice>
        <mc:Fallback xmlns="">
          <p:sp>
            <p:nvSpPr>
              <p:cNvPr id="30" name="TextBox 29">
                <a:extLst>
                  <a:ext uri="{FF2B5EF4-FFF2-40B4-BE49-F238E27FC236}">
                    <a16:creationId xmlns:a16="http://schemas.microsoft.com/office/drawing/2014/main" id="{74D82E86-2BB0-5E3B-B9EE-DF7034027662}"/>
                  </a:ext>
                </a:extLst>
              </p:cNvPr>
              <p:cNvSpPr txBox="1">
                <a:spLocks noRot="1" noChangeAspect="1" noMove="1" noResize="1" noEditPoints="1" noAdjustHandles="1" noChangeArrowheads="1" noChangeShapeType="1" noTextEdit="1"/>
              </p:cNvSpPr>
              <p:nvPr/>
            </p:nvSpPr>
            <p:spPr>
              <a:xfrm>
                <a:off x="4781397" y="2144309"/>
                <a:ext cx="56117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E5BB703-3906-554D-59B5-8C4EBEC3CB82}"/>
                  </a:ext>
                </a:extLst>
              </p:cNvPr>
              <p:cNvSpPr txBox="1"/>
              <p:nvPr/>
            </p:nvSpPr>
            <p:spPr>
              <a:xfrm>
                <a:off x="4947439" y="2812189"/>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𝐶𝐻</m:t>
                          </m:r>
                        </m:sub>
                      </m:sSub>
                    </m:oMath>
                  </m:oMathPara>
                </a14:m>
                <a:endParaRPr lang="en-US" dirty="0">
                  <a:solidFill>
                    <a:srgbClr val="0070C0"/>
                  </a:solidFill>
                </a:endParaRPr>
              </a:p>
            </p:txBody>
          </p:sp>
        </mc:Choice>
        <mc:Fallback xmlns="">
          <p:sp>
            <p:nvSpPr>
              <p:cNvPr id="31" name="TextBox 30">
                <a:extLst>
                  <a:ext uri="{FF2B5EF4-FFF2-40B4-BE49-F238E27FC236}">
                    <a16:creationId xmlns:a16="http://schemas.microsoft.com/office/drawing/2014/main" id="{DE5BB703-3906-554D-59B5-8C4EBEC3CB82}"/>
                  </a:ext>
                </a:extLst>
              </p:cNvPr>
              <p:cNvSpPr txBox="1">
                <a:spLocks noRot="1" noChangeAspect="1" noMove="1" noResize="1" noEditPoints="1" noAdjustHandles="1" noChangeArrowheads="1" noChangeShapeType="1" noTextEdit="1"/>
              </p:cNvSpPr>
              <p:nvPr/>
            </p:nvSpPr>
            <p:spPr>
              <a:xfrm>
                <a:off x="4947439" y="2812189"/>
                <a:ext cx="549959"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9AD1320-AA35-33EE-D045-1B81B0F420ED}"/>
                  </a:ext>
                </a:extLst>
              </p:cNvPr>
              <p:cNvSpPr txBox="1"/>
              <p:nvPr/>
            </p:nvSpPr>
            <p:spPr>
              <a:xfrm>
                <a:off x="4947440" y="3682898"/>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𝐶𝐷</m:t>
                          </m:r>
                        </m:sub>
                      </m:sSub>
                    </m:oMath>
                  </m:oMathPara>
                </a14:m>
                <a:endParaRPr lang="en-US" dirty="0">
                  <a:solidFill>
                    <a:srgbClr val="0070C0"/>
                  </a:solidFill>
                </a:endParaRPr>
              </a:p>
            </p:txBody>
          </p:sp>
        </mc:Choice>
        <mc:Fallback xmlns="">
          <p:sp>
            <p:nvSpPr>
              <p:cNvPr id="32" name="TextBox 31">
                <a:extLst>
                  <a:ext uri="{FF2B5EF4-FFF2-40B4-BE49-F238E27FC236}">
                    <a16:creationId xmlns:a16="http://schemas.microsoft.com/office/drawing/2014/main" id="{09AD1320-AA35-33EE-D045-1B81B0F420ED}"/>
                  </a:ext>
                </a:extLst>
              </p:cNvPr>
              <p:cNvSpPr txBox="1">
                <a:spLocks noRot="1" noChangeAspect="1" noMove="1" noResize="1" noEditPoints="1" noAdjustHandles="1" noChangeArrowheads="1" noChangeShapeType="1" noTextEdit="1"/>
              </p:cNvSpPr>
              <p:nvPr/>
            </p:nvSpPr>
            <p:spPr>
              <a:xfrm>
                <a:off x="4947440" y="3682898"/>
                <a:ext cx="549959" cy="414088"/>
              </a:xfrm>
              <a:prstGeom prst="rect">
                <a:avLst/>
              </a:prstGeom>
              <a:blipFill>
                <a:blip r:embed="rId10"/>
                <a:stretch>
                  <a:fillRect/>
                </a:stretch>
              </a:blipFill>
            </p:spPr>
            <p:txBody>
              <a:bodyPr/>
              <a:lstStyle/>
              <a:p>
                <a:r>
                  <a:rPr lang="en-US">
                    <a:noFill/>
                  </a:rPr>
                  <a:t> </a:t>
                </a:r>
              </a:p>
            </p:txBody>
          </p:sp>
        </mc:Fallback>
      </mc:AlternateContent>
      <p:sp>
        <p:nvSpPr>
          <p:cNvPr id="24" name="Freeform: Shape 23">
            <a:extLst>
              <a:ext uri="{FF2B5EF4-FFF2-40B4-BE49-F238E27FC236}">
                <a16:creationId xmlns:a16="http://schemas.microsoft.com/office/drawing/2014/main" id="{5A5B8072-7F4E-A040-F570-0709CE447653}"/>
              </a:ext>
            </a:extLst>
          </p:cNvPr>
          <p:cNvSpPr/>
          <p:nvPr/>
        </p:nvSpPr>
        <p:spPr bwMode="auto">
          <a:xfrm>
            <a:off x="2488817" y="2393932"/>
            <a:ext cx="1942285" cy="1365918"/>
          </a:xfrm>
          <a:custGeom>
            <a:avLst/>
            <a:gdLst>
              <a:gd name="csX0" fmla="*/ 56690 w 1835832"/>
              <a:gd name="csY0" fmla="*/ 62788 h 1253233"/>
              <a:gd name="csX1" fmla="*/ 910705 w 1835832"/>
              <a:gd name="csY1" fmla="*/ 80041 h 1253233"/>
              <a:gd name="csX2" fmla="*/ 1169497 w 1835832"/>
              <a:gd name="csY2" fmla="*/ 407845 h 1253233"/>
              <a:gd name="csX3" fmla="*/ 1756093 w 1835832"/>
              <a:gd name="csY3" fmla="*/ 1141090 h 1253233"/>
              <a:gd name="csX4" fmla="*/ 1833731 w 1835832"/>
              <a:gd name="csY4" fmla="*/ 1227354 h 1253233"/>
              <a:gd name="csX5" fmla="*/ 1790599 w 1835832"/>
              <a:gd name="csY5" fmla="*/ 1227354 h 1253233"/>
              <a:gd name="csX6" fmla="*/ 1367905 w 1835832"/>
              <a:gd name="csY6" fmla="*/ 1253233 h 1253233"/>
              <a:gd name="csX7" fmla="*/ 677791 w 1835832"/>
              <a:gd name="csY7" fmla="*/ 1244607 h 1253233"/>
              <a:gd name="csX8" fmla="*/ 117074 w 1835832"/>
              <a:gd name="csY8" fmla="*/ 1218728 h 1253233"/>
              <a:gd name="csX9" fmla="*/ 30810 w 1835832"/>
              <a:gd name="csY9" fmla="*/ 1201475 h 1253233"/>
              <a:gd name="csX10" fmla="*/ 73942 w 1835832"/>
              <a:gd name="csY10" fmla="*/ 804660 h 1253233"/>
              <a:gd name="csX11" fmla="*/ 56690 w 1835832"/>
              <a:gd name="csY11" fmla="*/ 62788 h 12532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835832" h="1253233">
                <a:moveTo>
                  <a:pt x="56690" y="62788"/>
                </a:moveTo>
                <a:cubicBezTo>
                  <a:pt x="196150" y="-57982"/>
                  <a:pt x="725237" y="22532"/>
                  <a:pt x="910705" y="80041"/>
                </a:cubicBezTo>
                <a:cubicBezTo>
                  <a:pt x="1096173" y="137550"/>
                  <a:pt x="1169497" y="407845"/>
                  <a:pt x="1169497" y="407845"/>
                </a:cubicBezTo>
                <a:lnTo>
                  <a:pt x="1756093" y="1141090"/>
                </a:lnTo>
                <a:cubicBezTo>
                  <a:pt x="1866799" y="1277675"/>
                  <a:pt x="1827980" y="1212977"/>
                  <a:pt x="1833731" y="1227354"/>
                </a:cubicBezTo>
                <a:cubicBezTo>
                  <a:pt x="1839482" y="1241731"/>
                  <a:pt x="1790599" y="1227354"/>
                  <a:pt x="1790599" y="1227354"/>
                </a:cubicBezTo>
                <a:lnTo>
                  <a:pt x="1367905" y="1253233"/>
                </a:lnTo>
                <a:lnTo>
                  <a:pt x="677791" y="1244607"/>
                </a:lnTo>
                <a:cubicBezTo>
                  <a:pt x="469319" y="1238856"/>
                  <a:pt x="224904" y="1225917"/>
                  <a:pt x="117074" y="1218728"/>
                </a:cubicBezTo>
                <a:cubicBezTo>
                  <a:pt x="9244" y="1211539"/>
                  <a:pt x="37999" y="1270486"/>
                  <a:pt x="30810" y="1201475"/>
                </a:cubicBezTo>
                <a:cubicBezTo>
                  <a:pt x="23621" y="1132464"/>
                  <a:pt x="68191" y="993003"/>
                  <a:pt x="73942" y="804660"/>
                </a:cubicBezTo>
                <a:cubicBezTo>
                  <a:pt x="79693" y="616317"/>
                  <a:pt x="-82770" y="183558"/>
                  <a:pt x="56690" y="62788"/>
                </a:cubicBezTo>
                <a:close/>
              </a:path>
            </a:pathLst>
          </a:custGeom>
          <a:pattFill prst="ltDnDiag">
            <a:fgClr>
              <a:schemeClr val="accent1"/>
            </a:fgClr>
            <a:bgClr>
              <a:schemeClr val="bg1"/>
            </a:bgClr>
          </a:patt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15650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ppt_x"/>
                                          </p:val>
                                        </p:tav>
                                        <p:tav tm="100000">
                                          <p:val>
                                            <p:strVal val="#ppt_x"/>
                                          </p:val>
                                        </p:tav>
                                      </p:tavLst>
                                    </p:anim>
                                    <p:anim calcmode="lin" valueType="num">
                                      <p:cBhvr additive="base">
                                        <p:cTn id="36" dur="500" fill="hold"/>
                                        <p:tgtEl>
                                          <p:spTgt spid="3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ppt_x"/>
                                          </p:val>
                                        </p:tav>
                                        <p:tav tm="100000">
                                          <p:val>
                                            <p:strVal val="#ppt_x"/>
                                          </p:val>
                                        </p:tav>
                                      </p:tavLst>
                                    </p:anim>
                                    <p:anim calcmode="lin" valueType="num">
                                      <p:cBhvr additive="base">
                                        <p:cTn id="4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3">
                                            <p:txEl>
                                              <p:pRg st="0" end="0"/>
                                            </p:txEl>
                                          </p:spTgt>
                                        </p:tgtEl>
                                        <p:attrNameLst>
                                          <p:attrName>style.visibility</p:attrName>
                                        </p:attrNameLst>
                                      </p:cBhvr>
                                      <p:to>
                                        <p:strVal val="visible"/>
                                      </p:to>
                                    </p:set>
                                    <p:animEffect transition="in" filter="dissolve">
                                      <p:cBhvr>
                                        <p:cTn id="45" dur="500"/>
                                        <p:tgtEl>
                                          <p:spTgt spid="3">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3">
                                            <p:txEl>
                                              <p:pRg st="1" end="1"/>
                                            </p:txEl>
                                          </p:spTgt>
                                        </p:tgtEl>
                                        <p:attrNameLst>
                                          <p:attrName>style.visibility</p:attrName>
                                        </p:attrNameLst>
                                      </p:cBhvr>
                                      <p:to>
                                        <p:strVal val="visible"/>
                                      </p:to>
                                    </p:set>
                                    <p:animEffect transition="in" filter="dissolve">
                                      <p:cBhvr>
                                        <p:cTn id="5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6" grpId="0" animBg="1"/>
      <p:bldP spid="27" grpId="0" animBg="1"/>
      <p:bldP spid="29" grpId="0" animBg="1"/>
      <p:bldP spid="30" grpId="0" animBg="1"/>
      <p:bldP spid="31" grpId="0" animBg="1"/>
      <p:bldP spid="32" grpId="0" animBg="1"/>
      <p:bldP spid="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81307-11EF-43DA-78A5-CA16CA30B3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A08F0-67B5-BB75-748E-6FA7DBA4DBC1}"/>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3</a:t>
            </a:r>
          </a:p>
        </p:txBody>
      </p:sp>
      <p:sp>
        <p:nvSpPr>
          <p:cNvPr id="3" name="Subtitle 2">
            <a:extLst>
              <a:ext uri="{FF2B5EF4-FFF2-40B4-BE49-F238E27FC236}">
                <a16:creationId xmlns:a16="http://schemas.microsoft.com/office/drawing/2014/main" id="{E5BFF603-EF72-409A-AC4A-B8011688D3EB}"/>
              </a:ext>
            </a:extLst>
          </p:cNvPr>
          <p:cNvSpPr txBox="1">
            <a:spLocks noGrp="1"/>
          </p:cNvSpPr>
          <p:nvPr>
            <p:ph type="subTitle" idx="1"/>
          </p:nvPr>
        </p:nvSpPr>
        <p:spPr>
          <a:xfrm>
            <a:off x="277483" y="5176345"/>
            <a:ext cx="8702675" cy="1290877"/>
          </a:xfrm>
        </p:spPr>
        <p:txBody>
          <a:bodyPr anchorCtr="0"/>
          <a:lstStyle/>
          <a:p>
            <a:pPr marL="342900" lvl="0" indent="-342900" algn="l">
              <a:spcBef>
                <a:spcPts val="600"/>
              </a:spcBef>
              <a:buClr>
                <a:srgbClr val="000000"/>
              </a:buClr>
              <a:buChar char="•"/>
            </a:pPr>
            <a:r>
              <a:rPr lang="en-US" sz="2400" dirty="0"/>
              <a:t>For simple trusses composed of straight two-force members, these forces, either tensile or compressive, will always be in the directions of the respective members.</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E5FD3A1D-BCD0-F33F-785F-9A55DD38CF03}"/>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22</a:t>
            </a:fld>
            <a:endParaRPr lang="en-US"/>
          </a:p>
        </p:txBody>
      </p:sp>
      <p:grpSp>
        <p:nvGrpSpPr>
          <p:cNvPr id="5" name="Group 38">
            <a:extLst>
              <a:ext uri="{FF2B5EF4-FFF2-40B4-BE49-F238E27FC236}">
                <a16:creationId xmlns:a16="http://schemas.microsoft.com/office/drawing/2014/main" id="{1F74934A-9511-C844-7BCF-032E83608B6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566E9FC-2DE2-2A53-645E-8DA1BA45FC7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F00CA28-2167-CE99-526E-C8A2A0FD9E9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055F7A3-9A22-14ED-F5E5-9E44CFDE970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C2C24E6-BA4C-9AC7-8D4A-FEBFA3164FF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C2B7E6D-6201-2CA3-D4F9-F0BC80F9BAA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2D056D4-6A0C-FC20-39B6-CEB4CCF6807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8460393-7885-E38D-F579-F215F2CEBC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C77536E-A16F-6B25-CA29-720D1CA054B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DA45A82-C157-75F6-14FE-18FAF99D3C5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B870F45E-87E1-24DB-D530-6F1F24689B1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CCD413AA-0A98-F8E5-B779-4E2C9D3948E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A085F4D-C054-B9D8-EACB-7E84BA4548A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C131804-B1AC-9C30-D7C1-F177C9985B8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AE5986C-569E-100E-A6F5-7CB206807F0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651DEBC-B918-761B-D052-64C540D4082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50E555F-C1E1-AD9B-7DBC-9391ED1962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7B89EF6A-54F3-EB55-3B00-8C3FCBB41C5F}"/>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0183E7D3-B976-E65E-07CC-488BF0AB2DEB}"/>
              </a:ext>
            </a:extLst>
          </p:cNvPr>
          <p:cNvSpPr txBox="1"/>
          <p:nvPr/>
        </p:nvSpPr>
        <p:spPr>
          <a:xfrm>
            <a:off x="457200" y="1197631"/>
            <a:ext cx="4324197" cy="461665"/>
          </a:xfrm>
          <a:prstGeom prst="rect">
            <a:avLst/>
          </a:prstGeom>
          <a:noFill/>
        </p:spPr>
        <p:txBody>
          <a:bodyPr wrap="none" rtlCol="0">
            <a:spAutoFit/>
          </a:bodyPr>
          <a:lstStyle/>
          <a:p>
            <a:r>
              <a:rPr lang="en-US" dirty="0"/>
              <a:t>Two Sectioned Parts of the Truss:</a:t>
            </a:r>
          </a:p>
        </p:txBody>
      </p:sp>
      <p:grpSp>
        <p:nvGrpSpPr>
          <p:cNvPr id="33" name="Group 32">
            <a:extLst>
              <a:ext uri="{FF2B5EF4-FFF2-40B4-BE49-F238E27FC236}">
                <a16:creationId xmlns:a16="http://schemas.microsoft.com/office/drawing/2014/main" id="{D6BE76AF-1161-CA97-25F4-96045DC53D62}"/>
              </a:ext>
            </a:extLst>
          </p:cNvPr>
          <p:cNvGrpSpPr/>
          <p:nvPr/>
        </p:nvGrpSpPr>
        <p:grpSpPr>
          <a:xfrm>
            <a:off x="1501775" y="1499383"/>
            <a:ext cx="6172200" cy="3225017"/>
            <a:chOff x="1501775" y="1499383"/>
            <a:chExt cx="6172200" cy="3225017"/>
          </a:xfrm>
        </p:grpSpPr>
        <p:sp>
          <p:nvSpPr>
            <p:cNvPr id="24" name="AutoShape 2" descr="Statics: Trusses">
              <a:extLst>
                <a:ext uri="{FF2B5EF4-FFF2-40B4-BE49-F238E27FC236}">
                  <a16:creationId xmlns:a16="http://schemas.microsoft.com/office/drawing/2014/main" id="{6BB9967D-B9B6-37CD-4EC9-64A1F56B1AA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5" name="Picture 24">
              <a:extLst>
                <a:ext uri="{FF2B5EF4-FFF2-40B4-BE49-F238E27FC236}">
                  <a16:creationId xmlns:a16="http://schemas.microsoft.com/office/drawing/2014/main" id="{54B8AFF0-A2B4-0C91-683A-7F327B22FD5E}"/>
                </a:ext>
              </a:extLst>
            </p:cNvPr>
            <p:cNvPicPr>
              <a:picLocks noChangeAspect="1"/>
            </p:cNvPicPr>
            <p:nvPr/>
          </p:nvPicPr>
          <p:blipFill>
            <a:blip r:embed="rId4"/>
            <a:stretch>
              <a:fillRect/>
            </a:stretch>
          </p:blipFill>
          <p:spPr>
            <a:xfrm>
              <a:off x="1501775" y="1499383"/>
              <a:ext cx="6172200" cy="3193387"/>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BE8979E-84E9-551A-8FDC-9C0DD6A8B39A}"/>
                    </a:ext>
                  </a:extLst>
                </p:cNvPr>
                <p:cNvSpPr txBox="1"/>
                <p:nvPr/>
              </p:nvSpPr>
              <p:spPr>
                <a:xfrm>
                  <a:off x="3505200" y="4310312"/>
                  <a:ext cx="405687"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FBE8979E-84E9-551A-8FDC-9C0DD6A8B39A}"/>
                    </a:ext>
                  </a:extLst>
                </p:cNvPr>
                <p:cNvSpPr txBox="1">
                  <a:spLocks noRot="1" noChangeAspect="1" noMove="1" noResize="1" noEditPoints="1" noAdjustHandles="1" noChangeArrowheads="1" noChangeShapeType="1" noTextEdit="1"/>
                </p:cNvSpPr>
                <p:nvPr/>
              </p:nvSpPr>
              <p:spPr>
                <a:xfrm>
                  <a:off x="3505200" y="4310312"/>
                  <a:ext cx="405687"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F89B50C-2E91-A3C1-5433-F6366D929223}"/>
                    </a:ext>
                  </a:extLst>
                </p:cNvPr>
                <p:cNvSpPr txBox="1"/>
                <p:nvPr/>
              </p:nvSpPr>
              <p:spPr>
                <a:xfrm>
                  <a:off x="5911474" y="4229115"/>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8F89B50C-2E91-A3C1-5433-F6366D929223}"/>
                    </a:ext>
                  </a:extLst>
                </p:cNvPr>
                <p:cNvSpPr txBox="1">
                  <a:spLocks noRot="1" noChangeAspect="1" noMove="1" noResize="1" noEditPoints="1" noAdjustHandles="1" noChangeArrowheads="1" noChangeShapeType="1" noTextEdit="1"/>
                </p:cNvSpPr>
                <p:nvPr/>
              </p:nvSpPr>
              <p:spPr>
                <a:xfrm>
                  <a:off x="5911474" y="4229115"/>
                  <a:ext cx="413126"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47363DA-0223-A2C4-E87A-E1EDE365B1E2}"/>
                    </a:ext>
                  </a:extLst>
                </p:cNvPr>
                <p:cNvSpPr txBox="1"/>
                <p:nvPr/>
              </p:nvSpPr>
              <p:spPr>
                <a:xfrm>
                  <a:off x="6825874" y="4186003"/>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947363DA-0223-A2C4-E87A-E1EDE365B1E2}"/>
                    </a:ext>
                  </a:extLst>
                </p:cNvPr>
                <p:cNvSpPr txBox="1">
                  <a:spLocks noRot="1" noChangeAspect="1" noMove="1" noResize="1" noEditPoints="1" noAdjustHandles="1" noChangeArrowheads="1" noChangeShapeType="1" noTextEdit="1"/>
                </p:cNvSpPr>
                <p:nvPr/>
              </p:nvSpPr>
              <p:spPr>
                <a:xfrm>
                  <a:off x="6825874" y="4186003"/>
                  <a:ext cx="413126"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6CA9F08-5661-6D84-0775-5490C10D4E0A}"/>
                    </a:ext>
                  </a:extLst>
                </p:cNvPr>
                <p:cNvSpPr txBox="1"/>
                <p:nvPr/>
              </p:nvSpPr>
              <p:spPr>
                <a:xfrm>
                  <a:off x="4781397" y="2144309"/>
                  <a:ext cx="56117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𝐺𝐻</m:t>
                            </m:r>
                          </m:sub>
                        </m:sSub>
                      </m:oMath>
                    </m:oMathPara>
                  </a14:m>
                  <a:endParaRPr lang="en-US" dirty="0">
                    <a:solidFill>
                      <a:srgbClr val="0070C0"/>
                    </a:solidFill>
                  </a:endParaRPr>
                </a:p>
              </p:txBody>
            </p:sp>
          </mc:Choice>
          <mc:Fallback xmlns="">
            <p:sp>
              <p:nvSpPr>
                <p:cNvPr id="30" name="TextBox 29">
                  <a:extLst>
                    <a:ext uri="{FF2B5EF4-FFF2-40B4-BE49-F238E27FC236}">
                      <a16:creationId xmlns:a16="http://schemas.microsoft.com/office/drawing/2014/main" id="{A6CA9F08-5661-6D84-0775-5490C10D4E0A}"/>
                    </a:ext>
                  </a:extLst>
                </p:cNvPr>
                <p:cNvSpPr txBox="1">
                  <a:spLocks noRot="1" noChangeAspect="1" noMove="1" noResize="1" noEditPoints="1" noAdjustHandles="1" noChangeArrowheads="1" noChangeShapeType="1" noTextEdit="1"/>
                </p:cNvSpPr>
                <p:nvPr/>
              </p:nvSpPr>
              <p:spPr>
                <a:xfrm>
                  <a:off x="4781397" y="2144309"/>
                  <a:ext cx="56117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8828272-78AE-9DA0-5271-F2C066D6FEF2}"/>
                    </a:ext>
                  </a:extLst>
                </p:cNvPr>
                <p:cNvSpPr txBox="1"/>
                <p:nvPr/>
              </p:nvSpPr>
              <p:spPr>
                <a:xfrm>
                  <a:off x="4947439" y="2812189"/>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𝐶𝐻</m:t>
                            </m:r>
                          </m:sub>
                        </m:sSub>
                      </m:oMath>
                    </m:oMathPara>
                  </a14:m>
                  <a:endParaRPr lang="en-US" dirty="0">
                    <a:solidFill>
                      <a:srgbClr val="0070C0"/>
                    </a:solidFill>
                  </a:endParaRPr>
                </a:p>
              </p:txBody>
            </p:sp>
          </mc:Choice>
          <mc:Fallback xmlns="">
            <p:sp>
              <p:nvSpPr>
                <p:cNvPr id="31" name="TextBox 30">
                  <a:extLst>
                    <a:ext uri="{FF2B5EF4-FFF2-40B4-BE49-F238E27FC236}">
                      <a16:creationId xmlns:a16="http://schemas.microsoft.com/office/drawing/2014/main" id="{D8828272-78AE-9DA0-5271-F2C066D6FEF2}"/>
                    </a:ext>
                  </a:extLst>
                </p:cNvPr>
                <p:cNvSpPr txBox="1">
                  <a:spLocks noRot="1" noChangeAspect="1" noMove="1" noResize="1" noEditPoints="1" noAdjustHandles="1" noChangeArrowheads="1" noChangeShapeType="1" noTextEdit="1"/>
                </p:cNvSpPr>
                <p:nvPr/>
              </p:nvSpPr>
              <p:spPr>
                <a:xfrm>
                  <a:off x="4947439" y="2812189"/>
                  <a:ext cx="549959"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784C130B-0B1F-6F4A-E464-2AC9D4EF9FC4}"/>
                    </a:ext>
                  </a:extLst>
                </p:cNvPr>
                <p:cNvSpPr txBox="1"/>
                <p:nvPr/>
              </p:nvSpPr>
              <p:spPr>
                <a:xfrm>
                  <a:off x="4947440" y="3682898"/>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𝐶𝐷</m:t>
                            </m:r>
                          </m:sub>
                        </m:sSub>
                      </m:oMath>
                    </m:oMathPara>
                  </a14:m>
                  <a:endParaRPr lang="en-US" dirty="0">
                    <a:solidFill>
                      <a:srgbClr val="0070C0"/>
                    </a:solidFill>
                  </a:endParaRPr>
                </a:p>
              </p:txBody>
            </p:sp>
          </mc:Choice>
          <mc:Fallback xmlns="">
            <p:sp>
              <p:nvSpPr>
                <p:cNvPr id="32" name="TextBox 31">
                  <a:extLst>
                    <a:ext uri="{FF2B5EF4-FFF2-40B4-BE49-F238E27FC236}">
                      <a16:creationId xmlns:a16="http://schemas.microsoft.com/office/drawing/2014/main" id="{784C130B-0B1F-6F4A-E464-2AC9D4EF9FC4}"/>
                    </a:ext>
                  </a:extLst>
                </p:cNvPr>
                <p:cNvSpPr txBox="1">
                  <a:spLocks noRot="1" noChangeAspect="1" noMove="1" noResize="1" noEditPoints="1" noAdjustHandles="1" noChangeArrowheads="1" noChangeShapeType="1" noTextEdit="1"/>
                </p:cNvSpPr>
                <p:nvPr/>
              </p:nvSpPr>
              <p:spPr>
                <a:xfrm>
                  <a:off x="4947440" y="3682898"/>
                  <a:ext cx="549959" cy="414088"/>
                </a:xfrm>
                <a:prstGeom prst="rect">
                  <a:avLst/>
                </a:prstGeom>
                <a:blipFill>
                  <a:blip r:embed="rId10"/>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216930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01177-A805-09F9-E4F4-9FD3FEFEFA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CCA6E6-4486-2CE8-3B4F-773877B19BFD}"/>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3</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A4F87BB7-972A-82FF-6638-58D9154E6CFA}"/>
                  </a:ext>
                </a:extLst>
              </p:cNvPr>
              <p:cNvSpPr txBox="1">
                <a:spLocks noGrp="1"/>
              </p:cNvSpPr>
              <p:nvPr>
                <p:ph type="subTitle" idx="1"/>
              </p:nvPr>
            </p:nvSpPr>
            <p:spPr>
              <a:xfrm>
                <a:off x="240102" y="5087973"/>
                <a:ext cx="8702675" cy="1576622"/>
              </a:xfrm>
            </p:spPr>
            <p:txBody>
              <a:bodyPr anchorCtr="0"/>
              <a:lstStyle/>
              <a:p>
                <a:pPr marL="342900" lvl="0" indent="-342900" algn="l">
                  <a:spcBef>
                    <a:spcPts val="600"/>
                  </a:spcBef>
                  <a:buClr>
                    <a:srgbClr val="000000"/>
                  </a:buClr>
                  <a:buChar char="•"/>
                </a:pPr>
                <a:r>
                  <a:rPr lang="en-US" sz="2400" dirty="0"/>
                  <a:t>The left-hand section is in equilibrium under the action of the applied load </a:t>
                </a: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𝑃</m:t>
                            </m:r>
                          </m:e>
                        </m:acc>
                      </m:e>
                      <m:sub>
                        <m:r>
                          <a:rPr lang="en-US" sz="2400" b="0" i="1" smtClean="0">
                            <a:latin typeface="Cambria Math" panose="02040503050406030204" pitchFamily="18" charset="0"/>
                          </a:rPr>
                          <m:t>𝐵</m:t>
                        </m:r>
                      </m:sub>
                    </m:sSub>
                  </m:oMath>
                </a14:m>
                <a:r>
                  <a:rPr lang="en-US" sz="2400" dirty="0"/>
                  <a:t>, the end reactions, </a:t>
                </a:r>
                <a:r>
                  <a:rPr lang="en-US" sz="2400" i="1" dirty="0" err="1"/>
                  <a:t>F</a:t>
                </a:r>
                <a:r>
                  <a:rPr lang="en-US" sz="2400" i="1" baseline="-25000" dirty="0" err="1"/>
                  <a:t>x</a:t>
                </a:r>
                <a:r>
                  <a:rPr lang="en-US" sz="2400" dirty="0"/>
                  <a:t>, </a:t>
                </a:r>
                <a:r>
                  <a:rPr lang="en-US" sz="2400" i="1" dirty="0"/>
                  <a:t>F</a:t>
                </a:r>
                <a:r>
                  <a:rPr lang="en-US" sz="2400" i="1" baseline="-25000" dirty="0"/>
                  <a:t>y</a:t>
                </a:r>
                <a:r>
                  <a:rPr lang="en-US" sz="2400" dirty="0"/>
                  <a:t> and </a:t>
                </a:r>
                <a:r>
                  <a:rPr lang="en-US" sz="2400" i="1" dirty="0"/>
                  <a:t>A</a:t>
                </a:r>
                <a:r>
                  <a:rPr lang="en-US" sz="2400" i="1" baseline="-25000" dirty="0"/>
                  <a:t>x</a:t>
                </a:r>
                <a:r>
                  <a:rPr lang="en-US" sz="2400" dirty="0"/>
                  <a:t> , and the three forces exerted on the cut members by the right-hand section which has been removed.</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A4F87BB7-972A-82FF-6638-58D9154E6CFA}"/>
                  </a:ext>
                </a:extLst>
              </p:cNvPr>
              <p:cNvSpPr txBox="1">
                <a:spLocks noGrp="1" noRot="1" noChangeAspect="1" noMove="1" noResize="1" noEditPoints="1" noAdjustHandles="1" noChangeArrowheads="1" noChangeShapeType="1" noTextEdit="1"/>
              </p:cNvSpPr>
              <p:nvPr>
                <p:ph type="subTitle" idx="1"/>
              </p:nvPr>
            </p:nvSpPr>
            <p:spPr>
              <a:xfrm>
                <a:off x="240102" y="5087973"/>
                <a:ext cx="8702675" cy="1576622"/>
              </a:xfrm>
              <a:blipFill>
                <a:blip r:embed="rId3"/>
                <a:stretch>
                  <a:fillRect l="-910" t="-3101" r="-1261" b="-10853"/>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26CA9D73-3ACB-88DC-6C49-115DE0575837}"/>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23</a:t>
            </a:fld>
            <a:endParaRPr lang="en-US"/>
          </a:p>
        </p:txBody>
      </p:sp>
      <p:grpSp>
        <p:nvGrpSpPr>
          <p:cNvPr id="5" name="Group 38">
            <a:extLst>
              <a:ext uri="{FF2B5EF4-FFF2-40B4-BE49-F238E27FC236}">
                <a16:creationId xmlns:a16="http://schemas.microsoft.com/office/drawing/2014/main" id="{3FA0047E-8294-8BC6-53E0-B3AEFFDC002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89193B5-3A07-AC48-CE99-A78F002625E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A530115-9A28-A42C-C07A-C2D83176A00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3E359AE-A69A-929E-CA7C-AE4AB1DA551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A8EF7BF-3387-86E4-DC4A-2C5AE2F0622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8F5FA0B-FD8D-5343-624D-B8BEA556995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8B77027-529C-38F6-81FD-D9E88A71326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068A7CA-4DA2-5F23-9F16-59F4DAD968D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15F5DC8-FD92-2AB3-288B-AD8CF988935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D8CEFFF-9185-0C12-19EE-D6C2AD5293B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000390B-75A0-B5FF-78FB-A0C3079E63B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3AB7759-A3DE-F00F-061E-1CC6F54646E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62E9D79-CB86-E70E-CC87-D3C9A07A431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F69CB76-A0A4-85EA-8282-0165D3258B1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3037B04-CF27-4D5A-F537-C75457D4455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6D7A893-0E85-9FF9-8007-F5867751812A}"/>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973A9F9-4413-FA7F-DCBA-E5F7C9DAD1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61F8216B-8145-E29A-A2C3-2EF2F2C0744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57CB6FAD-A0FF-B8E7-0919-08F0366A373D}"/>
              </a:ext>
            </a:extLst>
          </p:cNvPr>
          <p:cNvSpPr txBox="1"/>
          <p:nvPr/>
        </p:nvSpPr>
        <p:spPr>
          <a:xfrm>
            <a:off x="457200" y="1197631"/>
            <a:ext cx="4324197" cy="461665"/>
          </a:xfrm>
          <a:prstGeom prst="rect">
            <a:avLst/>
          </a:prstGeom>
          <a:noFill/>
        </p:spPr>
        <p:txBody>
          <a:bodyPr wrap="none" rtlCol="0">
            <a:spAutoFit/>
          </a:bodyPr>
          <a:lstStyle/>
          <a:p>
            <a:r>
              <a:rPr lang="en-US" dirty="0"/>
              <a:t>Two Sectioned Parts of the Truss:</a:t>
            </a:r>
          </a:p>
        </p:txBody>
      </p:sp>
      <p:grpSp>
        <p:nvGrpSpPr>
          <p:cNvPr id="33" name="Group 32">
            <a:extLst>
              <a:ext uri="{FF2B5EF4-FFF2-40B4-BE49-F238E27FC236}">
                <a16:creationId xmlns:a16="http://schemas.microsoft.com/office/drawing/2014/main" id="{28EAC54C-B748-7C71-6962-7C043E333542}"/>
              </a:ext>
            </a:extLst>
          </p:cNvPr>
          <p:cNvGrpSpPr/>
          <p:nvPr/>
        </p:nvGrpSpPr>
        <p:grpSpPr>
          <a:xfrm>
            <a:off x="1501775" y="1499383"/>
            <a:ext cx="6172200" cy="3225017"/>
            <a:chOff x="1501775" y="1499383"/>
            <a:chExt cx="6172200" cy="3225017"/>
          </a:xfrm>
        </p:grpSpPr>
        <p:sp>
          <p:nvSpPr>
            <p:cNvPr id="24" name="AutoShape 2" descr="Statics: Trusses">
              <a:extLst>
                <a:ext uri="{FF2B5EF4-FFF2-40B4-BE49-F238E27FC236}">
                  <a16:creationId xmlns:a16="http://schemas.microsoft.com/office/drawing/2014/main" id="{FC435DC6-1367-6BBD-4FBA-0DB71D4A14B9}"/>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5" name="Picture 24">
              <a:extLst>
                <a:ext uri="{FF2B5EF4-FFF2-40B4-BE49-F238E27FC236}">
                  <a16:creationId xmlns:a16="http://schemas.microsoft.com/office/drawing/2014/main" id="{29D6CB9A-7946-BBC2-3274-333AE959D63E}"/>
                </a:ext>
              </a:extLst>
            </p:cNvPr>
            <p:cNvPicPr>
              <a:picLocks noChangeAspect="1"/>
            </p:cNvPicPr>
            <p:nvPr/>
          </p:nvPicPr>
          <p:blipFill>
            <a:blip r:embed="rId5"/>
            <a:stretch>
              <a:fillRect/>
            </a:stretch>
          </p:blipFill>
          <p:spPr>
            <a:xfrm>
              <a:off x="1501775" y="1499383"/>
              <a:ext cx="6172200" cy="3193387"/>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C461D36-8961-BD67-D649-F6E7B21AB535}"/>
                    </a:ext>
                  </a:extLst>
                </p:cNvPr>
                <p:cNvSpPr txBox="1"/>
                <p:nvPr/>
              </p:nvSpPr>
              <p:spPr>
                <a:xfrm>
                  <a:off x="3505200" y="4310312"/>
                  <a:ext cx="405687"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8C461D36-8961-BD67-D649-F6E7B21AB535}"/>
                    </a:ext>
                  </a:extLst>
                </p:cNvPr>
                <p:cNvSpPr txBox="1">
                  <a:spLocks noRot="1" noChangeAspect="1" noMove="1" noResize="1" noEditPoints="1" noAdjustHandles="1" noChangeArrowheads="1" noChangeShapeType="1" noTextEdit="1"/>
                </p:cNvSpPr>
                <p:nvPr/>
              </p:nvSpPr>
              <p:spPr>
                <a:xfrm>
                  <a:off x="3505200" y="4310312"/>
                  <a:ext cx="405687"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B7C3AA6-99EE-FB96-32F4-7F399F485914}"/>
                    </a:ext>
                  </a:extLst>
                </p:cNvPr>
                <p:cNvSpPr txBox="1"/>
                <p:nvPr/>
              </p:nvSpPr>
              <p:spPr>
                <a:xfrm>
                  <a:off x="5911474" y="4229115"/>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0B7C3AA6-99EE-FB96-32F4-7F399F485914}"/>
                    </a:ext>
                  </a:extLst>
                </p:cNvPr>
                <p:cNvSpPr txBox="1">
                  <a:spLocks noRot="1" noChangeAspect="1" noMove="1" noResize="1" noEditPoints="1" noAdjustHandles="1" noChangeArrowheads="1" noChangeShapeType="1" noTextEdit="1"/>
                </p:cNvSpPr>
                <p:nvPr/>
              </p:nvSpPr>
              <p:spPr>
                <a:xfrm>
                  <a:off x="5911474" y="4229115"/>
                  <a:ext cx="413126"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D4E0C95-599A-2862-E834-214056D3AAAC}"/>
                    </a:ext>
                  </a:extLst>
                </p:cNvPr>
                <p:cNvSpPr txBox="1"/>
                <p:nvPr/>
              </p:nvSpPr>
              <p:spPr>
                <a:xfrm>
                  <a:off x="6825874" y="4186003"/>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BD4E0C95-599A-2862-E834-214056D3AAAC}"/>
                    </a:ext>
                  </a:extLst>
                </p:cNvPr>
                <p:cNvSpPr txBox="1">
                  <a:spLocks noRot="1" noChangeAspect="1" noMove="1" noResize="1" noEditPoints="1" noAdjustHandles="1" noChangeArrowheads="1" noChangeShapeType="1" noTextEdit="1"/>
                </p:cNvSpPr>
                <p:nvPr/>
              </p:nvSpPr>
              <p:spPr>
                <a:xfrm>
                  <a:off x="6825874" y="4186003"/>
                  <a:ext cx="413126"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9713691-06F1-5DC1-83C6-B88191337318}"/>
                    </a:ext>
                  </a:extLst>
                </p:cNvPr>
                <p:cNvSpPr txBox="1"/>
                <p:nvPr/>
              </p:nvSpPr>
              <p:spPr>
                <a:xfrm>
                  <a:off x="4781397" y="2144309"/>
                  <a:ext cx="56117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𝐺𝐻</m:t>
                            </m:r>
                          </m:sub>
                        </m:sSub>
                      </m:oMath>
                    </m:oMathPara>
                  </a14:m>
                  <a:endParaRPr lang="en-US" dirty="0">
                    <a:solidFill>
                      <a:srgbClr val="0070C0"/>
                    </a:solidFill>
                  </a:endParaRPr>
                </a:p>
              </p:txBody>
            </p:sp>
          </mc:Choice>
          <mc:Fallback xmlns="">
            <p:sp>
              <p:nvSpPr>
                <p:cNvPr id="30" name="TextBox 29">
                  <a:extLst>
                    <a:ext uri="{FF2B5EF4-FFF2-40B4-BE49-F238E27FC236}">
                      <a16:creationId xmlns:a16="http://schemas.microsoft.com/office/drawing/2014/main" id="{89713691-06F1-5DC1-83C6-B88191337318}"/>
                    </a:ext>
                  </a:extLst>
                </p:cNvPr>
                <p:cNvSpPr txBox="1">
                  <a:spLocks noRot="1" noChangeAspect="1" noMove="1" noResize="1" noEditPoints="1" noAdjustHandles="1" noChangeArrowheads="1" noChangeShapeType="1" noTextEdit="1"/>
                </p:cNvSpPr>
                <p:nvPr/>
              </p:nvSpPr>
              <p:spPr>
                <a:xfrm>
                  <a:off x="4781397" y="2144309"/>
                  <a:ext cx="561179"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1155EBD2-088A-F9EF-CDF6-E3B92A15FD80}"/>
                    </a:ext>
                  </a:extLst>
                </p:cNvPr>
                <p:cNvSpPr txBox="1"/>
                <p:nvPr/>
              </p:nvSpPr>
              <p:spPr>
                <a:xfrm>
                  <a:off x="4947439" y="2812189"/>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𝐶𝐻</m:t>
                            </m:r>
                          </m:sub>
                        </m:sSub>
                      </m:oMath>
                    </m:oMathPara>
                  </a14:m>
                  <a:endParaRPr lang="en-US" dirty="0">
                    <a:solidFill>
                      <a:srgbClr val="0070C0"/>
                    </a:solidFill>
                  </a:endParaRPr>
                </a:p>
              </p:txBody>
            </p:sp>
          </mc:Choice>
          <mc:Fallback xmlns="">
            <p:sp>
              <p:nvSpPr>
                <p:cNvPr id="31" name="TextBox 30">
                  <a:extLst>
                    <a:ext uri="{FF2B5EF4-FFF2-40B4-BE49-F238E27FC236}">
                      <a16:creationId xmlns:a16="http://schemas.microsoft.com/office/drawing/2014/main" id="{1155EBD2-088A-F9EF-CDF6-E3B92A15FD80}"/>
                    </a:ext>
                  </a:extLst>
                </p:cNvPr>
                <p:cNvSpPr txBox="1">
                  <a:spLocks noRot="1" noChangeAspect="1" noMove="1" noResize="1" noEditPoints="1" noAdjustHandles="1" noChangeArrowheads="1" noChangeShapeType="1" noTextEdit="1"/>
                </p:cNvSpPr>
                <p:nvPr/>
              </p:nvSpPr>
              <p:spPr>
                <a:xfrm>
                  <a:off x="4947439" y="2812189"/>
                  <a:ext cx="549959" cy="4140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1C7C4DF-79D6-3208-2CCD-F77606264F89}"/>
                    </a:ext>
                  </a:extLst>
                </p:cNvPr>
                <p:cNvSpPr txBox="1"/>
                <p:nvPr/>
              </p:nvSpPr>
              <p:spPr>
                <a:xfrm>
                  <a:off x="4947440" y="3682898"/>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𝐶𝐷</m:t>
                            </m:r>
                          </m:sub>
                        </m:sSub>
                      </m:oMath>
                    </m:oMathPara>
                  </a14:m>
                  <a:endParaRPr lang="en-US" dirty="0">
                    <a:solidFill>
                      <a:srgbClr val="0070C0"/>
                    </a:solidFill>
                  </a:endParaRPr>
                </a:p>
              </p:txBody>
            </p:sp>
          </mc:Choice>
          <mc:Fallback xmlns="">
            <p:sp>
              <p:nvSpPr>
                <p:cNvPr id="32" name="TextBox 31">
                  <a:extLst>
                    <a:ext uri="{FF2B5EF4-FFF2-40B4-BE49-F238E27FC236}">
                      <a16:creationId xmlns:a16="http://schemas.microsoft.com/office/drawing/2014/main" id="{51C7C4DF-79D6-3208-2CCD-F77606264F89}"/>
                    </a:ext>
                  </a:extLst>
                </p:cNvPr>
                <p:cNvSpPr txBox="1">
                  <a:spLocks noRot="1" noChangeAspect="1" noMove="1" noResize="1" noEditPoints="1" noAdjustHandles="1" noChangeArrowheads="1" noChangeShapeType="1" noTextEdit="1"/>
                </p:cNvSpPr>
                <p:nvPr/>
              </p:nvSpPr>
              <p:spPr>
                <a:xfrm>
                  <a:off x="4947440" y="3682898"/>
                  <a:ext cx="549959" cy="414088"/>
                </a:xfrm>
                <a:prstGeom prst="rect">
                  <a:avLst/>
                </a:prstGeom>
                <a:blipFill>
                  <a:blip r:embed="rId11"/>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21980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7C60E-98E7-F236-37D8-96DA87EE12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4D3E4A-A105-9A46-0522-D6FF09481325}"/>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4</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35A564DF-551D-8BF1-6A98-9B17F748C6C9}"/>
                  </a:ext>
                </a:extLst>
              </p:cNvPr>
              <p:cNvSpPr txBox="1">
                <a:spLocks noGrp="1"/>
              </p:cNvSpPr>
              <p:nvPr>
                <p:ph type="subTitle" idx="1"/>
              </p:nvPr>
            </p:nvSpPr>
            <p:spPr>
              <a:xfrm>
                <a:off x="192465" y="4607169"/>
                <a:ext cx="8702675" cy="2101416"/>
              </a:xfrm>
            </p:spPr>
            <p:txBody>
              <a:bodyPr anchorCtr="0"/>
              <a:lstStyle/>
              <a:p>
                <a:pPr marL="342900" lvl="0" indent="-342900" algn="l">
                  <a:spcBef>
                    <a:spcPts val="600"/>
                  </a:spcBef>
                  <a:buClr>
                    <a:srgbClr val="000000"/>
                  </a:buClr>
                  <a:buChar char="•"/>
                </a:pPr>
                <a:r>
                  <a:rPr lang="en-US" sz="2400" dirty="0"/>
                  <a:t>It can be usually drawn the forces with their proper senses by a visual approximation of the equilibrium requirements. </a:t>
                </a:r>
              </a:p>
              <a:p>
                <a:pPr marL="342900" lvl="0" indent="-342900" algn="l">
                  <a:spcBef>
                    <a:spcPts val="600"/>
                  </a:spcBef>
                  <a:buClr>
                    <a:srgbClr val="000000"/>
                  </a:buClr>
                  <a:buChar char="•"/>
                </a:pPr>
                <a:r>
                  <a:rPr lang="en-US" sz="2400" dirty="0"/>
                  <a:t>Thus, in balancing the moments about point C for the left-hand section, the force </a:t>
                </a: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𝑇</m:t>
                            </m:r>
                          </m:e>
                        </m:acc>
                      </m:e>
                      <m:sub>
                        <m:r>
                          <a:rPr lang="en-US" sz="2400" b="0" i="1" smtClean="0">
                            <a:latin typeface="Cambria Math" panose="02040503050406030204" pitchFamily="18" charset="0"/>
                          </a:rPr>
                          <m:t>𝐺𝐻</m:t>
                        </m:r>
                      </m:sub>
                    </m:sSub>
                  </m:oMath>
                </a14:m>
                <a:r>
                  <a:rPr lang="en-US" sz="2400" dirty="0"/>
                  <a:t> is clearly to the right, which makes it </a:t>
                </a:r>
                <a:r>
                  <a:rPr lang="en-US" sz="2400" dirty="0" err="1"/>
                  <a:t>tesnile</a:t>
                </a:r>
                <a:r>
                  <a:rPr lang="en-US" sz="2400" dirty="0"/>
                  <a:t>, because it acts away from  the cut section of member GH. </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35A564DF-551D-8BF1-6A98-9B17F748C6C9}"/>
                  </a:ext>
                </a:extLst>
              </p:cNvPr>
              <p:cNvSpPr txBox="1">
                <a:spLocks noGrp="1" noRot="1" noChangeAspect="1" noMove="1" noResize="1" noEditPoints="1" noAdjustHandles="1" noChangeArrowheads="1" noChangeShapeType="1" noTextEdit="1"/>
              </p:cNvSpPr>
              <p:nvPr>
                <p:ph type="subTitle" idx="1"/>
              </p:nvPr>
            </p:nvSpPr>
            <p:spPr>
              <a:xfrm>
                <a:off x="192465" y="4607169"/>
                <a:ext cx="8702675" cy="2101416"/>
              </a:xfrm>
              <a:blipFill>
                <a:blip r:embed="rId3"/>
                <a:stretch>
                  <a:fillRect l="-981" t="-2326" b="-4070"/>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46CB0EFA-325C-16F5-1CA6-EC004F1FFABB}"/>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24</a:t>
            </a:fld>
            <a:endParaRPr lang="en-US"/>
          </a:p>
        </p:txBody>
      </p:sp>
      <p:grpSp>
        <p:nvGrpSpPr>
          <p:cNvPr id="5" name="Group 38">
            <a:extLst>
              <a:ext uri="{FF2B5EF4-FFF2-40B4-BE49-F238E27FC236}">
                <a16:creationId xmlns:a16="http://schemas.microsoft.com/office/drawing/2014/main" id="{56A1E8A4-0CE6-ED5B-17C2-4CE6356DAB3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79B51F8-EB07-16A2-4C39-BF2FCD83F9F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C31FBFA-D6DD-E428-B2BA-BFEE766A86F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148C3E6-9B4D-BFA7-F458-8ED62FB08D5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BAC3C35-8AF7-7390-2DC0-77BE3CE10AD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1B89A28-6D01-64F4-8EBE-690D8BD8510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6C2E76C-2D2C-8702-D59B-F753016B794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59B3B7C-A478-B683-9C8B-67683C46101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4A1E55B-C4FE-1F93-8E2E-09BEFA267C2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F9E2904-0E9D-CEA4-60BC-D5AD3DAE900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FB2454F-60BD-C918-F314-90ACA4A6594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FF5F8BB-F12B-23AD-7AF2-CE12721347F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0E09C64-A081-DA01-5D13-0BF64E2A6DA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D246EAE-7E67-01D5-7D43-26A58579D4F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CD7A172-D119-C49E-BD34-B0D9D663DF4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7AD08D1-59AE-A494-38D7-6DE493DDAEA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20D3413-5775-22D6-D4FB-5D4A55129C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3CC0D3E1-BECC-1383-068D-DB6EC74A01B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22F5A650-96DF-5F84-4443-2E743E5F0F17}"/>
              </a:ext>
            </a:extLst>
          </p:cNvPr>
          <p:cNvSpPr txBox="1"/>
          <p:nvPr/>
        </p:nvSpPr>
        <p:spPr>
          <a:xfrm>
            <a:off x="457200" y="1197631"/>
            <a:ext cx="4324197" cy="461665"/>
          </a:xfrm>
          <a:prstGeom prst="rect">
            <a:avLst/>
          </a:prstGeom>
          <a:noFill/>
        </p:spPr>
        <p:txBody>
          <a:bodyPr wrap="none" rtlCol="0">
            <a:spAutoFit/>
          </a:bodyPr>
          <a:lstStyle/>
          <a:p>
            <a:r>
              <a:rPr lang="en-US" dirty="0"/>
              <a:t>Two Sectioned Parts of the Truss:</a:t>
            </a:r>
          </a:p>
        </p:txBody>
      </p:sp>
      <p:grpSp>
        <p:nvGrpSpPr>
          <p:cNvPr id="24" name="Group 23">
            <a:extLst>
              <a:ext uri="{FF2B5EF4-FFF2-40B4-BE49-F238E27FC236}">
                <a16:creationId xmlns:a16="http://schemas.microsoft.com/office/drawing/2014/main" id="{0873D94F-DA2F-BF26-781E-088E9637DC69}"/>
              </a:ext>
            </a:extLst>
          </p:cNvPr>
          <p:cNvGrpSpPr/>
          <p:nvPr/>
        </p:nvGrpSpPr>
        <p:grpSpPr>
          <a:xfrm>
            <a:off x="2209800" y="1489048"/>
            <a:ext cx="6172200" cy="3225017"/>
            <a:chOff x="1501775" y="1499383"/>
            <a:chExt cx="6172200" cy="3225017"/>
          </a:xfrm>
        </p:grpSpPr>
        <p:sp>
          <p:nvSpPr>
            <p:cNvPr id="25" name="AutoShape 2" descr="Statics: Trusses">
              <a:extLst>
                <a:ext uri="{FF2B5EF4-FFF2-40B4-BE49-F238E27FC236}">
                  <a16:creationId xmlns:a16="http://schemas.microsoft.com/office/drawing/2014/main" id="{2131D9B2-C54B-AF98-C32A-E4E686E9B6E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6" name="Picture 25">
              <a:extLst>
                <a:ext uri="{FF2B5EF4-FFF2-40B4-BE49-F238E27FC236}">
                  <a16:creationId xmlns:a16="http://schemas.microsoft.com/office/drawing/2014/main" id="{982DB9E4-C77B-45DA-7CE3-5199905BB891}"/>
                </a:ext>
              </a:extLst>
            </p:cNvPr>
            <p:cNvPicPr>
              <a:picLocks noChangeAspect="1"/>
            </p:cNvPicPr>
            <p:nvPr/>
          </p:nvPicPr>
          <p:blipFill>
            <a:blip r:embed="rId5"/>
            <a:stretch>
              <a:fillRect/>
            </a:stretch>
          </p:blipFill>
          <p:spPr>
            <a:xfrm>
              <a:off x="1501775" y="1499383"/>
              <a:ext cx="6172200" cy="3193387"/>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EE883EA0-2256-A581-7DED-C5273CAEC536}"/>
                    </a:ext>
                  </a:extLst>
                </p:cNvPr>
                <p:cNvSpPr txBox="1"/>
                <p:nvPr/>
              </p:nvSpPr>
              <p:spPr>
                <a:xfrm>
                  <a:off x="3505200" y="4310312"/>
                  <a:ext cx="405687"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EE883EA0-2256-A581-7DED-C5273CAEC536}"/>
                    </a:ext>
                  </a:extLst>
                </p:cNvPr>
                <p:cNvSpPr txBox="1">
                  <a:spLocks noRot="1" noChangeAspect="1" noMove="1" noResize="1" noEditPoints="1" noAdjustHandles="1" noChangeArrowheads="1" noChangeShapeType="1" noTextEdit="1"/>
                </p:cNvSpPr>
                <p:nvPr/>
              </p:nvSpPr>
              <p:spPr>
                <a:xfrm>
                  <a:off x="3505200" y="4310312"/>
                  <a:ext cx="405687"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1F89E78-C8E1-7480-1CA6-8FA454C28F8B}"/>
                    </a:ext>
                  </a:extLst>
                </p:cNvPr>
                <p:cNvSpPr txBox="1"/>
                <p:nvPr/>
              </p:nvSpPr>
              <p:spPr>
                <a:xfrm>
                  <a:off x="5911474" y="4229115"/>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11F89E78-C8E1-7480-1CA6-8FA454C28F8B}"/>
                    </a:ext>
                  </a:extLst>
                </p:cNvPr>
                <p:cNvSpPr txBox="1">
                  <a:spLocks noRot="1" noChangeAspect="1" noMove="1" noResize="1" noEditPoints="1" noAdjustHandles="1" noChangeArrowheads="1" noChangeShapeType="1" noTextEdit="1"/>
                </p:cNvSpPr>
                <p:nvPr/>
              </p:nvSpPr>
              <p:spPr>
                <a:xfrm>
                  <a:off x="5911474" y="4229115"/>
                  <a:ext cx="413126"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9188D357-731E-A152-3AA3-5A8060E008EC}"/>
                    </a:ext>
                  </a:extLst>
                </p:cNvPr>
                <p:cNvSpPr txBox="1"/>
                <p:nvPr/>
              </p:nvSpPr>
              <p:spPr>
                <a:xfrm>
                  <a:off x="6825874" y="4186003"/>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9188D357-731E-A152-3AA3-5A8060E008EC}"/>
                    </a:ext>
                  </a:extLst>
                </p:cNvPr>
                <p:cNvSpPr txBox="1">
                  <a:spLocks noRot="1" noChangeAspect="1" noMove="1" noResize="1" noEditPoints="1" noAdjustHandles="1" noChangeArrowheads="1" noChangeShapeType="1" noTextEdit="1"/>
                </p:cNvSpPr>
                <p:nvPr/>
              </p:nvSpPr>
              <p:spPr>
                <a:xfrm>
                  <a:off x="6825874" y="4186003"/>
                  <a:ext cx="413126"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6D0E4831-358D-8E40-E001-1487003BC7FE}"/>
                    </a:ext>
                  </a:extLst>
                </p:cNvPr>
                <p:cNvSpPr txBox="1"/>
                <p:nvPr/>
              </p:nvSpPr>
              <p:spPr>
                <a:xfrm>
                  <a:off x="4781397" y="2144309"/>
                  <a:ext cx="56117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𝐺𝐻</m:t>
                            </m:r>
                          </m:sub>
                        </m:sSub>
                      </m:oMath>
                    </m:oMathPara>
                  </a14:m>
                  <a:endParaRPr lang="en-US" dirty="0">
                    <a:solidFill>
                      <a:srgbClr val="0070C0"/>
                    </a:solidFill>
                  </a:endParaRPr>
                </a:p>
              </p:txBody>
            </p:sp>
          </mc:Choice>
          <mc:Fallback xmlns="">
            <p:sp>
              <p:nvSpPr>
                <p:cNvPr id="31" name="TextBox 30">
                  <a:extLst>
                    <a:ext uri="{FF2B5EF4-FFF2-40B4-BE49-F238E27FC236}">
                      <a16:creationId xmlns:a16="http://schemas.microsoft.com/office/drawing/2014/main" id="{6D0E4831-358D-8E40-E001-1487003BC7FE}"/>
                    </a:ext>
                  </a:extLst>
                </p:cNvPr>
                <p:cNvSpPr txBox="1">
                  <a:spLocks noRot="1" noChangeAspect="1" noMove="1" noResize="1" noEditPoints="1" noAdjustHandles="1" noChangeArrowheads="1" noChangeShapeType="1" noTextEdit="1"/>
                </p:cNvSpPr>
                <p:nvPr/>
              </p:nvSpPr>
              <p:spPr>
                <a:xfrm>
                  <a:off x="4781397" y="2144309"/>
                  <a:ext cx="561179"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44DCE12-AF8F-8911-9968-921C7A316A99}"/>
                    </a:ext>
                  </a:extLst>
                </p:cNvPr>
                <p:cNvSpPr txBox="1"/>
                <p:nvPr/>
              </p:nvSpPr>
              <p:spPr>
                <a:xfrm>
                  <a:off x="4947439" y="2812189"/>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𝐶𝐻</m:t>
                            </m:r>
                          </m:sub>
                        </m:sSub>
                      </m:oMath>
                    </m:oMathPara>
                  </a14:m>
                  <a:endParaRPr lang="en-US" dirty="0">
                    <a:solidFill>
                      <a:srgbClr val="0070C0"/>
                    </a:solidFill>
                  </a:endParaRPr>
                </a:p>
              </p:txBody>
            </p:sp>
          </mc:Choice>
          <mc:Fallback xmlns="">
            <p:sp>
              <p:nvSpPr>
                <p:cNvPr id="32" name="TextBox 31">
                  <a:extLst>
                    <a:ext uri="{FF2B5EF4-FFF2-40B4-BE49-F238E27FC236}">
                      <a16:creationId xmlns:a16="http://schemas.microsoft.com/office/drawing/2014/main" id="{E44DCE12-AF8F-8911-9968-921C7A316A99}"/>
                    </a:ext>
                  </a:extLst>
                </p:cNvPr>
                <p:cNvSpPr txBox="1">
                  <a:spLocks noRot="1" noChangeAspect="1" noMove="1" noResize="1" noEditPoints="1" noAdjustHandles="1" noChangeArrowheads="1" noChangeShapeType="1" noTextEdit="1"/>
                </p:cNvSpPr>
                <p:nvPr/>
              </p:nvSpPr>
              <p:spPr>
                <a:xfrm>
                  <a:off x="4947439" y="2812189"/>
                  <a:ext cx="549959" cy="4140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1949823-3EBC-9D27-AC60-24E67217A08E}"/>
                    </a:ext>
                  </a:extLst>
                </p:cNvPr>
                <p:cNvSpPr txBox="1"/>
                <p:nvPr/>
              </p:nvSpPr>
              <p:spPr>
                <a:xfrm>
                  <a:off x="4947440" y="3682898"/>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𝐶𝐷</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C1949823-3EBC-9D27-AC60-24E67217A08E}"/>
                    </a:ext>
                  </a:extLst>
                </p:cNvPr>
                <p:cNvSpPr txBox="1">
                  <a:spLocks noRot="1" noChangeAspect="1" noMove="1" noResize="1" noEditPoints="1" noAdjustHandles="1" noChangeArrowheads="1" noChangeShapeType="1" noTextEdit="1"/>
                </p:cNvSpPr>
                <p:nvPr/>
              </p:nvSpPr>
              <p:spPr>
                <a:xfrm>
                  <a:off x="4947440" y="3682898"/>
                  <a:ext cx="549959" cy="414088"/>
                </a:xfrm>
                <a:prstGeom prst="rect">
                  <a:avLst/>
                </a:prstGeom>
                <a:blipFill>
                  <a:blip r:embed="rId11"/>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98342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746FD-0997-79A5-BF69-56323BA83C00}"/>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7B0CB66B-9DEE-5D6E-251B-8AFADECE4DDC}"/>
              </a:ext>
            </a:extLst>
          </p:cNvPr>
          <p:cNvGrpSpPr/>
          <p:nvPr/>
        </p:nvGrpSpPr>
        <p:grpSpPr>
          <a:xfrm>
            <a:off x="2133600" y="1308095"/>
            <a:ext cx="6172200" cy="3225017"/>
            <a:chOff x="1501775" y="1499383"/>
            <a:chExt cx="6172200" cy="3225017"/>
          </a:xfrm>
        </p:grpSpPr>
        <p:sp>
          <p:nvSpPr>
            <p:cNvPr id="25" name="AutoShape 2" descr="Statics: Trusses">
              <a:extLst>
                <a:ext uri="{FF2B5EF4-FFF2-40B4-BE49-F238E27FC236}">
                  <a16:creationId xmlns:a16="http://schemas.microsoft.com/office/drawing/2014/main" id="{AA189053-F0BF-D0B4-A87D-329292E288B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6" name="Picture 25">
              <a:extLst>
                <a:ext uri="{FF2B5EF4-FFF2-40B4-BE49-F238E27FC236}">
                  <a16:creationId xmlns:a16="http://schemas.microsoft.com/office/drawing/2014/main" id="{149FB961-574C-0FDF-6624-D772ACA3FEEE}"/>
                </a:ext>
              </a:extLst>
            </p:cNvPr>
            <p:cNvPicPr>
              <a:picLocks noChangeAspect="1"/>
            </p:cNvPicPr>
            <p:nvPr/>
          </p:nvPicPr>
          <p:blipFill>
            <a:blip r:embed="rId3"/>
            <a:stretch>
              <a:fillRect/>
            </a:stretch>
          </p:blipFill>
          <p:spPr>
            <a:xfrm>
              <a:off x="1501775" y="1499383"/>
              <a:ext cx="6172200" cy="3193387"/>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78BB26D-AD23-75A2-DF46-58476CB447BA}"/>
                    </a:ext>
                  </a:extLst>
                </p:cNvPr>
                <p:cNvSpPr txBox="1"/>
                <p:nvPr/>
              </p:nvSpPr>
              <p:spPr>
                <a:xfrm>
                  <a:off x="3505200" y="4310312"/>
                  <a:ext cx="405687"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978BB26D-AD23-75A2-DF46-58476CB447BA}"/>
                    </a:ext>
                  </a:extLst>
                </p:cNvPr>
                <p:cNvSpPr txBox="1">
                  <a:spLocks noRot="1" noChangeAspect="1" noMove="1" noResize="1" noEditPoints="1" noAdjustHandles="1" noChangeArrowheads="1" noChangeShapeType="1" noTextEdit="1"/>
                </p:cNvSpPr>
                <p:nvPr/>
              </p:nvSpPr>
              <p:spPr>
                <a:xfrm>
                  <a:off x="3505200" y="4310312"/>
                  <a:ext cx="405687" cy="41408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5465B60-944A-F8F0-8231-16593EED6E7E}"/>
                    </a:ext>
                  </a:extLst>
                </p:cNvPr>
                <p:cNvSpPr txBox="1"/>
                <p:nvPr/>
              </p:nvSpPr>
              <p:spPr>
                <a:xfrm>
                  <a:off x="5911474" y="4229115"/>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C5465B60-944A-F8F0-8231-16593EED6E7E}"/>
                    </a:ext>
                  </a:extLst>
                </p:cNvPr>
                <p:cNvSpPr txBox="1">
                  <a:spLocks noRot="1" noChangeAspect="1" noMove="1" noResize="1" noEditPoints="1" noAdjustHandles="1" noChangeArrowheads="1" noChangeShapeType="1" noTextEdit="1"/>
                </p:cNvSpPr>
                <p:nvPr/>
              </p:nvSpPr>
              <p:spPr>
                <a:xfrm>
                  <a:off x="5911474" y="4229115"/>
                  <a:ext cx="413126"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0E6B7F88-ABD5-2332-0EE3-2E2528465A40}"/>
                    </a:ext>
                  </a:extLst>
                </p:cNvPr>
                <p:cNvSpPr txBox="1"/>
                <p:nvPr/>
              </p:nvSpPr>
              <p:spPr>
                <a:xfrm>
                  <a:off x="6825874" y="4186003"/>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0E6B7F88-ABD5-2332-0EE3-2E2528465A40}"/>
                    </a:ext>
                  </a:extLst>
                </p:cNvPr>
                <p:cNvSpPr txBox="1">
                  <a:spLocks noRot="1" noChangeAspect="1" noMove="1" noResize="1" noEditPoints="1" noAdjustHandles="1" noChangeArrowheads="1" noChangeShapeType="1" noTextEdit="1"/>
                </p:cNvSpPr>
                <p:nvPr/>
              </p:nvSpPr>
              <p:spPr>
                <a:xfrm>
                  <a:off x="6825874" y="4186003"/>
                  <a:ext cx="413126"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2E18B70-13F8-CD44-BA68-F300E5095448}"/>
                    </a:ext>
                  </a:extLst>
                </p:cNvPr>
                <p:cNvSpPr txBox="1"/>
                <p:nvPr/>
              </p:nvSpPr>
              <p:spPr>
                <a:xfrm>
                  <a:off x="4781397" y="2144309"/>
                  <a:ext cx="56117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𝐺𝐻</m:t>
                            </m:r>
                          </m:sub>
                        </m:sSub>
                      </m:oMath>
                    </m:oMathPara>
                  </a14:m>
                  <a:endParaRPr lang="en-US" dirty="0">
                    <a:solidFill>
                      <a:srgbClr val="0070C0"/>
                    </a:solidFill>
                  </a:endParaRPr>
                </a:p>
              </p:txBody>
            </p:sp>
          </mc:Choice>
          <mc:Fallback xmlns="">
            <p:sp>
              <p:nvSpPr>
                <p:cNvPr id="31" name="TextBox 30">
                  <a:extLst>
                    <a:ext uri="{FF2B5EF4-FFF2-40B4-BE49-F238E27FC236}">
                      <a16:creationId xmlns:a16="http://schemas.microsoft.com/office/drawing/2014/main" id="{F2E18B70-13F8-CD44-BA68-F300E5095448}"/>
                    </a:ext>
                  </a:extLst>
                </p:cNvPr>
                <p:cNvSpPr txBox="1">
                  <a:spLocks noRot="1" noChangeAspect="1" noMove="1" noResize="1" noEditPoints="1" noAdjustHandles="1" noChangeArrowheads="1" noChangeShapeType="1" noTextEdit="1"/>
                </p:cNvSpPr>
                <p:nvPr/>
              </p:nvSpPr>
              <p:spPr>
                <a:xfrm>
                  <a:off x="4781397" y="2144309"/>
                  <a:ext cx="561179"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F9EF66E-86C2-20BD-F787-A8DAC2028F2E}"/>
                    </a:ext>
                  </a:extLst>
                </p:cNvPr>
                <p:cNvSpPr txBox="1"/>
                <p:nvPr/>
              </p:nvSpPr>
              <p:spPr>
                <a:xfrm>
                  <a:off x="4947439" y="2812189"/>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𝐶𝐻</m:t>
                            </m:r>
                          </m:sub>
                        </m:sSub>
                      </m:oMath>
                    </m:oMathPara>
                  </a14:m>
                  <a:endParaRPr lang="en-US" dirty="0">
                    <a:solidFill>
                      <a:srgbClr val="0070C0"/>
                    </a:solidFill>
                  </a:endParaRPr>
                </a:p>
              </p:txBody>
            </p:sp>
          </mc:Choice>
          <mc:Fallback xmlns="">
            <p:sp>
              <p:nvSpPr>
                <p:cNvPr id="32" name="TextBox 31">
                  <a:extLst>
                    <a:ext uri="{FF2B5EF4-FFF2-40B4-BE49-F238E27FC236}">
                      <a16:creationId xmlns:a16="http://schemas.microsoft.com/office/drawing/2014/main" id="{4F9EF66E-86C2-20BD-F787-A8DAC2028F2E}"/>
                    </a:ext>
                  </a:extLst>
                </p:cNvPr>
                <p:cNvSpPr txBox="1">
                  <a:spLocks noRot="1" noChangeAspect="1" noMove="1" noResize="1" noEditPoints="1" noAdjustHandles="1" noChangeArrowheads="1" noChangeShapeType="1" noTextEdit="1"/>
                </p:cNvSpPr>
                <p:nvPr/>
              </p:nvSpPr>
              <p:spPr>
                <a:xfrm>
                  <a:off x="4947439" y="2812189"/>
                  <a:ext cx="54995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589D9CC-F3B2-FD58-17EE-AC30480238B4}"/>
                    </a:ext>
                  </a:extLst>
                </p:cNvPr>
                <p:cNvSpPr txBox="1"/>
                <p:nvPr/>
              </p:nvSpPr>
              <p:spPr>
                <a:xfrm>
                  <a:off x="4947440" y="3682898"/>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𝐶𝐷</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A589D9CC-F3B2-FD58-17EE-AC30480238B4}"/>
                    </a:ext>
                  </a:extLst>
                </p:cNvPr>
                <p:cNvSpPr txBox="1">
                  <a:spLocks noRot="1" noChangeAspect="1" noMove="1" noResize="1" noEditPoints="1" noAdjustHandles="1" noChangeArrowheads="1" noChangeShapeType="1" noTextEdit="1"/>
                </p:cNvSpPr>
                <p:nvPr/>
              </p:nvSpPr>
              <p:spPr>
                <a:xfrm>
                  <a:off x="4947440" y="3682898"/>
                  <a:ext cx="549959" cy="414088"/>
                </a:xfrm>
                <a:prstGeom prst="rect">
                  <a:avLst/>
                </a:prstGeom>
                <a:blipFill>
                  <a:blip r:embed="rId9"/>
                  <a:stretch>
                    <a:fillRect/>
                  </a:stretch>
                </a:blipFill>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23045532-07DF-A095-5764-6C36AD3D496B}"/>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4</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5F1DE7E6-F9D8-9664-9781-A59415D50198}"/>
                  </a:ext>
                </a:extLst>
              </p:cNvPr>
              <p:cNvSpPr txBox="1">
                <a:spLocks noGrp="1"/>
              </p:cNvSpPr>
              <p:nvPr>
                <p:ph type="subTitle" idx="1"/>
              </p:nvPr>
            </p:nvSpPr>
            <p:spPr>
              <a:xfrm>
                <a:off x="192465" y="4602099"/>
                <a:ext cx="8702675" cy="2101416"/>
              </a:xfrm>
            </p:spPr>
            <p:txBody>
              <a:bodyPr anchorCtr="0"/>
              <a:lstStyle/>
              <a:p>
                <a:pPr marL="342900" lvl="0" indent="-342900" algn="l">
                  <a:spcBef>
                    <a:spcPts val="600"/>
                  </a:spcBef>
                  <a:buClr>
                    <a:srgbClr val="000000"/>
                  </a:buClr>
                  <a:buChar char="•"/>
                </a:pPr>
                <a:r>
                  <a:rPr lang="en-US" sz="2400" dirty="0"/>
                  <a:t>The load </a:t>
                </a: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𝑃</m:t>
                            </m:r>
                          </m:e>
                        </m:acc>
                      </m:e>
                      <m:sub>
                        <m:r>
                          <a:rPr lang="en-US" sz="2400" b="0" i="1" smtClean="0">
                            <a:latin typeface="Cambria Math" panose="02040503050406030204" pitchFamily="18" charset="0"/>
                          </a:rPr>
                          <m:t>𝐵</m:t>
                        </m:r>
                      </m:sub>
                    </m:sSub>
                  </m:oMath>
                </a14:m>
                <a:r>
                  <a:rPr lang="en-US" sz="2400" dirty="0"/>
                  <a:t> is greater than the reaction </a:t>
                </a:r>
                <a:r>
                  <a:rPr lang="en-US" sz="2400" i="1" dirty="0"/>
                  <a:t>F</a:t>
                </a:r>
                <a:r>
                  <a:rPr lang="en-US" sz="2400" i="1" baseline="-25000" dirty="0"/>
                  <a:t>y</a:t>
                </a:r>
                <a:r>
                  <a:rPr lang="en-US" sz="2400" dirty="0"/>
                  <a:t>, so that the force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𝑇</m:t>
                            </m:r>
                          </m:e>
                        </m:acc>
                      </m:e>
                      <m:sub>
                        <m:r>
                          <a:rPr lang="en-US" sz="2400" b="0" i="1" smtClean="0">
                            <a:latin typeface="Cambria Math" panose="02040503050406030204" pitchFamily="18" charset="0"/>
                          </a:rPr>
                          <m:t>𝐶𝐻</m:t>
                        </m:r>
                      </m:sub>
                    </m:sSub>
                  </m:oMath>
                </a14:m>
                <a:r>
                  <a:rPr lang="en-US" sz="2400" dirty="0"/>
                  <a:t> must be up and to the right to supply the needed  upward component for vertical equilibrium. </a:t>
                </a:r>
              </a:p>
              <a:p>
                <a:pPr marL="342900" lvl="0" indent="-342900" algn="l">
                  <a:spcBef>
                    <a:spcPts val="600"/>
                  </a:spcBef>
                  <a:buClr>
                    <a:srgbClr val="000000"/>
                  </a:buClr>
                  <a:buChar char="•"/>
                </a:pPr>
                <a:r>
                  <a:rPr lang="en-US" sz="2400" dirty="0"/>
                  <a:t>Force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𝑇</m:t>
                            </m:r>
                          </m:e>
                        </m:acc>
                      </m:e>
                      <m:sub>
                        <m:r>
                          <a:rPr lang="en-US" sz="2400" i="1">
                            <a:latin typeface="Cambria Math" panose="02040503050406030204" pitchFamily="18" charset="0"/>
                          </a:rPr>
                          <m:t>𝐶𝐻</m:t>
                        </m:r>
                      </m:sub>
                    </m:sSub>
                  </m:oMath>
                </a14:m>
                <a:r>
                  <a:rPr lang="en-US" sz="2400" dirty="0"/>
                  <a:t> is therefore tensile, since it acts away from the cut section.</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5F1DE7E6-F9D8-9664-9781-A59415D50198}"/>
                  </a:ext>
                </a:extLst>
              </p:cNvPr>
              <p:cNvSpPr txBox="1">
                <a:spLocks noGrp="1" noRot="1" noChangeAspect="1" noMove="1" noResize="1" noEditPoints="1" noAdjustHandles="1" noChangeArrowheads="1" noChangeShapeType="1" noTextEdit="1"/>
              </p:cNvSpPr>
              <p:nvPr>
                <p:ph type="subTitle" idx="1"/>
              </p:nvPr>
            </p:nvSpPr>
            <p:spPr>
              <a:xfrm>
                <a:off x="192465" y="4602099"/>
                <a:ext cx="8702675" cy="2101416"/>
              </a:xfrm>
              <a:blipFill>
                <a:blip r:embed="rId10"/>
                <a:stretch>
                  <a:fillRect l="-981" b="-5797"/>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69B778FE-384D-A8AD-490A-5C94EE230B56}"/>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25</a:t>
            </a:fld>
            <a:endParaRPr lang="en-US"/>
          </a:p>
        </p:txBody>
      </p:sp>
      <p:grpSp>
        <p:nvGrpSpPr>
          <p:cNvPr id="5" name="Group 38">
            <a:extLst>
              <a:ext uri="{FF2B5EF4-FFF2-40B4-BE49-F238E27FC236}">
                <a16:creationId xmlns:a16="http://schemas.microsoft.com/office/drawing/2014/main" id="{CDBC8F6D-25B1-7E42-C040-4749741D0BA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E792E20-F3A1-D884-C54D-78DD535D7A4E}"/>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A0DC8CF-CAD2-C0F0-AD00-54041A78828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FDF491E-F5D6-AFAE-B786-413117AC657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1CC662B-6400-E315-A59D-9210EFBAD2A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0ECC1F5-EF29-BB00-4CD4-F5820372916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66D4C1E-8506-1E47-2B4D-BE7E2ABE8E9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36C4B69-4D4B-5419-3E6B-AB651204471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A021F5B-FFBD-F2C3-8604-6F969FFC319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BCD50FA-8EC0-2243-91EE-CA5B45424B1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221C5B2-92ED-6535-41E3-E48AA3A8B8C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C46016FB-3BF6-E151-2FF3-662B0405B7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54ED863-59A5-ADAF-C187-6F9758F9060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D1EFE3F-5026-1D27-B3A6-09145AF4AEC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47C4EB9-41BA-B0E7-8DDB-54451FBF02F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5CED630-F90D-70AA-FC5D-C2E07706F954}"/>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0080BC2-906C-624F-3970-3F0A8167161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65E5AA33-B181-C2A1-6909-16A6CF1F808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889141F6-8624-C8EB-6E2B-A644B706186F}"/>
              </a:ext>
            </a:extLst>
          </p:cNvPr>
          <p:cNvSpPr txBox="1"/>
          <p:nvPr/>
        </p:nvSpPr>
        <p:spPr>
          <a:xfrm>
            <a:off x="457200" y="1197631"/>
            <a:ext cx="4324197" cy="461665"/>
          </a:xfrm>
          <a:prstGeom prst="rect">
            <a:avLst/>
          </a:prstGeom>
          <a:noFill/>
        </p:spPr>
        <p:txBody>
          <a:bodyPr wrap="none" rtlCol="0">
            <a:spAutoFit/>
          </a:bodyPr>
          <a:lstStyle/>
          <a:p>
            <a:r>
              <a:rPr lang="en-US" dirty="0"/>
              <a:t>Two Sectioned Parts of the Truss:</a:t>
            </a:r>
          </a:p>
        </p:txBody>
      </p:sp>
    </p:spTree>
    <p:extLst>
      <p:ext uri="{BB962C8B-B14F-4D97-AF65-F5344CB8AC3E}">
        <p14:creationId xmlns:p14="http://schemas.microsoft.com/office/powerpoint/2010/main" val="1456056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9374B-7F8D-F1D3-3947-5546D0083468}"/>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0187621E-7012-354A-C200-DBB14F5EE59B}"/>
              </a:ext>
            </a:extLst>
          </p:cNvPr>
          <p:cNvGrpSpPr/>
          <p:nvPr/>
        </p:nvGrpSpPr>
        <p:grpSpPr>
          <a:xfrm>
            <a:off x="2438400" y="1219200"/>
            <a:ext cx="6172200" cy="3225017"/>
            <a:chOff x="1501775" y="1499383"/>
            <a:chExt cx="6172200" cy="3225017"/>
          </a:xfrm>
        </p:grpSpPr>
        <p:sp>
          <p:nvSpPr>
            <p:cNvPr id="25" name="AutoShape 2" descr="Statics: Trusses">
              <a:extLst>
                <a:ext uri="{FF2B5EF4-FFF2-40B4-BE49-F238E27FC236}">
                  <a16:creationId xmlns:a16="http://schemas.microsoft.com/office/drawing/2014/main" id="{8E0CFEF2-C058-0D55-525E-50E6A385645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6" name="Picture 25">
              <a:extLst>
                <a:ext uri="{FF2B5EF4-FFF2-40B4-BE49-F238E27FC236}">
                  <a16:creationId xmlns:a16="http://schemas.microsoft.com/office/drawing/2014/main" id="{7734862E-75E7-693B-1063-66AC36528661}"/>
                </a:ext>
              </a:extLst>
            </p:cNvPr>
            <p:cNvPicPr>
              <a:picLocks noChangeAspect="1"/>
            </p:cNvPicPr>
            <p:nvPr/>
          </p:nvPicPr>
          <p:blipFill>
            <a:blip r:embed="rId3"/>
            <a:stretch>
              <a:fillRect/>
            </a:stretch>
          </p:blipFill>
          <p:spPr>
            <a:xfrm>
              <a:off x="1501775" y="1499383"/>
              <a:ext cx="6172200" cy="3193387"/>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171381E-74CA-2F77-665B-89CECC26312E}"/>
                    </a:ext>
                  </a:extLst>
                </p:cNvPr>
                <p:cNvSpPr txBox="1"/>
                <p:nvPr/>
              </p:nvSpPr>
              <p:spPr>
                <a:xfrm>
                  <a:off x="3505200" y="4310312"/>
                  <a:ext cx="405687"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5171381E-74CA-2F77-665B-89CECC26312E}"/>
                    </a:ext>
                  </a:extLst>
                </p:cNvPr>
                <p:cNvSpPr txBox="1">
                  <a:spLocks noRot="1" noChangeAspect="1" noMove="1" noResize="1" noEditPoints="1" noAdjustHandles="1" noChangeArrowheads="1" noChangeShapeType="1" noTextEdit="1"/>
                </p:cNvSpPr>
                <p:nvPr/>
              </p:nvSpPr>
              <p:spPr>
                <a:xfrm>
                  <a:off x="3505200" y="4310312"/>
                  <a:ext cx="405687" cy="41408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0D610F24-1F95-3EE7-D318-843A3CE6DDFA}"/>
                    </a:ext>
                  </a:extLst>
                </p:cNvPr>
                <p:cNvSpPr txBox="1"/>
                <p:nvPr/>
              </p:nvSpPr>
              <p:spPr>
                <a:xfrm>
                  <a:off x="5911474" y="4229115"/>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0D610F24-1F95-3EE7-D318-843A3CE6DDFA}"/>
                    </a:ext>
                  </a:extLst>
                </p:cNvPr>
                <p:cNvSpPr txBox="1">
                  <a:spLocks noRot="1" noChangeAspect="1" noMove="1" noResize="1" noEditPoints="1" noAdjustHandles="1" noChangeArrowheads="1" noChangeShapeType="1" noTextEdit="1"/>
                </p:cNvSpPr>
                <p:nvPr/>
              </p:nvSpPr>
              <p:spPr>
                <a:xfrm>
                  <a:off x="5911474" y="4229115"/>
                  <a:ext cx="413126"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BA401120-F186-3175-388D-36E1E084E9EB}"/>
                    </a:ext>
                  </a:extLst>
                </p:cNvPr>
                <p:cNvSpPr txBox="1"/>
                <p:nvPr/>
              </p:nvSpPr>
              <p:spPr>
                <a:xfrm>
                  <a:off x="6825874" y="4186003"/>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BA401120-F186-3175-388D-36E1E084E9EB}"/>
                    </a:ext>
                  </a:extLst>
                </p:cNvPr>
                <p:cNvSpPr txBox="1">
                  <a:spLocks noRot="1" noChangeAspect="1" noMove="1" noResize="1" noEditPoints="1" noAdjustHandles="1" noChangeArrowheads="1" noChangeShapeType="1" noTextEdit="1"/>
                </p:cNvSpPr>
                <p:nvPr/>
              </p:nvSpPr>
              <p:spPr>
                <a:xfrm>
                  <a:off x="6825874" y="4186003"/>
                  <a:ext cx="413126"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6218E9E-0A0B-C08D-77AF-514AC08A2E8C}"/>
                    </a:ext>
                  </a:extLst>
                </p:cNvPr>
                <p:cNvSpPr txBox="1"/>
                <p:nvPr/>
              </p:nvSpPr>
              <p:spPr>
                <a:xfrm>
                  <a:off x="4781397" y="2144309"/>
                  <a:ext cx="56117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𝐺𝐻</m:t>
                            </m:r>
                          </m:sub>
                        </m:sSub>
                      </m:oMath>
                    </m:oMathPara>
                  </a14:m>
                  <a:endParaRPr lang="en-US" dirty="0">
                    <a:solidFill>
                      <a:srgbClr val="0070C0"/>
                    </a:solidFill>
                  </a:endParaRPr>
                </a:p>
              </p:txBody>
            </p:sp>
          </mc:Choice>
          <mc:Fallback xmlns="">
            <p:sp>
              <p:nvSpPr>
                <p:cNvPr id="31" name="TextBox 30">
                  <a:extLst>
                    <a:ext uri="{FF2B5EF4-FFF2-40B4-BE49-F238E27FC236}">
                      <a16:creationId xmlns:a16="http://schemas.microsoft.com/office/drawing/2014/main" id="{76218E9E-0A0B-C08D-77AF-514AC08A2E8C}"/>
                    </a:ext>
                  </a:extLst>
                </p:cNvPr>
                <p:cNvSpPr txBox="1">
                  <a:spLocks noRot="1" noChangeAspect="1" noMove="1" noResize="1" noEditPoints="1" noAdjustHandles="1" noChangeArrowheads="1" noChangeShapeType="1" noTextEdit="1"/>
                </p:cNvSpPr>
                <p:nvPr/>
              </p:nvSpPr>
              <p:spPr>
                <a:xfrm>
                  <a:off x="4781397" y="2144309"/>
                  <a:ext cx="561179"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F45F1AE5-A2F3-7D36-6D6D-AEB4B5AEE55C}"/>
                    </a:ext>
                  </a:extLst>
                </p:cNvPr>
                <p:cNvSpPr txBox="1"/>
                <p:nvPr/>
              </p:nvSpPr>
              <p:spPr>
                <a:xfrm>
                  <a:off x="4947439" y="2812189"/>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𝐶𝐻</m:t>
                            </m:r>
                          </m:sub>
                        </m:sSub>
                      </m:oMath>
                    </m:oMathPara>
                  </a14:m>
                  <a:endParaRPr lang="en-US" dirty="0">
                    <a:solidFill>
                      <a:srgbClr val="0070C0"/>
                    </a:solidFill>
                  </a:endParaRPr>
                </a:p>
              </p:txBody>
            </p:sp>
          </mc:Choice>
          <mc:Fallback xmlns="">
            <p:sp>
              <p:nvSpPr>
                <p:cNvPr id="32" name="TextBox 31">
                  <a:extLst>
                    <a:ext uri="{FF2B5EF4-FFF2-40B4-BE49-F238E27FC236}">
                      <a16:creationId xmlns:a16="http://schemas.microsoft.com/office/drawing/2014/main" id="{F45F1AE5-A2F3-7D36-6D6D-AEB4B5AEE55C}"/>
                    </a:ext>
                  </a:extLst>
                </p:cNvPr>
                <p:cNvSpPr txBox="1">
                  <a:spLocks noRot="1" noChangeAspect="1" noMove="1" noResize="1" noEditPoints="1" noAdjustHandles="1" noChangeArrowheads="1" noChangeShapeType="1" noTextEdit="1"/>
                </p:cNvSpPr>
                <p:nvPr/>
              </p:nvSpPr>
              <p:spPr>
                <a:xfrm>
                  <a:off x="4947439" y="2812189"/>
                  <a:ext cx="54995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794DD98A-E1E0-91DE-2B80-6874A9E6E503}"/>
                    </a:ext>
                  </a:extLst>
                </p:cNvPr>
                <p:cNvSpPr txBox="1"/>
                <p:nvPr/>
              </p:nvSpPr>
              <p:spPr>
                <a:xfrm>
                  <a:off x="4947440" y="3682898"/>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𝐶𝐷</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794DD98A-E1E0-91DE-2B80-6874A9E6E503}"/>
                    </a:ext>
                  </a:extLst>
                </p:cNvPr>
                <p:cNvSpPr txBox="1">
                  <a:spLocks noRot="1" noChangeAspect="1" noMove="1" noResize="1" noEditPoints="1" noAdjustHandles="1" noChangeArrowheads="1" noChangeShapeType="1" noTextEdit="1"/>
                </p:cNvSpPr>
                <p:nvPr/>
              </p:nvSpPr>
              <p:spPr>
                <a:xfrm>
                  <a:off x="4947440" y="3682898"/>
                  <a:ext cx="549959" cy="414088"/>
                </a:xfrm>
                <a:prstGeom prst="rect">
                  <a:avLst/>
                </a:prstGeom>
                <a:blipFill>
                  <a:blip r:embed="rId9"/>
                  <a:stretch>
                    <a:fillRect/>
                  </a:stretch>
                </a:blipFill>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416BB577-36C3-3118-DA08-EC66C9C6C06E}"/>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5</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368C4C08-EA02-B9A1-579E-80BA0465CB80}"/>
                  </a:ext>
                </a:extLst>
              </p:cNvPr>
              <p:cNvSpPr txBox="1">
                <a:spLocks noGrp="1"/>
              </p:cNvSpPr>
              <p:nvPr>
                <p:ph type="subTitle" idx="1"/>
              </p:nvPr>
            </p:nvSpPr>
            <p:spPr>
              <a:xfrm>
                <a:off x="192465" y="4397794"/>
                <a:ext cx="8702675" cy="2314433"/>
              </a:xfrm>
            </p:spPr>
            <p:txBody>
              <a:bodyPr anchorCtr="0"/>
              <a:lstStyle/>
              <a:p>
                <a:pPr marL="342900" lvl="0" indent="-342900" algn="l">
                  <a:spcBef>
                    <a:spcPts val="600"/>
                  </a:spcBef>
                  <a:buClr>
                    <a:srgbClr val="000000"/>
                  </a:buClr>
                  <a:buChar char="•"/>
                </a:pPr>
                <a:r>
                  <a:rPr lang="en-US" sz="2400" dirty="0"/>
                  <a:t>With the approximate magnitudes of reactions  and loads in mind it is seen that the balance of moments about point H requires that </a:t>
                </a: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𝑇</m:t>
                            </m:r>
                          </m:e>
                        </m:acc>
                      </m:e>
                      <m:sub>
                        <m:r>
                          <a:rPr lang="en-US" sz="2400" b="0" i="1" smtClean="0">
                            <a:latin typeface="Cambria Math" panose="02040503050406030204" pitchFamily="18" charset="0"/>
                          </a:rPr>
                          <m:t>𝐶𝐷</m:t>
                        </m:r>
                      </m:sub>
                    </m:sSub>
                  </m:oMath>
                </a14:m>
                <a:r>
                  <a:rPr lang="en-US" sz="2400" dirty="0"/>
                  <a:t> be to the right. </a:t>
                </a:r>
              </a:p>
              <a:p>
                <a:pPr marL="342900" lvl="0" indent="-342900" algn="l">
                  <a:spcBef>
                    <a:spcPts val="600"/>
                  </a:spcBef>
                  <a:buClr>
                    <a:srgbClr val="000000"/>
                  </a:buClr>
                  <a:buChar char="•"/>
                </a:pPr>
                <a:r>
                  <a:rPr lang="en-US" sz="2400" dirty="0"/>
                  <a:t>A casual glance at the truss should lead to the same conclusion when it is realized that the lower horizontal member will stretch under the tension caused by bending. </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368C4C08-EA02-B9A1-579E-80BA0465CB80}"/>
                  </a:ext>
                </a:extLst>
              </p:cNvPr>
              <p:cNvSpPr txBox="1">
                <a:spLocks noGrp="1" noRot="1" noChangeAspect="1" noMove="1" noResize="1" noEditPoints="1" noAdjustHandles="1" noChangeArrowheads="1" noChangeShapeType="1" noTextEdit="1"/>
              </p:cNvSpPr>
              <p:nvPr>
                <p:ph type="subTitle" idx="1"/>
              </p:nvPr>
            </p:nvSpPr>
            <p:spPr>
              <a:xfrm>
                <a:off x="192465" y="4397794"/>
                <a:ext cx="8702675" cy="2314433"/>
              </a:xfrm>
              <a:blipFill>
                <a:blip r:embed="rId10"/>
                <a:stretch>
                  <a:fillRect l="-981" t="-2105" b="-10000"/>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74CF372A-08F5-5674-15C2-A1DC23CC0F8D}"/>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26</a:t>
            </a:fld>
            <a:endParaRPr lang="en-US"/>
          </a:p>
        </p:txBody>
      </p:sp>
      <p:grpSp>
        <p:nvGrpSpPr>
          <p:cNvPr id="5" name="Group 38">
            <a:extLst>
              <a:ext uri="{FF2B5EF4-FFF2-40B4-BE49-F238E27FC236}">
                <a16:creationId xmlns:a16="http://schemas.microsoft.com/office/drawing/2014/main" id="{853524AE-CD11-C49B-0DBE-A42ACFFBC48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6F219B7-4C81-B55B-D7B2-622C461AF1D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1C860DD-C37D-721E-5AD4-3836557DF85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776EC96-D03F-CE56-FFA3-346A0D1BFEB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73197F8-80F1-5968-0A3F-6BD1E276AEF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261E3D3-D35E-4E3F-CF06-5B7305E9D65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6187CE1-97B8-0347-C202-85EDD6ECEBC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875959A-D23D-3201-0BB3-4469A0AE0A9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6EB9FE8-85B2-0A05-FBC3-E433E3D731E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5E16126-26BE-1605-94B1-6197A07E907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2B5AECB-44B8-441F-0FF6-F4A446762D0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405C02A-6D44-CDF7-1AF2-7B91A55F7EB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8CD9EEF-A73C-4D28-C3C8-1041F8AFDA6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32F30C2-3929-9C5A-9A7C-AF875C643CF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4F29E3F-6680-F324-35AC-66772F9FA5A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10719F9-C1A3-94BF-01FE-954182DBD4E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412B2E5-532D-0B76-3D67-FF1F97BAE16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2535EBDE-1313-4C13-FFB8-3CFE4783033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54AB98B7-71C7-D72D-5083-5E6FB8521848}"/>
              </a:ext>
            </a:extLst>
          </p:cNvPr>
          <p:cNvSpPr txBox="1"/>
          <p:nvPr/>
        </p:nvSpPr>
        <p:spPr>
          <a:xfrm>
            <a:off x="457200" y="1197631"/>
            <a:ext cx="4324197" cy="461665"/>
          </a:xfrm>
          <a:prstGeom prst="rect">
            <a:avLst/>
          </a:prstGeom>
          <a:noFill/>
        </p:spPr>
        <p:txBody>
          <a:bodyPr wrap="none" rtlCol="0">
            <a:spAutoFit/>
          </a:bodyPr>
          <a:lstStyle/>
          <a:p>
            <a:r>
              <a:rPr lang="en-US" dirty="0"/>
              <a:t>Two Sectioned Parts of the Truss:</a:t>
            </a:r>
          </a:p>
        </p:txBody>
      </p:sp>
    </p:spTree>
    <p:extLst>
      <p:ext uri="{BB962C8B-B14F-4D97-AF65-F5344CB8AC3E}">
        <p14:creationId xmlns:p14="http://schemas.microsoft.com/office/powerpoint/2010/main" val="33942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68BC4-D513-D758-1448-670C66E776C5}"/>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FABB4735-512C-8103-B8A4-0C1417A7DA74}"/>
              </a:ext>
            </a:extLst>
          </p:cNvPr>
          <p:cNvGrpSpPr/>
          <p:nvPr/>
        </p:nvGrpSpPr>
        <p:grpSpPr>
          <a:xfrm>
            <a:off x="2685691" y="1198732"/>
            <a:ext cx="6172200" cy="3225017"/>
            <a:chOff x="1501775" y="1499383"/>
            <a:chExt cx="6172200" cy="3225017"/>
          </a:xfrm>
        </p:grpSpPr>
        <p:sp>
          <p:nvSpPr>
            <p:cNvPr id="25" name="AutoShape 2" descr="Statics: Trusses">
              <a:extLst>
                <a:ext uri="{FF2B5EF4-FFF2-40B4-BE49-F238E27FC236}">
                  <a16:creationId xmlns:a16="http://schemas.microsoft.com/office/drawing/2014/main" id="{EFDC7A70-EC0C-F73A-792C-7AA389FC7B1F}"/>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6" name="Picture 25">
              <a:extLst>
                <a:ext uri="{FF2B5EF4-FFF2-40B4-BE49-F238E27FC236}">
                  <a16:creationId xmlns:a16="http://schemas.microsoft.com/office/drawing/2014/main" id="{06E93E8D-5334-CF14-6314-8D86B3C2FEFD}"/>
                </a:ext>
              </a:extLst>
            </p:cNvPr>
            <p:cNvPicPr>
              <a:picLocks noChangeAspect="1"/>
            </p:cNvPicPr>
            <p:nvPr/>
          </p:nvPicPr>
          <p:blipFill>
            <a:blip r:embed="rId3"/>
            <a:stretch>
              <a:fillRect/>
            </a:stretch>
          </p:blipFill>
          <p:spPr>
            <a:xfrm>
              <a:off x="1501775" y="1499383"/>
              <a:ext cx="6172200" cy="3193387"/>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713FBC9-1DE2-5D6F-10F5-05EBECD24FAF}"/>
                    </a:ext>
                  </a:extLst>
                </p:cNvPr>
                <p:cNvSpPr txBox="1"/>
                <p:nvPr/>
              </p:nvSpPr>
              <p:spPr>
                <a:xfrm>
                  <a:off x="3505200" y="4310312"/>
                  <a:ext cx="405687"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B713FBC9-1DE2-5D6F-10F5-05EBECD24FAF}"/>
                    </a:ext>
                  </a:extLst>
                </p:cNvPr>
                <p:cNvSpPr txBox="1">
                  <a:spLocks noRot="1" noChangeAspect="1" noMove="1" noResize="1" noEditPoints="1" noAdjustHandles="1" noChangeArrowheads="1" noChangeShapeType="1" noTextEdit="1"/>
                </p:cNvSpPr>
                <p:nvPr/>
              </p:nvSpPr>
              <p:spPr>
                <a:xfrm>
                  <a:off x="3505200" y="4310312"/>
                  <a:ext cx="405687" cy="41408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F8003CA2-32B7-28DB-FCDC-9DAD3D4D3406}"/>
                    </a:ext>
                  </a:extLst>
                </p:cNvPr>
                <p:cNvSpPr txBox="1"/>
                <p:nvPr/>
              </p:nvSpPr>
              <p:spPr>
                <a:xfrm>
                  <a:off x="5911474" y="4229115"/>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F8003CA2-32B7-28DB-FCDC-9DAD3D4D3406}"/>
                    </a:ext>
                  </a:extLst>
                </p:cNvPr>
                <p:cNvSpPr txBox="1">
                  <a:spLocks noRot="1" noChangeAspect="1" noMove="1" noResize="1" noEditPoints="1" noAdjustHandles="1" noChangeArrowheads="1" noChangeShapeType="1" noTextEdit="1"/>
                </p:cNvSpPr>
                <p:nvPr/>
              </p:nvSpPr>
              <p:spPr>
                <a:xfrm>
                  <a:off x="5911474" y="4229115"/>
                  <a:ext cx="413126"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5AC3F6F-CC23-E53B-EA06-F4FCDAB6DF83}"/>
                    </a:ext>
                  </a:extLst>
                </p:cNvPr>
                <p:cNvSpPr txBox="1"/>
                <p:nvPr/>
              </p:nvSpPr>
              <p:spPr>
                <a:xfrm>
                  <a:off x="6825874" y="4186003"/>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A5AC3F6F-CC23-E53B-EA06-F4FCDAB6DF83}"/>
                    </a:ext>
                  </a:extLst>
                </p:cNvPr>
                <p:cNvSpPr txBox="1">
                  <a:spLocks noRot="1" noChangeAspect="1" noMove="1" noResize="1" noEditPoints="1" noAdjustHandles="1" noChangeArrowheads="1" noChangeShapeType="1" noTextEdit="1"/>
                </p:cNvSpPr>
                <p:nvPr/>
              </p:nvSpPr>
              <p:spPr>
                <a:xfrm>
                  <a:off x="6825874" y="4186003"/>
                  <a:ext cx="413126"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89545D4-0CDC-32C2-14A1-7C9DF6D4EB59}"/>
                    </a:ext>
                  </a:extLst>
                </p:cNvPr>
                <p:cNvSpPr txBox="1"/>
                <p:nvPr/>
              </p:nvSpPr>
              <p:spPr>
                <a:xfrm>
                  <a:off x="4781397" y="2144309"/>
                  <a:ext cx="56117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𝐺𝐻</m:t>
                            </m:r>
                          </m:sub>
                        </m:sSub>
                      </m:oMath>
                    </m:oMathPara>
                  </a14:m>
                  <a:endParaRPr lang="en-US" dirty="0">
                    <a:solidFill>
                      <a:srgbClr val="0070C0"/>
                    </a:solidFill>
                  </a:endParaRPr>
                </a:p>
              </p:txBody>
            </p:sp>
          </mc:Choice>
          <mc:Fallback xmlns="">
            <p:sp>
              <p:nvSpPr>
                <p:cNvPr id="31" name="TextBox 30">
                  <a:extLst>
                    <a:ext uri="{FF2B5EF4-FFF2-40B4-BE49-F238E27FC236}">
                      <a16:creationId xmlns:a16="http://schemas.microsoft.com/office/drawing/2014/main" id="{489545D4-0CDC-32C2-14A1-7C9DF6D4EB59}"/>
                    </a:ext>
                  </a:extLst>
                </p:cNvPr>
                <p:cNvSpPr txBox="1">
                  <a:spLocks noRot="1" noChangeAspect="1" noMove="1" noResize="1" noEditPoints="1" noAdjustHandles="1" noChangeArrowheads="1" noChangeShapeType="1" noTextEdit="1"/>
                </p:cNvSpPr>
                <p:nvPr/>
              </p:nvSpPr>
              <p:spPr>
                <a:xfrm>
                  <a:off x="4781397" y="2144309"/>
                  <a:ext cx="561179"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8B223FE9-747C-200A-4D5C-5920D8FC09AD}"/>
                    </a:ext>
                  </a:extLst>
                </p:cNvPr>
                <p:cNvSpPr txBox="1"/>
                <p:nvPr/>
              </p:nvSpPr>
              <p:spPr>
                <a:xfrm>
                  <a:off x="4947439" y="2812189"/>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𝐶𝐻</m:t>
                            </m:r>
                          </m:sub>
                        </m:sSub>
                      </m:oMath>
                    </m:oMathPara>
                  </a14:m>
                  <a:endParaRPr lang="en-US" dirty="0">
                    <a:solidFill>
                      <a:srgbClr val="0070C0"/>
                    </a:solidFill>
                  </a:endParaRPr>
                </a:p>
              </p:txBody>
            </p:sp>
          </mc:Choice>
          <mc:Fallback xmlns="">
            <p:sp>
              <p:nvSpPr>
                <p:cNvPr id="32" name="TextBox 31">
                  <a:extLst>
                    <a:ext uri="{FF2B5EF4-FFF2-40B4-BE49-F238E27FC236}">
                      <a16:creationId xmlns:a16="http://schemas.microsoft.com/office/drawing/2014/main" id="{8B223FE9-747C-200A-4D5C-5920D8FC09AD}"/>
                    </a:ext>
                  </a:extLst>
                </p:cNvPr>
                <p:cNvSpPr txBox="1">
                  <a:spLocks noRot="1" noChangeAspect="1" noMove="1" noResize="1" noEditPoints="1" noAdjustHandles="1" noChangeArrowheads="1" noChangeShapeType="1" noTextEdit="1"/>
                </p:cNvSpPr>
                <p:nvPr/>
              </p:nvSpPr>
              <p:spPr>
                <a:xfrm>
                  <a:off x="4947439" y="2812189"/>
                  <a:ext cx="54995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7261498-94A1-4A33-E3D8-41BA6DD26BE3}"/>
                    </a:ext>
                  </a:extLst>
                </p:cNvPr>
                <p:cNvSpPr txBox="1"/>
                <p:nvPr/>
              </p:nvSpPr>
              <p:spPr>
                <a:xfrm>
                  <a:off x="4947440" y="3682898"/>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𝐶𝐷</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D7261498-94A1-4A33-E3D8-41BA6DD26BE3}"/>
                    </a:ext>
                  </a:extLst>
                </p:cNvPr>
                <p:cNvSpPr txBox="1">
                  <a:spLocks noRot="1" noChangeAspect="1" noMove="1" noResize="1" noEditPoints="1" noAdjustHandles="1" noChangeArrowheads="1" noChangeShapeType="1" noTextEdit="1"/>
                </p:cNvSpPr>
                <p:nvPr/>
              </p:nvSpPr>
              <p:spPr>
                <a:xfrm>
                  <a:off x="4947440" y="3682898"/>
                  <a:ext cx="549959" cy="414088"/>
                </a:xfrm>
                <a:prstGeom prst="rect">
                  <a:avLst/>
                </a:prstGeom>
                <a:blipFill>
                  <a:blip r:embed="rId9"/>
                  <a:stretch>
                    <a:fillRect/>
                  </a:stretch>
                </a:blipFill>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52E6E606-61A0-BB2A-0FB3-4C589E61A0E5}"/>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5</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AAF2CF10-4C94-AD1E-0EFD-61C967639819}"/>
                  </a:ext>
                </a:extLst>
              </p:cNvPr>
              <p:cNvSpPr txBox="1">
                <a:spLocks noGrp="1"/>
              </p:cNvSpPr>
              <p:nvPr>
                <p:ph type="subTitle" idx="1"/>
              </p:nvPr>
            </p:nvSpPr>
            <p:spPr>
              <a:xfrm>
                <a:off x="230008" y="4512057"/>
                <a:ext cx="8702675" cy="2101416"/>
              </a:xfrm>
            </p:spPr>
            <p:txBody>
              <a:bodyPr anchorCtr="0"/>
              <a:lstStyle/>
              <a:p>
                <a:pPr marL="342900" lvl="0" indent="-342900" algn="l">
                  <a:spcBef>
                    <a:spcPts val="600"/>
                  </a:spcBef>
                  <a:buClr>
                    <a:srgbClr val="000000"/>
                  </a:buClr>
                  <a:buChar char="•"/>
                </a:pPr>
                <a:r>
                  <a:rPr lang="en-US" sz="2400" dirty="0"/>
                  <a:t>The equation of moments about joint C eliminates three forces from the relation, and </a:t>
                </a: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𝑇</m:t>
                            </m:r>
                          </m:e>
                        </m:acc>
                      </m:e>
                      <m:sub>
                        <m:r>
                          <a:rPr lang="en-US" sz="2400" b="0" i="1" smtClean="0">
                            <a:latin typeface="Cambria Math" panose="02040503050406030204" pitchFamily="18" charset="0"/>
                          </a:rPr>
                          <m:t>𝐶𝐻</m:t>
                        </m:r>
                      </m:sub>
                    </m:sSub>
                  </m:oMath>
                </a14:m>
                <a:r>
                  <a:rPr lang="en-US" sz="2400" dirty="0"/>
                  <a:t>can be determined directly. </a:t>
                </a:r>
              </a:p>
              <a:p>
                <a:pPr marL="342900" lvl="0" indent="-342900" algn="l">
                  <a:spcBef>
                    <a:spcPts val="600"/>
                  </a:spcBef>
                  <a:buClr>
                    <a:srgbClr val="000000"/>
                  </a:buClr>
                  <a:buChar char="•"/>
                </a:pPr>
                <a:r>
                  <a:rPr lang="en-US" sz="2400" dirty="0"/>
                  <a:t>The force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𝑇</m:t>
                            </m:r>
                          </m:e>
                        </m:acc>
                      </m:e>
                      <m:sub>
                        <m:r>
                          <a:rPr lang="en-US" sz="2400" i="1">
                            <a:latin typeface="Cambria Math" panose="02040503050406030204" pitchFamily="18" charset="0"/>
                          </a:rPr>
                          <m:t>𝐶𝐻</m:t>
                        </m:r>
                      </m:sub>
                    </m:sSub>
                    <m:r>
                      <a:rPr lang="en-US" sz="2400" i="1">
                        <a:latin typeface="Cambria Math" panose="02040503050406030204" pitchFamily="18" charset="0"/>
                      </a:rPr>
                      <m:t> </m:t>
                    </m:r>
                  </m:oMath>
                </a14:m>
                <a:r>
                  <a:rPr lang="en-US" sz="2400" dirty="0"/>
                  <a:t>is calculated from the equilibrium equation for the </a:t>
                </a:r>
                <a:r>
                  <a:rPr lang="en-US" sz="2400" i="1" dirty="0"/>
                  <a:t>y</a:t>
                </a:r>
                <a:r>
                  <a:rPr lang="en-US" sz="2400" dirty="0"/>
                  <a:t>-direction.</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AAF2CF10-4C94-AD1E-0EFD-61C967639819}"/>
                  </a:ext>
                </a:extLst>
              </p:cNvPr>
              <p:cNvSpPr txBox="1">
                <a:spLocks noGrp="1" noRot="1" noChangeAspect="1" noMove="1" noResize="1" noEditPoints="1" noAdjustHandles="1" noChangeArrowheads="1" noChangeShapeType="1" noTextEdit="1"/>
              </p:cNvSpPr>
              <p:nvPr>
                <p:ph type="subTitle" idx="1"/>
              </p:nvPr>
            </p:nvSpPr>
            <p:spPr>
              <a:xfrm>
                <a:off x="230008" y="4512057"/>
                <a:ext cx="8702675" cy="2101416"/>
              </a:xfrm>
              <a:blipFill>
                <a:blip r:embed="rId10"/>
                <a:stretch>
                  <a:fillRect l="-981" t="-2319"/>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1AA9D220-CA92-9D1C-E94C-8CDE6F8CC625}"/>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27</a:t>
            </a:fld>
            <a:endParaRPr lang="en-US"/>
          </a:p>
        </p:txBody>
      </p:sp>
      <p:grpSp>
        <p:nvGrpSpPr>
          <p:cNvPr id="5" name="Group 38">
            <a:extLst>
              <a:ext uri="{FF2B5EF4-FFF2-40B4-BE49-F238E27FC236}">
                <a16:creationId xmlns:a16="http://schemas.microsoft.com/office/drawing/2014/main" id="{6CEA33CE-79D0-343F-4FBE-A1C517DB160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3350C88-717A-046F-6E1A-4C46725BE499}"/>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13821EC-7ED7-5155-5532-E2BE0AC7358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B1263A7-40C5-9E51-267A-99041681592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B7021C1-CF02-E1DD-C4EE-983EDE223C0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0061604-CECC-028A-F1CF-C10E0FDE979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E04E69F-7CE9-4373-C1CA-BB3F18F5296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E322583-0DC4-EB79-B606-149D5FD18DF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3C0D0BD-10D8-53B5-0378-7DF964FD98D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06BBB5F-7786-1A48-EEF0-8DC56993183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34F4137-C670-5EF9-2BD3-EBD16A78887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A398322-1ADA-32B2-EE29-3887858F58A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B1639E1-10F3-97B1-463F-610C8DCC098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BC71A2E-4039-25AA-DC37-6D568279E2A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759C5AD-0BF9-1048-F98E-3EDBA25E12C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29F4974-B24D-EBFF-D2F3-8E5030F646F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F76AE84-5DF2-B786-5D78-839D4B1B679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9F7B73C6-08A9-CD6B-D875-B5704A54F96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46BE87F1-67F8-F4CB-6717-A0F600DA3BFE}"/>
              </a:ext>
            </a:extLst>
          </p:cNvPr>
          <p:cNvSpPr txBox="1"/>
          <p:nvPr/>
        </p:nvSpPr>
        <p:spPr>
          <a:xfrm>
            <a:off x="457200" y="1197631"/>
            <a:ext cx="4324197" cy="461665"/>
          </a:xfrm>
          <a:prstGeom prst="rect">
            <a:avLst/>
          </a:prstGeom>
          <a:noFill/>
        </p:spPr>
        <p:txBody>
          <a:bodyPr wrap="none" rtlCol="0">
            <a:spAutoFit/>
          </a:bodyPr>
          <a:lstStyle/>
          <a:p>
            <a:r>
              <a:rPr lang="en-US" dirty="0"/>
              <a:t>Two Sectioned Parts of the Truss:</a:t>
            </a:r>
          </a:p>
        </p:txBody>
      </p:sp>
    </p:spTree>
    <p:extLst>
      <p:ext uri="{BB962C8B-B14F-4D97-AF65-F5344CB8AC3E}">
        <p14:creationId xmlns:p14="http://schemas.microsoft.com/office/powerpoint/2010/main" val="3451323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FE099-C39C-32F9-788F-7CE8424F05CA}"/>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F33F1762-9008-B4A0-CC81-1B532656E431}"/>
              </a:ext>
            </a:extLst>
          </p:cNvPr>
          <p:cNvGrpSpPr/>
          <p:nvPr/>
        </p:nvGrpSpPr>
        <p:grpSpPr>
          <a:xfrm>
            <a:off x="2685691" y="1198732"/>
            <a:ext cx="6172200" cy="3225017"/>
            <a:chOff x="1501775" y="1499383"/>
            <a:chExt cx="6172200" cy="3225017"/>
          </a:xfrm>
        </p:grpSpPr>
        <p:sp>
          <p:nvSpPr>
            <p:cNvPr id="25" name="AutoShape 2" descr="Statics: Trusses">
              <a:extLst>
                <a:ext uri="{FF2B5EF4-FFF2-40B4-BE49-F238E27FC236}">
                  <a16:creationId xmlns:a16="http://schemas.microsoft.com/office/drawing/2014/main" id="{72F411CA-27F9-D355-A9CA-977BF53DFC6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6" name="Picture 25">
              <a:extLst>
                <a:ext uri="{FF2B5EF4-FFF2-40B4-BE49-F238E27FC236}">
                  <a16:creationId xmlns:a16="http://schemas.microsoft.com/office/drawing/2014/main" id="{16D06DB0-9301-B286-EEA9-0A9082FE6D49}"/>
                </a:ext>
              </a:extLst>
            </p:cNvPr>
            <p:cNvPicPr>
              <a:picLocks noChangeAspect="1"/>
            </p:cNvPicPr>
            <p:nvPr/>
          </p:nvPicPr>
          <p:blipFill>
            <a:blip r:embed="rId3"/>
            <a:stretch>
              <a:fillRect/>
            </a:stretch>
          </p:blipFill>
          <p:spPr>
            <a:xfrm>
              <a:off x="1501775" y="1499383"/>
              <a:ext cx="6172200" cy="3193387"/>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B38C15A-4941-A8D4-2DC0-BC27AECA4649}"/>
                    </a:ext>
                  </a:extLst>
                </p:cNvPr>
                <p:cNvSpPr txBox="1"/>
                <p:nvPr/>
              </p:nvSpPr>
              <p:spPr>
                <a:xfrm>
                  <a:off x="3505200" y="4310312"/>
                  <a:ext cx="405687"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4B38C15A-4941-A8D4-2DC0-BC27AECA4649}"/>
                    </a:ext>
                  </a:extLst>
                </p:cNvPr>
                <p:cNvSpPr txBox="1">
                  <a:spLocks noRot="1" noChangeAspect="1" noMove="1" noResize="1" noEditPoints="1" noAdjustHandles="1" noChangeArrowheads="1" noChangeShapeType="1" noTextEdit="1"/>
                </p:cNvSpPr>
                <p:nvPr/>
              </p:nvSpPr>
              <p:spPr>
                <a:xfrm>
                  <a:off x="3505200" y="4310312"/>
                  <a:ext cx="405687" cy="41408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AD57C283-1D88-8E4A-24F2-DE3456B92A5E}"/>
                    </a:ext>
                  </a:extLst>
                </p:cNvPr>
                <p:cNvSpPr txBox="1"/>
                <p:nvPr/>
              </p:nvSpPr>
              <p:spPr>
                <a:xfrm>
                  <a:off x="5911474" y="4229115"/>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AD57C283-1D88-8E4A-24F2-DE3456B92A5E}"/>
                    </a:ext>
                  </a:extLst>
                </p:cNvPr>
                <p:cNvSpPr txBox="1">
                  <a:spLocks noRot="1" noChangeAspect="1" noMove="1" noResize="1" noEditPoints="1" noAdjustHandles="1" noChangeArrowheads="1" noChangeShapeType="1" noTextEdit="1"/>
                </p:cNvSpPr>
                <p:nvPr/>
              </p:nvSpPr>
              <p:spPr>
                <a:xfrm>
                  <a:off x="5911474" y="4229115"/>
                  <a:ext cx="413126"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240AB336-ABF0-535C-5B50-A529E23B2CF9}"/>
                    </a:ext>
                  </a:extLst>
                </p:cNvPr>
                <p:cNvSpPr txBox="1"/>
                <p:nvPr/>
              </p:nvSpPr>
              <p:spPr>
                <a:xfrm>
                  <a:off x="6825874" y="4186003"/>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240AB336-ABF0-535C-5B50-A529E23B2CF9}"/>
                    </a:ext>
                  </a:extLst>
                </p:cNvPr>
                <p:cNvSpPr txBox="1">
                  <a:spLocks noRot="1" noChangeAspect="1" noMove="1" noResize="1" noEditPoints="1" noAdjustHandles="1" noChangeArrowheads="1" noChangeShapeType="1" noTextEdit="1"/>
                </p:cNvSpPr>
                <p:nvPr/>
              </p:nvSpPr>
              <p:spPr>
                <a:xfrm>
                  <a:off x="6825874" y="4186003"/>
                  <a:ext cx="413126"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8F85601-278C-F151-D9BC-EDCA190B6603}"/>
                    </a:ext>
                  </a:extLst>
                </p:cNvPr>
                <p:cNvSpPr txBox="1"/>
                <p:nvPr/>
              </p:nvSpPr>
              <p:spPr>
                <a:xfrm>
                  <a:off x="4781397" y="2144309"/>
                  <a:ext cx="56117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𝐺𝐻</m:t>
                            </m:r>
                          </m:sub>
                        </m:sSub>
                      </m:oMath>
                    </m:oMathPara>
                  </a14:m>
                  <a:endParaRPr lang="en-US" dirty="0">
                    <a:solidFill>
                      <a:srgbClr val="0070C0"/>
                    </a:solidFill>
                  </a:endParaRPr>
                </a:p>
              </p:txBody>
            </p:sp>
          </mc:Choice>
          <mc:Fallback xmlns="">
            <p:sp>
              <p:nvSpPr>
                <p:cNvPr id="31" name="TextBox 30">
                  <a:extLst>
                    <a:ext uri="{FF2B5EF4-FFF2-40B4-BE49-F238E27FC236}">
                      <a16:creationId xmlns:a16="http://schemas.microsoft.com/office/drawing/2014/main" id="{48F85601-278C-F151-D9BC-EDCA190B6603}"/>
                    </a:ext>
                  </a:extLst>
                </p:cNvPr>
                <p:cNvSpPr txBox="1">
                  <a:spLocks noRot="1" noChangeAspect="1" noMove="1" noResize="1" noEditPoints="1" noAdjustHandles="1" noChangeArrowheads="1" noChangeShapeType="1" noTextEdit="1"/>
                </p:cNvSpPr>
                <p:nvPr/>
              </p:nvSpPr>
              <p:spPr>
                <a:xfrm>
                  <a:off x="4781397" y="2144309"/>
                  <a:ext cx="561179"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897841F6-3932-B5B2-DFE6-CA6ED9035D6C}"/>
                    </a:ext>
                  </a:extLst>
                </p:cNvPr>
                <p:cNvSpPr txBox="1"/>
                <p:nvPr/>
              </p:nvSpPr>
              <p:spPr>
                <a:xfrm>
                  <a:off x="4947439" y="2812189"/>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𝐶𝐻</m:t>
                            </m:r>
                          </m:sub>
                        </m:sSub>
                      </m:oMath>
                    </m:oMathPara>
                  </a14:m>
                  <a:endParaRPr lang="en-US" dirty="0">
                    <a:solidFill>
                      <a:srgbClr val="0070C0"/>
                    </a:solidFill>
                  </a:endParaRPr>
                </a:p>
              </p:txBody>
            </p:sp>
          </mc:Choice>
          <mc:Fallback xmlns="">
            <p:sp>
              <p:nvSpPr>
                <p:cNvPr id="32" name="TextBox 31">
                  <a:extLst>
                    <a:ext uri="{FF2B5EF4-FFF2-40B4-BE49-F238E27FC236}">
                      <a16:creationId xmlns:a16="http://schemas.microsoft.com/office/drawing/2014/main" id="{897841F6-3932-B5B2-DFE6-CA6ED9035D6C}"/>
                    </a:ext>
                  </a:extLst>
                </p:cNvPr>
                <p:cNvSpPr txBox="1">
                  <a:spLocks noRot="1" noChangeAspect="1" noMove="1" noResize="1" noEditPoints="1" noAdjustHandles="1" noChangeArrowheads="1" noChangeShapeType="1" noTextEdit="1"/>
                </p:cNvSpPr>
                <p:nvPr/>
              </p:nvSpPr>
              <p:spPr>
                <a:xfrm>
                  <a:off x="4947439" y="2812189"/>
                  <a:ext cx="54995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B75D870B-5A87-9862-B7A0-17793E707C5C}"/>
                    </a:ext>
                  </a:extLst>
                </p:cNvPr>
                <p:cNvSpPr txBox="1"/>
                <p:nvPr/>
              </p:nvSpPr>
              <p:spPr>
                <a:xfrm>
                  <a:off x="4947440" y="3682898"/>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𝐶𝐷</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B75D870B-5A87-9862-B7A0-17793E707C5C}"/>
                    </a:ext>
                  </a:extLst>
                </p:cNvPr>
                <p:cNvSpPr txBox="1">
                  <a:spLocks noRot="1" noChangeAspect="1" noMove="1" noResize="1" noEditPoints="1" noAdjustHandles="1" noChangeArrowheads="1" noChangeShapeType="1" noTextEdit="1"/>
                </p:cNvSpPr>
                <p:nvPr/>
              </p:nvSpPr>
              <p:spPr>
                <a:xfrm>
                  <a:off x="4947440" y="3682898"/>
                  <a:ext cx="549959" cy="414088"/>
                </a:xfrm>
                <a:prstGeom prst="rect">
                  <a:avLst/>
                </a:prstGeom>
                <a:blipFill>
                  <a:blip r:embed="rId9"/>
                  <a:stretch>
                    <a:fillRect/>
                  </a:stretch>
                </a:blipFill>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194FE0CE-9C46-7F33-7FB3-5B2BE6FFC095}"/>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6</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B172A2CC-DCC3-6A4A-7FB8-5A41635E1423}"/>
                  </a:ext>
                </a:extLst>
              </p:cNvPr>
              <p:cNvSpPr txBox="1">
                <a:spLocks noGrp="1"/>
              </p:cNvSpPr>
              <p:nvPr>
                <p:ph type="subTitle" idx="1"/>
              </p:nvPr>
            </p:nvSpPr>
            <p:spPr>
              <a:xfrm>
                <a:off x="281796" y="4588429"/>
                <a:ext cx="8702675" cy="2101416"/>
              </a:xfrm>
            </p:spPr>
            <p:txBody>
              <a:bodyPr anchorCtr="0"/>
              <a:lstStyle/>
              <a:p>
                <a:pPr marL="342900" lvl="0" indent="-342900" algn="l">
                  <a:spcBef>
                    <a:spcPts val="600"/>
                  </a:spcBef>
                  <a:buClr>
                    <a:srgbClr val="000000"/>
                  </a:buClr>
                  <a:buChar char="•"/>
                </a:pPr>
                <a:r>
                  <a:rPr lang="en-US" sz="2400" dirty="0"/>
                  <a:t>Finally, </a:t>
                </a: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𝑇</m:t>
                            </m:r>
                          </m:e>
                        </m:acc>
                      </m:e>
                      <m:sub>
                        <m:r>
                          <a:rPr lang="en-US" sz="2400" b="0" i="1" smtClean="0">
                            <a:latin typeface="Cambria Math" panose="02040503050406030204" pitchFamily="18" charset="0"/>
                          </a:rPr>
                          <m:t>𝐶𝐷</m:t>
                        </m:r>
                      </m:sub>
                    </m:sSub>
                  </m:oMath>
                </a14:m>
                <a:r>
                  <a:rPr lang="en-US" sz="2400" dirty="0"/>
                  <a:t> can be determined by balancing moments about point H. </a:t>
                </a:r>
              </a:p>
              <a:p>
                <a:pPr marL="342900" lvl="0" indent="-342900" algn="l">
                  <a:spcBef>
                    <a:spcPts val="600"/>
                  </a:spcBef>
                  <a:buClr>
                    <a:srgbClr val="000000"/>
                  </a:buClr>
                  <a:buChar char="•"/>
                </a:pPr>
                <a:r>
                  <a:rPr lang="en-US" sz="2400" dirty="0"/>
                  <a:t>In this way each of the three unknowns has been determined independently of the other two.</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B172A2CC-DCC3-6A4A-7FB8-5A41635E1423}"/>
                  </a:ext>
                </a:extLst>
              </p:cNvPr>
              <p:cNvSpPr txBox="1">
                <a:spLocks noGrp="1" noRot="1" noChangeAspect="1" noMove="1" noResize="1" noEditPoints="1" noAdjustHandles="1" noChangeArrowheads="1" noChangeShapeType="1" noTextEdit="1"/>
              </p:cNvSpPr>
              <p:nvPr>
                <p:ph type="subTitle" idx="1"/>
              </p:nvPr>
            </p:nvSpPr>
            <p:spPr>
              <a:xfrm>
                <a:off x="281796" y="4588429"/>
                <a:ext cx="8702675" cy="2101416"/>
              </a:xfrm>
              <a:blipFill>
                <a:blip r:embed="rId10"/>
                <a:stretch>
                  <a:fillRect l="-910" r="-630"/>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2EC7F3EC-6F01-E4BF-DBE9-5A59FF18DD81}"/>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28</a:t>
            </a:fld>
            <a:endParaRPr lang="en-US"/>
          </a:p>
        </p:txBody>
      </p:sp>
      <p:grpSp>
        <p:nvGrpSpPr>
          <p:cNvPr id="5" name="Group 38">
            <a:extLst>
              <a:ext uri="{FF2B5EF4-FFF2-40B4-BE49-F238E27FC236}">
                <a16:creationId xmlns:a16="http://schemas.microsoft.com/office/drawing/2014/main" id="{AAEF3CA8-7237-2179-3786-7C1AC9C5E6C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ADF334A-69CB-B80E-663E-9B6C40413A3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978BC79-FC79-4816-9691-B39B203E50F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2FBC7D1-2FBF-EDF4-A7ED-E6DA758EE2C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6863ADA-D3CD-4B0A-7AD5-75882E15F78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35E49E3-A008-411B-BADC-E575FFC159B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E2AB7C2-3A9D-EE61-31BF-AFF3A534609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BD30792-17BA-2BD1-E7BA-1D154ABAA8B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A2BCF70-CFFB-BB68-3492-358CAFFA6A3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8BE42E1-8135-0490-7E74-237E95A203F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B53C7C6-EABA-A4DA-E658-99558F43132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7D999A3-74BC-285C-FA2A-3D403BE5F80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808D5E3-BCF5-D673-E400-601C6F47A59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1B37E7F-542F-29D9-D20A-8FE782F42E5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B3EC9AB-057A-3741-19D2-E40E141B43D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377588F-0BC4-1A2F-2372-25F7C0B2977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5E9293E-FD2A-C867-5672-DDE60A2CB0D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688755ED-F6E0-634C-1F80-D986219BC31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1F4506B3-97C3-E8B1-5DEB-990EE3A3B6A0}"/>
              </a:ext>
            </a:extLst>
          </p:cNvPr>
          <p:cNvSpPr txBox="1"/>
          <p:nvPr/>
        </p:nvSpPr>
        <p:spPr>
          <a:xfrm>
            <a:off x="457200" y="1197631"/>
            <a:ext cx="4324197" cy="461665"/>
          </a:xfrm>
          <a:prstGeom prst="rect">
            <a:avLst/>
          </a:prstGeom>
          <a:noFill/>
        </p:spPr>
        <p:txBody>
          <a:bodyPr wrap="none" rtlCol="0">
            <a:spAutoFit/>
          </a:bodyPr>
          <a:lstStyle/>
          <a:p>
            <a:r>
              <a:rPr lang="en-US" dirty="0"/>
              <a:t>Two Sectioned Parts of the Truss:</a:t>
            </a:r>
          </a:p>
        </p:txBody>
      </p:sp>
    </p:spTree>
    <p:extLst>
      <p:ext uri="{BB962C8B-B14F-4D97-AF65-F5344CB8AC3E}">
        <p14:creationId xmlns:p14="http://schemas.microsoft.com/office/powerpoint/2010/main" val="418245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C7EF4-308A-6A4D-BBE8-2AAACB03F027}"/>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8FA46437-1910-D148-22EA-D19B9BE63C6E}"/>
              </a:ext>
            </a:extLst>
          </p:cNvPr>
          <p:cNvGrpSpPr/>
          <p:nvPr/>
        </p:nvGrpSpPr>
        <p:grpSpPr>
          <a:xfrm>
            <a:off x="2685691" y="1198732"/>
            <a:ext cx="6172200" cy="3225017"/>
            <a:chOff x="1501775" y="1499383"/>
            <a:chExt cx="6172200" cy="3225017"/>
          </a:xfrm>
        </p:grpSpPr>
        <p:sp>
          <p:nvSpPr>
            <p:cNvPr id="25" name="AutoShape 2" descr="Statics: Trusses">
              <a:extLst>
                <a:ext uri="{FF2B5EF4-FFF2-40B4-BE49-F238E27FC236}">
                  <a16:creationId xmlns:a16="http://schemas.microsoft.com/office/drawing/2014/main" id="{FE642DC9-3066-0982-EDAA-FD69A816D54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6" name="Picture 25">
              <a:extLst>
                <a:ext uri="{FF2B5EF4-FFF2-40B4-BE49-F238E27FC236}">
                  <a16:creationId xmlns:a16="http://schemas.microsoft.com/office/drawing/2014/main" id="{8BB8D142-A45D-04A3-2AB5-5AB53BA9F00D}"/>
                </a:ext>
              </a:extLst>
            </p:cNvPr>
            <p:cNvPicPr>
              <a:picLocks noChangeAspect="1"/>
            </p:cNvPicPr>
            <p:nvPr/>
          </p:nvPicPr>
          <p:blipFill>
            <a:blip r:embed="rId3"/>
            <a:stretch>
              <a:fillRect/>
            </a:stretch>
          </p:blipFill>
          <p:spPr>
            <a:xfrm>
              <a:off x="1501775" y="1499383"/>
              <a:ext cx="6172200" cy="3193387"/>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00D9FC7-E352-0EF4-056E-5EB94CE7BD94}"/>
                    </a:ext>
                  </a:extLst>
                </p:cNvPr>
                <p:cNvSpPr txBox="1"/>
                <p:nvPr/>
              </p:nvSpPr>
              <p:spPr>
                <a:xfrm>
                  <a:off x="3505200" y="4310312"/>
                  <a:ext cx="405687"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𝐵</m:t>
                            </m:r>
                          </m:sub>
                        </m:sSub>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D00D9FC7-E352-0EF4-056E-5EB94CE7BD94}"/>
                    </a:ext>
                  </a:extLst>
                </p:cNvPr>
                <p:cNvSpPr txBox="1">
                  <a:spLocks noRot="1" noChangeAspect="1" noMove="1" noResize="1" noEditPoints="1" noAdjustHandles="1" noChangeArrowheads="1" noChangeShapeType="1" noTextEdit="1"/>
                </p:cNvSpPr>
                <p:nvPr/>
              </p:nvSpPr>
              <p:spPr>
                <a:xfrm>
                  <a:off x="3505200" y="4310312"/>
                  <a:ext cx="405687" cy="41408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0971445B-2BCE-0A50-1B0F-FB78D3A915DC}"/>
                    </a:ext>
                  </a:extLst>
                </p:cNvPr>
                <p:cNvSpPr txBox="1"/>
                <p:nvPr/>
              </p:nvSpPr>
              <p:spPr>
                <a:xfrm>
                  <a:off x="5911474" y="4229115"/>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𝐷</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0971445B-2BCE-0A50-1B0F-FB78D3A915DC}"/>
                    </a:ext>
                  </a:extLst>
                </p:cNvPr>
                <p:cNvSpPr txBox="1">
                  <a:spLocks noRot="1" noChangeAspect="1" noMove="1" noResize="1" noEditPoints="1" noAdjustHandles="1" noChangeArrowheads="1" noChangeShapeType="1" noTextEdit="1"/>
                </p:cNvSpPr>
                <p:nvPr/>
              </p:nvSpPr>
              <p:spPr>
                <a:xfrm>
                  <a:off x="5911474" y="4229115"/>
                  <a:ext cx="413126"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FE353A6-9AFE-1B3D-9FE5-A6EDB43C77F0}"/>
                    </a:ext>
                  </a:extLst>
                </p:cNvPr>
                <p:cNvSpPr txBox="1"/>
                <p:nvPr/>
              </p:nvSpPr>
              <p:spPr>
                <a:xfrm>
                  <a:off x="6825874" y="4186003"/>
                  <a:ext cx="413126"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𝑃</m:t>
                                </m:r>
                              </m:e>
                            </m:acc>
                          </m:e>
                          <m:sub>
                            <m:r>
                              <a:rPr lang="en-US" b="0" i="1" smtClean="0">
                                <a:solidFill>
                                  <a:srgbClr val="FF0000"/>
                                </a:solidFill>
                                <a:latin typeface="Cambria Math" panose="02040503050406030204" pitchFamily="18" charset="0"/>
                              </a:rPr>
                              <m:t>𝐸</m:t>
                            </m:r>
                          </m:sub>
                        </m:sSub>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AFE353A6-9AFE-1B3D-9FE5-A6EDB43C77F0}"/>
                    </a:ext>
                  </a:extLst>
                </p:cNvPr>
                <p:cNvSpPr txBox="1">
                  <a:spLocks noRot="1" noChangeAspect="1" noMove="1" noResize="1" noEditPoints="1" noAdjustHandles="1" noChangeArrowheads="1" noChangeShapeType="1" noTextEdit="1"/>
                </p:cNvSpPr>
                <p:nvPr/>
              </p:nvSpPr>
              <p:spPr>
                <a:xfrm>
                  <a:off x="6825874" y="4186003"/>
                  <a:ext cx="413126"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9CF59AA-5AF8-D5BE-0DA7-146E405C0C9B}"/>
                    </a:ext>
                  </a:extLst>
                </p:cNvPr>
                <p:cNvSpPr txBox="1"/>
                <p:nvPr/>
              </p:nvSpPr>
              <p:spPr>
                <a:xfrm>
                  <a:off x="4781397" y="2144309"/>
                  <a:ext cx="56117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𝐺𝐻</m:t>
                            </m:r>
                          </m:sub>
                        </m:sSub>
                      </m:oMath>
                    </m:oMathPara>
                  </a14:m>
                  <a:endParaRPr lang="en-US" dirty="0">
                    <a:solidFill>
                      <a:srgbClr val="0070C0"/>
                    </a:solidFill>
                  </a:endParaRPr>
                </a:p>
              </p:txBody>
            </p:sp>
          </mc:Choice>
          <mc:Fallback xmlns="">
            <p:sp>
              <p:nvSpPr>
                <p:cNvPr id="31" name="TextBox 30">
                  <a:extLst>
                    <a:ext uri="{FF2B5EF4-FFF2-40B4-BE49-F238E27FC236}">
                      <a16:creationId xmlns:a16="http://schemas.microsoft.com/office/drawing/2014/main" id="{D9CF59AA-5AF8-D5BE-0DA7-146E405C0C9B}"/>
                    </a:ext>
                  </a:extLst>
                </p:cNvPr>
                <p:cNvSpPr txBox="1">
                  <a:spLocks noRot="1" noChangeAspect="1" noMove="1" noResize="1" noEditPoints="1" noAdjustHandles="1" noChangeArrowheads="1" noChangeShapeType="1" noTextEdit="1"/>
                </p:cNvSpPr>
                <p:nvPr/>
              </p:nvSpPr>
              <p:spPr>
                <a:xfrm>
                  <a:off x="4781397" y="2144309"/>
                  <a:ext cx="561179"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E5E97EA-DBF7-3296-511D-2FC450B7875B}"/>
                    </a:ext>
                  </a:extLst>
                </p:cNvPr>
                <p:cNvSpPr txBox="1"/>
                <p:nvPr/>
              </p:nvSpPr>
              <p:spPr>
                <a:xfrm>
                  <a:off x="4947439" y="2812189"/>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𝐶𝐻</m:t>
                            </m:r>
                          </m:sub>
                        </m:sSub>
                      </m:oMath>
                    </m:oMathPara>
                  </a14:m>
                  <a:endParaRPr lang="en-US" dirty="0">
                    <a:solidFill>
                      <a:srgbClr val="0070C0"/>
                    </a:solidFill>
                  </a:endParaRPr>
                </a:p>
              </p:txBody>
            </p:sp>
          </mc:Choice>
          <mc:Fallback xmlns="">
            <p:sp>
              <p:nvSpPr>
                <p:cNvPr id="32" name="TextBox 31">
                  <a:extLst>
                    <a:ext uri="{FF2B5EF4-FFF2-40B4-BE49-F238E27FC236}">
                      <a16:creationId xmlns:a16="http://schemas.microsoft.com/office/drawing/2014/main" id="{2E5E97EA-DBF7-3296-511D-2FC450B7875B}"/>
                    </a:ext>
                  </a:extLst>
                </p:cNvPr>
                <p:cNvSpPr txBox="1">
                  <a:spLocks noRot="1" noChangeAspect="1" noMove="1" noResize="1" noEditPoints="1" noAdjustHandles="1" noChangeArrowheads="1" noChangeShapeType="1" noTextEdit="1"/>
                </p:cNvSpPr>
                <p:nvPr/>
              </p:nvSpPr>
              <p:spPr>
                <a:xfrm>
                  <a:off x="4947439" y="2812189"/>
                  <a:ext cx="54995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874CDF3-4B59-0315-4599-8B9CADC1DF8B}"/>
                    </a:ext>
                  </a:extLst>
                </p:cNvPr>
                <p:cNvSpPr txBox="1"/>
                <p:nvPr/>
              </p:nvSpPr>
              <p:spPr>
                <a:xfrm>
                  <a:off x="4947440" y="3682898"/>
                  <a:ext cx="5499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𝑇</m:t>
                                </m:r>
                              </m:e>
                            </m:acc>
                          </m:e>
                          <m:sub>
                            <m:r>
                              <a:rPr lang="en-US" b="0" i="1" smtClean="0">
                                <a:solidFill>
                                  <a:srgbClr val="0070C0"/>
                                </a:solidFill>
                                <a:latin typeface="Cambria Math" panose="02040503050406030204" pitchFamily="18" charset="0"/>
                              </a:rPr>
                              <m:t>𝐶𝐷</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A874CDF3-4B59-0315-4599-8B9CADC1DF8B}"/>
                    </a:ext>
                  </a:extLst>
                </p:cNvPr>
                <p:cNvSpPr txBox="1">
                  <a:spLocks noRot="1" noChangeAspect="1" noMove="1" noResize="1" noEditPoints="1" noAdjustHandles="1" noChangeArrowheads="1" noChangeShapeType="1" noTextEdit="1"/>
                </p:cNvSpPr>
                <p:nvPr/>
              </p:nvSpPr>
              <p:spPr>
                <a:xfrm>
                  <a:off x="4947440" y="3682898"/>
                  <a:ext cx="549959" cy="414088"/>
                </a:xfrm>
                <a:prstGeom prst="rect">
                  <a:avLst/>
                </a:prstGeom>
                <a:blipFill>
                  <a:blip r:embed="rId9"/>
                  <a:stretch>
                    <a:fillRect/>
                  </a:stretch>
                </a:blipFill>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32153177-CE22-44A8-BECF-00A937FAA89E}"/>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Procedure for Method of Sections: Step 7</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007E76E1-674D-99CE-5300-E312B32C2CBE}"/>
                  </a:ext>
                </a:extLst>
              </p:cNvPr>
              <p:cNvSpPr txBox="1">
                <a:spLocks noGrp="1"/>
              </p:cNvSpPr>
              <p:nvPr>
                <p:ph type="subTitle" idx="1"/>
              </p:nvPr>
            </p:nvSpPr>
            <p:spPr>
              <a:xfrm>
                <a:off x="152400" y="4317093"/>
                <a:ext cx="8702675" cy="2500260"/>
              </a:xfrm>
            </p:spPr>
            <p:txBody>
              <a:bodyPr anchorCtr="0"/>
              <a:lstStyle/>
              <a:p>
                <a:pPr marL="342900" lvl="0" indent="-342900" algn="l">
                  <a:spcBef>
                    <a:spcPts val="600"/>
                  </a:spcBef>
                  <a:buClr>
                    <a:srgbClr val="000000"/>
                  </a:buClr>
                  <a:buChar char="•"/>
                </a:pPr>
                <a:r>
                  <a:rPr lang="en-US" sz="2400" dirty="0"/>
                  <a:t>The right-hand section of the truss, is in equilibrium under the action of Two loads </a:t>
                </a:r>
                <a14:m>
                  <m:oMath xmlns:m="http://schemas.openxmlformats.org/officeDocument/2006/math">
                    <m:sSub>
                      <m:sSubPr>
                        <m:ctrlPr>
                          <a:rPr lang="en-US" sz="2400" i="1" smtClean="0">
                            <a:solidFill>
                              <a:srgbClr val="FF0000"/>
                            </a:solidFill>
                            <a:latin typeface="Cambria Math" panose="02040503050406030204" pitchFamily="18" charset="0"/>
                          </a:rPr>
                        </m:ctrlPr>
                      </m:sSubPr>
                      <m:e>
                        <m:acc>
                          <m:accPr>
                            <m:chr m:val="⃗"/>
                            <m:ctrlPr>
                              <a:rPr lang="en-US" sz="240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𝑃</m:t>
                            </m:r>
                          </m:e>
                        </m:acc>
                      </m:e>
                      <m:sub>
                        <m:r>
                          <a:rPr lang="en-US" sz="2400" b="0" i="1" smtClean="0">
                            <a:solidFill>
                              <a:srgbClr val="FF0000"/>
                            </a:solidFill>
                            <a:latin typeface="Cambria Math" panose="02040503050406030204" pitchFamily="18" charset="0"/>
                          </a:rPr>
                          <m:t>𝐷</m:t>
                        </m:r>
                      </m:sub>
                    </m:sSub>
                  </m:oMath>
                </a14:m>
                <a:r>
                  <a:rPr lang="en-US" sz="2400" dirty="0"/>
                  <a:t> and </a:t>
                </a:r>
                <a14:m>
                  <m:oMath xmlns:m="http://schemas.openxmlformats.org/officeDocument/2006/math">
                    <m:sSub>
                      <m:sSubPr>
                        <m:ctrlPr>
                          <a:rPr lang="en-US" sz="2400" i="1">
                            <a:solidFill>
                              <a:srgbClr val="FF0000"/>
                            </a:solidFill>
                            <a:latin typeface="Cambria Math" panose="02040503050406030204" pitchFamily="18" charset="0"/>
                          </a:rPr>
                        </m:ctrlPr>
                      </m:sSubPr>
                      <m:e>
                        <m:acc>
                          <m:accPr>
                            <m:chr m:val="⃗"/>
                            <m:ctrlPr>
                              <a:rPr lang="en-US" sz="2400" i="1">
                                <a:solidFill>
                                  <a:srgbClr val="FF0000"/>
                                </a:solidFill>
                                <a:latin typeface="Cambria Math" panose="02040503050406030204" pitchFamily="18" charset="0"/>
                              </a:rPr>
                            </m:ctrlPr>
                          </m:accPr>
                          <m:e>
                            <m:r>
                              <a:rPr lang="en-US" sz="2400" i="1">
                                <a:solidFill>
                                  <a:srgbClr val="FF0000"/>
                                </a:solidFill>
                                <a:latin typeface="Cambria Math" panose="02040503050406030204" pitchFamily="18" charset="0"/>
                              </a:rPr>
                              <m:t>𝑃</m:t>
                            </m:r>
                          </m:e>
                        </m:acc>
                      </m:e>
                      <m:sub>
                        <m:r>
                          <a:rPr lang="en-US" sz="2400" b="0" i="1" smtClean="0">
                            <a:solidFill>
                              <a:srgbClr val="FF0000"/>
                            </a:solidFill>
                            <a:latin typeface="Cambria Math" panose="02040503050406030204" pitchFamily="18" charset="0"/>
                          </a:rPr>
                          <m:t>𝐸</m:t>
                        </m:r>
                      </m:sub>
                    </m:sSub>
                  </m:oMath>
                </a14:m>
                <a:r>
                  <a:rPr lang="en-US" sz="2400" dirty="0"/>
                  <a:t> and the same three forces in the cut members applied in the directions opposite to those for the left section. </a:t>
                </a:r>
              </a:p>
              <a:p>
                <a:pPr marL="342900" lvl="0" indent="-342900" algn="l">
                  <a:spcBef>
                    <a:spcPts val="600"/>
                  </a:spcBef>
                  <a:buClr>
                    <a:srgbClr val="000000"/>
                  </a:buClr>
                  <a:buChar char="•"/>
                </a:pPr>
                <a:r>
                  <a:rPr lang="en-US" sz="2400" dirty="0"/>
                  <a:t>The proper sense for the horizontal forces can easily be seen from the balance of moments about points B and E.</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007E76E1-674D-99CE-5300-E312B32C2CBE}"/>
                  </a:ext>
                </a:extLst>
              </p:cNvPr>
              <p:cNvSpPr txBox="1">
                <a:spLocks noGrp="1" noRot="1" noChangeAspect="1" noMove="1" noResize="1" noEditPoints="1" noAdjustHandles="1" noChangeArrowheads="1" noChangeShapeType="1" noTextEdit="1"/>
              </p:cNvSpPr>
              <p:nvPr>
                <p:ph type="subTitle" idx="1"/>
              </p:nvPr>
            </p:nvSpPr>
            <p:spPr>
              <a:xfrm>
                <a:off x="152400" y="4317093"/>
                <a:ext cx="8702675" cy="2500260"/>
              </a:xfrm>
              <a:blipFill>
                <a:blip r:embed="rId10"/>
                <a:stretch>
                  <a:fillRect l="-910" t="-1951" r="-1401" b="-1951"/>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87EBAE97-F1B2-51B7-C69D-7BB79CB9AD5B}"/>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29</a:t>
            </a:fld>
            <a:endParaRPr lang="en-US"/>
          </a:p>
        </p:txBody>
      </p:sp>
      <p:grpSp>
        <p:nvGrpSpPr>
          <p:cNvPr id="5" name="Group 38">
            <a:extLst>
              <a:ext uri="{FF2B5EF4-FFF2-40B4-BE49-F238E27FC236}">
                <a16:creationId xmlns:a16="http://schemas.microsoft.com/office/drawing/2014/main" id="{5847306F-BA17-452B-EBC7-C1B5441C4F0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2BECD02-0429-6111-5D6C-9DC28F0C81B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BE557D5-8072-10FF-E22F-54DC48B725D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38BF82D-8310-1621-0BA5-B5194ED05BD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42FBAC5-714B-D13B-188B-8FC3DC5AF4E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CC02581-251B-7A72-B5F1-A0057975A9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8603ED0-D80F-A3C6-4FB7-125272BED14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2C806DF-57FC-C101-2240-2A5A3F1188B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A07624D-703A-B037-5E67-B8A8373B9BC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E2133ED-F39D-2A9D-6929-289D7065901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545FC38-F611-1585-98E8-E0C7CA4FA4C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AB9C827-EB33-4B80-F8FA-A194DC1F9B2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F30F3DC-59F9-433F-FE62-5A95A4371AF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60D4DCD-770F-3255-299C-8BD9A90614E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C2EDCAF-12F6-9F3C-A248-A006946DC8C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AD8644B-3162-087F-11B4-6C13C8DD5EB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56B1D6F-AF3C-70BA-8905-1C50233BF48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4003710D-8D5B-787F-B86E-3ED66A3396F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TextBox 22">
            <a:extLst>
              <a:ext uri="{FF2B5EF4-FFF2-40B4-BE49-F238E27FC236}">
                <a16:creationId xmlns:a16="http://schemas.microsoft.com/office/drawing/2014/main" id="{02D76AD8-F1F9-DF24-4EF7-CE4CA93C5A13}"/>
              </a:ext>
            </a:extLst>
          </p:cNvPr>
          <p:cNvSpPr txBox="1"/>
          <p:nvPr/>
        </p:nvSpPr>
        <p:spPr>
          <a:xfrm>
            <a:off x="457200" y="1197631"/>
            <a:ext cx="4324197" cy="461665"/>
          </a:xfrm>
          <a:prstGeom prst="rect">
            <a:avLst/>
          </a:prstGeom>
          <a:noFill/>
        </p:spPr>
        <p:txBody>
          <a:bodyPr wrap="none" rtlCol="0">
            <a:spAutoFit/>
          </a:bodyPr>
          <a:lstStyle/>
          <a:p>
            <a:r>
              <a:rPr lang="en-US" dirty="0"/>
              <a:t>Two Sectioned Parts of the Truss:</a:t>
            </a:r>
          </a:p>
        </p:txBody>
      </p:sp>
    </p:spTree>
    <p:extLst>
      <p:ext uri="{BB962C8B-B14F-4D97-AF65-F5344CB8AC3E}">
        <p14:creationId xmlns:p14="http://schemas.microsoft.com/office/powerpoint/2010/main" val="69890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C9EB0-A8B9-FB38-BCC8-48E5272ACC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7C8A93-C75D-8A1E-62D6-FABD986AF35A}"/>
              </a:ext>
            </a:extLst>
          </p:cNvPr>
          <p:cNvSpPr txBox="1">
            <a:spLocks noGrp="1"/>
          </p:cNvSpPr>
          <p:nvPr>
            <p:ph type="ctrTitle"/>
          </p:nvPr>
        </p:nvSpPr>
        <p:spPr>
          <a:xfrm>
            <a:off x="381003" y="304800"/>
            <a:ext cx="6553197" cy="804034"/>
          </a:xfrm>
          <a:noFill/>
        </p:spPr>
        <p:txBody>
          <a:bodyPr/>
          <a:lstStyle/>
          <a:p>
            <a:pPr lvl="0"/>
            <a:r>
              <a:rPr lang="en-US" sz="2800" dirty="0"/>
              <a:t>Additional Considerations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DAF845FD-8508-C884-A712-367CCE658BB3}"/>
              </a:ext>
            </a:extLst>
          </p:cNvPr>
          <p:cNvSpPr txBox="1">
            <a:spLocks noGrp="1"/>
          </p:cNvSpPr>
          <p:nvPr>
            <p:ph type="subTitle" idx="1"/>
          </p:nvPr>
        </p:nvSpPr>
        <p:spPr>
          <a:xfrm>
            <a:off x="514668" y="1420049"/>
            <a:ext cx="8265738" cy="5167314"/>
          </a:xfrm>
        </p:spPr>
        <p:txBody>
          <a:bodyPr anchorCtr="0"/>
          <a:lstStyle/>
          <a:p>
            <a:pPr marL="342900" lvl="0" indent="-342900" algn="l">
              <a:spcBef>
                <a:spcPts val="600"/>
              </a:spcBef>
              <a:buClr>
                <a:srgbClr val="000000"/>
              </a:buClr>
              <a:buChar char="•"/>
            </a:pPr>
            <a:r>
              <a:rPr lang="en-US" sz="2400" dirty="0"/>
              <a:t>In the method of sections an entire portion of the truss is considered a single body in equilibrium. </a:t>
            </a:r>
          </a:p>
          <a:p>
            <a:pPr marL="342900" lvl="0" indent="-342900" algn="l">
              <a:spcBef>
                <a:spcPts val="600"/>
              </a:spcBef>
              <a:buClr>
                <a:srgbClr val="000000"/>
              </a:buClr>
              <a:buChar char="•"/>
            </a:pPr>
            <a:r>
              <a:rPr lang="en-US" sz="2400" dirty="0"/>
              <a:t>Thus, the forces in members internal to the section are not involved in the analysis of the section as a whole. </a:t>
            </a:r>
          </a:p>
          <a:p>
            <a:pPr marL="342900" lvl="0" indent="-342900" algn="l">
              <a:spcBef>
                <a:spcPts val="600"/>
              </a:spcBef>
              <a:buClr>
                <a:srgbClr val="000000"/>
              </a:buClr>
              <a:buChar char="•"/>
            </a:pPr>
            <a:r>
              <a:rPr lang="en-US" sz="2400" dirty="0"/>
              <a:t>To clarify the free body and the forces acting externally on it, the cutting section is preferably passed through the members and not the joints. </a:t>
            </a:r>
          </a:p>
          <a:p>
            <a:pPr marL="342900" lvl="0" indent="-342900" algn="l">
              <a:spcBef>
                <a:spcPts val="600"/>
              </a:spcBef>
              <a:buClr>
                <a:srgbClr val="000000"/>
              </a:buClr>
              <a:buChar char="•"/>
            </a:pPr>
            <a:r>
              <a:rPr lang="en-US" sz="2400" dirty="0"/>
              <a:t>Any portion of a truss may be used for the calculations, but the one involving the smaller number of forces will usually yield the simpler solution.</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E752C56F-0612-7746-31FA-6E40CD576F8F}"/>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30</a:t>
            </a:fld>
            <a:endParaRPr lang="en-US"/>
          </a:p>
        </p:txBody>
      </p:sp>
      <p:grpSp>
        <p:nvGrpSpPr>
          <p:cNvPr id="5" name="Group 38">
            <a:extLst>
              <a:ext uri="{FF2B5EF4-FFF2-40B4-BE49-F238E27FC236}">
                <a16:creationId xmlns:a16="http://schemas.microsoft.com/office/drawing/2014/main" id="{C0B11ED2-D72B-DE67-7B9A-AB01C8A384A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B039692-C126-D942-CA5B-8A774DF5918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AC46E8B-0886-6128-5E0C-F018AC1D90D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A5827CB-E4CE-E4AB-248C-E6B45ED66BA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8CABF67-AF5A-C6ED-3EB3-0A79CEF33D2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EB88E89-8089-9268-6839-91FB0AC2EDA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F140FF6-14F6-7E42-F25F-BECF37E1F1F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3C993DB-A6E4-B3CF-51B7-EE2602AD945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A9D147F-3314-97EC-EA9A-1422DF555DA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E79310D-9D4C-EA38-534F-0C01FA0403D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A5C6B371-B269-E7F3-94E8-0F75A2D5AEB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25BF3814-7E90-AE35-8AE0-5B10CCF8CD8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4712A05-4006-C374-0D7F-34842FD10B3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F77DA5B-782D-CD35-7729-44E9CE9668A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16BBEF9-2A20-6F1A-1A46-9C631D5CEA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3DA9BC4-0DE2-5840-D3E8-8E1E9C8ACF5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6A7F57D-0D48-64E6-F7EB-C139F272CC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AE8DB83B-88ED-5733-C543-9A71A804A1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7283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FD569-CB7F-46AE-06E1-3F4B894012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99DFA2-48C5-D831-FE18-D3C4BA57C723}"/>
              </a:ext>
            </a:extLst>
          </p:cNvPr>
          <p:cNvSpPr txBox="1">
            <a:spLocks noGrp="1"/>
          </p:cNvSpPr>
          <p:nvPr>
            <p:ph type="ctrTitle"/>
          </p:nvPr>
        </p:nvSpPr>
        <p:spPr>
          <a:xfrm>
            <a:off x="381003" y="304800"/>
            <a:ext cx="6553197" cy="804034"/>
          </a:xfrm>
          <a:noFill/>
        </p:spPr>
        <p:txBody>
          <a:bodyPr/>
          <a:lstStyle/>
          <a:p>
            <a:pPr lvl="0"/>
            <a:r>
              <a:rPr lang="en-US" sz="2800" dirty="0"/>
              <a:t>Additional Considerations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5ADC3540-3B93-F293-9BEF-09F2B04A3E65}"/>
              </a:ext>
            </a:extLst>
          </p:cNvPr>
          <p:cNvSpPr txBox="1">
            <a:spLocks noGrp="1"/>
          </p:cNvSpPr>
          <p:nvPr>
            <p:ph type="subTitle" idx="1"/>
          </p:nvPr>
        </p:nvSpPr>
        <p:spPr>
          <a:xfrm>
            <a:off x="533400" y="1371601"/>
            <a:ext cx="8265738" cy="5167314"/>
          </a:xfrm>
        </p:spPr>
        <p:txBody>
          <a:bodyPr anchorCtr="0"/>
          <a:lstStyle/>
          <a:p>
            <a:pPr marL="342900" lvl="0" indent="-342900" algn="l">
              <a:spcBef>
                <a:spcPts val="600"/>
              </a:spcBef>
              <a:buClr>
                <a:srgbClr val="000000"/>
              </a:buClr>
              <a:buChar char="•"/>
            </a:pPr>
            <a:r>
              <a:rPr lang="en-US" sz="2400" dirty="0"/>
              <a:t>In some cases, the methods of sections and joints can be combined for an efficient solution. </a:t>
            </a:r>
          </a:p>
          <a:p>
            <a:pPr marL="342900" lvl="0" indent="-342900" algn="l">
              <a:spcBef>
                <a:spcPts val="600"/>
              </a:spcBef>
              <a:buClr>
                <a:srgbClr val="000000"/>
              </a:buClr>
              <a:buChar char="•"/>
            </a:pPr>
            <a:r>
              <a:rPr lang="en-US" sz="2400" dirty="0"/>
              <a:t>This is more useful in finding the force in a central member of a large truss. </a:t>
            </a:r>
          </a:p>
          <a:p>
            <a:pPr marL="342900" lvl="0" indent="-342900" algn="l">
              <a:spcBef>
                <a:spcPts val="600"/>
              </a:spcBef>
              <a:buClr>
                <a:srgbClr val="000000"/>
              </a:buClr>
              <a:buChar char="•"/>
            </a:pPr>
            <a:r>
              <a:rPr lang="en-US" sz="2400" dirty="0"/>
              <a:t>Useful when it is not possible to pass a section through this member without passing through at least four unknown members. </a:t>
            </a:r>
          </a:p>
          <a:p>
            <a:pPr marL="342900" lvl="0" indent="-342900" algn="l">
              <a:spcBef>
                <a:spcPts val="600"/>
              </a:spcBef>
              <a:buClr>
                <a:srgbClr val="000000"/>
              </a:buClr>
              <a:buChar char="•"/>
            </a:pPr>
            <a:r>
              <a:rPr lang="en-US" sz="2400" dirty="0"/>
              <a:t>It may be possible to determine the forces in nearby members by the method of sections and then progress to the unknown member by the method of joints. </a:t>
            </a:r>
          </a:p>
          <a:p>
            <a:pPr marL="342900" lvl="0" indent="-342900" algn="l">
              <a:spcBef>
                <a:spcPts val="600"/>
              </a:spcBef>
              <a:buClr>
                <a:srgbClr val="000000"/>
              </a:buClr>
              <a:buChar char="•"/>
            </a:pPr>
            <a:r>
              <a:rPr lang="en-US" sz="2400" dirty="0"/>
              <a:t>Such a combination of the two methods may be more expedient than exclusive use of either method.</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14290320-BE7F-50B5-6A67-21B80E3425D6}"/>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31</a:t>
            </a:fld>
            <a:endParaRPr lang="en-US"/>
          </a:p>
        </p:txBody>
      </p:sp>
      <p:grpSp>
        <p:nvGrpSpPr>
          <p:cNvPr id="5" name="Group 38">
            <a:extLst>
              <a:ext uri="{FF2B5EF4-FFF2-40B4-BE49-F238E27FC236}">
                <a16:creationId xmlns:a16="http://schemas.microsoft.com/office/drawing/2014/main" id="{15CEB9B1-FBE1-80BB-54E1-307F26DB76E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ED90BF0-046D-7580-59AD-C32B0FE9310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BA1058BF-3303-C9E4-FFFE-BDEB6AC585A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372B1F3-0B18-BF4D-8B2E-D236BCFBB0B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BF61963-A813-4C2F-6B33-7BDD0FCE172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70915C8-DA20-3205-2A73-21D1B503DBE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4223FAA-A922-4A83-43E3-F9582B39E88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C07E35A-E1F4-7DEA-0FE8-3046FC4C42A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D39C526-D6E6-943D-27AC-16D761417D1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FA14427-3C65-15DB-70E4-476F96E36AE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FC7C86A-F9A1-9F82-35A4-57AB0593FC8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85D9723-60FA-3CAA-B806-95DD3CE5C28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B0B53E6-709D-E150-B838-3E6D7528B90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3EBD3F2-3DD2-73A8-D8D5-0CA75344AD0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D248E07-A06C-D8C0-4D1F-12A59449BE0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C3C3170-D432-2FC6-9389-56A70A53120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6A0E2D7-F75B-9450-E96E-DE3A855CA5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39B8BA0D-CC96-4840-4AB2-64481D313E4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7556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166F6-E0BF-401A-EC2F-B998FFA1BB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B991CC-6705-4E5A-DE9D-B67B5A3B96EA}"/>
              </a:ext>
            </a:extLst>
          </p:cNvPr>
          <p:cNvSpPr txBox="1">
            <a:spLocks noGrp="1"/>
          </p:cNvSpPr>
          <p:nvPr>
            <p:ph type="ctrTitle"/>
          </p:nvPr>
        </p:nvSpPr>
        <p:spPr>
          <a:xfrm>
            <a:off x="381003" y="304800"/>
            <a:ext cx="6553197" cy="804034"/>
          </a:xfrm>
          <a:noFill/>
        </p:spPr>
        <p:txBody>
          <a:bodyPr/>
          <a:lstStyle/>
          <a:p>
            <a:pPr lvl="0"/>
            <a:r>
              <a:rPr lang="en-US" sz="2800" dirty="0"/>
              <a:t>Additional Considerations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D653FABB-64EE-E7A8-411B-A9473584D009}"/>
              </a:ext>
            </a:extLst>
          </p:cNvPr>
          <p:cNvSpPr txBox="1">
            <a:spLocks noGrp="1"/>
          </p:cNvSpPr>
          <p:nvPr>
            <p:ph type="subTitle" idx="1"/>
          </p:nvPr>
        </p:nvSpPr>
        <p:spPr>
          <a:xfrm>
            <a:off x="533400" y="1371601"/>
            <a:ext cx="8265738" cy="5167314"/>
          </a:xfrm>
        </p:spPr>
        <p:txBody>
          <a:bodyPr anchorCtr="0"/>
          <a:lstStyle/>
          <a:p>
            <a:pPr marL="342900" lvl="0" indent="-342900" algn="l">
              <a:spcBef>
                <a:spcPts val="600"/>
              </a:spcBef>
              <a:buClr>
                <a:srgbClr val="000000"/>
              </a:buClr>
              <a:buChar char="•"/>
            </a:pPr>
            <a:r>
              <a:rPr lang="en-US" sz="2400" dirty="0"/>
              <a:t>The moment equations are used to great advantage in the method of sections. </a:t>
            </a:r>
          </a:p>
          <a:p>
            <a:pPr marL="342900" lvl="0" indent="-342900" algn="l">
              <a:spcBef>
                <a:spcPts val="600"/>
              </a:spcBef>
              <a:buClr>
                <a:srgbClr val="000000"/>
              </a:buClr>
              <a:buChar char="•"/>
            </a:pPr>
            <a:r>
              <a:rPr lang="en-US" sz="2400" dirty="0"/>
              <a:t>One should choose a moment center, either on or off the section, through which as many unknown forces as possible pass.</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0F842CF3-0D98-F569-0230-25A2F05156DF}"/>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32</a:t>
            </a:fld>
            <a:endParaRPr lang="en-US"/>
          </a:p>
        </p:txBody>
      </p:sp>
      <p:grpSp>
        <p:nvGrpSpPr>
          <p:cNvPr id="5" name="Group 38">
            <a:extLst>
              <a:ext uri="{FF2B5EF4-FFF2-40B4-BE49-F238E27FC236}">
                <a16:creationId xmlns:a16="http://schemas.microsoft.com/office/drawing/2014/main" id="{A8CCF9A1-E963-2C65-9AC9-87CA00EE504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702E060-2482-02C0-25DF-8C0E01792535}"/>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651B0FD-F36C-5348-EA3C-DF0DC1D587D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BBC2DA2-E7FD-96A4-68B0-16D8044B5CE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5A9EC15-4451-877C-40B1-0439FD0984A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B1C5206-63DE-7075-207D-978F48DABF3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AAB8F35-E45C-160C-715C-CE1359B90B5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CE20117-6F99-80FC-6B0E-4F7195FCDD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3DF08AC-3158-214C-BE5B-E3A5C4F65B5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CB68A84-46DE-4B21-E414-1DB36D27DF7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4C70DD0-15A1-27A7-75A0-C5AABD12FF0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23F5E76-50BF-80E2-3D6E-F0996BDACFE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34EA691-AEAC-069B-7E2E-7556314265E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7FEFE24-A5B6-7E92-E457-1C80B49D1CD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4B41CF3-EADD-04E3-7981-47A3E3BA605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80BCA58-2F6B-7571-95A9-8C1E90BAF38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7389636-615F-EB85-27E6-AF8A0C184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9AD453A7-610C-2C1F-CFB7-A677298D400C}"/>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9573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95204-AFFD-AA04-BEA8-480959512D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431926-C4FB-4D3E-CCDC-95E21246AE23}"/>
              </a:ext>
            </a:extLst>
          </p:cNvPr>
          <p:cNvSpPr txBox="1">
            <a:spLocks noGrp="1"/>
          </p:cNvSpPr>
          <p:nvPr>
            <p:ph type="ctrTitle"/>
          </p:nvPr>
        </p:nvSpPr>
        <p:spPr>
          <a:xfrm>
            <a:off x="381003" y="304800"/>
            <a:ext cx="6553197" cy="804034"/>
          </a:xfrm>
          <a:noFill/>
        </p:spPr>
        <p:txBody>
          <a:bodyPr/>
          <a:lstStyle/>
          <a:p>
            <a:pPr lvl="0"/>
            <a:r>
              <a:rPr lang="en-US" sz="2800" dirty="0"/>
              <a:t>Additional Considerations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CD98664B-496F-4CC1-5DFE-697E57E8228C}"/>
              </a:ext>
            </a:extLst>
          </p:cNvPr>
          <p:cNvSpPr txBox="1">
            <a:spLocks noGrp="1"/>
          </p:cNvSpPr>
          <p:nvPr>
            <p:ph type="subTitle" idx="1"/>
          </p:nvPr>
        </p:nvSpPr>
        <p:spPr>
          <a:xfrm>
            <a:off x="381003" y="1371601"/>
            <a:ext cx="8514137" cy="5167314"/>
          </a:xfrm>
        </p:spPr>
        <p:txBody>
          <a:bodyPr anchorCtr="0"/>
          <a:lstStyle/>
          <a:p>
            <a:pPr marL="342900" lvl="0" indent="-342900" algn="l">
              <a:spcBef>
                <a:spcPts val="600"/>
              </a:spcBef>
              <a:buClr>
                <a:srgbClr val="000000"/>
              </a:buClr>
              <a:buChar char="•"/>
            </a:pPr>
            <a:r>
              <a:rPr lang="en-US" sz="2400" dirty="0"/>
              <a:t>It is not always possible to assign the proper sense of an unknown force when the free-body diagram of a section is initially drawn. </a:t>
            </a:r>
          </a:p>
          <a:p>
            <a:pPr marL="342900" lvl="0" indent="-342900" algn="l">
              <a:spcBef>
                <a:spcPts val="600"/>
              </a:spcBef>
              <a:buClr>
                <a:srgbClr val="000000"/>
              </a:buClr>
              <a:buChar char="•"/>
            </a:pPr>
            <a:r>
              <a:rPr lang="en-US" sz="2400" dirty="0"/>
              <a:t>Once an arbitrary assignment is made, a positive answer will verify the assumed sense, and a negative result will indicate that the force is in the sense opposite to that assumed. </a:t>
            </a:r>
          </a:p>
          <a:p>
            <a:pPr marL="342900" lvl="0" indent="-342900" algn="l">
              <a:spcBef>
                <a:spcPts val="600"/>
              </a:spcBef>
              <a:buClr>
                <a:srgbClr val="000000"/>
              </a:buClr>
              <a:buChar char="•"/>
            </a:pPr>
            <a:r>
              <a:rPr lang="en-US" sz="2400" dirty="0"/>
              <a:t>An alternative notation preferred by some is to assign all unknown forces arbitrarily as positive in the tension direction (away from the section) and let the algebraic sign of the answer distinguish between tension and compression. </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0448399B-C517-35F2-6982-CD9050BF7885}"/>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33</a:t>
            </a:fld>
            <a:endParaRPr lang="en-US"/>
          </a:p>
        </p:txBody>
      </p:sp>
      <p:grpSp>
        <p:nvGrpSpPr>
          <p:cNvPr id="5" name="Group 38">
            <a:extLst>
              <a:ext uri="{FF2B5EF4-FFF2-40B4-BE49-F238E27FC236}">
                <a16:creationId xmlns:a16="http://schemas.microsoft.com/office/drawing/2014/main" id="{1CA80BDE-C238-8F6D-35C2-24582DD738C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9259B41-FF5B-A414-E07F-FD93268EA1D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52FC9A1-EC8D-80B8-0957-50B5956B78B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D792408-97B1-F98D-E326-19893FFD978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C5E3BE3-54CF-0593-E4A1-7BE6CA1C70F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55F19E9-40F7-ADDB-E534-FADA7017A1C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C784CE0-4B55-B2D4-E02C-B4D7D2CF5DD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943B879-1A09-C125-DC43-7F9F6755F0B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1B0D3C6-9DC5-6DA0-724C-7C1DD946E6A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EFC8847-56F2-2F6F-E420-B27AA1A5DA6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E702507-4D2E-D717-64CA-146857E9FFA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866ABF4-24F2-CFFC-B759-AE062D8ECF5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87F483B-F03A-FF1B-FC8B-F8924302E75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2EA2FA1-A7B4-2DA8-9EC6-425317B5F16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37B4C4D-F012-505D-6C15-306CD167546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E6FA8FA-FAAA-F9F4-0749-5A9169051C2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48A80A7-2F50-1F1D-A51E-FE950412A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15E112E2-2C4B-6A53-BCB7-C75F7E0B5479}"/>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1193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70351-9112-1AAB-CE6E-6D86E755B4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E74800-8A86-3BDA-7AAA-B49AA5028C2D}"/>
              </a:ext>
            </a:extLst>
          </p:cNvPr>
          <p:cNvSpPr txBox="1">
            <a:spLocks noGrp="1"/>
          </p:cNvSpPr>
          <p:nvPr>
            <p:ph type="ctrTitle"/>
          </p:nvPr>
        </p:nvSpPr>
        <p:spPr>
          <a:xfrm>
            <a:off x="381003" y="304800"/>
            <a:ext cx="6553197" cy="804034"/>
          </a:xfrm>
          <a:noFill/>
        </p:spPr>
        <p:txBody>
          <a:bodyPr/>
          <a:lstStyle/>
          <a:p>
            <a:pPr lvl="0"/>
            <a:r>
              <a:rPr lang="en-US" sz="2800" dirty="0"/>
              <a:t>Additional Considerations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85467B72-97DF-B8FE-0F6F-C4BC2605F2AC}"/>
              </a:ext>
            </a:extLst>
          </p:cNvPr>
          <p:cNvSpPr txBox="1">
            <a:spLocks noGrp="1"/>
          </p:cNvSpPr>
          <p:nvPr>
            <p:ph type="subTitle" idx="1"/>
          </p:nvPr>
        </p:nvSpPr>
        <p:spPr>
          <a:xfrm>
            <a:off x="533400" y="1371601"/>
            <a:ext cx="8265738" cy="5167314"/>
          </a:xfrm>
        </p:spPr>
        <p:txBody>
          <a:bodyPr anchorCtr="0"/>
          <a:lstStyle/>
          <a:p>
            <a:pPr marL="342900" lvl="0" indent="-342900" algn="l">
              <a:spcBef>
                <a:spcPts val="600"/>
              </a:spcBef>
              <a:buClr>
                <a:srgbClr val="000000"/>
              </a:buClr>
              <a:buChar char="•"/>
            </a:pPr>
            <a:r>
              <a:rPr lang="en-US" sz="2400" dirty="0"/>
              <a:t>A plus sign would signify tension and a minus sign compression. </a:t>
            </a:r>
          </a:p>
          <a:p>
            <a:pPr marL="342900" lvl="0" indent="-342900" algn="l">
              <a:spcBef>
                <a:spcPts val="600"/>
              </a:spcBef>
              <a:buClr>
                <a:srgbClr val="000000"/>
              </a:buClr>
              <a:buChar char="•"/>
            </a:pPr>
            <a:r>
              <a:rPr lang="en-US" sz="2400" dirty="0"/>
              <a:t>On the other hand, the advantage of assigning forces in their correct sense on the free-body diagram of a section wherever possible is that doing so emphasizes the physical action of the forces more directly.</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6AEE7D3E-6FF4-8BB5-6A78-B0892C3B6CE1}"/>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34</a:t>
            </a:fld>
            <a:endParaRPr lang="en-US"/>
          </a:p>
        </p:txBody>
      </p:sp>
      <p:grpSp>
        <p:nvGrpSpPr>
          <p:cNvPr id="5" name="Group 38">
            <a:extLst>
              <a:ext uri="{FF2B5EF4-FFF2-40B4-BE49-F238E27FC236}">
                <a16:creationId xmlns:a16="http://schemas.microsoft.com/office/drawing/2014/main" id="{829BF0CC-4073-75F0-53EF-D6F9D13821A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6833CE3-F182-B933-CA51-999FD679359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81B4302-B5FF-C09D-8A9F-82F37967B71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233DF9C-7147-0FE1-501E-0A302ED8C23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6A2B842-89E3-5A50-CB25-CACB46BB9A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4662D46-E263-DAC0-C682-2843C8AAD64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223F3B4-A55E-90DB-431C-2DB569504A4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E19178A-6AE2-319C-218E-D32E3C639A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FA716B6-DE44-7872-F83D-FF6F06B3E24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A41DCD5-A8C6-9659-12F4-CC375EE43C8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AF2CB1A7-198C-8D93-B6E3-6DBE3F5CB84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01AF949-F983-2C33-AFD3-9F635326BB6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1E7AD93-6666-BC65-A67E-5D009EEE61A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187D074-2D5B-E846-E85B-7641ACD6CDE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1241FD8-2489-AF00-C981-137AB11DC54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6510618-11E5-B529-7F82-8D5AD4392A34}"/>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AF084A5-E021-6F93-45E5-C7D980C585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AutoShape 2" descr="Statics: Trusses">
            <a:extLst>
              <a:ext uri="{FF2B5EF4-FFF2-40B4-BE49-F238E27FC236}">
                <a16:creationId xmlns:a16="http://schemas.microsoft.com/office/drawing/2014/main" id="{1831EBC2-1BB2-E1FF-D886-1B7718AB624C}"/>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44401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9254</TotalTime>
  <Words>2328</Words>
  <Application>Microsoft Office PowerPoint</Application>
  <PresentationFormat>On-screen Show (4:3)</PresentationFormat>
  <Paragraphs>293</Paragraphs>
  <Slides>34</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Arial</vt:lpstr>
      <vt:lpstr>Calibri</vt:lpstr>
      <vt:lpstr>Cambria Math</vt:lpstr>
      <vt:lpstr>CommercialScript BT</vt:lpstr>
      <vt:lpstr>Curlz MT</vt:lpstr>
      <vt:lpstr>Symbol</vt:lpstr>
      <vt:lpstr>Tempus Sans ITC</vt:lpstr>
      <vt:lpstr>Times New Roman</vt:lpstr>
      <vt:lpstr>Blank Presentation</vt:lpstr>
      <vt:lpstr>Analysis of Structures</vt:lpstr>
      <vt:lpstr>Safe Design of Future Structural World</vt:lpstr>
      <vt:lpstr>Internal and External Redundancy</vt:lpstr>
      <vt:lpstr>Condition for statically Determinate Truss</vt:lpstr>
      <vt:lpstr>Condition for statically Determinate Truss</vt:lpstr>
      <vt:lpstr>Special Conditions</vt:lpstr>
      <vt:lpstr>Special Conditions</vt:lpstr>
      <vt:lpstr>Special Conditions</vt:lpstr>
      <vt:lpstr>Special Conditions</vt:lpstr>
      <vt:lpstr>Special Conditions</vt:lpstr>
      <vt:lpstr>Special Conditions</vt:lpstr>
      <vt:lpstr>Special Conditions</vt:lpstr>
      <vt:lpstr>Critical Evaluation of Only One Member of A Truss….</vt:lpstr>
      <vt:lpstr>Method of Sections</vt:lpstr>
      <vt:lpstr>Method of Sections</vt:lpstr>
      <vt:lpstr>Procedure for Method of Sections</vt:lpstr>
      <vt:lpstr>Procedure for Method of Sections</vt:lpstr>
      <vt:lpstr>Procedure for Method of Sections: Step 0</vt:lpstr>
      <vt:lpstr>Procedure for Method of Sections: Step 1</vt:lpstr>
      <vt:lpstr>Procedure for Method of Sections: Step 2</vt:lpstr>
      <vt:lpstr>Procedure for Method of Sections: Step 3</vt:lpstr>
      <vt:lpstr>Procedure for Method of Sections: Step 3</vt:lpstr>
      <vt:lpstr>Procedure for Method of Sections: Step 3</vt:lpstr>
      <vt:lpstr>Procedure for Method of Sections: Step 4</vt:lpstr>
      <vt:lpstr>Procedure for Method of Sections: Step 4</vt:lpstr>
      <vt:lpstr>Procedure for Method of Sections: Step 5</vt:lpstr>
      <vt:lpstr>Procedure for Method of Sections: Step 5</vt:lpstr>
      <vt:lpstr>Procedure for Method of Sections: Step 6</vt:lpstr>
      <vt:lpstr>Procedure for Method of Sections: Step 7</vt:lpstr>
      <vt:lpstr>Additional Considerations</vt:lpstr>
      <vt:lpstr>Additional Considerations</vt:lpstr>
      <vt:lpstr>Additional Considerations</vt:lpstr>
      <vt:lpstr>Additional Considerations</vt:lpstr>
      <vt:lpstr>Additional Considerations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700</cp:revision>
  <cp:lastPrinted>2002-07-26T02:11:33Z</cp:lastPrinted>
  <dcterms:created xsi:type="dcterms:W3CDTF">2002-07-26T01:39:54Z</dcterms:created>
  <dcterms:modified xsi:type="dcterms:W3CDTF">2026-02-03T03:33:43Z</dcterms:modified>
</cp:coreProperties>
</file>