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9"/>
  </p:notesMasterIdLst>
  <p:sldIdLst>
    <p:sldId id="1377" r:id="rId2"/>
    <p:sldId id="1420" r:id="rId3"/>
    <p:sldId id="1421" r:id="rId4"/>
    <p:sldId id="1488" r:id="rId5"/>
    <p:sldId id="1409" r:id="rId6"/>
    <p:sldId id="1422" r:id="rId7"/>
    <p:sldId id="1412" r:id="rId8"/>
    <p:sldId id="1413" r:id="rId9"/>
    <p:sldId id="1414" r:id="rId10"/>
    <p:sldId id="1411" r:id="rId11"/>
    <p:sldId id="1415" r:id="rId12"/>
    <p:sldId id="1423" r:id="rId13"/>
    <p:sldId id="1416" r:id="rId14"/>
    <p:sldId id="1417" r:id="rId15"/>
    <p:sldId id="1418" r:id="rId16"/>
    <p:sldId id="1419" r:id="rId17"/>
    <p:sldId id="1424" r:id="rId18"/>
    <p:sldId id="1425" r:id="rId19"/>
    <p:sldId id="1426" r:id="rId20"/>
    <p:sldId id="1427" r:id="rId21"/>
    <p:sldId id="1434" r:id="rId22"/>
    <p:sldId id="1435" r:id="rId23"/>
    <p:sldId id="1436" r:id="rId24"/>
    <p:sldId id="1437" r:id="rId25"/>
    <p:sldId id="1438" r:id="rId26"/>
    <p:sldId id="1439" r:id="rId27"/>
    <p:sldId id="1440" r:id="rId28"/>
    <p:sldId id="1428" r:id="rId29"/>
    <p:sldId id="1441" r:id="rId30"/>
    <p:sldId id="1443" r:id="rId31"/>
    <p:sldId id="1489" r:id="rId32"/>
    <p:sldId id="1490" r:id="rId33"/>
    <p:sldId id="1442" r:id="rId34"/>
    <p:sldId id="1444" r:id="rId35"/>
    <p:sldId id="1429" r:id="rId36"/>
    <p:sldId id="1430" r:id="rId37"/>
    <p:sldId id="1497" r:id="rId38"/>
  </p:sldIdLst>
  <p:sldSz cx="9144000" cy="6858000" type="screen4x3"/>
  <p:notesSz cx="6858000" cy="89979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3366FF"/>
    <a:srgbClr val="FF9900"/>
    <a:srgbClr val="FFCC99"/>
    <a:srgbClr val="CC9900"/>
    <a:srgbClr val="FF0066"/>
    <a:srgbClr val="FF33CC"/>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67" autoAdjust="0"/>
    <p:restoredTop sz="93969" autoAdjust="0"/>
  </p:normalViewPr>
  <p:slideViewPr>
    <p:cSldViewPr>
      <p:cViewPr varScale="1">
        <p:scale>
          <a:sx n="74" d="100"/>
          <a:sy n="74" d="100"/>
        </p:scale>
        <p:origin x="108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ink/ink1.xml><?xml version="1.0" encoding="utf-8"?>
<inkml:ink xmlns:inkml="http://www.w3.org/2003/InkML">
  <inkml:definitions>
    <inkml:context xml:id="ctx0">
      <inkml:inkSource xml:id="inkSrc0">
        <inkml:traceFormat>
          <inkml:channel name="X" type="integer" max="2646" units="cm"/>
          <inkml:channel name="Y" type="integer" max="800" units="cm"/>
          <inkml:channel name="T" type="integer" max="2.14748E9" units="dev"/>
        </inkml:traceFormat>
        <inkml:channelProperties>
          <inkml:channelProperty channel="X" name="resolution" value="95.86957" units="1/cm"/>
          <inkml:channelProperty channel="Y" name="resolution" value="51.6129" units="1/cm"/>
          <inkml:channelProperty channel="T" name="resolution" value="1" units="1/dev"/>
        </inkml:channelProperties>
      </inkml:inkSource>
      <inkml:timestamp xml:id="ts0" timeString="2023-08-08T03:31:06.494"/>
    </inkml:context>
    <inkml:brush xml:id="br0">
      <inkml:brushProperty name="width" value="0.05292" units="cm"/>
      <inkml:brushProperty name="height" value="0.05292" units="cm"/>
      <inkml:brushProperty name="color" value="#FF0000"/>
    </inkml:brush>
  </inkml:definitions>
  <inkml:trace contextRef="#ctx0" brushRef="#br0">11460 8905 0</inkml:trace>
  <inkml:trace contextRef="#ctx0" brushRef="#br0" timeOffset="3343.54">10220 13791 0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1F94E62-A251-1A7E-0EF4-2A72C99EFA8A}"/>
              </a:ext>
            </a:extLst>
          </p:cNvPr>
          <p:cNvSpPr>
            <a:spLocks noGrp="1"/>
          </p:cNvSpPr>
          <p:nvPr>
            <p:ph type="hdr" sz="quarter"/>
          </p:nvPr>
        </p:nvSpPr>
        <p:spPr>
          <a:xfrm>
            <a:off x="0" y="0"/>
            <a:ext cx="2971800" cy="449263"/>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2D40ED5C-FAED-BFC4-F700-076D45E4A004}"/>
              </a:ext>
            </a:extLst>
          </p:cNvPr>
          <p:cNvSpPr>
            <a:spLocks noGrp="1"/>
          </p:cNvSpPr>
          <p:nvPr>
            <p:ph type="dt" idx="1"/>
          </p:nvPr>
        </p:nvSpPr>
        <p:spPr>
          <a:xfrm>
            <a:off x="3884613" y="0"/>
            <a:ext cx="2971800" cy="449263"/>
          </a:xfrm>
          <a:prstGeom prst="rect">
            <a:avLst/>
          </a:prstGeom>
        </p:spPr>
        <p:txBody>
          <a:bodyPr vert="horz" lIns="91440" tIns="45720" rIns="91440" bIns="45720" rtlCol="0"/>
          <a:lstStyle>
            <a:lvl1pPr algn="r">
              <a:defRPr sz="1200"/>
            </a:lvl1pPr>
          </a:lstStyle>
          <a:p>
            <a:pPr>
              <a:defRPr/>
            </a:pPr>
            <a:fld id="{B79A6878-C2C0-4267-B3B2-C1A3D7AE1E93}" type="datetimeFigureOut">
              <a:rPr lang="en-US"/>
              <a:pPr>
                <a:defRPr/>
              </a:pPr>
              <a:t>2/3/2026</a:t>
            </a:fld>
            <a:endParaRPr lang="en-US"/>
          </a:p>
        </p:txBody>
      </p:sp>
      <p:sp>
        <p:nvSpPr>
          <p:cNvPr id="4" name="Slide Image Placeholder 3">
            <a:extLst>
              <a:ext uri="{FF2B5EF4-FFF2-40B4-BE49-F238E27FC236}">
                <a16:creationId xmlns:a16="http://schemas.microsoft.com/office/drawing/2014/main" id="{E0EEAE06-A665-3988-908A-D8D640787BB0}"/>
              </a:ext>
            </a:extLst>
          </p:cNvPr>
          <p:cNvSpPr>
            <a:spLocks noGrp="1" noRot="1" noChangeAspect="1"/>
          </p:cNvSpPr>
          <p:nvPr>
            <p:ph type="sldImg" idx="2"/>
          </p:nvPr>
        </p:nvSpPr>
        <p:spPr>
          <a:xfrm>
            <a:off x="1179513" y="674688"/>
            <a:ext cx="4498975" cy="33750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47AB4084-F099-9975-7F65-3E6E99E90F60}"/>
              </a:ext>
            </a:extLst>
          </p:cNvPr>
          <p:cNvSpPr>
            <a:spLocks noGrp="1"/>
          </p:cNvSpPr>
          <p:nvPr>
            <p:ph type="body" sz="quarter" idx="3"/>
          </p:nvPr>
        </p:nvSpPr>
        <p:spPr>
          <a:xfrm>
            <a:off x="685800" y="4273550"/>
            <a:ext cx="5486400" cy="40497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4D4314BE-7179-B063-6AF4-0E2FE1E2E240}"/>
              </a:ext>
            </a:extLst>
          </p:cNvPr>
          <p:cNvSpPr>
            <a:spLocks noGrp="1"/>
          </p:cNvSpPr>
          <p:nvPr>
            <p:ph type="ftr" sz="quarter" idx="4"/>
          </p:nvPr>
        </p:nvSpPr>
        <p:spPr>
          <a:xfrm>
            <a:off x="0" y="8547100"/>
            <a:ext cx="2971800" cy="449263"/>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7CC056E9-A69B-A5AC-BC59-77E8BCC7A1E2}"/>
              </a:ext>
            </a:extLst>
          </p:cNvPr>
          <p:cNvSpPr>
            <a:spLocks noGrp="1"/>
          </p:cNvSpPr>
          <p:nvPr>
            <p:ph type="sldNum" sz="quarter" idx="5"/>
          </p:nvPr>
        </p:nvSpPr>
        <p:spPr>
          <a:xfrm>
            <a:off x="3884613" y="8547100"/>
            <a:ext cx="2971800" cy="449263"/>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52C7EE5B-0931-47A4-916B-70AA93081E5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F92AD-84EF-C11C-0A86-3C66305AF3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359FBF-5424-6392-14C8-7210DB0CF9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38B204-1BB9-7DBC-33C6-CE556777EC3B}"/>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51ED158F-28FC-434E-398E-5B604925A57A}"/>
              </a:ext>
            </a:extLst>
          </p:cNvPr>
          <p:cNvSpPr txBox="1">
            <a:spLocks noGrp="1"/>
          </p:cNvSpPr>
          <p:nvPr>
            <p:ph type="sldNum" sz="quarter" idx="8"/>
          </p:nvPr>
        </p:nvSpPr>
        <p:spPr/>
        <p:txBody>
          <a:bodyPr/>
          <a:lstStyle/>
          <a:p>
            <a:pPr lvl="0"/>
            <a:fld id="{C01480D9-C9C9-4919-8C4B-4AAD4112CED4}" type="slidenum">
              <a:t>2</a:t>
            </a:fld>
            <a:endParaRPr lang="en-US"/>
          </a:p>
        </p:txBody>
      </p:sp>
    </p:spTree>
    <p:extLst>
      <p:ext uri="{BB962C8B-B14F-4D97-AF65-F5344CB8AC3E}">
        <p14:creationId xmlns:p14="http://schemas.microsoft.com/office/powerpoint/2010/main" val="726140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BC55F-843C-ED4B-A3A8-8B1EC3C66A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9C33D6-29A3-78E9-41A7-FAE4E47A4D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4CA0F1-3D5F-42C2-DFB4-E23C479A4A9E}"/>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93AAD6BD-35FB-B369-5A79-102EBEAFFB98}"/>
              </a:ext>
            </a:extLst>
          </p:cNvPr>
          <p:cNvSpPr txBox="1">
            <a:spLocks noGrp="1"/>
          </p:cNvSpPr>
          <p:nvPr>
            <p:ph type="sldNum" sz="quarter" idx="8"/>
          </p:nvPr>
        </p:nvSpPr>
        <p:spPr/>
        <p:txBody>
          <a:bodyPr/>
          <a:lstStyle/>
          <a:p>
            <a:pPr lvl="0"/>
            <a:fld id="{C01480D9-C9C9-4919-8C4B-4AAD4112CED4}" type="slidenum">
              <a:t>3</a:t>
            </a:fld>
            <a:endParaRPr lang="en-US"/>
          </a:p>
        </p:txBody>
      </p:sp>
    </p:spTree>
    <p:extLst>
      <p:ext uri="{BB962C8B-B14F-4D97-AF65-F5344CB8AC3E}">
        <p14:creationId xmlns:p14="http://schemas.microsoft.com/office/powerpoint/2010/main" val="2190662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C13F3-6DBA-28EE-BE50-A6904EAB25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7E2DCE-2CE4-D9C2-487B-8C1FABEF9F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CFC16E-8D57-FEED-55C7-E120B34A0B51}"/>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54AD411A-1320-5D0D-2C61-CEA86BD6F669}"/>
              </a:ext>
            </a:extLst>
          </p:cNvPr>
          <p:cNvSpPr txBox="1">
            <a:spLocks noGrp="1"/>
          </p:cNvSpPr>
          <p:nvPr>
            <p:ph type="sldNum" sz="quarter" idx="8"/>
          </p:nvPr>
        </p:nvSpPr>
        <p:spPr/>
        <p:txBody>
          <a:bodyPr/>
          <a:lstStyle/>
          <a:p>
            <a:pPr lvl="0"/>
            <a:fld id="{C01480D9-C9C9-4919-8C4B-4AAD4112CED4}" type="slidenum">
              <a:t>4</a:t>
            </a:fld>
            <a:endParaRPr lang="en-US"/>
          </a:p>
        </p:txBody>
      </p:sp>
    </p:spTree>
    <p:extLst>
      <p:ext uri="{BB962C8B-B14F-4D97-AF65-F5344CB8AC3E}">
        <p14:creationId xmlns:p14="http://schemas.microsoft.com/office/powerpoint/2010/main" val="23152298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26034-BE74-5739-9EC2-09E53F4BFB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F98704-02F8-8B96-0FBF-419D2A0A64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E17FA2-618D-BF0B-961A-807A29317546}"/>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0E3A6F87-ECEF-D96D-861B-9A63B511AFFB}"/>
              </a:ext>
            </a:extLst>
          </p:cNvPr>
          <p:cNvSpPr txBox="1">
            <a:spLocks noGrp="1"/>
          </p:cNvSpPr>
          <p:nvPr>
            <p:ph type="sldNum" sz="quarter" idx="8"/>
          </p:nvPr>
        </p:nvSpPr>
        <p:spPr/>
        <p:txBody>
          <a:bodyPr/>
          <a:lstStyle/>
          <a:p>
            <a:pPr lvl="0"/>
            <a:fld id="{C01480D9-C9C9-4919-8C4B-4AAD4112CED4}" type="slidenum">
              <a:t>5</a:t>
            </a:fld>
            <a:endParaRPr lang="en-US"/>
          </a:p>
        </p:txBody>
      </p:sp>
    </p:spTree>
    <p:extLst>
      <p:ext uri="{BB962C8B-B14F-4D97-AF65-F5344CB8AC3E}">
        <p14:creationId xmlns:p14="http://schemas.microsoft.com/office/powerpoint/2010/main" val="546538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89E29-14A0-803D-1386-47EB23C579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521C1B-F920-A493-3C85-11DB7A04EE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3ED567-12DB-B338-8F28-1D59D75D1350}"/>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F0B3AFC7-3AF8-12E6-F3D6-8F28343B7D8D}"/>
              </a:ext>
            </a:extLst>
          </p:cNvPr>
          <p:cNvSpPr txBox="1">
            <a:spLocks noGrp="1"/>
          </p:cNvSpPr>
          <p:nvPr>
            <p:ph type="sldNum" sz="quarter" idx="8"/>
          </p:nvPr>
        </p:nvSpPr>
        <p:spPr/>
        <p:txBody>
          <a:bodyPr/>
          <a:lstStyle/>
          <a:p>
            <a:pPr lvl="0"/>
            <a:fld id="{C01480D9-C9C9-4919-8C4B-4AAD4112CED4}" type="slidenum">
              <a:t>6</a:t>
            </a:fld>
            <a:endParaRPr lang="en-US"/>
          </a:p>
        </p:txBody>
      </p:sp>
    </p:spTree>
    <p:extLst>
      <p:ext uri="{BB962C8B-B14F-4D97-AF65-F5344CB8AC3E}">
        <p14:creationId xmlns:p14="http://schemas.microsoft.com/office/powerpoint/2010/main" val="4232758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E063F-3622-D77E-2D51-243B482D79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BCDF53-1423-7CC1-50CE-AC02280D67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16E3FB-5815-07B2-FB18-F773ECA06D58}"/>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43E5C09F-9BFA-ECC7-9E4C-0EAB45671D60}"/>
              </a:ext>
            </a:extLst>
          </p:cNvPr>
          <p:cNvSpPr txBox="1">
            <a:spLocks noGrp="1"/>
          </p:cNvSpPr>
          <p:nvPr>
            <p:ph type="sldNum" sz="quarter" idx="8"/>
          </p:nvPr>
        </p:nvSpPr>
        <p:spPr/>
        <p:txBody>
          <a:bodyPr/>
          <a:lstStyle/>
          <a:p>
            <a:pPr lvl="0"/>
            <a:fld id="{C01480D9-C9C9-4919-8C4B-4AAD4112CED4}" type="slidenum">
              <a:t>7</a:t>
            </a:fld>
            <a:endParaRPr lang="en-US"/>
          </a:p>
        </p:txBody>
      </p:sp>
    </p:spTree>
    <p:extLst>
      <p:ext uri="{BB962C8B-B14F-4D97-AF65-F5344CB8AC3E}">
        <p14:creationId xmlns:p14="http://schemas.microsoft.com/office/powerpoint/2010/main" val="3270658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EB4C0-091A-4761-E337-8E4A1BE5B3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B508FC-76F9-C571-F72C-58156AD633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AF620C-E4D7-3D6F-F792-99A2EA42F720}"/>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F07C3728-B68A-1A72-57D1-6FAA9D6DBE22}"/>
              </a:ext>
            </a:extLst>
          </p:cNvPr>
          <p:cNvSpPr txBox="1">
            <a:spLocks noGrp="1"/>
          </p:cNvSpPr>
          <p:nvPr>
            <p:ph type="sldNum" sz="quarter" idx="8"/>
          </p:nvPr>
        </p:nvSpPr>
        <p:spPr/>
        <p:txBody>
          <a:bodyPr/>
          <a:lstStyle/>
          <a:p>
            <a:pPr lvl="0"/>
            <a:fld id="{C01480D9-C9C9-4919-8C4B-4AAD4112CED4}" type="slidenum">
              <a:t>8</a:t>
            </a:fld>
            <a:endParaRPr lang="en-US"/>
          </a:p>
        </p:txBody>
      </p:sp>
    </p:spTree>
    <p:extLst>
      <p:ext uri="{BB962C8B-B14F-4D97-AF65-F5344CB8AC3E}">
        <p14:creationId xmlns:p14="http://schemas.microsoft.com/office/powerpoint/2010/main" val="21738092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6A5F5-FA5C-1738-4895-AAEA2EB7F1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63AB0B-19F0-3624-4E19-D016C81D09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D90CB3-046A-E8AD-F6CD-EABB13EF7DD6}"/>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84B5C39B-747A-88D8-3341-B12B0F824459}"/>
              </a:ext>
            </a:extLst>
          </p:cNvPr>
          <p:cNvSpPr txBox="1">
            <a:spLocks noGrp="1"/>
          </p:cNvSpPr>
          <p:nvPr>
            <p:ph type="sldNum" sz="quarter" idx="8"/>
          </p:nvPr>
        </p:nvSpPr>
        <p:spPr/>
        <p:txBody>
          <a:bodyPr/>
          <a:lstStyle/>
          <a:p>
            <a:pPr lvl="0"/>
            <a:fld id="{C01480D9-C9C9-4919-8C4B-4AAD4112CED4}" type="slidenum">
              <a:t>9</a:t>
            </a:fld>
            <a:endParaRPr lang="en-US"/>
          </a:p>
        </p:txBody>
      </p:sp>
    </p:spTree>
    <p:extLst>
      <p:ext uri="{BB962C8B-B14F-4D97-AF65-F5344CB8AC3E}">
        <p14:creationId xmlns:p14="http://schemas.microsoft.com/office/powerpoint/2010/main" val="1927432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97492-9828-4E29-1D08-1639B913E9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51189C-F650-89B1-EB6E-63C9D0CC50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ED523B-EF93-5C0C-C5D0-159D1F890B70}"/>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2147C66C-A755-D12A-9AE7-A1D43F0C6105}"/>
              </a:ext>
            </a:extLst>
          </p:cNvPr>
          <p:cNvSpPr txBox="1">
            <a:spLocks noGrp="1"/>
          </p:cNvSpPr>
          <p:nvPr>
            <p:ph type="sldNum" sz="quarter" idx="8"/>
          </p:nvPr>
        </p:nvSpPr>
        <p:spPr/>
        <p:txBody>
          <a:bodyPr/>
          <a:lstStyle/>
          <a:p>
            <a:pPr lvl="0"/>
            <a:fld id="{C01480D9-C9C9-4919-8C4B-4AAD4112CED4}" type="slidenum">
              <a:t>10</a:t>
            </a:fld>
            <a:endParaRPr lang="en-US"/>
          </a:p>
        </p:txBody>
      </p:sp>
    </p:spTree>
    <p:extLst>
      <p:ext uri="{BB962C8B-B14F-4D97-AF65-F5344CB8AC3E}">
        <p14:creationId xmlns:p14="http://schemas.microsoft.com/office/powerpoint/2010/main" val="4238449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31F07-6790-0E64-07F3-1373A9EAEE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5F2995-2DD4-02A9-1058-52399BFFCE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D0ACE2-A897-AAFC-0711-25548853B0B1}"/>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1C9BA1DC-FD39-5EB0-BAD8-01B6035332C0}"/>
              </a:ext>
            </a:extLst>
          </p:cNvPr>
          <p:cNvSpPr txBox="1">
            <a:spLocks noGrp="1"/>
          </p:cNvSpPr>
          <p:nvPr>
            <p:ph type="sldNum" sz="quarter" idx="8"/>
          </p:nvPr>
        </p:nvSpPr>
        <p:spPr/>
        <p:txBody>
          <a:bodyPr/>
          <a:lstStyle/>
          <a:p>
            <a:pPr lvl="0"/>
            <a:fld id="{C01480D9-C9C9-4919-8C4B-4AAD4112CED4}" type="slidenum">
              <a:t>11</a:t>
            </a:fld>
            <a:endParaRPr lang="en-US"/>
          </a:p>
        </p:txBody>
      </p:sp>
    </p:spTree>
    <p:extLst>
      <p:ext uri="{BB962C8B-B14F-4D97-AF65-F5344CB8AC3E}">
        <p14:creationId xmlns:p14="http://schemas.microsoft.com/office/powerpoint/2010/main" val="30116363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CE65B-62D6-9B82-04E3-FD5E0C9BF6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415A0B-6D53-DF72-B769-B1F086C525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9AFA69-4399-090E-7675-52D43F857B57}"/>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8BF55F6F-C14D-E9C8-A373-FA0E6BCB878B}"/>
              </a:ext>
            </a:extLst>
          </p:cNvPr>
          <p:cNvSpPr txBox="1">
            <a:spLocks noGrp="1"/>
          </p:cNvSpPr>
          <p:nvPr>
            <p:ph type="sldNum" sz="quarter" idx="8"/>
          </p:nvPr>
        </p:nvSpPr>
        <p:spPr/>
        <p:txBody>
          <a:bodyPr/>
          <a:lstStyle/>
          <a:p>
            <a:pPr lvl="0"/>
            <a:fld id="{C01480D9-C9C9-4919-8C4B-4AAD4112CED4}" type="slidenum">
              <a:t>12</a:t>
            </a:fld>
            <a:endParaRPr lang="en-US"/>
          </a:p>
        </p:txBody>
      </p:sp>
    </p:spTree>
    <p:extLst>
      <p:ext uri="{BB962C8B-B14F-4D97-AF65-F5344CB8AC3E}">
        <p14:creationId xmlns:p14="http://schemas.microsoft.com/office/powerpoint/2010/main" val="1589724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8D70B-E4E8-C125-7634-77DB110FDD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AA357C-7454-3F25-CE1F-C73992FBC9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F79FFB-8BAD-C5BD-CFFB-04F4C9810B1E}"/>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7E90BCA0-6C17-A818-E0DE-6406D83487AC}"/>
              </a:ext>
            </a:extLst>
          </p:cNvPr>
          <p:cNvSpPr txBox="1">
            <a:spLocks noGrp="1"/>
          </p:cNvSpPr>
          <p:nvPr>
            <p:ph type="sldNum" sz="quarter" idx="8"/>
          </p:nvPr>
        </p:nvSpPr>
        <p:spPr/>
        <p:txBody>
          <a:bodyPr/>
          <a:lstStyle/>
          <a:p>
            <a:pPr lvl="0"/>
            <a:fld id="{C01480D9-C9C9-4919-8C4B-4AAD4112CED4}" type="slidenum">
              <a:t>13</a:t>
            </a:fld>
            <a:endParaRPr lang="en-US"/>
          </a:p>
        </p:txBody>
      </p:sp>
    </p:spTree>
    <p:extLst>
      <p:ext uri="{BB962C8B-B14F-4D97-AF65-F5344CB8AC3E}">
        <p14:creationId xmlns:p14="http://schemas.microsoft.com/office/powerpoint/2010/main" val="29397300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9D39A-76E8-6749-580A-9053AB7068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30AA21-83CE-F150-C852-852B19FA4A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C3C1CB-BBE0-5A58-D054-8BD738EF5B15}"/>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77FE1D52-0E0A-9FB4-5220-2715F77D3F82}"/>
              </a:ext>
            </a:extLst>
          </p:cNvPr>
          <p:cNvSpPr txBox="1">
            <a:spLocks noGrp="1"/>
          </p:cNvSpPr>
          <p:nvPr>
            <p:ph type="sldNum" sz="quarter" idx="8"/>
          </p:nvPr>
        </p:nvSpPr>
        <p:spPr/>
        <p:txBody>
          <a:bodyPr/>
          <a:lstStyle/>
          <a:p>
            <a:pPr lvl="0"/>
            <a:fld id="{C01480D9-C9C9-4919-8C4B-4AAD4112CED4}" type="slidenum">
              <a:t>14</a:t>
            </a:fld>
            <a:endParaRPr lang="en-US"/>
          </a:p>
        </p:txBody>
      </p:sp>
    </p:spTree>
    <p:extLst>
      <p:ext uri="{BB962C8B-B14F-4D97-AF65-F5344CB8AC3E}">
        <p14:creationId xmlns:p14="http://schemas.microsoft.com/office/powerpoint/2010/main" val="11649137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F3849-01BC-72E2-7D78-3CEB37D952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6A545F-D6D9-0DC9-6109-253685D3AB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A41759-E403-208B-5B5F-A8AEC28CEC68}"/>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B1E98FE5-405B-F52F-8290-930A4E2884F5}"/>
              </a:ext>
            </a:extLst>
          </p:cNvPr>
          <p:cNvSpPr txBox="1">
            <a:spLocks noGrp="1"/>
          </p:cNvSpPr>
          <p:nvPr>
            <p:ph type="sldNum" sz="quarter" idx="8"/>
          </p:nvPr>
        </p:nvSpPr>
        <p:spPr/>
        <p:txBody>
          <a:bodyPr/>
          <a:lstStyle/>
          <a:p>
            <a:pPr lvl="0"/>
            <a:fld id="{C01480D9-C9C9-4919-8C4B-4AAD4112CED4}" type="slidenum">
              <a:t>15</a:t>
            </a:fld>
            <a:endParaRPr lang="en-US"/>
          </a:p>
        </p:txBody>
      </p:sp>
    </p:spTree>
    <p:extLst>
      <p:ext uri="{BB962C8B-B14F-4D97-AF65-F5344CB8AC3E}">
        <p14:creationId xmlns:p14="http://schemas.microsoft.com/office/powerpoint/2010/main" val="29242509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65472-133E-35BA-55BF-E886AC1451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74AC77-AE06-F61C-086A-FB60A2831F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7E3723-BBD1-DE1F-9C8D-D6CCF2CD4DA3}"/>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C6315ED6-A9A8-6D9B-62C1-424F47D920FF}"/>
              </a:ext>
            </a:extLst>
          </p:cNvPr>
          <p:cNvSpPr txBox="1">
            <a:spLocks noGrp="1"/>
          </p:cNvSpPr>
          <p:nvPr>
            <p:ph type="sldNum" sz="quarter" idx="8"/>
          </p:nvPr>
        </p:nvSpPr>
        <p:spPr/>
        <p:txBody>
          <a:bodyPr/>
          <a:lstStyle/>
          <a:p>
            <a:pPr lvl="0"/>
            <a:fld id="{C01480D9-C9C9-4919-8C4B-4AAD4112CED4}" type="slidenum">
              <a:t>16</a:t>
            </a:fld>
            <a:endParaRPr lang="en-US"/>
          </a:p>
        </p:txBody>
      </p:sp>
    </p:spTree>
    <p:extLst>
      <p:ext uri="{BB962C8B-B14F-4D97-AF65-F5344CB8AC3E}">
        <p14:creationId xmlns:p14="http://schemas.microsoft.com/office/powerpoint/2010/main" val="1664614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288D7-02AA-022A-2867-76365D5C2C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9B2520-619C-CD06-8712-3B2EFF077E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2A54E3-8117-532C-1E71-C1D062C99C05}"/>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251F98BB-503F-2C98-BD95-3F16567542D1}"/>
              </a:ext>
            </a:extLst>
          </p:cNvPr>
          <p:cNvSpPr txBox="1">
            <a:spLocks noGrp="1"/>
          </p:cNvSpPr>
          <p:nvPr>
            <p:ph type="sldNum" sz="quarter" idx="8"/>
          </p:nvPr>
        </p:nvSpPr>
        <p:spPr/>
        <p:txBody>
          <a:bodyPr/>
          <a:lstStyle/>
          <a:p>
            <a:pPr lvl="0"/>
            <a:fld id="{C01480D9-C9C9-4919-8C4B-4AAD4112CED4}" type="slidenum">
              <a:t>17</a:t>
            </a:fld>
            <a:endParaRPr lang="en-US"/>
          </a:p>
        </p:txBody>
      </p:sp>
    </p:spTree>
    <p:extLst>
      <p:ext uri="{BB962C8B-B14F-4D97-AF65-F5344CB8AC3E}">
        <p14:creationId xmlns:p14="http://schemas.microsoft.com/office/powerpoint/2010/main" val="42324459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46CD0-ADDC-83A4-673D-284B2E2F5F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849C95-2DC9-7FF3-EB72-ED2232167D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F662DF-291C-7052-A4E5-A523D935BD31}"/>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282D8749-02BA-DA04-0707-65114CBFD4CA}"/>
              </a:ext>
            </a:extLst>
          </p:cNvPr>
          <p:cNvSpPr txBox="1">
            <a:spLocks noGrp="1"/>
          </p:cNvSpPr>
          <p:nvPr>
            <p:ph type="sldNum" sz="quarter" idx="8"/>
          </p:nvPr>
        </p:nvSpPr>
        <p:spPr/>
        <p:txBody>
          <a:bodyPr/>
          <a:lstStyle/>
          <a:p>
            <a:pPr lvl="0"/>
            <a:fld id="{C01480D9-C9C9-4919-8C4B-4AAD4112CED4}" type="slidenum">
              <a:t>18</a:t>
            </a:fld>
            <a:endParaRPr lang="en-US"/>
          </a:p>
        </p:txBody>
      </p:sp>
    </p:spTree>
    <p:extLst>
      <p:ext uri="{BB962C8B-B14F-4D97-AF65-F5344CB8AC3E}">
        <p14:creationId xmlns:p14="http://schemas.microsoft.com/office/powerpoint/2010/main" val="19769055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84804-4FBD-88E8-8913-9CAFB24439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A5BAFA-8D07-34E4-1581-FBF778646F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C57AE5-CD2F-27CE-D6ED-E9B906EBA60C}"/>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0A897370-46FD-2884-6235-851CAC94B457}"/>
              </a:ext>
            </a:extLst>
          </p:cNvPr>
          <p:cNvSpPr txBox="1">
            <a:spLocks noGrp="1"/>
          </p:cNvSpPr>
          <p:nvPr>
            <p:ph type="sldNum" sz="quarter" idx="8"/>
          </p:nvPr>
        </p:nvSpPr>
        <p:spPr/>
        <p:txBody>
          <a:bodyPr/>
          <a:lstStyle/>
          <a:p>
            <a:pPr lvl="0"/>
            <a:fld id="{C01480D9-C9C9-4919-8C4B-4AAD4112CED4}" type="slidenum">
              <a:t>19</a:t>
            </a:fld>
            <a:endParaRPr lang="en-US"/>
          </a:p>
        </p:txBody>
      </p:sp>
    </p:spTree>
    <p:extLst>
      <p:ext uri="{BB962C8B-B14F-4D97-AF65-F5344CB8AC3E}">
        <p14:creationId xmlns:p14="http://schemas.microsoft.com/office/powerpoint/2010/main" val="16192087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52613-7406-B1FC-C1B7-17C1047FDC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9495E7-E44F-783D-9CAB-7BE4860960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08D09F-1BDB-B9A5-BC69-0E0DAC4E2A6C}"/>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746A82E1-B6FE-122A-EA27-0BBE92C8CBEA}"/>
              </a:ext>
            </a:extLst>
          </p:cNvPr>
          <p:cNvSpPr txBox="1">
            <a:spLocks noGrp="1"/>
          </p:cNvSpPr>
          <p:nvPr>
            <p:ph type="sldNum" sz="quarter" idx="8"/>
          </p:nvPr>
        </p:nvSpPr>
        <p:spPr/>
        <p:txBody>
          <a:bodyPr/>
          <a:lstStyle/>
          <a:p>
            <a:pPr lvl="0"/>
            <a:fld id="{C01480D9-C9C9-4919-8C4B-4AAD4112CED4}" type="slidenum">
              <a:t>20</a:t>
            </a:fld>
            <a:endParaRPr lang="en-US"/>
          </a:p>
        </p:txBody>
      </p:sp>
    </p:spTree>
    <p:extLst>
      <p:ext uri="{BB962C8B-B14F-4D97-AF65-F5344CB8AC3E}">
        <p14:creationId xmlns:p14="http://schemas.microsoft.com/office/powerpoint/2010/main" val="27506495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015A5-AB9B-B3B8-56E6-54486CCDC8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580AAC-F918-977B-998B-5873C8E756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E71496-8629-998B-F2F7-B0A3E7FFEE42}"/>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9361A0CC-E20B-5221-96A3-BB46816ADAF0}"/>
              </a:ext>
            </a:extLst>
          </p:cNvPr>
          <p:cNvSpPr txBox="1">
            <a:spLocks noGrp="1"/>
          </p:cNvSpPr>
          <p:nvPr>
            <p:ph type="sldNum" sz="quarter" idx="8"/>
          </p:nvPr>
        </p:nvSpPr>
        <p:spPr/>
        <p:txBody>
          <a:bodyPr/>
          <a:lstStyle/>
          <a:p>
            <a:pPr lvl="0"/>
            <a:fld id="{C01480D9-C9C9-4919-8C4B-4AAD4112CED4}" type="slidenum">
              <a:t>21</a:t>
            </a:fld>
            <a:endParaRPr lang="en-US"/>
          </a:p>
        </p:txBody>
      </p:sp>
    </p:spTree>
    <p:extLst>
      <p:ext uri="{BB962C8B-B14F-4D97-AF65-F5344CB8AC3E}">
        <p14:creationId xmlns:p14="http://schemas.microsoft.com/office/powerpoint/2010/main" val="39061206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776DE-A44A-3993-9B48-1CEEF8099D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0BCA50-0700-91A2-4C13-04B8AE8215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E5AA55-C555-0981-2F19-0E1AF1E450DB}"/>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81729824-E07E-50B0-C4BF-B36A12ADB99E}"/>
              </a:ext>
            </a:extLst>
          </p:cNvPr>
          <p:cNvSpPr txBox="1">
            <a:spLocks noGrp="1"/>
          </p:cNvSpPr>
          <p:nvPr>
            <p:ph type="sldNum" sz="quarter" idx="8"/>
          </p:nvPr>
        </p:nvSpPr>
        <p:spPr/>
        <p:txBody>
          <a:bodyPr/>
          <a:lstStyle/>
          <a:p>
            <a:pPr lvl="0"/>
            <a:fld id="{C01480D9-C9C9-4919-8C4B-4AAD4112CED4}" type="slidenum">
              <a:t>22</a:t>
            </a:fld>
            <a:endParaRPr lang="en-US"/>
          </a:p>
        </p:txBody>
      </p:sp>
    </p:spTree>
    <p:extLst>
      <p:ext uri="{BB962C8B-B14F-4D97-AF65-F5344CB8AC3E}">
        <p14:creationId xmlns:p14="http://schemas.microsoft.com/office/powerpoint/2010/main" val="28262942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40084-CA0A-794D-F978-11E19A43DD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E434A7-12F2-559B-43FD-BA7021363D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EFFEDC-560B-D56E-6F6D-22790BC2B613}"/>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23C3537B-0532-69BE-8838-EB83E6EE8A3E}"/>
              </a:ext>
            </a:extLst>
          </p:cNvPr>
          <p:cNvSpPr txBox="1">
            <a:spLocks noGrp="1"/>
          </p:cNvSpPr>
          <p:nvPr>
            <p:ph type="sldNum" sz="quarter" idx="8"/>
          </p:nvPr>
        </p:nvSpPr>
        <p:spPr/>
        <p:txBody>
          <a:bodyPr/>
          <a:lstStyle/>
          <a:p>
            <a:pPr lvl="0"/>
            <a:fld id="{C01480D9-C9C9-4919-8C4B-4AAD4112CED4}" type="slidenum">
              <a:t>23</a:t>
            </a:fld>
            <a:endParaRPr lang="en-US"/>
          </a:p>
        </p:txBody>
      </p:sp>
    </p:spTree>
    <p:extLst>
      <p:ext uri="{BB962C8B-B14F-4D97-AF65-F5344CB8AC3E}">
        <p14:creationId xmlns:p14="http://schemas.microsoft.com/office/powerpoint/2010/main" val="16973061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2C4C7-4B3A-22E0-93DB-41EAEA1C9F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03745B-5625-AED9-380D-BBEEC6E2CA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82F69F-5CA6-C5BF-C903-8A9C36B4E876}"/>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81E9BEAE-EE2B-76A0-0C11-1C26E8F5C80D}"/>
              </a:ext>
            </a:extLst>
          </p:cNvPr>
          <p:cNvSpPr txBox="1">
            <a:spLocks noGrp="1"/>
          </p:cNvSpPr>
          <p:nvPr>
            <p:ph type="sldNum" sz="quarter" idx="8"/>
          </p:nvPr>
        </p:nvSpPr>
        <p:spPr/>
        <p:txBody>
          <a:bodyPr/>
          <a:lstStyle/>
          <a:p>
            <a:pPr lvl="0"/>
            <a:fld id="{C01480D9-C9C9-4919-8C4B-4AAD4112CED4}" type="slidenum">
              <a:t>24</a:t>
            </a:fld>
            <a:endParaRPr lang="en-US"/>
          </a:p>
        </p:txBody>
      </p:sp>
    </p:spTree>
    <p:extLst>
      <p:ext uri="{BB962C8B-B14F-4D97-AF65-F5344CB8AC3E}">
        <p14:creationId xmlns:p14="http://schemas.microsoft.com/office/powerpoint/2010/main" val="6623782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51C42-6C07-5FEC-4405-86B9669E5A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B343B9-EB38-F0FC-C28B-93B03A103D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67BDB4-9E91-B0FB-8D34-CEC93A7827AC}"/>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76222BF1-B255-7721-3091-D2A97E4ECF60}"/>
              </a:ext>
            </a:extLst>
          </p:cNvPr>
          <p:cNvSpPr txBox="1">
            <a:spLocks noGrp="1"/>
          </p:cNvSpPr>
          <p:nvPr>
            <p:ph type="sldNum" sz="quarter" idx="8"/>
          </p:nvPr>
        </p:nvSpPr>
        <p:spPr/>
        <p:txBody>
          <a:bodyPr/>
          <a:lstStyle/>
          <a:p>
            <a:pPr lvl="0"/>
            <a:fld id="{C01480D9-C9C9-4919-8C4B-4AAD4112CED4}" type="slidenum">
              <a:t>25</a:t>
            </a:fld>
            <a:endParaRPr lang="en-US"/>
          </a:p>
        </p:txBody>
      </p:sp>
    </p:spTree>
    <p:extLst>
      <p:ext uri="{BB962C8B-B14F-4D97-AF65-F5344CB8AC3E}">
        <p14:creationId xmlns:p14="http://schemas.microsoft.com/office/powerpoint/2010/main" val="16426703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F7A04-6C2C-CEB8-35D2-C6452C0C2B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42619F-1136-6F3B-E601-2EEFFFAE5C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6844DD-1A5F-E1C7-2CBE-8CCA1FCC6C2A}"/>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EAE77794-A8E4-5AA5-0AFC-DA0DAF27BC56}"/>
              </a:ext>
            </a:extLst>
          </p:cNvPr>
          <p:cNvSpPr txBox="1">
            <a:spLocks noGrp="1"/>
          </p:cNvSpPr>
          <p:nvPr>
            <p:ph type="sldNum" sz="quarter" idx="8"/>
          </p:nvPr>
        </p:nvSpPr>
        <p:spPr/>
        <p:txBody>
          <a:bodyPr/>
          <a:lstStyle/>
          <a:p>
            <a:pPr lvl="0"/>
            <a:fld id="{C01480D9-C9C9-4919-8C4B-4AAD4112CED4}" type="slidenum">
              <a:t>26</a:t>
            </a:fld>
            <a:endParaRPr lang="en-US"/>
          </a:p>
        </p:txBody>
      </p:sp>
    </p:spTree>
    <p:extLst>
      <p:ext uri="{BB962C8B-B14F-4D97-AF65-F5344CB8AC3E}">
        <p14:creationId xmlns:p14="http://schemas.microsoft.com/office/powerpoint/2010/main" val="25596337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B24A7-1E7C-5F1A-BFF1-3BE486ED27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4094CF-DF4A-D45D-3538-6678C6C65C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9502CD-AA77-8AFE-12B4-A23114372AB7}"/>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078CCED0-A86C-61F5-13AB-129DF8686BFC}"/>
              </a:ext>
            </a:extLst>
          </p:cNvPr>
          <p:cNvSpPr txBox="1">
            <a:spLocks noGrp="1"/>
          </p:cNvSpPr>
          <p:nvPr>
            <p:ph type="sldNum" sz="quarter" idx="8"/>
          </p:nvPr>
        </p:nvSpPr>
        <p:spPr/>
        <p:txBody>
          <a:bodyPr/>
          <a:lstStyle/>
          <a:p>
            <a:pPr lvl="0"/>
            <a:fld id="{C01480D9-C9C9-4919-8C4B-4AAD4112CED4}" type="slidenum">
              <a:t>27</a:t>
            </a:fld>
            <a:endParaRPr lang="en-US"/>
          </a:p>
        </p:txBody>
      </p:sp>
    </p:spTree>
    <p:extLst>
      <p:ext uri="{BB962C8B-B14F-4D97-AF65-F5344CB8AC3E}">
        <p14:creationId xmlns:p14="http://schemas.microsoft.com/office/powerpoint/2010/main" val="32692728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DBA7D-1E3F-8080-64EB-490DA26531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204030-7FC6-3F14-8C14-F3927A0C46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F2DD6-882C-27C4-3A52-3A3F1A8FABA1}"/>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4E320B8D-D2E1-48D0-3AB6-5959DC0E1428}"/>
              </a:ext>
            </a:extLst>
          </p:cNvPr>
          <p:cNvSpPr txBox="1">
            <a:spLocks noGrp="1"/>
          </p:cNvSpPr>
          <p:nvPr>
            <p:ph type="sldNum" sz="quarter" idx="8"/>
          </p:nvPr>
        </p:nvSpPr>
        <p:spPr/>
        <p:txBody>
          <a:bodyPr/>
          <a:lstStyle/>
          <a:p>
            <a:pPr lvl="0"/>
            <a:fld id="{C01480D9-C9C9-4919-8C4B-4AAD4112CED4}" type="slidenum">
              <a:t>28</a:t>
            </a:fld>
            <a:endParaRPr lang="en-US"/>
          </a:p>
        </p:txBody>
      </p:sp>
    </p:spTree>
    <p:extLst>
      <p:ext uri="{BB962C8B-B14F-4D97-AF65-F5344CB8AC3E}">
        <p14:creationId xmlns:p14="http://schemas.microsoft.com/office/powerpoint/2010/main" val="62325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2E3D8-9D52-A1AC-B497-8D79DE9F59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399BD7-00C9-EF73-E1B1-94AB84E286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68A6ED-8002-4944-A97F-F449B90DE84E}"/>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FCFEB0A7-10E2-F683-CED1-6D8E0AD73090}"/>
              </a:ext>
            </a:extLst>
          </p:cNvPr>
          <p:cNvSpPr txBox="1">
            <a:spLocks noGrp="1"/>
          </p:cNvSpPr>
          <p:nvPr>
            <p:ph type="sldNum" sz="quarter" idx="8"/>
          </p:nvPr>
        </p:nvSpPr>
        <p:spPr/>
        <p:txBody>
          <a:bodyPr/>
          <a:lstStyle/>
          <a:p>
            <a:pPr lvl="0"/>
            <a:fld id="{C01480D9-C9C9-4919-8C4B-4AAD4112CED4}" type="slidenum">
              <a:t>29</a:t>
            </a:fld>
            <a:endParaRPr lang="en-US"/>
          </a:p>
        </p:txBody>
      </p:sp>
    </p:spTree>
    <p:extLst>
      <p:ext uri="{BB962C8B-B14F-4D97-AF65-F5344CB8AC3E}">
        <p14:creationId xmlns:p14="http://schemas.microsoft.com/office/powerpoint/2010/main" val="12395050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B608C-9BD6-406F-764A-3D506B8B43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321656-3BDA-2609-F7AC-EC8F3B3F0B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710235-F145-E3A3-BE0B-D08996471692}"/>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3F4FBE01-B079-1FB4-DFA9-08BECF532989}"/>
              </a:ext>
            </a:extLst>
          </p:cNvPr>
          <p:cNvSpPr txBox="1">
            <a:spLocks noGrp="1"/>
          </p:cNvSpPr>
          <p:nvPr>
            <p:ph type="sldNum" sz="quarter" idx="8"/>
          </p:nvPr>
        </p:nvSpPr>
        <p:spPr/>
        <p:txBody>
          <a:bodyPr/>
          <a:lstStyle/>
          <a:p>
            <a:pPr lvl="0"/>
            <a:fld id="{C01480D9-C9C9-4919-8C4B-4AAD4112CED4}" type="slidenum">
              <a:t>30</a:t>
            </a:fld>
            <a:endParaRPr lang="en-US"/>
          </a:p>
        </p:txBody>
      </p:sp>
    </p:spTree>
    <p:extLst>
      <p:ext uri="{BB962C8B-B14F-4D97-AF65-F5344CB8AC3E}">
        <p14:creationId xmlns:p14="http://schemas.microsoft.com/office/powerpoint/2010/main" val="4861531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2E3D8-9D52-A1AC-B497-8D79DE9F59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399BD7-00C9-EF73-E1B1-94AB84E286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68A6ED-8002-4944-A97F-F449B90DE84E}"/>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FCFEB0A7-10E2-F683-CED1-6D8E0AD73090}"/>
              </a:ext>
            </a:extLst>
          </p:cNvPr>
          <p:cNvSpPr txBox="1">
            <a:spLocks noGrp="1"/>
          </p:cNvSpPr>
          <p:nvPr>
            <p:ph type="sldNum" sz="quarter" idx="8"/>
          </p:nvPr>
        </p:nvSpPr>
        <p:spPr/>
        <p:txBody>
          <a:bodyPr/>
          <a:lstStyle/>
          <a:p>
            <a:pPr lvl="0"/>
            <a:fld id="{C01480D9-C9C9-4919-8C4B-4AAD4112CED4}" type="slidenum">
              <a:t>31</a:t>
            </a:fld>
            <a:endParaRPr lang="en-US"/>
          </a:p>
        </p:txBody>
      </p:sp>
    </p:spTree>
    <p:extLst>
      <p:ext uri="{BB962C8B-B14F-4D97-AF65-F5344CB8AC3E}">
        <p14:creationId xmlns:p14="http://schemas.microsoft.com/office/powerpoint/2010/main" val="12395050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B608C-9BD6-406F-764A-3D506B8B43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321656-3BDA-2609-F7AC-EC8F3B3F0B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710235-F145-E3A3-BE0B-D08996471692}"/>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3F4FBE01-B079-1FB4-DFA9-08BECF532989}"/>
              </a:ext>
            </a:extLst>
          </p:cNvPr>
          <p:cNvSpPr txBox="1">
            <a:spLocks noGrp="1"/>
          </p:cNvSpPr>
          <p:nvPr>
            <p:ph type="sldNum" sz="quarter" idx="8"/>
          </p:nvPr>
        </p:nvSpPr>
        <p:spPr/>
        <p:txBody>
          <a:bodyPr/>
          <a:lstStyle/>
          <a:p>
            <a:pPr lvl="0"/>
            <a:fld id="{C01480D9-C9C9-4919-8C4B-4AAD4112CED4}" type="slidenum">
              <a:t>32</a:t>
            </a:fld>
            <a:endParaRPr lang="en-US"/>
          </a:p>
        </p:txBody>
      </p:sp>
    </p:spTree>
    <p:extLst>
      <p:ext uri="{BB962C8B-B14F-4D97-AF65-F5344CB8AC3E}">
        <p14:creationId xmlns:p14="http://schemas.microsoft.com/office/powerpoint/2010/main" val="4861531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24C56-7C99-C353-58D4-E33B8D7745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6EE591-5DB2-9889-DD5F-BF97AA4E5B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E64069-961C-AB56-9180-B5B623CFA132}"/>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15740975-D6AB-14A6-E7A1-DEAB03136DDA}"/>
              </a:ext>
            </a:extLst>
          </p:cNvPr>
          <p:cNvSpPr txBox="1">
            <a:spLocks noGrp="1"/>
          </p:cNvSpPr>
          <p:nvPr>
            <p:ph type="sldNum" sz="quarter" idx="8"/>
          </p:nvPr>
        </p:nvSpPr>
        <p:spPr/>
        <p:txBody>
          <a:bodyPr/>
          <a:lstStyle/>
          <a:p>
            <a:pPr lvl="0"/>
            <a:fld id="{C01480D9-C9C9-4919-8C4B-4AAD4112CED4}" type="slidenum">
              <a:t>33</a:t>
            </a:fld>
            <a:endParaRPr lang="en-US"/>
          </a:p>
        </p:txBody>
      </p:sp>
    </p:spTree>
    <p:extLst>
      <p:ext uri="{BB962C8B-B14F-4D97-AF65-F5344CB8AC3E}">
        <p14:creationId xmlns:p14="http://schemas.microsoft.com/office/powerpoint/2010/main" val="16979085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F4972-3A27-A1EC-21ED-60A76AB9C9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075EF0-E3DC-0C66-B397-4F1DE979C3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F6212E-3922-C45B-7D42-60DD598CFF28}"/>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EA47051F-BB5F-4576-B4E0-38766D004F3C}"/>
              </a:ext>
            </a:extLst>
          </p:cNvPr>
          <p:cNvSpPr txBox="1">
            <a:spLocks noGrp="1"/>
          </p:cNvSpPr>
          <p:nvPr>
            <p:ph type="sldNum" sz="quarter" idx="8"/>
          </p:nvPr>
        </p:nvSpPr>
        <p:spPr/>
        <p:txBody>
          <a:bodyPr/>
          <a:lstStyle/>
          <a:p>
            <a:pPr lvl="0"/>
            <a:fld id="{C01480D9-C9C9-4919-8C4B-4AAD4112CED4}" type="slidenum">
              <a:t>34</a:t>
            </a:fld>
            <a:endParaRPr lang="en-US"/>
          </a:p>
        </p:txBody>
      </p:sp>
    </p:spTree>
    <p:extLst>
      <p:ext uri="{BB962C8B-B14F-4D97-AF65-F5344CB8AC3E}">
        <p14:creationId xmlns:p14="http://schemas.microsoft.com/office/powerpoint/2010/main" val="38904958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74825-EA71-38BE-4EFA-BB341937CC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BA34A0-9C85-D44C-55EF-1D63FBD3BB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B5764B-E469-3A44-2057-4C18FD2E254C}"/>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B6D5231E-8A6A-5AA5-19A4-86CC2E9377FF}"/>
              </a:ext>
            </a:extLst>
          </p:cNvPr>
          <p:cNvSpPr txBox="1">
            <a:spLocks noGrp="1"/>
          </p:cNvSpPr>
          <p:nvPr>
            <p:ph type="sldNum" sz="quarter" idx="8"/>
          </p:nvPr>
        </p:nvSpPr>
        <p:spPr/>
        <p:txBody>
          <a:bodyPr/>
          <a:lstStyle/>
          <a:p>
            <a:pPr lvl="0"/>
            <a:fld id="{C01480D9-C9C9-4919-8C4B-4AAD4112CED4}" type="slidenum">
              <a:t>35</a:t>
            </a:fld>
            <a:endParaRPr lang="en-US"/>
          </a:p>
        </p:txBody>
      </p:sp>
    </p:spTree>
    <p:extLst>
      <p:ext uri="{BB962C8B-B14F-4D97-AF65-F5344CB8AC3E}">
        <p14:creationId xmlns:p14="http://schemas.microsoft.com/office/powerpoint/2010/main" val="8175807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C5FAC-CE24-0A57-CFF6-6057C3E2B3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36B734-5BA3-0DEF-7FDA-095BF5D89D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96CFCA-B8F5-3206-98E4-D27949A33DD0}"/>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8D9D87CA-7D56-F999-0D08-F62CAB8A11DE}"/>
              </a:ext>
            </a:extLst>
          </p:cNvPr>
          <p:cNvSpPr txBox="1">
            <a:spLocks noGrp="1"/>
          </p:cNvSpPr>
          <p:nvPr>
            <p:ph type="sldNum" sz="quarter" idx="8"/>
          </p:nvPr>
        </p:nvSpPr>
        <p:spPr/>
        <p:txBody>
          <a:bodyPr/>
          <a:lstStyle/>
          <a:p>
            <a:pPr lvl="0"/>
            <a:fld id="{C01480D9-C9C9-4919-8C4B-4AAD4112CED4}" type="slidenum">
              <a:t>36</a:t>
            </a:fld>
            <a:endParaRPr lang="en-US"/>
          </a:p>
        </p:txBody>
      </p:sp>
    </p:spTree>
    <p:extLst>
      <p:ext uri="{BB962C8B-B14F-4D97-AF65-F5344CB8AC3E}">
        <p14:creationId xmlns:p14="http://schemas.microsoft.com/office/powerpoint/2010/main" val="3531748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0D9B9-67DD-6699-919C-99458A8910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DCAECC-AEDD-1A20-5527-1008F54D46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B14B42-7690-BFA4-FB21-CBB72E1BD4D3}"/>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8388B51B-54E9-87BA-0527-6129F07AD390}"/>
              </a:ext>
            </a:extLst>
          </p:cNvPr>
          <p:cNvSpPr txBox="1">
            <a:spLocks noGrp="1"/>
          </p:cNvSpPr>
          <p:nvPr>
            <p:ph type="sldNum" sz="quarter" idx="8"/>
          </p:nvPr>
        </p:nvSpPr>
        <p:spPr/>
        <p:txBody>
          <a:bodyPr/>
          <a:lstStyle/>
          <a:p>
            <a:pPr lvl="0"/>
            <a:fld id="{C01480D9-C9C9-4919-8C4B-4AAD4112CED4}" type="slidenum">
              <a:t>37</a:t>
            </a:fld>
            <a:endParaRPr lang="en-US"/>
          </a:p>
        </p:txBody>
      </p:sp>
    </p:spTree>
    <p:extLst>
      <p:ext uri="{BB962C8B-B14F-4D97-AF65-F5344CB8AC3E}">
        <p14:creationId xmlns:p14="http://schemas.microsoft.com/office/powerpoint/2010/main" val="41495136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6A4F483B-8CF7-BE43-40F3-14D5AEC5C1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ECCD061-D040-EB4B-9FE9-825F339D76B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908F697-F56C-6C85-24EC-3733C11FD8DE}"/>
              </a:ext>
            </a:extLst>
          </p:cNvPr>
          <p:cNvSpPr>
            <a:spLocks noGrp="1" noChangeArrowheads="1"/>
          </p:cNvSpPr>
          <p:nvPr>
            <p:ph type="sldNum" sz="quarter" idx="12"/>
          </p:nvPr>
        </p:nvSpPr>
        <p:spPr>
          <a:ln/>
        </p:spPr>
        <p:txBody>
          <a:bodyPr/>
          <a:lstStyle>
            <a:lvl1pPr>
              <a:defRPr/>
            </a:lvl1pPr>
          </a:lstStyle>
          <a:p>
            <a:pPr>
              <a:defRPr/>
            </a:pPr>
            <a:fld id="{DFB254CF-974C-4177-80FF-3EE98AE36A23}" type="slidenum">
              <a:rPr lang="en-US" altLang="en-US"/>
              <a:pPr>
                <a:defRPr/>
              </a:pPr>
              <a:t>‹#›</a:t>
            </a:fld>
            <a:endParaRPr lang="en-US" altLang="en-US"/>
          </a:p>
        </p:txBody>
      </p:sp>
    </p:spTree>
    <p:extLst>
      <p:ext uri="{BB962C8B-B14F-4D97-AF65-F5344CB8AC3E}">
        <p14:creationId xmlns:p14="http://schemas.microsoft.com/office/powerpoint/2010/main" val="3533884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F582927-7C57-F616-D0BA-79F2EBA36A8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3A88D8C-B24E-C286-87E0-585CA150A21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FE502A6-9215-0F3D-623D-175354687FD9}"/>
              </a:ext>
            </a:extLst>
          </p:cNvPr>
          <p:cNvSpPr>
            <a:spLocks noGrp="1" noChangeArrowheads="1"/>
          </p:cNvSpPr>
          <p:nvPr>
            <p:ph type="sldNum" sz="quarter" idx="12"/>
          </p:nvPr>
        </p:nvSpPr>
        <p:spPr>
          <a:ln/>
        </p:spPr>
        <p:txBody>
          <a:bodyPr/>
          <a:lstStyle>
            <a:lvl1pPr>
              <a:defRPr/>
            </a:lvl1pPr>
          </a:lstStyle>
          <a:p>
            <a:pPr>
              <a:defRPr/>
            </a:pPr>
            <a:fld id="{FE614D40-D06A-451B-8A86-CC32C7B8026B}" type="slidenum">
              <a:rPr lang="en-US" altLang="en-US"/>
              <a:pPr>
                <a:defRPr/>
              </a:pPr>
              <a:t>‹#›</a:t>
            </a:fld>
            <a:endParaRPr lang="en-US" altLang="en-US"/>
          </a:p>
        </p:txBody>
      </p:sp>
    </p:spTree>
    <p:extLst>
      <p:ext uri="{BB962C8B-B14F-4D97-AF65-F5344CB8AC3E}">
        <p14:creationId xmlns:p14="http://schemas.microsoft.com/office/powerpoint/2010/main" val="1103716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ED7694B-A5D3-9FA8-628C-4EF4648C444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01A9B78-4D29-73D0-CDE7-672FF5FEF29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8128163-0D35-0E19-7C80-166781CDC322}"/>
              </a:ext>
            </a:extLst>
          </p:cNvPr>
          <p:cNvSpPr>
            <a:spLocks noGrp="1" noChangeArrowheads="1"/>
          </p:cNvSpPr>
          <p:nvPr>
            <p:ph type="sldNum" sz="quarter" idx="12"/>
          </p:nvPr>
        </p:nvSpPr>
        <p:spPr>
          <a:ln/>
        </p:spPr>
        <p:txBody>
          <a:bodyPr/>
          <a:lstStyle>
            <a:lvl1pPr>
              <a:defRPr/>
            </a:lvl1pPr>
          </a:lstStyle>
          <a:p>
            <a:pPr>
              <a:defRPr/>
            </a:pPr>
            <a:fld id="{D84DC37D-B2AB-49CB-844E-54FB4B85E010}" type="slidenum">
              <a:rPr lang="en-US" altLang="en-US"/>
              <a:pPr>
                <a:defRPr/>
              </a:pPr>
              <a:t>‹#›</a:t>
            </a:fld>
            <a:endParaRPr lang="en-US" altLang="en-US"/>
          </a:p>
        </p:txBody>
      </p:sp>
    </p:spTree>
    <p:extLst>
      <p:ext uri="{BB962C8B-B14F-4D97-AF65-F5344CB8AC3E}">
        <p14:creationId xmlns:p14="http://schemas.microsoft.com/office/powerpoint/2010/main" val="3927786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AC622B2-741A-F106-1148-821C11FD66C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CF9F786-BE83-657C-011A-7921B39F343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6866053-EEFB-7542-5005-83D13A552A38}"/>
              </a:ext>
            </a:extLst>
          </p:cNvPr>
          <p:cNvSpPr>
            <a:spLocks noGrp="1" noChangeArrowheads="1"/>
          </p:cNvSpPr>
          <p:nvPr>
            <p:ph type="sldNum" sz="quarter" idx="12"/>
          </p:nvPr>
        </p:nvSpPr>
        <p:spPr>
          <a:ln/>
        </p:spPr>
        <p:txBody>
          <a:bodyPr/>
          <a:lstStyle>
            <a:lvl1pPr>
              <a:defRPr/>
            </a:lvl1pPr>
          </a:lstStyle>
          <a:p>
            <a:pPr>
              <a:defRPr/>
            </a:pPr>
            <a:fld id="{38769D8A-60D9-4B41-952E-7CD7731AD920}" type="slidenum">
              <a:rPr lang="en-US" altLang="en-US"/>
              <a:pPr>
                <a:defRPr/>
              </a:pPr>
              <a:t>‹#›</a:t>
            </a:fld>
            <a:endParaRPr lang="en-US" altLang="en-US"/>
          </a:p>
        </p:txBody>
      </p:sp>
    </p:spTree>
    <p:extLst>
      <p:ext uri="{BB962C8B-B14F-4D97-AF65-F5344CB8AC3E}">
        <p14:creationId xmlns:p14="http://schemas.microsoft.com/office/powerpoint/2010/main" val="2625025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004CBCF-66C7-B683-1A42-3B80E3026E48}"/>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733133D-F200-B35D-BE11-41503AC94E3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CFE4029F-76B1-5AFE-EFC0-A1FA6E4989BB}"/>
              </a:ext>
            </a:extLst>
          </p:cNvPr>
          <p:cNvSpPr>
            <a:spLocks noGrp="1" noChangeArrowheads="1"/>
          </p:cNvSpPr>
          <p:nvPr>
            <p:ph type="sldNum" sz="quarter" idx="12"/>
          </p:nvPr>
        </p:nvSpPr>
        <p:spPr>
          <a:ln/>
        </p:spPr>
        <p:txBody>
          <a:bodyPr/>
          <a:lstStyle>
            <a:lvl1pPr>
              <a:defRPr/>
            </a:lvl1pPr>
          </a:lstStyle>
          <a:p>
            <a:pPr>
              <a:defRPr/>
            </a:pPr>
            <a:fld id="{5FD98712-7F68-465E-A625-290445F18EFC}" type="slidenum">
              <a:rPr lang="en-US" altLang="en-US"/>
              <a:pPr>
                <a:defRPr/>
              </a:pPr>
              <a:t>‹#›</a:t>
            </a:fld>
            <a:endParaRPr lang="en-US" altLang="en-US"/>
          </a:p>
        </p:txBody>
      </p:sp>
    </p:spTree>
    <p:extLst>
      <p:ext uri="{BB962C8B-B14F-4D97-AF65-F5344CB8AC3E}">
        <p14:creationId xmlns:p14="http://schemas.microsoft.com/office/powerpoint/2010/main" val="3538924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1303AC26-BFCC-C977-F4D4-7AA86837461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37949FCD-5E04-B98C-E3E5-6D19CBC2CC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74997AAA-B522-2A46-31C2-6647B7A99FDF}"/>
              </a:ext>
            </a:extLst>
          </p:cNvPr>
          <p:cNvSpPr>
            <a:spLocks noGrp="1" noChangeArrowheads="1"/>
          </p:cNvSpPr>
          <p:nvPr>
            <p:ph type="sldNum" sz="quarter" idx="12"/>
          </p:nvPr>
        </p:nvSpPr>
        <p:spPr>
          <a:ln/>
        </p:spPr>
        <p:txBody>
          <a:bodyPr/>
          <a:lstStyle>
            <a:lvl1pPr>
              <a:defRPr/>
            </a:lvl1pPr>
          </a:lstStyle>
          <a:p>
            <a:pPr>
              <a:defRPr/>
            </a:pPr>
            <a:fld id="{F2C655FC-94BC-4445-B991-8B702ADA5B57}" type="slidenum">
              <a:rPr lang="en-US" altLang="en-US"/>
              <a:pPr>
                <a:defRPr/>
              </a:pPr>
              <a:t>‹#›</a:t>
            </a:fld>
            <a:endParaRPr lang="en-US" altLang="en-US"/>
          </a:p>
        </p:txBody>
      </p:sp>
    </p:spTree>
    <p:extLst>
      <p:ext uri="{BB962C8B-B14F-4D97-AF65-F5344CB8AC3E}">
        <p14:creationId xmlns:p14="http://schemas.microsoft.com/office/powerpoint/2010/main" val="1378352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332FFE0-D0F4-66FC-DD8B-29630FE62D10}"/>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1B3C740-B73C-7357-F895-21A005BB97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28AE7AA3-14CD-1173-294A-AFA49FB7D722}"/>
              </a:ext>
            </a:extLst>
          </p:cNvPr>
          <p:cNvSpPr>
            <a:spLocks noGrp="1" noChangeArrowheads="1"/>
          </p:cNvSpPr>
          <p:nvPr>
            <p:ph type="sldNum" sz="quarter" idx="12"/>
          </p:nvPr>
        </p:nvSpPr>
        <p:spPr>
          <a:ln/>
        </p:spPr>
        <p:txBody>
          <a:bodyPr/>
          <a:lstStyle>
            <a:lvl1pPr>
              <a:defRPr/>
            </a:lvl1pPr>
          </a:lstStyle>
          <a:p>
            <a:pPr>
              <a:defRPr/>
            </a:pPr>
            <a:fld id="{BA12CE73-4EBB-45DA-B8C8-A061F7585E54}" type="slidenum">
              <a:rPr lang="en-US" altLang="en-US"/>
              <a:pPr>
                <a:defRPr/>
              </a:pPr>
              <a:t>‹#›</a:t>
            </a:fld>
            <a:endParaRPr lang="en-US" altLang="en-US"/>
          </a:p>
        </p:txBody>
      </p:sp>
    </p:spTree>
    <p:extLst>
      <p:ext uri="{BB962C8B-B14F-4D97-AF65-F5344CB8AC3E}">
        <p14:creationId xmlns:p14="http://schemas.microsoft.com/office/powerpoint/2010/main" val="2378253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2C29592-7954-6D6D-BDBF-BE387D8C623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CC4BCFD-DAD9-EF7B-5408-D791785FE3D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1A03EDC-E172-2FD4-979A-499E0AF7AE31}"/>
              </a:ext>
            </a:extLst>
          </p:cNvPr>
          <p:cNvSpPr>
            <a:spLocks noGrp="1" noChangeArrowheads="1"/>
          </p:cNvSpPr>
          <p:nvPr>
            <p:ph type="sldNum" sz="quarter" idx="12"/>
          </p:nvPr>
        </p:nvSpPr>
        <p:spPr>
          <a:ln/>
        </p:spPr>
        <p:txBody>
          <a:bodyPr/>
          <a:lstStyle>
            <a:lvl1pPr>
              <a:defRPr/>
            </a:lvl1pPr>
          </a:lstStyle>
          <a:p>
            <a:pPr>
              <a:defRPr/>
            </a:pPr>
            <a:fld id="{AA85DC64-821B-4ECE-9F36-0585EAB9B5D3}" type="slidenum">
              <a:rPr lang="en-US" altLang="en-US"/>
              <a:pPr>
                <a:defRPr/>
              </a:pPr>
              <a:t>‹#›</a:t>
            </a:fld>
            <a:endParaRPr lang="en-US" altLang="en-US"/>
          </a:p>
        </p:txBody>
      </p:sp>
    </p:spTree>
    <p:extLst>
      <p:ext uri="{BB962C8B-B14F-4D97-AF65-F5344CB8AC3E}">
        <p14:creationId xmlns:p14="http://schemas.microsoft.com/office/powerpoint/2010/main" val="158926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FC41C52-97B6-E247-7DA3-FA605DE8C12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05538F1-E95B-ABFF-9FA5-46F415B4A67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2C7448E-8E3A-8096-5C71-49B650FB20B2}"/>
              </a:ext>
            </a:extLst>
          </p:cNvPr>
          <p:cNvSpPr>
            <a:spLocks noGrp="1" noChangeArrowheads="1"/>
          </p:cNvSpPr>
          <p:nvPr>
            <p:ph type="sldNum" sz="quarter" idx="12"/>
          </p:nvPr>
        </p:nvSpPr>
        <p:spPr>
          <a:ln/>
        </p:spPr>
        <p:txBody>
          <a:bodyPr/>
          <a:lstStyle>
            <a:lvl1pPr>
              <a:defRPr/>
            </a:lvl1pPr>
          </a:lstStyle>
          <a:p>
            <a:pPr>
              <a:defRPr/>
            </a:pPr>
            <a:fld id="{D6B17A3B-C845-43B8-BD74-BF9EBFFF2EE0}" type="slidenum">
              <a:rPr lang="en-US" altLang="en-US"/>
              <a:pPr>
                <a:defRPr/>
              </a:pPr>
              <a:t>‹#›</a:t>
            </a:fld>
            <a:endParaRPr lang="en-US" altLang="en-US"/>
          </a:p>
        </p:txBody>
      </p:sp>
    </p:spTree>
    <p:extLst>
      <p:ext uri="{BB962C8B-B14F-4D97-AF65-F5344CB8AC3E}">
        <p14:creationId xmlns:p14="http://schemas.microsoft.com/office/powerpoint/2010/main" val="313308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910B513-AFC5-3CE0-ED25-35EA046817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167110D-4629-EBB3-DC4C-BEE895E59E9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05F7CD2-F242-EAA4-F9CE-54DDC1FB5FDB}"/>
              </a:ext>
            </a:extLst>
          </p:cNvPr>
          <p:cNvSpPr>
            <a:spLocks noGrp="1" noChangeArrowheads="1"/>
          </p:cNvSpPr>
          <p:nvPr>
            <p:ph type="sldNum" sz="quarter" idx="12"/>
          </p:nvPr>
        </p:nvSpPr>
        <p:spPr>
          <a:ln/>
        </p:spPr>
        <p:txBody>
          <a:bodyPr/>
          <a:lstStyle>
            <a:lvl1pPr>
              <a:defRPr/>
            </a:lvl1pPr>
          </a:lstStyle>
          <a:p>
            <a:pPr>
              <a:defRPr/>
            </a:pPr>
            <a:fld id="{9D0A2323-903C-4B1E-A312-C05F4F4FB812}" type="slidenum">
              <a:rPr lang="en-US" altLang="en-US"/>
              <a:pPr>
                <a:defRPr/>
              </a:pPr>
              <a:t>‹#›</a:t>
            </a:fld>
            <a:endParaRPr lang="en-US" altLang="en-US"/>
          </a:p>
        </p:txBody>
      </p:sp>
    </p:spTree>
    <p:extLst>
      <p:ext uri="{BB962C8B-B14F-4D97-AF65-F5344CB8AC3E}">
        <p14:creationId xmlns:p14="http://schemas.microsoft.com/office/powerpoint/2010/main" val="569791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D2A0E56-60CD-F5EA-BCED-2C8E4876447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995DFDA-27A0-A7BE-7490-669A46A6121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EE274F8-A861-D4E9-E0A6-02F7DDA67E61}"/>
              </a:ext>
            </a:extLst>
          </p:cNvPr>
          <p:cNvSpPr>
            <a:spLocks noGrp="1" noChangeArrowheads="1"/>
          </p:cNvSpPr>
          <p:nvPr>
            <p:ph type="sldNum" sz="quarter" idx="12"/>
          </p:nvPr>
        </p:nvSpPr>
        <p:spPr>
          <a:ln/>
        </p:spPr>
        <p:txBody>
          <a:bodyPr/>
          <a:lstStyle>
            <a:lvl1pPr>
              <a:defRPr/>
            </a:lvl1pPr>
          </a:lstStyle>
          <a:p>
            <a:pPr>
              <a:defRPr/>
            </a:pPr>
            <a:fld id="{D1DA9A38-B56F-4CE4-9B37-6C4E769C2935}" type="slidenum">
              <a:rPr lang="en-US" altLang="en-US"/>
              <a:pPr>
                <a:defRPr/>
              </a:pPr>
              <a:t>‹#›</a:t>
            </a:fld>
            <a:endParaRPr lang="en-US" altLang="en-US"/>
          </a:p>
        </p:txBody>
      </p:sp>
    </p:spTree>
    <p:extLst>
      <p:ext uri="{BB962C8B-B14F-4D97-AF65-F5344CB8AC3E}">
        <p14:creationId xmlns:p14="http://schemas.microsoft.com/office/powerpoint/2010/main" val="159756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05F920A-C2FE-543F-3739-967603A0E85A}"/>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C4AD6783-78DD-82B7-E851-FED33E307CA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96387A3-C6E7-6705-4B27-879107906EA1}"/>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a:extLst>
              <a:ext uri="{FF2B5EF4-FFF2-40B4-BE49-F238E27FC236}">
                <a16:creationId xmlns:a16="http://schemas.microsoft.com/office/drawing/2014/main" id="{D1DFA37E-9A88-2ADB-A0E7-B3CB189D8588}"/>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a:extLst>
              <a:ext uri="{FF2B5EF4-FFF2-40B4-BE49-F238E27FC236}">
                <a16:creationId xmlns:a16="http://schemas.microsoft.com/office/drawing/2014/main" id="{5F3455FE-B499-C12F-688E-A354B63541A5}"/>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0D2344F2-9B0E-455C-9371-1DB0F787420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7"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5.gif"/><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70.png"/><Relationship Id="rId5" Type="http://schemas.openxmlformats.org/officeDocument/2006/relationships/image" Target="../media/image260.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4.png"/><Relationship Id="rId7"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7.png"/><Relationship Id="rId9" Type="http://schemas.openxmlformats.org/officeDocument/2006/relationships/image" Target="../media/image33.png"/></Relationships>
</file>

<file path=ppt/slides/_rels/slide2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4.png"/><Relationship Id="rId7"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7.png"/><Relationship Id="rId9" Type="http://schemas.openxmlformats.org/officeDocument/2006/relationships/image" Target="../media/image36.png"/></Relationships>
</file>

<file path=ppt/slides/_rels/slide2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4.png"/><Relationship Id="rId7" Type="http://schemas.openxmlformats.org/officeDocument/2006/relationships/image" Target="../media/image34.png"/><Relationship Id="rId12" Type="http://schemas.openxmlformats.org/officeDocument/2006/relationships/image" Target="../media/image280.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30.png"/><Relationship Id="rId11" Type="http://schemas.openxmlformats.org/officeDocument/2006/relationships/image" Target="../media/image38.png"/><Relationship Id="rId5" Type="http://schemas.openxmlformats.org/officeDocument/2006/relationships/image" Target="../media/image29.png"/><Relationship Id="rId10" Type="http://schemas.openxmlformats.org/officeDocument/2006/relationships/image" Target="../media/image37.png"/><Relationship Id="rId4" Type="http://schemas.openxmlformats.org/officeDocument/2006/relationships/image" Target="../media/image27.png"/><Relationship Id="rId9" Type="http://schemas.openxmlformats.org/officeDocument/2006/relationships/image" Target="../media/image36.png"/></Relationships>
</file>

<file path=ppt/slides/_rels/slide23.xml.rels><?xml version="1.0" encoding="UTF-8" standalone="yes"?>
<Relationships xmlns="http://schemas.openxmlformats.org/package/2006/relationships"><Relationship Id="rId13" Type="http://schemas.openxmlformats.org/officeDocument/2006/relationships/image" Target="../media/image32.png"/><Relationship Id="rId3" Type="http://schemas.openxmlformats.org/officeDocument/2006/relationships/image" Target="../media/image4.png"/><Relationship Id="rId12"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30.png"/><Relationship Id="rId11" Type="http://schemas.openxmlformats.org/officeDocument/2006/relationships/image" Target="../media/image40.png"/><Relationship Id="rId5" Type="http://schemas.openxmlformats.org/officeDocument/2006/relationships/image" Target="../media/image29.png"/><Relationship Id="rId10" Type="http://schemas.openxmlformats.org/officeDocument/2006/relationships/image" Target="../media/image37.png"/><Relationship Id="rId4" Type="http://schemas.openxmlformats.org/officeDocument/2006/relationships/image" Target="../media/image27.png"/><Relationship Id="rId14" Type="http://schemas.openxmlformats.org/officeDocument/2006/relationships/image" Target="../media/image33.png"/></Relationships>
</file>

<file path=ppt/slides/_rels/slide2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4.png"/><Relationship Id="rId7"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30.png"/><Relationship Id="rId11" Type="http://schemas.openxmlformats.org/officeDocument/2006/relationships/image" Target="../media/image42.png"/><Relationship Id="rId5" Type="http://schemas.openxmlformats.org/officeDocument/2006/relationships/image" Target="../media/image29.png"/><Relationship Id="rId10" Type="http://schemas.openxmlformats.org/officeDocument/2006/relationships/image" Target="../media/image41.png"/><Relationship Id="rId4" Type="http://schemas.openxmlformats.org/officeDocument/2006/relationships/image" Target="../media/image27.png"/><Relationship Id="rId9" Type="http://schemas.openxmlformats.org/officeDocument/2006/relationships/image" Target="../media/image36.png"/></Relationships>
</file>

<file path=ppt/slides/_rels/slide25.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4.png"/><Relationship Id="rId7"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30.png"/><Relationship Id="rId11" Type="http://schemas.openxmlformats.org/officeDocument/2006/relationships/image" Target="../media/image44.png"/><Relationship Id="rId5" Type="http://schemas.openxmlformats.org/officeDocument/2006/relationships/image" Target="../media/image29.png"/><Relationship Id="rId10" Type="http://schemas.openxmlformats.org/officeDocument/2006/relationships/image" Target="../media/image43.png"/><Relationship Id="rId4" Type="http://schemas.openxmlformats.org/officeDocument/2006/relationships/image" Target="../media/image27.png"/><Relationship Id="rId9" Type="http://schemas.openxmlformats.org/officeDocument/2006/relationships/image" Target="../media/image36.png"/></Relationships>
</file>

<file path=ppt/slides/_rels/slide26.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8.png"/><Relationship Id="rId3" Type="http://schemas.openxmlformats.org/officeDocument/2006/relationships/image" Target="../media/image4.png"/><Relationship Id="rId7" Type="http://schemas.openxmlformats.org/officeDocument/2006/relationships/image" Target="../media/image34.png"/><Relationship Id="rId12"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30.png"/><Relationship Id="rId11" Type="http://schemas.openxmlformats.org/officeDocument/2006/relationships/image" Target="../media/image46.png"/><Relationship Id="rId5" Type="http://schemas.openxmlformats.org/officeDocument/2006/relationships/image" Target="../media/image29.png"/><Relationship Id="rId10" Type="http://schemas.openxmlformats.org/officeDocument/2006/relationships/image" Target="../media/image45.png"/><Relationship Id="rId4" Type="http://schemas.openxmlformats.org/officeDocument/2006/relationships/image" Target="../media/image27.png"/><Relationship Id="rId9" Type="http://schemas.openxmlformats.org/officeDocument/2006/relationships/image" Target="../media/image36.png"/></Relationships>
</file>

<file path=ppt/slides/_rels/slide2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4.png"/><Relationship Id="rId7" Type="http://schemas.openxmlformats.org/officeDocument/2006/relationships/image" Target="../media/image34.png"/><Relationship Id="rId12" Type="http://schemas.openxmlformats.org/officeDocument/2006/relationships/image" Target="../media/image51.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30.png"/><Relationship Id="rId11" Type="http://schemas.openxmlformats.org/officeDocument/2006/relationships/image" Target="../media/image50.png"/><Relationship Id="rId5" Type="http://schemas.openxmlformats.org/officeDocument/2006/relationships/image" Target="../media/image29.png"/><Relationship Id="rId10" Type="http://schemas.openxmlformats.org/officeDocument/2006/relationships/image" Target="../media/image49.png"/><Relationship Id="rId4" Type="http://schemas.openxmlformats.org/officeDocument/2006/relationships/image" Target="../media/image27.png"/><Relationship Id="rId9" Type="http://schemas.openxmlformats.org/officeDocument/2006/relationships/image" Target="../media/image36.png"/></Relationships>
</file>

<file path=ppt/slides/_rels/slide28.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4.png"/><Relationship Id="rId7"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27.png"/><Relationship Id="rId9" Type="http://schemas.openxmlformats.org/officeDocument/2006/relationships/image" Target="../media/image56.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4.png"/><Relationship Id="rId7" Type="http://schemas.openxmlformats.org/officeDocument/2006/relationships/image" Target="../media/image61.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60.png"/><Relationship Id="rId5" Type="http://schemas.microsoft.com/office/2007/relationships/hdphoto" Target="../media/hdphoto2.wdp"/><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8" Type="http://schemas.openxmlformats.org/officeDocument/2006/relationships/image" Target="../media/image580.png"/><Relationship Id="rId3" Type="http://schemas.openxmlformats.org/officeDocument/2006/relationships/image" Target="../media/image4.png"/><Relationship Id="rId7" Type="http://schemas.openxmlformats.org/officeDocument/2006/relationships/image" Target="../media/image610.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600.png"/><Relationship Id="rId5" Type="http://schemas.microsoft.com/office/2007/relationships/hdphoto" Target="../media/hdphoto2.wdp"/><Relationship Id="rId4" Type="http://schemas.openxmlformats.org/officeDocument/2006/relationships/image" Target="../media/image39.png"/><Relationship Id="rId9" Type="http://schemas.openxmlformats.org/officeDocument/2006/relationships/image" Target="../media/image28.png"/></Relationships>
</file>

<file path=ppt/slides/_rels/slide33.xml.rels><?xml version="1.0" encoding="UTF-8" standalone="yes"?>
<Relationships xmlns="http://schemas.openxmlformats.org/package/2006/relationships"><Relationship Id="rId8" Type="http://schemas.openxmlformats.org/officeDocument/2006/relationships/image" Target="../media/image610.png"/><Relationship Id="rId3" Type="http://schemas.openxmlformats.org/officeDocument/2006/relationships/image" Target="../media/image4.png"/><Relationship Id="rId7" Type="http://schemas.openxmlformats.org/officeDocument/2006/relationships/image" Target="../media/image600.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39.png"/><Relationship Id="rId4" Type="http://schemas.openxmlformats.org/officeDocument/2006/relationships/image" Target="../media/image59.png"/><Relationship Id="rId9" Type="http://schemas.openxmlformats.org/officeDocument/2006/relationships/image" Target="../media/image62.png"/></Relationships>
</file>

<file path=ppt/slides/_rels/slide34.xml.rels><?xml version="1.0" encoding="UTF-8" standalone="yes"?>
<Relationships xmlns="http://schemas.openxmlformats.org/package/2006/relationships"><Relationship Id="rId13" Type="http://schemas.openxmlformats.org/officeDocument/2006/relationships/image" Target="../media/image57.png"/><Relationship Id="rId3" Type="http://schemas.openxmlformats.org/officeDocument/2006/relationships/image" Target="../media/image4.png"/><Relationship Id="rId12" Type="http://schemas.openxmlformats.org/officeDocument/2006/relationships/image" Target="../media/image63.png"/><Relationship Id="rId17" Type="http://schemas.openxmlformats.org/officeDocument/2006/relationships/image" Target="../media/image80.png"/><Relationship Id="rId2" Type="http://schemas.openxmlformats.org/officeDocument/2006/relationships/notesSlide" Target="../notesSlides/notesSlide33.xml"/><Relationship Id="rId16" Type="http://schemas.openxmlformats.org/officeDocument/2006/relationships/image" Target="../media/image73.png"/><Relationship Id="rId1" Type="http://schemas.openxmlformats.org/officeDocument/2006/relationships/slideLayout" Target="../slideLayouts/slideLayout1.xml"/><Relationship Id="rId11" Type="http://schemas.openxmlformats.org/officeDocument/2006/relationships/image" Target="../media/image67.png"/><Relationship Id="rId5" Type="http://schemas.microsoft.com/office/2007/relationships/hdphoto" Target="../media/hdphoto2.wdp"/><Relationship Id="rId15" Type="http://schemas.openxmlformats.org/officeDocument/2006/relationships/image" Target="../media/image72.png"/><Relationship Id="rId10" Type="http://schemas.openxmlformats.org/officeDocument/2006/relationships/image" Target="../media/image66.png"/><Relationship Id="rId4" Type="http://schemas.openxmlformats.org/officeDocument/2006/relationships/image" Target="../media/image39.png"/><Relationship Id="rId9" Type="http://schemas.openxmlformats.org/officeDocument/2006/relationships/image" Target="../media/image65.png"/><Relationship Id="rId14" Type="http://schemas.openxmlformats.org/officeDocument/2006/relationships/image" Target="../media/image611.pn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91.png"/><Relationship Id="rId4" Type="http://schemas.openxmlformats.org/officeDocument/2006/relationships/image" Target="../media/image28.png"/></Relationships>
</file>

<file path=ppt/slides/_rels/slide36.xml.rels><?xml version="1.0" encoding="UTF-8" standalone="yes"?>
<Relationships xmlns="http://schemas.openxmlformats.org/package/2006/relationships"><Relationship Id="rId8" Type="http://schemas.openxmlformats.org/officeDocument/2006/relationships/image" Target="../media/image650.png"/><Relationship Id="rId13" Type="http://schemas.openxmlformats.org/officeDocument/2006/relationships/image" Target="../media/image700.png"/><Relationship Id="rId3" Type="http://schemas.openxmlformats.org/officeDocument/2006/relationships/image" Target="../media/image64.png"/><Relationship Id="rId7" Type="http://schemas.openxmlformats.org/officeDocument/2006/relationships/image" Target="../media/image640.png"/><Relationship Id="rId12" Type="http://schemas.openxmlformats.org/officeDocument/2006/relationships/image" Target="../media/image690.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630.png"/><Relationship Id="rId11" Type="http://schemas.openxmlformats.org/officeDocument/2006/relationships/image" Target="../media/image680.png"/><Relationship Id="rId5" Type="http://schemas.openxmlformats.org/officeDocument/2006/relationships/image" Target="../media/image620.png"/><Relationship Id="rId15" Type="http://schemas.openxmlformats.org/officeDocument/2006/relationships/image" Target="../media/image720.png"/><Relationship Id="rId10" Type="http://schemas.openxmlformats.org/officeDocument/2006/relationships/image" Target="../media/image670.png"/><Relationship Id="rId4" Type="http://schemas.openxmlformats.org/officeDocument/2006/relationships/image" Target="../media/image4.png"/><Relationship Id="rId9" Type="http://schemas.openxmlformats.org/officeDocument/2006/relationships/image" Target="../media/image660.png"/><Relationship Id="rId14" Type="http://schemas.openxmlformats.org/officeDocument/2006/relationships/image" Target="../media/image710.png"/></Relationships>
</file>

<file path=ppt/slides/_rels/slide3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4.png"/><Relationship Id="rId7" Type="http://schemas.openxmlformats.org/officeDocument/2006/relationships/image" Target="../media/image140.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25.gif"/><Relationship Id="rId5" Type="http://schemas.openxmlformats.org/officeDocument/2006/relationships/image" Target="../media/image12.png"/><Relationship Id="rId4" Type="http://schemas.openxmlformats.org/officeDocument/2006/relationships/image" Target="../media/image1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D88B36F-63F6-3EBE-AC77-3608BBFFC65F}"/>
              </a:ext>
            </a:extLst>
          </p:cNvPr>
          <p:cNvSpPr>
            <a:spLocks noGrp="1" noChangeArrowheads="1"/>
          </p:cNvSpPr>
          <p:nvPr>
            <p:ph type="ctrTitle"/>
          </p:nvPr>
        </p:nvSpPr>
        <p:spPr>
          <a:xfrm>
            <a:off x="337748" y="228600"/>
            <a:ext cx="8610600" cy="990600"/>
          </a:xfrm>
          <a:solidFill>
            <a:schemeClr val="bg1"/>
          </a:solidFill>
          <a:ln>
            <a:solidFill>
              <a:srgbClr val="FF33CC"/>
            </a:solidFill>
            <a:miter lim="800000"/>
            <a:headEnd/>
            <a:tailEnd/>
          </a:ln>
        </p:spPr>
        <p:txBody>
          <a:bodyPr/>
          <a:lstStyle/>
          <a:p>
            <a:pPr eaLnBrk="1" hangingPunct="1"/>
            <a:r>
              <a:rPr lang="en-US" altLang="en-US" sz="2800" dirty="0">
                <a:solidFill>
                  <a:schemeClr val="tx1"/>
                </a:solidFill>
              </a:rPr>
              <a:t>Study &amp; Analysis of Structures</a:t>
            </a:r>
          </a:p>
        </p:txBody>
      </p:sp>
      <p:sp>
        <p:nvSpPr>
          <p:cNvPr id="3075" name="Rectangle 3">
            <a:extLst>
              <a:ext uri="{FF2B5EF4-FFF2-40B4-BE49-F238E27FC236}">
                <a16:creationId xmlns:a16="http://schemas.microsoft.com/office/drawing/2014/main" id="{B8FE71F4-0AE9-03E8-C7A7-40BA5DF56546}"/>
              </a:ext>
            </a:extLst>
          </p:cNvPr>
          <p:cNvSpPr>
            <a:spLocks noGrp="1" noChangeArrowheads="1"/>
          </p:cNvSpPr>
          <p:nvPr>
            <p:ph type="subTitle" idx="1"/>
          </p:nvPr>
        </p:nvSpPr>
        <p:spPr>
          <a:xfrm>
            <a:off x="1446213" y="3733800"/>
            <a:ext cx="6400800" cy="1371600"/>
          </a:xfrm>
        </p:spPr>
        <p:txBody>
          <a:bodyPr/>
          <a:lstStyle/>
          <a:p>
            <a:pPr eaLnBrk="1" hangingPunct="1"/>
            <a:r>
              <a:rPr lang="en-US" altLang="en-US" sz="1800" dirty="0">
                <a:latin typeface="CommercialScript BT" pitchFamily="66" charset="0"/>
              </a:rPr>
              <a:t> P M V Subbarao</a:t>
            </a:r>
          </a:p>
          <a:p>
            <a:pPr eaLnBrk="1" hangingPunct="1"/>
            <a:r>
              <a:rPr lang="en-US" altLang="en-US" sz="1800" dirty="0">
                <a:latin typeface="CommercialScript BT" pitchFamily="66" charset="0"/>
              </a:rPr>
              <a:t>Professor &amp; Head </a:t>
            </a:r>
          </a:p>
          <a:p>
            <a:pPr eaLnBrk="1" hangingPunct="1"/>
            <a:r>
              <a:rPr lang="en-US" altLang="en-US" sz="1800" dirty="0">
                <a:latin typeface="Tempus Sans ITC" panose="04020404030D07020202" pitchFamily="82" charset="0"/>
              </a:rPr>
              <a:t>Mechanical Engineering Department</a:t>
            </a:r>
          </a:p>
        </p:txBody>
      </p:sp>
      <p:sp>
        <p:nvSpPr>
          <p:cNvPr id="3076" name="Text Box 4">
            <a:extLst>
              <a:ext uri="{FF2B5EF4-FFF2-40B4-BE49-F238E27FC236}">
                <a16:creationId xmlns:a16="http://schemas.microsoft.com/office/drawing/2014/main" id="{E79B2BAC-7951-1A4F-1743-1438AD235753}"/>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nvGrpSpPr>
          <p:cNvPr id="3077" name="Group 8">
            <a:extLst>
              <a:ext uri="{FF2B5EF4-FFF2-40B4-BE49-F238E27FC236}">
                <a16:creationId xmlns:a16="http://schemas.microsoft.com/office/drawing/2014/main" id="{8B924FC6-395C-82CB-7BDB-457AF83D41C8}"/>
              </a:ext>
            </a:extLst>
          </p:cNvPr>
          <p:cNvGrpSpPr>
            <a:grpSpLocks/>
          </p:cNvGrpSpPr>
          <p:nvPr/>
        </p:nvGrpSpPr>
        <p:grpSpPr bwMode="auto">
          <a:xfrm>
            <a:off x="0" y="0"/>
            <a:ext cx="9144000" cy="6858000"/>
            <a:chOff x="0" y="0"/>
            <a:chExt cx="5760" cy="4320"/>
          </a:xfrm>
        </p:grpSpPr>
        <p:grpSp>
          <p:nvGrpSpPr>
            <p:cNvPr id="3081" name="Group 9">
              <a:extLst>
                <a:ext uri="{FF2B5EF4-FFF2-40B4-BE49-F238E27FC236}">
                  <a16:creationId xmlns:a16="http://schemas.microsoft.com/office/drawing/2014/main" id="{5475EA6F-F779-155B-4D3C-C5C7824E73BB}"/>
                </a:ext>
              </a:extLst>
            </p:cNvPr>
            <p:cNvGrpSpPr>
              <a:grpSpLocks/>
            </p:cNvGrpSpPr>
            <p:nvPr/>
          </p:nvGrpSpPr>
          <p:grpSpPr bwMode="auto">
            <a:xfrm>
              <a:off x="0" y="0"/>
              <a:ext cx="192" cy="4320"/>
              <a:chOff x="0" y="-48"/>
              <a:chExt cx="144" cy="4368"/>
            </a:xfrm>
          </p:grpSpPr>
          <p:sp>
            <p:nvSpPr>
              <p:cNvPr id="3091" name="Rectangle 10">
                <a:extLst>
                  <a:ext uri="{FF2B5EF4-FFF2-40B4-BE49-F238E27FC236}">
                    <a16:creationId xmlns:a16="http://schemas.microsoft.com/office/drawing/2014/main" id="{6DD9C2F5-5C19-CB32-C45F-F959EA9C84C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92" name="Rectangle 11">
                <a:extLst>
                  <a:ext uri="{FF2B5EF4-FFF2-40B4-BE49-F238E27FC236}">
                    <a16:creationId xmlns:a16="http://schemas.microsoft.com/office/drawing/2014/main" id="{656D7843-8467-93C1-0A41-6243E12F3B3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2" name="Group 12">
              <a:extLst>
                <a:ext uri="{FF2B5EF4-FFF2-40B4-BE49-F238E27FC236}">
                  <a16:creationId xmlns:a16="http://schemas.microsoft.com/office/drawing/2014/main" id="{50FEFA18-3AEE-72BD-1A46-F2F349CACF64}"/>
                </a:ext>
              </a:extLst>
            </p:cNvPr>
            <p:cNvGrpSpPr>
              <a:grpSpLocks/>
            </p:cNvGrpSpPr>
            <p:nvPr/>
          </p:nvGrpSpPr>
          <p:grpSpPr bwMode="auto">
            <a:xfrm>
              <a:off x="5674" y="24"/>
              <a:ext cx="86" cy="4296"/>
              <a:chOff x="5616" y="-48"/>
              <a:chExt cx="144" cy="4368"/>
            </a:xfrm>
          </p:grpSpPr>
          <p:sp>
            <p:nvSpPr>
              <p:cNvPr id="3089" name="Rectangle 13">
                <a:extLst>
                  <a:ext uri="{FF2B5EF4-FFF2-40B4-BE49-F238E27FC236}">
                    <a16:creationId xmlns:a16="http://schemas.microsoft.com/office/drawing/2014/main" id="{B2169F68-460B-E3F1-9FCC-B8F877FD9A7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90" name="Rectangle 14">
                <a:extLst>
                  <a:ext uri="{FF2B5EF4-FFF2-40B4-BE49-F238E27FC236}">
                    <a16:creationId xmlns:a16="http://schemas.microsoft.com/office/drawing/2014/main" id="{BC30CEF1-ED6D-C088-AB72-3BAE16C8997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3" name="Group 15">
              <a:extLst>
                <a:ext uri="{FF2B5EF4-FFF2-40B4-BE49-F238E27FC236}">
                  <a16:creationId xmlns:a16="http://schemas.microsoft.com/office/drawing/2014/main" id="{5937C962-A8BA-D738-9033-8866F92088DE}"/>
                </a:ext>
              </a:extLst>
            </p:cNvPr>
            <p:cNvGrpSpPr>
              <a:grpSpLocks/>
            </p:cNvGrpSpPr>
            <p:nvPr/>
          </p:nvGrpSpPr>
          <p:grpSpPr bwMode="auto">
            <a:xfrm>
              <a:off x="144" y="0"/>
              <a:ext cx="5616" cy="144"/>
              <a:chOff x="96" y="-48"/>
              <a:chExt cx="5520" cy="144"/>
            </a:xfrm>
          </p:grpSpPr>
          <p:sp>
            <p:nvSpPr>
              <p:cNvPr id="3087" name="Rectangle 16">
                <a:extLst>
                  <a:ext uri="{FF2B5EF4-FFF2-40B4-BE49-F238E27FC236}">
                    <a16:creationId xmlns:a16="http://schemas.microsoft.com/office/drawing/2014/main" id="{BDBB2DF5-84B9-5B62-5B96-18148B6A2B0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88" name="Rectangle 17">
                <a:extLst>
                  <a:ext uri="{FF2B5EF4-FFF2-40B4-BE49-F238E27FC236}">
                    <a16:creationId xmlns:a16="http://schemas.microsoft.com/office/drawing/2014/main" id="{AB8C9999-915D-5BF2-7E41-E8DB5561070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4" name="Group 18">
              <a:extLst>
                <a:ext uri="{FF2B5EF4-FFF2-40B4-BE49-F238E27FC236}">
                  <a16:creationId xmlns:a16="http://schemas.microsoft.com/office/drawing/2014/main" id="{31F4DBCD-F918-4E08-4B40-31DA876ACAFC}"/>
                </a:ext>
              </a:extLst>
            </p:cNvPr>
            <p:cNvGrpSpPr>
              <a:grpSpLocks/>
            </p:cNvGrpSpPr>
            <p:nvPr/>
          </p:nvGrpSpPr>
          <p:grpSpPr bwMode="auto">
            <a:xfrm>
              <a:off x="144" y="4234"/>
              <a:ext cx="5616" cy="86"/>
              <a:chOff x="96" y="4176"/>
              <a:chExt cx="5520" cy="144"/>
            </a:xfrm>
          </p:grpSpPr>
          <p:sp>
            <p:nvSpPr>
              <p:cNvPr id="3085" name="Rectangle 19">
                <a:extLst>
                  <a:ext uri="{FF2B5EF4-FFF2-40B4-BE49-F238E27FC236}">
                    <a16:creationId xmlns:a16="http://schemas.microsoft.com/office/drawing/2014/main" id="{4E6AEA86-EBE7-1540-2448-3941E2CD0D7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86" name="Rectangle 20">
                <a:extLst>
                  <a:ext uri="{FF2B5EF4-FFF2-40B4-BE49-F238E27FC236}">
                    <a16:creationId xmlns:a16="http://schemas.microsoft.com/office/drawing/2014/main" id="{03B5FF89-FA3A-D3B8-6996-05C76065899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sp>
        <p:nvSpPr>
          <p:cNvPr id="2055" name="TextBox 19">
            <a:extLst>
              <a:ext uri="{FF2B5EF4-FFF2-40B4-BE49-F238E27FC236}">
                <a16:creationId xmlns:a16="http://schemas.microsoft.com/office/drawing/2014/main" id="{D343D648-A38E-1EF9-A534-509203453C69}"/>
              </a:ext>
            </a:extLst>
          </p:cNvPr>
          <p:cNvSpPr txBox="1">
            <a:spLocks noChangeArrowheads="1"/>
          </p:cNvSpPr>
          <p:nvPr/>
        </p:nvSpPr>
        <p:spPr bwMode="auto">
          <a:xfrm>
            <a:off x="228600" y="4728525"/>
            <a:ext cx="8702675" cy="1668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n-US" b="1" dirty="0">
                <a:solidFill>
                  <a:srgbClr val="7030A0"/>
                </a:solidFill>
                <a:latin typeface="Curlz MT" panose="04040404050702020202" pitchFamily="82" charset="0"/>
              </a:rPr>
              <a:t>Engineering the Dreams into Reality </a:t>
            </a:r>
            <a:r>
              <a:rPr lang="en-US" b="1" i="1" dirty="0">
                <a:solidFill>
                  <a:srgbClr val="7030A0"/>
                </a:solidFill>
                <a:latin typeface="Curlz MT" panose="04040404050702020202" pitchFamily="82" charset="0"/>
              </a:rPr>
              <a:t>…..</a:t>
            </a:r>
          </a:p>
          <a:p>
            <a:pPr algn="ctr">
              <a:buNone/>
            </a:pPr>
            <a:r>
              <a:rPr lang="en-US" altLang="en-US" b="1" i="1" dirty="0">
                <a:solidFill>
                  <a:srgbClr val="00B050"/>
                </a:solidFill>
                <a:latin typeface="Curlz MT" panose="04040404050702020202" pitchFamily="82" charset="0"/>
                <a:ea typeface="STZhongsong" panose="020B0503020204020204" pitchFamily="2" charset="-122"/>
              </a:rPr>
              <a:t>Biological proof for Achieving Rigidity to  Survive on the Land…..</a:t>
            </a:r>
          </a:p>
        </p:txBody>
      </p:sp>
      <p:pic>
        <p:nvPicPr>
          <p:cNvPr id="3079" name="Picture 2" descr="A picture containing shape&#10;&#10;Description automatically generated">
            <a:extLst>
              <a:ext uri="{FF2B5EF4-FFF2-40B4-BE49-F238E27FC236}">
                <a16:creationId xmlns:a16="http://schemas.microsoft.com/office/drawing/2014/main" id="{61298272-DBCA-4D38-B64F-3231452AC9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0775" y="1295400"/>
            <a:ext cx="4362450" cy="229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CE6A3709-F700-840C-120E-310FE66065A5}"/>
                  </a:ext>
                </a:extLst>
              </p14:cNvPr>
              <p14:cNvContentPartPr/>
              <p14:nvPr/>
            </p14:nvContentPartPr>
            <p14:xfrm>
              <a:off x="3679200" y="3205800"/>
              <a:ext cx="446760" cy="1759320"/>
            </p14:xfrm>
          </p:contentPart>
        </mc:Choice>
        <mc:Fallback xmlns="">
          <p:pic>
            <p:nvPicPr>
              <p:cNvPr id="3" name="Ink 2">
                <a:extLst>
                  <a:ext uri="{FF2B5EF4-FFF2-40B4-BE49-F238E27FC236}">
                    <a16:creationId xmlns:a16="http://schemas.microsoft.com/office/drawing/2014/main" id="{CE6A3709-F700-840C-120E-310FE66065A5}"/>
                  </a:ext>
                </a:extLst>
              </p:cNvPr>
              <p:cNvPicPr/>
              <p:nvPr/>
            </p:nvPicPr>
            <p:blipFill>
              <a:blip r:embed="rId6"/>
              <a:stretch>
                <a:fillRect/>
              </a:stretch>
            </p:blipFill>
            <p:spPr>
              <a:xfrm>
                <a:off x="3669840" y="3196440"/>
                <a:ext cx="465480" cy="1778040"/>
              </a:xfrm>
              <a:prstGeom prst="rect">
                <a:avLst/>
              </a:prstGeom>
            </p:spPr>
          </p:pic>
        </mc:Fallback>
      </mc:AlternateContent>
      <p:pic>
        <p:nvPicPr>
          <p:cNvPr id="4" name="Picture 3">
            <a:extLst>
              <a:ext uri="{FF2B5EF4-FFF2-40B4-BE49-F238E27FC236}">
                <a16:creationId xmlns:a16="http://schemas.microsoft.com/office/drawing/2014/main" id="{B93A3251-551E-9607-AED8-1F38304A2C80}"/>
              </a:ext>
            </a:extLst>
          </p:cNvPr>
          <p:cNvPicPr>
            <a:picLocks noChangeAspect="1"/>
          </p:cNvPicPr>
          <p:nvPr/>
        </p:nvPicPr>
        <p:blipFill>
          <a:blip r:embed="rId7"/>
          <a:stretch>
            <a:fillRect/>
          </a:stretch>
        </p:blipFill>
        <p:spPr>
          <a:xfrm>
            <a:off x="1981200" y="2301811"/>
            <a:ext cx="4781745" cy="2955989"/>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55">
                                            <p:txEl>
                                              <p:pRg st="0" end="0"/>
                                            </p:txEl>
                                          </p:spTgt>
                                        </p:tgtEl>
                                        <p:attrNameLst>
                                          <p:attrName>style.visibility</p:attrName>
                                        </p:attrNameLst>
                                      </p:cBhvr>
                                      <p:to>
                                        <p:strVal val="visible"/>
                                      </p:to>
                                    </p:set>
                                    <p:animEffect transition="in" filter="dissolve">
                                      <p:cBhvr>
                                        <p:cTn id="7" dur="500"/>
                                        <p:tgtEl>
                                          <p:spTgt spid="20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055">
                                            <p:txEl>
                                              <p:pRg st="1" end="1"/>
                                            </p:txEl>
                                          </p:spTgt>
                                        </p:tgtEl>
                                        <p:attrNameLst>
                                          <p:attrName>style.visibility</p:attrName>
                                        </p:attrNameLst>
                                      </p:cBhvr>
                                      <p:to>
                                        <p:strVal val="visible"/>
                                      </p:to>
                                    </p:set>
                                    <p:animEffect transition="in" filter="dissolve">
                                      <p:cBhvr>
                                        <p:cTn id="12" dur="500"/>
                                        <p:tgtEl>
                                          <p:spTgt spid="20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500" fill="hold"/>
                                        <p:tgtEl>
                                          <p:spTgt spid="4"/>
                                        </p:tgtEl>
                                        <p:attrNameLst>
                                          <p:attrName>ppt_w</p:attrName>
                                        </p:attrNameLst>
                                      </p:cBhvr>
                                      <p:tavLst>
                                        <p:tav tm="0">
                                          <p:val>
                                            <p:fltVal val="0"/>
                                          </p:val>
                                        </p:tav>
                                        <p:tav tm="100000">
                                          <p:val>
                                            <p:strVal val="#ppt_w"/>
                                          </p:val>
                                        </p:tav>
                                      </p:tavLst>
                                    </p:anim>
                                    <p:anim calcmode="lin" valueType="num">
                                      <p:cBhvr>
                                        <p:cTn id="18" dur="1500" fill="hold"/>
                                        <p:tgtEl>
                                          <p:spTgt spid="4"/>
                                        </p:tgtEl>
                                        <p:attrNameLst>
                                          <p:attrName>ppt_h</p:attrName>
                                        </p:attrNameLst>
                                      </p:cBhvr>
                                      <p:tavLst>
                                        <p:tav tm="0">
                                          <p:val>
                                            <p:fltVal val="0"/>
                                          </p:val>
                                        </p:tav>
                                        <p:tav tm="100000">
                                          <p:val>
                                            <p:strVal val="#ppt_h"/>
                                          </p:val>
                                        </p:tav>
                                      </p:tavLst>
                                    </p:anim>
                                    <p:anim calcmode="lin" valueType="num">
                                      <p:cBhvr>
                                        <p:cTn id="19" dur="1500" fill="hold"/>
                                        <p:tgtEl>
                                          <p:spTgt spid="4"/>
                                        </p:tgtEl>
                                        <p:attrNameLst>
                                          <p:attrName>style.rotation</p:attrName>
                                        </p:attrNameLst>
                                      </p:cBhvr>
                                      <p:tavLst>
                                        <p:tav tm="0">
                                          <p:val>
                                            <p:fltVal val="90"/>
                                          </p:val>
                                        </p:tav>
                                        <p:tav tm="100000">
                                          <p:val>
                                            <p:fltVal val="0"/>
                                          </p:val>
                                        </p:tav>
                                      </p:tavLst>
                                    </p:anim>
                                    <p:animEffect transition="in" filter="fade">
                                      <p:cBhvr>
                                        <p:cTn id="20"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FD04F-5870-9309-8735-DFDB544063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9B1CB3-0D02-751A-541B-1FE3E0CC354F}"/>
              </a:ext>
            </a:extLst>
          </p:cNvPr>
          <p:cNvSpPr txBox="1">
            <a:spLocks noGrp="1"/>
          </p:cNvSpPr>
          <p:nvPr>
            <p:ph type="title"/>
          </p:nvPr>
        </p:nvSpPr>
        <p:spPr>
          <a:xfrm>
            <a:off x="333555" y="76200"/>
            <a:ext cx="6971581" cy="1143000"/>
          </a:xfrm>
          <a:noFill/>
        </p:spPr>
        <p:txBody>
          <a:bodyPr/>
          <a:lstStyle/>
          <a:p>
            <a:pPr lvl="0"/>
            <a:r>
              <a:rPr lang="en-US" sz="2800" dirty="0">
                <a:solidFill>
                  <a:schemeClr val="tx1"/>
                </a:solidFill>
                <a:ea typeface="Calibri"/>
                <a:cs typeface="Calibri"/>
              </a:rPr>
              <a:t>Structure Realized the Dream of Wright Brothers</a:t>
            </a:r>
          </a:p>
        </p:txBody>
      </p:sp>
      <p:sp>
        <p:nvSpPr>
          <p:cNvPr id="4" name="Slide Number Placeholder 7">
            <a:extLst>
              <a:ext uri="{FF2B5EF4-FFF2-40B4-BE49-F238E27FC236}">
                <a16:creationId xmlns:a16="http://schemas.microsoft.com/office/drawing/2014/main" id="{74E2803D-DB4B-1342-74E1-7457BAF02438}"/>
              </a:ext>
            </a:extLst>
          </p:cNvPr>
          <p:cNvSpPr txBox="1">
            <a:spLocks noGrp="1"/>
          </p:cNvSpPr>
          <p:nvPr>
            <p:ph type="sldNum" sz="quarter" idx="12"/>
          </p:nvPr>
        </p:nvSpPr>
        <p:spPr>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a:t>
            </a:fld>
            <a:endParaRPr lang="en-US"/>
          </a:p>
        </p:txBody>
      </p:sp>
      <p:grpSp>
        <p:nvGrpSpPr>
          <p:cNvPr id="5" name="Group 38">
            <a:extLst>
              <a:ext uri="{FF2B5EF4-FFF2-40B4-BE49-F238E27FC236}">
                <a16:creationId xmlns:a16="http://schemas.microsoft.com/office/drawing/2014/main" id="{C16D0F98-AA53-9026-D006-F7913A875B2A}"/>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3A3579AD-826B-39EA-D5E7-429A3E8CC1AA}"/>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66AF6224-4BDA-7ACB-71FA-311FD70A58CD}"/>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E5763CB3-C80B-C95F-8830-33BF6BA38EBC}"/>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C1D32D79-016C-8085-0FB1-505E46DFA2D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75F606C7-5F24-30C9-B201-09E5393BB7A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A5E76849-E427-773C-D445-10750B07B8C0}"/>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F03E4E7-B836-6E63-8FF9-40A356C7FCC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F447033-92C3-C576-8B83-15DD42766E2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E9D98EF6-6287-D599-3226-2698DE09D1C7}"/>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9897ADF4-D872-DF13-73F6-48C33DCBB15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6BC2AB06-C4DB-52A8-EBD9-929B97BAC84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192CF9C9-3BAA-F896-81C7-BDD0E949270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1E476F78-67A9-DD37-520F-03A6CD69608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614C73F0-65F8-DC25-DFBA-C293120AC26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6E5B9D3-94A1-521F-B8E7-38F087A93D57}"/>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DF517F0B-B8CC-8706-780A-8A90162A1D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7" name="Content Placeholder 26">
            <a:extLst>
              <a:ext uri="{FF2B5EF4-FFF2-40B4-BE49-F238E27FC236}">
                <a16:creationId xmlns:a16="http://schemas.microsoft.com/office/drawing/2014/main" id="{ED486526-241C-ED8B-C03B-28AF02B1A45A}"/>
              </a:ext>
            </a:extLst>
          </p:cNvPr>
          <p:cNvPicPr>
            <a:picLocks noGrp="1" noChangeAspect="1"/>
          </p:cNvPicPr>
          <p:nvPr>
            <p:ph idx="1"/>
          </p:nvPr>
        </p:nvPicPr>
        <p:blipFill>
          <a:blip r:embed="rId4"/>
          <a:stretch>
            <a:fillRect/>
          </a:stretch>
        </p:blipFill>
        <p:spPr bwMode="auto">
          <a:xfrm>
            <a:off x="415034" y="1676400"/>
            <a:ext cx="584119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Box 27">
            <a:extLst>
              <a:ext uri="{FF2B5EF4-FFF2-40B4-BE49-F238E27FC236}">
                <a16:creationId xmlns:a16="http://schemas.microsoft.com/office/drawing/2014/main" id="{8BE539EC-5468-DB9F-CF07-A74636D98C4B}"/>
              </a:ext>
            </a:extLst>
          </p:cNvPr>
          <p:cNvSpPr txBox="1"/>
          <p:nvPr/>
        </p:nvSpPr>
        <p:spPr>
          <a:xfrm>
            <a:off x="702936" y="1203233"/>
            <a:ext cx="1304203" cy="461665"/>
          </a:xfrm>
          <a:prstGeom prst="rect">
            <a:avLst/>
          </a:prstGeom>
          <a:noFill/>
        </p:spPr>
        <p:txBody>
          <a:bodyPr wrap="none" rtlCol="0">
            <a:spAutoFit/>
          </a:bodyPr>
          <a:lstStyle/>
          <a:p>
            <a:r>
              <a:rPr lang="en-US" dirty="0"/>
              <a:t>A Dream</a:t>
            </a:r>
          </a:p>
        </p:txBody>
      </p:sp>
      <p:sp>
        <p:nvSpPr>
          <p:cNvPr id="29" name="TextBox 28">
            <a:extLst>
              <a:ext uri="{FF2B5EF4-FFF2-40B4-BE49-F238E27FC236}">
                <a16:creationId xmlns:a16="http://schemas.microsoft.com/office/drawing/2014/main" id="{3B0159F7-A842-E1F5-1A13-C5238D48A6D8}"/>
              </a:ext>
            </a:extLst>
          </p:cNvPr>
          <p:cNvSpPr txBox="1"/>
          <p:nvPr/>
        </p:nvSpPr>
        <p:spPr>
          <a:xfrm>
            <a:off x="533400" y="4004002"/>
            <a:ext cx="1353897" cy="461665"/>
          </a:xfrm>
          <a:prstGeom prst="rect">
            <a:avLst/>
          </a:prstGeom>
          <a:noFill/>
        </p:spPr>
        <p:txBody>
          <a:bodyPr wrap="none" rtlCol="0">
            <a:spAutoFit/>
          </a:bodyPr>
          <a:lstStyle/>
          <a:p>
            <a:r>
              <a:rPr lang="en-US" dirty="0"/>
              <a:t>A Reality</a:t>
            </a:r>
          </a:p>
        </p:txBody>
      </p:sp>
      <p:pic>
        <p:nvPicPr>
          <p:cNvPr id="31" name="Picture 30">
            <a:extLst>
              <a:ext uri="{FF2B5EF4-FFF2-40B4-BE49-F238E27FC236}">
                <a16:creationId xmlns:a16="http://schemas.microsoft.com/office/drawing/2014/main" id="{81D722B3-FB4E-D486-269A-E56598AC08D1}"/>
              </a:ext>
            </a:extLst>
          </p:cNvPr>
          <p:cNvPicPr>
            <a:picLocks noChangeAspect="1"/>
          </p:cNvPicPr>
          <p:nvPr/>
        </p:nvPicPr>
        <p:blipFill>
          <a:blip r:embed="rId5"/>
          <a:stretch>
            <a:fillRect/>
          </a:stretch>
        </p:blipFill>
        <p:spPr>
          <a:xfrm>
            <a:off x="2590801" y="4044411"/>
            <a:ext cx="4528412" cy="2599426"/>
          </a:xfrm>
          <a:prstGeom prst="rect">
            <a:avLst/>
          </a:prstGeom>
        </p:spPr>
      </p:pic>
    </p:spTree>
    <p:extLst>
      <p:ext uri="{BB962C8B-B14F-4D97-AF65-F5344CB8AC3E}">
        <p14:creationId xmlns:p14="http://schemas.microsoft.com/office/powerpoint/2010/main" val="608124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ppt_x"/>
                                          </p:val>
                                        </p:tav>
                                        <p:tav tm="100000">
                                          <p:val>
                                            <p:strVal val="#ppt_x"/>
                                          </p:val>
                                        </p:tav>
                                      </p:tavLst>
                                    </p:anim>
                                    <p:anim calcmode="lin" valueType="num">
                                      <p:cBhvr additive="base">
                                        <p:cTn id="1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500" fill="hold"/>
                                        <p:tgtEl>
                                          <p:spTgt spid="29"/>
                                        </p:tgtEl>
                                        <p:attrNameLst>
                                          <p:attrName>ppt_x</p:attrName>
                                        </p:attrNameLst>
                                      </p:cBhvr>
                                      <p:tavLst>
                                        <p:tav tm="0">
                                          <p:val>
                                            <p:strVal val="#ppt_x"/>
                                          </p:val>
                                        </p:tav>
                                        <p:tav tm="100000">
                                          <p:val>
                                            <p:strVal val="#ppt_x"/>
                                          </p:val>
                                        </p:tav>
                                      </p:tavLst>
                                    </p:anim>
                                    <p:anim calcmode="lin" valueType="num">
                                      <p:cBhvr additive="base">
                                        <p:cTn id="18" dur="500" fill="hold"/>
                                        <p:tgtEl>
                                          <p:spTgt spid="29"/>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fill="hold"/>
                                        <p:tgtEl>
                                          <p:spTgt spid="31"/>
                                        </p:tgtEl>
                                        <p:attrNameLst>
                                          <p:attrName>ppt_x</p:attrName>
                                        </p:attrNameLst>
                                      </p:cBhvr>
                                      <p:tavLst>
                                        <p:tav tm="0">
                                          <p:val>
                                            <p:strVal val="#ppt_x"/>
                                          </p:val>
                                        </p:tav>
                                        <p:tav tm="100000">
                                          <p:val>
                                            <p:strVal val="#ppt_x"/>
                                          </p:val>
                                        </p:tav>
                                      </p:tavLst>
                                    </p:anim>
                                    <p:anim calcmode="lin" valueType="num">
                                      <p:cBhvr additive="base">
                                        <p:cTn id="2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A5332-D727-9FF2-39A1-4C9B8914B9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442EA9-6A08-77AA-62F0-C0CF36AB0464}"/>
              </a:ext>
            </a:extLst>
          </p:cNvPr>
          <p:cNvSpPr txBox="1">
            <a:spLocks noGrp="1"/>
          </p:cNvSpPr>
          <p:nvPr>
            <p:ph type="title"/>
          </p:nvPr>
        </p:nvSpPr>
        <p:spPr>
          <a:xfrm>
            <a:off x="333555" y="76200"/>
            <a:ext cx="6971581" cy="1143000"/>
          </a:xfrm>
          <a:noFill/>
        </p:spPr>
        <p:txBody>
          <a:bodyPr/>
          <a:lstStyle/>
          <a:p>
            <a:pPr lvl="0"/>
            <a:r>
              <a:rPr lang="en-US" sz="2800" dirty="0">
                <a:solidFill>
                  <a:schemeClr val="tx1"/>
                </a:solidFill>
                <a:ea typeface="Calibri"/>
                <a:cs typeface="Calibri"/>
              </a:rPr>
              <a:t>Structure Realized the Dream of Wright Brothers</a:t>
            </a:r>
          </a:p>
        </p:txBody>
      </p:sp>
      <p:sp>
        <p:nvSpPr>
          <p:cNvPr id="4" name="Slide Number Placeholder 7">
            <a:extLst>
              <a:ext uri="{FF2B5EF4-FFF2-40B4-BE49-F238E27FC236}">
                <a16:creationId xmlns:a16="http://schemas.microsoft.com/office/drawing/2014/main" id="{5725EFA7-CC02-F1C6-5605-876BEBF0604D}"/>
              </a:ext>
            </a:extLst>
          </p:cNvPr>
          <p:cNvSpPr txBox="1">
            <a:spLocks noGrp="1"/>
          </p:cNvSpPr>
          <p:nvPr>
            <p:ph type="sldNum" sz="quarter" idx="12"/>
          </p:nvPr>
        </p:nvSpPr>
        <p:spPr>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3</a:t>
            </a:fld>
            <a:endParaRPr lang="en-US"/>
          </a:p>
        </p:txBody>
      </p:sp>
      <p:grpSp>
        <p:nvGrpSpPr>
          <p:cNvPr id="5" name="Group 38">
            <a:extLst>
              <a:ext uri="{FF2B5EF4-FFF2-40B4-BE49-F238E27FC236}">
                <a16:creationId xmlns:a16="http://schemas.microsoft.com/office/drawing/2014/main" id="{B82D719C-3A9E-BE45-57C5-529245C5CA6B}"/>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4C445208-AE37-86FA-5504-470D4BBFE26C}"/>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6E8A5C25-2140-E761-8460-A3AAB3B30373}"/>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21129995-72CA-DB55-5BE2-82FCF5CA62F9}"/>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E7802E9A-1032-F24B-1346-1A978324E47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7473CA44-7F26-0022-6DC2-0A60751BD83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C267778A-499E-9E82-A15A-4D5831ED4207}"/>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2F46106C-A6CF-4B37-D12D-26FD914127A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201D6ECA-FF4A-EFBD-1CB3-7C276D56D11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3A7A3A2B-EAA6-E87E-2E55-0D05253E14F7}"/>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CE1430B3-F08C-166A-784F-5B238655703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D79188C8-D114-07E7-806A-EF437897C1E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D58B44A-B00D-7549-11F1-AD09FE69A7A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C19E879C-29AC-A2D6-F252-24B46E51DAF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71913624-CF0A-D0F5-6C27-954B1E3E17F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DC80713-BAB0-D7AD-DD34-4F59AB36E61E}"/>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D2953BE4-E19B-0CE0-FC90-BC8E59E743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146" name="Picture 2" descr="fuselage in aircraft">
            <a:extLst>
              <a:ext uri="{FF2B5EF4-FFF2-40B4-BE49-F238E27FC236}">
                <a16:creationId xmlns:a16="http://schemas.microsoft.com/office/drawing/2014/main" id="{A1C687F3-CE5D-8E79-7705-C9F495E89822}"/>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761999" y="1576272"/>
            <a:ext cx="7628673" cy="4291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2194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500" fill="hold"/>
                                        <p:tgtEl>
                                          <p:spTgt spid="6146"/>
                                        </p:tgtEl>
                                        <p:attrNameLst>
                                          <p:attrName>ppt_w</p:attrName>
                                        </p:attrNameLst>
                                      </p:cBhvr>
                                      <p:tavLst>
                                        <p:tav tm="0">
                                          <p:val>
                                            <p:fltVal val="0"/>
                                          </p:val>
                                        </p:tav>
                                        <p:tav tm="100000">
                                          <p:val>
                                            <p:strVal val="#ppt_w"/>
                                          </p:val>
                                        </p:tav>
                                      </p:tavLst>
                                    </p:anim>
                                    <p:anim calcmode="lin" valueType="num">
                                      <p:cBhvr>
                                        <p:cTn id="8" dur="500" fill="hold"/>
                                        <p:tgtEl>
                                          <p:spTgt spid="6146"/>
                                        </p:tgtEl>
                                        <p:attrNameLst>
                                          <p:attrName>ppt_h</p:attrName>
                                        </p:attrNameLst>
                                      </p:cBhvr>
                                      <p:tavLst>
                                        <p:tav tm="0">
                                          <p:val>
                                            <p:fltVal val="0"/>
                                          </p:val>
                                        </p:tav>
                                        <p:tav tm="100000">
                                          <p:val>
                                            <p:strVal val="#ppt_h"/>
                                          </p:val>
                                        </p:tav>
                                      </p:tavLst>
                                    </p:anim>
                                    <p:animEffect transition="in" filter="fade">
                                      <p:cBhvr>
                                        <p:cTn id="9"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FAB4B-E327-75F7-43E6-FBDD33F2FB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CDA66F-C42E-6FFA-F196-7423A4334CAF}"/>
              </a:ext>
            </a:extLst>
          </p:cNvPr>
          <p:cNvSpPr txBox="1">
            <a:spLocks noGrp="1"/>
          </p:cNvSpPr>
          <p:nvPr>
            <p:ph type="title"/>
          </p:nvPr>
        </p:nvSpPr>
        <p:spPr>
          <a:xfrm>
            <a:off x="333555" y="76200"/>
            <a:ext cx="6971581" cy="1143000"/>
          </a:xfrm>
          <a:noFill/>
        </p:spPr>
        <p:txBody>
          <a:bodyPr/>
          <a:lstStyle/>
          <a:p>
            <a:pPr lvl="0"/>
            <a:r>
              <a:rPr lang="en-US" sz="2800" dirty="0">
                <a:solidFill>
                  <a:schemeClr val="tx1"/>
                </a:solidFill>
                <a:ea typeface="Calibri"/>
                <a:cs typeface="Calibri"/>
              </a:rPr>
              <a:t>Structure Realize all  the Dreams</a:t>
            </a:r>
          </a:p>
        </p:txBody>
      </p:sp>
      <p:sp>
        <p:nvSpPr>
          <p:cNvPr id="4" name="Slide Number Placeholder 7">
            <a:extLst>
              <a:ext uri="{FF2B5EF4-FFF2-40B4-BE49-F238E27FC236}">
                <a16:creationId xmlns:a16="http://schemas.microsoft.com/office/drawing/2014/main" id="{4348AFE1-D670-67F8-BA92-E7CC7E174DA6}"/>
              </a:ext>
            </a:extLst>
          </p:cNvPr>
          <p:cNvSpPr txBox="1">
            <a:spLocks noGrp="1"/>
          </p:cNvSpPr>
          <p:nvPr>
            <p:ph type="sldNum" sz="quarter" idx="12"/>
          </p:nvPr>
        </p:nvSpPr>
        <p:spPr>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4</a:t>
            </a:fld>
            <a:endParaRPr lang="en-US"/>
          </a:p>
        </p:txBody>
      </p:sp>
      <p:grpSp>
        <p:nvGrpSpPr>
          <p:cNvPr id="5" name="Group 38">
            <a:extLst>
              <a:ext uri="{FF2B5EF4-FFF2-40B4-BE49-F238E27FC236}">
                <a16:creationId xmlns:a16="http://schemas.microsoft.com/office/drawing/2014/main" id="{5AB04B55-2323-8AC2-F8D7-7FF97347FBFF}"/>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0FC6EC1-5907-D08B-EE59-B4AC3732260A}"/>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47280B33-EDAB-F706-10C8-5193EF3F4F00}"/>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56E4A2AB-1673-F405-C1B7-5DA8AFE89987}"/>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F09EA797-BE7E-5F03-81F1-6FEE1F8E44A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02121929-D4A8-3078-EA7E-455F7652FDF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BEE4E783-907F-8938-8DF6-53A18A6D1651}"/>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284D4B2B-DB8B-79E9-D7E3-1A5925884C2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BDC330A2-BD77-8068-6244-9E79BB90F10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372AE464-9684-CCD3-B311-F0B2914219F7}"/>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3416C326-3473-493F-E46D-99628A176CD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2C08E774-9F0A-05CA-23B3-021B655A8B7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43FD2079-D99F-D7FA-753F-2B7E6DF110A4}"/>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3F28B680-BC91-248F-F4BF-97575B8A6CC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213E43BC-D386-602E-BC92-F17F70BF803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70DEDE7F-B090-BE83-FC29-0BE5C37C75C7}"/>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F6DE5987-B2F3-EEA8-1896-2D198F7523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6" name="Picture 2" descr="Bus frame with some typical cross ...">
            <a:extLst>
              <a:ext uri="{FF2B5EF4-FFF2-40B4-BE49-F238E27FC236}">
                <a16:creationId xmlns:a16="http://schemas.microsoft.com/office/drawing/2014/main" id="{9FDAF2E2-A24B-EE12-3832-882777BC2D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135" y="1205542"/>
            <a:ext cx="4577569" cy="356834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What is a frame structure and how is it ...">
            <a:extLst>
              <a:ext uri="{FF2B5EF4-FFF2-40B4-BE49-F238E27FC236}">
                <a16:creationId xmlns:a16="http://schemas.microsoft.com/office/drawing/2014/main" id="{E58B207C-761D-F4E4-184B-F5963C580F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79584" y="3050935"/>
            <a:ext cx="5653254" cy="3246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8374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2"/>
                                        </p:tgtEl>
                                        <p:attrNameLst>
                                          <p:attrName>style.visibility</p:attrName>
                                        </p:attrNameLst>
                                      </p:cBhvr>
                                      <p:to>
                                        <p:strVal val="visible"/>
                                      </p:to>
                                    </p:set>
                                    <p:anim calcmode="lin" valueType="num">
                                      <p:cBhvr additive="base">
                                        <p:cTn id="13" dur="500" fill="hold"/>
                                        <p:tgtEl>
                                          <p:spTgt spid="2052"/>
                                        </p:tgtEl>
                                        <p:attrNameLst>
                                          <p:attrName>ppt_x</p:attrName>
                                        </p:attrNameLst>
                                      </p:cBhvr>
                                      <p:tavLst>
                                        <p:tav tm="0">
                                          <p:val>
                                            <p:strVal val="#ppt_x"/>
                                          </p:val>
                                        </p:tav>
                                        <p:tav tm="100000">
                                          <p:val>
                                            <p:strVal val="#ppt_x"/>
                                          </p:val>
                                        </p:tav>
                                      </p:tavLst>
                                    </p:anim>
                                    <p:anim calcmode="lin" valueType="num">
                                      <p:cBhvr additive="base">
                                        <p:cTn id="14"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CD5FE-23D3-DFBF-3A4D-5FC445E201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CA8C15-FAE6-9392-D60D-4A746B3149BB}"/>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Engineering Structures: Trusses</a:t>
            </a:r>
          </a:p>
        </p:txBody>
      </p:sp>
      <p:sp>
        <p:nvSpPr>
          <p:cNvPr id="3" name="Subtitle 2">
            <a:extLst>
              <a:ext uri="{FF2B5EF4-FFF2-40B4-BE49-F238E27FC236}">
                <a16:creationId xmlns:a16="http://schemas.microsoft.com/office/drawing/2014/main" id="{E48F4477-6A67-8BDE-D6D0-5A12909E80EE}"/>
              </a:ext>
            </a:extLst>
          </p:cNvPr>
          <p:cNvSpPr txBox="1">
            <a:spLocks noGrp="1"/>
          </p:cNvSpPr>
          <p:nvPr>
            <p:ph type="subTitle" idx="1"/>
          </p:nvPr>
        </p:nvSpPr>
        <p:spPr>
          <a:xfrm>
            <a:off x="456535" y="1508124"/>
            <a:ext cx="8382003" cy="4150897"/>
          </a:xfrm>
        </p:spPr>
        <p:txBody>
          <a:bodyPr anchorCtr="0"/>
          <a:lstStyle/>
          <a:p>
            <a:pPr marL="342900" lvl="0" indent="-342900" algn="l">
              <a:spcBef>
                <a:spcPct val="0"/>
              </a:spcBef>
              <a:buFont typeface="Arial" panose="020B0604020202020204" pitchFamily="34" charset="0"/>
              <a:buChar char="•"/>
            </a:pPr>
            <a:r>
              <a:rPr lang="en-US" altLang="en-US" sz="2400" dirty="0">
                <a:solidFill>
                  <a:srgbClr val="444444"/>
                </a:solidFill>
              </a:rPr>
              <a:t>Trusses are simply defined as triangulation of members to make the stabilized structure. </a:t>
            </a:r>
          </a:p>
          <a:p>
            <a:pPr marL="342900" lvl="0" indent="-342900" algn="l">
              <a:spcBef>
                <a:spcPct val="0"/>
              </a:spcBef>
              <a:buFont typeface="Arial" panose="020B0604020202020204" pitchFamily="34" charset="0"/>
              <a:buChar char="•"/>
            </a:pPr>
            <a:r>
              <a:rPr lang="en-US" altLang="en-US" sz="2400" dirty="0">
                <a:solidFill>
                  <a:srgbClr val="444444"/>
                </a:solidFill>
              </a:rPr>
              <a:t>Triangulation is the stable configuration mathematically. </a:t>
            </a:r>
          </a:p>
          <a:p>
            <a:pPr marL="342900" lvl="0" indent="-342900" algn="l">
              <a:spcBef>
                <a:spcPct val="0"/>
              </a:spcBef>
              <a:buFont typeface="Arial" panose="020B0604020202020204" pitchFamily="34" charset="0"/>
              <a:buChar char="•"/>
            </a:pPr>
            <a:r>
              <a:rPr lang="en-US" altLang="en-US" sz="2400" dirty="0">
                <a:solidFill>
                  <a:srgbClr val="444444"/>
                </a:solidFill>
              </a:rPr>
              <a:t>The main functions of the trusses are</a:t>
            </a:r>
            <a:endParaRPr lang="en-US" altLang="en-US" sz="800" dirty="0"/>
          </a:p>
          <a:p>
            <a:pPr marL="342900" lvl="0" indent="-342900" algn="l">
              <a:spcBef>
                <a:spcPct val="0"/>
              </a:spcBef>
              <a:buFont typeface="Arial" panose="020B0604020202020204" pitchFamily="34" charset="0"/>
              <a:buChar char="•"/>
            </a:pPr>
            <a:r>
              <a:rPr lang="en-US" altLang="en-US" sz="2400" dirty="0">
                <a:solidFill>
                  <a:srgbClr val="444444"/>
                </a:solidFill>
              </a:rPr>
              <a:t>Carrying the loads from the over structures</a:t>
            </a:r>
          </a:p>
          <a:p>
            <a:pPr marL="342900" lvl="0" indent="-342900" algn="l">
              <a:spcBef>
                <a:spcPct val="0"/>
              </a:spcBef>
              <a:buFont typeface="Arial" panose="020B0604020202020204" pitchFamily="34" charset="0"/>
              <a:buChar char="•"/>
            </a:pPr>
            <a:r>
              <a:rPr lang="en-US" altLang="en-US" sz="2400" dirty="0">
                <a:solidFill>
                  <a:srgbClr val="444444"/>
                </a:solidFill>
              </a:rPr>
              <a:t>Providing adequate lateral stability to the entire structure</a:t>
            </a:r>
          </a:p>
          <a:p>
            <a:pPr marL="342900" lvl="0" indent="-342900" algn="l">
              <a:spcBef>
                <a:spcPts val="600"/>
              </a:spcBef>
              <a:buClr>
                <a:srgbClr val="000000"/>
              </a:buClr>
              <a:buChar char="•"/>
            </a:pPr>
            <a:r>
              <a:rPr lang="en-US" sz="2400" dirty="0"/>
              <a:t>Plane Trusses: Simple 2D trusses</a:t>
            </a:r>
          </a:p>
          <a:p>
            <a:pPr marL="342900" lvl="0" indent="-342900" algn="l">
              <a:spcBef>
                <a:spcPts val="600"/>
              </a:spcBef>
              <a:buClr>
                <a:srgbClr val="000000"/>
              </a:buClr>
              <a:buChar char="•"/>
            </a:pPr>
            <a:r>
              <a:rPr lang="en-US" sz="2400" dirty="0"/>
              <a:t>Space Trusses: Simple 3D Trusses.</a:t>
            </a:r>
          </a:p>
          <a:p>
            <a:pPr marL="342900" lvl="0" indent="-342900" algn="l">
              <a:spcBef>
                <a:spcPts val="600"/>
              </a:spcBef>
              <a:buClr>
                <a:srgbClr val="000000"/>
              </a:buClr>
              <a:buChar char="•"/>
            </a:pP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5AC120FC-63FE-0640-361F-100101A57AB8}"/>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5</a:t>
            </a:fld>
            <a:endParaRPr lang="en-US"/>
          </a:p>
        </p:txBody>
      </p:sp>
      <p:grpSp>
        <p:nvGrpSpPr>
          <p:cNvPr id="5" name="Group 38">
            <a:extLst>
              <a:ext uri="{FF2B5EF4-FFF2-40B4-BE49-F238E27FC236}">
                <a16:creationId xmlns:a16="http://schemas.microsoft.com/office/drawing/2014/main" id="{C0FA00A1-41C3-9B36-5BDD-69C2F5911D32}"/>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46651608-D1B6-D2A8-C4ED-1947107AE78A}"/>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8C54E976-0FA5-89D1-1856-38B7555F4417}"/>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0394F414-CBD2-AB78-1BEC-4DC2C7DB15A9}"/>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0E4CE091-CC75-3E4B-895B-4CDA2BCFB54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DBCBFE87-3AFC-895F-A33F-6756FFE7169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718A76EB-ACD6-3329-E577-011456A3308F}"/>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9BC4F4E7-AE1B-1532-2FEC-A3BD00A4357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1E3D907-BB86-EFD2-587F-053DF845F42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2B8B6B7D-AA0C-C78E-B4C6-9202ADD10149}"/>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80A2F1E9-BCC5-F3A5-33A1-0006BF36ED3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0652CD0C-13D5-9E57-7367-6FF1A840BE8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CFE52136-D68D-49B0-AB5D-B3E10042F401}"/>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A992C8C-FFF9-576C-0EAE-3653931015D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75C0D498-E9D6-AF33-48FB-8042B577894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38C24137-5540-E955-B850-069D762AB054}"/>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12EE20FC-D2ED-82E0-E4B9-932214659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57380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4DFFA-5C4D-85DD-0EE6-719F477F31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F2BBBB-58AC-9357-A1E0-8ABA077B723C}"/>
              </a:ext>
            </a:extLst>
          </p:cNvPr>
          <p:cNvSpPr txBox="1">
            <a:spLocks noGrp="1"/>
          </p:cNvSpPr>
          <p:nvPr>
            <p:ph type="ctrTitle"/>
          </p:nvPr>
        </p:nvSpPr>
        <p:spPr>
          <a:xfrm>
            <a:off x="381003" y="304800"/>
            <a:ext cx="6553197" cy="804034"/>
          </a:xfrm>
          <a:noFill/>
        </p:spPr>
        <p:txBody>
          <a:bodyPr/>
          <a:lstStyle/>
          <a:p>
            <a:pPr lvl="0"/>
            <a:r>
              <a:rPr lang="en-US" sz="2800" dirty="0"/>
              <a:t>Types of A Trusses: Level 1</a:t>
            </a:r>
            <a:endParaRPr lang="en-US" sz="2800" dirty="0">
              <a:solidFill>
                <a:schemeClr val="tx1"/>
              </a:solidFill>
              <a:ea typeface="Calibri"/>
              <a:cs typeface="Calibri"/>
            </a:endParaRPr>
          </a:p>
        </p:txBody>
      </p:sp>
      <p:sp>
        <p:nvSpPr>
          <p:cNvPr id="4" name="Slide Number Placeholder 7">
            <a:extLst>
              <a:ext uri="{FF2B5EF4-FFF2-40B4-BE49-F238E27FC236}">
                <a16:creationId xmlns:a16="http://schemas.microsoft.com/office/drawing/2014/main" id="{D0B7D35E-719F-7283-2302-F7C3510CC7DC}"/>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6</a:t>
            </a:fld>
            <a:endParaRPr lang="en-US"/>
          </a:p>
        </p:txBody>
      </p:sp>
      <p:grpSp>
        <p:nvGrpSpPr>
          <p:cNvPr id="5" name="Group 38">
            <a:extLst>
              <a:ext uri="{FF2B5EF4-FFF2-40B4-BE49-F238E27FC236}">
                <a16:creationId xmlns:a16="http://schemas.microsoft.com/office/drawing/2014/main" id="{5D0A11E0-A843-93C2-4B0B-3BB5D79845DB}"/>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D276E6A8-E82E-688E-D0C3-4B7835192350}"/>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382FC229-31E5-50A4-CF7B-696056D2A31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7C2C8292-CFA7-5BBF-541C-F124E3E40AD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979FF581-D705-B5D8-F1D4-BB74F48BEA9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64E99F18-403D-20BC-D22F-64E94E70CD5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3B3DD510-6F3E-FF14-374B-DE40F82C9619}"/>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4C1F4D8D-8F27-E408-91EC-86966626968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FCAE081-CB62-1B47-8D78-8677FBDFC5B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0A33DCEC-BFE0-54EA-88BB-355CA19456F2}"/>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B82F6523-E3FE-A73B-CE79-99A59F43633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0ECC0352-949A-BB6C-A545-01CC0DDC59C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AA7247E9-F9AE-7B75-8E99-8DF4DF95DE12}"/>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814E62B3-7CE3-4C21-23EB-7965AFBAD05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5B929892-C84A-7EFB-87FC-8EDF93A7302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225DAC3E-6D0C-BF43-03B3-28ED660936A3}"/>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D55F48C4-A393-0AA7-81E9-E0A5A0C5D8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4" name="Picture 23">
            <a:extLst>
              <a:ext uri="{FF2B5EF4-FFF2-40B4-BE49-F238E27FC236}">
                <a16:creationId xmlns:a16="http://schemas.microsoft.com/office/drawing/2014/main" id="{45E13776-80DE-6249-71BA-FF068922C91F}"/>
              </a:ext>
            </a:extLst>
          </p:cNvPr>
          <p:cNvPicPr>
            <a:picLocks noChangeAspect="1"/>
          </p:cNvPicPr>
          <p:nvPr/>
        </p:nvPicPr>
        <p:blipFill>
          <a:blip r:embed="rId4"/>
          <a:stretch>
            <a:fillRect/>
          </a:stretch>
        </p:blipFill>
        <p:spPr>
          <a:xfrm>
            <a:off x="505248" y="1501974"/>
            <a:ext cx="4169546" cy="1986351"/>
          </a:xfrm>
          <a:prstGeom prst="rect">
            <a:avLst/>
          </a:prstGeom>
        </p:spPr>
      </p:pic>
      <p:pic>
        <p:nvPicPr>
          <p:cNvPr id="26" name="Picture 25">
            <a:extLst>
              <a:ext uri="{FF2B5EF4-FFF2-40B4-BE49-F238E27FC236}">
                <a16:creationId xmlns:a16="http://schemas.microsoft.com/office/drawing/2014/main" id="{024BC2AA-5D65-B77B-EF79-597BCEA8FBA5}"/>
              </a:ext>
            </a:extLst>
          </p:cNvPr>
          <p:cNvPicPr>
            <a:picLocks noChangeAspect="1"/>
          </p:cNvPicPr>
          <p:nvPr/>
        </p:nvPicPr>
        <p:blipFill>
          <a:blip r:embed="rId5"/>
          <a:stretch>
            <a:fillRect/>
          </a:stretch>
        </p:blipFill>
        <p:spPr>
          <a:xfrm>
            <a:off x="5133818" y="1656963"/>
            <a:ext cx="2852683" cy="1977000"/>
          </a:xfrm>
          <a:prstGeom prst="rect">
            <a:avLst/>
          </a:prstGeom>
        </p:spPr>
      </p:pic>
      <p:sp>
        <p:nvSpPr>
          <p:cNvPr id="27" name="TextBox 26">
            <a:extLst>
              <a:ext uri="{FF2B5EF4-FFF2-40B4-BE49-F238E27FC236}">
                <a16:creationId xmlns:a16="http://schemas.microsoft.com/office/drawing/2014/main" id="{E44CE6F7-F257-7359-1B16-E0B483AB9E7B}"/>
              </a:ext>
            </a:extLst>
          </p:cNvPr>
          <p:cNvSpPr txBox="1"/>
          <p:nvPr/>
        </p:nvSpPr>
        <p:spPr>
          <a:xfrm>
            <a:off x="1677399" y="1164413"/>
            <a:ext cx="1545231" cy="461665"/>
          </a:xfrm>
          <a:prstGeom prst="rect">
            <a:avLst/>
          </a:prstGeom>
          <a:noFill/>
        </p:spPr>
        <p:txBody>
          <a:bodyPr wrap="none" rtlCol="0">
            <a:spAutoFit/>
          </a:bodyPr>
          <a:lstStyle/>
          <a:p>
            <a:r>
              <a:rPr lang="en-US" dirty="0"/>
              <a:t>King Truss</a:t>
            </a:r>
          </a:p>
        </p:txBody>
      </p:sp>
      <p:sp>
        <p:nvSpPr>
          <p:cNvPr id="28" name="TextBox 27">
            <a:extLst>
              <a:ext uri="{FF2B5EF4-FFF2-40B4-BE49-F238E27FC236}">
                <a16:creationId xmlns:a16="http://schemas.microsoft.com/office/drawing/2014/main" id="{90C65BC6-DF3B-958E-EF34-9F00EBE8CBE8}"/>
              </a:ext>
            </a:extLst>
          </p:cNvPr>
          <p:cNvSpPr txBox="1"/>
          <p:nvPr/>
        </p:nvSpPr>
        <p:spPr>
          <a:xfrm>
            <a:off x="5693769" y="1143000"/>
            <a:ext cx="1732782" cy="461665"/>
          </a:xfrm>
          <a:prstGeom prst="rect">
            <a:avLst/>
          </a:prstGeom>
          <a:noFill/>
        </p:spPr>
        <p:txBody>
          <a:bodyPr wrap="none" rtlCol="0">
            <a:spAutoFit/>
          </a:bodyPr>
          <a:lstStyle/>
          <a:p>
            <a:r>
              <a:rPr lang="en-US" dirty="0"/>
              <a:t>Queen Truss</a:t>
            </a:r>
          </a:p>
        </p:txBody>
      </p:sp>
      <p:sp>
        <p:nvSpPr>
          <p:cNvPr id="3" name="Rectangle 1">
            <a:extLst>
              <a:ext uri="{FF2B5EF4-FFF2-40B4-BE49-F238E27FC236}">
                <a16:creationId xmlns:a16="http://schemas.microsoft.com/office/drawing/2014/main" id="{3E2B7B54-A941-AFB7-43D9-AFCABCCFBB5F}"/>
              </a:ext>
            </a:extLst>
          </p:cNvPr>
          <p:cNvSpPr>
            <a:spLocks noChangeArrowheads="1"/>
          </p:cNvSpPr>
          <p:nvPr/>
        </p:nvSpPr>
        <p:spPr bwMode="auto">
          <a:xfrm>
            <a:off x="449304" y="3941147"/>
            <a:ext cx="4029066" cy="232750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57132" rIns="0" bIns="114264"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0A0A0A"/>
                </a:solidFill>
                <a:effectLst/>
                <a:latin typeface="+mn-lt"/>
              </a:rPr>
              <a:t>King Post Truss</a:t>
            </a:r>
            <a:endParaRPr kumimoji="0" lang="en-US" altLang="en-US" sz="20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rgbClr val="0A0A0A"/>
                </a:solidFill>
                <a:effectLst/>
                <a:latin typeface="+mn-lt"/>
              </a:rPr>
              <a:t>Posts:</a:t>
            </a:r>
            <a:r>
              <a:rPr kumimoji="0" lang="en-US" altLang="en-US" sz="2000" b="0" i="0" u="none" strike="noStrike" cap="none" normalizeH="0" baseline="0" dirty="0">
                <a:ln>
                  <a:noFill/>
                </a:ln>
                <a:solidFill>
                  <a:srgbClr val="0A0A0A"/>
                </a:solidFill>
                <a:effectLst/>
                <a:latin typeface="+mn-lt"/>
              </a:rPr>
              <a:t> One central vertical post (the king post).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rgbClr val="0A0A0A"/>
                </a:solidFill>
                <a:effectLst/>
                <a:latin typeface="+mn-lt"/>
              </a:rPr>
              <a:t>Span:</a:t>
            </a:r>
            <a:r>
              <a:rPr kumimoji="0" lang="en-US" altLang="en-US" sz="2000" b="0" i="0" u="none" strike="noStrike" cap="none" normalizeH="0" baseline="0" dirty="0">
                <a:ln>
                  <a:noFill/>
                </a:ln>
                <a:solidFill>
                  <a:srgbClr val="0A0A0A"/>
                </a:solidFill>
                <a:effectLst/>
                <a:latin typeface="+mn-lt"/>
              </a:rPr>
              <a:t> Smaller spans, typically 5 to 8 meters.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rgbClr val="0A0A0A"/>
                </a:solidFill>
                <a:effectLst/>
                <a:latin typeface="+mn-lt"/>
              </a:rPr>
              <a:t>Complexity:</a:t>
            </a:r>
            <a:r>
              <a:rPr kumimoji="0" lang="en-US" altLang="en-US" sz="2000" b="0" i="0" u="none" strike="noStrike" cap="none" normalizeH="0" baseline="0" dirty="0">
                <a:ln>
                  <a:noFill/>
                </a:ln>
                <a:solidFill>
                  <a:srgbClr val="0A0A0A"/>
                </a:solidFill>
                <a:effectLst/>
                <a:latin typeface="+mn-lt"/>
              </a:rPr>
              <a:t> Simpler and more economical.</a:t>
            </a:r>
          </a:p>
        </p:txBody>
      </p:sp>
      <p:sp>
        <p:nvSpPr>
          <p:cNvPr id="22" name="Rectangle 2">
            <a:extLst>
              <a:ext uri="{FF2B5EF4-FFF2-40B4-BE49-F238E27FC236}">
                <a16:creationId xmlns:a16="http://schemas.microsoft.com/office/drawing/2014/main" id="{5915C070-1B71-3BC7-78AA-DD23B5FFADFF}"/>
              </a:ext>
            </a:extLst>
          </p:cNvPr>
          <p:cNvSpPr>
            <a:spLocks noChangeArrowheads="1"/>
          </p:cNvSpPr>
          <p:nvPr/>
        </p:nvSpPr>
        <p:spPr bwMode="auto">
          <a:xfrm>
            <a:off x="4799045" y="3736381"/>
            <a:ext cx="4029067" cy="294305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57132" rIns="0" bIns="114264" numCol="1" anchor="ctr" anchorCtr="0" compatLnSpc="1">
            <a:prstTxWarp prst="textNoShape">
              <a:avLst/>
            </a:prstTxWarp>
            <a:spAutoFit/>
          </a:bodyPr>
          <a:lstStyle/>
          <a:p>
            <a:pPr lvl="0"/>
            <a:r>
              <a:rPr lang="en-US" sz="2000" b="1" dirty="0">
                <a:latin typeface="+mn-lt"/>
              </a:rPr>
              <a:t>Queen Post Truss</a:t>
            </a:r>
            <a:endParaRPr kumimoji="0" lang="en-US" altLang="en-US" sz="20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rgbClr val="0A0A0A"/>
                </a:solidFill>
                <a:effectLst/>
                <a:latin typeface="+mn-lt"/>
              </a:rPr>
              <a:t>Posts:</a:t>
            </a:r>
            <a:r>
              <a:rPr kumimoji="0" lang="en-US" altLang="en-US" sz="2000" b="0" i="0" u="none" strike="noStrike" cap="none" normalizeH="0" baseline="0" dirty="0">
                <a:ln>
                  <a:noFill/>
                </a:ln>
                <a:solidFill>
                  <a:srgbClr val="0A0A0A"/>
                </a:solidFill>
                <a:effectLst/>
                <a:latin typeface="+mn-lt"/>
              </a:rPr>
              <a:t> Two vertical posts (queen posts), positioned away from the center.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rgbClr val="0A0A0A"/>
                </a:solidFill>
                <a:effectLst/>
                <a:latin typeface="+mn-lt"/>
              </a:rPr>
              <a:t>Span:</a:t>
            </a:r>
            <a:r>
              <a:rPr kumimoji="0" lang="en-US" altLang="en-US" sz="2000" b="0" i="0" u="none" strike="noStrike" cap="none" normalizeH="0" baseline="0" dirty="0">
                <a:ln>
                  <a:noFill/>
                </a:ln>
                <a:solidFill>
                  <a:srgbClr val="0A0A0A"/>
                </a:solidFill>
                <a:effectLst/>
                <a:latin typeface="+mn-lt"/>
              </a:rPr>
              <a:t> Larger spans, usually 8 to 12 meters, sometimes more.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rgbClr val="0A0A0A"/>
                </a:solidFill>
                <a:effectLst/>
                <a:latin typeface="+mn-lt"/>
              </a:rPr>
              <a:t>Complexity:</a:t>
            </a:r>
            <a:r>
              <a:rPr kumimoji="0" lang="en-US" altLang="en-US" sz="2000" b="0" i="0" u="none" strike="noStrike" cap="none" normalizeH="0" baseline="0" dirty="0">
                <a:ln>
                  <a:noFill/>
                </a:ln>
                <a:solidFill>
                  <a:srgbClr val="0A0A0A"/>
                </a:solidFill>
                <a:effectLst/>
                <a:latin typeface="+mn-lt"/>
              </a:rPr>
              <a:t> More complex and slightly costlier due to extra components and larger size.</a:t>
            </a:r>
          </a:p>
        </p:txBody>
      </p:sp>
    </p:spTree>
    <p:extLst>
      <p:ext uri="{BB962C8B-B14F-4D97-AF65-F5344CB8AC3E}">
        <p14:creationId xmlns:p14="http://schemas.microsoft.com/office/powerpoint/2010/main" val="1119206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1000"/>
                                        <p:tgtEl>
                                          <p:spTgt spid="28"/>
                                        </p:tgtEl>
                                      </p:cBhvr>
                                    </p:animEffect>
                                    <p:anim calcmode="lin" valueType="num">
                                      <p:cBhvr>
                                        <p:cTn id="18" dur="1000" fill="hold"/>
                                        <p:tgtEl>
                                          <p:spTgt spid="28"/>
                                        </p:tgtEl>
                                        <p:attrNameLst>
                                          <p:attrName>ppt_x</p:attrName>
                                        </p:attrNameLst>
                                      </p:cBhvr>
                                      <p:tavLst>
                                        <p:tav tm="0">
                                          <p:val>
                                            <p:strVal val="#ppt_x"/>
                                          </p:val>
                                        </p:tav>
                                        <p:tav tm="100000">
                                          <p:val>
                                            <p:strVal val="#ppt_x"/>
                                          </p:val>
                                        </p:tav>
                                      </p:tavLst>
                                    </p:anim>
                                    <p:anim calcmode="lin" valueType="num">
                                      <p:cBhvr>
                                        <p:cTn id="19" dur="1000" fill="hold"/>
                                        <p:tgtEl>
                                          <p:spTgt spid="2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1000"/>
                                        <p:tgtEl>
                                          <p:spTgt spid="22"/>
                                        </p:tgtEl>
                                      </p:cBhvr>
                                    </p:animEffect>
                                    <p:anim calcmode="lin" valueType="num">
                                      <p:cBhvr>
                                        <p:cTn id="36" dur="1000" fill="hold"/>
                                        <p:tgtEl>
                                          <p:spTgt spid="22"/>
                                        </p:tgtEl>
                                        <p:attrNameLst>
                                          <p:attrName>ppt_x</p:attrName>
                                        </p:attrNameLst>
                                      </p:cBhvr>
                                      <p:tavLst>
                                        <p:tav tm="0">
                                          <p:val>
                                            <p:strVal val="#ppt_x"/>
                                          </p:val>
                                        </p:tav>
                                        <p:tav tm="100000">
                                          <p:val>
                                            <p:strVal val="#ppt_x"/>
                                          </p:val>
                                        </p:tav>
                                      </p:tavLst>
                                    </p:anim>
                                    <p:anim calcmode="lin" valueType="num">
                                      <p:cBhvr>
                                        <p:cTn id="37"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3" grpId="0" animBg="1"/>
      <p:bldP spid="2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CD182-CA54-CE04-4BE2-731125586C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DAC424-935C-474D-6A60-3DEA082A7731}"/>
              </a:ext>
            </a:extLst>
          </p:cNvPr>
          <p:cNvSpPr txBox="1">
            <a:spLocks noGrp="1"/>
          </p:cNvSpPr>
          <p:nvPr>
            <p:ph type="ctrTitle"/>
          </p:nvPr>
        </p:nvSpPr>
        <p:spPr>
          <a:xfrm>
            <a:off x="381003" y="304800"/>
            <a:ext cx="6553197" cy="804034"/>
          </a:xfrm>
          <a:noFill/>
        </p:spPr>
        <p:txBody>
          <a:bodyPr/>
          <a:lstStyle/>
          <a:p>
            <a:r>
              <a:rPr lang="en-US" sz="2800" dirty="0"/>
              <a:t>Forms of Designated Trusses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1D229294-9F93-FFFA-C9AE-68D4BA07941F}"/>
              </a:ext>
            </a:extLst>
          </p:cNvPr>
          <p:cNvSpPr txBox="1">
            <a:spLocks noGrp="1"/>
          </p:cNvSpPr>
          <p:nvPr>
            <p:ph type="subTitle" idx="1"/>
          </p:nvPr>
        </p:nvSpPr>
        <p:spPr>
          <a:xfrm>
            <a:off x="513137" y="1298347"/>
            <a:ext cx="8382003" cy="606653"/>
          </a:xfrm>
        </p:spPr>
        <p:txBody>
          <a:bodyPr anchorCtr="0"/>
          <a:lstStyle/>
          <a:p>
            <a:pPr marL="342900" lvl="0" indent="-342900" algn="l">
              <a:spcBef>
                <a:spcPts val="600"/>
              </a:spcBef>
              <a:buClr>
                <a:srgbClr val="000000"/>
              </a:buClr>
              <a:buChar char="•"/>
            </a:pPr>
            <a:r>
              <a:rPr lang="en-US" dirty="0"/>
              <a:t>Pratt truss</a:t>
            </a: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ADAAC30F-2DD8-CB1B-6D03-B02066AEA605}"/>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7</a:t>
            </a:fld>
            <a:endParaRPr lang="en-US"/>
          </a:p>
        </p:txBody>
      </p:sp>
      <p:grpSp>
        <p:nvGrpSpPr>
          <p:cNvPr id="5" name="Group 38">
            <a:extLst>
              <a:ext uri="{FF2B5EF4-FFF2-40B4-BE49-F238E27FC236}">
                <a16:creationId xmlns:a16="http://schemas.microsoft.com/office/drawing/2014/main" id="{5BC48790-637A-E5CC-BE4F-35635CCCFA7D}"/>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F33F4B25-E471-FEC7-280F-06DF6882FB97}"/>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4BA6C9EB-250D-C069-815B-8E8811D8F8D5}"/>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D2DC3454-FF50-B30C-D12A-74A387897A44}"/>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61766EB7-6A42-3092-06FC-03E3825000D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A0EB9F4C-D782-1BD8-F124-D38B46604A4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C66A66E-5096-8AC2-53E5-A6A931FF4E14}"/>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BD8B97FB-AD73-33E2-11D1-D1075C017F9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5E7F3EC4-4464-9BAD-676E-490A909E2F2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BA1913BC-F1E7-DBC2-87DD-69492D465195}"/>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4FD8B88C-5C67-18F7-2D01-F6C65702C82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3B3ACABF-A203-AFB0-218C-3E590CAF4E2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8FB93279-AE0F-4E5C-1F38-C435ACA4F6C5}"/>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47E358A-D4A0-7B36-7C7C-8498D1A03D6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DA38ADF5-43BF-EB6A-939E-A4DCD6B4CD0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28DD2303-1033-7DD2-D608-8CD84E2354E8}"/>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D4D8AE1C-7CDC-971F-00F8-8A0E118CFC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074" name="Picture 2">
            <a:extLst>
              <a:ext uri="{FF2B5EF4-FFF2-40B4-BE49-F238E27FC236}">
                <a16:creationId xmlns:a16="http://schemas.microsoft.com/office/drawing/2014/main" id="{EE4AB066-6459-4CAC-CD22-BE15971C66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522534"/>
            <a:ext cx="6057644" cy="1373066"/>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5BC52663-EEAB-3AD6-2EE7-482C6F5326C1}"/>
              </a:ext>
            </a:extLst>
          </p:cNvPr>
          <p:cNvSpPr txBox="1"/>
          <p:nvPr/>
        </p:nvSpPr>
        <p:spPr>
          <a:xfrm>
            <a:off x="443014" y="3000013"/>
            <a:ext cx="8021263" cy="461665"/>
          </a:xfrm>
          <a:prstGeom prst="rect">
            <a:avLst/>
          </a:prstGeom>
          <a:noFill/>
        </p:spPr>
        <p:txBody>
          <a:bodyPr wrap="square">
            <a:spAutoFit/>
          </a:bodyPr>
          <a:lstStyle/>
          <a:p>
            <a:pPr algn="l" fontAlgn="base">
              <a:spcAft>
                <a:spcPts val="1500"/>
              </a:spcAft>
              <a:buNone/>
            </a:pPr>
            <a:r>
              <a:rPr lang="en-US" b="0" i="0" dirty="0">
                <a:solidFill>
                  <a:srgbClr val="444444"/>
                </a:solidFill>
                <a:effectLst/>
                <a:latin typeface="+mn-lt"/>
              </a:rPr>
              <a:t>Pratt truss form for the loads in gravity direction</a:t>
            </a:r>
            <a:endParaRPr lang="en-US" dirty="0">
              <a:latin typeface="+mn-lt"/>
            </a:endParaRPr>
          </a:p>
        </p:txBody>
      </p:sp>
      <p:pic>
        <p:nvPicPr>
          <p:cNvPr id="3076" name="Picture 4">
            <a:extLst>
              <a:ext uri="{FF2B5EF4-FFF2-40B4-BE49-F238E27FC236}">
                <a16:creationId xmlns:a16="http://schemas.microsoft.com/office/drawing/2014/main" id="{0F21FA35-7BE7-C290-CE78-6893FC99D0F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37563" y="3686446"/>
            <a:ext cx="6251624" cy="1479551"/>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4B1D7D82-30E1-3731-9F06-F1BFDC9B01B8}"/>
              </a:ext>
            </a:extLst>
          </p:cNvPr>
          <p:cNvSpPr txBox="1"/>
          <p:nvPr/>
        </p:nvSpPr>
        <p:spPr>
          <a:xfrm>
            <a:off x="381003" y="5335466"/>
            <a:ext cx="8245475" cy="461665"/>
          </a:xfrm>
          <a:prstGeom prst="rect">
            <a:avLst/>
          </a:prstGeom>
          <a:noFill/>
        </p:spPr>
        <p:txBody>
          <a:bodyPr wrap="square">
            <a:spAutoFit/>
          </a:bodyPr>
          <a:lstStyle/>
          <a:p>
            <a:pPr algn="l" fontAlgn="base">
              <a:spcAft>
                <a:spcPts val="1500"/>
              </a:spcAft>
              <a:buNone/>
            </a:pPr>
            <a:r>
              <a:rPr lang="en-US" b="0" i="0" dirty="0">
                <a:solidFill>
                  <a:srgbClr val="444444"/>
                </a:solidFill>
                <a:effectLst/>
                <a:latin typeface="+mn-lt"/>
              </a:rPr>
              <a:t>Pratt truss form for the uplift loads(loads opposite to gravity)</a:t>
            </a:r>
          </a:p>
        </p:txBody>
      </p:sp>
    </p:spTree>
    <p:extLst>
      <p:ext uri="{BB962C8B-B14F-4D97-AF65-F5344CB8AC3E}">
        <p14:creationId xmlns:p14="http://schemas.microsoft.com/office/powerpoint/2010/main" val="1711262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cBhvr additive="base">
                                        <p:cTn id="11" dur="500" fill="hold"/>
                                        <p:tgtEl>
                                          <p:spTgt spid="3074"/>
                                        </p:tgtEl>
                                        <p:attrNameLst>
                                          <p:attrName>ppt_x</p:attrName>
                                        </p:attrNameLst>
                                      </p:cBhvr>
                                      <p:tavLst>
                                        <p:tav tm="0">
                                          <p:val>
                                            <p:strVal val="#ppt_x"/>
                                          </p:val>
                                        </p:tav>
                                        <p:tav tm="100000">
                                          <p:val>
                                            <p:strVal val="#ppt_x"/>
                                          </p:val>
                                        </p:tav>
                                      </p:tavLst>
                                    </p:anim>
                                    <p:anim calcmode="lin" valueType="num">
                                      <p:cBhvr additive="base">
                                        <p:cTn id="12"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076"/>
                                        </p:tgtEl>
                                        <p:attrNameLst>
                                          <p:attrName>style.visibility</p:attrName>
                                        </p:attrNameLst>
                                      </p:cBhvr>
                                      <p:to>
                                        <p:strVal val="visible"/>
                                      </p:to>
                                    </p:set>
                                    <p:anim calcmode="lin" valueType="num">
                                      <p:cBhvr additive="base">
                                        <p:cTn id="23" dur="500" fill="hold"/>
                                        <p:tgtEl>
                                          <p:spTgt spid="3076"/>
                                        </p:tgtEl>
                                        <p:attrNameLst>
                                          <p:attrName>ppt_x</p:attrName>
                                        </p:attrNameLst>
                                      </p:cBhvr>
                                      <p:tavLst>
                                        <p:tav tm="0">
                                          <p:val>
                                            <p:strVal val="#ppt_x"/>
                                          </p:val>
                                        </p:tav>
                                        <p:tav tm="100000">
                                          <p:val>
                                            <p:strVal val="#ppt_x"/>
                                          </p:val>
                                        </p:tav>
                                      </p:tavLst>
                                    </p:anim>
                                    <p:anim calcmode="lin" valueType="num">
                                      <p:cBhvr additive="base">
                                        <p:cTn id="24" dur="500" fill="hold"/>
                                        <p:tgtEl>
                                          <p:spTgt spid="307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ppt_x"/>
                                          </p:val>
                                        </p:tav>
                                        <p:tav tm="100000">
                                          <p:val>
                                            <p:strVal val="#ppt_x"/>
                                          </p:val>
                                        </p:tav>
                                      </p:tavLst>
                                    </p:anim>
                                    <p:anim calcmode="lin" valueType="num">
                                      <p:cBhvr additive="base">
                                        <p:cTn id="3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3"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3EB79-5939-9E8D-5404-2560B9DD3D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139730-D610-965C-6956-58DBD6D320A9}"/>
              </a:ext>
            </a:extLst>
          </p:cNvPr>
          <p:cNvSpPr txBox="1">
            <a:spLocks noGrp="1"/>
          </p:cNvSpPr>
          <p:nvPr>
            <p:ph type="ctrTitle"/>
          </p:nvPr>
        </p:nvSpPr>
        <p:spPr>
          <a:xfrm>
            <a:off x="381003" y="304800"/>
            <a:ext cx="6553197" cy="804034"/>
          </a:xfrm>
          <a:noFill/>
        </p:spPr>
        <p:txBody>
          <a:bodyPr/>
          <a:lstStyle/>
          <a:p>
            <a:pPr lvl="0"/>
            <a:r>
              <a:rPr lang="en-US" sz="2800" dirty="0"/>
              <a:t>Forms of Designated Trusses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FB75A6C1-4702-FE05-1EE3-62D035C840F0}"/>
              </a:ext>
            </a:extLst>
          </p:cNvPr>
          <p:cNvSpPr txBox="1">
            <a:spLocks noGrp="1"/>
          </p:cNvSpPr>
          <p:nvPr>
            <p:ph type="subTitle" idx="1"/>
          </p:nvPr>
        </p:nvSpPr>
        <p:spPr>
          <a:xfrm>
            <a:off x="513137" y="1298347"/>
            <a:ext cx="8382003" cy="454253"/>
          </a:xfrm>
        </p:spPr>
        <p:txBody>
          <a:bodyPr anchorCtr="0"/>
          <a:lstStyle/>
          <a:p>
            <a:pPr marL="342900" lvl="0" indent="-342900" algn="l">
              <a:spcBef>
                <a:spcPts val="600"/>
              </a:spcBef>
              <a:buClr>
                <a:srgbClr val="000000"/>
              </a:buClr>
              <a:buChar char="•"/>
            </a:pPr>
            <a:r>
              <a:rPr lang="en-US" sz="2400" dirty="0"/>
              <a:t>Warren truss</a:t>
            </a: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4008B0CD-FE72-360F-AB59-CB1E0DAC9B96}"/>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8</a:t>
            </a:fld>
            <a:endParaRPr lang="en-US"/>
          </a:p>
        </p:txBody>
      </p:sp>
      <p:grpSp>
        <p:nvGrpSpPr>
          <p:cNvPr id="5" name="Group 38">
            <a:extLst>
              <a:ext uri="{FF2B5EF4-FFF2-40B4-BE49-F238E27FC236}">
                <a16:creationId xmlns:a16="http://schemas.microsoft.com/office/drawing/2014/main" id="{19BBE824-B9E4-FFAE-8BF4-5560200B5664}"/>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B63A5E12-94F3-EBF9-2EED-44F7C6D0C5D7}"/>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E5CBCF95-E81A-F33A-FCBF-4DFBC7481D80}"/>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731DE87C-68A3-8742-F6F7-6C3932E92EA3}"/>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50C31AD8-BF22-DBB5-5360-5AF808A0347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D9CB718-F4B0-471D-C421-34F161070EC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37DF30F0-14F7-9812-29AD-8FBF1CD31F62}"/>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FB233DAB-AADE-650A-29EC-F29E024E280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98E8ABB2-C90C-017C-30B0-0F48D621201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8247EDC3-AB95-0601-6D00-038C7348203A}"/>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2907ECBC-799D-5DE6-46F6-89FB26ABCF1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C8DD32B7-0FB8-7A9A-21C3-D6595A670D1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856079C5-154E-E8BE-CE90-C1028BCA4B78}"/>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9D2E7A01-00D7-248A-E7E2-C530789ABCF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CA10F138-270F-8237-4EFD-0A5A35A7D07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DF5275D6-D869-25C6-71F8-944082CE6A3F}"/>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3FB105DA-4DE7-0595-913A-C3F91B2286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098" name="Picture 2">
            <a:extLst>
              <a:ext uri="{FF2B5EF4-FFF2-40B4-BE49-F238E27FC236}">
                <a16:creationId xmlns:a16="http://schemas.microsoft.com/office/drawing/2014/main" id="{E5BF7640-98D5-1949-F7B2-CB3FD98003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6731" y="1312252"/>
            <a:ext cx="6013576" cy="118267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B5769939-F2DA-A36E-9E79-C0B4A40D8080}"/>
              </a:ext>
            </a:extLst>
          </p:cNvPr>
          <p:cNvSpPr txBox="1"/>
          <p:nvPr/>
        </p:nvSpPr>
        <p:spPr>
          <a:xfrm>
            <a:off x="513137" y="2793013"/>
            <a:ext cx="4572000" cy="461665"/>
          </a:xfrm>
          <a:prstGeom prst="rect">
            <a:avLst/>
          </a:prstGeom>
          <a:noFill/>
        </p:spPr>
        <p:txBody>
          <a:bodyPr wrap="square">
            <a:spAutoFit/>
          </a:bodyPr>
          <a:lstStyle/>
          <a:p>
            <a:pPr marL="342900" indent="-342900">
              <a:buFont typeface="Arial" panose="020B0604020202020204" pitchFamily="34" charset="0"/>
              <a:buChar char="•"/>
            </a:pPr>
            <a:r>
              <a:rPr lang="en-US" dirty="0"/>
              <a:t>North light truss</a:t>
            </a:r>
            <a:endParaRPr lang="en-US" dirty="0">
              <a:latin typeface="+mn-lt"/>
            </a:endParaRPr>
          </a:p>
        </p:txBody>
      </p:sp>
      <p:pic>
        <p:nvPicPr>
          <p:cNvPr id="4100" name="Picture 4">
            <a:extLst>
              <a:ext uri="{FF2B5EF4-FFF2-40B4-BE49-F238E27FC236}">
                <a16:creationId xmlns:a16="http://schemas.microsoft.com/office/drawing/2014/main" id="{2841152A-EAD5-8366-DE5C-93DAFE2ECD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81500" y="2875276"/>
            <a:ext cx="2857500" cy="914400"/>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2A531E06-3EDD-B968-BD8F-72B7EF748FEE}"/>
              </a:ext>
            </a:extLst>
          </p:cNvPr>
          <p:cNvSpPr txBox="1"/>
          <p:nvPr/>
        </p:nvSpPr>
        <p:spPr>
          <a:xfrm>
            <a:off x="625475" y="4473994"/>
            <a:ext cx="4572000" cy="461665"/>
          </a:xfrm>
          <a:prstGeom prst="rect">
            <a:avLst/>
          </a:prstGeom>
          <a:noFill/>
        </p:spPr>
        <p:txBody>
          <a:bodyPr wrap="square">
            <a:spAutoFit/>
          </a:bodyPr>
          <a:lstStyle/>
          <a:p>
            <a:pPr marL="342900" indent="-342900">
              <a:buFont typeface="Arial" panose="020B0604020202020204" pitchFamily="34" charset="0"/>
              <a:buChar char="•"/>
            </a:pPr>
            <a:r>
              <a:rPr lang="en-US" i="0" dirty="0">
                <a:solidFill>
                  <a:srgbClr val="444444"/>
                </a:solidFill>
                <a:effectLst/>
                <a:latin typeface="+mn-lt"/>
              </a:rPr>
              <a:t>Vierendeel truss</a:t>
            </a:r>
            <a:endParaRPr lang="en-US" dirty="0">
              <a:latin typeface="+mn-lt"/>
            </a:endParaRPr>
          </a:p>
        </p:txBody>
      </p:sp>
      <p:pic>
        <p:nvPicPr>
          <p:cNvPr id="4102" name="Picture 6">
            <a:extLst>
              <a:ext uri="{FF2B5EF4-FFF2-40B4-BE49-F238E27FC236}">
                <a16:creationId xmlns:a16="http://schemas.microsoft.com/office/drawing/2014/main" id="{670A4163-88F6-0DE2-9FEE-7DC9E26084A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1850" y="4505010"/>
            <a:ext cx="5334450" cy="1244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8294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098"/>
                                        </p:tgtEl>
                                        <p:attrNameLst>
                                          <p:attrName>style.visibility</p:attrName>
                                        </p:attrNameLst>
                                      </p:cBhvr>
                                      <p:to>
                                        <p:strVal val="visible"/>
                                      </p:to>
                                    </p:set>
                                    <p:anim calcmode="lin" valueType="num">
                                      <p:cBhvr additive="base">
                                        <p:cTn id="11" dur="500" fill="hold"/>
                                        <p:tgtEl>
                                          <p:spTgt spid="4098"/>
                                        </p:tgtEl>
                                        <p:attrNameLst>
                                          <p:attrName>ppt_x</p:attrName>
                                        </p:attrNameLst>
                                      </p:cBhvr>
                                      <p:tavLst>
                                        <p:tav tm="0">
                                          <p:val>
                                            <p:strVal val="#ppt_x"/>
                                          </p:val>
                                        </p:tav>
                                        <p:tav tm="100000">
                                          <p:val>
                                            <p:strVal val="#ppt_x"/>
                                          </p:val>
                                        </p:tav>
                                      </p:tavLst>
                                    </p:anim>
                                    <p:anim calcmode="lin" valueType="num">
                                      <p:cBhvr additive="base">
                                        <p:cTn id="12"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100"/>
                                        </p:tgtEl>
                                        <p:attrNameLst>
                                          <p:attrName>style.visibility</p:attrName>
                                        </p:attrNameLst>
                                      </p:cBhvr>
                                      <p:to>
                                        <p:strVal val="visible"/>
                                      </p:to>
                                    </p:set>
                                    <p:anim calcmode="lin" valueType="num">
                                      <p:cBhvr additive="base">
                                        <p:cTn id="21" dur="500" fill="hold"/>
                                        <p:tgtEl>
                                          <p:spTgt spid="4100"/>
                                        </p:tgtEl>
                                        <p:attrNameLst>
                                          <p:attrName>ppt_x</p:attrName>
                                        </p:attrNameLst>
                                      </p:cBhvr>
                                      <p:tavLst>
                                        <p:tav tm="0">
                                          <p:val>
                                            <p:strVal val="#ppt_x"/>
                                          </p:val>
                                        </p:tav>
                                        <p:tav tm="100000">
                                          <p:val>
                                            <p:strVal val="#ppt_x"/>
                                          </p:val>
                                        </p:tav>
                                      </p:tavLst>
                                    </p:anim>
                                    <p:anim calcmode="lin" valueType="num">
                                      <p:cBhvr additive="base">
                                        <p:cTn id="22" dur="500" fill="hold"/>
                                        <p:tgtEl>
                                          <p:spTgt spid="410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ppt_x"/>
                                          </p:val>
                                        </p:tav>
                                        <p:tav tm="100000">
                                          <p:val>
                                            <p:strVal val="#ppt_x"/>
                                          </p:val>
                                        </p:tav>
                                      </p:tavLst>
                                    </p:anim>
                                    <p:anim calcmode="lin" valueType="num">
                                      <p:cBhvr additive="base">
                                        <p:cTn id="28" dur="500" fill="hold"/>
                                        <p:tgtEl>
                                          <p:spTgt spid="2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102"/>
                                        </p:tgtEl>
                                        <p:attrNameLst>
                                          <p:attrName>style.visibility</p:attrName>
                                        </p:attrNameLst>
                                      </p:cBhvr>
                                      <p:to>
                                        <p:strVal val="visible"/>
                                      </p:to>
                                    </p:set>
                                    <p:anim calcmode="lin" valueType="num">
                                      <p:cBhvr additive="base">
                                        <p:cTn id="31" dur="500" fill="hold"/>
                                        <p:tgtEl>
                                          <p:spTgt spid="4102"/>
                                        </p:tgtEl>
                                        <p:attrNameLst>
                                          <p:attrName>ppt_x</p:attrName>
                                        </p:attrNameLst>
                                      </p:cBhvr>
                                      <p:tavLst>
                                        <p:tav tm="0">
                                          <p:val>
                                            <p:strVal val="#ppt_x"/>
                                          </p:val>
                                        </p:tav>
                                        <p:tav tm="100000">
                                          <p:val>
                                            <p:strVal val="#ppt_x"/>
                                          </p:val>
                                        </p:tav>
                                      </p:tavLst>
                                    </p:anim>
                                    <p:anim calcmode="lin" valueType="num">
                                      <p:cBhvr additive="base">
                                        <p:cTn id="32" dur="500" fill="hold"/>
                                        <p:tgtEl>
                                          <p:spTgt spid="41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3" grpId="0"/>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56E0E-1F6D-47E1-3354-84C1E21CEC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DA3781-F6AF-0580-5FEE-64173F68AFE8}"/>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List of General Truss Configurations</a:t>
            </a:r>
          </a:p>
        </p:txBody>
      </p:sp>
      <p:sp>
        <p:nvSpPr>
          <p:cNvPr id="4" name="Slide Number Placeholder 7">
            <a:extLst>
              <a:ext uri="{FF2B5EF4-FFF2-40B4-BE49-F238E27FC236}">
                <a16:creationId xmlns:a16="http://schemas.microsoft.com/office/drawing/2014/main" id="{A3B3E743-742D-74A8-81BE-BF209EFF6B3B}"/>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9</a:t>
            </a:fld>
            <a:endParaRPr lang="en-US"/>
          </a:p>
        </p:txBody>
      </p:sp>
      <p:grpSp>
        <p:nvGrpSpPr>
          <p:cNvPr id="5" name="Group 38">
            <a:extLst>
              <a:ext uri="{FF2B5EF4-FFF2-40B4-BE49-F238E27FC236}">
                <a16:creationId xmlns:a16="http://schemas.microsoft.com/office/drawing/2014/main" id="{A4CE7008-BABD-AE9A-B0EF-6C401170FAC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FE53A358-317F-8485-CA2C-A68C4AA095B8}"/>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7F8231B0-6F50-EB95-3D41-69C2EE0E629E}"/>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5D29E7AF-270B-9F39-F41B-7F5FC1683A4C}"/>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27C8A13A-B85C-14CD-5AB3-67962F42764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EB0491A1-52E1-4A71-8572-CA3E69CEB84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9C6AC5D9-BD4A-7FF0-C642-FFA7009AB48B}"/>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6117C408-2B56-52D7-EA30-630D9F4274B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6C7EC79-52AC-4D56-6FD4-1C3313F748A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AC4369CC-D05D-0FAD-A1C5-837B00B42632}"/>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14F17D86-BE39-0848-51EC-090B4C98D40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E5ABC0A4-DBD6-0EC2-7574-B43A8444E88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76754BF5-91E4-74C8-82B8-C29D49D27049}"/>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5092408B-31DC-8C6C-A1A5-3D6CD9DABD0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BA355506-82FA-8E44-9513-26246B0D0FC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BCE7B992-465D-4E74-428C-91EA4E286365}"/>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6C7BF8BF-04E2-AE8E-60CC-ECA6483C81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122" name="Picture 2">
            <a:extLst>
              <a:ext uri="{FF2B5EF4-FFF2-40B4-BE49-F238E27FC236}">
                <a16:creationId xmlns:a16="http://schemas.microsoft.com/office/drawing/2014/main" id="{107B7216-A0BD-B4B0-38A8-9F854847B853}"/>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9000"/>
                    </a14:imgEffect>
                    <a14:imgEffect>
                      <a14:brightnessContrast bright="-20000" contrast="69000"/>
                    </a14:imgEffect>
                  </a14:imgLayer>
                </a14:imgProps>
              </a:ext>
              <a:ext uri="{28A0092B-C50C-407E-A947-70E740481C1C}">
                <a14:useLocalDpi xmlns:a14="http://schemas.microsoft.com/office/drawing/2010/main" val="0"/>
              </a:ext>
            </a:extLst>
          </a:blip>
          <a:srcRect/>
          <a:stretch>
            <a:fillRect/>
          </a:stretch>
        </p:blipFill>
        <p:spPr bwMode="auto">
          <a:xfrm>
            <a:off x="402300" y="1729546"/>
            <a:ext cx="8465152" cy="3909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1913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500" fill="hold"/>
                                        <p:tgtEl>
                                          <p:spTgt spid="5122"/>
                                        </p:tgtEl>
                                        <p:attrNameLst>
                                          <p:attrName>ppt_w</p:attrName>
                                        </p:attrNameLst>
                                      </p:cBhvr>
                                      <p:tavLst>
                                        <p:tav tm="0">
                                          <p:val>
                                            <p:fltVal val="0"/>
                                          </p:val>
                                        </p:tav>
                                        <p:tav tm="100000">
                                          <p:val>
                                            <p:strVal val="#ppt_w"/>
                                          </p:val>
                                        </p:tav>
                                      </p:tavLst>
                                    </p:anim>
                                    <p:anim calcmode="lin" valueType="num">
                                      <p:cBhvr>
                                        <p:cTn id="8" dur="500" fill="hold"/>
                                        <p:tgtEl>
                                          <p:spTgt spid="5122"/>
                                        </p:tgtEl>
                                        <p:attrNameLst>
                                          <p:attrName>ppt_h</p:attrName>
                                        </p:attrNameLst>
                                      </p:cBhvr>
                                      <p:tavLst>
                                        <p:tav tm="0">
                                          <p:val>
                                            <p:fltVal val="0"/>
                                          </p:val>
                                        </p:tav>
                                        <p:tav tm="100000">
                                          <p:val>
                                            <p:strVal val="#ppt_h"/>
                                          </p:val>
                                        </p:tav>
                                      </p:tavLst>
                                    </p:anim>
                                    <p:animEffect transition="in" filter="fade">
                                      <p:cBhvr>
                                        <p:cTn id="9"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5BA24-5E78-8132-3594-57D5E0A145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D4504F-828C-8F6E-63A9-BD9A8563AD74}"/>
              </a:ext>
            </a:extLst>
          </p:cNvPr>
          <p:cNvSpPr txBox="1">
            <a:spLocks noGrp="1"/>
          </p:cNvSpPr>
          <p:nvPr>
            <p:ph type="ctrTitle"/>
          </p:nvPr>
        </p:nvSpPr>
        <p:spPr>
          <a:xfrm>
            <a:off x="381003" y="304800"/>
            <a:ext cx="6553197" cy="804034"/>
          </a:xfrm>
          <a:noFill/>
        </p:spPr>
        <p:txBody>
          <a:bodyPr/>
          <a:lstStyle/>
          <a:p>
            <a:pPr lvl="0"/>
            <a:r>
              <a:rPr lang="en-US" sz="2800" dirty="0"/>
              <a:t>General Anatomy of A Truss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32D865E8-53A6-0BAF-9521-1EB05DF806F6}"/>
              </a:ext>
            </a:extLst>
          </p:cNvPr>
          <p:cNvSpPr txBox="1">
            <a:spLocks noGrp="1"/>
          </p:cNvSpPr>
          <p:nvPr>
            <p:ph type="subTitle" idx="1"/>
          </p:nvPr>
        </p:nvSpPr>
        <p:spPr>
          <a:xfrm>
            <a:off x="473015" y="4293667"/>
            <a:ext cx="8525140" cy="2232337"/>
          </a:xfrm>
        </p:spPr>
        <p:txBody>
          <a:bodyPr anchorCtr="0"/>
          <a:lstStyle/>
          <a:p>
            <a:pPr marL="457200" indent="-457200" algn="l">
              <a:buFont typeface="Arial" panose="020B0604020202020204" pitchFamily="34" charset="0"/>
              <a:buChar char="•"/>
            </a:pPr>
            <a:r>
              <a:rPr lang="en-US" sz="2400" dirty="0"/>
              <a:t>Truss members will carry only the axial forces</a:t>
            </a:r>
          </a:p>
          <a:p>
            <a:pPr marL="457200" indent="-457200" algn="l">
              <a:buFont typeface="Arial" panose="020B0604020202020204" pitchFamily="34" charset="0"/>
              <a:buChar char="•"/>
            </a:pPr>
            <a:r>
              <a:rPr lang="en-US" sz="2400" dirty="0"/>
              <a:t>The nodes i.e., the connections of the members are designed as pinned joints so that moments won’t be transferred to the members of the truss</a:t>
            </a:r>
          </a:p>
          <a:p>
            <a:pPr marL="457200" indent="-457200" algn="l">
              <a:buFont typeface="Arial" panose="020B0604020202020204" pitchFamily="34" charset="0"/>
              <a:buChar char="•"/>
            </a:pPr>
            <a:r>
              <a:rPr lang="en-US" sz="2400" dirty="0"/>
              <a:t>All the external loads and the reactions are act only on the nodes</a:t>
            </a:r>
          </a:p>
          <a:p>
            <a:pPr lvl="0" algn="l">
              <a:spcBef>
                <a:spcPts val="600"/>
              </a:spcBef>
              <a:buClr>
                <a:srgbClr val="000000"/>
              </a:buClr>
            </a:pP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097B263D-4303-B5B0-47AD-F00BE5251EBD}"/>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10</a:t>
            </a:fld>
            <a:endParaRPr lang="en-US"/>
          </a:p>
        </p:txBody>
      </p:sp>
      <p:grpSp>
        <p:nvGrpSpPr>
          <p:cNvPr id="5" name="Group 38">
            <a:extLst>
              <a:ext uri="{FF2B5EF4-FFF2-40B4-BE49-F238E27FC236}">
                <a16:creationId xmlns:a16="http://schemas.microsoft.com/office/drawing/2014/main" id="{C28C55C9-E75A-94B9-5296-E5C978E9E0F4}"/>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8E60D34E-1D09-F7F1-620B-ACB4C820B498}"/>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0587801B-A563-EEA5-EF05-B7507EECF2CC}"/>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F16F3EFC-4E95-45AB-2C41-66D11F05DB6A}"/>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E181EA1-E9D8-5B43-E141-40DC562B9B0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3ED14E54-7D87-E2A2-5401-E0F71E2B921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72F169BE-0B90-B02C-7DDA-88D5128F1228}"/>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CF3A0E29-98EF-687A-624B-FACB6F547CD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A62BF9D5-60EA-4373-318B-8EC81EC60FC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753BD054-57D3-2F53-CB80-2543E39D7940}"/>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48397A66-D547-E045-A555-FDDF36D4FF6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88CC9E6A-CA9C-BF97-A94E-A7531C235B7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75DFB550-52B9-59A3-0E3B-0B8546E34EA6}"/>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9633D588-A245-2BB8-84A2-271068A13FB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F46B084E-A49F-7258-6EE5-179B9EFAA42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A9782150-8E5B-0310-5634-508492B80681}"/>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1393C8C8-0073-1FCB-1410-A4374F05EC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50" name="Picture 2">
            <a:extLst>
              <a:ext uri="{FF2B5EF4-FFF2-40B4-BE49-F238E27FC236}">
                <a16:creationId xmlns:a16="http://schemas.microsoft.com/office/drawing/2014/main" id="{D5B99385-C789-8098-44FF-E5CD88D4F3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129" y="1204334"/>
            <a:ext cx="6530977" cy="2984293"/>
          </a:xfrm>
          <a:prstGeom prst="rect">
            <a:avLst/>
          </a:prstGeom>
          <a:noFill/>
          <a:extLst>
            <a:ext uri="{909E8E84-426E-40DD-AFC4-6F175D3DCCD1}">
              <a14:hiddenFill xmlns:a14="http://schemas.microsoft.com/office/drawing/2010/main">
                <a:solidFill>
                  <a:srgbClr val="FFFFFF"/>
                </a:solidFill>
              </a14:hiddenFill>
            </a:ext>
          </a:extLst>
        </p:spPr>
      </p:pic>
      <p:cxnSp>
        <p:nvCxnSpPr>
          <p:cNvPr id="23" name="Straight Arrow Connector 22">
            <a:extLst>
              <a:ext uri="{FF2B5EF4-FFF2-40B4-BE49-F238E27FC236}">
                <a16:creationId xmlns:a16="http://schemas.microsoft.com/office/drawing/2014/main" id="{45D5E48B-713B-0AEB-31DE-D83051E68C4C}"/>
              </a:ext>
            </a:extLst>
          </p:cNvPr>
          <p:cNvCxnSpPr/>
          <p:nvPr/>
        </p:nvCxnSpPr>
        <p:spPr bwMode="auto">
          <a:xfrm flipH="1" flipV="1">
            <a:off x="2895600" y="1524000"/>
            <a:ext cx="381000" cy="762000"/>
          </a:xfrm>
          <a:prstGeom prst="straightConnector1">
            <a:avLst/>
          </a:prstGeom>
          <a:solidFill>
            <a:schemeClr val="accent1"/>
          </a:solidFill>
          <a:ln w="22225" cap="flat" cmpd="sng" algn="ctr">
            <a:solidFill>
              <a:schemeClr val="tx1"/>
            </a:solidFill>
            <a:prstDash val="solid"/>
            <a:round/>
            <a:headEnd type="none" w="med" len="med"/>
            <a:tailEnd type="triangle"/>
          </a:ln>
          <a:effectLst/>
        </p:spPr>
      </p:cxnSp>
      <p:cxnSp>
        <p:nvCxnSpPr>
          <p:cNvPr id="24" name="Straight Arrow Connector 23">
            <a:extLst>
              <a:ext uri="{FF2B5EF4-FFF2-40B4-BE49-F238E27FC236}">
                <a16:creationId xmlns:a16="http://schemas.microsoft.com/office/drawing/2014/main" id="{2CD163C6-7043-947E-115C-3E4D275742CB}"/>
              </a:ext>
            </a:extLst>
          </p:cNvPr>
          <p:cNvCxnSpPr>
            <a:cxnSpLocks/>
          </p:cNvCxnSpPr>
          <p:nvPr/>
        </p:nvCxnSpPr>
        <p:spPr bwMode="auto">
          <a:xfrm flipV="1">
            <a:off x="3429000" y="1524000"/>
            <a:ext cx="228600" cy="457200"/>
          </a:xfrm>
          <a:prstGeom prst="straightConnector1">
            <a:avLst/>
          </a:prstGeom>
          <a:solidFill>
            <a:schemeClr val="accent1"/>
          </a:solidFill>
          <a:ln w="22225" cap="flat" cmpd="sng" algn="ctr">
            <a:solidFill>
              <a:schemeClr val="tx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97CEF456-2DF1-264A-0379-04D467E84846}"/>
              </a:ext>
            </a:extLst>
          </p:cNvPr>
          <p:cNvCxnSpPr>
            <a:cxnSpLocks/>
          </p:cNvCxnSpPr>
          <p:nvPr/>
        </p:nvCxnSpPr>
        <p:spPr bwMode="auto">
          <a:xfrm>
            <a:off x="3543300" y="3084913"/>
            <a:ext cx="419100" cy="398481"/>
          </a:xfrm>
          <a:prstGeom prst="straightConnector1">
            <a:avLst/>
          </a:prstGeom>
          <a:solidFill>
            <a:schemeClr val="accent1"/>
          </a:solidFill>
          <a:ln w="22225" cap="flat" cmpd="sng" algn="ctr">
            <a:solidFill>
              <a:schemeClr val="tx1"/>
            </a:solidFill>
            <a:prstDash val="solid"/>
            <a:round/>
            <a:headEnd type="none" w="med" len="med"/>
            <a:tailEnd type="triangle"/>
          </a:ln>
          <a:effectLst/>
        </p:spPr>
      </p:cxnSp>
      <p:cxnSp>
        <p:nvCxnSpPr>
          <p:cNvPr id="22" name="Straight Arrow Connector 21">
            <a:extLst>
              <a:ext uri="{FF2B5EF4-FFF2-40B4-BE49-F238E27FC236}">
                <a16:creationId xmlns:a16="http://schemas.microsoft.com/office/drawing/2014/main" id="{37D0547B-7B29-2AA4-CF3A-681A30483F74}"/>
              </a:ext>
            </a:extLst>
          </p:cNvPr>
          <p:cNvCxnSpPr>
            <a:cxnSpLocks/>
          </p:cNvCxnSpPr>
          <p:nvPr/>
        </p:nvCxnSpPr>
        <p:spPr bwMode="auto">
          <a:xfrm flipH="1">
            <a:off x="2438400" y="2667000"/>
            <a:ext cx="381000" cy="762000"/>
          </a:xfrm>
          <a:prstGeom prst="straightConnector1">
            <a:avLst/>
          </a:prstGeom>
          <a:solidFill>
            <a:schemeClr val="accent1"/>
          </a:solidFill>
          <a:ln w="22225"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230862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fill="hold"/>
                                        <p:tgtEl>
                                          <p:spTgt spid="29"/>
                                        </p:tgtEl>
                                        <p:attrNameLst>
                                          <p:attrName>ppt_x</p:attrName>
                                        </p:attrNameLst>
                                      </p:cBhvr>
                                      <p:tavLst>
                                        <p:tav tm="0">
                                          <p:val>
                                            <p:strVal val="#ppt_x"/>
                                          </p:val>
                                        </p:tav>
                                        <p:tav tm="100000">
                                          <p:val>
                                            <p:strVal val="#ppt_x"/>
                                          </p:val>
                                        </p:tav>
                                      </p:tavLst>
                                    </p:anim>
                                    <p:anim calcmode="lin" valueType="num">
                                      <p:cBhvr additive="base">
                                        <p:cTn id="26"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ppt_x"/>
                                          </p:val>
                                        </p:tav>
                                        <p:tav tm="100000">
                                          <p:val>
                                            <p:strVal val="#ppt_x"/>
                                          </p:val>
                                        </p:tav>
                                      </p:tavLst>
                                    </p:anim>
                                    <p:anim calcmode="lin" valueType="num">
                                      <p:cBhvr additive="base">
                                        <p:cTn id="3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0" end="0"/>
                                            </p:txEl>
                                          </p:spTgt>
                                        </p:tgtEl>
                                        <p:attrNameLst>
                                          <p:attrName>style.visibility</p:attrName>
                                        </p:attrNameLst>
                                      </p:cBhvr>
                                      <p:to>
                                        <p:strVal val="visible"/>
                                      </p:to>
                                    </p:set>
                                    <p:animEffect transition="in" filter="dissolve">
                                      <p:cBhvr>
                                        <p:cTn id="37" dur="500"/>
                                        <p:tgtEl>
                                          <p:spTgt spid="3">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
                                            <p:txEl>
                                              <p:pRg st="1" end="1"/>
                                            </p:txEl>
                                          </p:spTgt>
                                        </p:tgtEl>
                                        <p:attrNameLst>
                                          <p:attrName>style.visibility</p:attrName>
                                        </p:attrNameLst>
                                      </p:cBhvr>
                                      <p:to>
                                        <p:strVal val="visible"/>
                                      </p:to>
                                    </p:set>
                                    <p:animEffect transition="in" filter="dissolve">
                                      <p:cBhvr>
                                        <p:cTn id="42" dur="500"/>
                                        <p:tgtEl>
                                          <p:spTgt spid="3">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
                                            <p:txEl>
                                              <p:pRg st="2" end="2"/>
                                            </p:txEl>
                                          </p:spTgt>
                                        </p:tgtEl>
                                        <p:attrNameLst>
                                          <p:attrName>style.visibility</p:attrName>
                                        </p:attrNameLst>
                                      </p:cBhvr>
                                      <p:to>
                                        <p:strVal val="visible"/>
                                      </p:to>
                                    </p:set>
                                    <p:animEffect transition="in" filter="dissolve">
                                      <p:cBhvr>
                                        <p:cTn id="4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53263-2987-D165-361A-8AAEB37FF3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B84505-0669-48D8-DF9D-6254F45AC191}"/>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Basic Orgon of A Truss</a:t>
            </a:r>
          </a:p>
        </p:txBody>
      </p:sp>
      <p:sp>
        <p:nvSpPr>
          <p:cNvPr id="3" name="Subtitle 2">
            <a:extLst>
              <a:ext uri="{FF2B5EF4-FFF2-40B4-BE49-F238E27FC236}">
                <a16:creationId xmlns:a16="http://schemas.microsoft.com/office/drawing/2014/main" id="{0FDA7C52-2DA9-1BF2-E223-769B49A88731}"/>
              </a:ext>
            </a:extLst>
          </p:cNvPr>
          <p:cNvSpPr txBox="1">
            <a:spLocks noGrp="1"/>
          </p:cNvSpPr>
          <p:nvPr>
            <p:ph type="subTitle" idx="1"/>
          </p:nvPr>
        </p:nvSpPr>
        <p:spPr>
          <a:xfrm>
            <a:off x="417135" y="1314691"/>
            <a:ext cx="8382003" cy="961470"/>
          </a:xfrm>
        </p:spPr>
        <p:txBody>
          <a:bodyPr anchorCtr="0"/>
          <a:lstStyle/>
          <a:p>
            <a:pPr marL="342900" lvl="0" indent="-342900" algn="l">
              <a:spcBef>
                <a:spcPts val="600"/>
              </a:spcBef>
              <a:buClr>
                <a:srgbClr val="000000"/>
              </a:buClr>
              <a:buChar char="•"/>
            </a:pPr>
            <a:r>
              <a:rPr lang="en-US" sz="2400" dirty="0"/>
              <a:t>The basic element of a plane truss is the triangle. </a:t>
            </a:r>
          </a:p>
          <a:p>
            <a:pPr marL="342900" lvl="0" indent="-342900" algn="l">
              <a:spcBef>
                <a:spcPts val="600"/>
              </a:spcBef>
              <a:buClr>
                <a:srgbClr val="000000"/>
              </a:buClr>
              <a:buChar char="•"/>
            </a:pPr>
            <a:r>
              <a:rPr lang="en-US" sz="2400" dirty="0"/>
              <a:t>Three bars joined by pins at their ends, constitute a rigid frame. </a:t>
            </a:r>
          </a:p>
        </p:txBody>
      </p:sp>
      <p:sp>
        <p:nvSpPr>
          <p:cNvPr id="4" name="Slide Number Placeholder 7">
            <a:extLst>
              <a:ext uri="{FF2B5EF4-FFF2-40B4-BE49-F238E27FC236}">
                <a16:creationId xmlns:a16="http://schemas.microsoft.com/office/drawing/2014/main" id="{C0CE5051-EC27-416A-0E3B-4F3A439D5E46}"/>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11</a:t>
            </a:fld>
            <a:endParaRPr lang="en-US"/>
          </a:p>
        </p:txBody>
      </p:sp>
      <p:grpSp>
        <p:nvGrpSpPr>
          <p:cNvPr id="5" name="Group 38">
            <a:extLst>
              <a:ext uri="{FF2B5EF4-FFF2-40B4-BE49-F238E27FC236}">
                <a16:creationId xmlns:a16="http://schemas.microsoft.com/office/drawing/2014/main" id="{15DD43EB-5D89-FAE0-F6FB-3A8A38578DF4}"/>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6B2AEABA-1480-3488-FD8B-8EEA233BC1A2}"/>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23A0CE34-ABDA-965A-F6C1-28FF82C42F7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40FA8278-453D-94ED-690E-5149F62A0CF4}"/>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9E56A0E2-370E-7D09-F7CC-7191ED9A686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6952E2EB-B86C-FECD-88ED-D432829466D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6C62F6CE-0B2F-C095-40B7-D5613D59514C}"/>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417945F0-9D4A-C620-BCBE-BE561136872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B06E6DCD-85A2-9557-2A78-54486123CF3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BA9F5013-62F5-86D7-F89F-ABD9ABE9D009}"/>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5C72F9A1-D375-F341-EFA8-BF3AC72A98D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9F02803F-B298-A064-5E41-E18969FB88F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C05754DC-E9DC-F017-83E3-7265FD8B312F}"/>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223CC771-59DD-3DCC-B779-AC6D4C32F23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EBC1EECF-E780-36E5-4B35-62EB9894FC2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FBFFD338-9D9B-8667-AC51-E56FD4AB272B}"/>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910F8499-5BD2-71A4-6E56-6436C94A72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 name="Picture 22">
            <a:extLst>
              <a:ext uri="{FF2B5EF4-FFF2-40B4-BE49-F238E27FC236}">
                <a16:creationId xmlns:a16="http://schemas.microsoft.com/office/drawing/2014/main" id="{EC303383-559B-E907-5726-A1AE3D211841}"/>
              </a:ext>
            </a:extLst>
          </p:cNvPr>
          <p:cNvPicPr>
            <a:picLocks noChangeAspect="1"/>
          </p:cNvPicPr>
          <p:nvPr/>
        </p:nvPicPr>
        <p:blipFill>
          <a:blip r:embed="rId4"/>
          <a:stretch>
            <a:fillRect/>
          </a:stretch>
        </p:blipFill>
        <p:spPr>
          <a:xfrm>
            <a:off x="3200400" y="2220059"/>
            <a:ext cx="2305050" cy="2286000"/>
          </a:xfrm>
          <a:prstGeom prst="rect">
            <a:avLst/>
          </a:prstGeom>
        </p:spPr>
      </p:pic>
      <p:sp>
        <p:nvSpPr>
          <p:cNvPr id="24" name="Subtitle 2">
            <a:extLst>
              <a:ext uri="{FF2B5EF4-FFF2-40B4-BE49-F238E27FC236}">
                <a16:creationId xmlns:a16="http://schemas.microsoft.com/office/drawing/2014/main" id="{D6DB4D7E-6405-F96A-BDB0-8E795FD6219C}"/>
              </a:ext>
            </a:extLst>
          </p:cNvPr>
          <p:cNvSpPr txBox="1">
            <a:spLocks/>
          </p:cNvSpPr>
          <p:nvPr/>
        </p:nvSpPr>
        <p:spPr bwMode="auto">
          <a:xfrm>
            <a:off x="723248" y="4702892"/>
            <a:ext cx="7658752" cy="1649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eaLnBrk="0" fontAlgn="base" hangingPunct="0">
              <a:spcBef>
                <a:spcPct val="20000"/>
              </a:spcBef>
              <a:spcAft>
                <a:spcPct val="0"/>
              </a:spcAft>
              <a:buNone/>
              <a:defRPr sz="2000">
                <a:solidFill>
                  <a:schemeClr val="tx1"/>
                </a:solidFill>
                <a:latin typeface="+mn-lt"/>
              </a:defRPr>
            </a:lvl6pPr>
            <a:lvl7pPr marL="2743200" indent="0" algn="ctr" rtl="0" eaLnBrk="0" fontAlgn="base" hangingPunct="0">
              <a:spcBef>
                <a:spcPct val="20000"/>
              </a:spcBef>
              <a:spcAft>
                <a:spcPct val="0"/>
              </a:spcAft>
              <a:buNone/>
              <a:defRPr sz="2000">
                <a:solidFill>
                  <a:schemeClr val="tx1"/>
                </a:solidFill>
                <a:latin typeface="+mn-lt"/>
              </a:defRPr>
            </a:lvl7pPr>
            <a:lvl8pPr marL="3200400" indent="0" algn="ctr" rtl="0" eaLnBrk="0" fontAlgn="base" hangingPunct="0">
              <a:spcBef>
                <a:spcPct val="20000"/>
              </a:spcBef>
              <a:spcAft>
                <a:spcPct val="0"/>
              </a:spcAft>
              <a:buNone/>
              <a:defRPr sz="2000">
                <a:solidFill>
                  <a:schemeClr val="tx1"/>
                </a:solidFill>
                <a:latin typeface="+mn-lt"/>
              </a:defRPr>
            </a:lvl8pPr>
            <a:lvl9pPr marL="3657600" indent="0" algn="ctr" rtl="0" eaLnBrk="0" fontAlgn="base" hangingPunct="0">
              <a:spcBef>
                <a:spcPct val="20000"/>
              </a:spcBef>
              <a:spcAft>
                <a:spcPct val="0"/>
              </a:spcAft>
              <a:buNone/>
              <a:defRPr sz="2000">
                <a:solidFill>
                  <a:schemeClr val="tx1"/>
                </a:solidFill>
                <a:latin typeface="+mn-lt"/>
              </a:defRPr>
            </a:lvl9pPr>
          </a:lstStyle>
          <a:p>
            <a:pPr marL="342900" indent="-342900" algn="l">
              <a:spcBef>
                <a:spcPts val="600"/>
              </a:spcBef>
              <a:buClr>
                <a:srgbClr val="000000"/>
              </a:buClr>
              <a:buFontTx/>
              <a:buChar char="•"/>
            </a:pPr>
            <a:r>
              <a:rPr lang="en-US" sz="2400" kern="0" dirty="0"/>
              <a:t>The term rigid is used to mean non-collapsible.</a:t>
            </a:r>
          </a:p>
          <a:p>
            <a:pPr marL="342900" indent="-342900" algn="l">
              <a:spcBef>
                <a:spcPts val="600"/>
              </a:spcBef>
              <a:buClr>
                <a:srgbClr val="000000"/>
              </a:buClr>
              <a:buFontTx/>
              <a:buChar char="•"/>
            </a:pPr>
            <a:r>
              <a:rPr lang="en-US" sz="2400" kern="0" dirty="0"/>
              <a:t> It also to mean that deformation of the members due to induced internal strains is negligible.</a:t>
            </a:r>
            <a:endParaRPr lang="en-US" sz="2400" kern="0" dirty="0">
              <a:solidFill>
                <a:srgbClr val="7030A0"/>
              </a:solidFill>
              <a:ea typeface="Calibri"/>
              <a:cs typeface="Calibri"/>
            </a:endParaRPr>
          </a:p>
        </p:txBody>
      </p:sp>
    </p:spTree>
    <p:extLst>
      <p:ext uri="{BB962C8B-B14F-4D97-AF65-F5344CB8AC3E}">
        <p14:creationId xmlns:p14="http://schemas.microsoft.com/office/powerpoint/2010/main" val="829354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dissolv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dissolv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4">
                                            <p:txEl>
                                              <p:pRg st="0" end="0"/>
                                            </p:txEl>
                                          </p:spTgt>
                                        </p:tgtEl>
                                        <p:attrNameLst>
                                          <p:attrName>style.visibility</p:attrName>
                                        </p:attrNameLst>
                                      </p:cBhvr>
                                      <p:to>
                                        <p:strVal val="visible"/>
                                      </p:to>
                                    </p:set>
                                    <p:animEffect transition="in" filter="dissolve">
                                      <p:cBhvr>
                                        <p:cTn id="23" dur="500"/>
                                        <p:tgtEl>
                                          <p:spTgt spid="24">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24">
                                            <p:txEl>
                                              <p:pRg st="1" end="1"/>
                                            </p:txEl>
                                          </p:spTgt>
                                        </p:tgtEl>
                                        <p:attrNameLst>
                                          <p:attrName>style.visibility</p:attrName>
                                        </p:attrNameLst>
                                      </p:cBhvr>
                                      <p:to>
                                        <p:strVal val="visible"/>
                                      </p:to>
                                    </p:set>
                                    <p:animEffect transition="in" filter="dissolve">
                                      <p:cBhvr>
                                        <p:cTn id="28" dur="500"/>
                                        <p:tgtEl>
                                          <p:spTgt spid="2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9412B-3A08-C2D8-08BA-9C6A7FC87825}"/>
            </a:ext>
          </a:extLst>
        </p:cNvPr>
        <p:cNvGrpSpPr/>
        <p:nvPr/>
      </p:nvGrpSpPr>
      <p:grpSpPr>
        <a:xfrm>
          <a:off x="0" y="0"/>
          <a:ext cx="0" cy="0"/>
          <a:chOff x="0" y="0"/>
          <a:chExt cx="0" cy="0"/>
        </a:xfrm>
      </p:grpSpPr>
      <p:pic>
        <p:nvPicPr>
          <p:cNvPr id="33" name="Picture 32">
            <a:extLst>
              <a:ext uri="{FF2B5EF4-FFF2-40B4-BE49-F238E27FC236}">
                <a16:creationId xmlns:a16="http://schemas.microsoft.com/office/drawing/2014/main" id="{680E8279-17E0-CE97-DBE3-837657CFE8C6}"/>
              </a:ext>
            </a:extLst>
          </p:cNvPr>
          <p:cNvPicPr>
            <a:picLocks noChangeAspect="1"/>
          </p:cNvPicPr>
          <p:nvPr/>
        </p:nvPicPr>
        <p:blipFill>
          <a:blip r:embed="rId3"/>
          <a:stretch>
            <a:fillRect/>
          </a:stretch>
        </p:blipFill>
        <p:spPr>
          <a:xfrm>
            <a:off x="5265650" y="4086225"/>
            <a:ext cx="3543300" cy="2771775"/>
          </a:xfrm>
          <a:prstGeom prst="rect">
            <a:avLst/>
          </a:prstGeom>
        </p:spPr>
      </p:pic>
      <p:sp>
        <p:nvSpPr>
          <p:cNvPr id="2" name="Title 1">
            <a:extLst>
              <a:ext uri="{FF2B5EF4-FFF2-40B4-BE49-F238E27FC236}">
                <a16:creationId xmlns:a16="http://schemas.microsoft.com/office/drawing/2014/main" id="{30AB6C34-F04A-88B7-8529-ABB490698D8C}"/>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Basic Orgon of A Truss</a:t>
            </a:r>
          </a:p>
        </p:txBody>
      </p:sp>
      <p:sp>
        <p:nvSpPr>
          <p:cNvPr id="4" name="Slide Number Placeholder 7">
            <a:extLst>
              <a:ext uri="{FF2B5EF4-FFF2-40B4-BE49-F238E27FC236}">
                <a16:creationId xmlns:a16="http://schemas.microsoft.com/office/drawing/2014/main" id="{E2C66E8B-6180-85BF-2D89-60A46257A5CE}"/>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12</a:t>
            </a:fld>
            <a:endParaRPr lang="en-US"/>
          </a:p>
        </p:txBody>
      </p:sp>
      <p:grpSp>
        <p:nvGrpSpPr>
          <p:cNvPr id="5" name="Group 38">
            <a:extLst>
              <a:ext uri="{FF2B5EF4-FFF2-40B4-BE49-F238E27FC236}">
                <a16:creationId xmlns:a16="http://schemas.microsoft.com/office/drawing/2014/main" id="{3EEF510E-3845-0757-3F11-0045D2C91EDE}"/>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50B13871-886B-36DC-0E45-17DD6BEA5BB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32B9E5F6-051F-DF92-C079-CAD4CDDE240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9C308A64-5733-BE3D-C642-F3B59C7B187F}"/>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989ABC1-C117-AD89-77BC-417C74F14B5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619E7F05-47AC-3ED5-3FCF-3FE0A9F7756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19C9458C-F749-35ED-3D2D-B024153E163C}"/>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BE07BE65-C81A-3D39-2104-78DA88AB399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1919C212-0976-BE8A-BC46-6D7CC7EE455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1DC56159-8DE2-1E14-9A6C-B097A8DE0799}"/>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504600AE-6A4E-E45E-876A-B9EF695696A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0E41AF96-2E04-2653-1A40-0193AEF4056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18A6BE06-E6BD-B733-75DC-89EC5D579A84}"/>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C6994C88-FDE0-EB64-76A7-736014BED84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D5DACD2F-0363-E4D6-83DA-E98D80DDB1D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F8428FD5-2188-8912-379D-F47DCA283547}"/>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B350D59-14EF-68A8-6984-3F67548209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7" name="Picture 26">
            <a:extLst>
              <a:ext uri="{FF2B5EF4-FFF2-40B4-BE49-F238E27FC236}">
                <a16:creationId xmlns:a16="http://schemas.microsoft.com/office/drawing/2014/main" id="{C3E10FF9-73EC-406C-E0E5-F45AFA3454C2}"/>
              </a:ext>
            </a:extLst>
          </p:cNvPr>
          <p:cNvPicPr>
            <a:picLocks noChangeAspect="1"/>
          </p:cNvPicPr>
          <p:nvPr/>
        </p:nvPicPr>
        <p:blipFill>
          <a:blip r:embed="rId5"/>
          <a:stretch>
            <a:fillRect/>
          </a:stretch>
        </p:blipFill>
        <p:spPr>
          <a:xfrm>
            <a:off x="6182230" y="1976439"/>
            <a:ext cx="2664908" cy="2595561"/>
          </a:xfrm>
          <a:prstGeom prst="rect">
            <a:avLst/>
          </a:prstGeom>
        </p:spPr>
      </p:pic>
      <p:sp>
        <p:nvSpPr>
          <p:cNvPr id="29" name="TextBox 28">
            <a:extLst>
              <a:ext uri="{FF2B5EF4-FFF2-40B4-BE49-F238E27FC236}">
                <a16:creationId xmlns:a16="http://schemas.microsoft.com/office/drawing/2014/main" id="{3CAE3D5E-722E-0B2D-6FF3-27DAD52076DF}"/>
              </a:ext>
            </a:extLst>
          </p:cNvPr>
          <p:cNvSpPr txBox="1"/>
          <p:nvPr/>
        </p:nvSpPr>
        <p:spPr>
          <a:xfrm>
            <a:off x="415218" y="2113697"/>
            <a:ext cx="6217915" cy="1200329"/>
          </a:xfrm>
          <a:prstGeom prst="rect">
            <a:avLst/>
          </a:prstGeom>
          <a:noFill/>
        </p:spPr>
        <p:txBody>
          <a:bodyPr wrap="square">
            <a:spAutoFit/>
          </a:bodyPr>
          <a:lstStyle/>
          <a:p>
            <a:r>
              <a:rPr lang="en-US" sz="2400" kern="0" dirty="0"/>
              <a:t>This nonrigid frame can be made in rigid, or stable, by adding a diagonal bar joining A and D or B and C and thereby forming two triangles. </a:t>
            </a:r>
          </a:p>
        </p:txBody>
      </p:sp>
      <p:sp>
        <p:nvSpPr>
          <p:cNvPr id="30" name="Rectangle: Rounded Corners 29">
            <a:extLst>
              <a:ext uri="{FF2B5EF4-FFF2-40B4-BE49-F238E27FC236}">
                <a16:creationId xmlns:a16="http://schemas.microsoft.com/office/drawing/2014/main" id="{AA347647-E820-0915-6C04-AA14584060B5}"/>
              </a:ext>
            </a:extLst>
          </p:cNvPr>
          <p:cNvSpPr/>
          <p:nvPr/>
        </p:nvSpPr>
        <p:spPr bwMode="auto">
          <a:xfrm rot="19657215">
            <a:off x="7686854" y="2601515"/>
            <a:ext cx="158154" cy="1766807"/>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31" name="Rectangle: Rounded Corners 30">
            <a:extLst>
              <a:ext uri="{FF2B5EF4-FFF2-40B4-BE49-F238E27FC236}">
                <a16:creationId xmlns:a16="http://schemas.microsoft.com/office/drawing/2014/main" id="{FAA893FC-5773-2C27-898C-D320E84B7F83}"/>
              </a:ext>
            </a:extLst>
          </p:cNvPr>
          <p:cNvSpPr/>
          <p:nvPr/>
        </p:nvSpPr>
        <p:spPr bwMode="auto">
          <a:xfrm rot="2871044" flipH="1">
            <a:off x="7518103" y="2115582"/>
            <a:ext cx="193153" cy="2472992"/>
          </a:xfrm>
          <a:prstGeom prst="roundRect">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25" name="Subtitle 2">
            <a:extLst>
              <a:ext uri="{FF2B5EF4-FFF2-40B4-BE49-F238E27FC236}">
                <a16:creationId xmlns:a16="http://schemas.microsoft.com/office/drawing/2014/main" id="{1D30B0D2-1443-7104-1E9E-CE903284FEBB}"/>
              </a:ext>
            </a:extLst>
          </p:cNvPr>
          <p:cNvSpPr txBox="1">
            <a:spLocks/>
          </p:cNvSpPr>
          <p:nvPr/>
        </p:nvSpPr>
        <p:spPr bwMode="auto">
          <a:xfrm>
            <a:off x="214223" y="1255476"/>
            <a:ext cx="8382003" cy="875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eaLnBrk="0" fontAlgn="base" hangingPunct="0">
              <a:spcBef>
                <a:spcPct val="20000"/>
              </a:spcBef>
              <a:spcAft>
                <a:spcPct val="0"/>
              </a:spcAft>
              <a:buNone/>
              <a:defRPr sz="2000">
                <a:solidFill>
                  <a:schemeClr val="tx1"/>
                </a:solidFill>
                <a:latin typeface="+mn-lt"/>
              </a:defRPr>
            </a:lvl6pPr>
            <a:lvl7pPr marL="2743200" indent="0" algn="ctr" rtl="0" eaLnBrk="0" fontAlgn="base" hangingPunct="0">
              <a:spcBef>
                <a:spcPct val="20000"/>
              </a:spcBef>
              <a:spcAft>
                <a:spcPct val="0"/>
              </a:spcAft>
              <a:buNone/>
              <a:defRPr sz="2000">
                <a:solidFill>
                  <a:schemeClr val="tx1"/>
                </a:solidFill>
                <a:latin typeface="+mn-lt"/>
              </a:defRPr>
            </a:lvl7pPr>
            <a:lvl8pPr marL="3200400" indent="0" algn="ctr" rtl="0" eaLnBrk="0" fontAlgn="base" hangingPunct="0">
              <a:spcBef>
                <a:spcPct val="20000"/>
              </a:spcBef>
              <a:spcAft>
                <a:spcPct val="0"/>
              </a:spcAft>
              <a:buNone/>
              <a:defRPr sz="2000">
                <a:solidFill>
                  <a:schemeClr val="tx1"/>
                </a:solidFill>
                <a:latin typeface="+mn-lt"/>
              </a:defRPr>
            </a:lvl8pPr>
            <a:lvl9pPr marL="3657600" indent="0" algn="ctr" rtl="0" eaLnBrk="0" fontAlgn="base" hangingPunct="0">
              <a:spcBef>
                <a:spcPct val="20000"/>
              </a:spcBef>
              <a:spcAft>
                <a:spcPct val="0"/>
              </a:spcAft>
              <a:buNone/>
              <a:defRPr sz="2000">
                <a:solidFill>
                  <a:schemeClr val="tx1"/>
                </a:solidFill>
                <a:latin typeface="+mn-lt"/>
              </a:defRPr>
            </a:lvl9pPr>
          </a:lstStyle>
          <a:p>
            <a:pPr marL="342900" indent="-342900" algn="l">
              <a:spcBef>
                <a:spcPts val="600"/>
              </a:spcBef>
              <a:buClr>
                <a:srgbClr val="000000"/>
              </a:buClr>
              <a:buFontTx/>
              <a:buChar char="•"/>
            </a:pPr>
            <a:r>
              <a:rPr lang="en-US" sz="2400" kern="0" dirty="0"/>
              <a:t>The other option is to use four or more bars pin-jointed to form a polygon of as many sides constitute a nonrigid frame. </a:t>
            </a:r>
            <a:endParaRPr lang="en-US" sz="2400" kern="0" dirty="0">
              <a:solidFill>
                <a:srgbClr val="7030A0"/>
              </a:solidFill>
              <a:ea typeface="Calibri"/>
              <a:cs typeface="Calibri"/>
            </a:endParaRPr>
          </a:p>
        </p:txBody>
      </p:sp>
      <p:sp>
        <p:nvSpPr>
          <p:cNvPr id="3" name="TextBox 2">
            <a:extLst>
              <a:ext uri="{FF2B5EF4-FFF2-40B4-BE49-F238E27FC236}">
                <a16:creationId xmlns:a16="http://schemas.microsoft.com/office/drawing/2014/main" id="{9A89D89C-393D-47AA-2B1B-EDDD28A8C630}"/>
              </a:ext>
            </a:extLst>
          </p:cNvPr>
          <p:cNvSpPr txBox="1"/>
          <p:nvPr/>
        </p:nvSpPr>
        <p:spPr>
          <a:xfrm>
            <a:off x="372566" y="3366944"/>
            <a:ext cx="5757418" cy="1200329"/>
          </a:xfrm>
          <a:prstGeom prst="rect">
            <a:avLst/>
          </a:prstGeom>
          <a:noFill/>
        </p:spPr>
        <p:txBody>
          <a:bodyPr wrap="square">
            <a:spAutoFit/>
          </a:bodyPr>
          <a:lstStyle/>
          <a:p>
            <a:r>
              <a:rPr lang="en-US" sz="2400" kern="0" dirty="0"/>
              <a:t>This rigid frame can be made as extended the structure by adding additional units of two end-connected bars. </a:t>
            </a:r>
            <a:endParaRPr lang="en-US" dirty="0"/>
          </a:p>
        </p:txBody>
      </p:sp>
      <p:sp>
        <p:nvSpPr>
          <p:cNvPr id="22" name="Freeform: Shape 21">
            <a:extLst>
              <a:ext uri="{FF2B5EF4-FFF2-40B4-BE49-F238E27FC236}">
                <a16:creationId xmlns:a16="http://schemas.microsoft.com/office/drawing/2014/main" id="{5B48D266-F3A2-6582-FDD9-9F17A0AC7E26}"/>
              </a:ext>
            </a:extLst>
          </p:cNvPr>
          <p:cNvSpPr/>
          <p:nvPr/>
        </p:nvSpPr>
        <p:spPr bwMode="auto">
          <a:xfrm>
            <a:off x="5449331" y="4199173"/>
            <a:ext cx="2096372" cy="2262317"/>
          </a:xfrm>
          <a:custGeom>
            <a:avLst/>
            <a:gdLst>
              <a:gd name="csX0" fmla="*/ 451137 w 2096372"/>
              <a:gd name="csY0" fmla="*/ 1735801 h 2262317"/>
              <a:gd name="csX1" fmla="*/ 416631 w 2096372"/>
              <a:gd name="csY1" fmla="*/ 1934208 h 2262317"/>
              <a:gd name="csX2" fmla="*/ 287235 w 2096372"/>
              <a:gd name="csY2" fmla="*/ 2184374 h 2262317"/>
              <a:gd name="csX3" fmla="*/ 123333 w 2096372"/>
              <a:gd name="csY3" fmla="*/ 2201627 h 2262317"/>
              <a:gd name="csX4" fmla="*/ 80201 w 2096372"/>
              <a:gd name="csY4" fmla="*/ 1442502 h 2262317"/>
              <a:gd name="csX5" fmla="*/ 2563 w 2096372"/>
              <a:gd name="csY5" fmla="*/ 519476 h 2262317"/>
              <a:gd name="csX6" fmla="*/ 183718 w 2096372"/>
              <a:gd name="csY6" fmla="*/ 1891 h 2262317"/>
              <a:gd name="csX7" fmla="*/ 882458 w 2096372"/>
              <a:gd name="csY7" fmla="*/ 346948 h 2262317"/>
              <a:gd name="csX8" fmla="*/ 1762352 w 2096372"/>
              <a:gd name="csY8" fmla="*/ 398706 h 2262317"/>
              <a:gd name="csX9" fmla="*/ 1952133 w 2096372"/>
              <a:gd name="csY9" fmla="*/ 433212 h 2262317"/>
              <a:gd name="csX10" fmla="*/ 2081529 w 2096372"/>
              <a:gd name="csY10" fmla="*/ 502223 h 2262317"/>
              <a:gd name="csX11" fmla="*/ 2047024 w 2096372"/>
              <a:gd name="csY11" fmla="*/ 545355 h 2262317"/>
              <a:gd name="csX12" fmla="*/ 1667461 w 2096372"/>
              <a:gd name="csY12" fmla="*/ 614367 h 2262317"/>
              <a:gd name="csX13" fmla="*/ 1063612 w 2096372"/>
              <a:gd name="csY13" fmla="*/ 674752 h 2262317"/>
              <a:gd name="csX14" fmla="*/ 735809 w 2096372"/>
              <a:gd name="csY14" fmla="*/ 648872 h 2262317"/>
              <a:gd name="csX15" fmla="*/ 546027 w 2096372"/>
              <a:gd name="csY15" fmla="*/ 838653 h 2262317"/>
              <a:gd name="csX16" fmla="*/ 451137 w 2096372"/>
              <a:gd name="csY16" fmla="*/ 1735801 h 22623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096372" h="2262317">
                <a:moveTo>
                  <a:pt x="451137" y="1735801"/>
                </a:moveTo>
                <a:cubicBezTo>
                  <a:pt x="429571" y="1918393"/>
                  <a:pt x="443948" y="1859446"/>
                  <a:pt x="416631" y="1934208"/>
                </a:cubicBezTo>
                <a:cubicBezTo>
                  <a:pt x="389314" y="2008970"/>
                  <a:pt x="336118" y="2139804"/>
                  <a:pt x="287235" y="2184374"/>
                </a:cubicBezTo>
                <a:cubicBezTo>
                  <a:pt x="238352" y="2228944"/>
                  <a:pt x="157839" y="2325272"/>
                  <a:pt x="123333" y="2201627"/>
                </a:cubicBezTo>
                <a:cubicBezTo>
                  <a:pt x="88827" y="2077982"/>
                  <a:pt x="100329" y="1722860"/>
                  <a:pt x="80201" y="1442502"/>
                </a:cubicBezTo>
                <a:cubicBezTo>
                  <a:pt x="60073" y="1162144"/>
                  <a:pt x="-14690" y="759578"/>
                  <a:pt x="2563" y="519476"/>
                </a:cubicBezTo>
                <a:cubicBezTo>
                  <a:pt x="19816" y="279374"/>
                  <a:pt x="37069" y="30646"/>
                  <a:pt x="183718" y="1891"/>
                </a:cubicBezTo>
                <a:cubicBezTo>
                  <a:pt x="330367" y="-26864"/>
                  <a:pt x="619352" y="280812"/>
                  <a:pt x="882458" y="346948"/>
                </a:cubicBezTo>
                <a:cubicBezTo>
                  <a:pt x="1145564" y="413084"/>
                  <a:pt x="1584073" y="384329"/>
                  <a:pt x="1762352" y="398706"/>
                </a:cubicBezTo>
                <a:cubicBezTo>
                  <a:pt x="1940631" y="413083"/>
                  <a:pt x="1898937" y="415959"/>
                  <a:pt x="1952133" y="433212"/>
                </a:cubicBezTo>
                <a:cubicBezTo>
                  <a:pt x="2005329" y="450465"/>
                  <a:pt x="2065714" y="483533"/>
                  <a:pt x="2081529" y="502223"/>
                </a:cubicBezTo>
                <a:cubicBezTo>
                  <a:pt x="2097344" y="520913"/>
                  <a:pt x="2116035" y="526664"/>
                  <a:pt x="2047024" y="545355"/>
                </a:cubicBezTo>
                <a:cubicBezTo>
                  <a:pt x="1978013" y="564046"/>
                  <a:pt x="1831363" y="592801"/>
                  <a:pt x="1667461" y="614367"/>
                </a:cubicBezTo>
                <a:cubicBezTo>
                  <a:pt x="1503559" y="635933"/>
                  <a:pt x="1218887" y="669001"/>
                  <a:pt x="1063612" y="674752"/>
                </a:cubicBezTo>
                <a:cubicBezTo>
                  <a:pt x="908337" y="680503"/>
                  <a:pt x="822073" y="621555"/>
                  <a:pt x="735809" y="648872"/>
                </a:cubicBezTo>
                <a:cubicBezTo>
                  <a:pt x="649545" y="676189"/>
                  <a:pt x="592035" y="658936"/>
                  <a:pt x="546027" y="838653"/>
                </a:cubicBezTo>
                <a:cubicBezTo>
                  <a:pt x="500019" y="1018370"/>
                  <a:pt x="472703" y="1553209"/>
                  <a:pt x="451137" y="1735801"/>
                </a:cubicBez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24" name="TextBox 23">
            <a:extLst>
              <a:ext uri="{FF2B5EF4-FFF2-40B4-BE49-F238E27FC236}">
                <a16:creationId xmlns:a16="http://schemas.microsoft.com/office/drawing/2014/main" id="{81A5AED0-1F1B-4A0D-3D52-B09E11A9E613}"/>
              </a:ext>
            </a:extLst>
          </p:cNvPr>
          <p:cNvSpPr txBox="1"/>
          <p:nvPr/>
        </p:nvSpPr>
        <p:spPr>
          <a:xfrm>
            <a:off x="348875" y="4619185"/>
            <a:ext cx="5062268" cy="830997"/>
          </a:xfrm>
          <a:prstGeom prst="rect">
            <a:avLst/>
          </a:prstGeom>
          <a:noFill/>
        </p:spPr>
        <p:txBody>
          <a:bodyPr wrap="square">
            <a:spAutoFit/>
          </a:bodyPr>
          <a:lstStyle/>
          <a:p>
            <a:r>
              <a:rPr lang="en-US" sz="2400" kern="0"/>
              <a:t>Like DE and CE or AF and DF, which are pinned to two fixed joints. </a:t>
            </a:r>
            <a:endParaRPr lang="en-US" dirty="0"/>
          </a:p>
        </p:txBody>
      </p:sp>
      <p:sp>
        <p:nvSpPr>
          <p:cNvPr id="26" name="Freeform: Shape 25">
            <a:extLst>
              <a:ext uri="{FF2B5EF4-FFF2-40B4-BE49-F238E27FC236}">
                <a16:creationId xmlns:a16="http://schemas.microsoft.com/office/drawing/2014/main" id="{AD1A0057-EAC7-0EE6-99C0-45203FB2B386}"/>
              </a:ext>
            </a:extLst>
          </p:cNvPr>
          <p:cNvSpPr/>
          <p:nvPr/>
        </p:nvSpPr>
        <p:spPr bwMode="auto">
          <a:xfrm>
            <a:off x="7400350" y="4646867"/>
            <a:ext cx="1492279" cy="1930265"/>
          </a:xfrm>
          <a:custGeom>
            <a:avLst/>
            <a:gdLst>
              <a:gd name="csX0" fmla="*/ 70125 w 1492279"/>
              <a:gd name="csY0" fmla="*/ 1926461 h 1930265"/>
              <a:gd name="csX1" fmla="*/ 1114 w 1492279"/>
              <a:gd name="csY1" fmla="*/ 1797065 h 1930265"/>
              <a:gd name="csX2" fmla="*/ 35620 w 1492279"/>
              <a:gd name="csY2" fmla="*/ 1598658 h 1930265"/>
              <a:gd name="csX3" fmla="*/ 139137 w 1492279"/>
              <a:gd name="csY3" fmla="*/ 1124205 h 1930265"/>
              <a:gd name="csX4" fmla="*/ 251280 w 1492279"/>
              <a:gd name="csY4" fmla="*/ 97661 h 1930265"/>
              <a:gd name="csX5" fmla="*/ 311665 w 1492279"/>
              <a:gd name="csY5" fmla="*/ 45903 h 1930265"/>
              <a:gd name="csX6" fmla="*/ 967273 w 1492279"/>
              <a:gd name="csY6" fmla="*/ 132167 h 1930265"/>
              <a:gd name="csX7" fmla="*/ 1484858 w 1492279"/>
              <a:gd name="csY7" fmla="*/ 339201 h 1930265"/>
              <a:gd name="csX8" fmla="*/ 1208812 w 1492279"/>
              <a:gd name="csY8" fmla="*/ 1193216 h 1930265"/>
              <a:gd name="csX9" fmla="*/ 354797 w 1492279"/>
              <a:gd name="csY9" fmla="*/ 1650416 h 1930265"/>
              <a:gd name="csX10" fmla="*/ 70125 w 1492279"/>
              <a:gd name="csY10" fmla="*/ 1926461 h 19302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492279" h="1930265">
                <a:moveTo>
                  <a:pt x="70125" y="1926461"/>
                </a:moveTo>
                <a:cubicBezTo>
                  <a:pt x="11178" y="1950902"/>
                  <a:pt x="6865" y="1851699"/>
                  <a:pt x="1114" y="1797065"/>
                </a:cubicBezTo>
                <a:cubicBezTo>
                  <a:pt x="-4637" y="1742431"/>
                  <a:pt x="12616" y="1710801"/>
                  <a:pt x="35620" y="1598658"/>
                </a:cubicBezTo>
                <a:cubicBezTo>
                  <a:pt x="58624" y="1486515"/>
                  <a:pt x="103194" y="1374371"/>
                  <a:pt x="139137" y="1124205"/>
                </a:cubicBezTo>
                <a:cubicBezTo>
                  <a:pt x="175080" y="874039"/>
                  <a:pt x="222525" y="277378"/>
                  <a:pt x="251280" y="97661"/>
                </a:cubicBezTo>
                <a:cubicBezTo>
                  <a:pt x="280035" y="-82056"/>
                  <a:pt x="192333" y="40152"/>
                  <a:pt x="311665" y="45903"/>
                </a:cubicBezTo>
                <a:cubicBezTo>
                  <a:pt x="430997" y="51654"/>
                  <a:pt x="771741" y="83284"/>
                  <a:pt x="967273" y="132167"/>
                </a:cubicBezTo>
                <a:cubicBezTo>
                  <a:pt x="1162805" y="181050"/>
                  <a:pt x="1444601" y="162359"/>
                  <a:pt x="1484858" y="339201"/>
                </a:cubicBezTo>
                <a:cubicBezTo>
                  <a:pt x="1525115" y="516043"/>
                  <a:pt x="1397155" y="974680"/>
                  <a:pt x="1208812" y="1193216"/>
                </a:cubicBezTo>
                <a:cubicBezTo>
                  <a:pt x="1020469" y="1411752"/>
                  <a:pt x="546016" y="1531084"/>
                  <a:pt x="354797" y="1650416"/>
                </a:cubicBezTo>
                <a:cubicBezTo>
                  <a:pt x="163578" y="1769748"/>
                  <a:pt x="129072" y="1902020"/>
                  <a:pt x="70125" y="1926461"/>
                </a:cubicBez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32" name="TextBox 31">
            <a:extLst>
              <a:ext uri="{FF2B5EF4-FFF2-40B4-BE49-F238E27FC236}">
                <a16:creationId xmlns:a16="http://schemas.microsoft.com/office/drawing/2014/main" id="{24735751-6069-D196-5A53-2940EFA4C6AC}"/>
              </a:ext>
            </a:extLst>
          </p:cNvPr>
          <p:cNvSpPr txBox="1"/>
          <p:nvPr/>
        </p:nvSpPr>
        <p:spPr>
          <a:xfrm>
            <a:off x="548828" y="5668892"/>
            <a:ext cx="4840156" cy="830997"/>
          </a:xfrm>
          <a:prstGeom prst="rect">
            <a:avLst/>
          </a:prstGeom>
          <a:noFill/>
        </p:spPr>
        <p:txBody>
          <a:bodyPr wrap="square">
            <a:spAutoFit/>
          </a:bodyPr>
          <a:lstStyle/>
          <a:p>
            <a:pPr algn="ctr"/>
            <a:r>
              <a:rPr lang="en-US" sz="2400" kern="0" dirty="0"/>
              <a:t>In this way the entire structure will remain rigid.</a:t>
            </a:r>
            <a:endParaRPr lang="en-US" dirty="0"/>
          </a:p>
        </p:txBody>
      </p:sp>
    </p:spTree>
    <p:extLst>
      <p:ext uri="{BB962C8B-B14F-4D97-AF65-F5344CB8AC3E}">
        <p14:creationId xmlns:p14="http://schemas.microsoft.com/office/powerpoint/2010/main" val="2730999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500" fill="hold"/>
                                        <p:tgtEl>
                                          <p:spTgt spid="27"/>
                                        </p:tgtEl>
                                        <p:attrNameLst>
                                          <p:attrName>ppt_w</p:attrName>
                                        </p:attrNameLst>
                                      </p:cBhvr>
                                      <p:tavLst>
                                        <p:tav tm="0">
                                          <p:val>
                                            <p:fltVal val="0"/>
                                          </p:val>
                                        </p:tav>
                                        <p:tav tm="100000">
                                          <p:val>
                                            <p:strVal val="#ppt_w"/>
                                          </p:val>
                                        </p:tav>
                                      </p:tavLst>
                                    </p:anim>
                                    <p:anim calcmode="lin" valueType="num">
                                      <p:cBhvr>
                                        <p:cTn id="14" dur="500" fill="hold"/>
                                        <p:tgtEl>
                                          <p:spTgt spid="27"/>
                                        </p:tgtEl>
                                        <p:attrNameLst>
                                          <p:attrName>ppt_h</p:attrName>
                                        </p:attrNameLst>
                                      </p:cBhvr>
                                      <p:tavLst>
                                        <p:tav tm="0">
                                          <p:val>
                                            <p:fltVal val="0"/>
                                          </p:val>
                                        </p:tav>
                                        <p:tav tm="100000">
                                          <p:val>
                                            <p:strVal val="#ppt_h"/>
                                          </p:val>
                                        </p:tav>
                                      </p:tavLst>
                                    </p:anim>
                                    <p:animEffect transition="in" filter="fade">
                                      <p:cBhvr>
                                        <p:cTn id="15" dur="500"/>
                                        <p:tgtEl>
                                          <p:spTgt spid="27"/>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500" fill="hold"/>
                                        <p:tgtEl>
                                          <p:spTgt spid="29"/>
                                        </p:tgtEl>
                                        <p:attrNameLst>
                                          <p:attrName>ppt_x</p:attrName>
                                        </p:attrNameLst>
                                      </p:cBhvr>
                                      <p:tavLst>
                                        <p:tav tm="0">
                                          <p:val>
                                            <p:strVal val="#ppt_x"/>
                                          </p:val>
                                        </p:tav>
                                        <p:tav tm="100000">
                                          <p:val>
                                            <p:strVal val="#ppt_x"/>
                                          </p:val>
                                        </p:tav>
                                      </p:tavLst>
                                    </p:anim>
                                    <p:anim calcmode="lin" valueType="num">
                                      <p:cBhvr additive="base">
                                        <p:cTn id="21"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additive="base">
                                        <p:cTn id="26" dur="500" fill="hold"/>
                                        <p:tgtEl>
                                          <p:spTgt spid="30"/>
                                        </p:tgtEl>
                                        <p:attrNameLst>
                                          <p:attrName>ppt_x</p:attrName>
                                        </p:attrNameLst>
                                      </p:cBhvr>
                                      <p:tavLst>
                                        <p:tav tm="0">
                                          <p:val>
                                            <p:strVal val="#ppt_x"/>
                                          </p:val>
                                        </p:tav>
                                        <p:tav tm="100000">
                                          <p:val>
                                            <p:strVal val="#ppt_x"/>
                                          </p:val>
                                        </p:tav>
                                      </p:tavLst>
                                    </p:anim>
                                    <p:anim calcmode="lin" valueType="num">
                                      <p:cBhvr additive="base">
                                        <p:cTn id="27"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ppt_x"/>
                                          </p:val>
                                        </p:tav>
                                        <p:tav tm="100000">
                                          <p:val>
                                            <p:strVal val="#ppt_x"/>
                                          </p:val>
                                        </p:tav>
                                      </p:tavLst>
                                    </p:anim>
                                    <p:anim calcmode="lin" valueType="num">
                                      <p:cBhvr additive="base">
                                        <p:cTn id="33"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additive="base">
                                        <p:cTn id="38" dur="500" fill="hold"/>
                                        <p:tgtEl>
                                          <p:spTgt spid="3"/>
                                        </p:tgtEl>
                                        <p:attrNameLst>
                                          <p:attrName>ppt_x</p:attrName>
                                        </p:attrNameLst>
                                      </p:cBhvr>
                                      <p:tavLst>
                                        <p:tav tm="0">
                                          <p:val>
                                            <p:strVal val="#ppt_x"/>
                                          </p:val>
                                        </p:tav>
                                        <p:tav tm="100000">
                                          <p:val>
                                            <p:strVal val="#ppt_x"/>
                                          </p:val>
                                        </p:tav>
                                      </p:tavLst>
                                    </p:anim>
                                    <p:anim calcmode="lin" valueType="num">
                                      <p:cBhvr additive="base">
                                        <p:cTn id="3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3" presetClass="exit" presetSubtype="32" fill="hold" grpId="0" nodeType="clickEffect">
                                  <p:stCondLst>
                                    <p:cond delay="0"/>
                                  </p:stCondLst>
                                  <p:childTnLst>
                                    <p:anim calcmode="lin" valueType="num">
                                      <p:cBhvr>
                                        <p:cTn id="43" dur="500"/>
                                        <p:tgtEl>
                                          <p:spTgt spid="22"/>
                                        </p:tgtEl>
                                        <p:attrNameLst>
                                          <p:attrName>ppt_w</p:attrName>
                                        </p:attrNameLst>
                                      </p:cBhvr>
                                      <p:tavLst>
                                        <p:tav tm="0">
                                          <p:val>
                                            <p:strVal val="ppt_w"/>
                                          </p:val>
                                        </p:tav>
                                        <p:tav tm="100000">
                                          <p:val>
                                            <p:fltVal val="0"/>
                                          </p:val>
                                        </p:tav>
                                      </p:tavLst>
                                    </p:anim>
                                    <p:anim calcmode="lin" valueType="num">
                                      <p:cBhvr>
                                        <p:cTn id="44" dur="500"/>
                                        <p:tgtEl>
                                          <p:spTgt spid="22"/>
                                        </p:tgtEl>
                                        <p:attrNameLst>
                                          <p:attrName>ppt_h</p:attrName>
                                        </p:attrNameLst>
                                      </p:cBhvr>
                                      <p:tavLst>
                                        <p:tav tm="0">
                                          <p:val>
                                            <p:strVal val="ppt_h"/>
                                          </p:val>
                                        </p:tav>
                                        <p:tav tm="100000">
                                          <p:val>
                                            <p:fltVal val="0"/>
                                          </p:val>
                                        </p:tav>
                                      </p:tavLst>
                                    </p:anim>
                                    <p:animEffect transition="out" filter="fade">
                                      <p:cBhvr>
                                        <p:cTn id="45" dur="500"/>
                                        <p:tgtEl>
                                          <p:spTgt spid="22"/>
                                        </p:tgtEl>
                                      </p:cBhvr>
                                    </p:animEffect>
                                    <p:set>
                                      <p:cBhvr>
                                        <p:cTn id="46" dur="1" fill="hold">
                                          <p:stCondLst>
                                            <p:cond delay="499"/>
                                          </p:stCondLst>
                                        </p:cTn>
                                        <p:tgtEl>
                                          <p:spTgt spid="22"/>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ppt_x"/>
                                          </p:val>
                                        </p:tav>
                                        <p:tav tm="100000">
                                          <p:val>
                                            <p:strVal val="#ppt_x"/>
                                          </p:val>
                                        </p:tav>
                                      </p:tavLst>
                                    </p:anim>
                                    <p:anim calcmode="lin" valueType="num">
                                      <p:cBhvr additive="base">
                                        <p:cTn id="5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32"/>
                                        </p:tgtEl>
                                        <p:attrNameLst>
                                          <p:attrName>style.visibility</p:attrName>
                                        </p:attrNameLst>
                                      </p:cBhvr>
                                      <p:to>
                                        <p:strVal val="visible"/>
                                      </p:to>
                                    </p:set>
                                    <p:anim calcmode="lin" valueType="num">
                                      <p:cBhvr additive="base">
                                        <p:cTn id="57" dur="500" fill="hold"/>
                                        <p:tgtEl>
                                          <p:spTgt spid="32"/>
                                        </p:tgtEl>
                                        <p:attrNameLst>
                                          <p:attrName>ppt_x</p:attrName>
                                        </p:attrNameLst>
                                      </p:cBhvr>
                                      <p:tavLst>
                                        <p:tav tm="0">
                                          <p:val>
                                            <p:strVal val="#ppt_x"/>
                                          </p:val>
                                        </p:tav>
                                        <p:tav tm="100000">
                                          <p:val>
                                            <p:strVal val="#ppt_x"/>
                                          </p:val>
                                        </p:tav>
                                      </p:tavLst>
                                    </p:anim>
                                    <p:anim calcmode="lin" valueType="num">
                                      <p:cBhvr additive="base">
                                        <p:cTn id="5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53" presetClass="exit" presetSubtype="32" fill="hold" grpId="0" nodeType="clickEffect">
                                  <p:stCondLst>
                                    <p:cond delay="0"/>
                                  </p:stCondLst>
                                  <p:childTnLst>
                                    <p:anim calcmode="lin" valueType="num">
                                      <p:cBhvr>
                                        <p:cTn id="62" dur="500"/>
                                        <p:tgtEl>
                                          <p:spTgt spid="26"/>
                                        </p:tgtEl>
                                        <p:attrNameLst>
                                          <p:attrName>ppt_w</p:attrName>
                                        </p:attrNameLst>
                                      </p:cBhvr>
                                      <p:tavLst>
                                        <p:tav tm="0">
                                          <p:val>
                                            <p:strVal val="ppt_w"/>
                                          </p:val>
                                        </p:tav>
                                        <p:tav tm="100000">
                                          <p:val>
                                            <p:fltVal val="0"/>
                                          </p:val>
                                        </p:tav>
                                      </p:tavLst>
                                    </p:anim>
                                    <p:anim calcmode="lin" valueType="num">
                                      <p:cBhvr>
                                        <p:cTn id="63" dur="500"/>
                                        <p:tgtEl>
                                          <p:spTgt spid="26"/>
                                        </p:tgtEl>
                                        <p:attrNameLst>
                                          <p:attrName>ppt_h</p:attrName>
                                        </p:attrNameLst>
                                      </p:cBhvr>
                                      <p:tavLst>
                                        <p:tav tm="0">
                                          <p:val>
                                            <p:strVal val="ppt_h"/>
                                          </p:val>
                                        </p:tav>
                                        <p:tav tm="100000">
                                          <p:val>
                                            <p:fltVal val="0"/>
                                          </p:val>
                                        </p:tav>
                                      </p:tavLst>
                                    </p:anim>
                                    <p:animEffect transition="out" filter="fade">
                                      <p:cBhvr>
                                        <p:cTn id="64" dur="500"/>
                                        <p:tgtEl>
                                          <p:spTgt spid="26"/>
                                        </p:tgtEl>
                                      </p:cBhvr>
                                    </p:animEffect>
                                    <p:set>
                                      <p:cBhvr>
                                        <p:cTn id="65"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animBg="1"/>
      <p:bldP spid="31" grpId="0" animBg="1"/>
      <p:bldP spid="25" grpId="0"/>
      <p:bldP spid="3" grpId="0"/>
      <p:bldP spid="22" grpId="0" animBg="1"/>
      <p:bldP spid="24" grpId="0"/>
      <p:bldP spid="26" grpId="0" animBg="1"/>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44806-44C1-B00C-0034-6AE245CAAE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421F0C-DCE6-F01D-F004-E938F28FA665}"/>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Creation of Simple Trusses</a:t>
            </a:r>
          </a:p>
        </p:txBody>
      </p:sp>
      <p:sp>
        <p:nvSpPr>
          <p:cNvPr id="3" name="Subtitle 2">
            <a:extLst>
              <a:ext uri="{FF2B5EF4-FFF2-40B4-BE49-F238E27FC236}">
                <a16:creationId xmlns:a16="http://schemas.microsoft.com/office/drawing/2014/main" id="{E87C36F8-5615-31EB-3FB6-BD66DD5A1E94}"/>
              </a:ext>
            </a:extLst>
          </p:cNvPr>
          <p:cNvSpPr txBox="1">
            <a:spLocks noGrp="1"/>
          </p:cNvSpPr>
          <p:nvPr>
            <p:ph type="subTitle" idx="1"/>
          </p:nvPr>
        </p:nvSpPr>
        <p:spPr>
          <a:xfrm>
            <a:off x="635539" y="1748766"/>
            <a:ext cx="7867979" cy="4222410"/>
          </a:xfrm>
        </p:spPr>
        <p:txBody>
          <a:bodyPr anchorCtr="0"/>
          <a:lstStyle/>
          <a:p>
            <a:pPr marL="342900" lvl="0" indent="-342900" algn="l">
              <a:spcBef>
                <a:spcPts val="600"/>
              </a:spcBef>
              <a:buClr>
                <a:srgbClr val="000000"/>
              </a:buClr>
              <a:buChar char="•"/>
            </a:pPr>
            <a:r>
              <a:rPr lang="en-US" sz="2400" dirty="0"/>
              <a:t>Structures built from a basic triangle in the manner described are known as simple trusses. </a:t>
            </a:r>
          </a:p>
          <a:p>
            <a:pPr marL="342900" lvl="0" indent="-342900" algn="l">
              <a:spcBef>
                <a:spcPts val="600"/>
              </a:spcBef>
              <a:buClr>
                <a:srgbClr val="000000"/>
              </a:buClr>
              <a:buChar char="•"/>
            </a:pPr>
            <a:r>
              <a:rPr lang="en-US" sz="2400" dirty="0"/>
              <a:t>When more members are present than are needed to prevent collapse, the truss is statically indeterminate. </a:t>
            </a:r>
          </a:p>
          <a:p>
            <a:pPr marL="342900" lvl="0" indent="-342900" algn="l">
              <a:spcBef>
                <a:spcPts val="600"/>
              </a:spcBef>
              <a:buClr>
                <a:srgbClr val="000000"/>
              </a:buClr>
              <a:buChar char="•"/>
            </a:pPr>
            <a:r>
              <a:rPr lang="en-US" sz="2400" dirty="0"/>
              <a:t>A statically indeterminate truss cannot be analyzed by the equations of equilibrium alone. </a:t>
            </a:r>
          </a:p>
          <a:p>
            <a:pPr marL="342900" lvl="0" indent="-342900" algn="l">
              <a:spcBef>
                <a:spcPts val="600"/>
              </a:spcBef>
              <a:buClr>
                <a:srgbClr val="000000"/>
              </a:buClr>
              <a:buChar char="•"/>
            </a:pPr>
            <a:r>
              <a:rPr lang="en-US" sz="2400" dirty="0"/>
              <a:t>Additional members or supports which are not necessary for maintaining the equilibrium configuration are called redundant.</a:t>
            </a:r>
          </a:p>
          <a:p>
            <a:pPr marL="342900" lvl="0" indent="-342900" algn="l">
              <a:spcBef>
                <a:spcPts val="600"/>
              </a:spcBef>
              <a:buClr>
                <a:srgbClr val="000000"/>
              </a:buClr>
              <a:buChar char="•"/>
            </a:pP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224BFEEC-FB94-4BA6-4FEF-327F9A53042B}"/>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13</a:t>
            </a:fld>
            <a:endParaRPr lang="en-US"/>
          </a:p>
        </p:txBody>
      </p:sp>
      <p:grpSp>
        <p:nvGrpSpPr>
          <p:cNvPr id="5" name="Group 38">
            <a:extLst>
              <a:ext uri="{FF2B5EF4-FFF2-40B4-BE49-F238E27FC236}">
                <a16:creationId xmlns:a16="http://schemas.microsoft.com/office/drawing/2014/main" id="{820DB9B6-1FAC-91A7-9A65-0164B65956F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648B8E28-DB8E-8B35-58A5-6A5549CB3E2A}"/>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E18C7017-0C90-091A-5C9C-3FF7FF6491EF}"/>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753049B9-1A17-E146-F209-A652F95C6AE3}"/>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DD06E37-5377-8130-4525-7C24C8F1621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756F4AA-685D-9EE4-4CA2-105A4131906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BFCDFABF-B5DE-3DD3-711C-DBA41CA807E5}"/>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BF45ECD7-0797-9DDF-78BF-8934EE9A30D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34B0A32-FB31-CAF5-BD02-ACE1E9FE7AB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51075930-479B-40B9-8708-80E5F0EC844B}"/>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5362CCDF-02C2-19D3-021A-4282DE5E08C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FADB3B5D-22B4-9A68-A0E4-1A1C14F3BE8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FA037EC3-1359-E82A-226F-5B6478B50684}"/>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06A3EC72-A22E-1CB3-CDD8-F0FBB8BEBE8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D229826B-F5B3-138F-F62C-D6298667814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8DD8F257-02F9-197D-F369-3F0799E99FDF}"/>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A46170FF-C06D-F700-80FD-DAE0D53274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84760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73B99-A281-F462-8FF3-62F2066D4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49DA30-D6E4-5583-3B6B-615BF94CFABB}"/>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Role of A Member</a:t>
            </a:r>
          </a:p>
        </p:txBody>
      </p:sp>
      <p:sp>
        <p:nvSpPr>
          <p:cNvPr id="3" name="Subtitle 2">
            <a:extLst>
              <a:ext uri="{FF2B5EF4-FFF2-40B4-BE49-F238E27FC236}">
                <a16:creationId xmlns:a16="http://schemas.microsoft.com/office/drawing/2014/main" id="{B39BBA87-F8F8-E140-55A6-D5E6F31AA6B6}"/>
              </a:ext>
            </a:extLst>
          </p:cNvPr>
          <p:cNvSpPr txBox="1">
            <a:spLocks noGrp="1"/>
          </p:cNvSpPr>
          <p:nvPr>
            <p:ph type="subTitle" idx="1"/>
          </p:nvPr>
        </p:nvSpPr>
        <p:spPr>
          <a:xfrm>
            <a:off x="363750" y="1488561"/>
            <a:ext cx="4952997" cy="2773390"/>
          </a:xfrm>
        </p:spPr>
        <p:txBody>
          <a:bodyPr anchorCtr="0"/>
          <a:lstStyle/>
          <a:p>
            <a:pPr marL="342900" lvl="0" indent="-342900" algn="l">
              <a:spcBef>
                <a:spcPts val="600"/>
              </a:spcBef>
              <a:buClr>
                <a:srgbClr val="000000"/>
              </a:buClr>
              <a:buChar char="•"/>
            </a:pPr>
            <a:r>
              <a:rPr lang="en-US" sz="2400" dirty="0"/>
              <a:t>The member may be in tension or compression, as shown in Figure. </a:t>
            </a:r>
          </a:p>
          <a:p>
            <a:pPr marL="342900" lvl="0" indent="-342900" algn="l">
              <a:spcBef>
                <a:spcPts val="600"/>
              </a:spcBef>
              <a:buClr>
                <a:srgbClr val="000000"/>
              </a:buClr>
              <a:buChar char="•"/>
            </a:pPr>
            <a:r>
              <a:rPr lang="en-US" sz="2400" dirty="0"/>
              <a:t>When we represent the equilibrium of a portion of a two-force member, the tension T or compression C acting on the cut section is the same.</a:t>
            </a:r>
            <a:endParaRPr lang="en-US" sz="2400" dirty="0">
              <a:solidFill>
                <a:srgbClr val="7030A0"/>
              </a:solidFill>
              <a:ea typeface="Calibri"/>
              <a:cs typeface="Calibri"/>
            </a:endParaRPr>
          </a:p>
        </p:txBody>
      </p:sp>
      <p:grpSp>
        <p:nvGrpSpPr>
          <p:cNvPr id="5" name="Group 38">
            <a:extLst>
              <a:ext uri="{FF2B5EF4-FFF2-40B4-BE49-F238E27FC236}">
                <a16:creationId xmlns:a16="http://schemas.microsoft.com/office/drawing/2014/main" id="{2F193321-E7FD-F186-BCDE-517EDB294E4D}"/>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80A14B6A-C650-027C-8EA2-76DD491978B3}"/>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4A9EA8E0-64FF-9302-EA3A-5EFE303135A1}"/>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87B501D1-9FB4-573B-DC3B-03B45B20B972}"/>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B1B12C06-0470-A277-9E2C-0C3DC6B12AF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092119A8-240B-7E37-7C93-872181C0881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DD99C00C-866B-9445-BD95-8333096A264B}"/>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F0457DF0-F83F-2FA2-197F-ECCBAA013DF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0ECAFB8-FB16-E7BB-AA4B-31F675CB786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C2ED15D9-698E-AE11-67CD-5C97702BBBDD}"/>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4658BA96-B83C-2743-A7A0-3084CA3FE1C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D3038774-32A9-BDA2-B123-8E4443EC2C0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D6AAB5A-AE42-0B14-ADF1-121C4BE2DFBC}"/>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E8A2C5F0-BAAB-0927-E7D7-81F405A5459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D07DBB6B-ADF8-5FF7-6793-121C9EA8A08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8BDBAA05-FD82-369B-5734-F1145E7ACE6E}"/>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5ACD34EB-988F-D376-C8A8-4D6FF22B5C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 name="Picture 22">
            <a:extLst>
              <a:ext uri="{FF2B5EF4-FFF2-40B4-BE49-F238E27FC236}">
                <a16:creationId xmlns:a16="http://schemas.microsoft.com/office/drawing/2014/main" id="{6EAF3CC4-0DA8-E58E-7CF8-9A68DD0A0C88}"/>
              </a:ext>
            </a:extLst>
          </p:cNvPr>
          <p:cNvPicPr>
            <a:picLocks noChangeAspect="1"/>
          </p:cNvPicPr>
          <p:nvPr/>
        </p:nvPicPr>
        <p:blipFill>
          <a:blip r:embed="rId4"/>
          <a:stretch>
            <a:fillRect/>
          </a:stretch>
        </p:blipFill>
        <p:spPr>
          <a:xfrm>
            <a:off x="5182265" y="1425646"/>
            <a:ext cx="3799032" cy="4280728"/>
          </a:xfrm>
          <a:prstGeom prst="rect">
            <a:avLst/>
          </a:prstGeom>
        </p:spPr>
      </p:pic>
    </p:spTree>
    <p:extLst>
      <p:ext uri="{BB962C8B-B14F-4D97-AF65-F5344CB8AC3E}">
        <p14:creationId xmlns:p14="http://schemas.microsoft.com/office/powerpoint/2010/main" val="411025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dissolv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dissolve">
                                      <p:cBhvr>
                                        <p:cTn id="1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2E5DE-1119-5566-ACD5-6B4B111F95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926C52-FFAB-E388-0E69-9A8F517FAC10}"/>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Weight of Truss Member</a:t>
            </a: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7B52F350-B1E9-071B-17AF-B73ED2A29F38}"/>
                  </a:ext>
                </a:extLst>
              </p:cNvPr>
              <p:cNvSpPr txBox="1">
                <a:spLocks noGrp="1"/>
              </p:cNvSpPr>
              <p:nvPr>
                <p:ph type="subTitle" idx="1"/>
              </p:nvPr>
            </p:nvSpPr>
            <p:spPr>
              <a:xfrm>
                <a:off x="304800" y="1448332"/>
                <a:ext cx="8590340" cy="4797653"/>
              </a:xfrm>
            </p:spPr>
            <p:txBody>
              <a:bodyPr anchorCtr="0"/>
              <a:lstStyle/>
              <a:p>
                <a:pPr marL="342900" lvl="0" indent="-342900" algn="l">
                  <a:spcBef>
                    <a:spcPts val="600"/>
                  </a:spcBef>
                  <a:buClr>
                    <a:srgbClr val="000000"/>
                  </a:buClr>
                  <a:buChar char="•"/>
                </a:pPr>
                <a:r>
                  <a:rPr lang="en-US" sz="2400" dirty="0"/>
                  <a:t>It can be assumed here that the weight of the member is small compared with the force it supports. </a:t>
                </a:r>
              </a:p>
              <a:p>
                <a:pPr marL="342900" lvl="0" indent="-342900" algn="l">
                  <a:spcBef>
                    <a:spcPts val="600"/>
                  </a:spcBef>
                  <a:buClr>
                    <a:srgbClr val="000000"/>
                  </a:buClr>
                  <a:buChar char="•"/>
                </a:pPr>
                <a:r>
                  <a:rPr lang="en-US" sz="2400" dirty="0"/>
                  <a:t>If it is not, or the small effect of the weight can be accounted by replacing the weight </a:t>
                </a:r>
                <a:r>
                  <a:rPr lang="en-US" sz="2400" i="1" dirty="0"/>
                  <a:t>W</a:t>
                </a:r>
                <a:r>
                  <a:rPr lang="en-US" sz="2400" dirty="0"/>
                  <a:t> of the member by two forces, each </a:t>
                </a:r>
                <a14:m>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𝑊</m:t>
                        </m:r>
                      </m:num>
                      <m:den>
                        <m:r>
                          <a:rPr lang="en-US" sz="2400" b="0" i="1" smtClean="0">
                            <a:latin typeface="Cambria Math" panose="02040503050406030204" pitchFamily="18" charset="0"/>
                          </a:rPr>
                          <m:t>2</m:t>
                        </m:r>
                      </m:den>
                    </m:f>
                  </m:oMath>
                </a14:m>
                <a:r>
                  <a:rPr lang="en-US" sz="2400" dirty="0"/>
                  <a:t> if the member is uniform, with one force acting at each end of the member. </a:t>
                </a:r>
              </a:p>
              <a:p>
                <a:pPr marL="342900" lvl="0" indent="-342900" algn="l">
                  <a:spcBef>
                    <a:spcPts val="600"/>
                  </a:spcBef>
                  <a:buClr>
                    <a:srgbClr val="000000"/>
                  </a:buClr>
                  <a:buChar char="•"/>
                </a:pPr>
                <a:r>
                  <a:rPr lang="en-US" sz="2400" dirty="0"/>
                  <a:t>These forces, in effect, are treated as loads externally applied to the pin connections. </a:t>
                </a:r>
              </a:p>
              <a:p>
                <a:pPr marL="342900" lvl="0" indent="-342900" algn="l">
                  <a:spcBef>
                    <a:spcPts val="600"/>
                  </a:spcBef>
                  <a:buClr>
                    <a:srgbClr val="000000"/>
                  </a:buClr>
                  <a:buChar char="•"/>
                </a:pPr>
                <a:r>
                  <a:rPr lang="en-US" sz="2400" dirty="0"/>
                  <a:t>Accounting for the weight of a member in this way gives the correct result for the average tension or compression along the member but will not account for the effect of bending of the member.</a:t>
                </a:r>
                <a:endParaRPr lang="en-US" sz="2400" dirty="0">
                  <a:solidFill>
                    <a:srgbClr val="7030A0"/>
                  </a:solidFill>
                  <a:ea typeface="Calibri"/>
                  <a:cs typeface="Calibri"/>
                </a:endParaRPr>
              </a:p>
            </p:txBody>
          </p:sp>
        </mc:Choice>
        <mc:Fallback xmlns="">
          <p:sp>
            <p:nvSpPr>
              <p:cNvPr id="3" name="Subtitle 2">
                <a:extLst>
                  <a:ext uri="{FF2B5EF4-FFF2-40B4-BE49-F238E27FC236}">
                    <a16:creationId xmlns:a16="http://schemas.microsoft.com/office/drawing/2014/main" id="{7B52F350-B1E9-071B-17AF-B73ED2A29F38}"/>
                  </a:ext>
                </a:extLst>
              </p:cNvPr>
              <p:cNvSpPr txBox="1">
                <a:spLocks noGrp="1" noRot="1" noChangeAspect="1" noMove="1" noResize="1" noEditPoints="1" noAdjustHandles="1" noChangeArrowheads="1" noChangeShapeType="1" noTextEdit="1"/>
              </p:cNvSpPr>
              <p:nvPr>
                <p:ph type="subTitle" idx="1"/>
              </p:nvPr>
            </p:nvSpPr>
            <p:spPr>
              <a:xfrm>
                <a:off x="304800" y="1448332"/>
                <a:ext cx="8590340" cy="4797653"/>
              </a:xfrm>
              <a:blipFill>
                <a:blip r:embed="rId3"/>
                <a:stretch>
                  <a:fillRect l="-923" t="-1017" b="-4320"/>
                </a:stretch>
              </a:blipFill>
            </p:spPr>
            <p:txBody>
              <a:bodyPr/>
              <a:lstStyle/>
              <a:p>
                <a:r>
                  <a:rPr lang="en-US">
                    <a:noFill/>
                  </a:rPr>
                  <a:t> </a:t>
                </a:r>
              </a:p>
            </p:txBody>
          </p:sp>
        </mc:Fallback>
      </mc:AlternateContent>
      <p:grpSp>
        <p:nvGrpSpPr>
          <p:cNvPr id="5" name="Group 38">
            <a:extLst>
              <a:ext uri="{FF2B5EF4-FFF2-40B4-BE49-F238E27FC236}">
                <a16:creationId xmlns:a16="http://schemas.microsoft.com/office/drawing/2014/main" id="{2479F4D0-677D-93C3-8E9C-4778411B639E}"/>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144B5342-8F14-8504-9984-02385544BACD}"/>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EC19B96F-E0D0-D13C-E05C-F67D0B0CFD3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48D507B-557C-ADA2-6029-8994F203E12E}"/>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EDDF812C-557B-515A-9D59-BDF378DB23A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05F017A0-B25B-DFB8-0F0E-D431DB7E660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1368D110-2C57-1711-2B2F-BC07C4324A28}"/>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1052B2A1-F43F-8AEF-5CA3-262101D19BF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A8E0081-7B0D-40D5-8F57-86BB7DF294D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5406A491-DC52-DA02-2FA3-7F710ABEE1E6}"/>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6F5A4EA1-B68B-9513-A104-D933206FAE2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8CF6D4CE-6301-9CE7-7835-F0220EC2A94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300AA032-FB9D-2A34-4592-DFD5090FC44C}"/>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58A75AFA-F180-B4CD-B4E6-6F465E06F70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E5A6B156-284D-3733-81DD-1FEDCEFEF93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80F7AC61-FCAB-E116-CECD-FB79A9030598}"/>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1EAA0F83-48C1-CBD8-F1AA-F65392F2CE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4638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A9178-1B51-F1E7-D45E-D64B059EA7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832C3B-3C62-7927-B548-ECB8317A7B78}"/>
              </a:ext>
            </a:extLst>
          </p:cNvPr>
          <p:cNvSpPr txBox="1">
            <a:spLocks noGrp="1"/>
          </p:cNvSpPr>
          <p:nvPr>
            <p:ph type="ctrTitle"/>
          </p:nvPr>
        </p:nvSpPr>
        <p:spPr>
          <a:xfrm>
            <a:off x="381003" y="304800"/>
            <a:ext cx="6553197" cy="804034"/>
          </a:xfrm>
          <a:noFill/>
        </p:spPr>
        <p:txBody>
          <a:bodyPr/>
          <a:lstStyle/>
          <a:p>
            <a:pPr lvl="0"/>
            <a:r>
              <a:rPr lang="en-US" sz="2800" dirty="0"/>
              <a:t>Truss Connections and Supports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BA96BC31-9A77-B94F-DE7A-D8DB3717A9F0}"/>
              </a:ext>
            </a:extLst>
          </p:cNvPr>
          <p:cNvSpPr txBox="1">
            <a:spLocks noGrp="1"/>
          </p:cNvSpPr>
          <p:nvPr>
            <p:ph type="subTitle" idx="1"/>
          </p:nvPr>
        </p:nvSpPr>
        <p:spPr>
          <a:xfrm>
            <a:off x="3501984" y="1491211"/>
            <a:ext cx="5496865" cy="3143878"/>
          </a:xfrm>
        </p:spPr>
        <p:txBody>
          <a:bodyPr anchorCtr="0"/>
          <a:lstStyle/>
          <a:p>
            <a:pPr marL="342900" lvl="0" indent="-342900" algn="l">
              <a:spcBef>
                <a:spcPts val="600"/>
              </a:spcBef>
              <a:buClr>
                <a:srgbClr val="000000"/>
              </a:buClr>
              <a:buChar char="•"/>
            </a:pPr>
            <a:r>
              <a:rPr lang="en-US" sz="2400" dirty="0"/>
              <a:t>Welded or riveted connections are used to join structural members, are assumed as a pin joint if the centerlines of the members are concurrent at the joint as in Figure.</a:t>
            </a:r>
          </a:p>
          <a:p>
            <a:pPr marL="342900" lvl="0" indent="-342900" algn="l">
              <a:spcBef>
                <a:spcPts val="600"/>
              </a:spcBef>
              <a:buClr>
                <a:srgbClr val="000000"/>
              </a:buClr>
              <a:buChar char="•"/>
            </a:pPr>
            <a:r>
              <a:rPr lang="en-US" sz="2400" dirty="0"/>
              <a:t>It is also assumed that in the analysis of simple trusses that all external forces are applied at the pin connections. </a:t>
            </a:r>
            <a:endParaRPr lang="en-US" sz="2400" dirty="0">
              <a:solidFill>
                <a:srgbClr val="7030A0"/>
              </a:solidFill>
              <a:ea typeface="Calibri"/>
              <a:cs typeface="Calibri"/>
            </a:endParaRPr>
          </a:p>
        </p:txBody>
      </p:sp>
      <p:grpSp>
        <p:nvGrpSpPr>
          <p:cNvPr id="5" name="Group 38">
            <a:extLst>
              <a:ext uri="{FF2B5EF4-FFF2-40B4-BE49-F238E27FC236}">
                <a16:creationId xmlns:a16="http://schemas.microsoft.com/office/drawing/2014/main" id="{C25618B0-A17B-4B73-2806-01CEEDA42DC2}"/>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4198D43-1BD9-8B80-7066-93BD225EE88D}"/>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43EAEAFE-9E12-9A0A-20B2-A5F8EF34AFB2}"/>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58A36EF9-128D-BAFE-1012-BDD8FB8F3FD2}"/>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D8780D66-C765-4CD6-6ABC-8BD3AF8F37D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45C4F980-E663-1B42-8CDD-4F2AD562D0F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43531B2B-4572-1ABF-A14D-C2593E63859F}"/>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745F31AF-F7A5-D66C-E57D-1B2BEC8909D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4F24A556-F918-55AE-D8FD-5200848C97A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6E9BAAD8-903C-03DA-F44D-B1F385554D44}"/>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4380F566-65E2-58AC-5D96-DE6F96D94A0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53004CF9-4286-9F57-1BBB-A7519D0A04D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DC2D3498-5219-B6D4-9CF2-0F555D7DE3BC}"/>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85572718-947D-45FF-AC76-D455731998D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02867C96-1286-071E-93E0-C6C00A00AC0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33117BD-BF28-0840-8F1F-23EF0C3671BE}"/>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87D6640A-5402-8589-C2A4-5D7421F64C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 name="Picture 22">
            <a:extLst>
              <a:ext uri="{FF2B5EF4-FFF2-40B4-BE49-F238E27FC236}">
                <a16:creationId xmlns:a16="http://schemas.microsoft.com/office/drawing/2014/main" id="{E42C97D3-2123-1E3A-6F7B-4D1986409EAE}"/>
              </a:ext>
            </a:extLst>
          </p:cNvPr>
          <p:cNvPicPr>
            <a:picLocks noChangeAspect="1"/>
          </p:cNvPicPr>
          <p:nvPr/>
        </p:nvPicPr>
        <p:blipFill>
          <a:blip r:embed="rId4"/>
          <a:stretch>
            <a:fillRect/>
          </a:stretch>
        </p:blipFill>
        <p:spPr>
          <a:xfrm>
            <a:off x="304800" y="1235257"/>
            <a:ext cx="3037308" cy="2647910"/>
          </a:xfrm>
          <a:prstGeom prst="rect">
            <a:avLst/>
          </a:prstGeom>
        </p:spPr>
      </p:pic>
      <p:pic>
        <p:nvPicPr>
          <p:cNvPr id="1026" name="Picture 2" descr="Gusset Plate Design">
            <a:extLst>
              <a:ext uri="{FF2B5EF4-FFF2-40B4-BE49-F238E27FC236}">
                <a16:creationId xmlns:a16="http://schemas.microsoft.com/office/drawing/2014/main" id="{D64DDA2E-649E-5B79-AF74-C09ECA509D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7135" y="4025902"/>
            <a:ext cx="3107265" cy="23304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2162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250" fill="hold"/>
                                        <p:tgtEl>
                                          <p:spTgt spid="1026"/>
                                        </p:tgtEl>
                                        <p:attrNameLst>
                                          <p:attrName>ppt_w</p:attrName>
                                        </p:attrNameLst>
                                      </p:cBhvr>
                                      <p:tavLst>
                                        <p:tav tm="0">
                                          <p:val>
                                            <p:fltVal val="0"/>
                                          </p:val>
                                        </p:tav>
                                        <p:tav tm="100000">
                                          <p:val>
                                            <p:strVal val="#ppt_w"/>
                                          </p:val>
                                        </p:tav>
                                      </p:tavLst>
                                    </p:anim>
                                    <p:anim calcmode="lin" valueType="num">
                                      <p:cBhvr>
                                        <p:cTn id="8" dur="1250" fill="hold"/>
                                        <p:tgtEl>
                                          <p:spTgt spid="1026"/>
                                        </p:tgtEl>
                                        <p:attrNameLst>
                                          <p:attrName>ppt_h</p:attrName>
                                        </p:attrNameLst>
                                      </p:cBhvr>
                                      <p:tavLst>
                                        <p:tav tm="0">
                                          <p:val>
                                            <p:fltVal val="0"/>
                                          </p:val>
                                        </p:tav>
                                        <p:tav tm="100000">
                                          <p:val>
                                            <p:strVal val="#ppt_h"/>
                                          </p:val>
                                        </p:tav>
                                      </p:tavLst>
                                    </p:anim>
                                    <p:animEffect transition="in" filter="fade">
                                      <p:cBhvr>
                                        <p:cTn id="9" dur="1250"/>
                                        <p:tgtEl>
                                          <p:spTgt spid="102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p:cTn id="14" dur="1250" fill="hold"/>
                                        <p:tgtEl>
                                          <p:spTgt spid="23"/>
                                        </p:tgtEl>
                                        <p:attrNameLst>
                                          <p:attrName>ppt_w</p:attrName>
                                        </p:attrNameLst>
                                      </p:cBhvr>
                                      <p:tavLst>
                                        <p:tav tm="0">
                                          <p:val>
                                            <p:fltVal val="0"/>
                                          </p:val>
                                        </p:tav>
                                        <p:tav tm="100000">
                                          <p:val>
                                            <p:strVal val="#ppt_w"/>
                                          </p:val>
                                        </p:tav>
                                      </p:tavLst>
                                    </p:anim>
                                    <p:anim calcmode="lin" valueType="num">
                                      <p:cBhvr>
                                        <p:cTn id="15" dur="1250" fill="hold"/>
                                        <p:tgtEl>
                                          <p:spTgt spid="23"/>
                                        </p:tgtEl>
                                        <p:attrNameLst>
                                          <p:attrName>ppt_h</p:attrName>
                                        </p:attrNameLst>
                                      </p:cBhvr>
                                      <p:tavLst>
                                        <p:tav tm="0">
                                          <p:val>
                                            <p:fltVal val="0"/>
                                          </p:val>
                                        </p:tav>
                                        <p:tav tm="100000">
                                          <p:val>
                                            <p:strVal val="#ppt_h"/>
                                          </p:val>
                                        </p:tav>
                                      </p:tavLst>
                                    </p:anim>
                                    <p:animEffect transition="in" filter="fade">
                                      <p:cBhvr>
                                        <p:cTn id="16" dur="1250"/>
                                        <p:tgtEl>
                                          <p:spTgt spid="23"/>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dissolve">
                                      <p:cBhvr>
                                        <p:cTn id="21" dur="50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dissolve">
                                      <p:cBhvr>
                                        <p:cTn id="2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51EDD-1696-0E5D-4E5A-9B425086C3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39C83E-ECF0-126F-7D92-418A1C5B2DCE}"/>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Types of Simple Truss Analysis</a:t>
            </a:r>
          </a:p>
        </p:txBody>
      </p:sp>
      <p:sp>
        <p:nvSpPr>
          <p:cNvPr id="3" name="Subtitle 2">
            <a:extLst>
              <a:ext uri="{FF2B5EF4-FFF2-40B4-BE49-F238E27FC236}">
                <a16:creationId xmlns:a16="http://schemas.microsoft.com/office/drawing/2014/main" id="{68971FA2-452E-8B90-1906-C24D6865D418}"/>
              </a:ext>
            </a:extLst>
          </p:cNvPr>
          <p:cNvSpPr txBox="1">
            <a:spLocks noGrp="1"/>
          </p:cNvSpPr>
          <p:nvPr>
            <p:ph type="subTitle" idx="1"/>
          </p:nvPr>
        </p:nvSpPr>
        <p:spPr>
          <a:xfrm>
            <a:off x="415697" y="1302341"/>
            <a:ext cx="8427936" cy="5223634"/>
          </a:xfrm>
        </p:spPr>
        <p:txBody>
          <a:bodyPr anchorCtr="0"/>
          <a:lstStyle/>
          <a:p>
            <a:pPr marL="342900" lvl="0" indent="-342900" algn="l">
              <a:spcBef>
                <a:spcPts val="600"/>
              </a:spcBef>
              <a:buClr>
                <a:srgbClr val="000000"/>
              </a:buClr>
              <a:buChar char="•"/>
            </a:pPr>
            <a:r>
              <a:rPr lang="en-US" sz="2400" dirty="0"/>
              <a:t>Two methods for the force analysis of simple trusses are:</a:t>
            </a:r>
          </a:p>
          <a:p>
            <a:pPr marL="342900" lvl="0" indent="-342900" algn="l">
              <a:spcBef>
                <a:spcPts val="600"/>
              </a:spcBef>
              <a:buClr>
                <a:srgbClr val="000000"/>
              </a:buClr>
              <a:buChar char="•"/>
            </a:pPr>
            <a:r>
              <a:rPr lang="en-US" sz="2400" dirty="0"/>
              <a:t>Method of  Joints: This method involve procedures dealing with concurrent forces at each joint and  requires only two of the three equilibrium equations. because. </a:t>
            </a:r>
          </a:p>
          <a:p>
            <a:pPr marL="342900" lvl="0" indent="-342900" algn="l">
              <a:spcBef>
                <a:spcPts val="600"/>
              </a:spcBef>
              <a:buClr>
                <a:srgbClr val="000000"/>
              </a:buClr>
              <a:buChar char="•"/>
            </a:pPr>
            <a:r>
              <a:rPr lang="en-US" sz="2400" dirty="0"/>
              <a:t>The advantage of the third or moment equation of equilibrium may be taken by selecting an entire section of the truss for the free body in equilibrium under the action of a nonconcurrent system of forces. </a:t>
            </a:r>
          </a:p>
          <a:p>
            <a:pPr marL="342900" lvl="0" indent="-342900" algn="l">
              <a:spcBef>
                <a:spcPts val="600"/>
              </a:spcBef>
              <a:buClr>
                <a:srgbClr val="000000"/>
              </a:buClr>
              <a:buChar char="•"/>
            </a:pPr>
            <a:r>
              <a:rPr lang="en-US" sz="2400" dirty="0"/>
              <a:t>Method of Sections: This method has the basic advantage that the force in almost any desired member may be found directly from an analysis of a section which has cut that member. </a:t>
            </a:r>
          </a:p>
          <a:p>
            <a:pPr marL="342900" lvl="0" indent="-342900" algn="l">
              <a:spcBef>
                <a:spcPts val="600"/>
              </a:spcBef>
              <a:buClr>
                <a:srgbClr val="000000"/>
              </a:buClr>
              <a:buChar char="•"/>
            </a:pPr>
            <a:r>
              <a:rPr lang="en-US" sz="2400" dirty="0"/>
              <a:t>There is no necessity to proceed with the calculation from joint to joint to reach analysis of required member. </a:t>
            </a:r>
          </a:p>
        </p:txBody>
      </p:sp>
      <p:sp>
        <p:nvSpPr>
          <p:cNvPr id="4" name="Slide Number Placeholder 7">
            <a:extLst>
              <a:ext uri="{FF2B5EF4-FFF2-40B4-BE49-F238E27FC236}">
                <a16:creationId xmlns:a16="http://schemas.microsoft.com/office/drawing/2014/main" id="{1E4447FB-E5F6-76F3-5AB5-E9BAF91B471F}"/>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17</a:t>
            </a:fld>
            <a:endParaRPr lang="en-US"/>
          </a:p>
        </p:txBody>
      </p:sp>
      <p:grpSp>
        <p:nvGrpSpPr>
          <p:cNvPr id="5" name="Group 38">
            <a:extLst>
              <a:ext uri="{FF2B5EF4-FFF2-40B4-BE49-F238E27FC236}">
                <a16:creationId xmlns:a16="http://schemas.microsoft.com/office/drawing/2014/main" id="{38F66071-D731-3163-5D1E-A222DCDDD6A8}"/>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CCA48271-A703-C20F-0085-38C6DE845224}"/>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3F78A86E-5ADF-B65D-FE59-42DFD5A420C7}"/>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E19DD32F-381E-38CC-93AB-014A471A588B}"/>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DA165407-DAAA-C224-68CA-BC20CE0383D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9D165AC5-7FD1-95EF-1B48-F06B7257944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1272113B-C6FB-CA86-F740-27ADB51FB3C8}"/>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421AF60D-586B-D380-2541-42483D4754C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907EF980-E676-B810-57E9-91EB655B13E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63ADDAEE-8AB6-5B7C-9709-12F2D3DF6FE0}"/>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CEF89248-0F2B-DB48-3D20-CB568D0C246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D237AD35-A445-2E6A-EAD9-6AAEF911E9E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96B4246E-5D35-0305-10E6-13D3F0A67E5D}"/>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83C00A4E-E603-4403-212E-9D37EB27F50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2BDC2ADB-CB92-490C-6936-A8B28EFADFC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F277C0F1-F7A4-10C8-93C6-EA84A01A2352}"/>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DE6184ED-C28A-F2B2-7499-D10889880D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21595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A9BEA-96C1-7F44-9D0C-6252235780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AFD9A7-0ACB-A8EE-2188-59FD4773598E}"/>
              </a:ext>
            </a:extLst>
          </p:cNvPr>
          <p:cNvSpPr txBox="1">
            <a:spLocks noGrp="1"/>
          </p:cNvSpPr>
          <p:nvPr>
            <p:ph type="ctrTitle"/>
          </p:nvPr>
        </p:nvSpPr>
        <p:spPr>
          <a:xfrm>
            <a:off x="381003" y="304800"/>
            <a:ext cx="6553197" cy="804034"/>
          </a:xfrm>
          <a:noFill/>
        </p:spPr>
        <p:txBody>
          <a:bodyPr/>
          <a:lstStyle/>
          <a:p>
            <a:pPr lvl="0"/>
            <a:r>
              <a:rPr lang="en-US" sz="2800" dirty="0"/>
              <a:t>Method of Joints</a:t>
            </a:r>
            <a:endParaRPr lang="en-US" sz="2800" dirty="0">
              <a:solidFill>
                <a:schemeClr val="tx1"/>
              </a:solidFill>
              <a:ea typeface="Calibri"/>
              <a:cs typeface="Calibri"/>
            </a:endParaRP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3619E1CA-CEF3-F785-2101-F1155F7BD123}"/>
                  </a:ext>
                </a:extLst>
              </p:cNvPr>
              <p:cNvSpPr txBox="1">
                <a:spLocks noGrp="1"/>
              </p:cNvSpPr>
              <p:nvPr>
                <p:ph type="subTitle" idx="1"/>
              </p:nvPr>
            </p:nvSpPr>
            <p:spPr>
              <a:xfrm>
                <a:off x="417134" y="1446343"/>
                <a:ext cx="8478005" cy="4492852"/>
              </a:xfrm>
            </p:spPr>
            <p:txBody>
              <a:bodyPr anchorCtr="0"/>
              <a:lstStyle/>
              <a:p>
                <a:pPr marL="342900" lvl="0" indent="-342900" algn="l">
                  <a:spcBef>
                    <a:spcPct val="0"/>
                  </a:spcBef>
                  <a:buFont typeface="Arial" panose="020B0604020202020204" pitchFamily="34" charset="0"/>
                  <a:buChar char="•"/>
                </a:pPr>
                <a:r>
                  <a:rPr lang="en-US" altLang="en-US" sz="2400" b="1" dirty="0"/>
                  <a:t>Concept:</a:t>
                </a:r>
                <a:r>
                  <a:rPr lang="en-US" altLang="en-US" sz="2400" dirty="0"/>
                  <a:t> Treats each joint as a particle in equilibrium, summing forces at that point. </a:t>
                </a:r>
              </a:p>
              <a:p>
                <a:pPr lvl="0" algn="l">
                  <a:spcBef>
                    <a:spcPct val="0"/>
                  </a:spcBef>
                </a:pPr>
                <a:r>
                  <a:rPr lang="en-US" altLang="en-US" sz="2400" b="1" dirty="0"/>
                  <a:t>Procedure:</a:t>
                </a:r>
                <a:r>
                  <a:rPr lang="en-US" altLang="en-US" sz="2400" dirty="0"/>
                  <a:t> </a:t>
                </a:r>
              </a:p>
              <a:p>
                <a:pPr marL="342900" lvl="0" indent="-342900" algn="l">
                  <a:spcBef>
                    <a:spcPct val="0"/>
                  </a:spcBef>
                  <a:buFont typeface="Arial" panose="020B0604020202020204" pitchFamily="34" charset="0"/>
                  <a:buChar char="•"/>
                </a:pPr>
                <a:r>
                  <a:rPr lang="en-US" altLang="en-US" sz="2400" dirty="0"/>
                  <a:t> Isolate a joint with a Free Body Diagram (FBD). </a:t>
                </a:r>
              </a:p>
              <a:p>
                <a:pPr marL="342900" lvl="0" indent="-342900" algn="l">
                  <a:spcBef>
                    <a:spcPct val="0"/>
                  </a:spcBef>
                  <a:buFont typeface="Arial" panose="020B0604020202020204" pitchFamily="34" charset="0"/>
                  <a:buChar char="•"/>
                </a:pPr>
                <a:r>
                  <a:rPr lang="en-US" altLang="en-US" sz="2400" dirty="0"/>
                  <a:t> Apply </a:t>
                </a:r>
                <a14:m>
                  <m:oMath xmlns:m="http://schemas.openxmlformats.org/officeDocument/2006/math">
                    <m:nary>
                      <m:naryPr>
                        <m:chr m:val="∑"/>
                        <m:subHide m:val="on"/>
                        <m:supHide m:val="on"/>
                        <m:ctrlPr>
                          <a:rPr lang="en-US" altLang="en-US" sz="2400" i="1" smtClean="0">
                            <a:latin typeface="Cambria Math" panose="02040503050406030204" pitchFamily="18" charset="0"/>
                          </a:rPr>
                        </m:ctrlPr>
                      </m:naryPr>
                      <m:sub/>
                      <m:sup/>
                      <m:e>
                        <m:sSub>
                          <m:sSubPr>
                            <m:ctrlPr>
                              <a:rPr lang="en-US" altLang="en-US" sz="2400" i="1" smtClean="0">
                                <a:latin typeface="Cambria Math" panose="02040503050406030204" pitchFamily="18" charset="0"/>
                              </a:rPr>
                            </m:ctrlPr>
                          </m:sSubPr>
                          <m:e>
                            <m:r>
                              <a:rPr lang="en-US" altLang="en-US" sz="2400" b="0" i="1" smtClean="0">
                                <a:latin typeface="Cambria Math" panose="02040503050406030204" pitchFamily="18" charset="0"/>
                              </a:rPr>
                              <m:t>𝐹</m:t>
                            </m:r>
                          </m:e>
                          <m:sub>
                            <m:r>
                              <a:rPr lang="en-US" altLang="en-US" sz="2400" b="0" i="1" smtClean="0">
                                <a:latin typeface="Cambria Math" panose="02040503050406030204" pitchFamily="18" charset="0"/>
                              </a:rPr>
                              <m:t>𝑋</m:t>
                            </m:r>
                          </m:sub>
                        </m:sSub>
                        <m:r>
                          <a:rPr lang="en-US" altLang="en-US" sz="2400" b="0" i="1" smtClean="0">
                            <a:latin typeface="Cambria Math" panose="02040503050406030204" pitchFamily="18" charset="0"/>
                          </a:rPr>
                          <m:t>=0 </m:t>
                        </m:r>
                      </m:e>
                    </m:nary>
                    <m:r>
                      <a:rPr lang="en-US" altLang="en-US" sz="2400" b="0" i="1" smtClean="0">
                        <a:latin typeface="Cambria Math" panose="02040503050406030204" pitchFamily="18" charset="0"/>
                      </a:rPr>
                      <m:t>&amp;</m:t>
                    </m:r>
                    <m:nary>
                      <m:naryPr>
                        <m:chr m:val="∑"/>
                        <m:subHide m:val="on"/>
                        <m:supHide m:val="on"/>
                        <m:ctrlPr>
                          <a:rPr lang="en-US" altLang="en-US" sz="2400" i="1">
                            <a:latin typeface="Cambria Math" panose="02040503050406030204" pitchFamily="18" charset="0"/>
                          </a:rPr>
                        </m:ctrlPr>
                      </m:naryPr>
                      <m:sub/>
                      <m:sup/>
                      <m:e>
                        <m:sSub>
                          <m:sSubPr>
                            <m:ctrlPr>
                              <a:rPr lang="en-US" altLang="en-US" sz="2400" i="1">
                                <a:latin typeface="Cambria Math" panose="02040503050406030204" pitchFamily="18" charset="0"/>
                              </a:rPr>
                            </m:ctrlPr>
                          </m:sSubPr>
                          <m:e>
                            <m:r>
                              <a:rPr lang="en-US" altLang="en-US" sz="2400" i="1">
                                <a:latin typeface="Cambria Math" panose="02040503050406030204" pitchFamily="18" charset="0"/>
                              </a:rPr>
                              <m:t>𝐹</m:t>
                            </m:r>
                          </m:e>
                          <m:sub>
                            <m:r>
                              <a:rPr lang="en-US" altLang="en-US" sz="2400" b="0" i="1" smtClean="0">
                                <a:latin typeface="Cambria Math" panose="02040503050406030204" pitchFamily="18" charset="0"/>
                              </a:rPr>
                              <m:t>𝑌</m:t>
                            </m:r>
                          </m:sub>
                        </m:sSub>
                        <m:r>
                          <a:rPr lang="en-US" altLang="en-US" sz="2400" i="1">
                            <a:latin typeface="Cambria Math" panose="02040503050406030204" pitchFamily="18" charset="0"/>
                          </a:rPr>
                          <m:t>=0 </m:t>
                        </m:r>
                      </m:e>
                    </m:nary>
                  </m:oMath>
                </a14:m>
                <a:r>
                  <a:rPr lang="en-US" altLang="en-US" sz="2400" dirty="0"/>
                  <a:t> </a:t>
                </a:r>
              </a:p>
              <a:p>
                <a:pPr marL="342900" lvl="0" indent="-342900" algn="l">
                  <a:spcBef>
                    <a:spcPct val="0"/>
                  </a:spcBef>
                  <a:buFont typeface="Arial" panose="020B0604020202020204" pitchFamily="34" charset="0"/>
                  <a:buChar char="•"/>
                </a:pPr>
                <a:r>
                  <a:rPr lang="en-US" altLang="en-US" sz="2400" dirty="0"/>
                  <a:t> Start with a joint having only two unknown member forces. </a:t>
                </a:r>
              </a:p>
              <a:p>
                <a:pPr marL="342900" lvl="0" indent="-342900" algn="l">
                  <a:spcBef>
                    <a:spcPct val="0"/>
                  </a:spcBef>
                  <a:buFont typeface="Arial" panose="020B0604020202020204" pitchFamily="34" charset="0"/>
                  <a:buChar char="•"/>
                </a:pPr>
                <a:r>
                  <a:rPr lang="en-US" altLang="en-US" sz="2400" dirty="0"/>
                  <a:t> Move to adjacent joints, solving sequentially. </a:t>
                </a:r>
              </a:p>
              <a:p>
                <a:pPr lvl="0" algn="l">
                  <a:spcBef>
                    <a:spcPct val="0"/>
                  </a:spcBef>
                  <a:buFontTx/>
                  <a:buChar char="•"/>
                </a:pPr>
                <a:r>
                  <a:rPr lang="en-US" altLang="en-US" sz="2400" b="1" dirty="0"/>
                  <a:t> Best For:</a:t>
                </a:r>
                <a:r>
                  <a:rPr lang="en-US" altLang="en-US" sz="2400" dirty="0"/>
                  <a:t> Finding forces in all members of a truss or forces near the supports.</a:t>
                </a:r>
              </a:p>
              <a:p>
                <a:pPr marL="342900" lvl="0" indent="-342900" algn="l">
                  <a:spcBef>
                    <a:spcPts val="600"/>
                  </a:spcBef>
                  <a:buClr>
                    <a:srgbClr val="000000"/>
                  </a:buClr>
                  <a:buChar char="•"/>
                </a:pPr>
                <a:endParaRPr lang="en-US" sz="2400" dirty="0">
                  <a:solidFill>
                    <a:srgbClr val="7030A0"/>
                  </a:solidFill>
                  <a:ea typeface="Calibri"/>
                  <a:cs typeface="Calibri"/>
                </a:endParaRPr>
              </a:p>
            </p:txBody>
          </p:sp>
        </mc:Choice>
        <mc:Fallback xmlns="">
          <p:sp>
            <p:nvSpPr>
              <p:cNvPr id="3" name="Subtitle 2">
                <a:extLst>
                  <a:ext uri="{FF2B5EF4-FFF2-40B4-BE49-F238E27FC236}">
                    <a16:creationId xmlns:a16="http://schemas.microsoft.com/office/drawing/2014/main" id="{3619E1CA-CEF3-F785-2101-F1155F7BD123}"/>
                  </a:ext>
                </a:extLst>
              </p:cNvPr>
              <p:cNvSpPr txBox="1">
                <a:spLocks noGrp="1" noRot="1" noChangeAspect="1" noMove="1" noResize="1" noEditPoints="1" noAdjustHandles="1" noChangeArrowheads="1" noChangeShapeType="1" noTextEdit="1"/>
              </p:cNvSpPr>
              <p:nvPr>
                <p:ph type="subTitle" idx="1"/>
              </p:nvPr>
            </p:nvSpPr>
            <p:spPr>
              <a:xfrm>
                <a:off x="417134" y="1446343"/>
                <a:ext cx="8478005" cy="4492852"/>
              </a:xfrm>
              <a:blipFill>
                <a:blip r:embed="rId3"/>
                <a:stretch>
                  <a:fillRect l="-1078" t="-1085" r="-1510"/>
                </a:stretch>
              </a:blipFill>
            </p:spPr>
            <p:txBody>
              <a:bodyPr/>
              <a:lstStyle/>
              <a:p>
                <a:r>
                  <a:rPr lang="en-US">
                    <a:noFill/>
                  </a:rPr>
                  <a:t> </a:t>
                </a:r>
              </a:p>
            </p:txBody>
          </p:sp>
        </mc:Fallback>
      </mc:AlternateContent>
      <p:sp>
        <p:nvSpPr>
          <p:cNvPr id="4" name="Slide Number Placeholder 7">
            <a:extLst>
              <a:ext uri="{FF2B5EF4-FFF2-40B4-BE49-F238E27FC236}">
                <a16:creationId xmlns:a16="http://schemas.microsoft.com/office/drawing/2014/main" id="{66792BB9-6DE9-66E6-8D77-8F1E7DB44064}"/>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18</a:t>
            </a:fld>
            <a:endParaRPr lang="en-US"/>
          </a:p>
        </p:txBody>
      </p:sp>
      <p:grpSp>
        <p:nvGrpSpPr>
          <p:cNvPr id="5" name="Group 38">
            <a:extLst>
              <a:ext uri="{FF2B5EF4-FFF2-40B4-BE49-F238E27FC236}">
                <a16:creationId xmlns:a16="http://schemas.microsoft.com/office/drawing/2014/main" id="{A5D8A108-4F72-073B-7EDA-3AF761E91A9E}"/>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4575A3A3-3717-E302-6FD0-03FD34C3B5E8}"/>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3034F7BE-A89A-33F2-DF4D-74BE9831FFA5}"/>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1519DD45-00F9-7CE2-E1DF-6D3B6A2C2ECA}"/>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2489DCD-0A88-D86D-0649-0B44D4BA4A6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1F1048D7-89B1-15AA-19BB-DBD5992E75D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08DA3463-F270-E3D0-D68A-2F1E51D2CEEE}"/>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F08CB247-52E5-6232-0D65-565C163EA1E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E90ABC75-ADDA-0135-A643-0ED8D29E4AC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11DA9BA7-5E46-B1DC-E51B-12FD2C243CD2}"/>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64177DEC-84EA-89EE-9A8F-10309B2FEE4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FC8A48CF-2B62-B5D7-A05A-11EB48C8B91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79476EF5-6FC8-0931-8D74-110409683735}"/>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9426DB5D-59DA-C767-70D0-7188DA78A1A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8A88F0D3-F485-0104-A5C2-4E9D05DD7AD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2FA40ADE-FC19-1853-AB0F-A6A427AADAAB}"/>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70B3F74E-E379-4C0B-F181-1F13F07066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6" name="Picture 2">
            <a:extLst>
              <a:ext uri="{FF2B5EF4-FFF2-40B4-BE49-F238E27FC236}">
                <a16:creationId xmlns:a16="http://schemas.microsoft.com/office/drawing/2014/main" id="{7B20D72B-31A1-9832-BE3D-80F835AB09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9000" y="2620963"/>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a:extLst>
              <a:ext uri="{FF2B5EF4-FFF2-40B4-BE49-F238E27FC236}">
                <a16:creationId xmlns:a16="http://schemas.microsoft.com/office/drawing/2014/main" id="{6DA0E1DE-AF04-B0BD-7AD4-32D6079DA8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9000" y="3717926"/>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5295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20160-BC87-D175-D71A-67E5D17222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5EA8EF-0EA5-7317-A1AF-31A092E0FD7E}"/>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Method of Joints: Start</a:t>
            </a:r>
          </a:p>
        </p:txBody>
      </p:sp>
      <p:sp>
        <p:nvSpPr>
          <p:cNvPr id="3" name="Subtitle 2">
            <a:extLst>
              <a:ext uri="{FF2B5EF4-FFF2-40B4-BE49-F238E27FC236}">
                <a16:creationId xmlns:a16="http://schemas.microsoft.com/office/drawing/2014/main" id="{709E4628-8D3D-4B53-9135-6834431910AA}"/>
              </a:ext>
            </a:extLst>
          </p:cNvPr>
          <p:cNvSpPr txBox="1">
            <a:spLocks noGrp="1"/>
          </p:cNvSpPr>
          <p:nvPr>
            <p:ph type="subTitle" idx="1"/>
          </p:nvPr>
        </p:nvSpPr>
        <p:spPr>
          <a:xfrm>
            <a:off x="456535" y="4615786"/>
            <a:ext cx="8382003" cy="1333530"/>
          </a:xfrm>
        </p:spPr>
        <p:txBody>
          <a:bodyPr anchorCtr="0"/>
          <a:lstStyle/>
          <a:p>
            <a:pPr marL="342900" lvl="0" indent="-342900" algn="l">
              <a:spcBef>
                <a:spcPts val="600"/>
              </a:spcBef>
              <a:buClr>
                <a:srgbClr val="000000"/>
              </a:buClr>
              <a:buChar char="•"/>
            </a:pPr>
            <a:r>
              <a:rPr lang="en-US" sz="2400" dirty="0">
                <a:solidFill>
                  <a:srgbClr val="7030A0"/>
                </a:solidFill>
                <a:ea typeface="Calibri"/>
                <a:cs typeface="Calibri"/>
              </a:rPr>
              <a:t>Consider a truss to be analyzed. </a:t>
            </a:r>
          </a:p>
          <a:p>
            <a:pPr marL="342900" lvl="0" indent="-342900" algn="l">
              <a:spcBef>
                <a:spcPts val="600"/>
              </a:spcBef>
              <a:buClr>
                <a:srgbClr val="000000"/>
              </a:buClr>
              <a:buChar char="•"/>
            </a:pPr>
            <a:r>
              <a:rPr lang="en-US" sz="2400" dirty="0">
                <a:solidFill>
                  <a:srgbClr val="7030A0"/>
                </a:solidFill>
                <a:ea typeface="Calibri"/>
                <a:cs typeface="Calibri"/>
              </a:rPr>
              <a:t>Name all the joints in any sense.</a:t>
            </a:r>
          </a:p>
          <a:p>
            <a:pPr marL="342900" lvl="0" indent="-342900" algn="l">
              <a:spcBef>
                <a:spcPts val="600"/>
              </a:spcBef>
              <a:buClr>
                <a:srgbClr val="000000"/>
              </a:buClr>
              <a:buChar char="•"/>
            </a:pPr>
            <a:r>
              <a:rPr lang="en-US" sz="2400" dirty="0">
                <a:solidFill>
                  <a:srgbClr val="7030A0"/>
                </a:solidFill>
                <a:ea typeface="Calibri"/>
                <a:cs typeface="Calibri"/>
              </a:rPr>
              <a:t>Identify the location of Load.</a:t>
            </a:r>
          </a:p>
        </p:txBody>
      </p:sp>
      <p:sp>
        <p:nvSpPr>
          <p:cNvPr id="4" name="Slide Number Placeholder 7">
            <a:extLst>
              <a:ext uri="{FF2B5EF4-FFF2-40B4-BE49-F238E27FC236}">
                <a16:creationId xmlns:a16="http://schemas.microsoft.com/office/drawing/2014/main" id="{36EA8C57-AB7D-076B-2A7B-184DD48B919D}"/>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19</a:t>
            </a:fld>
            <a:endParaRPr lang="en-US"/>
          </a:p>
        </p:txBody>
      </p:sp>
      <p:grpSp>
        <p:nvGrpSpPr>
          <p:cNvPr id="5" name="Group 38">
            <a:extLst>
              <a:ext uri="{FF2B5EF4-FFF2-40B4-BE49-F238E27FC236}">
                <a16:creationId xmlns:a16="http://schemas.microsoft.com/office/drawing/2014/main" id="{F98FE25F-D8FF-0B1B-DB87-D17B7E72909A}"/>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6947572F-631F-90C0-77AD-EA39E547CC1F}"/>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219E628C-0D76-2D92-57F2-57079D167196}"/>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ACA1C2AE-30C9-5E77-D6A8-A926C9D52C90}"/>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EE4AFB42-8A95-6DBA-5DB3-97AC1B8326A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6044EC6E-6F2F-6A8F-0E35-F43ADA3238F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DF9F581E-91A1-5D6B-8A1B-B3877BB2941C}"/>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183628B4-CB3C-D0A6-89F8-5AD2D9F57BC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73DE3097-EA65-E4B8-3F48-893F6C77097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AB951B91-EB51-E82B-6F11-EB1A30E5D13E}"/>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3A1DD231-C454-5E4F-AA0C-3823CF517DD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32F95B51-C39E-5E49-EA5D-78582E95FAB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A4D1F3B3-E374-3FC7-8CB9-0639E9DEF764}"/>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3100B4B-ED93-EFE0-042D-C6C973B077E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8A3FB0D3-FD0E-115E-7005-BAF6D6565A0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0C3F5A90-C9BC-3247-F35D-CA961A1C384E}"/>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9150CDAB-ACF6-29A6-5764-5DF4615FF6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 name="Picture 22">
            <a:extLst>
              <a:ext uri="{FF2B5EF4-FFF2-40B4-BE49-F238E27FC236}">
                <a16:creationId xmlns:a16="http://schemas.microsoft.com/office/drawing/2014/main" id="{CB026D0F-A68C-BD1E-9569-5884C15AE980}"/>
              </a:ext>
            </a:extLst>
          </p:cNvPr>
          <p:cNvPicPr>
            <a:picLocks noChangeAspect="1"/>
          </p:cNvPicPr>
          <p:nvPr/>
        </p:nvPicPr>
        <p:blipFill>
          <a:blip r:embed="rId4"/>
          <a:stretch>
            <a:fillRect/>
          </a:stretch>
        </p:blipFill>
        <p:spPr>
          <a:xfrm>
            <a:off x="1407543" y="1336311"/>
            <a:ext cx="5907657" cy="2470368"/>
          </a:xfrm>
          <a:prstGeom prst="rect">
            <a:avLst/>
          </a:prstGeom>
        </p:spPr>
      </p:pic>
      <p:sp>
        <p:nvSpPr>
          <p:cNvPr id="24" name="TextBox 23">
            <a:extLst>
              <a:ext uri="{FF2B5EF4-FFF2-40B4-BE49-F238E27FC236}">
                <a16:creationId xmlns:a16="http://schemas.microsoft.com/office/drawing/2014/main" id="{B5F13577-36D5-E5B2-DAFD-A7448E8BC2E8}"/>
              </a:ext>
            </a:extLst>
          </p:cNvPr>
          <p:cNvSpPr txBox="1"/>
          <p:nvPr/>
        </p:nvSpPr>
        <p:spPr>
          <a:xfrm>
            <a:off x="1219200" y="2814935"/>
            <a:ext cx="407484" cy="461665"/>
          </a:xfrm>
          <a:prstGeom prst="rect">
            <a:avLst/>
          </a:prstGeom>
          <a:noFill/>
        </p:spPr>
        <p:txBody>
          <a:bodyPr wrap="none" rtlCol="0">
            <a:spAutoFit/>
          </a:bodyPr>
          <a:lstStyle/>
          <a:p>
            <a:r>
              <a:rPr lang="en-US" dirty="0"/>
              <a:t>A</a:t>
            </a:r>
          </a:p>
        </p:txBody>
      </p:sp>
      <p:sp>
        <p:nvSpPr>
          <p:cNvPr id="25" name="TextBox 24">
            <a:extLst>
              <a:ext uri="{FF2B5EF4-FFF2-40B4-BE49-F238E27FC236}">
                <a16:creationId xmlns:a16="http://schemas.microsoft.com/office/drawing/2014/main" id="{57C44CB7-894E-661A-746C-E0A1EFF04510}"/>
              </a:ext>
            </a:extLst>
          </p:cNvPr>
          <p:cNvSpPr txBox="1"/>
          <p:nvPr/>
        </p:nvSpPr>
        <p:spPr>
          <a:xfrm>
            <a:off x="2057400" y="1219200"/>
            <a:ext cx="389850" cy="461665"/>
          </a:xfrm>
          <a:prstGeom prst="rect">
            <a:avLst/>
          </a:prstGeom>
          <a:noFill/>
        </p:spPr>
        <p:txBody>
          <a:bodyPr wrap="none" rtlCol="0">
            <a:spAutoFit/>
          </a:bodyPr>
          <a:lstStyle/>
          <a:p>
            <a:r>
              <a:rPr lang="en-US" dirty="0"/>
              <a:t>B</a:t>
            </a:r>
          </a:p>
        </p:txBody>
      </p:sp>
      <p:sp>
        <p:nvSpPr>
          <p:cNvPr id="26" name="TextBox 25">
            <a:extLst>
              <a:ext uri="{FF2B5EF4-FFF2-40B4-BE49-F238E27FC236}">
                <a16:creationId xmlns:a16="http://schemas.microsoft.com/office/drawing/2014/main" id="{FB5ED855-6BA9-7B50-CEF3-8877BDD46B0F}"/>
              </a:ext>
            </a:extLst>
          </p:cNvPr>
          <p:cNvSpPr txBox="1"/>
          <p:nvPr/>
        </p:nvSpPr>
        <p:spPr>
          <a:xfrm>
            <a:off x="4105950" y="1143000"/>
            <a:ext cx="389850" cy="461665"/>
          </a:xfrm>
          <a:prstGeom prst="rect">
            <a:avLst/>
          </a:prstGeom>
          <a:noFill/>
        </p:spPr>
        <p:txBody>
          <a:bodyPr wrap="none" rtlCol="0">
            <a:spAutoFit/>
          </a:bodyPr>
          <a:lstStyle/>
          <a:p>
            <a:r>
              <a:rPr lang="en-US" dirty="0"/>
              <a:t>C</a:t>
            </a:r>
          </a:p>
        </p:txBody>
      </p:sp>
      <p:sp>
        <p:nvSpPr>
          <p:cNvPr id="29" name="TextBox 28">
            <a:extLst>
              <a:ext uri="{FF2B5EF4-FFF2-40B4-BE49-F238E27FC236}">
                <a16:creationId xmlns:a16="http://schemas.microsoft.com/office/drawing/2014/main" id="{B330695B-B012-4103-246B-C6E45D48DD14}"/>
              </a:ext>
            </a:extLst>
          </p:cNvPr>
          <p:cNvSpPr txBox="1"/>
          <p:nvPr/>
        </p:nvSpPr>
        <p:spPr>
          <a:xfrm>
            <a:off x="5943600" y="1214735"/>
            <a:ext cx="407484" cy="461665"/>
          </a:xfrm>
          <a:prstGeom prst="rect">
            <a:avLst/>
          </a:prstGeom>
          <a:noFill/>
        </p:spPr>
        <p:txBody>
          <a:bodyPr wrap="none" rtlCol="0">
            <a:spAutoFit/>
          </a:bodyPr>
          <a:lstStyle/>
          <a:p>
            <a:r>
              <a:rPr lang="en-US" dirty="0"/>
              <a:t>D</a:t>
            </a:r>
          </a:p>
        </p:txBody>
      </p:sp>
      <p:sp>
        <p:nvSpPr>
          <p:cNvPr id="30" name="TextBox 29">
            <a:extLst>
              <a:ext uri="{FF2B5EF4-FFF2-40B4-BE49-F238E27FC236}">
                <a16:creationId xmlns:a16="http://schemas.microsoft.com/office/drawing/2014/main" id="{13F3AEA4-6C8E-2760-D118-3755E4E32BB7}"/>
              </a:ext>
            </a:extLst>
          </p:cNvPr>
          <p:cNvSpPr txBox="1"/>
          <p:nvPr/>
        </p:nvSpPr>
        <p:spPr>
          <a:xfrm>
            <a:off x="7010400" y="2814935"/>
            <a:ext cx="372218" cy="461665"/>
          </a:xfrm>
          <a:prstGeom prst="rect">
            <a:avLst/>
          </a:prstGeom>
          <a:noFill/>
        </p:spPr>
        <p:txBody>
          <a:bodyPr wrap="none" rtlCol="0">
            <a:spAutoFit/>
          </a:bodyPr>
          <a:lstStyle/>
          <a:p>
            <a:r>
              <a:rPr lang="en-US" dirty="0"/>
              <a:t>E</a:t>
            </a:r>
          </a:p>
        </p:txBody>
      </p:sp>
      <p:sp>
        <p:nvSpPr>
          <p:cNvPr id="31" name="TextBox 30">
            <a:extLst>
              <a:ext uri="{FF2B5EF4-FFF2-40B4-BE49-F238E27FC236}">
                <a16:creationId xmlns:a16="http://schemas.microsoft.com/office/drawing/2014/main" id="{E791BBAC-A530-437E-DD18-F952C1FEB153}"/>
              </a:ext>
            </a:extLst>
          </p:cNvPr>
          <p:cNvSpPr txBox="1"/>
          <p:nvPr/>
        </p:nvSpPr>
        <p:spPr>
          <a:xfrm>
            <a:off x="5096550" y="3119735"/>
            <a:ext cx="356188" cy="461665"/>
          </a:xfrm>
          <a:prstGeom prst="rect">
            <a:avLst/>
          </a:prstGeom>
          <a:noFill/>
        </p:spPr>
        <p:txBody>
          <a:bodyPr wrap="none" rtlCol="0">
            <a:spAutoFit/>
          </a:bodyPr>
          <a:lstStyle/>
          <a:p>
            <a:r>
              <a:rPr lang="en-US" dirty="0"/>
              <a:t>F</a:t>
            </a:r>
          </a:p>
        </p:txBody>
      </p:sp>
      <p:sp>
        <p:nvSpPr>
          <p:cNvPr id="32" name="TextBox 31">
            <a:extLst>
              <a:ext uri="{FF2B5EF4-FFF2-40B4-BE49-F238E27FC236}">
                <a16:creationId xmlns:a16="http://schemas.microsoft.com/office/drawing/2014/main" id="{44B8C562-EEBC-3EE9-38F8-FCF69F2796CE}"/>
              </a:ext>
            </a:extLst>
          </p:cNvPr>
          <p:cNvSpPr txBox="1"/>
          <p:nvPr/>
        </p:nvSpPr>
        <p:spPr>
          <a:xfrm>
            <a:off x="3453812" y="3124200"/>
            <a:ext cx="407484" cy="461665"/>
          </a:xfrm>
          <a:prstGeom prst="rect">
            <a:avLst/>
          </a:prstGeom>
          <a:noFill/>
        </p:spPr>
        <p:txBody>
          <a:bodyPr wrap="none" rtlCol="0">
            <a:spAutoFit/>
          </a:bodyPr>
          <a:lstStyle/>
          <a:p>
            <a:r>
              <a:rPr lang="en-US" dirty="0"/>
              <a:t>G</a:t>
            </a:r>
          </a:p>
        </p:txBody>
      </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63A2BDE9-6933-E251-473D-1D8847519E90}"/>
                  </a:ext>
                </a:extLst>
              </p:cNvPr>
              <p:cNvSpPr txBox="1"/>
              <p:nvPr/>
            </p:nvSpPr>
            <p:spPr>
              <a:xfrm>
                <a:off x="3276600" y="3733800"/>
                <a:ext cx="356957" cy="4526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𝑔</m:t>
                          </m:r>
                        </m:sub>
                      </m:sSub>
                    </m:oMath>
                  </m:oMathPara>
                </a14:m>
                <a:endParaRPr lang="en-US" dirty="0"/>
              </a:p>
            </p:txBody>
          </p:sp>
        </mc:Choice>
        <mc:Fallback xmlns="">
          <p:sp>
            <p:nvSpPr>
              <p:cNvPr id="33" name="TextBox 32">
                <a:extLst>
                  <a:ext uri="{FF2B5EF4-FFF2-40B4-BE49-F238E27FC236}">
                    <a16:creationId xmlns:a16="http://schemas.microsoft.com/office/drawing/2014/main" id="{63A2BDE9-6933-E251-473D-1D8847519E90}"/>
                  </a:ext>
                </a:extLst>
              </p:cNvPr>
              <p:cNvSpPr txBox="1">
                <a:spLocks noRot="1" noChangeAspect="1" noMove="1" noResize="1" noEditPoints="1" noAdjustHandles="1" noChangeArrowheads="1" noChangeShapeType="1" noTextEdit="1"/>
              </p:cNvSpPr>
              <p:nvPr/>
            </p:nvSpPr>
            <p:spPr>
              <a:xfrm>
                <a:off x="3276600" y="3733800"/>
                <a:ext cx="356957" cy="4526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9B353A9D-2E20-C0A0-5613-746F49896166}"/>
                  </a:ext>
                </a:extLst>
              </p:cNvPr>
              <p:cNvSpPr txBox="1"/>
              <p:nvPr/>
            </p:nvSpPr>
            <p:spPr>
              <a:xfrm>
                <a:off x="4977043" y="3738312"/>
                <a:ext cx="365613" cy="45224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𝑓</m:t>
                          </m:r>
                        </m:sub>
                      </m:sSub>
                    </m:oMath>
                  </m:oMathPara>
                </a14:m>
                <a:endParaRPr lang="en-US" dirty="0"/>
              </a:p>
            </p:txBody>
          </p:sp>
        </mc:Choice>
        <mc:Fallback xmlns="">
          <p:sp>
            <p:nvSpPr>
              <p:cNvPr id="34" name="TextBox 33">
                <a:extLst>
                  <a:ext uri="{FF2B5EF4-FFF2-40B4-BE49-F238E27FC236}">
                    <a16:creationId xmlns:a16="http://schemas.microsoft.com/office/drawing/2014/main" id="{9B353A9D-2E20-C0A0-5613-746F49896166}"/>
                  </a:ext>
                </a:extLst>
              </p:cNvPr>
              <p:cNvSpPr txBox="1">
                <a:spLocks noRot="1" noChangeAspect="1" noMove="1" noResize="1" noEditPoints="1" noAdjustHandles="1" noChangeArrowheads="1" noChangeShapeType="1" noTextEdit="1"/>
              </p:cNvSpPr>
              <p:nvPr/>
            </p:nvSpPr>
            <p:spPr>
              <a:xfrm>
                <a:off x="4977043" y="3738312"/>
                <a:ext cx="365613" cy="452240"/>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526621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Effect transition="in" filter="fade">
                                      <p:cBhvr>
                                        <p:cTn id="9" dur="10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additive="base">
                                        <p:cTn id="14" dur="500" fill="hold"/>
                                        <p:tgtEl>
                                          <p:spTgt spid="33"/>
                                        </p:tgtEl>
                                        <p:attrNameLst>
                                          <p:attrName>ppt_x</p:attrName>
                                        </p:attrNameLst>
                                      </p:cBhvr>
                                      <p:tavLst>
                                        <p:tav tm="0">
                                          <p:val>
                                            <p:strVal val="#ppt_x"/>
                                          </p:val>
                                        </p:tav>
                                        <p:tav tm="100000">
                                          <p:val>
                                            <p:strVal val="#ppt_x"/>
                                          </p:val>
                                        </p:tav>
                                      </p:tavLst>
                                    </p:anim>
                                    <p:anim calcmode="lin" valueType="num">
                                      <p:cBhvr additive="base">
                                        <p:cTn id="15" dur="500" fill="hold"/>
                                        <p:tgtEl>
                                          <p:spTgt spid="33"/>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additive="base">
                                        <p:cTn id="18" dur="500" fill="hold"/>
                                        <p:tgtEl>
                                          <p:spTgt spid="34"/>
                                        </p:tgtEl>
                                        <p:attrNameLst>
                                          <p:attrName>ppt_x</p:attrName>
                                        </p:attrNameLst>
                                      </p:cBhvr>
                                      <p:tavLst>
                                        <p:tav tm="0">
                                          <p:val>
                                            <p:strVal val="#ppt_x"/>
                                          </p:val>
                                        </p:tav>
                                        <p:tav tm="100000">
                                          <p:val>
                                            <p:strVal val="#ppt_x"/>
                                          </p:val>
                                        </p:tav>
                                      </p:tavLst>
                                    </p:anim>
                                    <p:anim calcmode="lin" valueType="num">
                                      <p:cBhvr additive="base">
                                        <p:cTn id="19"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dissolve">
                                      <p:cBhvr>
                                        <p:cTn id="24" dur="500"/>
                                        <p:tgtEl>
                                          <p:spTgt spid="3">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Effect transition="in" filter="dissolve">
                                      <p:cBhvr>
                                        <p:cTn id="29" dur="500"/>
                                        <p:tgtEl>
                                          <p:spTgt spid="3">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3">
                                            <p:txEl>
                                              <p:pRg st="2" end="2"/>
                                            </p:txEl>
                                          </p:spTgt>
                                        </p:tgtEl>
                                        <p:attrNameLst>
                                          <p:attrName>style.visibility</p:attrName>
                                        </p:attrNameLst>
                                      </p:cBhvr>
                                      <p:to>
                                        <p:strVal val="visible"/>
                                      </p:to>
                                    </p:set>
                                    <p:animEffect transition="in" filter="dissolve">
                                      <p:cBhvr>
                                        <p:cTn id="34" dur="5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500" fill="hold"/>
                                        <p:tgtEl>
                                          <p:spTgt spid="26"/>
                                        </p:tgtEl>
                                        <p:attrNameLst>
                                          <p:attrName>ppt_x</p:attrName>
                                        </p:attrNameLst>
                                      </p:cBhvr>
                                      <p:tavLst>
                                        <p:tav tm="0">
                                          <p:val>
                                            <p:strVal val="#ppt_x"/>
                                          </p:val>
                                        </p:tav>
                                        <p:tav tm="100000">
                                          <p:val>
                                            <p:strVal val="#ppt_x"/>
                                          </p:val>
                                        </p:tav>
                                      </p:tavLst>
                                    </p:anim>
                                    <p:anim calcmode="lin" valueType="num">
                                      <p:cBhvr additive="base">
                                        <p:cTn id="40" dur="500" fill="hold"/>
                                        <p:tgtEl>
                                          <p:spTgt spid="2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ppt_x"/>
                                          </p:val>
                                        </p:tav>
                                        <p:tav tm="100000">
                                          <p:val>
                                            <p:strVal val="#ppt_x"/>
                                          </p:val>
                                        </p:tav>
                                      </p:tavLst>
                                    </p:anim>
                                    <p:anim calcmode="lin" valueType="num">
                                      <p:cBhvr additive="base">
                                        <p:cTn id="44" dur="500" fill="hold"/>
                                        <p:tgtEl>
                                          <p:spTgt spid="2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500" fill="hold"/>
                                        <p:tgtEl>
                                          <p:spTgt spid="24"/>
                                        </p:tgtEl>
                                        <p:attrNameLst>
                                          <p:attrName>ppt_x</p:attrName>
                                        </p:attrNameLst>
                                      </p:cBhvr>
                                      <p:tavLst>
                                        <p:tav tm="0">
                                          <p:val>
                                            <p:strVal val="#ppt_x"/>
                                          </p:val>
                                        </p:tav>
                                        <p:tav tm="100000">
                                          <p:val>
                                            <p:strVal val="#ppt_x"/>
                                          </p:val>
                                        </p:tav>
                                      </p:tavLst>
                                    </p:anim>
                                    <p:anim calcmode="lin" valueType="num">
                                      <p:cBhvr additive="base">
                                        <p:cTn id="48" dur="500" fill="hold"/>
                                        <p:tgtEl>
                                          <p:spTgt spid="2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ppt_x"/>
                                          </p:val>
                                        </p:tav>
                                        <p:tav tm="100000">
                                          <p:val>
                                            <p:strVal val="#ppt_x"/>
                                          </p:val>
                                        </p:tav>
                                      </p:tavLst>
                                    </p:anim>
                                    <p:anim calcmode="lin" valueType="num">
                                      <p:cBhvr additive="base">
                                        <p:cTn id="52" dur="500" fill="hold"/>
                                        <p:tgtEl>
                                          <p:spTgt spid="3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additive="base">
                                        <p:cTn id="55" dur="500" fill="hold"/>
                                        <p:tgtEl>
                                          <p:spTgt spid="31"/>
                                        </p:tgtEl>
                                        <p:attrNameLst>
                                          <p:attrName>ppt_x</p:attrName>
                                        </p:attrNameLst>
                                      </p:cBhvr>
                                      <p:tavLst>
                                        <p:tav tm="0">
                                          <p:val>
                                            <p:strVal val="#ppt_x"/>
                                          </p:val>
                                        </p:tav>
                                        <p:tav tm="100000">
                                          <p:val>
                                            <p:strVal val="#ppt_x"/>
                                          </p:val>
                                        </p:tav>
                                      </p:tavLst>
                                    </p:anim>
                                    <p:anim calcmode="lin" valueType="num">
                                      <p:cBhvr additive="base">
                                        <p:cTn id="56" dur="500" fill="hold"/>
                                        <p:tgtEl>
                                          <p:spTgt spid="31"/>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anim calcmode="lin" valueType="num">
                                      <p:cBhvr additive="base">
                                        <p:cTn id="59" dur="500" fill="hold"/>
                                        <p:tgtEl>
                                          <p:spTgt spid="30"/>
                                        </p:tgtEl>
                                        <p:attrNameLst>
                                          <p:attrName>ppt_x</p:attrName>
                                        </p:attrNameLst>
                                      </p:cBhvr>
                                      <p:tavLst>
                                        <p:tav tm="0">
                                          <p:val>
                                            <p:strVal val="#ppt_x"/>
                                          </p:val>
                                        </p:tav>
                                        <p:tav tm="100000">
                                          <p:val>
                                            <p:strVal val="#ppt_x"/>
                                          </p:val>
                                        </p:tav>
                                      </p:tavLst>
                                    </p:anim>
                                    <p:anim calcmode="lin" valueType="num">
                                      <p:cBhvr additive="base">
                                        <p:cTn id="60" dur="500" fill="hold"/>
                                        <p:tgtEl>
                                          <p:spTgt spid="30"/>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additive="base">
                                        <p:cTn id="63" dur="500" fill="hold"/>
                                        <p:tgtEl>
                                          <p:spTgt spid="29"/>
                                        </p:tgtEl>
                                        <p:attrNameLst>
                                          <p:attrName>ppt_x</p:attrName>
                                        </p:attrNameLst>
                                      </p:cBhvr>
                                      <p:tavLst>
                                        <p:tav tm="0">
                                          <p:val>
                                            <p:strVal val="#ppt_x"/>
                                          </p:val>
                                        </p:tav>
                                        <p:tav tm="100000">
                                          <p:val>
                                            <p:strVal val="#ppt_x"/>
                                          </p:val>
                                        </p:tav>
                                      </p:tavLst>
                                    </p:anim>
                                    <p:anim calcmode="lin" valueType="num">
                                      <p:cBhvr additive="base">
                                        <p:cTn id="6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4" grpId="0"/>
      <p:bldP spid="25" grpId="0"/>
      <p:bldP spid="26" grpId="0"/>
      <p:bldP spid="29" grpId="0"/>
      <p:bldP spid="30" grpId="0"/>
      <p:bldP spid="31" grpId="0"/>
      <p:bldP spid="32" grpId="0"/>
      <p:bldP spid="33" grpId="0"/>
      <p:bldP spid="3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346F4-F920-929B-E2CD-0ACED9A0EB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BD1014-21C0-DA5A-8BA8-436B5D892DE6}"/>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Method of Joints: FBD of the Truss</a:t>
            </a:r>
          </a:p>
        </p:txBody>
      </p:sp>
      <p:sp>
        <p:nvSpPr>
          <p:cNvPr id="3" name="Subtitle 2">
            <a:extLst>
              <a:ext uri="{FF2B5EF4-FFF2-40B4-BE49-F238E27FC236}">
                <a16:creationId xmlns:a16="http://schemas.microsoft.com/office/drawing/2014/main" id="{9C4AE115-521C-75D4-22F8-FF91564D96EE}"/>
              </a:ext>
            </a:extLst>
          </p:cNvPr>
          <p:cNvSpPr txBox="1">
            <a:spLocks noGrp="1"/>
          </p:cNvSpPr>
          <p:nvPr>
            <p:ph type="subTitle" idx="1"/>
          </p:nvPr>
        </p:nvSpPr>
        <p:spPr>
          <a:xfrm>
            <a:off x="359567" y="5323160"/>
            <a:ext cx="8702678" cy="922825"/>
          </a:xfrm>
        </p:spPr>
        <p:txBody>
          <a:bodyPr anchorCtr="0"/>
          <a:lstStyle/>
          <a:p>
            <a:pPr marL="342900" lvl="0" indent="-342900" algn="l">
              <a:spcBef>
                <a:spcPts val="600"/>
              </a:spcBef>
              <a:buClr>
                <a:srgbClr val="000000"/>
              </a:buClr>
              <a:buChar char="•"/>
            </a:pPr>
            <a:r>
              <a:rPr lang="en-US" sz="2400" dirty="0"/>
              <a:t>Convert the constraints/supports into reaction force components with the appropriate labels to generate  An FBD.</a:t>
            </a: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CF47481E-021D-2AD9-25F4-BFEAC5496DE9}"/>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20</a:t>
            </a:fld>
            <a:endParaRPr lang="en-US"/>
          </a:p>
        </p:txBody>
      </p:sp>
      <p:grpSp>
        <p:nvGrpSpPr>
          <p:cNvPr id="5" name="Group 38">
            <a:extLst>
              <a:ext uri="{FF2B5EF4-FFF2-40B4-BE49-F238E27FC236}">
                <a16:creationId xmlns:a16="http://schemas.microsoft.com/office/drawing/2014/main" id="{ED14CE04-B4FF-2933-6657-E7168FEEC00E}"/>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8135A74B-C8EA-8177-8732-CA9E84C370D7}"/>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CE3362F9-EFB2-5E2E-8F15-502EF508B003}"/>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7E770F41-1BA5-B67B-1FC4-684C0E3C30AB}"/>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F17979BF-02E0-B16C-2EA9-C84BC75D091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99EC9657-5B08-A8F9-86BC-8A21C8E44C4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CDCB4046-F583-8A27-6D0B-2824A437D854}"/>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58A542CF-CCD1-2B50-8CCD-9C90E170F3D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34223D74-D688-77C1-7380-4BA1CC63473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E756D317-72CC-DA80-2ED9-1CEFCB9AA186}"/>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9F52C6F6-5F03-DDE6-0056-0344DA19347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B72216AB-50D7-2CBB-279D-802FCBDE4E9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86CB6C5A-41DA-5B0E-69C4-1F0F61D22FB9}"/>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E98D1A80-9B6F-77ED-7E6D-3970A855A65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97FB636E-84F5-EC38-DB82-8A37FB4D1EE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722530B9-91CA-B984-7F85-51989CC3DC0B}"/>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6BD0EBE-D7A7-E3E1-5B2E-D77B8630D0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 name="Picture 22">
            <a:extLst>
              <a:ext uri="{FF2B5EF4-FFF2-40B4-BE49-F238E27FC236}">
                <a16:creationId xmlns:a16="http://schemas.microsoft.com/office/drawing/2014/main" id="{9BA4E9D7-0D05-1CDE-1775-FFEC485DBC4A}"/>
              </a:ext>
            </a:extLst>
          </p:cNvPr>
          <p:cNvPicPr>
            <a:picLocks noChangeAspect="1"/>
          </p:cNvPicPr>
          <p:nvPr/>
        </p:nvPicPr>
        <p:blipFill>
          <a:blip r:embed="rId4"/>
          <a:stretch>
            <a:fillRect/>
          </a:stretch>
        </p:blipFill>
        <p:spPr>
          <a:xfrm>
            <a:off x="480925" y="1371600"/>
            <a:ext cx="7940672" cy="2985550"/>
          </a:xfrm>
          <a:prstGeom prst="rect">
            <a:avLst/>
          </a:prstGeom>
        </p:spPr>
      </p:pic>
      <p:sp>
        <p:nvSpPr>
          <p:cNvPr id="24" name="TextBox 23">
            <a:extLst>
              <a:ext uri="{FF2B5EF4-FFF2-40B4-BE49-F238E27FC236}">
                <a16:creationId xmlns:a16="http://schemas.microsoft.com/office/drawing/2014/main" id="{5ABB940E-4BA8-3169-C97F-BB9CCC2C65EA}"/>
              </a:ext>
            </a:extLst>
          </p:cNvPr>
          <p:cNvSpPr txBox="1"/>
          <p:nvPr/>
        </p:nvSpPr>
        <p:spPr>
          <a:xfrm>
            <a:off x="1219200" y="3119735"/>
            <a:ext cx="407484" cy="461665"/>
          </a:xfrm>
          <a:prstGeom prst="rect">
            <a:avLst/>
          </a:prstGeom>
          <a:noFill/>
        </p:spPr>
        <p:txBody>
          <a:bodyPr wrap="none" rtlCol="0">
            <a:spAutoFit/>
          </a:bodyPr>
          <a:lstStyle/>
          <a:p>
            <a:r>
              <a:rPr lang="en-US" dirty="0"/>
              <a:t>A</a:t>
            </a:r>
          </a:p>
        </p:txBody>
      </p:sp>
      <p:sp>
        <p:nvSpPr>
          <p:cNvPr id="25" name="TextBox 24">
            <a:extLst>
              <a:ext uri="{FF2B5EF4-FFF2-40B4-BE49-F238E27FC236}">
                <a16:creationId xmlns:a16="http://schemas.microsoft.com/office/drawing/2014/main" id="{08D05450-2291-5473-4DA6-808B5BD41C0E}"/>
              </a:ext>
            </a:extLst>
          </p:cNvPr>
          <p:cNvSpPr txBox="1"/>
          <p:nvPr/>
        </p:nvSpPr>
        <p:spPr>
          <a:xfrm>
            <a:off x="2142382" y="1600648"/>
            <a:ext cx="389850" cy="461665"/>
          </a:xfrm>
          <a:prstGeom prst="rect">
            <a:avLst/>
          </a:prstGeom>
          <a:noFill/>
        </p:spPr>
        <p:txBody>
          <a:bodyPr wrap="none" rtlCol="0">
            <a:spAutoFit/>
          </a:bodyPr>
          <a:lstStyle/>
          <a:p>
            <a:r>
              <a:rPr lang="en-US" dirty="0"/>
              <a:t>B</a:t>
            </a:r>
          </a:p>
        </p:txBody>
      </p:sp>
      <p:sp>
        <p:nvSpPr>
          <p:cNvPr id="26" name="TextBox 25">
            <a:extLst>
              <a:ext uri="{FF2B5EF4-FFF2-40B4-BE49-F238E27FC236}">
                <a16:creationId xmlns:a16="http://schemas.microsoft.com/office/drawing/2014/main" id="{6BEC2C6C-BC06-52D1-8797-336397F8E0CA}"/>
              </a:ext>
            </a:extLst>
          </p:cNvPr>
          <p:cNvSpPr txBox="1"/>
          <p:nvPr/>
        </p:nvSpPr>
        <p:spPr>
          <a:xfrm>
            <a:off x="4190932" y="1524448"/>
            <a:ext cx="389850" cy="461665"/>
          </a:xfrm>
          <a:prstGeom prst="rect">
            <a:avLst/>
          </a:prstGeom>
          <a:noFill/>
        </p:spPr>
        <p:txBody>
          <a:bodyPr wrap="none" rtlCol="0">
            <a:spAutoFit/>
          </a:bodyPr>
          <a:lstStyle/>
          <a:p>
            <a:r>
              <a:rPr lang="en-US" dirty="0"/>
              <a:t>C</a:t>
            </a:r>
          </a:p>
        </p:txBody>
      </p:sp>
      <p:sp>
        <p:nvSpPr>
          <p:cNvPr id="27" name="TextBox 26">
            <a:extLst>
              <a:ext uri="{FF2B5EF4-FFF2-40B4-BE49-F238E27FC236}">
                <a16:creationId xmlns:a16="http://schemas.microsoft.com/office/drawing/2014/main" id="{2C4F8244-BDD4-8673-5C33-D2A876C8ED04}"/>
              </a:ext>
            </a:extLst>
          </p:cNvPr>
          <p:cNvSpPr txBox="1"/>
          <p:nvPr/>
        </p:nvSpPr>
        <p:spPr>
          <a:xfrm>
            <a:off x="6028582" y="1596183"/>
            <a:ext cx="407484" cy="461665"/>
          </a:xfrm>
          <a:prstGeom prst="rect">
            <a:avLst/>
          </a:prstGeom>
          <a:noFill/>
        </p:spPr>
        <p:txBody>
          <a:bodyPr wrap="none" rtlCol="0">
            <a:spAutoFit/>
          </a:bodyPr>
          <a:lstStyle/>
          <a:p>
            <a:r>
              <a:rPr lang="en-US" dirty="0"/>
              <a:t>D</a:t>
            </a:r>
          </a:p>
        </p:txBody>
      </p:sp>
      <p:sp>
        <p:nvSpPr>
          <p:cNvPr id="28" name="TextBox 27">
            <a:extLst>
              <a:ext uri="{FF2B5EF4-FFF2-40B4-BE49-F238E27FC236}">
                <a16:creationId xmlns:a16="http://schemas.microsoft.com/office/drawing/2014/main" id="{74F45B31-2550-2B4D-0386-948A348A4339}"/>
              </a:ext>
            </a:extLst>
          </p:cNvPr>
          <p:cNvSpPr txBox="1"/>
          <p:nvPr/>
        </p:nvSpPr>
        <p:spPr>
          <a:xfrm>
            <a:off x="7095382" y="3196383"/>
            <a:ext cx="372218" cy="461665"/>
          </a:xfrm>
          <a:prstGeom prst="rect">
            <a:avLst/>
          </a:prstGeom>
          <a:noFill/>
        </p:spPr>
        <p:txBody>
          <a:bodyPr wrap="none" rtlCol="0">
            <a:spAutoFit/>
          </a:bodyPr>
          <a:lstStyle/>
          <a:p>
            <a:r>
              <a:rPr lang="en-US" dirty="0"/>
              <a:t>E</a:t>
            </a:r>
          </a:p>
        </p:txBody>
      </p:sp>
      <p:sp>
        <p:nvSpPr>
          <p:cNvPr id="29" name="TextBox 28">
            <a:extLst>
              <a:ext uri="{FF2B5EF4-FFF2-40B4-BE49-F238E27FC236}">
                <a16:creationId xmlns:a16="http://schemas.microsoft.com/office/drawing/2014/main" id="{C97EE624-8B01-15C4-FCDD-BE201990AE74}"/>
              </a:ext>
            </a:extLst>
          </p:cNvPr>
          <p:cNvSpPr txBox="1"/>
          <p:nvPr/>
        </p:nvSpPr>
        <p:spPr>
          <a:xfrm>
            <a:off x="5206412" y="3429000"/>
            <a:ext cx="356188" cy="461665"/>
          </a:xfrm>
          <a:prstGeom prst="rect">
            <a:avLst/>
          </a:prstGeom>
          <a:noFill/>
        </p:spPr>
        <p:txBody>
          <a:bodyPr wrap="none" rtlCol="0">
            <a:spAutoFit/>
          </a:bodyPr>
          <a:lstStyle/>
          <a:p>
            <a:r>
              <a:rPr lang="en-US" dirty="0"/>
              <a:t>F</a:t>
            </a:r>
          </a:p>
        </p:txBody>
      </p:sp>
      <p:sp>
        <p:nvSpPr>
          <p:cNvPr id="30" name="TextBox 29">
            <a:extLst>
              <a:ext uri="{FF2B5EF4-FFF2-40B4-BE49-F238E27FC236}">
                <a16:creationId xmlns:a16="http://schemas.microsoft.com/office/drawing/2014/main" id="{24620AE3-59A3-55B1-F342-580C8189DD15}"/>
              </a:ext>
            </a:extLst>
          </p:cNvPr>
          <p:cNvSpPr txBox="1"/>
          <p:nvPr/>
        </p:nvSpPr>
        <p:spPr>
          <a:xfrm>
            <a:off x="3429000" y="3429000"/>
            <a:ext cx="407484" cy="461665"/>
          </a:xfrm>
          <a:prstGeom prst="rect">
            <a:avLst/>
          </a:prstGeom>
          <a:noFill/>
        </p:spPr>
        <p:txBody>
          <a:bodyPr wrap="none" rtlCol="0">
            <a:spAutoFit/>
          </a:bodyPr>
          <a:lstStyle/>
          <a:p>
            <a:r>
              <a:rPr lang="en-US" dirty="0"/>
              <a:t>G</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608C485F-6251-415E-227E-16928AF81F9D}"/>
                  </a:ext>
                </a:extLst>
              </p:cNvPr>
              <p:cNvSpPr txBox="1"/>
              <p:nvPr/>
            </p:nvSpPr>
            <p:spPr>
              <a:xfrm>
                <a:off x="3361582" y="4115248"/>
                <a:ext cx="356957" cy="4526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𝑔</m:t>
                          </m:r>
                        </m:sub>
                      </m:sSub>
                    </m:oMath>
                  </m:oMathPara>
                </a14:m>
                <a:endParaRPr lang="en-US" dirty="0"/>
              </a:p>
            </p:txBody>
          </p:sp>
        </mc:Choice>
        <mc:Fallback xmlns="">
          <p:sp>
            <p:nvSpPr>
              <p:cNvPr id="31" name="TextBox 30">
                <a:extLst>
                  <a:ext uri="{FF2B5EF4-FFF2-40B4-BE49-F238E27FC236}">
                    <a16:creationId xmlns:a16="http://schemas.microsoft.com/office/drawing/2014/main" id="{608C485F-6251-415E-227E-16928AF81F9D}"/>
                  </a:ext>
                </a:extLst>
              </p:cNvPr>
              <p:cNvSpPr txBox="1">
                <a:spLocks noRot="1" noChangeAspect="1" noMove="1" noResize="1" noEditPoints="1" noAdjustHandles="1" noChangeArrowheads="1" noChangeShapeType="1" noTextEdit="1"/>
              </p:cNvSpPr>
              <p:nvPr/>
            </p:nvSpPr>
            <p:spPr>
              <a:xfrm>
                <a:off x="3361582" y="4115248"/>
                <a:ext cx="356957" cy="4526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BDAA2E05-8D0C-422D-679F-DB10779CA48C}"/>
                  </a:ext>
                </a:extLst>
              </p:cNvPr>
              <p:cNvSpPr txBox="1"/>
              <p:nvPr/>
            </p:nvSpPr>
            <p:spPr>
              <a:xfrm>
                <a:off x="5062025" y="4119760"/>
                <a:ext cx="365613" cy="45224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𝑓</m:t>
                          </m:r>
                        </m:sub>
                      </m:sSub>
                    </m:oMath>
                  </m:oMathPara>
                </a14:m>
                <a:endParaRPr lang="en-US" dirty="0"/>
              </a:p>
            </p:txBody>
          </p:sp>
        </mc:Choice>
        <mc:Fallback xmlns="">
          <p:sp>
            <p:nvSpPr>
              <p:cNvPr id="32" name="TextBox 31">
                <a:extLst>
                  <a:ext uri="{FF2B5EF4-FFF2-40B4-BE49-F238E27FC236}">
                    <a16:creationId xmlns:a16="http://schemas.microsoft.com/office/drawing/2014/main" id="{BDAA2E05-8D0C-422D-679F-DB10779CA48C}"/>
                  </a:ext>
                </a:extLst>
              </p:cNvPr>
              <p:cNvSpPr txBox="1">
                <a:spLocks noRot="1" noChangeAspect="1" noMove="1" noResize="1" noEditPoints="1" noAdjustHandles="1" noChangeArrowheads="1" noChangeShapeType="1" noTextEdit="1"/>
              </p:cNvSpPr>
              <p:nvPr/>
            </p:nvSpPr>
            <p:spPr>
              <a:xfrm>
                <a:off x="5062025" y="4119760"/>
                <a:ext cx="365613" cy="452240"/>
              </a:xfrm>
              <a:prstGeom prst="rect">
                <a:avLst/>
              </a:prstGeom>
              <a:blipFill>
                <a:blip r:embed="rId6"/>
                <a:stretch>
                  <a:fillRect/>
                </a:stretch>
              </a:blipFill>
            </p:spPr>
            <p:txBody>
              <a:bodyPr/>
              <a:lstStyle/>
              <a:p>
                <a:r>
                  <a:rPr lang="en-US">
                    <a:noFill/>
                  </a:rPr>
                  <a:t> </a:t>
                </a:r>
              </a:p>
            </p:txBody>
          </p:sp>
        </mc:Fallback>
      </mc:AlternateContent>
      <p:sp>
        <p:nvSpPr>
          <p:cNvPr id="22" name="Freeform: Shape 21">
            <a:extLst>
              <a:ext uri="{FF2B5EF4-FFF2-40B4-BE49-F238E27FC236}">
                <a16:creationId xmlns:a16="http://schemas.microsoft.com/office/drawing/2014/main" id="{2B124BD1-C183-8A5E-D4F5-22F55611BB7B}"/>
              </a:ext>
            </a:extLst>
          </p:cNvPr>
          <p:cNvSpPr/>
          <p:nvPr/>
        </p:nvSpPr>
        <p:spPr bwMode="auto">
          <a:xfrm>
            <a:off x="886837" y="3424578"/>
            <a:ext cx="873171" cy="742743"/>
          </a:xfrm>
          <a:custGeom>
            <a:avLst/>
            <a:gdLst>
              <a:gd name="csX0" fmla="*/ 27563 w 873171"/>
              <a:gd name="csY0" fmla="*/ 34614 h 742743"/>
              <a:gd name="csX1" fmla="*/ 346740 w 873171"/>
              <a:gd name="csY1" fmla="*/ 109 h 742743"/>
              <a:gd name="csX2" fmla="*/ 536521 w 873171"/>
              <a:gd name="csY2" fmla="*/ 25988 h 742743"/>
              <a:gd name="csX3" fmla="*/ 596906 w 873171"/>
              <a:gd name="csY3" fmla="*/ 86373 h 742743"/>
              <a:gd name="csX4" fmla="*/ 596906 w 873171"/>
              <a:gd name="csY4" fmla="*/ 138131 h 742743"/>
              <a:gd name="csX5" fmla="*/ 691797 w 873171"/>
              <a:gd name="csY5" fmla="*/ 172637 h 742743"/>
              <a:gd name="csX6" fmla="*/ 786688 w 873171"/>
              <a:gd name="csY6" fmla="*/ 155384 h 742743"/>
              <a:gd name="csX7" fmla="*/ 872952 w 873171"/>
              <a:gd name="csY7" fmla="*/ 638464 h 742743"/>
              <a:gd name="csX8" fmla="*/ 760808 w 873171"/>
              <a:gd name="csY8" fmla="*/ 707475 h 742743"/>
              <a:gd name="csX9" fmla="*/ 527895 w 873171"/>
              <a:gd name="csY9" fmla="*/ 724728 h 742743"/>
              <a:gd name="csX10" fmla="*/ 139706 w 873171"/>
              <a:gd name="csY10" fmla="*/ 448682 h 742743"/>
              <a:gd name="csX11" fmla="*/ 27563 w 873171"/>
              <a:gd name="csY11" fmla="*/ 258901 h 742743"/>
              <a:gd name="csX12" fmla="*/ 27563 w 873171"/>
              <a:gd name="csY12" fmla="*/ 34614 h 7427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873171" h="742743">
                <a:moveTo>
                  <a:pt x="27563" y="34614"/>
                </a:moveTo>
                <a:cubicBezTo>
                  <a:pt x="80759" y="-8518"/>
                  <a:pt x="261914" y="1547"/>
                  <a:pt x="346740" y="109"/>
                </a:cubicBezTo>
                <a:cubicBezTo>
                  <a:pt x="431566" y="-1329"/>
                  <a:pt x="494827" y="11611"/>
                  <a:pt x="536521" y="25988"/>
                </a:cubicBezTo>
                <a:cubicBezTo>
                  <a:pt x="578215" y="40365"/>
                  <a:pt x="586842" y="67683"/>
                  <a:pt x="596906" y="86373"/>
                </a:cubicBezTo>
                <a:cubicBezTo>
                  <a:pt x="606970" y="105063"/>
                  <a:pt x="581091" y="123754"/>
                  <a:pt x="596906" y="138131"/>
                </a:cubicBezTo>
                <a:cubicBezTo>
                  <a:pt x="612721" y="152508"/>
                  <a:pt x="660167" y="169762"/>
                  <a:pt x="691797" y="172637"/>
                </a:cubicBezTo>
                <a:cubicBezTo>
                  <a:pt x="723427" y="175512"/>
                  <a:pt x="756496" y="77746"/>
                  <a:pt x="786688" y="155384"/>
                </a:cubicBezTo>
                <a:cubicBezTo>
                  <a:pt x="816881" y="233022"/>
                  <a:pt x="877265" y="546449"/>
                  <a:pt x="872952" y="638464"/>
                </a:cubicBezTo>
                <a:cubicBezTo>
                  <a:pt x="868639" y="730479"/>
                  <a:pt x="818317" y="693098"/>
                  <a:pt x="760808" y="707475"/>
                </a:cubicBezTo>
                <a:cubicBezTo>
                  <a:pt x="703299" y="721852"/>
                  <a:pt x="631412" y="767860"/>
                  <a:pt x="527895" y="724728"/>
                </a:cubicBezTo>
                <a:cubicBezTo>
                  <a:pt x="424378" y="681596"/>
                  <a:pt x="223095" y="526320"/>
                  <a:pt x="139706" y="448682"/>
                </a:cubicBezTo>
                <a:cubicBezTo>
                  <a:pt x="56317" y="371044"/>
                  <a:pt x="43378" y="326475"/>
                  <a:pt x="27563" y="258901"/>
                </a:cubicBezTo>
                <a:cubicBezTo>
                  <a:pt x="11748" y="191328"/>
                  <a:pt x="-25633" y="77746"/>
                  <a:pt x="27563" y="34614"/>
                </a:cubicBez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34" name="Freeform: Shape 33">
            <a:extLst>
              <a:ext uri="{FF2B5EF4-FFF2-40B4-BE49-F238E27FC236}">
                <a16:creationId xmlns:a16="http://schemas.microsoft.com/office/drawing/2014/main" id="{27FCF459-C58A-3CE7-EBC7-3E82BA46460B}"/>
              </a:ext>
            </a:extLst>
          </p:cNvPr>
          <p:cNvSpPr/>
          <p:nvPr/>
        </p:nvSpPr>
        <p:spPr bwMode="auto">
          <a:xfrm>
            <a:off x="6984607" y="3510498"/>
            <a:ext cx="467928" cy="743135"/>
          </a:xfrm>
          <a:custGeom>
            <a:avLst/>
            <a:gdLst>
              <a:gd name="csX0" fmla="*/ 20042 w 467928"/>
              <a:gd name="csY0" fmla="*/ 78091 h 743135"/>
              <a:gd name="csX1" fmla="*/ 244329 w 467928"/>
              <a:gd name="csY1" fmla="*/ 52211 h 743135"/>
              <a:gd name="csX2" fmla="*/ 459989 w 467928"/>
              <a:gd name="csY2" fmla="*/ 380015 h 743135"/>
              <a:gd name="csX3" fmla="*/ 382351 w 467928"/>
              <a:gd name="csY3" fmla="*/ 647434 h 743135"/>
              <a:gd name="csX4" fmla="*/ 20042 w 467928"/>
              <a:gd name="csY4" fmla="*/ 699193 h 743135"/>
              <a:gd name="csX5" fmla="*/ 45921 w 467928"/>
              <a:gd name="csY5" fmla="*/ 34959 h 743135"/>
              <a:gd name="csX6" fmla="*/ 20042 w 467928"/>
              <a:gd name="csY6" fmla="*/ 78091 h 74313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67928" h="743135">
                <a:moveTo>
                  <a:pt x="20042" y="78091"/>
                </a:moveTo>
                <a:cubicBezTo>
                  <a:pt x="53110" y="80966"/>
                  <a:pt x="171005" y="1890"/>
                  <a:pt x="244329" y="52211"/>
                </a:cubicBezTo>
                <a:cubicBezTo>
                  <a:pt x="317653" y="102532"/>
                  <a:pt x="436985" y="280811"/>
                  <a:pt x="459989" y="380015"/>
                </a:cubicBezTo>
                <a:cubicBezTo>
                  <a:pt x="482993" y="479219"/>
                  <a:pt x="455676" y="594238"/>
                  <a:pt x="382351" y="647434"/>
                </a:cubicBezTo>
                <a:cubicBezTo>
                  <a:pt x="309027" y="700630"/>
                  <a:pt x="76114" y="801272"/>
                  <a:pt x="20042" y="699193"/>
                </a:cubicBezTo>
                <a:cubicBezTo>
                  <a:pt x="-36030" y="597114"/>
                  <a:pt x="43046" y="132725"/>
                  <a:pt x="45921" y="34959"/>
                </a:cubicBezTo>
                <a:cubicBezTo>
                  <a:pt x="48796" y="-62807"/>
                  <a:pt x="-13026" y="75216"/>
                  <a:pt x="20042" y="78091"/>
                </a:cubicBez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2D6093A7-8623-F2B8-D3CA-5CA78F4C7398}"/>
                  </a:ext>
                </a:extLst>
              </p:cNvPr>
              <p:cNvSpPr txBox="1"/>
              <p:nvPr/>
            </p:nvSpPr>
            <p:spPr>
              <a:xfrm>
                <a:off x="304800" y="3091112"/>
                <a:ext cx="572593"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𝑅</m:t>
                              </m:r>
                            </m:e>
                          </m:acc>
                        </m:e>
                        <m:sub>
                          <m:r>
                            <a:rPr lang="en-US" b="0" i="1" smtClean="0">
                              <a:solidFill>
                                <a:srgbClr val="0070C0"/>
                              </a:solidFill>
                              <a:latin typeface="Cambria Math" panose="02040503050406030204" pitchFamily="18" charset="0"/>
                            </a:rPr>
                            <m:t>𝐴𝑋</m:t>
                          </m:r>
                        </m:sub>
                      </m:sSub>
                    </m:oMath>
                  </m:oMathPara>
                </a14:m>
                <a:endParaRPr lang="en-US" dirty="0">
                  <a:solidFill>
                    <a:srgbClr val="0070C0"/>
                  </a:solidFill>
                </a:endParaRPr>
              </a:p>
            </p:txBody>
          </p:sp>
        </mc:Choice>
        <mc:Fallback xmlns="">
          <p:sp>
            <p:nvSpPr>
              <p:cNvPr id="37" name="TextBox 36">
                <a:extLst>
                  <a:ext uri="{FF2B5EF4-FFF2-40B4-BE49-F238E27FC236}">
                    <a16:creationId xmlns:a16="http://schemas.microsoft.com/office/drawing/2014/main" id="{2D6093A7-8623-F2B8-D3CA-5CA78F4C7398}"/>
                  </a:ext>
                </a:extLst>
              </p:cNvPr>
              <p:cNvSpPr txBox="1">
                <a:spLocks noRot="1" noChangeAspect="1" noMove="1" noResize="1" noEditPoints="1" noAdjustHandles="1" noChangeArrowheads="1" noChangeShapeType="1" noTextEdit="1"/>
              </p:cNvSpPr>
              <p:nvPr/>
            </p:nvSpPr>
            <p:spPr>
              <a:xfrm>
                <a:off x="304800" y="3091112"/>
                <a:ext cx="572593"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B041BC0A-9292-3944-3D87-EAA009DEC236}"/>
                  </a:ext>
                </a:extLst>
              </p:cNvPr>
              <p:cNvSpPr txBox="1"/>
              <p:nvPr/>
            </p:nvSpPr>
            <p:spPr>
              <a:xfrm>
                <a:off x="1292628" y="3962400"/>
                <a:ext cx="559769"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𝑅</m:t>
                              </m:r>
                            </m:e>
                          </m:acc>
                        </m:e>
                        <m:sub>
                          <m:r>
                            <a:rPr lang="en-US" b="0" i="1" smtClean="0">
                              <a:solidFill>
                                <a:srgbClr val="0070C0"/>
                              </a:solidFill>
                              <a:latin typeface="Cambria Math" panose="02040503050406030204" pitchFamily="18" charset="0"/>
                            </a:rPr>
                            <m:t>𝐴𝑌</m:t>
                          </m:r>
                        </m:sub>
                      </m:sSub>
                    </m:oMath>
                  </m:oMathPara>
                </a14:m>
                <a:endParaRPr lang="en-US" dirty="0">
                  <a:solidFill>
                    <a:srgbClr val="0070C0"/>
                  </a:solidFill>
                </a:endParaRPr>
              </a:p>
            </p:txBody>
          </p:sp>
        </mc:Choice>
        <mc:Fallback xmlns="">
          <p:sp>
            <p:nvSpPr>
              <p:cNvPr id="38" name="TextBox 37">
                <a:extLst>
                  <a:ext uri="{FF2B5EF4-FFF2-40B4-BE49-F238E27FC236}">
                    <a16:creationId xmlns:a16="http://schemas.microsoft.com/office/drawing/2014/main" id="{B041BC0A-9292-3944-3D87-EAA009DEC236}"/>
                  </a:ext>
                </a:extLst>
              </p:cNvPr>
              <p:cNvSpPr txBox="1">
                <a:spLocks noRot="1" noChangeAspect="1" noMove="1" noResize="1" noEditPoints="1" noAdjustHandles="1" noChangeArrowheads="1" noChangeShapeType="1" noTextEdit="1"/>
              </p:cNvSpPr>
              <p:nvPr/>
            </p:nvSpPr>
            <p:spPr>
              <a:xfrm>
                <a:off x="1292628" y="3962400"/>
                <a:ext cx="559769" cy="41408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C14B8655-D2A9-3C2D-C535-3292C38A0E28}"/>
                  </a:ext>
                </a:extLst>
              </p:cNvPr>
              <p:cNvSpPr txBox="1"/>
              <p:nvPr/>
            </p:nvSpPr>
            <p:spPr>
              <a:xfrm>
                <a:off x="6907831" y="4038600"/>
                <a:ext cx="570284"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𝑅</m:t>
                              </m:r>
                            </m:e>
                          </m:acc>
                        </m:e>
                        <m:sub>
                          <m:r>
                            <a:rPr lang="en-US" b="0" i="1" smtClean="0">
                              <a:solidFill>
                                <a:srgbClr val="0070C0"/>
                              </a:solidFill>
                              <a:latin typeface="Cambria Math" panose="02040503050406030204" pitchFamily="18" charset="0"/>
                            </a:rPr>
                            <m:t>𝐸𝑌</m:t>
                          </m:r>
                        </m:sub>
                      </m:sSub>
                    </m:oMath>
                  </m:oMathPara>
                </a14:m>
                <a:endParaRPr lang="en-US" dirty="0">
                  <a:solidFill>
                    <a:srgbClr val="0070C0"/>
                  </a:solidFill>
                </a:endParaRPr>
              </a:p>
            </p:txBody>
          </p:sp>
        </mc:Choice>
        <mc:Fallback xmlns="">
          <p:sp>
            <p:nvSpPr>
              <p:cNvPr id="39" name="TextBox 38">
                <a:extLst>
                  <a:ext uri="{FF2B5EF4-FFF2-40B4-BE49-F238E27FC236}">
                    <a16:creationId xmlns:a16="http://schemas.microsoft.com/office/drawing/2014/main" id="{C14B8655-D2A9-3C2D-C535-3292C38A0E28}"/>
                  </a:ext>
                </a:extLst>
              </p:cNvPr>
              <p:cNvSpPr txBox="1">
                <a:spLocks noRot="1" noChangeAspect="1" noMove="1" noResize="1" noEditPoints="1" noAdjustHandles="1" noChangeArrowheads="1" noChangeShapeType="1" noTextEdit="1"/>
              </p:cNvSpPr>
              <p:nvPr/>
            </p:nvSpPr>
            <p:spPr>
              <a:xfrm>
                <a:off x="6907831" y="4038600"/>
                <a:ext cx="570284" cy="414088"/>
              </a:xfrm>
              <a:prstGeom prst="rect">
                <a:avLst/>
              </a:prstGeom>
              <a:blipFill>
                <a:blip r:embed="rId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627362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grpId="0" nodeType="clickEffect">
                                  <p:stCondLst>
                                    <p:cond delay="0"/>
                                  </p:stCondLst>
                                  <p:childTnLst>
                                    <p:anim calcmode="lin" valueType="num">
                                      <p:cBhvr additive="base">
                                        <p:cTn id="11" dur="500"/>
                                        <p:tgtEl>
                                          <p:spTgt spid="34"/>
                                        </p:tgtEl>
                                        <p:attrNameLst>
                                          <p:attrName>ppt_x</p:attrName>
                                        </p:attrNameLst>
                                      </p:cBhvr>
                                      <p:tavLst>
                                        <p:tav tm="0">
                                          <p:val>
                                            <p:strVal val="ppt_x"/>
                                          </p:val>
                                        </p:tav>
                                        <p:tav tm="100000">
                                          <p:val>
                                            <p:strVal val="ppt_x"/>
                                          </p:val>
                                        </p:tav>
                                      </p:tavLst>
                                    </p:anim>
                                    <p:anim calcmode="lin" valueType="num">
                                      <p:cBhvr additive="base">
                                        <p:cTn id="12" dur="500"/>
                                        <p:tgtEl>
                                          <p:spTgt spid="34"/>
                                        </p:tgtEl>
                                        <p:attrNameLst>
                                          <p:attrName>ppt_y</p:attrName>
                                        </p:attrNameLst>
                                      </p:cBhvr>
                                      <p:tavLst>
                                        <p:tav tm="0">
                                          <p:val>
                                            <p:strVal val="ppt_y"/>
                                          </p:val>
                                        </p:tav>
                                        <p:tav tm="100000">
                                          <p:val>
                                            <p:strVal val="1+ppt_h/2"/>
                                          </p:val>
                                        </p:tav>
                                      </p:tavLst>
                                    </p:anim>
                                    <p:set>
                                      <p:cBhvr>
                                        <p:cTn id="13" dur="1" fill="hold">
                                          <p:stCondLst>
                                            <p:cond delay="499"/>
                                          </p:stCondLst>
                                        </p:cTn>
                                        <p:tgtEl>
                                          <p:spTgt spid="34"/>
                                        </p:tgtEl>
                                        <p:attrNameLst>
                                          <p:attrName>style.visibility</p:attrName>
                                        </p:attrNameLst>
                                      </p:cBhvr>
                                      <p:to>
                                        <p:strVal val="hidden"/>
                                      </p:to>
                                    </p:set>
                                  </p:childTnLst>
                                </p:cTn>
                              </p:par>
                              <p:par>
                                <p:cTn id="14" presetID="2" presetClass="exit" presetSubtype="4" fill="hold" grpId="0" nodeType="withEffect">
                                  <p:stCondLst>
                                    <p:cond delay="0"/>
                                  </p:stCondLst>
                                  <p:childTnLst>
                                    <p:anim calcmode="lin" valueType="num">
                                      <p:cBhvr additive="base">
                                        <p:cTn id="15" dur="500"/>
                                        <p:tgtEl>
                                          <p:spTgt spid="22"/>
                                        </p:tgtEl>
                                        <p:attrNameLst>
                                          <p:attrName>ppt_x</p:attrName>
                                        </p:attrNameLst>
                                      </p:cBhvr>
                                      <p:tavLst>
                                        <p:tav tm="0">
                                          <p:val>
                                            <p:strVal val="ppt_x"/>
                                          </p:val>
                                        </p:tav>
                                        <p:tav tm="100000">
                                          <p:val>
                                            <p:strVal val="ppt_x"/>
                                          </p:val>
                                        </p:tav>
                                      </p:tavLst>
                                    </p:anim>
                                    <p:anim calcmode="lin" valueType="num">
                                      <p:cBhvr additive="base">
                                        <p:cTn id="16" dur="500"/>
                                        <p:tgtEl>
                                          <p:spTgt spid="22"/>
                                        </p:tgtEl>
                                        <p:attrNameLst>
                                          <p:attrName>ppt_y</p:attrName>
                                        </p:attrNameLst>
                                      </p:cBhvr>
                                      <p:tavLst>
                                        <p:tav tm="0">
                                          <p:val>
                                            <p:strVal val="ppt_y"/>
                                          </p:val>
                                        </p:tav>
                                        <p:tav tm="100000">
                                          <p:val>
                                            <p:strVal val="1+ppt_h/2"/>
                                          </p:val>
                                        </p:tav>
                                      </p:tavLst>
                                    </p:anim>
                                    <p:set>
                                      <p:cBhvr>
                                        <p:cTn id="17" dur="1" fill="hold">
                                          <p:stCondLst>
                                            <p:cond delay="499"/>
                                          </p:stCondLst>
                                        </p:cTn>
                                        <p:tgtEl>
                                          <p:spTgt spid="22"/>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fill="hold"/>
                                        <p:tgtEl>
                                          <p:spTgt spid="37"/>
                                        </p:tgtEl>
                                        <p:attrNameLst>
                                          <p:attrName>ppt_x</p:attrName>
                                        </p:attrNameLst>
                                      </p:cBhvr>
                                      <p:tavLst>
                                        <p:tav tm="0">
                                          <p:val>
                                            <p:strVal val="#ppt_x"/>
                                          </p:val>
                                        </p:tav>
                                        <p:tav tm="100000">
                                          <p:val>
                                            <p:strVal val="#ppt_x"/>
                                          </p:val>
                                        </p:tav>
                                      </p:tavLst>
                                    </p:anim>
                                    <p:anim calcmode="lin" valueType="num">
                                      <p:cBhvr additive="base">
                                        <p:cTn id="23" dur="500" fill="hold"/>
                                        <p:tgtEl>
                                          <p:spTgt spid="37"/>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38"/>
                                        </p:tgtEl>
                                        <p:attrNameLst>
                                          <p:attrName>style.visibility</p:attrName>
                                        </p:attrNameLst>
                                      </p:cBhvr>
                                      <p:to>
                                        <p:strVal val="visible"/>
                                      </p:to>
                                    </p:set>
                                    <p:anim calcmode="lin" valueType="num">
                                      <p:cBhvr additive="base">
                                        <p:cTn id="26" dur="500" fill="hold"/>
                                        <p:tgtEl>
                                          <p:spTgt spid="38"/>
                                        </p:tgtEl>
                                        <p:attrNameLst>
                                          <p:attrName>ppt_x</p:attrName>
                                        </p:attrNameLst>
                                      </p:cBhvr>
                                      <p:tavLst>
                                        <p:tav tm="0">
                                          <p:val>
                                            <p:strVal val="#ppt_x"/>
                                          </p:val>
                                        </p:tav>
                                        <p:tav tm="100000">
                                          <p:val>
                                            <p:strVal val="#ppt_x"/>
                                          </p:val>
                                        </p:tav>
                                      </p:tavLst>
                                    </p:anim>
                                    <p:anim calcmode="lin" valueType="num">
                                      <p:cBhvr additive="base">
                                        <p:cTn id="27" dur="500" fill="hold"/>
                                        <p:tgtEl>
                                          <p:spTgt spid="3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500" fill="hold"/>
                                        <p:tgtEl>
                                          <p:spTgt spid="39"/>
                                        </p:tgtEl>
                                        <p:attrNameLst>
                                          <p:attrName>ppt_x</p:attrName>
                                        </p:attrNameLst>
                                      </p:cBhvr>
                                      <p:tavLst>
                                        <p:tav tm="0">
                                          <p:val>
                                            <p:strVal val="#ppt_x"/>
                                          </p:val>
                                        </p:tav>
                                        <p:tav tm="100000">
                                          <p:val>
                                            <p:strVal val="#ppt_x"/>
                                          </p:val>
                                        </p:tav>
                                      </p:tavLst>
                                    </p:anim>
                                    <p:anim calcmode="lin" valueType="num">
                                      <p:cBhvr additive="base">
                                        <p:cTn id="31"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2" grpId="0" animBg="1"/>
      <p:bldP spid="34" grpId="0" animBg="1"/>
      <p:bldP spid="37" grpId="0"/>
      <p:bldP spid="38" grpId="0"/>
      <p:bldP spid="3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32721-03AC-8A0B-87B6-BFB853A381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38201F-B11B-9463-58CE-0EEC2AD68BCF}"/>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Method of Joints: Evaluation of Reactions</a:t>
            </a:r>
          </a:p>
        </p:txBody>
      </p:sp>
      <p:sp>
        <p:nvSpPr>
          <p:cNvPr id="3" name="Subtitle 2">
            <a:extLst>
              <a:ext uri="{FF2B5EF4-FFF2-40B4-BE49-F238E27FC236}">
                <a16:creationId xmlns:a16="http://schemas.microsoft.com/office/drawing/2014/main" id="{CE072076-6C0A-F884-3C4C-EB88C2F93AF4}"/>
              </a:ext>
            </a:extLst>
          </p:cNvPr>
          <p:cNvSpPr txBox="1">
            <a:spLocks noGrp="1"/>
          </p:cNvSpPr>
          <p:nvPr>
            <p:ph type="subTitle" idx="1"/>
          </p:nvPr>
        </p:nvSpPr>
        <p:spPr>
          <a:xfrm>
            <a:off x="432068" y="4881561"/>
            <a:ext cx="8711932" cy="1668176"/>
          </a:xfrm>
        </p:spPr>
        <p:txBody>
          <a:bodyPr anchorCtr="0"/>
          <a:lstStyle/>
          <a:p>
            <a:pPr marL="342900" lvl="0" indent="-342900" algn="l">
              <a:spcBef>
                <a:spcPts val="600"/>
              </a:spcBef>
              <a:buClr>
                <a:srgbClr val="000000"/>
              </a:buClr>
              <a:buChar char="•"/>
            </a:pPr>
            <a:r>
              <a:rPr lang="en-US" sz="2800" dirty="0"/>
              <a:t>Solve for the reaction forces looking only at the external forces using the equilibrium equations for entire truss as a rigid body:</a:t>
            </a:r>
            <a:endParaRPr lang="en-US" sz="28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FB2747B2-7F98-A697-138A-6261B723B49E}"/>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21</a:t>
            </a:fld>
            <a:endParaRPr lang="en-US"/>
          </a:p>
        </p:txBody>
      </p:sp>
      <p:grpSp>
        <p:nvGrpSpPr>
          <p:cNvPr id="5" name="Group 38">
            <a:extLst>
              <a:ext uri="{FF2B5EF4-FFF2-40B4-BE49-F238E27FC236}">
                <a16:creationId xmlns:a16="http://schemas.microsoft.com/office/drawing/2014/main" id="{88FF6A61-05E6-37DD-5FE4-12E61D870EC9}"/>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8B23E3A2-FED0-4624-8306-83D625E9664D}"/>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53284F03-1358-D0D5-BF8A-E11B1B795971}"/>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A9DFAFB6-FBC7-3E60-7B17-6ACF3FC04057}"/>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F067E431-AB9E-E79D-5F8D-7AECC8BBD54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7B981921-32CF-E9BA-615F-3C9C7EE0187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E3C27F30-A8A9-2D62-1A18-144DBEE4B017}"/>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643153AC-FBC9-90D9-647F-23C02B767D0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8F4C505C-7160-A666-0C6F-D31007699A0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EFDD894D-AB72-DC52-BC1F-9D87D820D04E}"/>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FAA53D4E-BC7A-3C7C-65B2-481EE8FAB07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6E57D853-7F1A-3ECC-9C64-720342EF799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506E9160-5180-43D8-9FB6-76857D671C36}"/>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8C7F383A-1025-25B6-60A0-E2FD51BDD2A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48BF7682-3EAE-BE7F-70E5-2024025136F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49109FFA-9C68-3C49-ED01-19D601D86A57}"/>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36481C3C-4AE3-1D77-FD2C-D0DBEF329C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 name="Picture 22">
            <a:extLst>
              <a:ext uri="{FF2B5EF4-FFF2-40B4-BE49-F238E27FC236}">
                <a16:creationId xmlns:a16="http://schemas.microsoft.com/office/drawing/2014/main" id="{999DA0DE-EE4D-9062-2C7C-DB4E24F0AC88}"/>
              </a:ext>
            </a:extLst>
          </p:cNvPr>
          <p:cNvPicPr>
            <a:picLocks noChangeAspect="1"/>
          </p:cNvPicPr>
          <p:nvPr/>
        </p:nvPicPr>
        <p:blipFill>
          <a:blip r:embed="rId4"/>
          <a:stretch>
            <a:fillRect/>
          </a:stretch>
        </p:blipFill>
        <p:spPr>
          <a:xfrm>
            <a:off x="480925" y="1371600"/>
            <a:ext cx="7940672" cy="2985550"/>
          </a:xfrm>
          <a:prstGeom prst="rect">
            <a:avLst/>
          </a:prstGeom>
        </p:spPr>
      </p:pic>
      <p:sp>
        <p:nvSpPr>
          <p:cNvPr id="24" name="TextBox 23">
            <a:extLst>
              <a:ext uri="{FF2B5EF4-FFF2-40B4-BE49-F238E27FC236}">
                <a16:creationId xmlns:a16="http://schemas.microsoft.com/office/drawing/2014/main" id="{4139C2E1-9F4F-B87F-835B-BAC80C8043C2}"/>
              </a:ext>
            </a:extLst>
          </p:cNvPr>
          <p:cNvSpPr txBox="1"/>
          <p:nvPr/>
        </p:nvSpPr>
        <p:spPr>
          <a:xfrm>
            <a:off x="1219200" y="3119735"/>
            <a:ext cx="407484" cy="461665"/>
          </a:xfrm>
          <a:prstGeom prst="rect">
            <a:avLst/>
          </a:prstGeom>
          <a:noFill/>
        </p:spPr>
        <p:txBody>
          <a:bodyPr wrap="none" rtlCol="0">
            <a:spAutoFit/>
          </a:bodyPr>
          <a:lstStyle/>
          <a:p>
            <a:r>
              <a:rPr lang="en-US" dirty="0"/>
              <a:t>A</a:t>
            </a:r>
          </a:p>
        </p:txBody>
      </p:sp>
      <p:sp>
        <p:nvSpPr>
          <p:cNvPr id="25" name="TextBox 24">
            <a:extLst>
              <a:ext uri="{FF2B5EF4-FFF2-40B4-BE49-F238E27FC236}">
                <a16:creationId xmlns:a16="http://schemas.microsoft.com/office/drawing/2014/main" id="{B16D5806-5395-A855-9C17-1A430542826D}"/>
              </a:ext>
            </a:extLst>
          </p:cNvPr>
          <p:cNvSpPr txBox="1"/>
          <p:nvPr/>
        </p:nvSpPr>
        <p:spPr>
          <a:xfrm>
            <a:off x="2142382" y="1600648"/>
            <a:ext cx="389850" cy="461665"/>
          </a:xfrm>
          <a:prstGeom prst="rect">
            <a:avLst/>
          </a:prstGeom>
          <a:noFill/>
        </p:spPr>
        <p:txBody>
          <a:bodyPr wrap="none" rtlCol="0">
            <a:spAutoFit/>
          </a:bodyPr>
          <a:lstStyle/>
          <a:p>
            <a:r>
              <a:rPr lang="en-US" dirty="0"/>
              <a:t>B</a:t>
            </a:r>
          </a:p>
        </p:txBody>
      </p:sp>
      <p:sp>
        <p:nvSpPr>
          <p:cNvPr id="26" name="TextBox 25">
            <a:extLst>
              <a:ext uri="{FF2B5EF4-FFF2-40B4-BE49-F238E27FC236}">
                <a16:creationId xmlns:a16="http://schemas.microsoft.com/office/drawing/2014/main" id="{76F8863B-87F2-2996-B4B3-3419297CE188}"/>
              </a:ext>
            </a:extLst>
          </p:cNvPr>
          <p:cNvSpPr txBox="1"/>
          <p:nvPr/>
        </p:nvSpPr>
        <p:spPr>
          <a:xfrm>
            <a:off x="4190932" y="1524448"/>
            <a:ext cx="389850" cy="461665"/>
          </a:xfrm>
          <a:prstGeom prst="rect">
            <a:avLst/>
          </a:prstGeom>
          <a:noFill/>
        </p:spPr>
        <p:txBody>
          <a:bodyPr wrap="none" rtlCol="0">
            <a:spAutoFit/>
          </a:bodyPr>
          <a:lstStyle/>
          <a:p>
            <a:r>
              <a:rPr lang="en-US" dirty="0"/>
              <a:t>C</a:t>
            </a:r>
          </a:p>
        </p:txBody>
      </p:sp>
      <p:sp>
        <p:nvSpPr>
          <p:cNvPr id="27" name="TextBox 26">
            <a:extLst>
              <a:ext uri="{FF2B5EF4-FFF2-40B4-BE49-F238E27FC236}">
                <a16:creationId xmlns:a16="http://schemas.microsoft.com/office/drawing/2014/main" id="{E111E2AB-C478-C89F-CBA7-53A5AEAB5875}"/>
              </a:ext>
            </a:extLst>
          </p:cNvPr>
          <p:cNvSpPr txBox="1"/>
          <p:nvPr/>
        </p:nvSpPr>
        <p:spPr>
          <a:xfrm>
            <a:off x="6028582" y="1596183"/>
            <a:ext cx="407484" cy="461665"/>
          </a:xfrm>
          <a:prstGeom prst="rect">
            <a:avLst/>
          </a:prstGeom>
          <a:noFill/>
        </p:spPr>
        <p:txBody>
          <a:bodyPr wrap="none" rtlCol="0">
            <a:spAutoFit/>
          </a:bodyPr>
          <a:lstStyle/>
          <a:p>
            <a:r>
              <a:rPr lang="en-US" dirty="0"/>
              <a:t>D</a:t>
            </a:r>
          </a:p>
        </p:txBody>
      </p:sp>
      <p:sp>
        <p:nvSpPr>
          <p:cNvPr id="28" name="TextBox 27">
            <a:extLst>
              <a:ext uri="{FF2B5EF4-FFF2-40B4-BE49-F238E27FC236}">
                <a16:creationId xmlns:a16="http://schemas.microsoft.com/office/drawing/2014/main" id="{2FA614A1-FA7B-88A9-AD1F-7F873D473A8B}"/>
              </a:ext>
            </a:extLst>
          </p:cNvPr>
          <p:cNvSpPr txBox="1"/>
          <p:nvPr/>
        </p:nvSpPr>
        <p:spPr>
          <a:xfrm>
            <a:off x="7095382" y="3196383"/>
            <a:ext cx="372218" cy="461665"/>
          </a:xfrm>
          <a:prstGeom prst="rect">
            <a:avLst/>
          </a:prstGeom>
          <a:noFill/>
        </p:spPr>
        <p:txBody>
          <a:bodyPr wrap="none" rtlCol="0">
            <a:spAutoFit/>
          </a:bodyPr>
          <a:lstStyle/>
          <a:p>
            <a:r>
              <a:rPr lang="en-US" dirty="0"/>
              <a:t>E</a:t>
            </a:r>
          </a:p>
        </p:txBody>
      </p:sp>
      <p:sp>
        <p:nvSpPr>
          <p:cNvPr id="29" name="TextBox 28">
            <a:extLst>
              <a:ext uri="{FF2B5EF4-FFF2-40B4-BE49-F238E27FC236}">
                <a16:creationId xmlns:a16="http://schemas.microsoft.com/office/drawing/2014/main" id="{555CBB68-55F0-ECF7-D318-C76B43BF4329}"/>
              </a:ext>
            </a:extLst>
          </p:cNvPr>
          <p:cNvSpPr txBox="1"/>
          <p:nvPr/>
        </p:nvSpPr>
        <p:spPr>
          <a:xfrm>
            <a:off x="5206412" y="3429000"/>
            <a:ext cx="356188" cy="461665"/>
          </a:xfrm>
          <a:prstGeom prst="rect">
            <a:avLst/>
          </a:prstGeom>
          <a:noFill/>
        </p:spPr>
        <p:txBody>
          <a:bodyPr wrap="none" rtlCol="0">
            <a:spAutoFit/>
          </a:bodyPr>
          <a:lstStyle/>
          <a:p>
            <a:r>
              <a:rPr lang="en-US" dirty="0"/>
              <a:t>F</a:t>
            </a:r>
          </a:p>
        </p:txBody>
      </p:sp>
      <p:sp>
        <p:nvSpPr>
          <p:cNvPr id="30" name="TextBox 29">
            <a:extLst>
              <a:ext uri="{FF2B5EF4-FFF2-40B4-BE49-F238E27FC236}">
                <a16:creationId xmlns:a16="http://schemas.microsoft.com/office/drawing/2014/main" id="{38F1240B-D815-49A9-AC63-B1AC3CF3E34B}"/>
              </a:ext>
            </a:extLst>
          </p:cNvPr>
          <p:cNvSpPr txBox="1"/>
          <p:nvPr/>
        </p:nvSpPr>
        <p:spPr>
          <a:xfrm>
            <a:off x="3429000" y="3429000"/>
            <a:ext cx="407484" cy="461665"/>
          </a:xfrm>
          <a:prstGeom prst="rect">
            <a:avLst/>
          </a:prstGeom>
          <a:noFill/>
        </p:spPr>
        <p:txBody>
          <a:bodyPr wrap="none" rtlCol="0">
            <a:spAutoFit/>
          </a:bodyPr>
          <a:lstStyle/>
          <a:p>
            <a:r>
              <a:rPr lang="en-US" dirty="0"/>
              <a:t>G</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55873410-8EF9-9C24-EBFA-3DCB1FA315B9}"/>
                  </a:ext>
                </a:extLst>
              </p:cNvPr>
              <p:cNvSpPr txBox="1"/>
              <p:nvPr/>
            </p:nvSpPr>
            <p:spPr>
              <a:xfrm>
                <a:off x="3361582" y="4115248"/>
                <a:ext cx="356957" cy="4526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𝑔</m:t>
                          </m:r>
                        </m:sub>
                      </m:sSub>
                    </m:oMath>
                  </m:oMathPara>
                </a14:m>
                <a:endParaRPr lang="en-US" dirty="0"/>
              </a:p>
            </p:txBody>
          </p:sp>
        </mc:Choice>
        <mc:Fallback xmlns="">
          <p:sp>
            <p:nvSpPr>
              <p:cNvPr id="31" name="TextBox 30">
                <a:extLst>
                  <a:ext uri="{FF2B5EF4-FFF2-40B4-BE49-F238E27FC236}">
                    <a16:creationId xmlns:a16="http://schemas.microsoft.com/office/drawing/2014/main" id="{55873410-8EF9-9C24-EBFA-3DCB1FA315B9}"/>
                  </a:ext>
                </a:extLst>
              </p:cNvPr>
              <p:cNvSpPr txBox="1">
                <a:spLocks noRot="1" noChangeAspect="1" noMove="1" noResize="1" noEditPoints="1" noAdjustHandles="1" noChangeArrowheads="1" noChangeShapeType="1" noTextEdit="1"/>
              </p:cNvSpPr>
              <p:nvPr/>
            </p:nvSpPr>
            <p:spPr>
              <a:xfrm>
                <a:off x="3361582" y="4115248"/>
                <a:ext cx="356957" cy="4526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745741CB-6F35-80A2-A76C-DEA19F40C600}"/>
                  </a:ext>
                </a:extLst>
              </p:cNvPr>
              <p:cNvSpPr txBox="1"/>
              <p:nvPr/>
            </p:nvSpPr>
            <p:spPr>
              <a:xfrm>
                <a:off x="5062025" y="4119760"/>
                <a:ext cx="365613" cy="45224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𝑓</m:t>
                          </m:r>
                        </m:sub>
                      </m:sSub>
                    </m:oMath>
                  </m:oMathPara>
                </a14:m>
                <a:endParaRPr lang="en-US" dirty="0"/>
              </a:p>
            </p:txBody>
          </p:sp>
        </mc:Choice>
        <mc:Fallback xmlns="">
          <p:sp>
            <p:nvSpPr>
              <p:cNvPr id="32" name="TextBox 31">
                <a:extLst>
                  <a:ext uri="{FF2B5EF4-FFF2-40B4-BE49-F238E27FC236}">
                    <a16:creationId xmlns:a16="http://schemas.microsoft.com/office/drawing/2014/main" id="{745741CB-6F35-80A2-A76C-DEA19F40C600}"/>
                  </a:ext>
                </a:extLst>
              </p:cNvPr>
              <p:cNvSpPr txBox="1">
                <a:spLocks noRot="1" noChangeAspect="1" noMove="1" noResize="1" noEditPoints="1" noAdjustHandles="1" noChangeArrowheads="1" noChangeShapeType="1" noTextEdit="1"/>
              </p:cNvSpPr>
              <p:nvPr/>
            </p:nvSpPr>
            <p:spPr>
              <a:xfrm>
                <a:off x="5062025" y="4119760"/>
                <a:ext cx="365613" cy="45224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AB421D2D-81FB-01D9-987F-087FBDA79BFB}"/>
                  </a:ext>
                </a:extLst>
              </p:cNvPr>
              <p:cNvSpPr txBox="1"/>
              <p:nvPr/>
            </p:nvSpPr>
            <p:spPr>
              <a:xfrm>
                <a:off x="304800" y="3243512"/>
                <a:ext cx="572593"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𝑅</m:t>
                              </m:r>
                            </m:e>
                          </m:acc>
                        </m:e>
                        <m:sub>
                          <m:r>
                            <a:rPr lang="en-US" b="0" i="1" smtClean="0">
                              <a:solidFill>
                                <a:srgbClr val="0070C0"/>
                              </a:solidFill>
                              <a:latin typeface="Cambria Math" panose="02040503050406030204" pitchFamily="18" charset="0"/>
                            </a:rPr>
                            <m:t>𝐴𝑋</m:t>
                          </m:r>
                        </m:sub>
                      </m:sSub>
                    </m:oMath>
                  </m:oMathPara>
                </a14:m>
                <a:endParaRPr lang="en-US" dirty="0">
                  <a:solidFill>
                    <a:srgbClr val="0070C0"/>
                  </a:solidFill>
                </a:endParaRPr>
              </a:p>
            </p:txBody>
          </p:sp>
        </mc:Choice>
        <mc:Fallback xmlns="">
          <p:sp>
            <p:nvSpPr>
              <p:cNvPr id="33" name="TextBox 32">
                <a:extLst>
                  <a:ext uri="{FF2B5EF4-FFF2-40B4-BE49-F238E27FC236}">
                    <a16:creationId xmlns:a16="http://schemas.microsoft.com/office/drawing/2014/main" id="{AB421D2D-81FB-01D9-987F-087FBDA79BFB}"/>
                  </a:ext>
                </a:extLst>
              </p:cNvPr>
              <p:cNvSpPr txBox="1">
                <a:spLocks noRot="1" noChangeAspect="1" noMove="1" noResize="1" noEditPoints="1" noAdjustHandles="1" noChangeArrowheads="1" noChangeShapeType="1" noTextEdit="1"/>
              </p:cNvSpPr>
              <p:nvPr/>
            </p:nvSpPr>
            <p:spPr>
              <a:xfrm>
                <a:off x="304800" y="3243512"/>
                <a:ext cx="572593"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7D93EAFA-27C1-1DF6-CCA3-D1D05113C7A6}"/>
                  </a:ext>
                </a:extLst>
              </p:cNvPr>
              <p:cNvSpPr txBox="1"/>
              <p:nvPr/>
            </p:nvSpPr>
            <p:spPr>
              <a:xfrm>
                <a:off x="1292628" y="4114800"/>
                <a:ext cx="559769"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𝑅</m:t>
                              </m:r>
                            </m:e>
                          </m:acc>
                        </m:e>
                        <m:sub>
                          <m:r>
                            <a:rPr lang="en-US" b="0" i="1" smtClean="0">
                              <a:solidFill>
                                <a:srgbClr val="0070C0"/>
                              </a:solidFill>
                              <a:latin typeface="Cambria Math" panose="02040503050406030204" pitchFamily="18" charset="0"/>
                            </a:rPr>
                            <m:t>𝐴𝑌</m:t>
                          </m:r>
                        </m:sub>
                      </m:sSub>
                    </m:oMath>
                  </m:oMathPara>
                </a14:m>
                <a:endParaRPr lang="en-US" dirty="0">
                  <a:solidFill>
                    <a:srgbClr val="0070C0"/>
                  </a:solidFill>
                </a:endParaRPr>
              </a:p>
            </p:txBody>
          </p:sp>
        </mc:Choice>
        <mc:Fallback xmlns="">
          <p:sp>
            <p:nvSpPr>
              <p:cNvPr id="35" name="TextBox 34">
                <a:extLst>
                  <a:ext uri="{FF2B5EF4-FFF2-40B4-BE49-F238E27FC236}">
                    <a16:creationId xmlns:a16="http://schemas.microsoft.com/office/drawing/2014/main" id="{7D93EAFA-27C1-1DF6-CCA3-D1D05113C7A6}"/>
                  </a:ext>
                </a:extLst>
              </p:cNvPr>
              <p:cNvSpPr txBox="1">
                <a:spLocks noRot="1" noChangeAspect="1" noMove="1" noResize="1" noEditPoints="1" noAdjustHandles="1" noChangeArrowheads="1" noChangeShapeType="1" noTextEdit="1"/>
              </p:cNvSpPr>
              <p:nvPr/>
            </p:nvSpPr>
            <p:spPr>
              <a:xfrm>
                <a:off x="1292628" y="4114800"/>
                <a:ext cx="559769" cy="41408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69E2046B-1DF9-0F5F-F486-95188271CE1D}"/>
                  </a:ext>
                </a:extLst>
              </p:cNvPr>
              <p:cNvSpPr txBox="1"/>
              <p:nvPr/>
            </p:nvSpPr>
            <p:spPr>
              <a:xfrm>
                <a:off x="6907831" y="4191000"/>
                <a:ext cx="570284"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𝑅</m:t>
                              </m:r>
                            </m:e>
                          </m:acc>
                        </m:e>
                        <m:sub>
                          <m:r>
                            <a:rPr lang="en-US" b="0" i="1" smtClean="0">
                              <a:solidFill>
                                <a:srgbClr val="0070C0"/>
                              </a:solidFill>
                              <a:latin typeface="Cambria Math" panose="02040503050406030204" pitchFamily="18" charset="0"/>
                            </a:rPr>
                            <m:t>𝐸𝑌</m:t>
                          </m:r>
                        </m:sub>
                      </m:sSub>
                    </m:oMath>
                  </m:oMathPara>
                </a14:m>
                <a:endParaRPr lang="en-US" dirty="0">
                  <a:solidFill>
                    <a:srgbClr val="0070C0"/>
                  </a:solidFill>
                </a:endParaRPr>
              </a:p>
            </p:txBody>
          </p:sp>
        </mc:Choice>
        <mc:Fallback xmlns="">
          <p:sp>
            <p:nvSpPr>
              <p:cNvPr id="36" name="TextBox 35">
                <a:extLst>
                  <a:ext uri="{FF2B5EF4-FFF2-40B4-BE49-F238E27FC236}">
                    <a16:creationId xmlns:a16="http://schemas.microsoft.com/office/drawing/2014/main" id="{69E2046B-1DF9-0F5F-F486-95188271CE1D}"/>
                  </a:ext>
                </a:extLst>
              </p:cNvPr>
              <p:cNvSpPr txBox="1">
                <a:spLocks noRot="1" noChangeAspect="1" noMove="1" noResize="1" noEditPoints="1" noAdjustHandles="1" noChangeArrowheads="1" noChangeShapeType="1" noTextEdit="1"/>
              </p:cNvSpPr>
              <p:nvPr/>
            </p:nvSpPr>
            <p:spPr>
              <a:xfrm>
                <a:off x="6907831" y="4191000"/>
                <a:ext cx="570284" cy="414088"/>
              </a:xfrm>
              <a:prstGeom prst="rect">
                <a:avLst/>
              </a:prstGeom>
              <a:blipFill>
                <a:blip r:embed="rId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999267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EB909-2B11-4835-729B-F9928FEC77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A70E58-3C12-EC30-BF0F-0002E1909D82}"/>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Method of Joints: Evaluation of Reactions</a:t>
            </a:r>
          </a:p>
        </p:txBody>
      </p:sp>
      <p:sp>
        <p:nvSpPr>
          <p:cNvPr id="3" name="Subtitle 2">
            <a:extLst>
              <a:ext uri="{FF2B5EF4-FFF2-40B4-BE49-F238E27FC236}">
                <a16:creationId xmlns:a16="http://schemas.microsoft.com/office/drawing/2014/main" id="{0CCC63A6-3F7D-D103-241D-EA5EC3FA2184}"/>
              </a:ext>
            </a:extLst>
          </p:cNvPr>
          <p:cNvSpPr txBox="1">
            <a:spLocks noGrp="1"/>
          </p:cNvSpPr>
          <p:nvPr>
            <p:ph type="subTitle" idx="1"/>
          </p:nvPr>
        </p:nvSpPr>
        <p:spPr>
          <a:xfrm>
            <a:off x="332533" y="4551655"/>
            <a:ext cx="8382003" cy="589746"/>
          </a:xfrm>
        </p:spPr>
        <p:txBody>
          <a:bodyPr anchorCtr="0"/>
          <a:lstStyle/>
          <a:p>
            <a:pPr marL="342900" lvl="0" indent="-342900" algn="l">
              <a:spcBef>
                <a:spcPts val="600"/>
              </a:spcBef>
              <a:buClr>
                <a:srgbClr val="000000"/>
              </a:buClr>
              <a:buChar char="•"/>
            </a:pPr>
            <a:r>
              <a:rPr lang="en-US" sz="2800" dirty="0"/>
              <a:t>Equilibrium Equations in scalar form:</a:t>
            </a:r>
          </a:p>
          <a:p>
            <a:pPr marL="342900" lvl="0" indent="-342900" algn="l">
              <a:spcBef>
                <a:spcPts val="600"/>
              </a:spcBef>
              <a:buClr>
                <a:srgbClr val="000000"/>
              </a:buClr>
              <a:buChar char="•"/>
            </a:pPr>
            <a:endParaRPr lang="en-US" sz="28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185A3906-2C1D-F3DF-3B12-2A5AFB54D33B}"/>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22</a:t>
            </a:fld>
            <a:endParaRPr lang="en-US"/>
          </a:p>
        </p:txBody>
      </p:sp>
      <p:grpSp>
        <p:nvGrpSpPr>
          <p:cNvPr id="5" name="Group 38">
            <a:extLst>
              <a:ext uri="{FF2B5EF4-FFF2-40B4-BE49-F238E27FC236}">
                <a16:creationId xmlns:a16="http://schemas.microsoft.com/office/drawing/2014/main" id="{016F2BC6-C733-9597-B0AD-7243D65F39A2}"/>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7F2710D8-3B1D-D671-A3AE-5E8847C8D0EC}"/>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E9B99D41-0CC0-9DDE-860C-D11B89A87A9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6859F7A-860C-1292-98E3-A5AFD6CA940B}"/>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9E36F469-BBBE-1EAF-FB89-D7D5C498137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3EB9516D-FB11-DF73-3869-4CA88E7D140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BA80C4D0-A5C7-3630-CE5F-B06AF367A3F3}"/>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AED0434C-5051-1457-1C54-35D8F3B4638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4FE08814-BA65-6C8A-0AB7-0DF58A5A535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ED846103-F004-A82E-3005-70C22BDA701C}"/>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E5B6DDFE-2574-3415-5A98-BB4609480D6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0FFDD3BC-9FED-102E-611F-E60C87010F3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57D63628-9E56-E0BC-3A5C-E250E6963476}"/>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A1CBCC01-DFA7-337F-82F7-8BC128FD9AD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AEDFF5D0-D24D-3372-AE5F-6B278683772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4F925BD4-F9CA-1192-D692-18965445FFBC}"/>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4FAB1829-88D6-F939-6F7A-D95C00A7D9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 name="Picture 22">
            <a:extLst>
              <a:ext uri="{FF2B5EF4-FFF2-40B4-BE49-F238E27FC236}">
                <a16:creationId xmlns:a16="http://schemas.microsoft.com/office/drawing/2014/main" id="{700DE8F1-1287-1803-9498-395A8E383BAF}"/>
              </a:ext>
            </a:extLst>
          </p:cNvPr>
          <p:cNvPicPr>
            <a:picLocks noChangeAspect="1"/>
          </p:cNvPicPr>
          <p:nvPr/>
        </p:nvPicPr>
        <p:blipFill>
          <a:blip r:embed="rId4"/>
          <a:stretch>
            <a:fillRect/>
          </a:stretch>
        </p:blipFill>
        <p:spPr>
          <a:xfrm>
            <a:off x="480925" y="1219200"/>
            <a:ext cx="7940672" cy="2985550"/>
          </a:xfrm>
          <a:prstGeom prst="rect">
            <a:avLst/>
          </a:prstGeom>
        </p:spPr>
      </p:pic>
      <p:sp>
        <p:nvSpPr>
          <p:cNvPr id="24" name="TextBox 23">
            <a:extLst>
              <a:ext uri="{FF2B5EF4-FFF2-40B4-BE49-F238E27FC236}">
                <a16:creationId xmlns:a16="http://schemas.microsoft.com/office/drawing/2014/main" id="{05E427C8-15AC-176F-6212-D2955362341B}"/>
              </a:ext>
            </a:extLst>
          </p:cNvPr>
          <p:cNvSpPr txBox="1"/>
          <p:nvPr/>
        </p:nvSpPr>
        <p:spPr>
          <a:xfrm>
            <a:off x="1219200" y="2967335"/>
            <a:ext cx="407484" cy="461665"/>
          </a:xfrm>
          <a:prstGeom prst="rect">
            <a:avLst/>
          </a:prstGeom>
          <a:noFill/>
        </p:spPr>
        <p:txBody>
          <a:bodyPr wrap="none" rtlCol="0">
            <a:spAutoFit/>
          </a:bodyPr>
          <a:lstStyle/>
          <a:p>
            <a:r>
              <a:rPr lang="en-US" dirty="0"/>
              <a:t>A</a:t>
            </a:r>
          </a:p>
        </p:txBody>
      </p:sp>
      <p:sp>
        <p:nvSpPr>
          <p:cNvPr id="25" name="TextBox 24">
            <a:extLst>
              <a:ext uri="{FF2B5EF4-FFF2-40B4-BE49-F238E27FC236}">
                <a16:creationId xmlns:a16="http://schemas.microsoft.com/office/drawing/2014/main" id="{89AD745F-266D-46D7-7639-47231B7C6093}"/>
              </a:ext>
            </a:extLst>
          </p:cNvPr>
          <p:cNvSpPr txBox="1"/>
          <p:nvPr/>
        </p:nvSpPr>
        <p:spPr>
          <a:xfrm>
            <a:off x="2142382" y="1448248"/>
            <a:ext cx="389850" cy="461665"/>
          </a:xfrm>
          <a:prstGeom prst="rect">
            <a:avLst/>
          </a:prstGeom>
          <a:noFill/>
        </p:spPr>
        <p:txBody>
          <a:bodyPr wrap="none" rtlCol="0">
            <a:spAutoFit/>
          </a:bodyPr>
          <a:lstStyle/>
          <a:p>
            <a:r>
              <a:rPr lang="en-US" dirty="0"/>
              <a:t>B</a:t>
            </a:r>
          </a:p>
        </p:txBody>
      </p:sp>
      <p:sp>
        <p:nvSpPr>
          <p:cNvPr id="26" name="TextBox 25">
            <a:extLst>
              <a:ext uri="{FF2B5EF4-FFF2-40B4-BE49-F238E27FC236}">
                <a16:creationId xmlns:a16="http://schemas.microsoft.com/office/drawing/2014/main" id="{8DD16481-6BEA-3070-2E07-23E14959D883}"/>
              </a:ext>
            </a:extLst>
          </p:cNvPr>
          <p:cNvSpPr txBox="1"/>
          <p:nvPr/>
        </p:nvSpPr>
        <p:spPr>
          <a:xfrm>
            <a:off x="4190932" y="1372048"/>
            <a:ext cx="389850" cy="461665"/>
          </a:xfrm>
          <a:prstGeom prst="rect">
            <a:avLst/>
          </a:prstGeom>
          <a:noFill/>
        </p:spPr>
        <p:txBody>
          <a:bodyPr wrap="none" rtlCol="0">
            <a:spAutoFit/>
          </a:bodyPr>
          <a:lstStyle/>
          <a:p>
            <a:r>
              <a:rPr lang="en-US" dirty="0"/>
              <a:t>C</a:t>
            </a:r>
          </a:p>
        </p:txBody>
      </p:sp>
      <p:sp>
        <p:nvSpPr>
          <p:cNvPr id="27" name="TextBox 26">
            <a:extLst>
              <a:ext uri="{FF2B5EF4-FFF2-40B4-BE49-F238E27FC236}">
                <a16:creationId xmlns:a16="http://schemas.microsoft.com/office/drawing/2014/main" id="{F6CF0472-FF3D-B80C-B6B7-6B8651E99D6D}"/>
              </a:ext>
            </a:extLst>
          </p:cNvPr>
          <p:cNvSpPr txBox="1"/>
          <p:nvPr/>
        </p:nvSpPr>
        <p:spPr>
          <a:xfrm>
            <a:off x="6028582" y="1443783"/>
            <a:ext cx="407484" cy="461665"/>
          </a:xfrm>
          <a:prstGeom prst="rect">
            <a:avLst/>
          </a:prstGeom>
          <a:noFill/>
        </p:spPr>
        <p:txBody>
          <a:bodyPr wrap="none" rtlCol="0">
            <a:spAutoFit/>
          </a:bodyPr>
          <a:lstStyle/>
          <a:p>
            <a:r>
              <a:rPr lang="en-US" dirty="0"/>
              <a:t>D</a:t>
            </a:r>
          </a:p>
        </p:txBody>
      </p:sp>
      <p:sp>
        <p:nvSpPr>
          <p:cNvPr id="28" name="TextBox 27">
            <a:extLst>
              <a:ext uri="{FF2B5EF4-FFF2-40B4-BE49-F238E27FC236}">
                <a16:creationId xmlns:a16="http://schemas.microsoft.com/office/drawing/2014/main" id="{FB1B026A-F8C3-8074-2027-8A0713AD5AB2}"/>
              </a:ext>
            </a:extLst>
          </p:cNvPr>
          <p:cNvSpPr txBox="1"/>
          <p:nvPr/>
        </p:nvSpPr>
        <p:spPr>
          <a:xfrm>
            <a:off x="7095382" y="3043983"/>
            <a:ext cx="372218" cy="461665"/>
          </a:xfrm>
          <a:prstGeom prst="rect">
            <a:avLst/>
          </a:prstGeom>
          <a:noFill/>
        </p:spPr>
        <p:txBody>
          <a:bodyPr wrap="none" rtlCol="0">
            <a:spAutoFit/>
          </a:bodyPr>
          <a:lstStyle/>
          <a:p>
            <a:r>
              <a:rPr lang="en-US" dirty="0"/>
              <a:t>E</a:t>
            </a:r>
          </a:p>
        </p:txBody>
      </p:sp>
      <p:sp>
        <p:nvSpPr>
          <p:cNvPr id="29" name="TextBox 28">
            <a:extLst>
              <a:ext uri="{FF2B5EF4-FFF2-40B4-BE49-F238E27FC236}">
                <a16:creationId xmlns:a16="http://schemas.microsoft.com/office/drawing/2014/main" id="{FF397397-655F-9551-F25D-DB75DB420F33}"/>
              </a:ext>
            </a:extLst>
          </p:cNvPr>
          <p:cNvSpPr txBox="1"/>
          <p:nvPr/>
        </p:nvSpPr>
        <p:spPr>
          <a:xfrm>
            <a:off x="5206412" y="3276600"/>
            <a:ext cx="356188" cy="461665"/>
          </a:xfrm>
          <a:prstGeom prst="rect">
            <a:avLst/>
          </a:prstGeom>
          <a:noFill/>
        </p:spPr>
        <p:txBody>
          <a:bodyPr wrap="none" rtlCol="0">
            <a:spAutoFit/>
          </a:bodyPr>
          <a:lstStyle/>
          <a:p>
            <a:r>
              <a:rPr lang="en-US" dirty="0"/>
              <a:t>F</a:t>
            </a:r>
          </a:p>
        </p:txBody>
      </p:sp>
      <p:sp>
        <p:nvSpPr>
          <p:cNvPr id="30" name="TextBox 29">
            <a:extLst>
              <a:ext uri="{FF2B5EF4-FFF2-40B4-BE49-F238E27FC236}">
                <a16:creationId xmlns:a16="http://schemas.microsoft.com/office/drawing/2014/main" id="{8DD8DEF2-5211-CCBC-930C-067865B9588D}"/>
              </a:ext>
            </a:extLst>
          </p:cNvPr>
          <p:cNvSpPr txBox="1"/>
          <p:nvPr/>
        </p:nvSpPr>
        <p:spPr>
          <a:xfrm>
            <a:off x="3429000" y="3276600"/>
            <a:ext cx="407484" cy="461665"/>
          </a:xfrm>
          <a:prstGeom prst="rect">
            <a:avLst/>
          </a:prstGeom>
          <a:noFill/>
        </p:spPr>
        <p:txBody>
          <a:bodyPr wrap="none" rtlCol="0">
            <a:spAutoFit/>
          </a:bodyPr>
          <a:lstStyle/>
          <a:p>
            <a:r>
              <a:rPr lang="en-US" dirty="0"/>
              <a:t>G</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194F28FA-0D25-B607-3F0F-42901B5EBFF6}"/>
                  </a:ext>
                </a:extLst>
              </p:cNvPr>
              <p:cNvSpPr txBox="1"/>
              <p:nvPr/>
            </p:nvSpPr>
            <p:spPr>
              <a:xfrm>
                <a:off x="3361582" y="3962848"/>
                <a:ext cx="356957" cy="4526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𝑔</m:t>
                          </m:r>
                        </m:sub>
                      </m:sSub>
                    </m:oMath>
                  </m:oMathPara>
                </a14:m>
                <a:endParaRPr lang="en-US" dirty="0"/>
              </a:p>
            </p:txBody>
          </p:sp>
        </mc:Choice>
        <mc:Fallback xmlns="">
          <p:sp>
            <p:nvSpPr>
              <p:cNvPr id="31" name="TextBox 30">
                <a:extLst>
                  <a:ext uri="{FF2B5EF4-FFF2-40B4-BE49-F238E27FC236}">
                    <a16:creationId xmlns:a16="http://schemas.microsoft.com/office/drawing/2014/main" id="{194F28FA-0D25-B607-3F0F-42901B5EBFF6}"/>
                  </a:ext>
                </a:extLst>
              </p:cNvPr>
              <p:cNvSpPr txBox="1">
                <a:spLocks noRot="1" noChangeAspect="1" noMove="1" noResize="1" noEditPoints="1" noAdjustHandles="1" noChangeArrowheads="1" noChangeShapeType="1" noTextEdit="1"/>
              </p:cNvSpPr>
              <p:nvPr/>
            </p:nvSpPr>
            <p:spPr>
              <a:xfrm>
                <a:off x="3361582" y="3962848"/>
                <a:ext cx="356957" cy="4526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BB0D6D8B-AFBD-CB86-834A-7A7041C8B52B}"/>
                  </a:ext>
                </a:extLst>
              </p:cNvPr>
              <p:cNvSpPr txBox="1"/>
              <p:nvPr/>
            </p:nvSpPr>
            <p:spPr>
              <a:xfrm>
                <a:off x="5062025" y="3967360"/>
                <a:ext cx="365613" cy="45224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𝑓</m:t>
                          </m:r>
                        </m:sub>
                      </m:sSub>
                    </m:oMath>
                  </m:oMathPara>
                </a14:m>
                <a:endParaRPr lang="en-US" dirty="0"/>
              </a:p>
            </p:txBody>
          </p:sp>
        </mc:Choice>
        <mc:Fallback xmlns="">
          <p:sp>
            <p:nvSpPr>
              <p:cNvPr id="32" name="TextBox 31">
                <a:extLst>
                  <a:ext uri="{FF2B5EF4-FFF2-40B4-BE49-F238E27FC236}">
                    <a16:creationId xmlns:a16="http://schemas.microsoft.com/office/drawing/2014/main" id="{BB0D6D8B-AFBD-CB86-834A-7A7041C8B52B}"/>
                  </a:ext>
                </a:extLst>
              </p:cNvPr>
              <p:cNvSpPr txBox="1">
                <a:spLocks noRot="1" noChangeAspect="1" noMove="1" noResize="1" noEditPoints="1" noAdjustHandles="1" noChangeArrowheads="1" noChangeShapeType="1" noTextEdit="1"/>
              </p:cNvSpPr>
              <p:nvPr/>
            </p:nvSpPr>
            <p:spPr>
              <a:xfrm>
                <a:off x="5062025" y="3967360"/>
                <a:ext cx="365613" cy="45224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8F04727A-CEBA-0100-2670-3484FB24B230}"/>
                  </a:ext>
                </a:extLst>
              </p:cNvPr>
              <p:cNvSpPr txBox="1"/>
              <p:nvPr/>
            </p:nvSpPr>
            <p:spPr>
              <a:xfrm>
                <a:off x="304800" y="3091112"/>
                <a:ext cx="572593"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𝑅</m:t>
                              </m:r>
                            </m:e>
                          </m:acc>
                        </m:e>
                        <m:sub>
                          <m:r>
                            <a:rPr lang="en-US" b="0" i="1" smtClean="0">
                              <a:solidFill>
                                <a:srgbClr val="0070C0"/>
                              </a:solidFill>
                              <a:latin typeface="Cambria Math" panose="02040503050406030204" pitchFamily="18" charset="0"/>
                            </a:rPr>
                            <m:t>𝐴𝑋</m:t>
                          </m:r>
                        </m:sub>
                      </m:sSub>
                    </m:oMath>
                  </m:oMathPara>
                </a14:m>
                <a:endParaRPr lang="en-US" dirty="0">
                  <a:solidFill>
                    <a:srgbClr val="0070C0"/>
                  </a:solidFill>
                </a:endParaRPr>
              </a:p>
            </p:txBody>
          </p:sp>
        </mc:Choice>
        <mc:Fallback xmlns="">
          <p:sp>
            <p:nvSpPr>
              <p:cNvPr id="33" name="TextBox 32">
                <a:extLst>
                  <a:ext uri="{FF2B5EF4-FFF2-40B4-BE49-F238E27FC236}">
                    <a16:creationId xmlns:a16="http://schemas.microsoft.com/office/drawing/2014/main" id="{8F04727A-CEBA-0100-2670-3484FB24B230}"/>
                  </a:ext>
                </a:extLst>
              </p:cNvPr>
              <p:cNvSpPr txBox="1">
                <a:spLocks noRot="1" noChangeAspect="1" noMove="1" noResize="1" noEditPoints="1" noAdjustHandles="1" noChangeArrowheads="1" noChangeShapeType="1" noTextEdit="1"/>
              </p:cNvSpPr>
              <p:nvPr/>
            </p:nvSpPr>
            <p:spPr>
              <a:xfrm>
                <a:off x="304800" y="3091112"/>
                <a:ext cx="572593"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F7309276-0299-9B63-56C5-4349F491AAFE}"/>
                  </a:ext>
                </a:extLst>
              </p:cNvPr>
              <p:cNvSpPr txBox="1"/>
              <p:nvPr/>
            </p:nvSpPr>
            <p:spPr>
              <a:xfrm>
                <a:off x="1292628" y="3962400"/>
                <a:ext cx="559769"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𝑅</m:t>
                              </m:r>
                            </m:e>
                          </m:acc>
                        </m:e>
                        <m:sub>
                          <m:r>
                            <a:rPr lang="en-US" b="0" i="1" smtClean="0">
                              <a:solidFill>
                                <a:srgbClr val="0070C0"/>
                              </a:solidFill>
                              <a:latin typeface="Cambria Math" panose="02040503050406030204" pitchFamily="18" charset="0"/>
                            </a:rPr>
                            <m:t>𝐴𝑌</m:t>
                          </m:r>
                        </m:sub>
                      </m:sSub>
                    </m:oMath>
                  </m:oMathPara>
                </a14:m>
                <a:endParaRPr lang="en-US" dirty="0">
                  <a:solidFill>
                    <a:srgbClr val="0070C0"/>
                  </a:solidFill>
                </a:endParaRPr>
              </a:p>
            </p:txBody>
          </p:sp>
        </mc:Choice>
        <mc:Fallback xmlns="">
          <p:sp>
            <p:nvSpPr>
              <p:cNvPr id="35" name="TextBox 34">
                <a:extLst>
                  <a:ext uri="{FF2B5EF4-FFF2-40B4-BE49-F238E27FC236}">
                    <a16:creationId xmlns:a16="http://schemas.microsoft.com/office/drawing/2014/main" id="{F7309276-0299-9B63-56C5-4349F491AAFE}"/>
                  </a:ext>
                </a:extLst>
              </p:cNvPr>
              <p:cNvSpPr txBox="1">
                <a:spLocks noRot="1" noChangeAspect="1" noMove="1" noResize="1" noEditPoints="1" noAdjustHandles="1" noChangeArrowheads="1" noChangeShapeType="1" noTextEdit="1"/>
              </p:cNvSpPr>
              <p:nvPr/>
            </p:nvSpPr>
            <p:spPr>
              <a:xfrm>
                <a:off x="1292628" y="3962400"/>
                <a:ext cx="559769" cy="41408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B98E3265-BB38-DF0A-D6E4-2F7932A61825}"/>
                  </a:ext>
                </a:extLst>
              </p:cNvPr>
              <p:cNvSpPr txBox="1"/>
              <p:nvPr/>
            </p:nvSpPr>
            <p:spPr>
              <a:xfrm>
                <a:off x="6907831" y="4038600"/>
                <a:ext cx="570284"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𝑅</m:t>
                              </m:r>
                            </m:e>
                          </m:acc>
                        </m:e>
                        <m:sub>
                          <m:r>
                            <a:rPr lang="en-US" b="0" i="1" smtClean="0">
                              <a:solidFill>
                                <a:srgbClr val="0070C0"/>
                              </a:solidFill>
                              <a:latin typeface="Cambria Math" panose="02040503050406030204" pitchFamily="18" charset="0"/>
                            </a:rPr>
                            <m:t>𝐸𝑌</m:t>
                          </m:r>
                        </m:sub>
                      </m:sSub>
                    </m:oMath>
                  </m:oMathPara>
                </a14:m>
                <a:endParaRPr lang="en-US" dirty="0">
                  <a:solidFill>
                    <a:srgbClr val="0070C0"/>
                  </a:solidFill>
                </a:endParaRPr>
              </a:p>
            </p:txBody>
          </p:sp>
        </mc:Choice>
        <mc:Fallback xmlns="">
          <p:sp>
            <p:nvSpPr>
              <p:cNvPr id="36" name="TextBox 35">
                <a:extLst>
                  <a:ext uri="{FF2B5EF4-FFF2-40B4-BE49-F238E27FC236}">
                    <a16:creationId xmlns:a16="http://schemas.microsoft.com/office/drawing/2014/main" id="{B98E3265-BB38-DF0A-D6E4-2F7932A61825}"/>
                  </a:ext>
                </a:extLst>
              </p:cNvPr>
              <p:cNvSpPr txBox="1">
                <a:spLocks noRot="1" noChangeAspect="1" noMove="1" noResize="1" noEditPoints="1" noAdjustHandles="1" noChangeArrowheads="1" noChangeShapeType="1" noTextEdit="1"/>
              </p:cNvSpPr>
              <p:nvPr/>
            </p:nvSpPr>
            <p:spPr>
              <a:xfrm>
                <a:off x="6907831" y="4038600"/>
                <a:ext cx="570284" cy="414088"/>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76F27FAD-0EFC-12C6-5026-F53BD6719668}"/>
                  </a:ext>
                </a:extLst>
              </p:cNvPr>
              <p:cNvSpPr txBox="1"/>
              <p:nvPr/>
            </p:nvSpPr>
            <p:spPr>
              <a:xfrm>
                <a:off x="1000671" y="5267473"/>
                <a:ext cx="1555106"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𝑋𝑖</m:t>
                              </m:r>
                            </m:sub>
                          </m:sSub>
                        </m:e>
                      </m:nary>
                      <m:r>
                        <a:rPr lang="en-US" b="0" i="1" smtClean="0">
                          <a:latin typeface="Cambria Math" panose="02040503050406030204" pitchFamily="18" charset="0"/>
                        </a:rPr>
                        <m:t>=0</m:t>
                      </m:r>
                    </m:oMath>
                  </m:oMathPara>
                </a14:m>
                <a:endParaRPr lang="en-US" dirty="0"/>
              </a:p>
            </p:txBody>
          </p:sp>
        </mc:Choice>
        <mc:Fallback xmlns="">
          <p:sp>
            <p:nvSpPr>
              <p:cNvPr id="22" name="TextBox 21">
                <a:extLst>
                  <a:ext uri="{FF2B5EF4-FFF2-40B4-BE49-F238E27FC236}">
                    <a16:creationId xmlns:a16="http://schemas.microsoft.com/office/drawing/2014/main" id="{76F27FAD-0EFC-12C6-5026-F53BD6719668}"/>
                  </a:ext>
                </a:extLst>
              </p:cNvPr>
              <p:cNvSpPr txBox="1">
                <a:spLocks noRot="1" noChangeAspect="1" noMove="1" noResize="1" noEditPoints="1" noAdjustHandles="1" noChangeArrowheads="1" noChangeShapeType="1" noTextEdit="1"/>
              </p:cNvSpPr>
              <p:nvPr/>
            </p:nvSpPr>
            <p:spPr>
              <a:xfrm>
                <a:off x="1000671" y="5267473"/>
                <a:ext cx="1555106" cy="1008225"/>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DE1795D4-53E9-4400-AAFB-6F75ADE66C8C}"/>
                  </a:ext>
                </a:extLst>
              </p:cNvPr>
              <p:cNvSpPr txBox="1"/>
              <p:nvPr/>
            </p:nvSpPr>
            <p:spPr>
              <a:xfrm>
                <a:off x="2627415" y="5267472"/>
                <a:ext cx="1542282"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𝑌𝑖</m:t>
                              </m:r>
                            </m:sub>
                          </m:sSub>
                        </m:e>
                      </m:nary>
                      <m:r>
                        <a:rPr lang="en-US" b="0" i="1" smtClean="0">
                          <a:latin typeface="Cambria Math" panose="02040503050406030204" pitchFamily="18" charset="0"/>
                        </a:rPr>
                        <m:t>=0</m:t>
                      </m:r>
                    </m:oMath>
                  </m:oMathPara>
                </a14:m>
                <a:endParaRPr lang="en-US" dirty="0"/>
              </a:p>
            </p:txBody>
          </p:sp>
        </mc:Choice>
        <mc:Fallback xmlns="">
          <p:sp>
            <p:nvSpPr>
              <p:cNvPr id="34" name="TextBox 33">
                <a:extLst>
                  <a:ext uri="{FF2B5EF4-FFF2-40B4-BE49-F238E27FC236}">
                    <a16:creationId xmlns:a16="http://schemas.microsoft.com/office/drawing/2014/main" id="{DE1795D4-53E9-4400-AAFB-6F75ADE66C8C}"/>
                  </a:ext>
                </a:extLst>
              </p:cNvPr>
              <p:cNvSpPr txBox="1">
                <a:spLocks noRot="1" noChangeAspect="1" noMove="1" noResize="1" noEditPoints="1" noAdjustHandles="1" noChangeArrowheads="1" noChangeShapeType="1" noTextEdit="1"/>
              </p:cNvSpPr>
              <p:nvPr/>
            </p:nvSpPr>
            <p:spPr>
              <a:xfrm>
                <a:off x="2627415" y="5267472"/>
                <a:ext cx="1542282" cy="1008225"/>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A57A7AD2-9CB5-FD3F-2E37-B7A76C2BE5C5}"/>
                  </a:ext>
                </a:extLst>
              </p:cNvPr>
              <p:cNvSpPr txBox="1"/>
              <p:nvPr/>
            </p:nvSpPr>
            <p:spPr>
              <a:xfrm>
                <a:off x="4572000" y="5267471"/>
                <a:ext cx="1569853"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b="1" i="1" smtClean="0">
                                  <a:latin typeface="Cambria Math" panose="02040503050406030204" pitchFamily="18" charset="0"/>
                                </a:rPr>
                              </m:ctrlPr>
                            </m:sSubPr>
                            <m:e>
                              <m:r>
                                <a:rPr lang="en-US" b="0" i="1" smtClean="0">
                                  <a:latin typeface="Cambria Math" panose="02040503050406030204" pitchFamily="18" charset="0"/>
                                </a:rPr>
                                <m:t>𝑀</m:t>
                              </m:r>
                            </m:e>
                            <m:sub>
                              <m:r>
                                <a:rPr lang="en-US" b="0" i="1" smtClean="0">
                                  <a:latin typeface="Cambria Math" panose="02040503050406030204" pitchFamily="18" charset="0"/>
                                </a:rPr>
                                <m:t>𝐴</m:t>
                              </m:r>
                              <m:r>
                                <a:rPr lang="en-US" b="1" i="0" smtClean="0">
                                  <a:latin typeface="Cambria Math" panose="02040503050406030204" pitchFamily="18" charset="0"/>
                                </a:rPr>
                                <m:t>𝐢</m:t>
                              </m:r>
                            </m:sub>
                          </m:sSub>
                        </m:e>
                      </m:nary>
                      <m:r>
                        <a:rPr lang="en-US" b="0" i="1" smtClean="0">
                          <a:latin typeface="Cambria Math" panose="02040503050406030204" pitchFamily="18" charset="0"/>
                        </a:rPr>
                        <m:t>=0</m:t>
                      </m:r>
                    </m:oMath>
                  </m:oMathPara>
                </a14:m>
                <a:endParaRPr lang="en-US" dirty="0"/>
              </a:p>
            </p:txBody>
          </p:sp>
        </mc:Choice>
        <mc:Fallback xmlns="">
          <p:sp>
            <p:nvSpPr>
              <p:cNvPr id="37" name="TextBox 36">
                <a:extLst>
                  <a:ext uri="{FF2B5EF4-FFF2-40B4-BE49-F238E27FC236}">
                    <a16:creationId xmlns:a16="http://schemas.microsoft.com/office/drawing/2014/main" id="{A57A7AD2-9CB5-FD3F-2E37-B7A76C2BE5C5}"/>
                  </a:ext>
                </a:extLst>
              </p:cNvPr>
              <p:cNvSpPr txBox="1">
                <a:spLocks noRot="1" noChangeAspect="1" noMove="1" noResize="1" noEditPoints="1" noAdjustHandles="1" noChangeArrowheads="1" noChangeShapeType="1" noTextEdit="1"/>
              </p:cNvSpPr>
              <p:nvPr/>
            </p:nvSpPr>
            <p:spPr>
              <a:xfrm>
                <a:off x="4572000" y="5267471"/>
                <a:ext cx="1569853" cy="1008225"/>
              </a:xfrm>
              <a:prstGeom prst="rect">
                <a:avLst/>
              </a:prstGeom>
              <a:blipFill>
                <a:blip r:embed="rId1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591909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fill="hold"/>
                                        <p:tgtEl>
                                          <p:spTgt spid="34"/>
                                        </p:tgtEl>
                                        <p:attrNameLst>
                                          <p:attrName>ppt_x</p:attrName>
                                        </p:attrNameLst>
                                      </p:cBhvr>
                                      <p:tavLst>
                                        <p:tav tm="0">
                                          <p:val>
                                            <p:strVal val="#ppt_x"/>
                                          </p:val>
                                        </p:tav>
                                        <p:tav tm="100000">
                                          <p:val>
                                            <p:strVal val="#ppt_x"/>
                                          </p:val>
                                        </p:tav>
                                      </p:tavLst>
                                    </p:anim>
                                    <p:anim calcmode="lin" valueType="num">
                                      <p:cBhvr additive="base">
                                        <p:cTn id="18" dur="500" fill="hold"/>
                                        <p:tgtEl>
                                          <p:spTgt spid="3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500" fill="hold"/>
                                        <p:tgtEl>
                                          <p:spTgt spid="37"/>
                                        </p:tgtEl>
                                        <p:attrNameLst>
                                          <p:attrName>ppt_x</p:attrName>
                                        </p:attrNameLst>
                                      </p:cBhvr>
                                      <p:tavLst>
                                        <p:tav tm="0">
                                          <p:val>
                                            <p:strVal val="#ppt_x"/>
                                          </p:val>
                                        </p:tav>
                                        <p:tav tm="100000">
                                          <p:val>
                                            <p:strVal val="#ppt_x"/>
                                          </p:val>
                                        </p:tav>
                                      </p:tavLst>
                                    </p:anim>
                                    <p:anim calcmode="lin" valueType="num">
                                      <p:cBhvr additive="base">
                                        <p:cTn id="22"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2" grpId="0"/>
      <p:bldP spid="34" grpId="0"/>
      <p:bldP spid="3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8E415-BAD5-49E1-A200-C3649F973D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94F0DD-02ED-3AF1-13E1-465DB6EB5C5E}"/>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Method of Joints: Evaluation of Reactions</a:t>
            </a:r>
          </a:p>
        </p:txBody>
      </p:sp>
      <p:sp>
        <p:nvSpPr>
          <p:cNvPr id="3" name="Subtitle 2">
            <a:extLst>
              <a:ext uri="{FF2B5EF4-FFF2-40B4-BE49-F238E27FC236}">
                <a16:creationId xmlns:a16="http://schemas.microsoft.com/office/drawing/2014/main" id="{48A14E0E-830F-E01F-8A1A-682E897DF483}"/>
              </a:ext>
            </a:extLst>
          </p:cNvPr>
          <p:cNvSpPr txBox="1">
            <a:spLocks noGrp="1"/>
          </p:cNvSpPr>
          <p:nvPr>
            <p:ph type="subTitle" idx="1"/>
          </p:nvPr>
        </p:nvSpPr>
        <p:spPr>
          <a:xfrm>
            <a:off x="332533" y="4551655"/>
            <a:ext cx="8382003" cy="589746"/>
          </a:xfrm>
        </p:spPr>
        <p:txBody>
          <a:bodyPr anchorCtr="0"/>
          <a:lstStyle/>
          <a:p>
            <a:pPr marL="342900" lvl="0" indent="-342900" algn="l">
              <a:spcBef>
                <a:spcPts val="600"/>
              </a:spcBef>
              <a:buClr>
                <a:srgbClr val="000000"/>
              </a:buClr>
              <a:buChar char="•"/>
            </a:pPr>
            <a:r>
              <a:rPr lang="en-US" sz="2800" dirty="0"/>
              <a:t>Equilibrium Equations in scalar form:</a:t>
            </a:r>
          </a:p>
        </p:txBody>
      </p:sp>
      <p:sp>
        <p:nvSpPr>
          <p:cNvPr id="4" name="Slide Number Placeholder 7">
            <a:extLst>
              <a:ext uri="{FF2B5EF4-FFF2-40B4-BE49-F238E27FC236}">
                <a16:creationId xmlns:a16="http://schemas.microsoft.com/office/drawing/2014/main" id="{9120B724-957A-4ABC-384E-AE80B1F9628C}"/>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23</a:t>
            </a:fld>
            <a:endParaRPr lang="en-US"/>
          </a:p>
        </p:txBody>
      </p:sp>
      <p:grpSp>
        <p:nvGrpSpPr>
          <p:cNvPr id="5" name="Group 38">
            <a:extLst>
              <a:ext uri="{FF2B5EF4-FFF2-40B4-BE49-F238E27FC236}">
                <a16:creationId xmlns:a16="http://schemas.microsoft.com/office/drawing/2014/main" id="{AAF8AA82-2AED-05AF-8248-AF8CE9F7B5E4}"/>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091D2CB3-DD1E-EF2F-2363-DF32221488E3}"/>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CF818CD2-F783-2673-167E-73CF7C7E81CD}"/>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4E5374B9-EBD3-61E6-53AB-7D3049E61177}"/>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0CEE70DB-DD10-92DB-AC8C-9415FFDCB2D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839161E2-0036-CC91-C9E7-77A6AE09DA9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3E497713-6F87-1280-4235-B34AEFADDC38}"/>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C112C479-1F3C-EFC9-58CC-75F25AF9FE1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AE762C2-EB4B-7DB9-E769-2EA055CF335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464F9EBE-1AD0-9D27-DC83-071925C1FE9D}"/>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D7F1DF86-F822-5244-7304-DCE9B094165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D660AA1C-FEDC-E81A-4E41-75763BFBDF4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1A4D626-8954-C607-3B41-4CD837347C37}"/>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BE21302F-EFCC-6B24-7A6A-E1AC9314C2E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54A796A0-B07D-A28C-3767-05EDE2376B5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6C7CD9C1-A49A-77EB-ED95-C6959F78FA90}"/>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51EB00F9-C8DD-B31C-0194-2CDBBF045A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 name="Picture 22">
            <a:extLst>
              <a:ext uri="{FF2B5EF4-FFF2-40B4-BE49-F238E27FC236}">
                <a16:creationId xmlns:a16="http://schemas.microsoft.com/office/drawing/2014/main" id="{4CA0C90D-267F-55F7-6FC2-FDFCCA53F106}"/>
              </a:ext>
            </a:extLst>
          </p:cNvPr>
          <p:cNvPicPr>
            <a:picLocks noChangeAspect="1"/>
          </p:cNvPicPr>
          <p:nvPr/>
        </p:nvPicPr>
        <p:blipFill>
          <a:blip r:embed="rId4"/>
          <a:stretch>
            <a:fillRect/>
          </a:stretch>
        </p:blipFill>
        <p:spPr>
          <a:xfrm>
            <a:off x="480925" y="1219200"/>
            <a:ext cx="7940672" cy="2985550"/>
          </a:xfrm>
          <a:prstGeom prst="rect">
            <a:avLst/>
          </a:prstGeom>
        </p:spPr>
      </p:pic>
      <p:sp>
        <p:nvSpPr>
          <p:cNvPr id="24" name="TextBox 23">
            <a:extLst>
              <a:ext uri="{FF2B5EF4-FFF2-40B4-BE49-F238E27FC236}">
                <a16:creationId xmlns:a16="http://schemas.microsoft.com/office/drawing/2014/main" id="{7EA592D2-6B27-3E9D-03BE-3E9A860810F2}"/>
              </a:ext>
            </a:extLst>
          </p:cNvPr>
          <p:cNvSpPr txBox="1"/>
          <p:nvPr/>
        </p:nvSpPr>
        <p:spPr>
          <a:xfrm>
            <a:off x="1219200" y="2967335"/>
            <a:ext cx="407484" cy="461665"/>
          </a:xfrm>
          <a:prstGeom prst="rect">
            <a:avLst/>
          </a:prstGeom>
          <a:noFill/>
        </p:spPr>
        <p:txBody>
          <a:bodyPr wrap="none" rtlCol="0">
            <a:spAutoFit/>
          </a:bodyPr>
          <a:lstStyle/>
          <a:p>
            <a:r>
              <a:rPr lang="en-US" dirty="0"/>
              <a:t>A</a:t>
            </a:r>
          </a:p>
        </p:txBody>
      </p:sp>
      <p:sp>
        <p:nvSpPr>
          <p:cNvPr id="25" name="TextBox 24">
            <a:extLst>
              <a:ext uri="{FF2B5EF4-FFF2-40B4-BE49-F238E27FC236}">
                <a16:creationId xmlns:a16="http://schemas.microsoft.com/office/drawing/2014/main" id="{3FE5C3F7-9493-D873-914A-45C0BABED468}"/>
              </a:ext>
            </a:extLst>
          </p:cNvPr>
          <p:cNvSpPr txBox="1"/>
          <p:nvPr/>
        </p:nvSpPr>
        <p:spPr>
          <a:xfrm>
            <a:off x="2142382" y="1448248"/>
            <a:ext cx="389850" cy="461665"/>
          </a:xfrm>
          <a:prstGeom prst="rect">
            <a:avLst/>
          </a:prstGeom>
          <a:noFill/>
        </p:spPr>
        <p:txBody>
          <a:bodyPr wrap="none" rtlCol="0">
            <a:spAutoFit/>
          </a:bodyPr>
          <a:lstStyle/>
          <a:p>
            <a:r>
              <a:rPr lang="en-US" dirty="0"/>
              <a:t>B</a:t>
            </a:r>
          </a:p>
        </p:txBody>
      </p:sp>
      <p:sp>
        <p:nvSpPr>
          <p:cNvPr id="26" name="TextBox 25">
            <a:extLst>
              <a:ext uri="{FF2B5EF4-FFF2-40B4-BE49-F238E27FC236}">
                <a16:creationId xmlns:a16="http://schemas.microsoft.com/office/drawing/2014/main" id="{C263F6FE-1C7A-16F8-14F0-318F30009C81}"/>
              </a:ext>
            </a:extLst>
          </p:cNvPr>
          <p:cNvSpPr txBox="1"/>
          <p:nvPr/>
        </p:nvSpPr>
        <p:spPr>
          <a:xfrm>
            <a:off x="4190932" y="1372048"/>
            <a:ext cx="389850" cy="461665"/>
          </a:xfrm>
          <a:prstGeom prst="rect">
            <a:avLst/>
          </a:prstGeom>
          <a:noFill/>
        </p:spPr>
        <p:txBody>
          <a:bodyPr wrap="none" rtlCol="0">
            <a:spAutoFit/>
          </a:bodyPr>
          <a:lstStyle/>
          <a:p>
            <a:r>
              <a:rPr lang="en-US" dirty="0"/>
              <a:t>C</a:t>
            </a:r>
          </a:p>
        </p:txBody>
      </p:sp>
      <p:sp>
        <p:nvSpPr>
          <p:cNvPr id="27" name="TextBox 26">
            <a:extLst>
              <a:ext uri="{FF2B5EF4-FFF2-40B4-BE49-F238E27FC236}">
                <a16:creationId xmlns:a16="http://schemas.microsoft.com/office/drawing/2014/main" id="{648DA635-5E34-58E0-D705-76D2970AAE96}"/>
              </a:ext>
            </a:extLst>
          </p:cNvPr>
          <p:cNvSpPr txBox="1"/>
          <p:nvPr/>
        </p:nvSpPr>
        <p:spPr>
          <a:xfrm>
            <a:off x="6028582" y="1443783"/>
            <a:ext cx="407484" cy="461665"/>
          </a:xfrm>
          <a:prstGeom prst="rect">
            <a:avLst/>
          </a:prstGeom>
          <a:noFill/>
        </p:spPr>
        <p:txBody>
          <a:bodyPr wrap="none" rtlCol="0">
            <a:spAutoFit/>
          </a:bodyPr>
          <a:lstStyle/>
          <a:p>
            <a:r>
              <a:rPr lang="en-US" dirty="0"/>
              <a:t>D</a:t>
            </a:r>
          </a:p>
        </p:txBody>
      </p:sp>
      <p:sp>
        <p:nvSpPr>
          <p:cNvPr id="28" name="TextBox 27">
            <a:extLst>
              <a:ext uri="{FF2B5EF4-FFF2-40B4-BE49-F238E27FC236}">
                <a16:creationId xmlns:a16="http://schemas.microsoft.com/office/drawing/2014/main" id="{7FE9750B-22C4-4022-74A8-DB84E6CE8CD7}"/>
              </a:ext>
            </a:extLst>
          </p:cNvPr>
          <p:cNvSpPr txBox="1"/>
          <p:nvPr/>
        </p:nvSpPr>
        <p:spPr>
          <a:xfrm>
            <a:off x="7095382" y="3043983"/>
            <a:ext cx="372218" cy="461665"/>
          </a:xfrm>
          <a:prstGeom prst="rect">
            <a:avLst/>
          </a:prstGeom>
          <a:noFill/>
        </p:spPr>
        <p:txBody>
          <a:bodyPr wrap="none" rtlCol="0">
            <a:spAutoFit/>
          </a:bodyPr>
          <a:lstStyle/>
          <a:p>
            <a:r>
              <a:rPr lang="en-US" dirty="0"/>
              <a:t>E</a:t>
            </a:r>
          </a:p>
        </p:txBody>
      </p:sp>
      <p:sp>
        <p:nvSpPr>
          <p:cNvPr id="29" name="TextBox 28">
            <a:extLst>
              <a:ext uri="{FF2B5EF4-FFF2-40B4-BE49-F238E27FC236}">
                <a16:creationId xmlns:a16="http://schemas.microsoft.com/office/drawing/2014/main" id="{751FB720-3DE5-A166-3778-2D9F6CB70C88}"/>
              </a:ext>
            </a:extLst>
          </p:cNvPr>
          <p:cNvSpPr txBox="1"/>
          <p:nvPr/>
        </p:nvSpPr>
        <p:spPr>
          <a:xfrm>
            <a:off x="5206412" y="3276600"/>
            <a:ext cx="356188" cy="461665"/>
          </a:xfrm>
          <a:prstGeom prst="rect">
            <a:avLst/>
          </a:prstGeom>
          <a:noFill/>
        </p:spPr>
        <p:txBody>
          <a:bodyPr wrap="none" rtlCol="0">
            <a:spAutoFit/>
          </a:bodyPr>
          <a:lstStyle/>
          <a:p>
            <a:r>
              <a:rPr lang="en-US" dirty="0"/>
              <a:t>F</a:t>
            </a:r>
          </a:p>
        </p:txBody>
      </p:sp>
      <p:sp>
        <p:nvSpPr>
          <p:cNvPr id="30" name="TextBox 29">
            <a:extLst>
              <a:ext uri="{FF2B5EF4-FFF2-40B4-BE49-F238E27FC236}">
                <a16:creationId xmlns:a16="http://schemas.microsoft.com/office/drawing/2014/main" id="{E483CA4A-98F2-03C3-506A-7DE2C8DB604B}"/>
              </a:ext>
            </a:extLst>
          </p:cNvPr>
          <p:cNvSpPr txBox="1"/>
          <p:nvPr/>
        </p:nvSpPr>
        <p:spPr>
          <a:xfrm>
            <a:off x="3429000" y="3276600"/>
            <a:ext cx="407484" cy="461665"/>
          </a:xfrm>
          <a:prstGeom prst="rect">
            <a:avLst/>
          </a:prstGeom>
          <a:noFill/>
        </p:spPr>
        <p:txBody>
          <a:bodyPr wrap="none" rtlCol="0">
            <a:spAutoFit/>
          </a:bodyPr>
          <a:lstStyle/>
          <a:p>
            <a:r>
              <a:rPr lang="en-US" dirty="0"/>
              <a:t>G</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34A106A3-18C7-BFD2-14E5-854BBFAD22F0}"/>
                  </a:ext>
                </a:extLst>
              </p:cNvPr>
              <p:cNvSpPr txBox="1"/>
              <p:nvPr/>
            </p:nvSpPr>
            <p:spPr>
              <a:xfrm>
                <a:off x="3361582" y="3962848"/>
                <a:ext cx="356957" cy="4526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𝑔</m:t>
                          </m:r>
                        </m:sub>
                      </m:sSub>
                    </m:oMath>
                  </m:oMathPara>
                </a14:m>
                <a:endParaRPr lang="en-US" dirty="0"/>
              </a:p>
            </p:txBody>
          </p:sp>
        </mc:Choice>
        <mc:Fallback xmlns="">
          <p:sp>
            <p:nvSpPr>
              <p:cNvPr id="31" name="TextBox 30">
                <a:extLst>
                  <a:ext uri="{FF2B5EF4-FFF2-40B4-BE49-F238E27FC236}">
                    <a16:creationId xmlns:a16="http://schemas.microsoft.com/office/drawing/2014/main" id="{34A106A3-18C7-BFD2-14E5-854BBFAD22F0}"/>
                  </a:ext>
                </a:extLst>
              </p:cNvPr>
              <p:cNvSpPr txBox="1">
                <a:spLocks noRot="1" noChangeAspect="1" noMove="1" noResize="1" noEditPoints="1" noAdjustHandles="1" noChangeArrowheads="1" noChangeShapeType="1" noTextEdit="1"/>
              </p:cNvSpPr>
              <p:nvPr/>
            </p:nvSpPr>
            <p:spPr>
              <a:xfrm>
                <a:off x="3361582" y="3962848"/>
                <a:ext cx="356957" cy="4526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04A7EB4-CCA1-6CA9-FBCE-C0D79E7EF371}"/>
                  </a:ext>
                </a:extLst>
              </p:cNvPr>
              <p:cNvSpPr txBox="1"/>
              <p:nvPr/>
            </p:nvSpPr>
            <p:spPr>
              <a:xfrm>
                <a:off x="5062025" y="3967360"/>
                <a:ext cx="365613" cy="45224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𝑓</m:t>
                          </m:r>
                        </m:sub>
                      </m:sSub>
                    </m:oMath>
                  </m:oMathPara>
                </a14:m>
                <a:endParaRPr lang="en-US" dirty="0"/>
              </a:p>
            </p:txBody>
          </p:sp>
        </mc:Choice>
        <mc:Fallback xmlns="">
          <p:sp>
            <p:nvSpPr>
              <p:cNvPr id="32" name="TextBox 31">
                <a:extLst>
                  <a:ext uri="{FF2B5EF4-FFF2-40B4-BE49-F238E27FC236}">
                    <a16:creationId xmlns:a16="http://schemas.microsoft.com/office/drawing/2014/main" id="{504A7EB4-CCA1-6CA9-FBCE-C0D79E7EF371}"/>
                  </a:ext>
                </a:extLst>
              </p:cNvPr>
              <p:cNvSpPr txBox="1">
                <a:spLocks noRot="1" noChangeAspect="1" noMove="1" noResize="1" noEditPoints="1" noAdjustHandles="1" noChangeArrowheads="1" noChangeShapeType="1" noTextEdit="1"/>
              </p:cNvSpPr>
              <p:nvPr/>
            </p:nvSpPr>
            <p:spPr>
              <a:xfrm>
                <a:off x="5062025" y="3967360"/>
                <a:ext cx="365613" cy="45224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AF258460-DEB9-3E1E-7981-6371D11BE12B}"/>
                  </a:ext>
                </a:extLst>
              </p:cNvPr>
              <p:cNvSpPr txBox="1"/>
              <p:nvPr/>
            </p:nvSpPr>
            <p:spPr>
              <a:xfrm>
                <a:off x="1000671" y="5267473"/>
                <a:ext cx="1555106"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𝑋𝑖</m:t>
                              </m:r>
                            </m:sub>
                          </m:sSub>
                        </m:e>
                      </m:nary>
                      <m:r>
                        <a:rPr lang="en-US" b="0" i="1" smtClean="0">
                          <a:latin typeface="Cambria Math" panose="02040503050406030204" pitchFamily="18" charset="0"/>
                        </a:rPr>
                        <m:t>=0</m:t>
                      </m:r>
                    </m:oMath>
                  </m:oMathPara>
                </a14:m>
                <a:endParaRPr lang="en-US" dirty="0"/>
              </a:p>
            </p:txBody>
          </p:sp>
        </mc:Choice>
        <mc:Fallback xmlns="">
          <p:sp>
            <p:nvSpPr>
              <p:cNvPr id="22" name="TextBox 21">
                <a:extLst>
                  <a:ext uri="{FF2B5EF4-FFF2-40B4-BE49-F238E27FC236}">
                    <a16:creationId xmlns:a16="http://schemas.microsoft.com/office/drawing/2014/main" id="{AF258460-DEB9-3E1E-7981-6371D11BE12B}"/>
                  </a:ext>
                </a:extLst>
              </p:cNvPr>
              <p:cNvSpPr txBox="1">
                <a:spLocks noRot="1" noChangeAspect="1" noMove="1" noResize="1" noEditPoints="1" noAdjustHandles="1" noChangeArrowheads="1" noChangeShapeType="1" noTextEdit="1"/>
              </p:cNvSpPr>
              <p:nvPr/>
            </p:nvSpPr>
            <p:spPr>
              <a:xfrm>
                <a:off x="1000671" y="5267473"/>
                <a:ext cx="1555106" cy="1008225"/>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9460E329-BD63-78F5-3799-E043237C2DB1}"/>
                  </a:ext>
                </a:extLst>
              </p:cNvPr>
              <p:cNvSpPr txBox="1"/>
              <p:nvPr/>
            </p:nvSpPr>
            <p:spPr>
              <a:xfrm>
                <a:off x="3287591" y="5530334"/>
                <a:ext cx="100348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𝑋</m:t>
                          </m:r>
                        </m:sub>
                      </m:sSub>
                      <m:r>
                        <a:rPr lang="en-US" b="0" i="1" smtClean="0">
                          <a:latin typeface="Cambria Math" panose="02040503050406030204" pitchFamily="18" charset="0"/>
                        </a:rPr>
                        <m:t>=0</m:t>
                      </m:r>
                    </m:oMath>
                  </m:oMathPara>
                </a14:m>
                <a:endParaRPr lang="en-US" dirty="0"/>
              </a:p>
            </p:txBody>
          </p:sp>
        </mc:Choice>
        <mc:Fallback xmlns="">
          <p:sp>
            <p:nvSpPr>
              <p:cNvPr id="38" name="TextBox 37">
                <a:extLst>
                  <a:ext uri="{FF2B5EF4-FFF2-40B4-BE49-F238E27FC236}">
                    <a16:creationId xmlns:a16="http://schemas.microsoft.com/office/drawing/2014/main" id="{9460E329-BD63-78F5-3799-E043237C2DB1}"/>
                  </a:ext>
                </a:extLst>
              </p:cNvPr>
              <p:cNvSpPr txBox="1">
                <a:spLocks noRot="1" noChangeAspect="1" noMove="1" noResize="1" noEditPoints="1" noAdjustHandles="1" noChangeArrowheads="1" noChangeShapeType="1" noTextEdit="1"/>
              </p:cNvSpPr>
              <p:nvPr/>
            </p:nvSpPr>
            <p:spPr>
              <a:xfrm>
                <a:off x="3287591" y="5530334"/>
                <a:ext cx="1003480" cy="369332"/>
              </a:xfrm>
              <a:prstGeom prst="rect">
                <a:avLst/>
              </a:prstGeom>
              <a:blipFill>
                <a:blip r:embed="rId11"/>
                <a:stretch>
                  <a:fillRect l="-6061" r="-6667"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F4683AAB-2BEB-1E10-9EC0-A4D7ACDE5FB2}"/>
                  </a:ext>
                </a:extLst>
              </p:cNvPr>
              <p:cNvSpPr txBox="1"/>
              <p:nvPr/>
            </p:nvSpPr>
            <p:spPr>
              <a:xfrm>
                <a:off x="304800" y="3091112"/>
                <a:ext cx="572593"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𝑅</m:t>
                              </m:r>
                            </m:e>
                          </m:acc>
                        </m:e>
                        <m:sub>
                          <m:r>
                            <a:rPr lang="en-US" b="0" i="1" smtClean="0">
                              <a:solidFill>
                                <a:srgbClr val="0070C0"/>
                              </a:solidFill>
                              <a:latin typeface="Cambria Math" panose="02040503050406030204" pitchFamily="18" charset="0"/>
                            </a:rPr>
                            <m:t>𝐴𝑋</m:t>
                          </m:r>
                        </m:sub>
                      </m:sSub>
                    </m:oMath>
                  </m:oMathPara>
                </a14:m>
                <a:endParaRPr lang="en-US" dirty="0">
                  <a:solidFill>
                    <a:srgbClr val="0070C0"/>
                  </a:solidFill>
                </a:endParaRPr>
              </a:p>
            </p:txBody>
          </p:sp>
        </mc:Choice>
        <mc:Fallback xmlns="">
          <p:sp>
            <p:nvSpPr>
              <p:cNvPr id="34" name="TextBox 33">
                <a:extLst>
                  <a:ext uri="{FF2B5EF4-FFF2-40B4-BE49-F238E27FC236}">
                    <a16:creationId xmlns:a16="http://schemas.microsoft.com/office/drawing/2014/main" id="{F4683AAB-2BEB-1E10-9EC0-A4D7ACDE5FB2}"/>
                  </a:ext>
                </a:extLst>
              </p:cNvPr>
              <p:cNvSpPr txBox="1">
                <a:spLocks noRot="1" noChangeAspect="1" noMove="1" noResize="1" noEditPoints="1" noAdjustHandles="1" noChangeArrowheads="1" noChangeShapeType="1" noTextEdit="1"/>
              </p:cNvSpPr>
              <p:nvPr/>
            </p:nvSpPr>
            <p:spPr>
              <a:xfrm>
                <a:off x="304800" y="3091112"/>
                <a:ext cx="572593" cy="414088"/>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08A13357-CA78-6D0C-29CD-6E47C25E7AF2}"/>
                  </a:ext>
                </a:extLst>
              </p:cNvPr>
              <p:cNvSpPr txBox="1"/>
              <p:nvPr/>
            </p:nvSpPr>
            <p:spPr>
              <a:xfrm>
                <a:off x="1292628" y="3962400"/>
                <a:ext cx="559769"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𝑅</m:t>
                              </m:r>
                            </m:e>
                          </m:acc>
                        </m:e>
                        <m:sub>
                          <m:r>
                            <a:rPr lang="en-US" b="0" i="1" smtClean="0">
                              <a:solidFill>
                                <a:srgbClr val="0070C0"/>
                              </a:solidFill>
                              <a:latin typeface="Cambria Math" panose="02040503050406030204" pitchFamily="18" charset="0"/>
                            </a:rPr>
                            <m:t>𝐴𝑌</m:t>
                          </m:r>
                        </m:sub>
                      </m:sSub>
                    </m:oMath>
                  </m:oMathPara>
                </a14:m>
                <a:endParaRPr lang="en-US" dirty="0">
                  <a:solidFill>
                    <a:srgbClr val="0070C0"/>
                  </a:solidFill>
                </a:endParaRPr>
              </a:p>
            </p:txBody>
          </p:sp>
        </mc:Choice>
        <mc:Fallback xmlns="">
          <p:sp>
            <p:nvSpPr>
              <p:cNvPr id="37" name="TextBox 36">
                <a:extLst>
                  <a:ext uri="{FF2B5EF4-FFF2-40B4-BE49-F238E27FC236}">
                    <a16:creationId xmlns:a16="http://schemas.microsoft.com/office/drawing/2014/main" id="{08A13357-CA78-6D0C-29CD-6E47C25E7AF2}"/>
                  </a:ext>
                </a:extLst>
              </p:cNvPr>
              <p:cNvSpPr txBox="1">
                <a:spLocks noRot="1" noChangeAspect="1" noMove="1" noResize="1" noEditPoints="1" noAdjustHandles="1" noChangeArrowheads="1" noChangeShapeType="1" noTextEdit="1"/>
              </p:cNvSpPr>
              <p:nvPr/>
            </p:nvSpPr>
            <p:spPr>
              <a:xfrm>
                <a:off x="1292628" y="3962400"/>
                <a:ext cx="559769" cy="414088"/>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71368D71-55BF-7DAC-E11A-B673D9208A6B}"/>
                  </a:ext>
                </a:extLst>
              </p:cNvPr>
              <p:cNvSpPr txBox="1"/>
              <p:nvPr/>
            </p:nvSpPr>
            <p:spPr>
              <a:xfrm>
                <a:off x="6907831" y="4038600"/>
                <a:ext cx="570284"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𝑅</m:t>
                              </m:r>
                            </m:e>
                          </m:acc>
                        </m:e>
                        <m:sub>
                          <m:r>
                            <a:rPr lang="en-US" b="0" i="1" smtClean="0">
                              <a:solidFill>
                                <a:srgbClr val="0070C0"/>
                              </a:solidFill>
                              <a:latin typeface="Cambria Math" panose="02040503050406030204" pitchFamily="18" charset="0"/>
                            </a:rPr>
                            <m:t>𝐸𝑌</m:t>
                          </m:r>
                        </m:sub>
                      </m:sSub>
                    </m:oMath>
                  </m:oMathPara>
                </a14:m>
                <a:endParaRPr lang="en-US" dirty="0">
                  <a:solidFill>
                    <a:srgbClr val="0070C0"/>
                  </a:solidFill>
                </a:endParaRPr>
              </a:p>
            </p:txBody>
          </p:sp>
        </mc:Choice>
        <mc:Fallback xmlns="">
          <p:sp>
            <p:nvSpPr>
              <p:cNvPr id="39" name="TextBox 38">
                <a:extLst>
                  <a:ext uri="{FF2B5EF4-FFF2-40B4-BE49-F238E27FC236}">
                    <a16:creationId xmlns:a16="http://schemas.microsoft.com/office/drawing/2014/main" id="{71368D71-55BF-7DAC-E11A-B673D9208A6B}"/>
                  </a:ext>
                </a:extLst>
              </p:cNvPr>
              <p:cNvSpPr txBox="1">
                <a:spLocks noRot="1" noChangeAspect="1" noMove="1" noResize="1" noEditPoints="1" noAdjustHandles="1" noChangeArrowheads="1" noChangeShapeType="1" noTextEdit="1"/>
              </p:cNvSpPr>
              <p:nvPr/>
            </p:nvSpPr>
            <p:spPr>
              <a:xfrm>
                <a:off x="6907831" y="4038600"/>
                <a:ext cx="570284" cy="414088"/>
              </a:xfrm>
              <a:prstGeom prst="rect">
                <a:avLst/>
              </a:prstGeom>
              <a:blipFill>
                <a:blip r:embed="rId1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006428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additive="base">
                                        <p:cTn id="13" dur="500" fill="hold"/>
                                        <p:tgtEl>
                                          <p:spTgt spid="38"/>
                                        </p:tgtEl>
                                        <p:attrNameLst>
                                          <p:attrName>ppt_x</p:attrName>
                                        </p:attrNameLst>
                                      </p:cBhvr>
                                      <p:tavLst>
                                        <p:tav tm="0">
                                          <p:val>
                                            <p:strVal val="#ppt_x"/>
                                          </p:val>
                                        </p:tav>
                                        <p:tav tm="100000">
                                          <p:val>
                                            <p:strVal val="#ppt_x"/>
                                          </p:val>
                                        </p:tav>
                                      </p:tavLst>
                                    </p:anim>
                                    <p:anim calcmode="lin" valueType="num">
                                      <p:cBhvr additive="base">
                                        <p:cTn id="14"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78DAF-CE3B-C2C4-EF72-188F04FD9A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628EBE-EB6F-090F-0AE4-0C46DCC2AB00}"/>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Method of Joints: Evaluation of Reactions</a:t>
            </a:r>
          </a:p>
        </p:txBody>
      </p:sp>
      <p:sp>
        <p:nvSpPr>
          <p:cNvPr id="3" name="Subtitle 2">
            <a:extLst>
              <a:ext uri="{FF2B5EF4-FFF2-40B4-BE49-F238E27FC236}">
                <a16:creationId xmlns:a16="http://schemas.microsoft.com/office/drawing/2014/main" id="{6FE1EA30-221F-6060-5F06-AC1A95A93F45}"/>
              </a:ext>
            </a:extLst>
          </p:cNvPr>
          <p:cNvSpPr txBox="1">
            <a:spLocks noGrp="1"/>
          </p:cNvSpPr>
          <p:nvPr>
            <p:ph type="subTitle" idx="1"/>
          </p:nvPr>
        </p:nvSpPr>
        <p:spPr>
          <a:xfrm>
            <a:off x="332533" y="4551655"/>
            <a:ext cx="8382003" cy="589746"/>
          </a:xfrm>
        </p:spPr>
        <p:txBody>
          <a:bodyPr anchorCtr="0"/>
          <a:lstStyle/>
          <a:p>
            <a:pPr marL="342900" lvl="0" indent="-342900" algn="l">
              <a:spcBef>
                <a:spcPts val="600"/>
              </a:spcBef>
              <a:buClr>
                <a:srgbClr val="000000"/>
              </a:buClr>
              <a:buChar char="•"/>
            </a:pPr>
            <a:r>
              <a:rPr lang="en-US" sz="2800" dirty="0"/>
              <a:t>Equilibrium Equations in scalar form:</a:t>
            </a:r>
          </a:p>
          <a:p>
            <a:pPr marL="342900" lvl="0" indent="-342900" algn="l">
              <a:spcBef>
                <a:spcPts val="600"/>
              </a:spcBef>
              <a:buClr>
                <a:srgbClr val="000000"/>
              </a:buClr>
              <a:buChar char="•"/>
            </a:pPr>
            <a:endParaRPr lang="en-US" sz="28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28CFFB1D-5E58-7592-96E8-5BF9FD4BC12E}"/>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24</a:t>
            </a:fld>
            <a:endParaRPr lang="en-US"/>
          </a:p>
        </p:txBody>
      </p:sp>
      <p:grpSp>
        <p:nvGrpSpPr>
          <p:cNvPr id="5" name="Group 38">
            <a:extLst>
              <a:ext uri="{FF2B5EF4-FFF2-40B4-BE49-F238E27FC236}">
                <a16:creationId xmlns:a16="http://schemas.microsoft.com/office/drawing/2014/main" id="{B0212F61-7478-A93F-01C5-48ADE01EB633}"/>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B91E460E-23D1-00F2-8E18-24FCE2C88D12}"/>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18B128D6-D01F-7A3C-753A-B7B45D361FD0}"/>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2A432F4F-13D0-C9F6-FFD5-DBAA50590850}"/>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BAD8872-971A-5D9E-BEDD-619979D12B6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DFC056B5-B34E-935B-1978-CE7E78DDFDA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C5E8529D-EDD0-EBF5-45AA-ED0E8D3843D0}"/>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9DD3DC2E-881A-FB53-5352-35687E4CA95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82E96CA8-CF10-697C-E545-DEEB420D658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F71285E8-783C-C509-7763-060EC19FFBF0}"/>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B115BAC5-C0EF-D617-505B-5FF8531C21A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E620B84F-BF2D-D137-D974-D7E4535FFF0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73B066BE-4370-C6D8-ECFE-65630E9F114E}"/>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3E2AE8EA-4B8D-55A7-4BB5-05773F8E7FA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3D4446E5-2A95-A436-C727-0EB498AFA88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97EEFDDF-BE6D-49B8-46F0-192DC285BEDB}"/>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F9AB1405-896E-93C5-7ED2-EA45D5E63D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 name="Picture 22">
            <a:extLst>
              <a:ext uri="{FF2B5EF4-FFF2-40B4-BE49-F238E27FC236}">
                <a16:creationId xmlns:a16="http://schemas.microsoft.com/office/drawing/2014/main" id="{373F99C5-437D-29F9-1831-728F919B7CAB}"/>
              </a:ext>
            </a:extLst>
          </p:cNvPr>
          <p:cNvPicPr>
            <a:picLocks noChangeAspect="1"/>
          </p:cNvPicPr>
          <p:nvPr/>
        </p:nvPicPr>
        <p:blipFill>
          <a:blip r:embed="rId4"/>
          <a:stretch>
            <a:fillRect/>
          </a:stretch>
        </p:blipFill>
        <p:spPr>
          <a:xfrm>
            <a:off x="480925" y="1219200"/>
            <a:ext cx="7940672" cy="2985550"/>
          </a:xfrm>
          <a:prstGeom prst="rect">
            <a:avLst/>
          </a:prstGeom>
        </p:spPr>
      </p:pic>
      <p:sp>
        <p:nvSpPr>
          <p:cNvPr id="24" name="TextBox 23">
            <a:extLst>
              <a:ext uri="{FF2B5EF4-FFF2-40B4-BE49-F238E27FC236}">
                <a16:creationId xmlns:a16="http://schemas.microsoft.com/office/drawing/2014/main" id="{DE5F56F9-1F43-C787-BFE3-8D140ECBEEBD}"/>
              </a:ext>
            </a:extLst>
          </p:cNvPr>
          <p:cNvSpPr txBox="1"/>
          <p:nvPr/>
        </p:nvSpPr>
        <p:spPr>
          <a:xfrm>
            <a:off x="1219200" y="2967335"/>
            <a:ext cx="407484" cy="461665"/>
          </a:xfrm>
          <a:prstGeom prst="rect">
            <a:avLst/>
          </a:prstGeom>
          <a:noFill/>
        </p:spPr>
        <p:txBody>
          <a:bodyPr wrap="none" rtlCol="0">
            <a:spAutoFit/>
          </a:bodyPr>
          <a:lstStyle/>
          <a:p>
            <a:r>
              <a:rPr lang="en-US" dirty="0"/>
              <a:t>A</a:t>
            </a:r>
          </a:p>
        </p:txBody>
      </p:sp>
      <p:sp>
        <p:nvSpPr>
          <p:cNvPr id="25" name="TextBox 24">
            <a:extLst>
              <a:ext uri="{FF2B5EF4-FFF2-40B4-BE49-F238E27FC236}">
                <a16:creationId xmlns:a16="http://schemas.microsoft.com/office/drawing/2014/main" id="{BC0ED955-C324-2D05-6728-7A943422E533}"/>
              </a:ext>
            </a:extLst>
          </p:cNvPr>
          <p:cNvSpPr txBox="1"/>
          <p:nvPr/>
        </p:nvSpPr>
        <p:spPr>
          <a:xfrm>
            <a:off x="2142382" y="1448248"/>
            <a:ext cx="389850" cy="461665"/>
          </a:xfrm>
          <a:prstGeom prst="rect">
            <a:avLst/>
          </a:prstGeom>
          <a:noFill/>
        </p:spPr>
        <p:txBody>
          <a:bodyPr wrap="none" rtlCol="0">
            <a:spAutoFit/>
          </a:bodyPr>
          <a:lstStyle/>
          <a:p>
            <a:r>
              <a:rPr lang="en-US" dirty="0"/>
              <a:t>B</a:t>
            </a:r>
          </a:p>
        </p:txBody>
      </p:sp>
      <p:sp>
        <p:nvSpPr>
          <p:cNvPr id="26" name="TextBox 25">
            <a:extLst>
              <a:ext uri="{FF2B5EF4-FFF2-40B4-BE49-F238E27FC236}">
                <a16:creationId xmlns:a16="http://schemas.microsoft.com/office/drawing/2014/main" id="{3F2C07D2-BA9F-C28B-C191-CB3D9138A771}"/>
              </a:ext>
            </a:extLst>
          </p:cNvPr>
          <p:cNvSpPr txBox="1"/>
          <p:nvPr/>
        </p:nvSpPr>
        <p:spPr>
          <a:xfrm>
            <a:off x="4190932" y="1372048"/>
            <a:ext cx="389850" cy="461665"/>
          </a:xfrm>
          <a:prstGeom prst="rect">
            <a:avLst/>
          </a:prstGeom>
          <a:noFill/>
        </p:spPr>
        <p:txBody>
          <a:bodyPr wrap="none" rtlCol="0">
            <a:spAutoFit/>
          </a:bodyPr>
          <a:lstStyle/>
          <a:p>
            <a:r>
              <a:rPr lang="en-US" dirty="0"/>
              <a:t>C</a:t>
            </a:r>
          </a:p>
        </p:txBody>
      </p:sp>
      <p:sp>
        <p:nvSpPr>
          <p:cNvPr id="27" name="TextBox 26">
            <a:extLst>
              <a:ext uri="{FF2B5EF4-FFF2-40B4-BE49-F238E27FC236}">
                <a16:creationId xmlns:a16="http://schemas.microsoft.com/office/drawing/2014/main" id="{F3801460-2116-0E73-A9C5-CBD538E58961}"/>
              </a:ext>
            </a:extLst>
          </p:cNvPr>
          <p:cNvSpPr txBox="1"/>
          <p:nvPr/>
        </p:nvSpPr>
        <p:spPr>
          <a:xfrm>
            <a:off x="6028582" y="1443783"/>
            <a:ext cx="407484" cy="461665"/>
          </a:xfrm>
          <a:prstGeom prst="rect">
            <a:avLst/>
          </a:prstGeom>
          <a:noFill/>
        </p:spPr>
        <p:txBody>
          <a:bodyPr wrap="none" rtlCol="0">
            <a:spAutoFit/>
          </a:bodyPr>
          <a:lstStyle/>
          <a:p>
            <a:r>
              <a:rPr lang="en-US" dirty="0"/>
              <a:t>D</a:t>
            </a:r>
          </a:p>
        </p:txBody>
      </p:sp>
      <p:sp>
        <p:nvSpPr>
          <p:cNvPr id="28" name="TextBox 27">
            <a:extLst>
              <a:ext uri="{FF2B5EF4-FFF2-40B4-BE49-F238E27FC236}">
                <a16:creationId xmlns:a16="http://schemas.microsoft.com/office/drawing/2014/main" id="{5B312D34-E56A-F815-5C41-F15559F0983C}"/>
              </a:ext>
            </a:extLst>
          </p:cNvPr>
          <p:cNvSpPr txBox="1"/>
          <p:nvPr/>
        </p:nvSpPr>
        <p:spPr>
          <a:xfrm>
            <a:off x="7095382" y="3043983"/>
            <a:ext cx="372218" cy="461665"/>
          </a:xfrm>
          <a:prstGeom prst="rect">
            <a:avLst/>
          </a:prstGeom>
          <a:noFill/>
        </p:spPr>
        <p:txBody>
          <a:bodyPr wrap="none" rtlCol="0">
            <a:spAutoFit/>
          </a:bodyPr>
          <a:lstStyle/>
          <a:p>
            <a:r>
              <a:rPr lang="en-US" dirty="0"/>
              <a:t>E</a:t>
            </a:r>
          </a:p>
        </p:txBody>
      </p:sp>
      <p:sp>
        <p:nvSpPr>
          <p:cNvPr id="29" name="TextBox 28">
            <a:extLst>
              <a:ext uri="{FF2B5EF4-FFF2-40B4-BE49-F238E27FC236}">
                <a16:creationId xmlns:a16="http://schemas.microsoft.com/office/drawing/2014/main" id="{9DB25C65-A043-1B5B-D523-5E9B0F26AE0E}"/>
              </a:ext>
            </a:extLst>
          </p:cNvPr>
          <p:cNvSpPr txBox="1"/>
          <p:nvPr/>
        </p:nvSpPr>
        <p:spPr>
          <a:xfrm>
            <a:off x="5206412" y="3276600"/>
            <a:ext cx="356188" cy="461665"/>
          </a:xfrm>
          <a:prstGeom prst="rect">
            <a:avLst/>
          </a:prstGeom>
          <a:noFill/>
        </p:spPr>
        <p:txBody>
          <a:bodyPr wrap="none" rtlCol="0">
            <a:spAutoFit/>
          </a:bodyPr>
          <a:lstStyle/>
          <a:p>
            <a:r>
              <a:rPr lang="en-US" dirty="0"/>
              <a:t>F</a:t>
            </a:r>
          </a:p>
        </p:txBody>
      </p:sp>
      <p:sp>
        <p:nvSpPr>
          <p:cNvPr id="30" name="TextBox 29">
            <a:extLst>
              <a:ext uri="{FF2B5EF4-FFF2-40B4-BE49-F238E27FC236}">
                <a16:creationId xmlns:a16="http://schemas.microsoft.com/office/drawing/2014/main" id="{D1E54270-246B-03C2-FDFC-DBA1D7BB4078}"/>
              </a:ext>
            </a:extLst>
          </p:cNvPr>
          <p:cNvSpPr txBox="1"/>
          <p:nvPr/>
        </p:nvSpPr>
        <p:spPr>
          <a:xfrm>
            <a:off x="3429000" y="3276600"/>
            <a:ext cx="407484" cy="461665"/>
          </a:xfrm>
          <a:prstGeom prst="rect">
            <a:avLst/>
          </a:prstGeom>
          <a:noFill/>
        </p:spPr>
        <p:txBody>
          <a:bodyPr wrap="none" rtlCol="0">
            <a:spAutoFit/>
          </a:bodyPr>
          <a:lstStyle/>
          <a:p>
            <a:r>
              <a:rPr lang="en-US" dirty="0"/>
              <a:t>G</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F51CF297-0C1C-FDF8-A503-67053E2FCFFC}"/>
                  </a:ext>
                </a:extLst>
              </p:cNvPr>
              <p:cNvSpPr txBox="1"/>
              <p:nvPr/>
            </p:nvSpPr>
            <p:spPr>
              <a:xfrm>
                <a:off x="3361582" y="3962848"/>
                <a:ext cx="356957" cy="4526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𝑔</m:t>
                          </m:r>
                        </m:sub>
                      </m:sSub>
                    </m:oMath>
                  </m:oMathPara>
                </a14:m>
                <a:endParaRPr lang="en-US" dirty="0"/>
              </a:p>
            </p:txBody>
          </p:sp>
        </mc:Choice>
        <mc:Fallback xmlns="">
          <p:sp>
            <p:nvSpPr>
              <p:cNvPr id="31" name="TextBox 30">
                <a:extLst>
                  <a:ext uri="{FF2B5EF4-FFF2-40B4-BE49-F238E27FC236}">
                    <a16:creationId xmlns:a16="http://schemas.microsoft.com/office/drawing/2014/main" id="{F51CF297-0C1C-FDF8-A503-67053E2FCFFC}"/>
                  </a:ext>
                </a:extLst>
              </p:cNvPr>
              <p:cNvSpPr txBox="1">
                <a:spLocks noRot="1" noChangeAspect="1" noMove="1" noResize="1" noEditPoints="1" noAdjustHandles="1" noChangeArrowheads="1" noChangeShapeType="1" noTextEdit="1"/>
              </p:cNvSpPr>
              <p:nvPr/>
            </p:nvSpPr>
            <p:spPr>
              <a:xfrm>
                <a:off x="3361582" y="3962848"/>
                <a:ext cx="356957" cy="4526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F9AFDAF0-77C3-F58F-EA46-62D1C4567C17}"/>
                  </a:ext>
                </a:extLst>
              </p:cNvPr>
              <p:cNvSpPr txBox="1"/>
              <p:nvPr/>
            </p:nvSpPr>
            <p:spPr>
              <a:xfrm>
                <a:off x="5062025" y="3967360"/>
                <a:ext cx="365613" cy="45224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𝑓</m:t>
                          </m:r>
                        </m:sub>
                      </m:sSub>
                    </m:oMath>
                  </m:oMathPara>
                </a14:m>
                <a:endParaRPr lang="en-US" dirty="0"/>
              </a:p>
            </p:txBody>
          </p:sp>
        </mc:Choice>
        <mc:Fallback xmlns="">
          <p:sp>
            <p:nvSpPr>
              <p:cNvPr id="32" name="TextBox 31">
                <a:extLst>
                  <a:ext uri="{FF2B5EF4-FFF2-40B4-BE49-F238E27FC236}">
                    <a16:creationId xmlns:a16="http://schemas.microsoft.com/office/drawing/2014/main" id="{F9AFDAF0-77C3-F58F-EA46-62D1C4567C17}"/>
                  </a:ext>
                </a:extLst>
              </p:cNvPr>
              <p:cNvSpPr txBox="1">
                <a:spLocks noRot="1" noChangeAspect="1" noMove="1" noResize="1" noEditPoints="1" noAdjustHandles="1" noChangeArrowheads="1" noChangeShapeType="1" noTextEdit="1"/>
              </p:cNvSpPr>
              <p:nvPr/>
            </p:nvSpPr>
            <p:spPr>
              <a:xfrm>
                <a:off x="5062025" y="3967360"/>
                <a:ext cx="365613" cy="45224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A70C46BD-AEAE-173E-3326-1403E7DCFFA3}"/>
                  </a:ext>
                </a:extLst>
              </p:cNvPr>
              <p:cNvSpPr txBox="1"/>
              <p:nvPr/>
            </p:nvSpPr>
            <p:spPr>
              <a:xfrm>
                <a:off x="304800" y="3091112"/>
                <a:ext cx="572593"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𝑅</m:t>
                              </m:r>
                            </m:e>
                          </m:acc>
                        </m:e>
                        <m:sub>
                          <m:r>
                            <a:rPr lang="en-US" b="0" i="1" smtClean="0">
                              <a:solidFill>
                                <a:srgbClr val="0070C0"/>
                              </a:solidFill>
                              <a:latin typeface="Cambria Math" panose="02040503050406030204" pitchFamily="18" charset="0"/>
                            </a:rPr>
                            <m:t>𝐴𝑋</m:t>
                          </m:r>
                        </m:sub>
                      </m:sSub>
                    </m:oMath>
                  </m:oMathPara>
                </a14:m>
                <a:endParaRPr lang="en-US" dirty="0">
                  <a:solidFill>
                    <a:srgbClr val="0070C0"/>
                  </a:solidFill>
                </a:endParaRPr>
              </a:p>
            </p:txBody>
          </p:sp>
        </mc:Choice>
        <mc:Fallback xmlns="">
          <p:sp>
            <p:nvSpPr>
              <p:cNvPr id="33" name="TextBox 32">
                <a:extLst>
                  <a:ext uri="{FF2B5EF4-FFF2-40B4-BE49-F238E27FC236}">
                    <a16:creationId xmlns:a16="http://schemas.microsoft.com/office/drawing/2014/main" id="{A70C46BD-AEAE-173E-3326-1403E7DCFFA3}"/>
                  </a:ext>
                </a:extLst>
              </p:cNvPr>
              <p:cNvSpPr txBox="1">
                <a:spLocks noRot="1" noChangeAspect="1" noMove="1" noResize="1" noEditPoints="1" noAdjustHandles="1" noChangeArrowheads="1" noChangeShapeType="1" noTextEdit="1"/>
              </p:cNvSpPr>
              <p:nvPr/>
            </p:nvSpPr>
            <p:spPr>
              <a:xfrm>
                <a:off x="304800" y="3091112"/>
                <a:ext cx="572593"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98031FDF-6DA8-D263-6780-7651A4471997}"/>
                  </a:ext>
                </a:extLst>
              </p:cNvPr>
              <p:cNvSpPr txBox="1"/>
              <p:nvPr/>
            </p:nvSpPr>
            <p:spPr>
              <a:xfrm>
                <a:off x="1292628" y="3962400"/>
                <a:ext cx="559769"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𝑅</m:t>
                              </m:r>
                            </m:e>
                          </m:acc>
                        </m:e>
                        <m:sub>
                          <m:r>
                            <a:rPr lang="en-US" b="0" i="1" smtClean="0">
                              <a:solidFill>
                                <a:srgbClr val="0070C0"/>
                              </a:solidFill>
                              <a:latin typeface="Cambria Math" panose="02040503050406030204" pitchFamily="18" charset="0"/>
                            </a:rPr>
                            <m:t>𝐴𝑌</m:t>
                          </m:r>
                        </m:sub>
                      </m:sSub>
                    </m:oMath>
                  </m:oMathPara>
                </a14:m>
                <a:endParaRPr lang="en-US" dirty="0">
                  <a:solidFill>
                    <a:srgbClr val="0070C0"/>
                  </a:solidFill>
                </a:endParaRPr>
              </a:p>
            </p:txBody>
          </p:sp>
        </mc:Choice>
        <mc:Fallback xmlns="">
          <p:sp>
            <p:nvSpPr>
              <p:cNvPr id="35" name="TextBox 34">
                <a:extLst>
                  <a:ext uri="{FF2B5EF4-FFF2-40B4-BE49-F238E27FC236}">
                    <a16:creationId xmlns:a16="http://schemas.microsoft.com/office/drawing/2014/main" id="{98031FDF-6DA8-D263-6780-7651A4471997}"/>
                  </a:ext>
                </a:extLst>
              </p:cNvPr>
              <p:cNvSpPr txBox="1">
                <a:spLocks noRot="1" noChangeAspect="1" noMove="1" noResize="1" noEditPoints="1" noAdjustHandles="1" noChangeArrowheads="1" noChangeShapeType="1" noTextEdit="1"/>
              </p:cNvSpPr>
              <p:nvPr/>
            </p:nvSpPr>
            <p:spPr>
              <a:xfrm>
                <a:off x="1292628" y="3962400"/>
                <a:ext cx="559769" cy="41408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E08423D1-1A3B-0D9E-AB9D-40ADB3CD3ECC}"/>
                  </a:ext>
                </a:extLst>
              </p:cNvPr>
              <p:cNvSpPr txBox="1"/>
              <p:nvPr/>
            </p:nvSpPr>
            <p:spPr>
              <a:xfrm>
                <a:off x="6907831" y="4038600"/>
                <a:ext cx="570284"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𝑅</m:t>
                              </m:r>
                            </m:e>
                          </m:acc>
                        </m:e>
                        <m:sub>
                          <m:r>
                            <a:rPr lang="en-US" b="0" i="1" smtClean="0">
                              <a:solidFill>
                                <a:srgbClr val="0070C0"/>
                              </a:solidFill>
                              <a:latin typeface="Cambria Math" panose="02040503050406030204" pitchFamily="18" charset="0"/>
                            </a:rPr>
                            <m:t>𝐸𝑌</m:t>
                          </m:r>
                        </m:sub>
                      </m:sSub>
                    </m:oMath>
                  </m:oMathPara>
                </a14:m>
                <a:endParaRPr lang="en-US" dirty="0">
                  <a:solidFill>
                    <a:srgbClr val="0070C0"/>
                  </a:solidFill>
                </a:endParaRPr>
              </a:p>
            </p:txBody>
          </p:sp>
        </mc:Choice>
        <mc:Fallback xmlns="">
          <p:sp>
            <p:nvSpPr>
              <p:cNvPr id="36" name="TextBox 35">
                <a:extLst>
                  <a:ext uri="{FF2B5EF4-FFF2-40B4-BE49-F238E27FC236}">
                    <a16:creationId xmlns:a16="http://schemas.microsoft.com/office/drawing/2014/main" id="{E08423D1-1A3B-0D9E-AB9D-40ADB3CD3ECC}"/>
                  </a:ext>
                </a:extLst>
              </p:cNvPr>
              <p:cNvSpPr txBox="1">
                <a:spLocks noRot="1" noChangeAspect="1" noMove="1" noResize="1" noEditPoints="1" noAdjustHandles="1" noChangeArrowheads="1" noChangeShapeType="1" noTextEdit="1"/>
              </p:cNvSpPr>
              <p:nvPr/>
            </p:nvSpPr>
            <p:spPr>
              <a:xfrm>
                <a:off x="6907831" y="4038600"/>
                <a:ext cx="570284" cy="414088"/>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2B6C33C0-F274-8706-371C-0D92ACA9D043}"/>
                  </a:ext>
                </a:extLst>
              </p:cNvPr>
              <p:cNvSpPr txBox="1"/>
              <p:nvPr/>
            </p:nvSpPr>
            <p:spPr>
              <a:xfrm>
                <a:off x="1063019" y="5333268"/>
                <a:ext cx="1542282"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𝑌𝑖</m:t>
                              </m:r>
                            </m:sub>
                          </m:sSub>
                        </m:e>
                      </m:nary>
                      <m:r>
                        <a:rPr lang="en-US" b="0" i="1" smtClean="0">
                          <a:latin typeface="Cambria Math" panose="02040503050406030204" pitchFamily="18" charset="0"/>
                        </a:rPr>
                        <m:t>=0</m:t>
                      </m:r>
                    </m:oMath>
                  </m:oMathPara>
                </a14:m>
                <a:endParaRPr lang="en-US" dirty="0"/>
              </a:p>
            </p:txBody>
          </p:sp>
        </mc:Choice>
        <mc:Fallback xmlns="">
          <p:sp>
            <p:nvSpPr>
              <p:cNvPr id="34" name="TextBox 33">
                <a:extLst>
                  <a:ext uri="{FF2B5EF4-FFF2-40B4-BE49-F238E27FC236}">
                    <a16:creationId xmlns:a16="http://schemas.microsoft.com/office/drawing/2014/main" id="{2B6C33C0-F274-8706-371C-0D92ACA9D043}"/>
                  </a:ext>
                </a:extLst>
              </p:cNvPr>
              <p:cNvSpPr txBox="1">
                <a:spLocks noRot="1" noChangeAspect="1" noMove="1" noResize="1" noEditPoints="1" noAdjustHandles="1" noChangeArrowheads="1" noChangeShapeType="1" noTextEdit="1"/>
              </p:cNvSpPr>
              <p:nvPr/>
            </p:nvSpPr>
            <p:spPr>
              <a:xfrm>
                <a:off x="1063019" y="5333268"/>
                <a:ext cx="1542282" cy="1008225"/>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BFCCE2C2-2DD3-9F8F-A1FA-8D3D89DA6027}"/>
                  </a:ext>
                </a:extLst>
              </p:cNvPr>
              <p:cNvSpPr txBox="1"/>
              <p:nvPr/>
            </p:nvSpPr>
            <p:spPr>
              <a:xfrm>
                <a:off x="3175408" y="5562106"/>
                <a:ext cx="3290068" cy="39940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𝐴𝑌</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𝑔</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𝐸𝑌</m:t>
                          </m:r>
                        </m:sub>
                      </m:sSub>
                      <m:r>
                        <a:rPr lang="en-US" b="0" i="1" smtClean="0">
                          <a:latin typeface="Cambria Math" panose="02040503050406030204" pitchFamily="18" charset="0"/>
                        </a:rPr>
                        <m:t>=0</m:t>
                      </m:r>
                    </m:oMath>
                  </m:oMathPara>
                </a14:m>
                <a:endParaRPr lang="en-US" dirty="0"/>
              </a:p>
            </p:txBody>
          </p:sp>
        </mc:Choice>
        <mc:Fallback xmlns="">
          <p:sp>
            <p:nvSpPr>
              <p:cNvPr id="38" name="TextBox 37">
                <a:extLst>
                  <a:ext uri="{FF2B5EF4-FFF2-40B4-BE49-F238E27FC236}">
                    <a16:creationId xmlns:a16="http://schemas.microsoft.com/office/drawing/2014/main" id="{BFCCE2C2-2DD3-9F8F-A1FA-8D3D89DA6027}"/>
                  </a:ext>
                </a:extLst>
              </p:cNvPr>
              <p:cNvSpPr txBox="1">
                <a:spLocks noRot="1" noChangeAspect="1" noMove="1" noResize="1" noEditPoints="1" noAdjustHandles="1" noChangeArrowheads="1" noChangeShapeType="1" noTextEdit="1"/>
              </p:cNvSpPr>
              <p:nvPr/>
            </p:nvSpPr>
            <p:spPr>
              <a:xfrm>
                <a:off x="3175408" y="5562106"/>
                <a:ext cx="3290068" cy="399405"/>
              </a:xfrm>
              <a:prstGeom prst="rect">
                <a:avLst/>
              </a:prstGeom>
              <a:blipFill>
                <a:blip r:embed="rId11"/>
                <a:stretch>
                  <a:fillRect l="-1667" r="-1481" b="-25758"/>
                </a:stretch>
              </a:blipFill>
            </p:spPr>
            <p:txBody>
              <a:bodyPr/>
              <a:lstStyle/>
              <a:p>
                <a:r>
                  <a:rPr lang="en-US">
                    <a:noFill/>
                  </a:rPr>
                  <a:t> </a:t>
                </a:r>
              </a:p>
            </p:txBody>
          </p:sp>
        </mc:Fallback>
      </mc:AlternateContent>
    </p:spTree>
    <p:extLst>
      <p:ext uri="{BB962C8B-B14F-4D97-AF65-F5344CB8AC3E}">
        <p14:creationId xmlns:p14="http://schemas.microsoft.com/office/powerpoint/2010/main" val="2211580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additive="base">
                                        <p:cTn id="13" dur="500" fill="hold"/>
                                        <p:tgtEl>
                                          <p:spTgt spid="38"/>
                                        </p:tgtEl>
                                        <p:attrNameLst>
                                          <p:attrName>ppt_x</p:attrName>
                                        </p:attrNameLst>
                                      </p:cBhvr>
                                      <p:tavLst>
                                        <p:tav tm="0">
                                          <p:val>
                                            <p:strVal val="#ppt_x"/>
                                          </p:val>
                                        </p:tav>
                                        <p:tav tm="100000">
                                          <p:val>
                                            <p:strVal val="#ppt_x"/>
                                          </p:val>
                                        </p:tav>
                                      </p:tavLst>
                                    </p:anim>
                                    <p:anim calcmode="lin" valueType="num">
                                      <p:cBhvr additive="base">
                                        <p:cTn id="14"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37E8D-6FC0-82EC-73D2-4D2E56DD68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C3684E-1B68-E626-44AF-2C14092F4837}"/>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Method of Joints: Evaluation of Reactions</a:t>
            </a:r>
          </a:p>
        </p:txBody>
      </p:sp>
      <p:sp>
        <p:nvSpPr>
          <p:cNvPr id="3" name="Subtitle 2">
            <a:extLst>
              <a:ext uri="{FF2B5EF4-FFF2-40B4-BE49-F238E27FC236}">
                <a16:creationId xmlns:a16="http://schemas.microsoft.com/office/drawing/2014/main" id="{EDA93544-23F8-C1E6-0A7D-6C60ACEC61DA}"/>
              </a:ext>
            </a:extLst>
          </p:cNvPr>
          <p:cNvSpPr txBox="1">
            <a:spLocks noGrp="1"/>
          </p:cNvSpPr>
          <p:nvPr>
            <p:ph type="subTitle" idx="1"/>
          </p:nvPr>
        </p:nvSpPr>
        <p:spPr>
          <a:xfrm>
            <a:off x="304800" y="4415536"/>
            <a:ext cx="8382003" cy="963754"/>
          </a:xfrm>
        </p:spPr>
        <p:txBody>
          <a:bodyPr anchorCtr="0"/>
          <a:lstStyle/>
          <a:p>
            <a:pPr marL="342900" lvl="0" indent="-342900" algn="l">
              <a:spcBef>
                <a:spcPts val="600"/>
              </a:spcBef>
              <a:buClr>
                <a:srgbClr val="000000"/>
              </a:buClr>
              <a:buChar char="•"/>
            </a:pPr>
            <a:r>
              <a:rPr lang="en-US" sz="2400" dirty="0"/>
              <a:t>Equilibrium Equations in scalar form: Assume all members of the truss are having equal length (L)</a:t>
            </a:r>
          </a:p>
          <a:p>
            <a:pPr marL="342900" lvl="0" indent="-342900" algn="l">
              <a:spcBef>
                <a:spcPts val="600"/>
              </a:spcBef>
              <a:buClr>
                <a:srgbClr val="000000"/>
              </a:buClr>
              <a:buChar char="•"/>
            </a:pP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5712A1A0-C845-FEF7-A4C3-51845D1747DE}"/>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25</a:t>
            </a:fld>
            <a:endParaRPr lang="en-US"/>
          </a:p>
        </p:txBody>
      </p:sp>
      <p:grpSp>
        <p:nvGrpSpPr>
          <p:cNvPr id="5" name="Group 38">
            <a:extLst>
              <a:ext uri="{FF2B5EF4-FFF2-40B4-BE49-F238E27FC236}">
                <a16:creationId xmlns:a16="http://schemas.microsoft.com/office/drawing/2014/main" id="{A1D40B1E-90E0-61B5-BC29-B5CD4FE95DDF}"/>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447B73FE-DADB-24E2-308A-98CDB5AA48D2}"/>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E6E64C93-B252-4477-1E22-7E332C9DF585}"/>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691B6342-84FE-8326-15C9-6DDDAC36FF5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1BE13A2F-6C52-147F-D749-23D78C8264B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7DD9468B-32C6-5E8C-9AC2-8C8E5DE9FE0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8D5E3081-4750-A5EE-0D13-E961843E59FA}"/>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F485FEC3-92DD-2789-0737-87361900229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8A75BCD6-C5E5-9978-C603-2F2DC75F061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67FAC232-A569-A8B4-FAC7-DDED4DE18F94}"/>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37A7C96F-6432-655F-AB72-B8CBE0EA8CB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732C4BD1-81DC-4928-8086-67EA9FDD559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73979E1E-4108-5EA7-F101-203A40C7BE73}"/>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FBAB858-32BD-D4D4-7A0C-B0AB00CC40D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0A8331FD-25A7-6B04-CF85-D75ADD618D9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9B9E0F6B-D3E7-E785-1EBE-3F83DD2809E1}"/>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EF463FC0-1709-03D3-4E9D-41AB513F0A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 name="Picture 22">
            <a:extLst>
              <a:ext uri="{FF2B5EF4-FFF2-40B4-BE49-F238E27FC236}">
                <a16:creationId xmlns:a16="http://schemas.microsoft.com/office/drawing/2014/main" id="{33139BA0-8F47-08BC-C596-CD9AC950EB41}"/>
              </a:ext>
            </a:extLst>
          </p:cNvPr>
          <p:cNvPicPr>
            <a:picLocks noChangeAspect="1"/>
          </p:cNvPicPr>
          <p:nvPr/>
        </p:nvPicPr>
        <p:blipFill>
          <a:blip r:embed="rId4"/>
          <a:stretch>
            <a:fillRect/>
          </a:stretch>
        </p:blipFill>
        <p:spPr>
          <a:xfrm>
            <a:off x="480925" y="1219200"/>
            <a:ext cx="7940672" cy="2985550"/>
          </a:xfrm>
          <a:prstGeom prst="rect">
            <a:avLst/>
          </a:prstGeom>
        </p:spPr>
      </p:pic>
      <p:sp>
        <p:nvSpPr>
          <p:cNvPr id="24" name="TextBox 23">
            <a:extLst>
              <a:ext uri="{FF2B5EF4-FFF2-40B4-BE49-F238E27FC236}">
                <a16:creationId xmlns:a16="http://schemas.microsoft.com/office/drawing/2014/main" id="{DA109840-5FD8-1AEE-ECB3-60DB49E40069}"/>
              </a:ext>
            </a:extLst>
          </p:cNvPr>
          <p:cNvSpPr txBox="1"/>
          <p:nvPr/>
        </p:nvSpPr>
        <p:spPr>
          <a:xfrm>
            <a:off x="1219200" y="2967335"/>
            <a:ext cx="407484" cy="461665"/>
          </a:xfrm>
          <a:prstGeom prst="rect">
            <a:avLst/>
          </a:prstGeom>
          <a:noFill/>
        </p:spPr>
        <p:txBody>
          <a:bodyPr wrap="none" rtlCol="0">
            <a:spAutoFit/>
          </a:bodyPr>
          <a:lstStyle/>
          <a:p>
            <a:r>
              <a:rPr lang="en-US" dirty="0"/>
              <a:t>A</a:t>
            </a:r>
          </a:p>
        </p:txBody>
      </p:sp>
      <p:sp>
        <p:nvSpPr>
          <p:cNvPr id="25" name="TextBox 24">
            <a:extLst>
              <a:ext uri="{FF2B5EF4-FFF2-40B4-BE49-F238E27FC236}">
                <a16:creationId xmlns:a16="http://schemas.microsoft.com/office/drawing/2014/main" id="{B87CD759-4D18-6101-CE26-1BB03FC84931}"/>
              </a:ext>
            </a:extLst>
          </p:cNvPr>
          <p:cNvSpPr txBox="1"/>
          <p:nvPr/>
        </p:nvSpPr>
        <p:spPr>
          <a:xfrm>
            <a:off x="2142382" y="1448248"/>
            <a:ext cx="389850" cy="461665"/>
          </a:xfrm>
          <a:prstGeom prst="rect">
            <a:avLst/>
          </a:prstGeom>
          <a:noFill/>
        </p:spPr>
        <p:txBody>
          <a:bodyPr wrap="none" rtlCol="0">
            <a:spAutoFit/>
          </a:bodyPr>
          <a:lstStyle/>
          <a:p>
            <a:r>
              <a:rPr lang="en-US" dirty="0"/>
              <a:t>B</a:t>
            </a:r>
          </a:p>
        </p:txBody>
      </p:sp>
      <p:sp>
        <p:nvSpPr>
          <p:cNvPr id="26" name="TextBox 25">
            <a:extLst>
              <a:ext uri="{FF2B5EF4-FFF2-40B4-BE49-F238E27FC236}">
                <a16:creationId xmlns:a16="http://schemas.microsoft.com/office/drawing/2014/main" id="{73899BEC-3C37-4D1C-CC11-4EEDB2DB0307}"/>
              </a:ext>
            </a:extLst>
          </p:cNvPr>
          <p:cNvSpPr txBox="1"/>
          <p:nvPr/>
        </p:nvSpPr>
        <p:spPr>
          <a:xfrm>
            <a:off x="4190932" y="1372048"/>
            <a:ext cx="389850" cy="461665"/>
          </a:xfrm>
          <a:prstGeom prst="rect">
            <a:avLst/>
          </a:prstGeom>
          <a:noFill/>
        </p:spPr>
        <p:txBody>
          <a:bodyPr wrap="none" rtlCol="0">
            <a:spAutoFit/>
          </a:bodyPr>
          <a:lstStyle/>
          <a:p>
            <a:r>
              <a:rPr lang="en-US" dirty="0"/>
              <a:t>C</a:t>
            </a:r>
          </a:p>
        </p:txBody>
      </p:sp>
      <p:sp>
        <p:nvSpPr>
          <p:cNvPr id="27" name="TextBox 26">
            <a:extLst>
              <a:ext uri="{FF2B5EF4-FFF2-40B4-BE49-F238E27FC236}">
                <a16:creationId xmlns:a16="http://schemas.microsoft.com/office/drawing/2014/main" id="{D3EBFB05-814F-9FE6-F27B-C4281805A5F4}"/>
              </a:ext>
            </a:extLst>
          </p:cNvPr>
          <p:cNvSpPr txBox="1"/>
          <p:nvPr/>
        </p:nvSpPr>
        <p:spPr>
          <a:xfrm>
            <a:off x="6028582" y="1443783"/>
            <a:ext cx="407484" cy="461665"/>
          </a:xfrm>
          <a:prstGeom prst="rect">
            <a:avLst/>
          </a:prstGeom>
          <a:noFill/>
        </p:spPr>
        <p:txBody>
          <a:bodyPr wrap="none" rtlCol="0">
            <a:spAutoFit/>
          </a:bodyPr>
          <a:lstStyle/>
          <a:p>
            <a:r>
              <a:rPr lang="en-US" dirty="0"/>
              <a:t>D</a:t>
            </a:r>
          </a:p>
        </p:txBody>
      </p:sp>
      <p:sp>
        <p:nvSpPr>
          <p:cNvPr id="28" name="TextBox 27">
            <a:extLst>
              <a:ext uri="{FF2B5EF4-FFF2-40B4-BE49-F238E27FC236}">
                <a16:creationId xmlns:a16="http://schemas.microsoft.com/office/drawing/2014/main" id="{ADA1841E-75AE-85C4-32C6-81BA04EAA2BA}"/>
              </a:ext>
            </a:extLst>
          </p:cNvPr>
          <p:cNvSpPr txBox="1"/>
          <p:nvPr/>
        </p:nvSpPr>
        <p:spPr>
          <a:xfrm>
            <a:off x="7095382" y="3043983"/>
            <a:ext cx="372218" cy="461665"/>
          </a:xfrm>
          <a:prstGeom prst="rect">
            <a:avLst/>
          </a:prstGeom>
          <a:noFill/>
        </p:spPr>
        <p:txBody>
          <a:bodyPr wrap="none" rtlCol="0">
            <a:spAutoFit/>
          </a:bodyPr>
          <a:lstStyle/>
          <a:p>
            <a:r>
              <a:rPr lang="en-US" dirty="0"/>
              <a:t>E</a:t>
            </a:r>
          </a:p>
        </p:txBody>
      </p:sp>
      <p:sp>
        <p:nvSpPr>
          <p:cNvPr id="29" name="TextBox 28">
            <a:extLst>
              <a:ext uri="{FF2B5EF4-FFF2-40B4-BE49-F238E27FC236}">
                <a16:creationId xmlns:a16="http://schemas.microsoft.com/office/drawing/2014/main" id="{3355FF77-2E9D-D98D-0A0A-180D0ADF257B}"/>
              </a:ext>
            </a:extLst>
          </p:cNvPr>
          <p:cNvSpPr txBox="1"/>
          <p:nvPr/>
        </p:nvSpPr>
        <p:spPr>
          <a:xfrm>
            <a:off x="5206412" y="3276600"/>
            <a:ext cx="356188" cy="461665"/>
          </a:xfrm>
          <a:prstGeom prst="rect">
            <a:avLst/>
          </a:prstGeom>
          <a:noFill/>
        </p:spPr>
        <p:txBody>
          <a:bodyPr wrap="none" rtlCol="0">
            <a:spAutoFit/>
          </a:bodyPr>
          <a:lstStyle/>
          <a:p>
            <a:r>
              <a:rPr lang="en-US" dirty="0"/>
              <a:t>F</a:t>
            </a:r>
          </a:p>
        </p:txBody>
      </p:sp>
      <p:sp>
        <p:nvSpPr>
          <p:cNvPr id="30" name="TextBox 29">
            <a:extLst>
              <a:ext uri="{FF2B5EF4-FFF2-40B4-BE49-F238E27FC236}">
                <a16:creationId xmlns:a16="http://schemas.microsoft.com/office/drawing/2014/main" id="{5648FA84-0ECE-D843-E01F-683D9844B8A0}"/>
              </a:ext>
            </a:extLst>
          </p:cNvPr>
          <p:cNvSpPr txBox="1"/>
          <p:nvPr/>
        </p:nvSpPr>
        <p:spPr>
          <a:xfrm>
            <a:off x="3429000" y="3276600"/>
            <a:ext cx="407484" cy="461665"/>
          </a:xfrm>
          <a:prstGeom prst="rect">
            <a:avLst/>
          </a:prstGeom>
          <a:noFill/>
        </p:spPr>
        <p:txBody>
          <a:bodyPr wrap="none" rtlCol="0">
            <a:spAutoFit/>
          </a:bodyPr>
          <a:lstStyle/>
          <a:p>
            <a:r>
              <a:rPr lang="en-US" dirty="0"/>
              <a:t>G</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86454DCA-9C87-711A-839F-9538EBD5744E}"/>
                  </a:ext>
                </a:extLst>
              </p:cNvPr>
              <p:cNvSpPr txBox="1"/>
              <p:nvPr/>
            </p:nvSpPr>
            <p:spPr>
              <a:xfrm>
                <a:off x="3361582" y="3962848"/>
                <a:ext cx="356957" cy="4526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𝑔</m:t>
                          </m:r>
                        </m:sub>
                      </m:sSub>
                    </m:oMath>
                  </m:oMathPara>
                </a14:m>
                <a:endParaRPr lang="en-US" dirty="0"/>
              </a:p>
            </p:txBody>
          </p:sp>
        </mc:Choice>
        <mc:Fallback xmlns="">
          <p:sp>
            <p:nvSpPr>
              <p:cNvPr id="31" name="TextBox 30">
                <a:extLst>
                  <a:ext uri="{FF2B5EF4-FFF2-40B4-BE49-F238E27FC236}">
                    <a16:creationId xmlns:a16="http://schemas.microsoft.com/office/drawing/2014/main" id="{86454DCA-9C87-711A-839F-9538EBD5744E}"/>
                  </a:ext>
                </a:extLst>
              </p:cNvPr>
              <p:cNvSpPr txBox="1">
                <a:spLocks noRot="1" noChangeAspect="1" noMove="1" noResize="1" noEditPoints="1" noAdjustHandles="1" noChangeArrowheads="1" noChangeShapeType="1" noTextEdit="1"/>
              </p:cNvSpPr>
              <p:nvPr/>
            </p:nvSpPr>
            <p:spPr>
              <a:xfrm>
                <a:off x="3361582" y="3962848"/>
                <a:ext cx="356957" cy="4526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E503FE0C-A24D-D18A-721E-9B29874A795C}"/>
                  </a:ext>
                </a:extLst>
              </p:cNvPr>
              <p:cNvSpPr txBox="1"/>
              <p:nvPr/>
            </p:nvSpPr>
            <p:spPr>
              <a:xfrm>
                <a:off x="5062025" y="3967360"/>
                <a:ext cx="365613" cy="45224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𝑓</m:t>
                          </m:r>
                        </m:sub>
                      </m:sSub>
                    </m:oMath>
                  </m:oMathPara>
                </a14:m>
                <a:endParaRPr lang="en-US" dirty="0"/>
              </a:p>
            </p:txBody>
          </p:sp>
        </mc:Choice>
        <mc:Fallback xmlns="">
          <p:sp>
            <p:nvSpPr>
              <p:cNvPr id="32" name="TextBox 31">
                <a:extLst>
                  <a:ext uri="{FF2B5EF4-FFF2-40B4-BE49-F238E27FC236}">
                    <a16:creationId xmlns:a16="http://schemas.microsoft.com/office/drawing/2014/main" id="{E503FE0C-A24D-D18A-721E-9B29874A795C}"/>
                  </a:ext>
                </a:extLst>
              </p:cNvPr>
              <p:cNvSpPr txBox="1">
                <a:spLocks noRot="1" noChangeAspect="1" noMove="1" noResize="1" noEditPoints="1" noAdjustHandles="1" noChangeArrowheads="1" noChangeShapeType="1" noTextEdit="1"/>
              </p:cNvSpPr>
              <p:nvPr/>
            </p:nvSpPr>
            <p:spPr>
              <a:xfrm>
                <a:off x="5062025" y="3967360"/>
                <a:ext cx="365613" cy="45224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C1463B86-7CB5-8941-0C4B-A74AF99E85CA}"/>
                  </a:ext>
                </a:extLst>
              </p:cNvPr>
              <p:cNvSpPr txBox="1"/>
              <p:nvPr/>
            </p:nvSpPr>
            <p:spPr>
              <a:xfrm>
                <a:off x="304800" y="3091112"/>
                <a:ext cx="572593"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𝑅</m:t>
                              </m:r>
                            </m:e>
                          </m:acc>
                        </m:e>
                        <m:sub>
                          <m:r>
                            <a:rPr lang="en-US" b="0" i="1" smtClean="0">
                              <a:solidFill>
                                <a:srgbClr val="0070C0"/>
                              </a:solidFill>
                              <a:latin typeface="Cambria Math" panose="02040503050406030204" pitchFamily="18" charset="0"/>
                            </a:rPr>
                            <m:t>𝐴𝑋</m:t>
                          </m:r>
                        </m:sub>
                      </m:sSub>
                    </m:oMath>
                  </m:oMathPara>
                </a14:m>
                <a:endParaRPr lang="en-US" dirty="0">
                  <a:solidFill>
                    <a:srgbClr val="0070C0"/>
                  </a:solidFill>
                </a:endParaRPr>
              </a:p>
            </p:txBody>
          </p:sp>
        </mc:Choice>
        <mc:Fallback xmlns="">
          <p:sp>
            <p:nvSpPr>
              <p:cNvPr id="33" name="TextBox 32">
                <a:extLst>
                  <a:ext uri="{FF2B5EF4-FFF2-40B4-BE49-F238E27FC236}">
                    <a16:creationId xmlns:a16="http://schemas.microsoft.com/office/drawing/2014/main" id="{C1463B86-7CB5-8941-0C4B-A74AF99E85CA}"/>
                  </a:ext>
                </a:extLst>
              </p:cNvPr>
              <p:cNvSpPr txBox="1">
                <a:spLocks noRot="1" noChangeAspect="1" noMove="1" noResize="1" noEditPoints="1" noAdjustHandles="1" noChangeArrowheads="1" noChangeShapeType="1" noTextEdit="1"/>
              </p:cNvSpPr>
              <p:nvPr/>
            </p:nvSpPr>
            <p:spPr>
              <a:xfrm>
                <a:off x="304800" y="3091112"/>
                <a:ext cx="572593"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F5DB7BE3-8271-BBEB-450D-B9F8978C05A3}"/>
                  </a:ext>
                </a:extLst>
              </p:cNvPr>
              <p:cNvSpPr txBox="1"/>
              <p:nvPr/>
            </p:nvSpPr>
            <p:spPr>
              <a:xfrm>
                <a:off x="1292628" y="3962400"/>
                <a:ext cx="559769"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𝑅</m:t>
                              </m:r>
                            </m:e>
                          </m:acc>
                        </m:e>
                        <m:sub>
                          <m:r>
                            <a:rPr lang="en-US" b="0" i="1" smtClean="0">
                              <a:solidFill>
                                <a:srgbClr val="0070C0"/>
                              </a:solidFill>
                              <a:latin typeface="Cambria Math" panose="02040503050406030204" pitchFamily="18" charset="0"/>
                            </a:rPr>
                            <m:t>𝐴𝑌</m:t>
                          </m:r>
                        </m:sub>
                      </m:sSub>
                    </m:oMath>
                  </m:oMathPara>
                </a14:m>
                <a:endParaRPr lang="en-US" dirty="0">
                  <a:solidFill>
                    <a:srgbClr val="0070C0"/>
                  </a:solidFill>
                </a:endParaRPr>
              </a:p>
            </p:txBody>
          </p:sp>
        </mc:Choice>
        <mc:Fallback xmlns="">
          <p:sp>
            <p:nvSpPr>
              <p:cNvPr id="35" name="TextBox 34">
                <a:extLst>
                  <a:ext uri="{FF2B5EF4-FFF2-40B4-BE49-F238E27FC236}">
                    <a16:creationId xmlns:a16="http://schemas.microsoft.com/office/drawing/2014/main" id="{F5DB7BE3-8271-BBEB-450D-B9F8978C05A3}"/>
                  </a:ext>
                </a:extLst>
              </p:cNvPr>
              <p:cNvSpPr txBox="1">
                <a:spLocks noRot="1" noChangeAspect="1" noMove="1" noResize="1" noEditPoints="1" noAdjustHandles="1" noChangeArrowheads="1" noChangeShapeType="1" noTextEdit="1"/>
              </p:cNvSpPr>
              <p:nvPr/>
            </p:nvSpPr>
            <p:spPr>
              <a:xfrm>
                <a:off x="1292628" y="3962400"/>
                <a:ext cx="559769" cy="41408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B7CF85F5-41A8-D75B-70B0-6117B112F077}"/>
                  </a:ext>
                </a:extLst>
              </p:cNvPr>
              <p:cNvSpPr txBox="1"/>
              <p:nvPr/>
            </p:nvSpPr>
            <p:spPr>
              <a:xfrm>
                <a:off x="6907831" y="4038600"/>
                <a:ext cx="570284"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𝑅</m:t>
                              </m:r>
                            </m:e>
                          </m:acc>
                        </m:e>
                        <m:sub>
                          <m:r>
                            <a:rPr lang="en-US" b="0" i="1" smtClean="0">
                              <a:solidFill>
                                <a:srgbClr val="0070C0"/>
                              </a:solidFill>
                              <a:latin typeface="Cambria Math" panose="02040503050406030204" pitchFamily="18" charset="0"/>
                            </a:rPr>
                            <m:t>𝐸𝑌</m:t>
                          </m:r>
                        </m:sub>
                      </m:sSub>
                    </m:oMath>
                  </m:oMathPara>
                </a14:m>
                <a:endParaRPr lang="en-US" dirty="0">
                  <a:solidFill>
                    <a:srgbClr val="0070C0"/>
                  </a:solidFill>
                </a:endParaRPr>
              </a:p>
            </p:txBody>
          </p:sp>
        </mc:Choice>
        <mc:Fallback xmlns="">
          <p:sp>
            <p:nvSpPr>
              <p:cNvPr id="36" name="TextBox 35">
                <a:extLst>
                  <a:ext uri="{FF2B5EF4-FFF2-40B4-BE49-F238E27FC236}">
                    <a16:creationId xmlns:a16="http://schemas.microsoft.com/office/drawing/2014/main" id="{B7CF85F5-41A8-D75B-70B0-6117B112F077}"/>
                  </a:ext>
                </a:extLst>
              </p:cNvPr>
              <p:cNvSpPr txBox="1">
                <a:spLocks noRot="1" noChangeAspect="1" noMove="1" noResize="1" noEditPoints="1" noAdjustHandles="1" noChangeArrowheads="1" noChangeShapeType="1" noTextEdit="1"/>
              </p:cNvSpPr>
              <p:nvPr/>
            </p:nvSpPr>
            <p:spPr>
              <a:xfrm>
                <a:off x="6907831" y="4038600"/>
                <a:ext cx="570284" cy="414088"/>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F4400928-3BDD-FF9C-9342-ACEAC20C313E}"/>
                  </a:ext>
                </a:extLst>
              </p:cNvPr>
              <p:cNvSpPr txBox="1"/>
              <p:nvPr/>
            </p:nvSpPr>
            <p:spPr>
              <a:xfrm>
                <a:off x="1349793" y="5349331"/>
                <a:ext cx="1624034"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b="1" i="1" smtClean="0">
                                  <a:latin typeface="Cambria Math" panose="02040503050406030204" pitchFamily="18" charset="0"/>
                                </a:rPr>
                              </m:ctrlPr>
                            </m:sSubPr>
                            <m:e>
                              <m:acc>
                                <m:accPr>
                                  <m:chr m:val="⃗"/>
                                  <m:ctrlPr>
                                    <a:rPr lang="en-US" b="1" i="1" smtClean="0">
                                      <a:latin typeface="Cambria Math" panose="02040503050406030204" pitchFamily="18" charset="0"/>
                                    </a:rPr>
                                  </m:ctrlPr>
                                </m:accPr>
                                <m:e>
                                  <m:r>
                                    <a:rPr lang="en-US" b="0" i="1" smtClean="0">
                                      <a:latin typeface="Cambria Math" panose="02040503050406030204" pitchFamily="18" charset="0"/>
                                    </a:rPr>
                                    <m:t>𝑀</m:t>
                                  </m:r>
                                </m:e>
                              </m:acc>
                            </m:e>
                            <m:sub>
                              <m:r>
                                <a:rPr lang="en-US" b="1" i="1" smtClean="0">
                                  <a:latin typeface="Cambria Math" panose="02040503050406030204" pitchFamily="18" charset="0"/>
                                </a:rPr>
                                <m:t>𝑨</m:t>
                              </m:r>
                              <m:r>
                                <a:rPr lang="en-US" b="1" i="0" smtClean="0">
                                  <a:latin typeface="Cambria Math" panose="02040503050406030204" pitchFamily="18" charset="0"/>
                                </a:rPr>
                                <m:t>𝐢</m:t>
                              </m:r>
                            </m:sub>
                          </m:sSub>
                        </m:e>
                      </m:nary>
                      <m:r>
                        <a:rPr lang="en-US" b="0" i="1" smtClean="0">
                          <a:latin typeface="Cambria Math" panose="02040503050406030204" pitchFamily="18" charset="0"/>
                        </a:rPr>
                        <m:t>=0</m:t>
                      </m:r>
                    </m:oMath>
                  </m:oMathPara>
                </a14:m>
                <a:endParaRPr lang="en-US" dirty="0"/>
              </a:p>
            </p:txBody>
          </p:sp>
        </mc:Choice>
        <mc:Fallback xmlns="">
          <p:sp>
            <p:nvSpPr>
              <p:cNvPr id="37" name="TextBox 36">
                <a:extLst>
                  <a:ext uri="{FF2B5EF4-FFF2-40B4-BE49-F238E27FC236}">
                    <a16:creationId xmlns:a16="http://schemas.microsoft.com/office/drawing/2014/main" id="{F4400928-3BDD-FF9C-9342-ACEAC20C313E}"/>
                  </a:ext>
                </a:extLst>
              </p:cNvPr>
              <p:cNvSpPr txBox="1">
                <a:spLocks noRot="1" noChangeAspect="1" noMove="1" noResize="1" noEditPoints="1" noAdjustHandles="1" noChangeArrowheads="1" noChangeShapeType="1" noTextEdit="1"/>
              </p:cNvSpPr>
              <p:nvPr/>
            </p:nvSpPr>
            <p:spPr>
              <a:xfrm>
                <a:off x="1349793" y="5349331"/>
                <a:ext cx="1624034" cy="1008225"/>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826F28B5-9F04-A721-8971-5C96049B993E}"/>
                  </a:ext>
                </a:extLst>
              </p:cNvPr>
              <p:cNvSpPr txBox="1"/>
              <p:nvPr/>
            </p:nvSpPr>
            <p:spPr>
              <a:xfrm>
                <a:off x="3903224" y="5844054"/>
                <a:ext cx="4250715" cy="39940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m:t>
                      </m:r>
                      <m:r>
                        <a:rPr lang="en-US" b="0" i="1" smtClean="0">
                          <a:latin typeface="Cambria Math" panose="02040503050406030204" pitchFamily="18" charset="0"/>
                        </a:rPr>
                        <m:t>𝐿</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𝑔</m:t>
                          </m:r>
                        </m:sub>
                      </m:sSub>
                      <m:r>
                        <a:rPr lang="en-US" b="0" i="1" smtClean="0">
                          <a:latin typeface="Cambria Math" panose="02040503050406030204" pitchFamily="18" charset="0"/>
                        </a:rPr>
                        <m:t>−2</m:t>
                      </m:r>
                      <m:r>
                        <a:rPr lang="en-US" b="0" i="1" smtClean="0">
                          <a:latin typeface="Cambria Math" panose="02040503050406030204" pitchFamily="18" charset="0"/>
                        </a:rPr>
                        <m:t>𝐿</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𝑓</m:t>
                          </m:r>
                        </m:sub>
                      </m:sSub>
                      <m:r>
                        <a:rPr lang="en-US" b="0" i="1" smtClean="0">
                          <a:latin typeface="Cambria Math" panose="02040503050406030204" pitchFamily="18" charset="0"/>
                        </a:rPr>
                        <m:t>+3</m:t>
                      </m:r>
                      <m:r>
                        <a:rPr lang="en-US" b="0" i="1" smtClean="0">
                          <a:latin typeface="Cambria Math" panose="02040503050406030204" pitchFamily="18" charset="0"/>
                        </a:rPr>
                        <m:t>𝐿</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𝐸𝑌</m:t>
                          </m:r>
                        </m:sub>
                      </m:sSub>
                      <m:r>
                        <a:rPr lang="en-US" b="0" i="1" smtClean="0">
                          <a:latin typeface="Cambria Math" panose="02040503050406030204" pitchFamily="18" charset="0"/>
                        </a:rPr>
                        <m:t>=0</m:t>
                      </m:r>
                    </m:oMath>
                  </m:oMathPara>
                </a14:m>
                <a:endParaRPr lang="en-US" dirty="0"/>
              </a:p>
            </p:txBody>
          </p:sp>
        </mc:Choice>
        <mc:Fallback xmlns="">
          <p:sp>
            <p:nvSpPr>
              <p:cNvPr id="38" name="TextBox 37">
                <a:extLst>
                  <a:ext uri="{FF2B5EF4-FFF2-40B4-BE49-F238E27FC236}">
                    <a16:creationId xmlns:a16="http://schemas.microsoft.com/office/drawing/2014/main" id="{826F28B5-9F04-A721-8971-5C96049B993E}"/>
                  </a:ext>
                </a:extLst>
              </p:cNvPr>
              <p:cNvSpPr txBox="1">
                <a:spLocks noRot="1" noChangeAspect="1" noMove="1" noResize="1" noEditPoints="1" noAdjustHandles="1" noChangeArrowheads="1" noChangeShapeType="1" noTextEdit="1"/>
              </p:cNvSpPr>
              <p:nvPr/>
            </p:nvSpPr>
            <p:spPr>
              <a:xfrm>
                <a:off x="3903224" y="5844054"/>
                <a:ext cx="4250715" cy="399405"/>
              </a:xfrm>
              <a:prstGeom prst="rect">
                <a:avLst/>
              </a:prstGeom>
              <a:blipFill>
                <a:blip r:embed="rId11"/>
                <a:stretch>
                  <a:fillRect l="-1146" r="-2722" b="-27692"/>
                </a:stretch>
              </a:blipFill>
            </p:spPr>
            <p:txBody>
              <a:bodyPr/>
              <a:lstStyle/>
              <a:p>
                <a:r>
                  <a:rPr lang="en-US">
                    <a:noFill/>
                  </a:rPr>
                  <a:t> </a:t>
                </a:r>
              </a:p>
            </p:txBody>
          </p:sp>
        </mc:Fallback>
      </mc:AlternateContent>
    </p:spTree>
    <p:extLst>
      <p:ext uri="{BB962C8B-B14F-4D97-AF65-F5344CB8AC3E}">
        <p14:creationId xmlns:p14="http://schemas.microsoft.com/office/powerpoint/2010/main" val="587195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additive="base">
                                        <p:cTn id="13" dur="500" fill="hold"/>
                                        <p:tgtEl>
                                          <p:spTgt spid="37"/>
                                        </p:tgtEl>
                                        <p:attrNameLst>
                                          <p:attrName>ppt_x</p:attrName>
                                        </p:attrNameLst>
                                      </p:cBhvr>
                                      <p:tavLst>
                                        <p:tav tm="0">
                                          <p:val>
                                            <p:strVal val="#ppt_x"/>
                                          </p:val>
                                        </p:tav>
                                        <p:tav tm="100000">
                                          <p:val>
                                            <p:strVal val="#ppt_x"/>
                                          </p:val>
                                        </p:tav>
                                      </p:tavLst>
                                    </p:anim>
                                    <p:anim calcmode="lin" valueType="num">
                                      <p:cBhvr additive="base">
                                        <p:cTn id="14"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ppt_x"/>
                                          </p:val>
                                        </p:tav>
                                        <p:tav tm="100000">
                                          <p:val>
                                            <p:strVal val="#ppt_x"/>
                                          </p:val>
                                        </p:tav>
                                      </p:tavLst>
                                    </p:anim>
                                    <p:anim calcmode="lin" valueType="num">
                                      <p:cBhvr additive="base">
                                        <p:cTn id="20"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7" grpId="0"/>
      <p:bldP spid="3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5DB8F-7C50-E1EC-FB58-6EB11926C1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006FDD-3ECC-7AE2-0F69-D521DFC9BA56}"/>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Method of Joints: Evaluation of Reactions</a:t>
            </a:r>
          </a:p>
        </p:txBody>
      </p:sp>
      <p:sp>
        <p:nvSpPr>
          <p:cNvPr id="3" name="Subtitle 2">
            <a:extLst>
              <a:ext uri="{FF2B5EF4-FFF2-40B4-BE49-F238E27FC236}">
                <a16:creationId xmlns:a16="http://schemas.microsoft.com/office/drawing/2014/main" id="{C902B90A-4E3C-10DC-31D7-A85D92D79291}"/>
              </a:ext>
            </a:extLst>
          </p:cNvPr>
          <p:cNvSpPr txBox="1">
            <a:spLocks noGrp="1"/>
          </p:cNvSpPr>
          <p:nvPr>
            <p:ph type="subTitle" idx="1"/>
          </p:nvPr>
        </p:nvSpPr>
        <p:spPr>
          <a:xfrm>
            <a:off x="304800" y="4415536"/>
            <a:ext cx="8382003" cy="569876"/>
          </a:xfrm>
        </p:spPr>
        <p:txBody>
          <a:bodyPr anchorCtr="0"/>
          <a:lstStyle/>
          <a:p>
            <a:pPr marL="342900" lvl="0" indent="-342900" algn="l">
              <a:spcBef>
                <a:spcPts val="600"/>
              </a:spcBef>
              <a:buClr>
                <a:srgbClr val="000000"/>
              </a:buClr>
              <a:buChar char="•"/>
            </a:pPr>
            <a:r>
              <a:rPr lang="en-US" sz="2800" dirty="0"/>
              <a:t>System od Equations:</a:t>
            </a:r>
          </a:p>
          <a:p>
            <a:pPr marL="342900" lvl="0" indent="-342900" algn="l">
              <a:spcBef>
                <a:spcPts val="600"/>
              </a:spcBef>
              <a:buClr>
                <a:srgbClr val="000000"/>
              </a:buClr>
              <a:buChar char="•"/>
            </a:pPr>
            <a:endParaRPr lang="en-US" sz="28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F92F1CF7-4968-E71A-CC53-066A39938055}"/>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26</a:t>
            </a:fld>
            <a:endParaRPr lang="en-US"/>
          </a:p>
        </p:txBody>
      </p:sp>
      <p:grpSp>
        <p:nvGrpSpPr>
          <p:cNvPr id="5" name="Group 38">
            <a:extLst>
              <a:ext uri="{FF2B5EF4-FFF2-40B4-BE49-F238E27FC236}">
                <a16:creationId xmlns:a16="http://schemas.microsoft.com/office/drawing/2014/main" id="{41EE83CC-BEE3-4C5D-6DB9-56631E9D0054}"/>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7AF25020-2108-5CB5-57EC-2E106966E8A1}"/>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72C09929-A2B0-BABC-2B64-B52FFFEC80D7}"/>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EC26F326-AB03-C615-061B-6007D4C997B9}"/>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A03157C-B621-9988-62D4-099712E6FE6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E63B5E62-6148-F18E-742D-BE3A5F2FE04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DC09E533-7FA7-8BD4-1432-F10098BEE1FA}"/>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27FCB3F2-7C90-A554-6572-20571F333DF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164A7A77-AAFE-74F1-87FD-0EAE687C51B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CD2C8D88-E9AD-CED7-3FF1-2815E91834B9}"/>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091328A3-3395-314A-A2E5-CD3D24A7A04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35A11A97-202C-40BA-A3E0-F5D4437F9B6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42A9DB5F-C6D2-77CD-946A-B43292687D05}"/>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B2CCAB6B-56F5-6E17-C6B1-338140A11BA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D4B3C5AA-0E43-1E6F-FEBC-D40BFC644C1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538248B1-026F-2967-995F-34FE774F7C88}"/>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5F7091CF-4B7E-3EF6-6D18-2D5CFA529C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 name="Picture 22">
            <a:extLst>
              <a:ext uri="{FF2B5EF4-FFF2-40B4-BE49-F238E27FC236}">
                <a16:creationId xmlns:a16="http://schemas.microsoft.com/office/drawing/2014/main" id="{39D2522E-2DE8-CD31-8300-F0B22FE8D1EE}"/>
              </a:ext>
            </a:extLst>
          </p:cNvPr>
          <p:cNvPicPr>
            <a:picLocks noChangeAspect="1"/>
          </p:cNvPicPr>
          <p:nvPr/>
        </p:nvPicPr>
        <p:blipFill>
          <a:blip r:embed="rId4"/>
          <a:stretch>
            <a:fillRect/>
          </a:stretch>
        </p:blipFill>
        <p:spPr>
          <a:xfrm>
            <a:off x="480925" y="1219200"/>
            <a:ext cx="7940672" cy="2985550"/>
          </a:xfrm>
          <a:prstGeom prst="rect">
            <a:avLst/>
          </a:prstGeom>
        </p:spPr>
      </p:pic>
      <p:sp>
        <p:nvSpPr>
          <p:cNvPr id="24" name="TextBox 23">
            <a:extLst>
              <a:ext uri="{FF2B5EF4-FFF2-40B4-BE49-F238E27FC236}">
                <a16:creationId xmlns:a16="http://schemas.microsoft.com/office/drawing/2014/main" id="{8B8547DA-9DE8-DAC6-F516-344CF3D3C636}"/>
              </a:ext>
            </a:extLst>
          </p:cNvPr>
          <p:cNvSpPr txBox="1"/>
          <p:nvPr/>
        </p:nvSpPr>
        <p:spPr>
          <a:xfrm>
            <a:off x="1219200" y="2967335"/>
            <a:ext cx="407484" cy="461665"/>
          </a:xfrm>
          <a:prstGeom prst="rect">
            <a:avLst/>
          </a:prstGeom>
          <a:noFill/>
        </p:spPr>
        <p:txBody>
          <a:bodyPr wrap="none" rtlCol="0">
            <a:spAutoFit/>
          </a:bodyPr>
          <a:lstStyle/>
          <a:p>
            <a:r>
              <a:rPr lang="en-US" dirty="0"/>
              <a:t>A</a:t>
            </a:r>
          </a:p>
        </p:txBody>
      </p:sp>
      <p:sp>
        <p:nvSpPr>
          <p:cNvPr id="25" name="TextBox 24">
            <a:extLst>
              <a:ext uri="{FF2B5EF4-FFF2-40B4-BE49-F238E27FC236}">
                <a16:creationId xmlns:a16="http://schemas.microsoft.com/office/drawing/2014/main" id="{F17DB94B-9678-2BDB-C5BD-62358BE1BDBC}"/>
              </a:ext>
            </a:extLst>
          </p:cNvPr>
          <p:cNvSpPr txBox="1"/>
          <p:nvPr/>
        </p:nvSpPr>
        <p:spPr>
          <a:xfrm>
            <a:off x="2142382" y="1448248"/>
            <a:ext cx="389850" cy="461665"/>
          </a:xfrm>
          <a:prstGeom prst="rect">
            <a:avLst/>
          </a:prstGeom>
          <a:noFill/>
        </p:spPr>
        <p:txBody>
          <a:bodyPr wrap="none" rtlCol="0">
            <a:spAutoFit/>
          </a:bodyPr>
          <a:lstStyle/>
          <a:p>
            <a:r>
              <a:rPr lang="en-US" dirty="0"/>
              <a:t>B</a:t>
            </a:r>
          </a:p>
        </p:txBody>
      </p:sp>
      <p:sp>
        <p:nvSpPr>
          <p:cNvPr id="26" name="TextBox 25">
            <a:extLst>
              <a:ext uri="{FF2B5EF4-FFF2-40B4-BE49-F238E27FC236}">
                <a16:creationId xmlns:a16="http://schemas.microsoft.com/office/drawing/2014/main" id="{7F3E3A9B-D0ED-DE4A-DF2C-0DB9AF5B62B0}"/>
              </a:ext>
            </a:extLst>
          </p:cNvPr>
          <p:cNvSpPr txBox="1"/>
          <p:nvPr/>
        </p:nvSpPr>
        <p:spPr>
          <a:xfrm>
            <a:off x="4190932" y="1372048"/>
            <a:ext cx="389850" cy="461665"/>
          </a:xfrm>
          <a:prstGeom prst="rect">
            <a:avLst/>
          </a:prstGeom>
          <a:noFill/>
        </p:spPr>
        <p:txBody>
          <a:bodyPr wrap="none" rtlCol="0">
            <a:spAutoFit/>
          </a:bodyPr>
          <a:lstStyle/>
          <a:p>
            <a:r>
              <a:rPr lang="en-US" dirty="0"/>
              <a:t>C</a:t>
            </a:r>
          </a:p>
        </p:txBody>
      </p:sp>
      <p:sp>
        <p:nvSpPr>
          <p:cNvPr id="27" name="TextBox 26">
            <a:extLst>
              <a:ext uri="{FF2B5EF4-FFF2-40B4-BE49-F238E27FC236}">
                <a16:creationId xmlns:a16="http://schemas.microsoft.com/office/drawing/2014/main" id="{92EDC0E2-E972-3286-0710-4B345C5C6FE7}"/>
              </a:ext>
            </a:extLst>
          </p:cNvPr>
          <p:cNvSpPr txBox="1"/>
          <p:nvPr/>
        </p:nvSpPr>
        <p:spPr>
          <a:xfrm>
            <a:off x="6028582" y="1443783"/>
            <a:ext cx="407484" cy="461665"/>
          </a:xfrm>
          <a:prstGeom prst="rect">
            <a:avLst/>
          </a:prstGeom>
          <a:noFill/>
        </p:spPr>
        <p:txBody>
          <a:bodyPr wrap="none" rtlCol="0">
            <a:spAutoFit/>
          </a:bodyPr>
          <a:lstStyle/>
          <a:p>
            <a:r>
              <a:rPr lang="en-US" dirty="0"/>
              <a:t>D</a:t>
            </a:r>
          </a:p>
        </p:txBody>
      </p:sp>
      <p:sp>
        <p:nvSpPr>
          <p:cNvPr id="28" name="TextBox 27">
            <a:extLst>
              <a:ext uri="{FF2B5EF4-FFF2-40B4-BE49-F238E27FC236}">
                <a16:creationId xmlns:a16="http://schemas.microsoft.com/office/drawing/2014/main" id="{E1DB7D38-0AF4-84E4-8F81-9BF5FC8FDB84}"/>
              </a:ext>
            </a:extLst>
          </p:cNvPr>
          <p:cNvSpPr txBox="1"/>
          <p:nvPr/>
        </p:nvSpPr>
        <p:spPr>
          <a:xfrm>
            <a:off x="7095382" y="3043983"/>
            <a:ext cx="372218" cy="461665"/>
          </a:xfrm>
          <a:prstGeom prst="rect">
            <a:avLst/>
          </a:prstGeom>
          <a:noFill/>
        </p:spPr>
        <p:txBody>
          <a:bodyPr wrap="none" rtlCol="0">
            <a:spAutoFit/>
          </a:bodyPr>
          <a:lstStyle/>
          <a:p>
            <a:r>
              <a:rPr lang="en-US" dirty="0"/>
              <a:t>E</a:t>
            </a:r>
          </a:p>
        </p:txBody>
      </p:sp>
      <p:sp>
        <p:nvSpPr>
          <p:cNvPr id="29" name="TextBox 28">
            <a:extLst>
              <a:ext uri="{FF2B5EF4-FFF2-40B4-BE49-F238E27FC236}">
                <a16:creationId xmlns:a16="http://schemas.microsoft.com/office/drawing/2014/main" id="{459E02C9-D3AF-5E7B-E4A3-70DA4EAF6B38}"/>
              </a:ext>
            </a:extLst>
          </p:cNvPr>
          <p:cNvSpPr txBox="1"/>
          <p:nvPr/>
        </p:nvSpPr>
        <p:spPr>
          <a:xfrm>
            <a:off x="5206412" y="3276600"/>
            <a:ext cx="356188" cy="461665"/>
          </a:xfrm>
          <a:prstGeom prst="rect">
            <a:avLst/>
          </a:prstGeom>
          <a:noFill/>
        </p:spPr>
        <p:txBody>
          <a:bodyPr wrap="none" rtlCol="0">
            <a:spAutoFit/>
          </a:bodyPr>
          <a:lstStyle/>
          <a:p>
            <a:r>
              <a:rPr lang="en-US" dirty="0"/>
              <a:t>F</a:t>
            </a:r>
          </a:p>
        </p:txBody>
      </p:sp>
      <p:sp>
        <p:nvSpPr>
          <p:cNvPr id="30" name="TextBox 29">
            <a:extLst>
              <a:ext uri="{FF2B5EF4-FFF2-40B4-BE49-F238E27FC236}">
                <a16:creationId xmlns:a16="http://schemas.microsoft.com/office/drawing/2014/main" id="{269810E1-7243-5B1C-2AE2-C74C6C64EF59}"/>
              </a:ext>
            </a:extLst>
          </p:cNvPr>
          <p:cNvSpPr txBox="1"/>
          <p:nvPr/>
        </p:nvSpPr>
        <p:spPr>
          <a:xfrm>
            <a:off x="3429000" y="3276600"/>
            <a:ext cx="407484" cy="461665"/>
          </a:xfrm>
          <a:prstGeom prst="rect">
            <a:avLst/>
          </a:prstGeom>
          <a:noFill/>
        </p:spPr>
        <p:txBody>
          <a:bodyPr wrap="none" rtlCol="0">
            <a:spAutoFit/>
          </a:bodyPr>
          <a:lstStyle/>
          <a:p>
            <a:r>
              <a:rPr lang="en-US" dirty="0"/>
              <a:t>G</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6DD7170B-694E-304E-9148-28B476148FC3}"/>
                  </a:ext>
                </a:extLst>
              </p:cNvPr>
              <p:cNvSpPr txBox="1"/>
              <p:nvPr/>
            </p:nvSpPr>
            <p:spPr>
              <a:xfrm>
                <a:off x="3361582" y="3962848"/>
                <a:ext cx="356957" cy="4526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𝑔</m:t>
                          </m:r>
                        </m:sub>
                      </m:sSub>
                    </m:oMath>
                  </m:oMathPara>
                </a14:m>
                <a:endParaRPr lang="en-US" dirty="0"/>
              </a:p>
            </p:txBody>
          </p:sp>
        </mc:Choice>
        <mc:Fallback xmlns="">
          <p:sp>
            <p:nvSpPr>
              <p:cNvPr id="31" name="TextBox 30">
                <a:extLst>
                  <a:ext uri="{FF2B5EF4-FFF2-40B4-BE49-F238E27FC236}">
                    <a16:creationId xmlns:a16="http://schemas.microsoft.com/office/drawing/2014/main" id="{6DD7170B-694E-304E-9148-28B476148FC3}"/>
                  </a:ext>
                </a:extLst>
              </p:cNvPr>
              <p:cNvSpPr txBox="1">
                <a:spLocks noRot="1" noChangeAspect="1" noMove="1" noResize="1" noEditPoints="1" noAdjustHandles="1" noChangeArrowheads="1" noChangeShapeType="1" noTextEdit="1"/>
              </p:cNvSpPr>
              <p:nvPr/>
            </p:nvSpPr>
            <p:spPr>
              <a:xfrm>
                <a:off x="3361582" y="3962848"/>
                <a:ext cx="356957" cy="4526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F988664A-0DA6-8CF5-ED87-D0E8E7F8D46E}"/>
                  </a:ext>
                </a:extLst>
              </p:cNvPr>
              <p:cNvSpPr txBox="1"/>
              <p:nvPr/>
            </p:nvSpPr>
            <p:spPr>
              <a:xfrm>
                <a:off x="5062025" y="3967360"/>
                <a:ext cx="365613" cy="45224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𝑓</m:t>
                          </m:r>
                        </m:sub>
                      </m:sSub>
                    </m:oMath>
                  </m:oMathPara>
                </a14:m>
                <a:endParaRPr lang="en-US" dirty="0"/>
              </a:p>
            </p:txBody>
          </p:sp>
        </mc:Choice>
        <mc:Fallback xmlns="">
          <p:sp>
            <p:nvSpPr>
              <p:cNvPr id="32" name="TextBox 31">
                <a:extLst>
                  <a:ext uri="{FF2B5EF4-FFF2-40B4-BE49-F238E27FC236}">
                    <a16:creationId xmlns:a16="http://schemas.microsoft.com/office/drawing/2014/main" id="{F988664A-0DA6-8CF5-ED87-D0E8E7F8D46E}"/>
                  </a:ext>
                </a:extLst>
              </p:cNvPr>
              <p:cNvSpPr txBox="1">
                <a:spLocks noRot="1" noChangeAspect="1" noMove="1" noResize="1" noEditPoints="1" noAdjustHandles="1" noChangeArrowheads="1" noChangeShapeType="1" noTextEdit="1"/>
              </p:cNvSpPr>
              <p:nvPr/>
            </p:nvSpPr>
            <p:spPr>
              <a:xfrm>
                <a:off x="5062025" y="3967360"/>
                <a:ext cx="365613" cy="45224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593A52C6-DEF8-2C3A-2EA7-64CF932F52D6}"/>
                  </a:ext>
                </a:extLst>
              </p:cNvPr>
              <p:cNvSpPr txBox="1"/>
              <p:nvPr/>
            </p:nvSpPr>
            <p:spPr>
              <a:xfrm>
                <a:off x="304800" y="3091112"/>
                <a:ext cx="572593"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𝑅</m:t>
                              </m:r>
                            </m:e>
                          </m:acc>
                        </m:e>
                        <m:sub>
                          <m:r>
                            <a:rPr lang="en-US" b="0" i="1" smtClean="0">
                              <a:solidFill>
                                <a:srgbClr val="0070C0"/>
                              </a:solidFill>
                              <a:latin typeface="Cambria Math" panose="02040503050406030204" pitchFamily="18" charset="0"/>
                            </a:rPr>
                            <m:t>𝐴𝑋</m:t>
                          </m:r>
                        </m:sub>
                      </m:sSub>
                    </m:oMath>
                  </m:oMathPara>
                </a14:m>
                <a:endParaRPr lang="en-US" dirty="0">
                  <a:solidFill>
                    <a:srgbClr val="0070C0"/>
                  </a:solidFill>
                </a:endParaRPr>
              </a:p>
            </p:txBody>
          </p:sp>
        </mc:Choice>
        <mc:Fallback xmlns="">
          <p:sp>
            <p:nvSpPr>
              <p:cNvPr id="33" name="TextBox 32">
                <a:extLst>
                  <a:ext uri="{FF2B5EF4-FFF2-40B4-BE49-F238E27FC236}">
                    <a16:creationId xmlns:a16="http://schemas.microsoft.com/office/drawing/2014/main" id="{593A52C6-DEF8-2C3A-2EA7-64CF932F52D6}"/>
                  </a:ext>
                </a:extLst>
              </p:cNvPr>
              <p:cNvSpPr txBox="1">
                <a:spLocks noRot="1" noChangeAspect="1" noMove="1" noResize="1" noEditPoints="1" noAdjustHandles="1" noChangeArrowheads="1" noChangeShapeType="1" noTextEdit="1"/>
              </p:cNvSpPr>
              <p:nvPr/>
            </p:nvSpPr>
            <p:spPr>
              <a:xfrm>
                <a:off x="304800" y="3091112"/>
                <a:ext cx="572593"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8C42AA8E-11A8-A8CD-5AF9-AEBF61C5F858}"/>
                  </a:ext>
                </a:extLst>
              </p:cNvPr>
              <p:cNvSpPr txBox="1"/>
              <p:nvPr/>
            </p:nvSpPr>
            <p:spPr>
              <a:xfrm>
                <a:off x="1292628" y="3962400"/>
                <a:ext cx="559769"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𝑅</m:t>
                              </m:r>
                            </m:e>
                          </m:acc>
                        </m:e>
                        <m:sub>
                          <m:r>
                            <a:rPr lang="en-US" b="0" i="1" smtClean="0">
                              <a:solidFill>
                                <a:srgbClr val="0070C0"/>
                              </a:solidFill>
                              <a:latin typeface="Cambria Math" panose="02040503050406030204" pitchFamily="18" charset="0"/>
                            </a:rPr>
                            <m:t>𝐴𝑌</m:t>
                          </m:r>
                        </m:sub>
                      </m:sSub>
                    </m:oMath>
                  </m:oMathPara>
                </a14:m>
                <a:endParaRPr lang="en-US" dirty="0">
                  <a:solidFill>
                    <a:srgbClr val="0070C0"/>
                  </a:solidFill>
                </a:endParaRPr>
              </a:p>
            </p:txBody>
          </p:sp>
        </mc:Choice>
        <mc:Fallback xmlns="">
          <p:sp>
            <p:nvSpPr>
              <p:cNvPr id="35" name="TextBox 34">
                <a:extLst>
                  <a:ext uri="{FF2B5EF4-FFF2-40B4-BE49-F238E27FC236}">
                    <a16:creationId xmlns:a16="http://schemas.microsoft.com/office/drawing/2014/main" id="{8C42AA8E-11A8-A8CD-5AF9-AEBF61C5F858}"/>
                  </a:ext>
                </a:extLst>
              </p:cNvPr>
              <p:cNvSpPr txBox="1">
                <a:spLocks noRot="1" noChangeAspect="1" noMove="1" noResize="1" noEditPoints="1" noAdjustHandles="1" noChangeArrowheads="1" noChangeShapeType="1" noTextEdit="1"/>
              </p:cNvSpPr>
              <p:nvPr/>
            </p:nvSpPr>
            <p:spPr>
              <a:xfrm>
                <a:off x="1292628" y="3962400"/>
                <a:ext cx="559769" cy="41408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D9613ACC-3765-1618-D09F-C0DD609D8759}"/>
                  </a:ext>
                </a:extLst>
              </p:cNvPr>
              <p:cNvSpPr txBox="1"/>
              <p:nvPr/>
            </p:nvSpPr>
            <p:spPr>
              <a:xfrm>
                <a:off x="6907831" y="4038600"/>
                <a:ext cx="570284"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𝑅</m:t>
                              </m:r>
                            </m:e>
                          </m:acc>
                        </m:e>
                        <m:sub>
                          <m:r>
                            <a:rPr lang="en-US" b="0" i="1" smtClean="0">
                              <a:solidFill>
                                <a:srgbClr val="0070C0"/>
                              </a:solidFill>
                              <a:latin typeface="Cambria Math" panose="02040503050406030204" pitchFamily="18" charset="0"/>
                            </a:rPr>
                            <m:t>𝐸𝑌</m:t>
                          </m:r>
                        </m:sub>
                      </m:sSub>
                    </m:oMath>
                  </m:oMathPara>
                </a14:m>
                <a:endParaRPr lang="en-US" dirty="0">
                  <a:solidFill>
                    <a:srgbClr val="0070C0"/>
                  </a:solidFill>
                </a:endParaRPr>
              </a:p>
            </p:txBody>
          </p:sp>
        </mc:Choice>
        <mc:Fallback xmlns="">
          <p:sp>
            <p:nvSpPr>
              <p:cNvPr id="36" name="TextBox 35">
                <a:extLst>
                  <a:ext uri="{FF2B5EF4-FFF2-40B4-BE49-F238E27FC236}">
                    <a16:creationId xmlns:a16="http://schemas.microsoft.com/office/drawing/2014/main" id="{D9613ACC-3765-1618-D09F-C0DD609D8759}"/>
                  </a:ext>
                </a:extLst>
              </p:cNvPr>
              <p:cNvSpPr txBox="1">
                <a:spLocks noRot="1" noChangeAspect="1" noMove="1" noResize="1" noEditPoints="1" noAdjustHandles="1" noChangeArrowheads="1" noChangeShapeType="1" noTextEdit="1"/>
              </p:cNvSpPr>
              <p:nvPr/>
            </p:nvSpPr>
            <p:spPr>
              <a:xfrm>
                <a:off x="6907831" y="4038600"/>
                <a:ext cx="570284" cy="414088"/>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1848B928-51E7-11E0-9D94-0DD321BFF4F5}"/>
                  </a:ext>
                </a:extLst>
              </p:cNvPr>
              <p:cNvSpPr txBox="1"/>
              <p:nvPr/>
            </p:nvSpPr>
            <p:spPr>
              <a:xfrm>
                <a:off x="605322" y="5348725"/>
                <a:ext cx="4377352" cy="39940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𝐿</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𝑔</m:t>
                          </m:r>
                        </m:sub>
                      </m:sSub>
                      <m:r>
                        <a:rPr lang="en-US" b="0" i="1" smtClean="0">
                          <a:latin typeface="Cambria Math" panose="02040503050406030204" pitchFamily="18" charset="0"/>
                        </a:rPr>
                        <m:t>−2</m:t>
                      </m:r>
                      <m:r>
                        <a:rPr lang="en-US" b="0" i="1" smtClean="0">
                          <a:latin typeface="Cambria Math" panose="02040503050406030204" pitchFamily="18" charset="0"/>
                        </a:rPr>
                        <m:t>𝐿</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𝑓</m:t>
                          </m:r>
                        </m:sub>
                      </m:sSub>
                      <m:r>
                        <a:rPr lang="en-US" b="0" i="1" smtClean="0">
                          <a:latin typeface="Cambria Math" panose="02040503050406030204" pitchFamily="18" charset="0"/>
                        </a:rPr>
                        <m:t>+3</m:t>
                      </m:r>
                      <m:r>
                        <a:rPr lang="en-US" b="0" i="1" smtClean="0">
                          <a:latin typeface="Cambria Math" panose="02040503050406030204" pitchFamily="18" charset="0"/>
                        </a:rPr>
                        <m:t>𝐿</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𝐸𝑌</m:t>
                          </m:r>
                        </m:sub>
                      </m:sSub>
                      <m:r>
                        <a:rPr lang="en-US" b="0" i="1" smtClean="0">
                          <a:latin typeface="Cambria Math" panose="02040503050406030204" pitchFamily="18" charset="0"/>
                        </a:rPr>
                        <m:t>=0</m:t>
                      </m:r>
                    </m:oMath>
                  </m:oMathPara>
                </a14:m>
                <a:endParaRPr lang="en-US" dirty="0"/>
              </a:p>
            </p:txBody>
          </p:sp>
        </mc:Choice>
        <mc:Fallback xmlns="">
          <p:sp>
            <p:nvSpPr>
              <p:cNvPr id="38" name="TextBox 37">
                <a:extLst>
                  <a:ext uri="{FF2B5EF4-FFF2-40B4-BE49-F238E27FC236}">
                    <a16:creationId xmlns:a16="http://schemas.microsoft.com/office/drawing/2014/main" id="{1848B928-51E7-11E0-9D94-0DD321BFF4F5}"/>
                  </a:ext>
                </a:extLst>
              </p:cNvPr>
              <p:cNvSpPr txBox="1">
                <a:spLocks noRot="1" noChangeAspect="1" noMove="1" noResize="1" noEditPoints="1" noAdjustHandles="1" noChangeArrowheads="1" noChangeShapeType="1" noTextEdit="1"/>
              </p:cNvSpPr>
              <p:nvPr/>
            </p:nvSpPr>
            <p:spPr>
              <a:xfrm>
                <a:off x="605322" y="5348725"/>
                <a:ext cx="4377352" cy="399405"/>
              </a:xfrm>
              <a:prstGeom prst="rect">
                <a:avLst/>
              </a:prstGeom>
              <a:blipFill>
                <a:blip r:embed="rId10"/>
                <a:stretch>
                  <a:fillRect r="-1253" b="-2575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5A4CE3DF-8EAE-6EAC-D57E-3AB057BD55D0}"/>
                  </a:ext>
                </a:extLst>
              </p:cNvPr>
              <p:cNvSpPr txBox="1"/>
              <p:nvPr/>
            </p:nvSpPr>
            <p:spPr>
              <a:xfrm>
                <a:off x="4114800" y="4778690"/>
                <a:ext cx="3290068" cy="39940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𝐴𝑌</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𝑔</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𝐸𝑌</m:t>
                          </m:r>
                        </m:sub>
                      </m:sSub>
                      <m:r>
                        <a:rPr lang="en-US" b="0" i="1" smtClean="0">
                          <a:latin typeface="Cambria Math" panose="02040503050406030204" pitchFamily="18" charset="0"/>
                        </a:rPr>
                        <m:t>=0</m:t>
                      </m:r>
                    </m:oMath>
                  </m:oMathPara>
                </a14:m>
                <a:endParaRPr lang="en-US" dirty="0"/>
              </a:p>
            </p:txBody>
          </p:sp>
        </mc:Choice>
        <mc:Fallback xmlns="">
          <p:sp>
            <p:nvSpPr>
              <p:cNvPr id="22" name="TextBox 21">
                <a:extLst>
                  <a:ext uri="{FF2B5EF4-FFF2-40B4-BE49-F238E27FC236}">
                    <a16:creationId xmlns:a16="http://schemas.microsoft.com/office/drawing/2014/main" id="{5A4CE3DF-8EAE-6EAC-D57E-3AB057BD55D0}"/>
                  </a:ext>
                </a:extLst>
              </p:cNvPr>
              <p:cNvSpPr txBox="1">
                <a:spLocks noRot="1" noChangeAspect="1" noMove="1" noResize="1" noEditPoints="1" noAdjustHandles="1" noChangeArrowheads="1" noChangeShapeType="1" noTextEdit="1"/>
              </p:cNvSpPr>
              <p:nvPr/>
            </p:nvSpPr>
            <p:spPr>
              <a:xfrm>
                <a:off x="4114800" y="4778690"/>
                <a:ext cx="3290068" cy="399405"/>
              </a:xfrm>
              <a:prstGeom prst="rect">
                <a:avLst/>
              </a:prstGeom>
              <a:blipFill>
                <a:blip r:embed="rId11"/>
                <a:stretch>
                  <a:fillRect l="-1481" r="-1481" b="-276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63532C28-1EBD-B3FD-B798-2FEE2159134E}"/>
                  </a:ext>
                </a:extLst>
              </p:cNvPr>
              <p:cNvSpPr txBox="1"/>
              <p:nvPr/>
            </p:nvSpPr>
            <p:spPr>
              <a:xfrm>
                <a:off x="757722" y="5925195"/>
                <a:ext cx="2781018" cy="39940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𝑔</m:t>
                          </m:r>
                        </m:sub>
                      </m:sSub>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𝑓</m:t>
                          </m:r>
                        </m:sub>
                      </m:sSub>
                      <m:r>
                        <a:rPr lang="en-US" b="0" i="1" smtClean="0">
                          <a:latin typeface="Cambria Math" panose="02040503050406030204" pitchFamily="18" charset="0"/>
                        </a:rPr>
                        <m:t>−3</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𝐸𝑌</m:t>
                          </m:r>
                        </m:sub>
                      </m:sSub>
                      <m:r>
                        <a:rPr lang="en-US" b="0" i="1" smtClean="0">
                          <a:latin typeface="Cambria Math" panose="02040503050406030204" pitchFamily="18" charset="0"/>
                        </a:rPr>
                        <m:t>=0</m:t>
                      </m:r>
                    </m:oMath>
                  </m:oMathPara>
                </a14:m>
                <a:endParaRPr lang="en-US" dirty="0"/>
              </a:p>
            </p:txBody>
          </p:sp>
        </mc:Choice>
        <mc:Fallback xmlns="">
          <p:sp>
            <p:nvSpPr>
              <p:cNvPr id="34" name="TextBox 33">
                <a:extLst>
                  <a:ext uri="{FF2B5EF4-FFF2-40B4-BE49-F238E27FC236}">
                    <a16:creationId xmlns:a16="http://schemas.microsoft.com/office/drawing/2014/main" id="{63532C28-1EBD-B3FD-B798-2FEE2159134E}"/>
                  </a:ext>
                </a:extLst>
              </p:cNvPr>
              <p:cNvSpPr txBox="1">
                <a:spLocks noRot="1" noChangeAspect="1" noMove="1" noResize="1" noEditPoints="1" noAdjustHandles="1" noChangeArrowheads="1" noChangeShapeType="1" noTextEdit="1"/>
              </p:cNvSpPr>
              <p:nvPr/>
            </p:nvSpPr>
            <p:spPr>
              <a:xfrm>
                <a:off x="757722" y="5925195"/>
                <a:ext cx="2781018" cy="399405"/>
              </a:xfrm>
              <a:prstGeom prst="rect">
                <a:avLst/>
              </a:prstGeom>
              <a:blipFill>
                <a:blip r:embed="rId12"/>
                <a:stretch>
                  <a:fillRect l="-1969" r="-1969" b="-2575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659CE3F6-00B3-CD9A-278F-F97E887368A8}"/>
                  </a:ext>
                </a:extLst>
              </p:cNvPr>
              <p:cNvSpPr txBox="1"/>
              <p:nvPr/>
            </p:nvSpPr>
            <p:spPr>
              <a:xfrm>
                <a:off x="4582220" y="5895748"/>
                <a:ext cx="2075119" cy="7024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𝐸𝑌</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𝐹</m:t>
                              </m:r>
                            </m:e>
                            <m:sub>
                              <m:r>
                                <a:rPr lang="en-US" i="1">
                                  <a:latin typeface="Cambria Math" panose="02040503050406030204" pitchFamily="18" charset="0"/>
                                </a:rPr>
                                <m:t>𝑔</m:t>
                              </m:r>
                            </m:sub>
                          </m:sSub>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𝐹</m:t>
                              </m:r>
                            </m:e>
                            <m:sub>
                              <m:r>
                                <a:rPr lang="en-US" i="1">
                                  <a:latin typeface="Cambria Math" panose="02040503050406030204" pitchFamily="18" charset="0"/>
                                </a:rPr>
                                <m:t>𝑓</m:t>
                              </m:r>
                            </m:sub>
                          </m:sSub>
                        </m:num>
                        <m:den>
                          <m:r>
                            <a:rPr lang="en-US" b="0" i="1" smtClean="0">
                              <a:latin typeface="Cambria Math" panose="02040503050406030204" pitchFamily="18" charset="0"/>
                            </a:rPr>
                            <m:t>3</m:t>
                          </m:r>
                        </m:den>
                      </m:f>
                    </m:oMath>
                  </m:oMathPara>
                </a14:m>
                <a:endParaRPr lang="en-US" dirty="0"/>
              </a:p>
            </p:txBody>
          </p:sp>
        </mc:Choice>
        <mc:Fallback xmlns="">
          <p:sp>
            <p:nvSpPr>
              <p:cNvPr id="39" name="TextBox 38">
                <a:extLst>
                  <a:ext uri="{FF2B5EF4-FFF2-40B4-BE49-F238E27FC236}">
                    <a16:creationId xmlns:a16="http://schemas.microsoft.com/office/drawing/2014/main" id="{659CE3F6-00B3-CD9A-278F-F97E887368A8}"/>
                  </a:ext>
                </a:extLst>
              </p:cNvPr>
              <p:cNvSpPr txBox="1">
                <a:spLocks noRot="1" noChangeAspect="1" noMove="1" noResize="1" noEditPoints="1" noAdjustHandles="1" noChangeArrowheads="1" noChangeShapeType="1" noTextEdit="1"/>
              </p:cNvSpPr>
              <p:nvPr/>
            </p:nvSpPr>
            <p:spPr>
              <a:xfrm>
                <a:off x="4582220" y="5895748"/>
                <a:ext cx="2075119" cy="702436"/>
              </a:xfrm>
              <a:prstGeom prst="rect">
                <a:avLst/>
              </a:prstGeom>
              <a:blipFill>
                <a:blip r:embed="rId1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265463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additive="base">
                                        <p:cTn id="13" dur="500" fill="hold"/>
                                        <p:tgtEl>
                                          <p:spTgt spid="38"/>
                                        </p:tgtEl>
                                        <p:attrNameLst>
                                          <p:attrName>ppt_x</p:attrName>
                                        </p:attrNameLst>
                                      </p:cBhvr>
                                      <p:tavLst>
                                        <p:tav tm="0">
                                          <p:val>
                                            <p:strVal val="#ppt_x"/>
                                          </p:val>
                                        </p:tav>
                                        <p:tav tm="100000">
                                          <p:val>
                                            <p:strVal val="#ppt_x"/>
                                          </p:val>
                                        </p:tav>
                                      </p:tavLst>
                                    </p:anim>
                                    <p:anim calcmode="lin" valueType="num">
                                      <p:cBhvr additive="base">
                                        <p:cTn id="14"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fill="hold"/>
                                        <p:tgtEl>
                                          <p:spTgt spid="34"/>
                                        </p:tgtEl>
                                        <p:attrNameLst>
                                          <p:attrName>ppt_x</p:attrName>
                                        </p:attrNameLst>
                                      </p:cBhvr>
                                      <p:tavLst>
                                        <p:tav tm="0">
                                          <p:val>
                                            <p:strVal val="#ppt_x"/>
                                          </p:val>
                                        </p:tav>
                                        <p:tav tm="100000">
                                          <p:val>
                                            <p:strVal val="#ppt_x"/>
                                          </p:val>
                                        </p:tav>
                                      </p:tavLst>
                                    </p:anim>
                                    <p:anim calcmode="lin" valueType="num">
                                      <p:cBhvr additive="base">
                                        <p:cTn id="20"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1000"/>
                                        <p:tgtEl>
                                          <p:spTgt spid="39"/>
                                        </p:tgtEl>
                                      </p:cBhvr>
                                    </p:animEffect>
                                    <p:anim calcmode="lin" valueType="num">
                                      <p:cBhvr>
                                        <p:cTn id="26" dur="1000" fill="hold"/>
                                        <p:tgtEl>
                                          <p:spTgt spid="39"/>
                                        </p:tgtEl>
                                        <p:attrNameLst>
                                          <p:attrName>ppt_x</p:attrName>
                                        </p:attrNameLst>
                                      </p:cBhvr>
                                      <p:tavLst>
                                        <p:tav tm="0">
                                          <p:val>
                                            <p:strVal val="#ppt_x"/>
                                          </p:val>
                                        </p:tav>
                                        <p:tav tm="100000">
                                          <p:val>
                                            <p:strVal val="#ppt_x"/>
                                          </p:val>
                                        </p:tav>
                                      </p:tavLst>
                                    </p:anim>
                                    <p:anim calcmode="lin" valueType="num">
                                      <p:cBhvr>
                                        <p:cTn id="27"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22" grpId="0"/>
      <p:bldP spid="34" grpId="0"/>
      <p:bldP spid="3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117EB-2B42-2A47-1B1B-95B2F5A3AE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E07FC6-E65C-CFDB-3C13-A07E1BE198E8}"/>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Method of Joints: Evaluation of Reactions</a:t>
            </a:r>
          </a:p>
        </p:txBody>
      </p:sp>
      <p:sp>
        <p:nvSpPr>
          <p:cNvPr id="3" name="Subtitle 2">
            <a:extLst>
              <a:ext uri="{FF2B5EF4-FFF2-40B4-BE49-F238E27FC236}">
                <a16:creationId xmlns:a16="http://schemas.microsoft.com/office/drawing/2014/main" id="{A9898D09-4CE0-42FA-A2C0-B8B3FFF94E24}"/>
              </a:ext>
            </a:extLst>
          </p:cNvPr>
          <p:cNvSpPr txBox="1">
            <a:spLocks noGrp="1"/>
          </p:cNvSpPr>
          <p:nvPr>
            <p:ph type="subTitle" idx="1"/>
          </p:nvPr>
        </p:nvSpPr>
        <p:spPr>
          <a:xfrm>
            <a:off x="304800" y="4415536"/>
            <a:ext cx="8382003" cy="569876"/>
          </a:xfrm>
        </p:spPr>
        <p:txBody>
          <a:bodyPr anchorCtr="0"/>
          <a:lstStyle/>
          <a:p>
            <a:pPr marL="342900" lvl="0" indent="-342900" algn="l">
              <a:spcBef>
                <a:spcPts val="600"/>
              </a:spcBef>
              <a:buClr>
                <a:srgbClr val="000000"/>
              </a:buClr>
              <a:buChar char="•"/>
            </a:pPr>
            <a:r>
              <a:rPr lang="en-US" sz="2800" dirty="0"/>
              <a:t>System Equations:</a:t>
            </a:r>
          </a:p>
          <a:p>
            <a:pPr marL="342900" lvl="0" indent="-342900" algn="l">
              <a:spcBef>
                <a:spcPts val="600"/>
              </a:spcBef>
              <a:buClr>
                <a:srgbClr val="000000"/>
              </a:buClr>
              <a:buChar char="•"/>
            </a:pPr>
            <a:endParaRPr lang="en-US" sz="28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C695D3B6-CF29-1DE6-1E7D-E95CEA23E751}"/>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27</a:t>
            </a:fld>
            <a:endParaRPr lang="en-US"/>
          </a:p>
        </p:txBody>
      </p:sp>
      <p:grpSp>
        <p:nvGrpSpPr>
          <p:cNvPr id="5" name="Group 38">
            <a:extLst>
              <a:ext uri="{FF2B5EF4-FFF2-40B4-BE49-F238E27FC236}">
                <a16:creationId xmlns:a16="http://schemas.microsoft.com/office/drawing/2014/main" id="{FCBF14AE-CAF6-E819-A5CB-F4085C46BE27}"/>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A6893864-6142-B23D-DB03-8202FA91A4F4}"/>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74DD4751-7AD5-94EE-E919-E97697220A93}"/>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AD0A80DD-D6A2-CA97-2348-1CC911B62385}"/>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02C0749-5ED0-98F8-EA6F-44DF239A137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EB6FFBE2-18BC-9372-CADF-52C5A23E20F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AB67C115-57B0-3429-FE97-27E5B57618F7}"/>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B76B2C7C-5230-9D74-CEAE-227CFF49B66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33E3EF7C-D86C-CB46-5928-69702572C66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B51604D2-5AF5-C892-220F-713472E81A87}"/>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4073E6F5-DF5F-29F0-25E6-78289E50034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CA1A212E-096C-631F-A777-9AB6CB45F29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F4E7E57C-6E81-C6F5-02E2-6ADB3649736B}"/>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6F4F029-AC43-CAA2-A943-CA5EE1B7ED1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E7B5F2C3-8A32-CF69-64DE-C08625475A8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D92570BC-18A3-1BAB-CCE7-35140986833D}"/>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FA32E003-E73F-EC33-C67A-2028028225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 name="Picture 22">
            <a:extLst>
              <a:ext uri="{FF2B5EF4-FFF2-40B4-BE49-F238E27FC236}">
                <a16:creationId xmlns:a16="http://schemas.microsoft.com/office/drawing/2014/main" id="{046AE637-5A3C-4084-71E1-0AF9922B565D}"/>
              </a:ext>
            </a:extLst>
          </p:cNvPr>
          <p:cNvPicPr>
            <a:picLocks noChangeAspect="1"/>
          </p:cNvPicPr>
          <p:nvPr/>
        </p:nvPicPr>
        <p:blipFill>
          <a:blip r:embed="rId4"/>
          <a:stretch>
            <a:fillRect/>
          </a:stretch>
        </p:blipFill>
        <p:spPr>
          <a:xfrm>
            <a:off x="480925" y="1219200"/>
            <a:ext cx="7940672" cy="2985550"/>
          </a:xfrm>
          <a:prstGeom prst="rect">
            <a:avLst/>
          </a:prstGeom>
        </p:spPr>
      </p:pic>
      <p:sp>
        <p:nvSpPr>
          <p:cNvPr id="24" name="TextBox 23">
            <a:extLst>
              <a:ext uri="{FF2B5EF4-FFF2-40B4-BE49-F238E27FC236}">
                <a16:creationId xmlns:a16="http://schemas.microsoft.com/office/drawing/2014/main" id="{6779F2F0-7D71-019E-24FD-757C09E47D0C}"/>
              </a:ext>
            </a:extLst>
          </p:cNvPr>
          <p:cNvSpPr txBox="1"/>
          <p:nvPr/>
        </p:nvSpPr>
        <p:spPr>
          <a:xfrm>
            <a:off x="1219200" y="2967335"/>
            <a:ext cx="407484" cy="461665"/>
          </a:xfrm>
          <a:prstGeom prst="rect">
            <a:avLst/>
          </a:prstGeom>
          <a:noFill/>
        </p:spPr>
        <p:txBody>
          <a:bodyPr wrap="none" rtlCol="0">
            <a:spAutoFit/>
          </a:bodyPr>
          <a:lstStyle/>
          <a:p>
            <a:r>
              <a:rPr lang="en-US" dirty="0"/>
              <a:t>A</a:t>
            </a:r>
          </a:p>
        </p:txBody>
      </p:sp>
      <p:sp>
        <p:nvSpPr>
          <p:cNvPr id="25" name="TextBox 24">
            <a:extLst>
              <a:ext uri="{FF2B5EF4-FFF2-40B4-BE49-F238E27FC236}">
                <a16:creationId xmlns:a16="http://schemas.microsoft.com/office/drawing/2014/main" id="{D4B7C8C3-5DF9-FE6A-5FDA-3CA930803AB5}"/>
              </a:ext>
            </a:extLst>
          </p:cNvPr>
          <p:cNvSpPr txBox="1"/>
          <p:nvPr/>
        </p:nvSpPr>
        <p:spPr>
          <a:xfrm>
            <a:off x="2142382" y="1448248"/>
            <a:ext cx="389850" cy="461665"/>
          </a:xfrm>
          <a:prstGeom prst="rect">
            <a:avLst/>
          </a:prstGeom>
          <a:noFill/>
        </p:spPr>
        <p:txBody>
          <a:bodyPr wrap="none" rtlCol="0">
            <a:spAutoFit/>
          </a:bodyPr>
          <a:lstStyle/>
          <a:p>
            <a:r>
              <a:rPr lang="en-US" dirty="0"/>
              <a:t>B</a:t>
            </a:r>
          </a:p>
        </p:txBody>
      </p:sp>
      <p:sp>
        <p:nvSpPr>
          <p:cNvPr id="26" name="TextBox 25">
            <a:extLst>
              <a:ext uri="{FF2B5EF4-FFF2-40B4-BE49-F238E27FC236}">
                <a16:creationId xmlns:a16="http://schemas.microsoft.com/office/drawing/2014/main" id="{F58B692E-64FF-5DDA-32E1-F383AD2FDD80}"/>
              </a:ext>
            </a:extLst>
          </p:cNvPr>
          <p:cNvSpPr txBox="1"/>
          <p:nvPr/>
        </p:nvSpPr>
        <p:spPr>
          <a:xfrm>
            <a:off x="4190932" y="1372048"/>
            <a:ext cx="389850" cy="461665"/>
          </a:xfrm>
          <a:prstGeom prst="rect">
            <a:avLst/>
          </a:prstGeom>
          <a:noFill/>
        </p:spPr>
        <p:txBody>
          <a:bodyPr wrap="none" rtlCol="0">
            <a:spAutoFit/>
          </a:bodyPr>
          <a:lstStyle/>
          <a:p>
            <a:r>
              <a:rPr lang="en-US" dirty="0"/>
              <a:t>C</a:t>
            </a:r>
          </a:p>
        </p:txBody>
      </p:sp>
      <p:sp>
        <p:nvSpPr>
          <p:cNvPr id="27" name="TextBox 26">
            <a:extLst>
              <a:ext uri="{FF2B5EF4-FFF2-40B4-BE49-F238E27FC236}">
                <a16:creationId xmlns:a16="http://schemas.microsoft.com/office/drawing/2014/main" id="{A93A89D2-94D2-6DC4-8918-C8371B3DC305}"/>
              </a:ext>
            </a:extLst>
          </p:cNvPr>
          <p:cNvSpPr txBox="1"/>
          <p:nvPr/>
        </p:nvSpPr>
        <p:spPr>
          <a:xfrm>
            <a:off x="6028582" y="1443783"/>
            <a:ext cx="407484" cy="461665"/>
          </a:xfrm>
          <a:prstGeom prst="rect">
            <a:avLst/>
          </a:prstGeom>
          <a:noFill/>
        </p:spPr>
        <p:txBody>
          <a:bodyPr wrap="none" rtlCol="0">
            <a:spAutoFit/>
          </a:bodyPr>
          <a:lstStyle/>
          <a:p>
            <a:r>
              <a:rPr lang="en-US" dirty="0"/>
              <a:t>D</a:t>
            </a:r>
          </a:p>
        </p:txBody>
      </p:sp>
      <p:sp>
        <p:nvSpPr>
          <p:cNvPr id="28" name="TextBox 27">
            <a:extLst>
              <a:ext uri="{FF2B5EF4-FFF2-40B4-BE49-F238E27FC236}">
                <a16:creationId xmlns:a16="http://schemas.microsoft.com/office/drawing/2014/main" id="{7D54048B-D9B0-CC5A-CA10-1C4D146A6A1D}"/>
              </a:ext>
            </a:extLst>
          </p:cNvPr>
          <p:cNvSpPr txBox="1"/>
          <p:nvPr/>
        </p:nvSpPr>
        <p:spPr>
          <a:xfrm>
            <a:off x="7095382" y="3043983"/>
            <a:ext cx="372218" cy="461665"/>
          </a:xfrm>
          <a:prstGeom prst="rect">
            <a:avLst/>
          </a:prstGeom>
          <a:noFill/>
        </p:spPr>
        <p:txBody>
          <a:bodyPr wrap="none" rtlCol="0">
            <a:spAutoFit/>
          </a:bodyPr>
          <a:lstStyle/>
          <a:p>
            <a:r>
              <a:rPr lang="en-US" dirty="0"/>
              <a:t>E</a:t>
            </a:r>
          </a:p>
        </p:txBody>
      </p:sp>
      <p:sp>
        <p:nvSpPr>
          <p:cNvPr id="29" name="TextBox 28">
            <a:extLst>
              <a:ext uri="{FF2B5EF4-FFF2-40B4-BE49-F238E27FC236}">
                <a16:creationId xmlns:a16="http://schemas.microsoft.com/office/drawing/2014/main" id="{939B9037-6937-92A0-B0D1-EC48611E174E}"/>
              </a:ext>
            </a:extLst>
          </p:cNvPr>
          <p:cNvSpPr txBox="1"/>
          <p:nvPr/>
        </p:nvSpPr>
        <p:spPr>
          <a:xfrm>
            <a:off x="5206412" y="3276600"/>
            <a:ext cx="356188" cy="461665"/>
          </a:xfrm>
          <a:prstGeom prst="rect">
            <a:avLst/>
          </a:prstGeom>
          <a:noFill/>
        </p:spPr>
        <p:txBody>
          <a:bodyPr wrap="none" rtlCol="0">
            <a:spAutoFit/>
          </a:bodyPr>
          <a:lstStyle/>
          <a:p>
            <a:r>
              <a:rPr lang="en-US" dirty="0"/>
              <a:t>F</a:t>
            </a:r>
          </a:p>
        </p:txBody>
      </p:sp>
      <p:sp>
        <p:nvSpPr>
          <p:cNvPr id="30" name="TextBox 29">
            <a:extLst>
              <a:ext uri="{FF2B5EF4-FFF2-40B4-BE49-F238E27FC236}">
                <a16:creationId xmlns:a16="http://schemas.microsoft.com/office/drawing/2014/main" id="{89AA35DA-386C-B4DF-6954-5B116DF6F6CE}"/>
              </a:ext>
            </a:extLst>
          </p:cNvPr>
          <p:cNvSpPr txBox="1"/>
          <p:nvPr/>
        </p:nvSpPr>
        <p:spPr>
          <a:xfrm>
            <a:off x="3429000" y="3276600"/>
            <a:ext cx="407484" cy="461665"/>
          </a:xfrm>
          <a:prstGeom prst="rect">
            <a:avLst/>
          </a:prstGeom>
          <a:noFill/>
        </p:spPr>
        <p:txBody>
          <a:bodyPr wrap="none" rtlCol="0">
            <a:spAutoFit/>
          </a:bodyPr>
          <a:lstStyle/>
          <a:p>
            <a:r>
              <a:rPr lang="en-US" dirty="0"/>
              <a:t>G</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111C2F26-C861-3426-9CD0-E0A8B64FEC5A}"/>
                  </a:ext>
                </a:extLst>
              </p:cNvPr>
              <p:cNvSpPr txBox="1"/>
              <p:nvPr/>
            </p:nvSpPr>
            <p:spPr>
              <a:xfrm>
                <a:off x="3361582" y="3962848"/>
                <a:ext cx="356957" cy="4526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𝑔</m:t>
                          </m:r>
                        </m:sub>
                      </m:sSub>
                    </m:oMath>
                  </m:oMathPara>
                </a14:m>
                <a:endParaRPr lang="en-US" dirty="0"/>
              </a:p>
            </p:txBody>
          </p:sp>
        </mc:Choice>
        <mc:Fallback xmlns="">
          <p:sp>
            <p:nvSpPr>
              <p:cNvPr id="31" name="TextBox 30">
                <a:extLst>
                  <a:ext uri="{FF2B5EF4-FFF2-40B4-BE49-F238E27FC236}">
                    <a16:creationId xmlns:a16="http://schemas.microsoft.com/office/drawing/2014/main" id="{111C2F26-C861-3426-9CD0-E0A8B64FEC5A}"/>
                  </a:ext>
                </a:extLst>
              </p:cNvPr>
              <p:cNvSpPr txBox="1">
                <a:spLocks noRot="1" noChangeAspect="1" noMove="1" noResize="1" noEditPoints="1" noAdjustHandles="1" noChangeArrowheads="1" noChangeShapeType="1" noTextEdit="1"/>
              </p:cNvSpPr>
              <p:nvPr/>
            </p:nvSpPr>
            <p:spPr>
              <a:xfrm>
                <a:off x="3361582" y="3962848"/>
                <a:ext cx="356957" cy="4526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61F851AC-23DE-3CE1-1BF2-BC66A32D58A6}"/>
                  </a:ext>
                </a:extLst>
              </p:cNvPr>
              <p:cNvSpPr txBox="1"/>
              <p:nvPr/>
            </p:nvSpPr>
            <p:spPr>
              <a:xfrm>
                <a:off x="5062025" y="3967360"/>
                <a:ext cx="365613" cy="45224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𝑓</m:t>
                          </m:r>
                        </m:sub>
                      </m:sSub>
                    </m:oMath>
                  </m:oMathPara>
                </a14:m>
                <a:endParaRPr lang="en-US" dirty="0"/>
              </a:p>
            </p:txBody>
          </p:sp>
        </mc:Choice>
        <mc:Fallback xmlns="">
          <p:sp>
            <p:nvSpPr>
              <p:cNvPr id="32" name="TextBox 31">
                <a:extLst>
                  <a:ext uri="{FF2B5EF4-FFF2-40B4-BE49-F238E27FC236}">
                    <a16:creationId xmlns:a16="http://schemas.microsoft.com/office/drawing/2014/main" id="{61F851AC-23DE-3CE1-1BF2-BC66A32D58A6}"/>
                  </a:ext>
                </a:extLst>
              </p:cNvPr>
              <p:cNvSpPr txBox="1">
                <a:spLocks noRot="1" noChangeAspect="1" noMove="1" noResize="1" noEditPoints="1" noAdjustHandles="1" noChangeArrowheads="1" noChangeShapeType="1" noTextEdit="1"/>
              </p:cNvSpPr>
              <p:nvPr/>
            </p:nvSpPr>
            <p:spPr>
              <a:xfrm>
                <a:off x="5062025" y="3967360"/>
                <a:ext cx="365613" cy="45224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47A44642-EE19-062A-F85A-02E30580A217}"/>
                  </a:ext>
                </a:extLst>
              </p:cNvPr>
              <p:cNvSpPr txBox="1"/>
              <p:nvPr/>
            </p:nvSpPr>
            <p:spPr>
              <a:xfrm>
                <a:off x="304800" y="3091112"/>
                <a:ext cx="572593"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𝑅</m:t>
                              </m:r>
                            </m:e>
                          </m:acc>
                        </m:e>
                        <m:sub>
                          <m:r>
                            <a:rPr lang="en-US" b="0" i="1" smtClean="0">
                              <a:solidFill>
                                <a:srgbClr val="0070C0"/>
                              </a:solidFill>
                              <a:latin typeface="Cambria Math" panose="02040503050406030204" pitchFamily="18" charset="0"/>
                            </a:rPr>
                            <m:t>𝐴𝑋</m:t>
                          </m:r>
                        </m:sub>
                      </m:sSub>
                    </m:oMath>
                  </m:oMathPara>
                </a14:m>
                <a:endParaRPr lang="en-US" dirty="0">
                  <a:solidFill>
                    <a:srgbClr val="0070C0"/>
                  </a:solidFill>
                </a:endParaRPr>
              </a:p>
            </p:txBody>
          </p:sp>
        </mc:Choice>
        <mc:Fallback xmlns="">
          <p:sp>
            <p:nvSpPr>
              <p:cNvPr id="33" name="TextBox 32">
                <a:extLst>
                  <a:ext uri="{FF2B5EF4-FFF2-40B4-BE49-F238E27FC236}">
                    <a16:creationId xmlns:a16="http://schemas.microsoft.com/office/drawing/2014/main" id="{47A44642-EE19-062A-F85A-02E30580A217}"/>
                  </a:ext>
                </a:extLst>
              </p:cNvPr>
              <p:cNvSpPr txBox="1">
                <a:spLocks noRot="1" noChangeAspect="1" noMove="1" noResize="1" noEditPoints="1" noAdjustHandles="1" noChangeArrowheads="1" noChangeShapeType="1" noTextEdit="1"/>
              </p:cNvSpPr>
              <p:nvPr/>
            </p:nvSpPr>
            <p:spPr>
              <a:xfrm>
                <a:off x="304800" y="3091112"/>
                <a:ext cx="572593"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649C7649-81FB-BB2A-3556-CD48B742F8F4}"/>
                  </a:ext>
                </a:extLst>
              </p:cNvPr>
              <p:cNvSpPr txBox="1"/>
              <p:nvPr/>
            </p:nvSpPr>
            <p:spPr>
              <a:xfrm>
                <a:off x="1292628" y="3962400"/>
                <a:ext cx="559769"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𝑅</m:t>
                              </m:r>
                            </m:e>
                          </m:acc>
                        </m:e>
                        <m:sub>
                          <m:r>
                            <a:rPr lang="en-US" b="0" i="1" smtClean="0">
                              <a:solidFill>
                                <a:srgbClr val="0070C0"/>
                              </a:solidFill>
                              <a:latin typeface="Cambria Math" panose="02040503050406030204" pitchFamily="18" charset="0"/>
                            </a:rPr>
                            <m:t>𝐴𝑌</m:t>
                          </m:r>
                        </m:sub>
                      </m:sSub>
                    </m:oMath>
                  </m:oMathPara>
                </a14:m>
                <a:endParaRPr lang="en-US" dirty="0">
                  <a:solidFill>
                    <a:srgbClr val="0070C0"/>
                  </a:solidFill>
                </a:endParaRPr>
              </a:p>
            </p:txBody>
          </p:sp>
        </mc:Choice>
        <mc:Fallback xmlns="">
          <p:sp>
            <p:nvSpPr>
              <p:cNvPr id="35" name="TextBox 34">
                <a:extLst>
                  <a:ext uri="{FF2B5EF4-FFF2-40B4-BE49-F238E27FC236}">
                    <a16:creationId xmlns:a16="http://schemas.microsoft.com/office/drawing/2014/main" id="{649C7649-81FB-BB2A-3556-CD48B742F8F4}"/>
                  </a:ext>
                </a:extLst>
              </p:cNvPr>
              <p:cNvSpPr txBox="1">
                <a:spLocks noRot="1" noChangeAspect="1" noMove="1" noResize="1" noEditPoints="1" noAdjustHandles="1" noChangeArrowheads="1" noChangeShapeType="1" noTextEdit="1"/>
              </p:cNvSpPr>
              <p:nvPr/>
            </p:nvSpPr>
            <p:spPr>
              <a:xfrm>
                <a:off x="1292628" y="3962400"/>
                <a:ext cx="559769" cy="41408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218ADABF-44A8-F7AB-52D7-609046A8468E}"/>
                  </a:ext>
                </a:extLst>
              </p:cNvPr>
              <p:cNvSpPr txBox="1"/>
              <p:nvPr/>
            </p:nvSpPr>
            <p:spPr>
              <a:xfrm>
                <a:off x="6907831" y="4038600"/>
                <a:ext cx="570284"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𝑅</m:t>
                              </m:r>
                            </m:e>
                          </m:acc>
                        </m:e>
                        <m:sub>
                          <m:r>
                            <a:rPr lang="en-US" b="0" i="1" smtClean="0">
                              <a:solidFill>
                                <a:srgbClr val="0070C0"/>
                              </a:solidFill>
                              <a:latin typeface="Cambria Math" panose="02040503050406030204" pitchFamily="18" charset="0"/>
                            </a:rPr>
                            <m:t>𝐸𝑌</m:t>
                          </m:r>
                        </m:sub>
                      </m:sSub>
                    </m:oMath>
                  </m:oMathPara>
                </a14:m>
                <a:endParaRPr lang="en-US" dirty="0">
                  <a:solidFill>
                    <a:srgbClr val="0070C0"/>
                  </a:solidFill>
                </a:endParaRPr>
              </a:p>
            </p:txBody>
          </p:sp>
        </mc:Choice>
        <mc:Fallback xmlns="">
          <p:sp>
            <p:nvSpPr>
              <p:cNvPr id="36" name="TextBox 35">
                <a:extLst>
                  <a:ext uri="{FF2B5EF4-FFF2-40B4-BE49-F238E27FC236}">
                    <a16:creationId xmlns:a16="http://schemas.microsoft.com/office/drawing/2014/main" id="{218ADABF-44A8-F7AB-52D7-609046A8468E}"/>
                  </a:ext>
                </a:extLst>
              </p:cNvPr>
              <p:cNvSpPr txBox="1">
                <a:spLocks noRot="1" noChangeAspect="1" noMove="1" noResize="1" noEditPoints="1" noAdjustHandles="1" noChangeArrowheads="1" noChangeShapeType="1" noTextEdit="1"/>
              </p:cNvSpPr>
              <p:nvPr/>
            </p:nvSpPr>
            <p:spPr>
              <a:xfrm>
                <a:off x="6907831" y="4038600"/>
                <a:ext cx="570284" cy="414088"/>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D4525A64-4D3A-C6B6-F37B-4A80189B966F}"/>
                  </a:ext>
                </a:extLst>
              </p:cNvPr>
              <p:cNvSpPr txBox="1"/>
              <p:nvPr/>
            </p:nvSpPr>
            <p:spPr>
              <a:xfrm>
                <a:off x="3836484" y="4590402"/>
                <a:ext cx="3672031" cy="8238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𝐴𝑌</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𝑔</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𝑓</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𝐹</m:t>
                                  </m:r>
                                </m:e>
                                <m:sub>
                                  <m:r>
                                    <a:rPr lang="en-US" i="1">
                                      <a:latin typeface="Cambria Math" panose="02040503050406030204" pitchFamily="18" charset="0"/>
                                    </a:rPr>
                                    <m:t>𝑔</m:t>
                                  </m:r>
                                </m:sub>
                              </m:sSub>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𝐹</m:t>
                                  </m:r>
                                </m:e>
                                <m:sub>
                                  <m:r>
                                    <a:rPr lang="en-US" i="1">
                                      <a:latin typeface="Cambria Math" panose="02040503050406030204" pitchFamily="18" charset="0"/>
                                    </a:rPr>
                                    <m:t>𝑓</m:t>
                                  </m:r>
                                </m:sub>
                              </m:sSub>
                            </m:num>
                            <m:den>
                              <m:r>
                                <a:rPr lang="en-US" i="1">
                                  <a:latin typeface="Cambria Math" panose="02040503050406030204" pitchFamily="18" charset="0"/>
                                </a:rPr>
                                <m:t>3</m:t>
                              </m:r>
                            </m:den>
                          </m:f>
                        </m:e>
                      </m:d>
                    </m:oMath>
                  </m:oMathPara>
                </a14:m>
                <a:endParaRPr lang="en-US" dirty="0"/>
              </a:p>
            </p:txBody>
          </p:sp>
        </mc:Choice>
        <mc:Fallback xmlns="">
          <p:sp>
            <p:nvSpPr>
              <p:cNvPr id="22" name="TextBox 21">
                <a:extLst>
                  <a:ext uri="{FF2B5EF4-FFF2-40B4-BE49-F238E27FC236}">
                    <a16:creationId xmlns:a16="http://schemas.microsoft.com/office/drawing/2014/main" id="{D4525A64-4D3A-C6B6-F37B-4A80189B966F}"/>
                  </a:ext>
                </a:extLst>
              </p:cNvPr>
              <p:cNvSpPr txBox="1">
                <a:spLocks noRot="1" noChangeAspect="1" noMove="1" noResize="1" noEditPoints="1" noAdjustHandles="1" noChangeArrowheads="1" noChangeShapeType="1" noTextEdit="1"/>
              </p:cNvSpPr>
              <p:nvPr/>
            </p:nvSpPr>
            <p:spPr>
              <a:xfrm>
                <a:off x="3836484" y="4590402"/>
                <a:ext cx="3672031" cy="823815"/>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F7EFC803-A6AD-7E31-606C-B0CE631A6D63}"/>
                  </a:ext>
                </a:extLst>
              </p:cNvPr>
              <p:cNvSpPr txBox="1"/>
              <p:nvPr/>
            </p:nvSpPr>
            <p:spPr>
              <a:xfrm>
                <a:off x="1353881" y="5903432"/>
                <a:ext cx="2075119" cy="7024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𝑅</m:t>
                          </m:r>
                        </m:e>
                        <m:sub>
                          <m:r>
                            <a:rPr lang="en-US" b="0" i="1" smtClean="0">
                              <a:solidFill>
                                <a:srgbClr val="0070C0"/>
                              </a:solidFill>
                              <a:latin typeface="Cambria Math" panose="02040503050406030204" pitchFamily="18" charset="0"/>
                            </a:rPr>
                            <m:t>𝐸𝑌</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𝐹</m:t>
                              </m:r>
                            </m:e>
                            <m:sub>
                              <m:r>
                                <a:rPr lang="en-US" i="1">
                                  <a:latin typeface="Cambria Math" panose="02040503050406030204" pitchFamily="18" charset="0"/>
                                </a:rPr>
                                <m:t>𝑔</m:t>
                              </m:r>
                            </m:sub>
                          </m:sSub>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rPr>
                                <m:t>𝐹</m:t>
                              </m:r>
                            </m:e>
                            <m:sub>
                              <m:r>
                                <a:rPr lang="en-US" i="1">
                                  <a:latin typeface="Cambria Math" panose="02040503050406030204" pitchFamily="18" charset="0"/>
                                </a:rPr>
                                <m:t>𝑓</m:t>
                              </m:r>
                            </m:sub>
                          </m:sSub>
                        </m:num>
                        <m:den>
                          <m:r>
                            <a:rPr lang="en-US" b="0" i="1" smtClean="0">
                              <a:latin typeface="Cambria Math" panose="02040503050406030204" pitchFamily="18" charset="0"/>
                            </a:rPr>
                            <m:t>3</m:t>
                          </m:r>
                        </m:den>
                      </m:f>
                    </m:oMath>
                  </m:oMathPara>
                </a14:m>
                <a:endParaRPr lang="en-US" dirty="0"/>
              </a:p>
            </p:txBody>
          </p:sp>
        </mc:Choice>
        <mc:Fallback xmlns="">
          <p:sp>
            <p:nvSpPr>
              <p:cNvPr id="39" name="TextBox 38">
                <a:extLst>
                  <a:ext uri="{FF2B5EF4-FFF2-40B4-BE49-F238E27FC236}">
                    <a16:creationId xmlns:a16="http://schemas.microsoft.com/office/drawing/2014/main" id="{F7EFC803-A6AD-7E31-606C-B0CE631A6D63}"/>
                  </a:ext>
                </a:extLst>
              </p:cNvPr>
              <p:cNvSpPr txBox="1">
                <a:spLocks noRot="1" noChangeAspect="1" noMove="1" noResize="1" noEditPoints="1" noAdjustHandles="1" noChangeArrowheads="1" noChangeShapeType="1" noTextEdit="1"/>
              </p:cNvSpPr>
              <p:nvPr/>
            </p:nvSpPr>
            <p:spPr>
              <a:xfrm>
                <a:off x="1353881" y="5903432"/>
                <a:ext cx="2075119" cy="702436"/>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7DAB5808-6D89-A39A-25EF-AC7F591794CF}"/>
                  </a:ext>
                </a:extLst>
              </p:cNvPr>
              <p:cNvSpPr txBox="1"/>
              <p:nvPr/>
            </p:nvSpPr>
            <p:spPr>
              <a:xfrm>
                <a:off x="3810000" y="5791200"/>
                <a:ext cx="2371227" cy="8238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𝑅</m:t>
                          </m:r>
                        </m:e>
                        <m:sub>
                          <m:r>
                            <a:rPr lang="en-US" b="0" i="1" smtClean="0">
                              <a:solidFill>
                                <a:srgbClr val="0070C0"/>
                              </a:solidFill>
                              <a:latin typeface="Cambria Math" panose="02040503050406030204" pitchFamily="18" charset="0"/>
                            </a:rPr>
                            <m:t>𝐴𝑌</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b="0" i="1" smtClean="0">
                                      <a:latin typeface="Cambria Math" panose="02040503050406030204" pitchFamily="18" charset="0"/>
                                    </a:rPr>
                                    <m:t>2</m:t>
                                  </m:r>
                                  <m:r>
                                    <a:rPr lang="en-US" i="1">
                                      <a:latin typeface="Cambria Math" panose="02040503050406030204" pitchFamily="18" charset="0"/>
                                    </a:rPr>
                                    <m:t>𝐹</m:t>
                                  </m:r>
                                </m:e>
                                <m:sub>
                                  <m:r>
                                    <a:rPr lang="en-US" i="1">
                                      <a:latin typeface="Cambria Math" panose="02040503050406030204" pitchFamily="18" charset="0"/>
                                    </a:rPr>
                                    <m:t>𝑔</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𝐹</m:t>
                                  </m:r>
                                </m:e>
                                <m:sub>
                                  <m:r>
                                    <a:rPr lang="en-US" i="1">
                                      <a:latin typeface="Cambria Math" panose="02040503050406030204" pitchFamily="18" charset="0"/>
                                    </a:rPr>
                                    <m:t>𝑓</m:t>
                                  </m:r>
                                </m:sub>
                              </m:sSub>
                            </m:num>
                            <m:den>
                              <m:r>
                                <a:rPr lang="en-US" i="1">
                                  <a:latin typeface="Cambria Math" panose="02040503050406030204" pitchFamily="18" charset="0"/>
                                </a:rPr>
                                <m:t>3</m:t>
                              </m:r>
                            </m:den>
                          </m:f>
                        </m:e>
                      </m:d>
                    </m:oMath>
                  </m:oMathPara>
                </a14:m>
                <a:endParaRPr lang="en-US" dirty="0"/>
              </a:p>
            </p:txBody>
          </p:sp>
        </mc:Choice>
        <mc:Fallback xmlns="">
          <p:sp>
            <p:nvSpPr>
              <p:cNvPr id="37" name="TextBox 36">
                <a:extLst>
                  <a:ext uri="{FF2B5EF4-FFF2-40B4-BE49-F238E27FC236}">
                    <a16:creationId xmlns:a16="http://schemas.microsoft.com/office/drawing/2014/main" id="{7DAB5808-6D89-A39A-25EF-AC7F591794CF}"/>
                  </a:ext>
                </a:extLst>
              </p:cNvPr>
              <p:cNvSpPr txBox="1">
                <a:spLocks noRot="1" noChangeAspect="1" noMove="1" noResize="1" noEditPoints="1" noAdjustHandles="1" noChangeArrowheads="1" noChangeShapeType="1" noTextEdit="1"/>
              </p:cNvSpPr>
              <p:nvPr/>
            </p:nvSpPr>
            <p:spPr>
              <a:xfrm>
                <a:off x="3810000" y="5791200"/>
                <a:ext cx="2371227" cy="823815"/>
              </a:xfrm>
              <a:prstGeom prst="rect">
                <a:avLst/>
              </a:prstGeom>
              <a:blipFill>
                <a:blip r:embed="rId1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557944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fill="hold"/>
                                        <p:tgtEl>
                                          <p:spTgt spid="39"/>
                                        </p:tgtEl>
                                        <p:attrNameLst>
                                          <p:attrName>ppt_x</p:attrName>
                                        </p:attrNameLst>
                                      </p:cBhvr>
                                      <p:tavLst>
                                        <p:tav tm="0">
                                          <p:val>
                                            <p:strVal val="#ppt_x"/>
                                          </p:val>
                                        </p:tav>
                                        <p:tav tm="100000">
                                          <p:val>
                                            <p:strVal val="#ppt_x"/>
                                          </p:val>
                                        </p:tav>
                                      </p:tavLst>
                                    </p:anim>
                                    <p:anim calcmode="lin" valueType="num">
                                      <p:cBhvr additive="base">
                                        <p:cTn id="14" dur="500" fill="hold"/>
                                        <p:tgtEl>
                                          <p:spTgt spid="3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ppt_x"/>
                                          </p:val>
                                        </p:tav>
                                        <p:tav tm="100000">
                                          <p:val>
                                            <p:strVal val="#ppt_x"/>
                                          </p:val>
                                        </p:tav>
                                      </p:tavLst>
                                    </p:anim>
                                    <p:anim calcmode="lin" valueType="num">
                                      <p:cBhvr additive="base">
                                        <p:cTn id="18"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9" grpId="0"/>
      <p:bldP spid="3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C4B51-23D7-24C7-7DF5-DC322F48DF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5621CA-D992-6100-08C0-39605BCFA3A8}"/>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Method of Joints: Analysis of First Joint</a:t>
            </a:r>
          </a:p>
        </p:txBody>
      </p:sp>
      <p:sp>
        <p:nvSpPr>
          <p:cNvPr id="3" name="Subtitle 2">
            <a:extLst>
              <a:ext uri="{FF2B5EF4-FFF2-40B4-BE49-F238E27FC236}">
                <a16:creationId xmlns:a16="http://schemas.microsoft.com/office/drawing/2014/main" id="{812DC945-AB8F-93AA-EB39-5A423679E93C}"/>
              </a:ext>
            </a:extLst>
          </p:cNvPr>
          <p:cNvSpPr txBox="1">
            <a:spLocks noGrp="1"/>
          </p:cNvSpPr>
          <p:nvPr>
            <p:ph type="subTitle" idx="1"/>
          </p:nvPr>
        </p:nvSpPr>
        <p:spPr>
          <a:xfrm>
            <a:off x="304800" y="4536041"/>
            <a:ext cx="8702675" cy="1730315"/>
          </a:xfrm>
        </p:spPr>
        <p:txBody>
          <a:bodyPr anchorCtr="0"/>
          <a:lstStyle/>
          <a:p>
            <a:pPr marL="342900" lvl="0" indent="-342900" algn="l">
              <a:spcBef>
                <a:spcPts val="600"/>
              </a:spcBef>
              <a:buClr>
                <a:srgbClr val="000000"/>
              </a:buClr>
              <a:buChar char="•"/>
            </a:pPr>
            <a:r>
              <a:rPr lang="en-US" sz="2400" dirty="0"/>
              <a:t>Pick a joint where there are 2 or fewer unknown values.</a:t>
            </a:r>
          </a:p>
          <a:p>
            <a:pPr marL="342900" lvl="0" indent="-342900" algn="l">
              <a:spcBef>
                <a:spcPts val="600"/>
              </a:spcBef>
              <a:buClr>
                <a:srgbClr val="000000"/>
              </a:buClr>
              <a:buChar char="•"/>
            </a:pPr>
            <a:r>
              <a:rPr lang="en-US" sz="2400" dirty="0"/>
              <a:t>Joint A or Joint E, both are suitable in this case.  </a:t>
            </a:r>
          </a:p>
          <a:p>
            <a:pPr marL="342900" lvl="0" indent="-342900" algn="l">
              <a:spcBef>
                <a:spcPts val="600"/>
              </a:spcBef>
              <a:buClr>
                <a:srgbClr val="000000"/>
              </a:buClr>
              <a:buChar char="•"/>
            </a:pPr>
            <a:r>
              <a:rPr lang="en-US" sz="2400" dirty="0"/>
              <a:t>This is because you only have 2 equations available to find the unknowns:</a:t>
            </a:r>
            <a:r>
              <a:rPr lang="en-US" sz="2400" i="1" dirty="0"/>
              <a:t> ∑F</a:t>
            </a:r>
            <a:r>
              <a:rPr lang="en-US" sz="2400" i="1" baseline="-25000" dirty="0"/>
              <a:t>X</a:t>
            </a:r>
            <a:r>
              <a:rPr lang="en-US" sz="2400" i="1" dirty="0"/>
              <a:t>=0, ∑F</a:t>
            </a:r>
            <a:r>
              <a:rPr lang="en-US" sz="2400" i="1" baseline="-25000" dirty="0"/>
              <a:t>Y</a:t>
            </a:r>
            <a:r>
              <a:rPr lang="en-US" sz="2400" i="1" dirty="0"/>
              <a:t>=0</a:t>
            </a:r>
            <a:r>
              <a:rPr lang="en-US" sz="2400" dirty="0"/>
              <a:t>. </a:t>
            </a:r>
          </a:p>
        </p:txBody>
      </p:sp>
      <p:sp>
        <p:nvSpPr>
          <p:cNvPr id="4" name="Slide Number Placeholder 7">
            <a:extLst>
              <a:ext uri="{FF2B5EF4-FFF2-40B4-BE49-F238E27FC236}">
                <a16:creationId xmlns:a16="http://schemas.microsoft.com/office/drawing/2014/main" id="{4FCAA499-9EAA-7BEB-3C41-0E9149521194}"/>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28</a:t>
            </a:fld>
            <a:endParaRPr lang="en-US"/>
          </a:p>
        </p:txBody>
      </p:sp>
      <p:grpSp>
        <p:nvGrpSpPr>
          <p:cNvPr id="5" name="Group 38">
            <a:extLst>
              <a:ext uri="{FF2B5EF4-FFF2-40B4-BE49-F238E27FC236}">
                <a16:creationId xmlns:a16="http://schemas.microsoft.com/office/drawing/2014/main" id="{8ED83C72-158D-8CA1-6911-E72A2D15B0C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980C66B6-E9B5-9C50-324C-DC65E9F6319F}"/>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DE0FA3B0-87A9-459C-E6A5-7520EFA58AF0}"/>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3BFEF552-BF77-6BDA-FBA9-B7AFE2E0D761}"/>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15484C95-1B8B-13F6-2E37-3BC0C73991D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DE28571E-56DF-3CFB-52F7-8054B3E6731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8DF6195-B38B-3454-995E-0C43C9A158CA}"/>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2DECE9C3-0471-44A2-4714-7B1252FBC3C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20640473-AF17-FE4F-97F3-2641164C3F8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CB927DEE-C26F-F68E-7E4E-C202A736BFA3}"/>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6C410714-1952-9FF0-C421-07D94DFB51B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25A7558C-19D5-2B2D-35A3-9548C1A5A41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08D8BABC-61FF-5255-6E18-DE2E99B5047F}"/>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0DDDD0EB-6512-F9F8-A414-147337192C1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12ED5D7A-F49E-621F-8109-37DB4870401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54201CBD-3A89-B058-588C-1AD393CA866B}"/>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36FB20EE-18B8-333B-7CE2-E6D24DA7BD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Picture 21">
            <a:extLst>
              <a:ext uri="{FF2B5EF4-FFF2-40B4-BE49-F238E27FC236}">
                <a16:creationId xmlns:a16="http://schemas.microsoft.com/office/drawing/2014/main" id="{116CF5EF-086C-FA7E-4F8B-ECDED331A8FF}"/>
              </a:ext>
            </a:extLst>
          </p:cNvPr>
          <p:cNvPicPr>
            <a:picLocks noChangeAspect="1"/>
          </p:cNvPicPr>
          <p:nvPr/>
        </p:nvPicPr>
        <p:blipFill>
          <a:blip r:embed="rId4"/>
          <a:stretch>
            <a:fillRect/>
          </a:stretch>
        </p:blipFill>
        <p:spPr>
          <a:xfrm>
            <a:off x="593728" y="990600"/>
            <a:ext cx="7940672" cy="2985550"/>
          </a:xfrm>
          <a:prstGeom prst="rect">
            <a:avLst/>
          </a:prstGeom>
        </p:spPr>
      </p:pic>
      <p:sp>
        <p:nvSpPr>
          <p:cNvPr id="23" name="TextBox 22">
            <a:extLst>
              <a:ext uri="{FF2B5EF4-FFF2-40B4-BE49-F238E27FC236}">
                <a16:creationId xmlns:a16="http://schemas.microsoft.com/office/drawing/2014/main" id="{0058923B-E103-3BEC-FCDC-09C52C549B60}"/>
              </a:ext>
            </a:extLst>
          </p:cNvPr>
          <p:cNvSpPr txBox="1"/>
          <p:nvPr/>
        </p:nvSpPr>
        <p:spPr>
          <a:xfrm>
            <a:off x="1332003" y="2738735"/>
            <a:ext cx="407484" cy="461665"/>
          </a:xfrm>
          <a:prstGeom prst="rect">
            <a:avLst/>
          </a:prstGeom>
          <a:noFill/>
        </p:spPr>
        <p:txBody>
          <a:bodyPr wrap="none" rtlCol="0">
            <a:spAutoFit/>
          </a:bodyPr>
          <a:lstStyle/>
          <a:p>
            <a:r>
              <a:rPr lang="en-US" dirty="0"/>
              <a:t>A</a:t>
            </a:r>
          </a:p>
        </p:txBody>
      </p:sp>
      <p:sp>
        <p:nvSpPr>
          <p:cNvPr id="24" name="TextBox 23">
            <a:extLst>
              <a:ext uri="{FF2B5EF4-FFF2-40B4-BE49-F238E27FC236}">
                <a16:creationId xmlns:a16="http://schemas.microsoft.com/office/drawing/2014/main" id="{8517C657-B195-241B-8839-144D52647D8E}"/>
              </a:ext>
            </a:extLst>
          </p:cNvPr>
          <p:cNvSpPr txBox="1"/>
          <p:nvPr/>
        </p:nvSpPr>
        <p:spPr>
          <a:xfrm>
            <a:off x="2255185" y="1219648"/>
            <a:ext cx="389850" cy="461665"/>
          </a:xfrm>
          <a:prstGeom prst="rect">
            <a:avLst/>
          </a:prstGeom>
          <a:noFill/>
        </p:spPr>
        <p:txBody>
          <a:bodyPr wrap="none" rtlCol="0">
            <a:spAutoFit/>
          </a:bodyPr>
          <a:lstStyle/>
          <a:p>
            <a:r>
              <a:rPr lang="en-US" dirty="0"/>
              <a:t>B</a:t>
            </a:r>
          </a:p>
        </p:txBody>
      </p:sp>
      <p:sp>
        <p:nvSpPr>
          <p:cNvPr id="25" name="TextBox 24">
            <a:extLst>
              <a:ext uri="{FF2B5EF4-FFF2-40B4-BE49-F238E27FC236}">
                <a16:creationId xmlns:a16="http://schemas.microsoft.com/office/drawing/2014/main" id="{96875B5D-E89E-3BA6-BCBB-69BDDD006DE1}"/>
              </a:ext>
            </a:extLst>
          </p:cNvPr>
          <p:cNvSpPr txBox="1"/>
          <p:nvPr/>
        </p:nvSpPr>
        <p:spPr>
          <a:xfrm>
            <a:off x="4303735" y="1143448"/>
            <a:ext cx="389850" cy="461665"/>
          </a:xfrm>
          <a:prstGeom prst="rect">
            <a:avLst/>
          </a:prstGeom>
          <a:noFill/>
        </p:spPr>
        <p:txBody>
          <a:bodyPr wrap="none" rtlCol="0">
            <a:spAutoFit/>
          </a:bodyPr>
          <a:lstStyle/>
          <a:p>
            <a:r>
              <a:rPr lang="en-US" dirty="0"/>
              <a:t>C</a:t>
            </a:r>
          </a:p>
        </p:txBody>
      </p:sp>
      <p:sp>
        <p:nvSpPr>
          <p:cNvPr id="26" name="TextBox 25">
            <a:extLst>
              <a:ext uri="{FF2B5EF4-FFF2-40B4-BE49-F238E27FC236}">
                <a16:creationId xmlns:a16="http://schemas.microsoft.com/office/drawing/2014/main" id="{F439C0B2-80F2-8BC2-A47F-B4B21BFF3D57}"/>
              </a:ext>
            </a:extLst>
          </p:cNvPr>
          <p:cNvSpPr txBox="1"/>
          <p:nvPr/>
        </p:nvSpPr>
        <p:spPr>
          <a:xfrm>
            <a:off x="6141385" y="1215183"/>
            <a:ext cx="407484" cy="461665"/>
          </a:xfrm>
          <a:prstGeom prst="rect">
            <a:avLst/>
          </a:prstGeom>
          <a:noFill/>
        </p:spPr>
        <p:txBody>
          <a:bodyPr wrap="none" rtlCol="0">
            <a:spAutoFit/>
          </a:bodyPr>
          <a:lstStyle/>
          <a:p>
            <a:r>
              <a:rPr lang="en-US" dirty="0"/>
              <a:t>D</a:t>
            </a:r>
          </a:p>
        </p:txBody>
      </p:sp>
      <p:sp>
        <p:nvSpPr>
          <p:cNvPr id="27" name="TextBox 26">
            <a:extLst>
              <a:ext uri="{FF2B5EF4-FFF2-40B4-BE49-F238E27FC236}">
                <a16:creationId xmlns:a16="http://schemas.microsoft.com/office/drawing/2014/main" id="{3FB6B59F-86F0-E3CA-7E50-4B92FAF156B5}"/>
              </a:ext>
            </a:extLst>
          </p:cNvPr>
          <p:cNvSpPr txBox="1"/>
          <p:nvPr/>
        </p:nvSpPr>
        <p:spPr>
          <a:xfrm>
            <a:off x="7208185" y="2815383"/>
            <a:ext cx="372218" cy="461665"/>
          </a:xfrm>
          <a:prstGeom prst="rect">
            <a:avLst/>
          </a:prstGeom>
          <a:noFill/>
        </p:spPr>
        <p:txBody>
          <a:bodyPr wrap="none" rtlCol="0">
            <a:spAutoFit/>
          </a:bodyPr>
          <a:lstStyle/>
          <a:p>
            <a:r>
              <a:rPr lang="en-US" dirty="0"/>
              <a:t>E</a:t>
            </a:r>
          </a:p>
        </p:txBody>
      </p:sp>
      <p:sp>
        <p:nvSpPr>
          <p:cNvPr id="28" name="TextBox 27">
            <a:extLst>
              <a:ext uri="{FF2B5EF4-FFF2-40B4-BE49-F238E27FC236}">
                <a16:creationId xmlns:a16="http://schemas.microsoft.com/office/drawing/2014/main" id="{ADB83765-1632-E502-1286-BC20EFEB44CE}"/>
              </a:ext>
            </a:extLst>
          </p:cNvPr>
          <p:cNvSpPr txBox="1"/>
          <p:nvPr/>
        </p:nvSpPr>
        <p:spPr>
          <a:xfrm>
            <a:off x="5319215" y="3048000"/>
            <a:ext cx="356188" cy="461665"/>
          </a:xfrm>
          <a:prstGeom prst="rect">
            <a:avLst/>
          </a:prstGeom>
          <a:noFill/>
        </p:spPr>
        <p:txBody>
          <a:bodyPr wrap="none" rtlCol="0">
            <a:spAutoFit/>
          </a:bodyPr>
          <a:lstStyle/>
          <a:p>
            <a:r>
              <a:rPr lang="en-US" dirty="0"/>
              <a:t>F</a:t>
            </a:r>
          </a:p>
        </p:txBody>
      </p:sp>
      <p:sp>
        <p:nvSpPr>
          <p:cNvPr id="29" name="TextBox 28">
            <a:extLst>
              <a:ext uri="{FF2B5EF4-FFF2-40B4-BE49-F238E27FC236}">
                <a16:creationId xmlns:a16="http://schemas.microsoft.com/office/drawing/2014/main" id="{6E7913E4-A656-4780-F2A5-10E80A3BD04C}"/>
              </a:ext>
            </a:extLst>
          </p:cNvPr>
          <p:cNvSpPr txBox="1"/>
          <p:nvPr/>
        </p:nvSpPr>
        <p:spPr>
          <a:xfrm>
            <a:off x="3541803" y="3048000"/>
            <a:ext cx="407484" cy="461665"/>
          </a:xfrm>
          <a:prstGeom prst="rect">
            <a:avLst/>
          </a:prstGeom>
          <a:noFill/>
        </p:spPr>
        <p:txBody>
          <a:bodyPr wrap="none" rtlCol="0">
            <a:spAutoFit/>
          </a:bodyPr>
          <a:lstStyle/>
          <a:p>
            <a:r>
              <a:rPr lang="en-US" dirty="0"/>
              <a:t>G</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12E03505-2E26-F5B7-4DF8-698C7922C6E8}"/>
                  </a:ext>
                </a:extLst>
              </p:cNvPr>
              <p:cNvSpPr txBox="1"/>
              <p:nvPr/>
            </p:nvSpPr>
            <p:spPr>
              <a:xfrm>
                <a:off x="3474385" y="3734248"/>
                <a:ext cx="356957" cy="4526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𝑔</m:t>
                          </m:r>
                        </m:sub>
                      </m:sSub>
                    </m:oMath>
                  </m:oMathPara>
                </a14:m>
                <a:endParaRPr lang="en-US" dirty="0"/>
              </a:p>
            </p:txBody>
          </p:sp>
        </mc:Choice>
        <mc:Fallback xmlns="">
          <p:sp>
            <p:nvSpPr>
              <p:cNvPr id="30" name="TextBox 29">
                <a:extLst>
                  <a:ext uri="{FF2B5EF4-FFF2-40B4-BE49-F238E27FC236}">
                    <a16:creationId xmlns:a16="http://schemas.microsoft.com/office/drawing/2014/main" id="{12E03505-2E26-F5B7-4DF8-698C7922C6E8}"/>
                  </a:ext>
                </a:extLst>
              </p:cNvPr>
              <p:cNvSpPr txBox="1">
                <a:spLocks noRot="1" noChangeAspect="1" noMove="1" noResize="1" noEditPoints="1" noAdjustHandles="1" noChangeArrowheads="1" noChangeShapeType="1" noTextEdit="1"/>
              </p:cNvSpPr>
              <p:nvPr/>
            </p:nvSpPr>
            <p:spPr>
              <a:xfrm>
                <a:off x="3474385" y="3734248"/>
                <a:ext cx="356957" cy="4526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8511DDE7-1868-4F6D-FB8F-1891D0D64544}"/>
                  </a:ext>
                </a:extLst>
              </p:cNvPr>
              <p:cNvSpPr txBox="1"/>
              <p:nvPr/>
            </p:nvSpPr>
            <p:spPr>
              <a:xfrm>
                <a:off x="5174828" y="3738760"/>
                <a:ext cx="365613" cy="45224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𝑓</m:t>
                          </m:r>
                        </m:sub>
                      </m:sSub>
                    </m:oMath>
                  </m:oMathPara>
                </a14:m>
                <a:endParaRPr lang="en-US" dirty="0"/>
              </a:p>
            </p:txBody>
          </p:sp>
        </mc:Choice>
        <mc:Fallback xmlns="">
          <p:sp>
            <p:nvSpPr>
              <p:cNvPr id="31" name="TextBox 30">
                <a:extLst>
                  <a:ext uri="{FF2B5EF4-FFF2-40B4-BE49-F238E27FC236}">
                    <a16:creationId xmlns:a16="http://schemas.microsoft.com/office/drawing/2014/main" id="{8511DDE7-1868-4F6D-FB8F-1891D0D64544}"/>
                  </a:ext>
                </a:extLst>
              </p:cNvPr>
              <p:cNvSpPr txBox="1">
                <a:spLocks noRot="1" noChangeAspect="1" noMove="1" noResize="1" noEditPoints="1" noAdjustHandles="1" noChangeArrowheads="1" noChangeShapeType="1" noTextEdit="1"/>
              </p:cNvSpPr>
              <p:nvPr/>
            </p:nvSpPr>
            <p:spPr>
              <a:xfrm>
                <a:off x="5174828" y="3738760"/>
                <a:ext cx="365613" cy="45224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9C0615A4-DAA5-0C87-6970-866406D50321}"/>
                  </a:ext>
                </a:extLst>
              </p:cNvPr>
              <p:cNvSpPr txBox="1"/>
              <p:nvPr/>
            </p:nvSpPr>
            <p:spPr>
              <a:xfrm>
                <a:off x="417603" y="2862512"/>
                <a:ext cx="572593"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𝑅</m:t>
                              </m:r>
                            </m:e>
                          </m:acc>
                        </m:e>
                        <m:sub>
                          <m:r>
                            <a:rPr lang="en-US" b="0" i="1" smtClean="0">
                              <a:solidFill>
                                <a:srgbClr val="0070C0"/>
                              </a:solidFill>
                              <a:latin typeface="Cambria Math" panose="02040503050406030204" pitchFamily="18" charset="0"/>
                            </a:rPr>
                            <m:t>𝐴𝑋</m:t>
                          </m:r>
                        </m:sub>
                      </m:sSub>
                    </m:oMath>
                  </m:oMathPara>
                </a14:m>
                <a:endParaRPr lang="en-US" dirty="0">
                  <a:solidFill>
                    <a:srgbClr val="0070C0"/>
                  </a:solidFill>
                </a:endParaRPr>
              </a:p>
            </p:txBody>
          </p:sp>
        </mc:Choice>
        <mc:Fallback xmlns="">
          <p:sp>
            <p:nvSpPr>
              <p:cNvPr id="32" name="TextBox 31">
                <a:extLst>
                  <a:ext uri="{FF2B5EF4-FFF2-40B4-BE49-F238E27FC236}">
                    <a16:creationId xmlns:a16="http://schemas.microsoft.com/office/drawing/2014/main" id="{9C0615A4-DAA5-0C87-6970-866406D50321}"/>
                  </a:ext>
                </a:extLst>
              </p:cNvPr>
              <p:cNvSpPr txBox="1">
                <a:spLocks noRot="1" noChangeAspect="1" noMove="1" noResize="1" noEditPoints="1" noAdjustHandles="1" noChangeArrowheads="1" noChangeShapeType="1" noTextEdit="1"/>
              </p:cNvSpPr>
              <p:nvPr/>
            </p:nvSpPr>
            <p:spPr>
              <a:xfrm>
                <a:off x="417603" y="2862512"/>
                <a:ext cx="572593"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DBBEF2CF-FC33-ADD2-65CF-72EF59A33E77}"/>
                  </a:ext>
                </a:extLst>
              </p:cNvPr>
              <p:cNvSpPr txBox="1"/>
              <p:nvPr/>
            </p:nvSpPr>
            <p:spPr>
              <a:xfrm>
                <a:off x="1405431" y="3733800"/>
                <a:ext cx="559769"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𝑅</m:t>
                              </m:r>
                            </m:e>
                          </m:acc>
                        </m:e>
                        <m:sub>
                          <m:r>
                            <a:rPr lang="en-US" b="0" i="1" smtClean="0">
                              <a:solidFill>
                                <a:srgbClr val="0070C0"/>
                              </a:solidFill>
                              <a:latin typeface="Cambria Math" panose="02040503050406030204" pitchFamily="18" charset="0"/>
                            </a:rPr>
                            <m:t>𝐴𝑌</m:t>
                          </m:r>
                        </m:sub>
                      </m:sSub>
                    </m:oMath>
                  </m:oMathPara>
                </a14:m>
                <a:endParaRPr lang="en-US" dirty="0">
                  <a:solidFill>
                    <a:srgbClr val="0070C0"/>
                  </a:solidFill>
                </a:endParaRPr>
              </a:p>
            </p:txBody>
          </p:sp>
        </mc:Choice>
        <mc:Fallback xmlns="">
          <p:sp>
            <p:nvSpPr>
              <p:cNvPr id="33" name="TextBox 32">
                <a:extLst>
                  <a:ext uri="{FF2B5EF4-FFF2-40B4-BE49-F238E27FC236}">
                    <a16:creationId xmlns:a16="http://schemas.microsoft.com/office/drawing/2014/main" id="{DBBEF2CF-FC33-ADD2-65CF-72EF59A33E77}"/>
                  </a:ext>
                </a:extLst>
              </p:cNvPr>
              <p:cNvSpPr txBox="1">
                <a:spLocks noRot="1" noChangeAspect="1" noMove="1" noResize="1" noEditPoints="1" noAdjustHandles="1" noChangeArrowheads="1" noChangeShapeType="1" noTextEdit="1"/>
              </p:cNvSpPr>
              <p:nvPr/>
            </p:nvSpPr>
            <p:spPr>
              <a:xfrm>
                <a:off x="1405431" y="3733800"/>
                <a:ext cx="559769" cy="41408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AB27F9C5-C206-2E2F-DF69-68B9624CE311}"/>
                  </a:ext>
                </a:extLst>
              </p:cNvPr>
              <p:cNvSpPr txBox="1"/>
              <p:nvPr/>
            </p:nvSpPr>
            <p:spPr>
              <a:xfrm>
                <a:off x="7020634" y="3810000"/>
                <a:ext cx="570284"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𝑅</m:t>
                              </m:r>
                            </m:e>
                          </m:acc>
                        </m:e>
                        <m:sub>
                          <m:r>
                            <a:rPr lang="en-US" b="0" i="1" smtClean="0">
                              <a:solidFill>
                                <a:srgbClr val="0070C0"/>
                              </a:solidFill>
                              <a:latin typeface="Cambria Math" panose="02040503050406030204" pitchFamily="18" charset="0"/>
                            </a:rPr>
                            <m:t>𝐸𝑌</m:t>
                          </m:r>
                        </m:sub>
                      </m:sSub>
                    </m:oMath>
                  </m:oMathPara>
                </a14:m>
                <a:endParaRPr lang="en-US" dirty="0">
                  <a:solidFill>
                    <a:srgbClr val="0070C0"/>
                  </a:solidFill>
                </a:endParaRPr>
              </a:p>
            </p:txBody>
          </p:sp>
        </mc:Choice>
        <mc:Fallback xmlns="">
          <p:sp>
            <p:nvSpPr>
              <p:cNvPr id="34" name="TextBox 33">
                <a:extLst>
                  <a:ext uri="{FF2B5EF4-FFF2-40B4-BE49-F238E27FC236}">
                    <a16:creationId xmlns:a16="http://schemas.microsoft.com/office/drawing/2014/main" id="{AB27F9C5-C206-2E2F-DF69-68B9624CE311}"/>
                  </a:ext>
                </a:extLst>
              </p:cNvPr>
              <p:cNvSpPr txBox="1">
                <a:spLocks noRot="1" noChangeAspect="1" noMove="1" noResize="1" noEditPoints="1" noAdjustHandles="1" noChangeArrowheads="1" noChangeShapeType="1" noTextEdit="1"/>
              </p:cNvSpPr>
              <p:nvPr/>
            </p:nvSpPr>
            <p:spPr>
              <a:xfrm>
                <a:off x="7020634" y="3810000"/>
                <a:ext cx="570284" cy="414088"/>
              </a:xfrm>
              <a:prstGeom prst="rect">
                <a:avLst/>
              </a:prstGeom>
              <a:blipFill>
                <a:blip r:embed="rId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676456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18EF7-BDAC-CA4D-A5B6-144700503F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9481FF-B3B7-65C5-BB6D-6D9B748D4AA0}"/>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Method of Joints: Analysis of First Joint</a:t>
            </a:r>
          </a:p>
        </p:txBody>
      </p:sp>
      <p:sp>
        <p:nvSpPr>
          <p:cNvPr id="3" name="Subtitle 2">
            <a:extLst>
              <a:ext uri="{FF2B5EF4-FFF2-40B4-BE49-F238E27FC236}">
                <a16:creationId xmlns:a16="http://schemas.microsoft.com/office/drawing/2014/main" id="{F0695681-64E3-3EE3-7D74-D508CD550833}"/>
              </a:ext>
            </a:extLst>
          </p:cNvPr>
          <p:cNvSpPr txBox="1">
            <a:spLocks noGrp="1"/>
          </p:cNvSpPr>
          <p:nvPr>
            <p:ph type="subTitle" idx="1"/>
          </p:nvPr>
        </p:nvSpPr>
        <p:spPr>
          <a:xfrm>
            <a:off x="250166" y="3239721"/>
            <a:ext cx="8702675" cy="833704"/>
          </a:xfrm>
        </p:spPr>
        <p:txBody>
          <a:bodyPr anchorCtr="0"/>
          <a:lstStyle/>
          <a:p>
            <a:pPr marL="342900" lvl="0" indent="-342900" algn="l">
              <a:spcBef>
                <a:spcPts val="600"/>
              </a:spcBef>
              <a:buClr>
                <a:srgbClr val="000000"/>
              </a:buClr>
              <a:buChar char="•"/>
            </a:pPr>
            <a:r>
              <a:rPr lang="en-US" sz="2400" dirty="0"/>
              <a:t>A table showing the number of known and unknown forces at each joint may be created as:</a:t>
            </a: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68A1EAC3-019A-959A-83BA-4BD92BB4406D}"/>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29</a:t>
            </a:fld>
            <a:endParaRPr lang="en-US"/>
          </a:p>
        </p:txBody>
      </p:sp>
      <p:grpSp>
        <p:nvGrpSpPr>
          <p:cNvPr id="5" name="Group 38">
            <a:extLst>
              <a:ext uri="{FF2B5EF4-FFF2-40B4-BE49-F238E27FC236}">
                <a16:creationId xmlns:a16="http://schemas.microsoft.com/office/drawing/2014/main" id="{2A534D39-FAB1-4744-0A94-467F2037A6E0}"/>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D3526435-085F-1B0C-EC2C-8EA485E3CABC}"/>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AD4F21C0-2E06-3F02-66A8-9AE37EE20237}"/>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310B819-44E0-9C4D-62D1-D0BA8EA796AB}"/>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F63A05DB-8AB7-E3D2-BFC2-49F1984BA50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5B2EE215-902B-70EC-F671-AAD0591C193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9E63A48-C2CD-2B31-0053-582F9F85C5A8}"/>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DE6C3E8-2051-9C80-3A00-18C8D5CE974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5D8FEE22-A698-DCEC-1619-840368B3947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30015E73-C70A-1639-D598-6E06BEDC12CA}"/>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5EF3D191-721A-3255-D5E5-FC1799BCD7D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8C000F80-8F9E-5967-77B4-9A9E8FB0469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7EE4B9AE-62B2-1E8A-DC9B-33CD669B3C35}"/>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18B3F2E2-D91C-3717-9842-BB0FF821196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6797A50A-263C-FD50-1516-155BE5E0690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F59D27A3-FC8F-71F6-FA66-BED753DF303C}"/>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98B429EA-229E-F3E3-B37C-A32C5B2CCF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6" name="Picture 35">
            <a:extLst>
              <a:ext uri="{FF2B5EF4-FFF2-40B4-BE49-F238E27FC236}">
                <a16:creationId xmlns:a16="http://schemas.microsoft.com/office/drawing/2014/main" id="{19C18816-1BD6-4993-22B5-92134ACD126F}"/>
              </a:ext>
            </a:extLst>
          </p:cNvPr>
          <p:cNvPicPr>
            <a:picLocks noChangeAspect="1"/>
          </p:cNvPicPr>
          <p:nvPr/>
        </p:nvPicPr>
        <p:blipFill>
          <a:blip r:embed="rId4"/>
          <a:stretch>
            <a:fillRect/>
          </a:stretch>
        </p:blipFill>
        <p:spPr>
          <a:xfrm>
            <a:off x="1059373" y="1154647"/>
            <a:ext cx="5036627" cy="2006365"/>
          </a:xfrm>
          <a:prstGeom prst="rect">
            <a:avLst/>
          </a:prstGeom>
          <a:solidFill>
            <a:schemeClr val="bg1"/>
          </a:solidFill>
        </p:spPr>
      </p:pic>
      <p:graphicFrame>
        <p:nvGraphicFramePr>
          <p:cNvPr id="37" name="Table 36">
            <a:extLst>
              <a:ext uri="{FF2B5EF4-FFF2-40B4-BE49-F238E27FC236}">
                <a16:creationId xmlns:a16="http://schemas.microsoft.com/office/drawing/2014/main" id="{B3D7E6FF-EA59-8997-4D75-DB7488A07BC9}"/>
              </a:ext>
            </a:extLst>
          </p:cNvPr>
          <p:cNvGraphicFramePr>
            <a:graphicFrameLocks noGrp="1"/>
          </p:cNvGraphicFramePr>
          <p:nvPr>
            <p:extLst>
              <p:ext uri="{D42A27DB-BD31-4B8C-83A1-F6EECF244321}">
                <p14:modId xmlns:p14="http://schemas.microsoft.com/office/powerpoint/2010/main" val="2845087192"/>
              </p:ext>
            </p:extLst>
          </p:nvPr>
        </p:nvGraphicFramePr>
        <p:xfrm>
          <a:off x="491716" y="4040059"/>
          <a:ext cx="8271284" cy="2665541"/>
        </p:xfrm>
        <a:graphic>
          <a:graphicData uri="http://schemas.openxmlformats.org/drawingml/2006/table">
            <a:tbl>
              <a:tblPr firstRow="1" bandRow="1">
                <a:tableStyleId>{F5AB1C69-6EDB-4FF4-983F-18BD219EF322}</a:tableStyleId>
              </a:tblPr>
              <a:tblGrid>
                <a:gridCol w="2057400">
                  <a:extLst>
                    <a:ext uri="{9D8B030D-6E8A-4147-A177-3AD203B41FA5}">
                      <a16:colId xmlns:a16="http://schemas.microsoft.com/office/drawing/2014/main" val="2018987769"/>
                    </a:ext>
                  </a:extLst>
                </a:gridCol>
                <a:gridCol w="815178">
                  <a:extLst>
                    <a:ext uri="{9D8B030D-6E8A-4147-A177-3AD203B41FA5}">
                      <a16:colId xmlns:a16="http://schemas.microsoft.com/office/drawing/2014/main" val="2043082453"/>
                    </a:ext>
                  </a:extLst>
                </a:gridCol>
                <a:gridCol w="1079741">
                  <a:extLst>
                    <a:ext uri="{9D8B030D-6E8A-4147-A177-3AD203B41FA5}">
                      <a16:colId xmlns:a16="http://schemas.microsoft.com/office/drawing/2014/main" val="2618876832"/>
                    </a:ext>
                  </a:extLst>
                </a:gridCol>
                <a:gridCol w="1079741">
                  <a:extLst>
                    <a:ext uri="{9D8B030D-6E8A-4147-A177-3AD203B41FA5}">
                      <a16:colId xmlns:a16="http://schemas.microsoft.com/office/drawing/2014/main" val="3458844605"/>
                    </a:ext>
                  </a:extLst>
                </a:gridCol>
                <a:gridCol w="1079741">
                  <a:extLst>
                    <a:ext uri="{9D8B030D-6E8A-4147-A177-3AD203B41FA5}">
                      <a16:colId xmlns:a16="http://schemas.microsoft.com/office/drawing/2014/main" val="2493239051"/>
                    </a:ext>
                  </a:extLst>
                </a:gridCol>
                <a:gridCol w="723261">
                  <a:extLst>
                    <a:ext uri="{9D8B030D-6E8A-4147-A177-3AD203B41FA5}">
                      <a16:colId xmlns:a16="http://schemas.microsoft.com/office/drawing/2014/main" val="3176594864"/>
                    </a:ext>
                  </a:extLst>
                </a:gridCol>
                <a:gridCol w="896351">
                  <a:extLst>
                    <a:ext uri="{9D8B030D-6E8A-4147-A177-3AD203B41FA5}">
                      <a16:colId xmlns:a16="http://schemas.microsoft.com/office/drawing/2014/main" val="230719357"/>
                    </a:ext>
                  </a:extLst>
                </a:gridCol>
                <a:gridCol w="539871">
                  <a:extLst>
                    <a:ext uri="{9D8B030D-6E8A-4147-A177-3AD203B41FA5}">
                      <a16:colId xmlns:a16="http://schemas.microsoft.com/office/drawing/2014/main" val="575703545"/>
                    </a:ext>
                  </a:extLst>
                </a:gridCol>
              </a:tblGrid>
              <a:tr h="653861">
                <a:tc>
                  <a:txBody>
                    <a:bodyPr/>
                    <a:lstStyle/>
                    <a:p>
                      <a:r>
                        <a:rPr lang="en-US" sz="2400" dirty="0">
                          <a:solidFill>
                            <a:srgbClr val="0070C0"/>
                          </a:solidFill>
                        </a:rPr>
                        <a:t>Joint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0070C0"/>
                          </a:solidFill>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0070C0"/>
                          </a:solidFill>
                        </a:rPr>
                        <a:t>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0070C0"/>
                          </a:solidFill>
                        </a:rPr>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0070C0"/>
                          </a:solidFill>
                        </a:rPr>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0070C0"/>
                          </a:solidFill>
                        </a:rPr>
                        <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0070C0"/>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0070C0"/>
                          </a:solidFill>
                        </a:rPr>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81136468"/>
                  </a:ext>
                </a:extLst>
              </a:tr>
              <a:tr h="653861">
                <a:tc>
                  <a:txBody>
                    <a:bodyPr/>
                    <a:lstStyle/>
                    <a:p>
                      <a:r>
                        <a:rPr lang="en-US" sz="2400" dirty="0">
                          <a:solidFill>
                            <a:srgbClr val="FF0000"/>
                          </a:solidFill>
                        </a:rPr>
                        <a:t>No. of known Forces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FF0000"/>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FF0000"/>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FF0000"/>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FF0000"/>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FF0000"/>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FF0000"/>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FF0000"/>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34550587"/>
                  </a:ext>
                </a:extLst>
              </a:tr>
              <a:tr h="6681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FFC000"/>
                          </a:solidFill>
                        </a:rPr>
                        <a:t>No. of unknown Forces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FFC000"/>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FFC000"/>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FFC000"/>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FFC000"/>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FFC000"/>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FFC000"/>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FFC000"/>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67161081"/>
                  </a:ext>
                </a:extLst>
              </a:tr>
            </a:tbl>
          </a:graphicData>
        </a:graphic>
      </p:graphicFrame>
    </p:spTree>
    <p:extLst>
      <p:ext uri="{BB962C8B-B14F-4D97-AF65-F5344CB8AC3E}">
        <p14:creationId xmlns:p14="http://schemas.microsoft.com/office/powerpoint/2010/main" val="3427644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additive="base">
                                        <p:cTn id="13" dur="500" fill="hold"/>
                                        <p:tgtEl>
                                          <p:spTgt spid="37"/>
                                        </p:tgtEl>
                                        <p:attrNameLst>
                                          <p:attrName>ppt_x</p:attrName>
                                        </p:attrNameLst>
                                      </p:cBhvr>
                                      <p:tavLst>
                                        <p:tav tm="0">
                                          <p:val>
                                            <p:strVal val="#ppt_x"/>
                                          </p:val>
                                        </p:tav>
                                        <p:tav tm="100000">
                                          <p:val>
                                            <p:strVal val="#ppt_x"/>
                                          </p:val>
                                        </p:tav>
                                      </p:tavLst>
                                    </p:anim>
                                    <p:anim calcmode="lin" valueType="num">
                                      <p:cBhvr additive="base">
                                        <p:cTn id="14"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F6CDB-28FD-F247-B7BE-B8EC35D344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FDF8AA-DF30-4D2C-0426-6D00D264451F}"/>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Analysis of Joint A</a:t>
            </a:r>
          </a:p>
        </p:txBody>
      </p:sp>
      <p:sp>
        <p:nvSpPr>
          <p:cNvPr id="4" name="Slide Number Placeholder 7">
            <a:extLst>
              <a:ext uri="{FF2B5EF4-FFF2-40B4-BE49-F238E27FC236}">
                <a16:creationId xmlns:a16="http://schemas.microsoft.com/office/drawing/2014/main" id="{55A6580F-6E78-5FE3-747C-55204333ACE6}"/>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30</a:t>
            </a:fld>
            <a:endParaRPr lang="en-US"/>
          </a:p>
        </p:txBody>
      </p:sp>
      <p:grpSp>
        <p:nvGrpSpPr>
          <p:cNvPr id="5" name="Group 38">
            <a:extLst>
              <a:ext uri="{FF2B5EF4-FFF2-40B4-BE49-F238E27FC236}">
                <a16:creationId xmlns:a16="http://schemas.microsoft.com/office/drawing/2014/main" id="{76395C86-ED9F-CB75-4C8B-BB0C7A4867A1}"/>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B2B2F876-CEBE-9922-9A58-56CF6B71E1E4}"/>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964B7A89-8FFD-15AE-6287-9C13D8DD437D}"/>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C040F78C-B4A2-1410-EB3C-583C37CAE554}"/>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002CE640-391B-157E-1CB1-BDEF47DB61F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46A0387-950F-FEB4-6579-31A38B5FE45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23386BB-A99E-9263-8156-B5D2FE700358}"/>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957635E3-7425-3217-7B3D-E655095B231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2CE651FA-9643-6EAF-CA42-462D1E7889E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C26C2E8C-7E06-6586-DA95-54701AA0CAF5}"/>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417CC2F6-39D3-25F1-4769-F911A200666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84545A89-6AA2-F0F4-4E8B-E7635208409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42B28EEB-675E-FC82-0CE2-DEE4A4AF1233}"/>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A66404BA-7874-E52A-0E2D-848422D249E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CE37529A-2515-852F-8266-A79D638C9C0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B02C4FDE-CD8E-344C-F707-08F8F34DCEE8}"/>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1C048397-4F7E-2944-09DC-93FE16C4E2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9" name="Subtitle 2">
            <a:extLst>
              <a:ext uri="{FF2B5EF4-FFF2-40B4-BE49-F238E27FC236}">
                <a16:creationId xmlns:a16="http://schemas.microsoft.com/office/drawing/2014/main" id="{C5AE92DE-3280-95BA-287E-B54CB89C7E66}"/>
              </a:ext>
            </a:extLst>
          </p:cNvPr>
          <p:cNvSpPr txBox="1">
            <a:spLocks/>
          </p:cNvSpPr>
          <p:nvPr/>
        </p:nvSpPr>
        <p:spPr bwMode="auto">
          <a:xfrm>
            <a:off x="2019626" y="4076291"/>
            <a:ext cx="6454389" cy="2551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eaLnBrk="0" fontAlgn="base" hangingPunct="0">
              <a:spcBef>
                <a:spcPct val="20000"/>
              </a:spcBef>
              <a:spcAft>
                <a:spcPct val="0"/>
              </a:spcAft>
              <a:buNone/>
              <a:defRPr sz="2000">
                <a:solidFill>
                  <a:schemeClr val="tx1"/>
                </a:solidFill>
                <a:latin typeface="+mn-lt"/>
              </a:defRPr>
            </a:lvl6pPr>
            <a:lvl7pPr marL="2743200" indent="0" algn="ctr" rtl="0" eaLnBrk="0" fontAlgn="base" hangingPunct="0">
              <a:spcBef>
                <a:spcPct val="20000"/>
              </a:spcBef>
              <a:spcAft>
                <a:spcPct val="0"/>
              </a:spcAft>
              <a:buNone/>
              <a:defRPr sz="2000">
                <a:solidFill>
                  <a:schemeClr val="tx1"/>
                </a:solidFill>
                <a:latin typeface="+mn-lt"/>
              </a:defRPr>
            </a:lvl7pPr>
            <a:lvl8pPr marL="3200400" indent="0" algn="ctr" rtl="0" eaLnBrk="0" fontAlgn="base" hangingPunct="0">
              <a:spcBef>
                <a:spcPct val="20000"/>
              </a:spcBef>
              <a:spcAft>
                <a:spcPct val="0"/>
              </a:spcAft>
              <a:buNone/>
              <a:defRPr sz="2000">
                <a:solidFill>
                  <a:schemeClr val="tx1"/>
                </a:solidFill>
                <a:latin typeface="+mn-lt"/>
              </a:defRPr>
            </a:lvl8pPr>
            <a:lvl9pPr marL="3657600" indent="0" algn="ctr" rtl="0" eaLnBrk="0" fontAlgn="base" hangingPunct="0">
              <a:spcBef>
                <a:spcPct val="20000"/>
              </a:spcBef>
              <a:spcAft>
                <a:spcPct val="0"/>
              </a:spcAft>
              <a:buNone/>
              <a:defRPr sz="2000">
                <a:solidFill>
                  <a:schemeClr val="tx1"/>
                </a:solidFill>
                <a:latin typeface="+mn-lt"/>
              </a:defRPr>
            </a:lvl9pPr>
          </a:lstStyle>
          <a:p>
            <a:pPr marL="342900" indent="-342900" algn="l">
              <a:spcBef>
                <a:spcPts val="600"/>
              </a:spcBef>
              <a:buClr>
                <a:srgbClr val="000000"/>
              </a:buClr>
              <a:buFontTx/>
              <a:buChar char="•"/>
            </a:pPr>
            <a:r>
              <a:rPr lang="en-US" sz="2400" kern="0" dirty="0"/>
              <a:t>The joints are indicated by letters.</a:t>
            </a:r>
          </a:p>
          <a:p>
            <a:pPr marL="342900" indent="-342900" algn="l">
              <a:spcBef>
                <a:spcPts val="600"/>
              </a:spcBef>
              <a:buClr>
                <a:srgbClr val="000000"/>
              </a:buClr>
              <a:buFontTx/>
              <a:buChar char="•"/>
            </a:pPr>
            <a:r>
              <a:rPr lang="en-US" sz="2400" kern="0" dirty="0"/>
              <a:t>The force in each member is designated by the two letters defining the ends of the member. </a:t>
            </a:r>
          </a:p>
          <a:p>
            <a:pPr marL="342900" indent="-342900" algn="l">
              <a:spcBef>
                <a:spcPts val="600"/>
              </a:spcBef>
              <a:buClr>
                <a:srgbClr val="000000"/>
              </a:buClr>
              <a:buFontTx/>
              <a:buChar char="•"/>
            </a:pPr>
            <a:r>
              <a:rPr lang="en-US" sz="2400" kern="0" dirty="0"/>
              <a:t>The proper directions of the forces should be evident by inspection for this simple case. </a:t>
            </a:r>
            <a:endParaRPr lang="en-US" sz="2400" kern="0" dirty="0">
              <a:solidFill>
                <a:srgbClr val="7030A0"/>
              </a:solidFill>
              <a:ea typeface="Calibri"/>
              <a:cs typeface="Calibri"/>
            </a:endParaRPr>
          </a:p>
        </p:txBody>
      </p:sp>
      <p:grpSp>
        <p:nvGrpSpPr>
          <p:cNvPr id="3" name="Group 2">
            <a:extLst>
              <a:ext uri="{FF2B5EF4-FFF2-40B4-BE49-F238E27FC236}">
                <a16:creationId xmlns:a16="http://schemas.microsoft.com/office/drawing/2014/main" id="{06D29BC4-4D95-B682-4A40-C211DA67C3F7}"/>
              </a:ext>
            </a:extLst>
          </p:cNvPr>
          <p:cNvGrpSpPr/>
          <p:nvPr/>
        </p:nvGrpSpPr>
        <p:grpSpPr>
          <a:xfrm>
            <a:off x="418007" y="1123131"/>
            <a:ext cx="3391993" cy="2902816"/>
            <a:chOff x="1027607" y="1440584"/>
            <a:chExt cx="3391993" cy="2902816"/>
          </a:xfrm>
        </p:grpSpPr>
        <p:grpSp>
          <p:nvGrpSpPr>
            <p:cNvPr id="23" name="Group 22">
              <a:extLst>
                <a:ext uri="{FF2B5EF4-FFF2-40B4-BE49-F238E27FC236}">
                  <a16:creationId xmlns:a16="http://schemas.microsoft.com/office/drawing/2014/main" id="{0FEC8FED-C974-A09D-F877-4A90255B1EB1}"/>
                </a:ext>
              </a:extLst>
            </p:cNvPr>
            <p:cNvGrpSpPr/>
            <p:nvPr/>
          </p:nvGrpSpPr>
          <p:grpSpPr>
            <a:xfrm>
              <a:off x="1114054" y="1440584"/>
              <a:ext cx="3305546" cy="2696956"/>
              <a:chOff x="1114054" y="1440584"/>
              <a:chExt cx="3305546" cy="2696956"/>
            </a:xfrm>
          </p:grpSpPr>
          <p:pic>
            <p:nvPicPr>
              <p:cNvPr id="31" name="Picture 30">
                <a:extLst>
                  <a:ext uri="{FF2B5EF4-FFF2-40B4-BE49-F238E27FC236}">
                    <a16:creationId xmlns:a16="http://schemas.microsoft.com/office/drawing/2014/main" id="{A11A3FCA-31F8-6BF9-A4D6-69E2620981A2}"/>
                  </a:ext>
                </a:extLst>
              </p:cNvPr>
              <p:cNvPicPr>
                <a:picLocks noChangeAspect="1"/>
              </p:cNvPicPr>
              <p:nvPr/>
            </p:nvPicPr>
            <p:blipFill>
              <a:blip r:embed="rId4">
                <a:extLst>
                  <a:ext uri="{BEBA8EAE-BF5A-486C-A8C5-ECC9F3942E4B}">
                    <a14:imgProps xmlns:a14="http://schemas.microsoft.com/office/drawing/2010/main">
                      <a14:imgLayer r:embed="rId5">
                        <a14:imgEffect>
                          <a14:saturation sat="125000"/>
                        </a14:imgEffect>
                      </a14:imgLayer>
                    </a14:imgProps>
                  </a:ext>
                </a:extLst>
              </a:blip>
              <a:stretch>
                <a:fillRect/>
              </a:stretch>
            </p:blipFill>
            <p:spPr>
              <a:xfrm>
                <a:off x="1114054" y="1440584"/>
                <a:ext cx="3305546" cy="2696956"/>
              </a:xfrm>
              <a:prstGeom prst="rect">
                <a:avLst/>
              </a:prstGeom>
            </p:spPr>
          </p:pic>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D472269D-23A1-3227-1260-014FABD8E2E8}"/>
                      </a:ext>
                    </a:extLst>
                  </p:cNvPr>
                  <p:cNvSpPr txBox="1"/>
                  <p:nvPr/>
                </p:nvSpPr>
                <p:spPr>
                  <a:xfrm>
                    <a:off x="1521741" y="2743200"/>
                    <a:ext cx="53565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𝐹</m:t>
                                  </m:r>
                                </m:e>
                              </m:acc>
                            </m:e>
                            <m:sub>
                              <m:r>
                                <a:rPr lang="en-US" b="0" i="1" smtClean="0">
                                  <a:solidFill>
                                    <a:srgbClr val="FF0000"/>
                                  </a:solidFill>
                                  <a:latin typeface="Cambria Math" panose="02040503050406030204" pitchFamily="18" charset="0"/>
                                </a:rPr>
                                <m:t>𝐴𝐵</m:t>
                              </m:r>
                            </m:sub>
                          </m:sSub>
                        </m:oMath>
                      </m:oMathPara>
                    </a14:m>
                    <a:endParaRPr lang="en-US" dirty="0">
                      <a:solidFill>
                        <a:srgbClr val="FF0000"/>
                      </a:solidFill>
                    </a:endParaRPr>
                  </a:p>
                </p:txBody>
              </p:sp>
            </mc:Choice>
            <mc:Fallback xmlns="">
              <p:sp>
                <p:nvSpPr>
                  <p:cNvPr id="32" name="TextBox 31">
                    <a:extLst>
                      <a:ext uri="{FF2B5EF4-FFF2-40B4-BE49-F238E27FC236}">
                        <a16:creationId xmlns:a16="http://schemas.microsoft.com/office/drawing/2014/main" id="{CEA16E99-6E98-9762-E546-626E808E03E3}"/>
                      </a:ext>
                    </a:extLst>
                  </p:cNvPr>
                  <p:cNvSpPr txBox="1">
                    <a:spLocks noRot="1" noChangeAspect="1" noMove="1" noResize="1" noEditPoints="1" noAdjustHandles="1" noChangeArrowheads="1" noChangeShapeType="1" noTextEdit="1"/>
                  </p:cNvSpPr>
                  <p:nvPr/>
                </p:nvSpPr>
                <p:spPr>
                  <a:xfrm>
                    <a:off x="1521741" y="2743200"/>
                    <a:ext cx="535659" cy="4140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A0B70906-747F-2A9E-0C69-8A159E7DB9EE}"/>
                      </a:ext>
                    </a:extLst>
                  </p:cNvPr>
                  <p:cNvSpPr txBox="1"/>
                  <p:nvPr/>
                </p:nvSpPr>
                <p:spPr>
                  <a:xfrm>
                    <a:off x="1675102" y="3276600"/>
                    <a:ext cx="534698"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𝐹</m:t>
                                  </m:r>
                                </m:e>
                              </m:acc>
                            </m:e>
                            <m:sub>
                              <m:r>
                                <a:rPr lang="en-US" b="0" i="1" smtClean="0">
                                  <a:solidFill>
                                    <a:srgbClr val="0070C0"/>
                                  </a:solidFill>
                                  <a:latin typeface="Cambria Math" panose="02040503050406030204" pitchFamily="18" charset="0"/>
                                </a:rPr>
                                <m:t>𝐴𝐺</m:t>
                              </m:r>
                            </m:sub>
                          </m:sSub>
                        </m:oMath>
                      </m:oMathPara>
                    </a14:m>
                    <a:endParaRPr lang="en-US" dirty="0">
                      <a:solidFill>
                        <a:srgbClr val="0070C0"/>
                      </a:solidFill>
                    </a:endParaRPr>
                  </a:p>
                </p:txBody>
              </p:sp>
            </mc:Choice>
            <mc:Fallback xmlns="">
              <p:sp>
                <p:nvSpPr>
                  <p:cNvPr id="33" name="TextBox 32">
                    <a:extLst>
                      <a:ext uri="{FF2B5EF4-FFF2-40B4-BE49-F238E27FC236}">
                        <a16:creationId xmlns:a16="http://schemas.microsoft.com/office/drawing/2014/main" id="{0B2FC158-6D59-230C-8781-F9EBAB86E1BD}"/>
                      </a:ext>
                    </a:extLst>
                  </p:cNvPr>
                  <p:cNvSpPr txBox="1">
                    <a:spLocks noRot="1" noChangeAspect="1" noMove="1" noResize="1" noEditPoints="1" noAdjustHandles="1" noChangeArrowheads="1" noChangeShapeType="1" noTextEdit="1"/>
                  </p:cNvSpPr>
                  <p:nvPr/>
                </p:nvSpPr>
                <p:spPr>
                  <a:xfrm>
                    <a:off x="1675102" y="3276600"/>
                    <a:ext cx="534698" cy="414088"/>
                  </a:xfrm>
                  <a:prstGeom prst="rect">
                    <a:avLst/>
                  </a:prstGeom>
                  <a:blipFill>
                    <a:blip r:embed="rId7"/>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53DCF6FB-536F-E2AD-FDC4-9B391D55B180}"/>
                    </a:ext>
                  </a:extLst>
                </p:cNvPr>
                <p:cNvSpPr txBox="1"/>
                <p:nvPr/>
              </p:nvSpPr>
              <p:spPr>
                <a:xfrm>
                  <a:off x="1027607" y="3974068"/>
                  <a:ext cx="572593"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𝐴𝑌</m:t>
                            </m:r>
                          </m:sub>
                        </m:sSub>
                      </m:oMath>
                    </m:oMathPara>
                  </a14:m>
                  <a:endParaRPr lang="en-US" dirty="0"/>
                </a:p>
              </p:txBody>
            </p:sp>
          </mc:Choice>
          <mc:Fallback xmlns="">
            <p:sp>
              <p:nvSpPr>
                <p:cNvPr id="30" name="TextBox 29">
                  <a:extLst>
                    <a:ext uri="{FF2B5EF4-FFF2-40B4-BE49-F238E27FC236}">
                      <a16:creationId xmlns:a16="http://schemas.microsoft.com/office/drawing/2014/main" id="{53DCF6FB-536F-E2AD-FDC4-9B391D55B180}"/>
                    </a:ext>
                  </a:extLst>
                </p:cNvPr>
                <p:cNvSpPr txBox="1">
                  <a:spLocks noRot="1" noChangeAspect="1" noMove="1" noResize="1" noEditPoints="1" noAdjustHandles="1" noChangeArrowheads="1" noChangeShapeType="1" noTextEdit="1"/>
                </p:cNvSpPr>
                <p:nvPr/>
              </p:nvSpPr>
              <p:spPr>
                <a:xfrm>
                  <a:off x="1027607" y="3974068"/>
                  <a:ext cx="572593" cy="369332"/>
                </a:xfrm>
                <a:prstGeom prst="rect">
                  <a:avLst/>
                </a:prstGeom>
                <a:blipFill>
                  <a:blip r:embed="rId8"/>
                  <a:stretch>
                    <a:fillRect l="-10638" r="-2128" b="-16667"/>
                  </a:stretch>
                </a:blipFill>
              </p:spPr>
              <p:txBody>
                <a:bodyPr/>
                <a:lstStyle/>
                <a:p>
                  <a:r>
                    <a:rPr lang="en-US">
                      <a:noFill/>
                    </a:rPr>
                    <a:t> </a:t>
                  </a:r>
                </a:p>
              </p:txBody>
            </p:sp>
          </mc:Fallback>
        </mc:AlternateContent>
      </p:grpSp>
    </p:spTree>
    <p:extLst>
      <p:ext uri="{BB962C8B-B14F-4D97-AF65-F5344CB8AC3E}">
        <p14:creationId xmlns:p14="http://schemas.microsoft.com/office/powerpoint/2010/main" val="2221029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250" fill="hold"/>
                                        <p:tgtEl>
                                          <p:spTgt spid="3"/>
                                        </p:tgtEl>
                                        <p:attrNameLst>
                                          <p:attrName>ppt_w</p:attrName>
                                        </p:attrNameLst>
                                      </p:cBhvr>
                                      <p:tavLst>
                                        <p:tav tm="0">
                                          <p:val>
                                            <p:fltVal val="0"/>
                                          </p:val>
                                        </p:tav>
                                        <p:tav tm="100000">
                                          <p:val>
                                            <p:strVal val="#ppt_w"/>
                                          </p:val>
                                        </p:tav>
                                      </p:tavLst>
                                    </p:anim>
                                    <p:anim calcmode="lin" valueType="num">
                                      <p:cBhvr>
                                        <p:cTn id="8" dur="1250" fill="hold"/>
                                        <p:tgtEl>
                                          <p:spTgt spid="3"/>
                                        </p:tgtEl>
                                        <p:attrNameLst>
                                          <p:attrName>ppt_h</p:attrName>
                                        </p:attrNameLst>
                                      </p:cBhvr>
                                      <p:tavLst>
                                        <p:tav tm="0">
                                          <p:val>
                                            <p:fltVal val="0"/>
                                          </p:val>
                                        </p:tav>
                                        <p:tav tm="100000">
                                          <p:val>
                                            <p:strVal val="#ppt_h"/>
                                          </p:val>
                                        </p:tav>
                                      </p:tavLst>
                                    </p:anim>
                                    <p:animEffect transition="in" filter="fade">
                                      <p:cBhvr>
                                        <p:cTn id="9" dur="125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29">
                                            <p:txEl>
                                              <p:pRg st="0" end="0"/>
                                            </p:txEl>
                                          </p:spTgt>
                                        </p:tgtEl>
                                        <p:attrNameLst>
                                          <p:attrName>style.visibility</p:attrName>
                                        </p:attrNameLst>
                                      </p:cBhvr>
                                      <p:to>
                                        <p:strVal val="visible"/>
                                      </p:to>
                                    </p:set>
                                    <p:animEffect transition="in" filter="dissolve">
                                      <p:cBhvr>
                                        <p:cTn id="14" dur="500"/>
                                        <p:tgtEl>
                                          <p:spTgt spid="2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29">
                                            <p:txEl>
                                              <p:pRg st="1" end="1"/>
                                            </p:txEl>
                                          </p:spTgt>
                                        </p:tgtEl>
                                        <p:attrNameLst>
                                          <p:attrName>style.visibility</p:attrName>
                                        </p:attrNameLst>
                                      </p:cBhvr>
                                      <p:to>
                                        <p:strVal val="visible"/>
                                      </p:to>
                                    </p:set>
                                    <p:animEffect transition="in" filter="dissolve">
                                      <p:cBhvr>
                                        <p:cTn id="19" dur="500"/>
                                        <p:tgtEl>
                                          <p:spTgt spid="29">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29">
                                            <p:txEl>
                                              <p:pRg st="2" end="2"/>
                                            </p:txEl>
                                          </p:spTgt>
                                        </p:tgtEl>
                                        <p:attrNameLst>
                                          <p:attrName>style.visibility</p:attrName>
                                        </p:attrNameLst>
                                      </p:cBhvr>
                                      <p:to>
                                        <p:strVal val="visible"/>
                                      </p:to>
                                    </p:set>
                                    <p:animEffect transition="in" filter="dissolve">
                                      <p:cBhvr>
                                        <p:cTn id="24" dur="500"/>
                                        <p:tgtEl>
                                          <p:spTgt spid="2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18EF7-BDAC-CA4D-A5B6-144700503F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9481FF-B3B7-65C5-BB6D-6D9B748D4AA0}"/>
              </a:ext>
            </a:extLst>
          </p:cNvPr>
          <p:cNvSpPr txBox="1">
            <a:spLocks noGrp="1"/>
          </p:cNvSpPr>
          <p:nvPr>
            <p:ph type="ctrTitle"/>
          </p:nvPr>
        </p:nvSpPr>
        <p:spPr>
          <a:xfrm>
            <a:off x="381003" y="304800"/>
            <a:ext cx="6553197" cy="609600"/>
          </a:xfrm>
          <a:noFill/>
        </p:spPr>
        <p:txBody>
          <a:bodyPr/>
          <a:lstStyle/>
          <a:p>
            <a:pPr lvl="0"/>
            <a:r>
              <a:rPr lang="en-US" sz="2800" dirty="0">
                <a:solidFill>
                  <a:schemeClr val="tx1"/>
                </a:solidFill>
                <a:ea typeface="Calibri"/>
                <a:cs typeface="Calibri"/>
              </a:rPr>
              <a:t>Method of Joints: FBD of A Truss</a:t>
            </a:r>
          </a:p>
        </p:txBody>
      </p:sp>
      <p:sp>
        <p:nvSpPr>
          <p:cNvPr id="3" name="Subtitle 2">
            <a:extLst>
              <a:ext uri="{FF2B5EF4-FFF2-40B4-BE49-F238E27FC236}">
                <a16:creationId xmlns:a16="http://schemas.microsoft.com/office/drawing/2014/main" id="{F0695681-64E3-3EE3-7D74-D508CD550833}"/>
              </a:ext>
            </a:extLst>
          </p:cNvPr>
          <p:cNvSpPr txBox="1">
            <a:spLocks noGrp="1"/>
          </p:cNvSpPr>
          <p:nvPr>
            <p:ph type="subTitle" idx="1"/>
          </p:nvPr>
        </p:nvSpPr>
        <p:spPr>
          <a:xfrm>
            <a:off x="250166" y="3239721"/>
            <a:ext cx="8702675" cy="833704"/>
          </a:xfrm>
        </p:spPr>
        <p:txBody>
          <a:bodyPr anchorCtr="0"/>
          <a:lstStyle/>
          <a:p>
            <a:pPr marL="342900" lvl="0" indent="-342900" algn="l">
              <a:spcBef>
                <a:spcPts val="600"/>
              </a:spcBef>
              <a:buClr>
                <a:srgbClr val="000000"/>
              </a:buClr>
              <a:buChar char="•"/>
            </a:pPr>
            <a:r>
              <a:rPr lang="en-US" sz="2400" dirty="0"/>
              <a:t>A table showing the number of known and unknown forces at each joint may be created as:</a:t>
            </a: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68A1EAC3-019A-959A-83BA-4BD92BB4406D}"/>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31</a:t>
            </a:fld>
            <a:endParaRPr lang="en-US"/>
          </a:p>
        </p:txBody>
      </p:sp>
      <p:grpSp>
        <p:nvGrpSpPr>
          <p:cNvPr id="5" name="Group 38">
            <a:extLst>
              <a:ext uri="{FF2B5EF4-FFF2-40B4-BE49-F238E27FC236}">
                <a16:creationId xmlns:a16="http://schemas.microsoft.com/office/drawing/2014/main" id="{2A534D39-FAB1-4744-0A94-467F2037A6E0}"/>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D3526435-085F-1B0C-EC2C-8EA485E3CABC}"/>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AD4F21C0-2E06-3F02-66A8-9AE37EE20237}"/>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310B819-44E0-9C4D-62D1-D0BA8EA796AB}"/>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F63A05DB-8AB7-E3D2-BFC2-49F1984BA50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5B2EE215-902B-70EC-F671-AAD0591C193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9E63A48-C2CD-2B31-0053-582F9F85C5A8}"/>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DE6C3E8-2051-9C80-3A00-18C8D5CE974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5D8FEE22-A698-DCEC-1619-840368B3947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30015E73-C70A-1639-D598-6E06BEDC12CA}"/>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5EF3D191-721A-3255-D5E5-FC1799BCD7D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8C000F80-8F9E-5967-77B4-9A9E8FB0469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7EE4B9AE-62B2-1E8A-DC9B-33CD669B3C35}"/>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18B3F2E2-D91C-3717-9842-BB0FF821196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6797A50A-263C-FD50-1516-155BE5E0690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F59D27A3-FC8F-71F6-FA66-BED753DF303C}"/>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98B429EA-229E-F3E3-B37C-A32C5B2CCF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6" name="Picture 35">
            <a:extLst>
              <a:ext uri="{FF2B5EF4-FFF2-40B4-BE49-F238E27FC236}">
                <a16:creationId xmlns:a16="http://schemas.microsoft.com/office/drawing/2014/main" id="{19C18816-1BD6-4993-22B5-92134ACD126F}"/>
              </a:ext>
            </a:extLst>
          </p:cNvPr>
          <p:cNvPicPr>
            <a:picLocks noChangeAspect="1"/>
          </p:cNvPicPr>
          <p:nvPr/>
        </p:nvPicPr>
        <p:blipFill>
          <a:blip r:embed="rId4"/>
          <a:stretch>
            <a:fillRect/>
          </a:stretch>
        </p:blipFill>
        <p:spPr>
          <a:xfrm>
            <a:off x="1059373" y="1154647"/>
            <a:ext cx="5036627" cy="2006365"/>
          </a:xfrm>
          <a:prstGeom prst="rect">
            <a:avLst/>
          </a:prstGeom>
          <a:solidFill>
            <a:schemeClr val="bg1"/>
          </a:solidFill>
        </p:spPr>
      </p:pic>
      <p:graphicFrame>
        <p:nvGraphicFramePr>
          <p:cNvPr id="37" name="Table 36">
            <a:extLst>
              <a:ext uri="{FF2B5EF4-FFF2-40B4-BE49-F238E27FC236}">
                <a16:creationId xmlns:a16="http://schemas.microsoft.com/office/drawing/2014/main" id="{B3D7E6FF-EA59-8997-4D75-DB7488A07BC9}"/>
              </a:ext>
            </a:extLst>
          </p:cNvPr>
          <p:cNvGraphicFramePr>
            <a:graphicFrameLocks noGrp="1"/>
          </p:cNvGraphicFramePr>
          <p:nvPr/>
        </p:nvGraphicFramePr>
        <p:xfrm>
          <a:off x="491716" y="4040059"/>
          <a:ext cx="8271284" cy="2665541"/>
        </p:xfrm>
        <a:graphic>
          <a:graphicData uri="http://schemas.openxmlformats.org/drawingml/2006/table">
            <a:tbl>
              <a:tblPr firstRow="1" bandRow="1">
                <a:tableStyleId>{F5AB1C69-6EDB-4FF4-983F-18BD219EF322}</a:tableStyleId>
              </a:tblPr>
              <a:tblGrid>
                <a:gridCol w="2057400">
                  <a:extLst>
                    <a:ext uri="{9D8B030D-6E8A-4147-A177-3AD203B41FA5}">
                      <a16:colId xmlns:a16="http://schemas.microsoft.com/office/drawing/2014/main" val="2018987769"/>
                    </a:ext>
                  </a:extLst>
                </a:gridCol>
                <a:gridCol w="815178">
                  <a:extLst>
                    <a:ext uri="{9D8B030D-6E8A-4147-A177-3AD203B41FA5}">
                      <a16:colId xmlns:a16="http://schemas.microsoft.com/office/drawing/2014/main" val="2043082453"/>
                    </a:ext>
                  </a:extLst>
                </a:gridCol>
                <a:gridCol w="1079741">
                  <a:extLst>
                    <a:ext uri="{9D8B030D-6E8A-4147-A177-3AD203B41FA5}">
                      <a16:colId xmlns:a16="http://schemas.microsoft.com/office/drawing/2014/main" val="2618876832"/>
                    </a:ext>
                  </a:extLst>
                </a:gridCol>
                <a:gridCol w="1079741">
                  <a:extLst>
                    <a:ext uri="{9D8B030D-6E8A-4147-A177-3AD203B41FA5}">
                      <a16:colId xmlns:a16="http://schemas.microsoft.com/office/drawing/2014/main" val="3458844605"/>
                    </a:ext>
                  </a:extLst>
                </a:gridCol>
                <a:gridCol w="1079741">
                  <a:extLst>
                    <a:ext uri="{9D8B030D-6E8A-4147-A177-3AD203B41FA5}">
                      <a16:colId xmlns:a16="http://schemas.microsoft.com/office/drawing/2014/main" val="2493239051"/>
                    </a:ext>
                  </a:extLst>
                </a:gridCol>
                <a:gridCol w="723261">
                  <a:extLst>
                    <a:ext uri="{9D8B030D-6E8A-4147-A177-3AD203B41FA5}">
                      <a16:colId xmlns:a16="http://schemas.microsoft.com/office/drawing/2014/main" val="3176594864"/>
                    </a:ext>
                  </a:extLst>
                </a:gridCol>
                <a:gridCol w="896351">
                  <a:extLst>
                    <a:ext uri="{9D8B030D-6E8A-4147-A177-3AD203B41FA5}">
                      <a16:colId xmlns:a16="http://schemas.microsoft.com/office/drawing/2014/main" val="230719357"/>
                    </a:ext>
                  </a:extLst>
                </a:gridCol>
                <a:gridCol w="539871">
                  <a:extLst>
                    <a:ext uri="{9D8B030D-6E8A-4147-A177-3AD203B41FA5}">
                      <a16:colId xmlns:a16="http://schemas.microsoft.com/office/drawing/2014/main" val="575703545"/>
                    </a:ext>
                  </a:extLst>
                </a:gridCol>
              </a:tblGrid>
              <a:tr h="653861">
                <a:tc>
                  <a:txBody>
                    <a:bodyPr/>
                    <a:lstStyle/>
                    <a:p>
                      <a:r>
                        <a:rPr lang="en-US" sz="2400" dirty="0">
                          <a:solidFill>
                            <a:srgbClr val="0070C0"/>
                          </a:solidFill>
                        </a:rPr>
                        <a:t>Joint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0070C0"/>
                          </a:solidFill>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0070C0"/>
                          </a:solidFill>
                        </a:rPr>
                        <a:t>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0070C0"/>
                          </a:solidFill>
                        </a:rPr>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0070C0"/>
                          </a:solidFill>
                        </a:rPr>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0070C0"/>
                          </a:solidFill>
                        </a:rPr>
                        <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0070C0"/>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0070C0"/>
                          </a:solidFill>
                        </a:rPr>
                        <a:t>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81136468"/>
                  </a:ext>
                </a:extLst>
              </a:tr>
              <a:tr h="653861">
                <a:tc>
                  <a:txBody>
                    <a:bodyPr/>
                    <a:lstStyle/>
                    <a:p>
                      <a:r>
                        <a:rPr lang="en-US" sz="2400" dirty="0">
                          <a:solidFill>
                            <a:srgbClr val="FF0000"/>
                          </a:solidFill>
                        </a:rPr>
                        <a:t>No. of known Forces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FF0000"/>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FF0000"/>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FF0000"/>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FF0000"/>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FF0000"/>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FF0000"/>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FF0000"/>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34550587"/>
                  </a:ext>
                </a:extLst>
              </a:tr>
              <a:tr h="6681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FFC000"/>
                          </a:solidFill>
                        </a:rPr>
                        <a:t>No. of unknown Forces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FFC000"/>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FFC000"/>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FFC000"/>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FFC000"/>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FFC000"/>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FFC000"/>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rgbClr val="FFC000"/>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67161081"/>
                  </a:ext>
                </a:extLst>
              </a:tr>
            </a:tbl>
          </a:graphicData>
        </a:graphic>
      </p:graphicFrame>
    </p:spTree>
    <p:extLst>
      <p:ext uri="{BB962C8B-B14F-4D97-AF65-F5344CB8AC3E}">
        <p14:creationId xmlns:p14="http://schemas.microsoft.com/office/powerpoint/2010/main" val="2638069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additive="base">
                                        <p:cTn id="13" dur="500" fill="hold"/>
                                        <p:tgtEl>
                                          <p:spTgt spid="37"/>
                                        </p:tgtEl>
                                        <p:attrNameLst>
                                          <p:attrName>ppt_x</p:attrName>
                                        </p:attrNameLst>
                                      </p:cBhvr>
                                      <p:tavLst>
                                        <p:tav tm="0">
                                          <p:val>
                                            <p:strVal val="#ppt_x"/>
                                          </p:val>
                                        </p:tav>
                                        <p:tav tm="100000">
                                          <p:val>
                                            <p:strVal val="#ppt_x"/>
                                          </p:val>
                                        </p:tav>
                                      </p:tavLst>
                                    </p:anim>
                                    <p:anim calcmode="lin" valueType="num">
                                      <p:cBhvr additive="base">
                                        <p:cTn id="14"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F6CDB-28FD-F247-B7BE-B8EC35D344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FDF8AA-DF30-4D2C-0426-6D00D264451F}"/>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Analysis of Joint A</a:t>
            </a:r>
          </a:p>
        </p:txBody>
      </p:sp>
      <p:sp>
        <p:nvSpPr>
          <p:cNvPr id="4" name="Slide Number Placeholder 7">
            <a:extLst>
              <a:ext uri="{FF2B5EF4-FFF2-40B4-BE49-F238E27FC236}">
                <a16:creationId xmlns:a16="http://schemas.microsoft.com/office/drawing/2014/main" id="{55A6580F-6E78-5FE3-747C-55204333ACE6}"/>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32</a:t>
            </a:fld>
            <a:endParaRPr lang="en-US"/>
          </a:p>
        </p:txBody>
      </p:sp>
      <p:grpSp>
        <p:nvGrpSpPr>
          <p:cNvPr id="5" name="Group 38">
            <a:extLst>
              <a:ext uri="{FF2B5EF4-FFF2-40B4-BE49-F238E27FC236}">
                <a16:creationId xmlns:a16="http://schemas.microsoft.com/office/drawing/2014/main" id="{76395C86-ED9F-CB75-4C8B-BB0C7A4867A1}"/>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B2B2F876-CEBE-9922-9A58-56CF6B71E1E4}"/>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964B7A89-8FFD-15AE-6287-9C13D8DD437D}"/>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C040F78C-B4A2-1410-EB3C-583C37CAE554}"/>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002CE640-391B-157E-1CB1-BDEF47DB61F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46A0387-950F-FEB4-6579-31A38B5FE45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23386BB-A99E-9263-8156-B5D2FE700358}"/>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957635E3-7425-3217-7B3D-E655095B231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2CE651FA-9643-6EAF-CA42-462D1E7889E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C26C2E8C-7E06-6586-DA95-54701AA0CAF5}"/>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417CC2F6-39D3-25F1-4769-F911A200666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84545A89-6AA2-F0F4-4E8B-E7635208409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42B28EEB-675E-FC82-0CE2-DEE4A4AF1233}"/>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A66404BA-7874-E52A-0E2D-848422D249E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CE37529A-2515-852F-8266-A79D638C9C0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B02C4FDE-CD8E-344C-F707-08F8F34DCEE8}"/>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1C048397-4F7E-2944-09DC-93FE16C4E2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9" name="Subtitle 2">
            <a:extLst>
              <a:ext uri="{FF2B5EF4-FFF2-40B4-BE49-F238E27FC236}">
                <a16:creationId xmlns:a16="http://schemas.microsoft.com/office/drawing/2014/main" id="{C5AE92DE-3280-95BA-287E-B54CB89C7E66}"/>
              </a:ext>
            </a:extLst>
          </p:cNvPr>
          <p:cNvSpPr txBox="1">
            <a:spLocks/>
          </p:cNvSpPr>
          <p:nvPr/>
        </p:nvSpPr>
        <p:spPr bwMode="auto">
          <a:xfrm>
            <a:off x="2019626" y="4076291"/>
            <a:ext cx="6454389" cy="2551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eaLnBrk="0" fontAlgn="base" hangingPunct="0">
              <a:spcBef>
                <a:spcPct val="20000"/>
              </a:spcBef>
              <a:spcAft>
                <a:spcPct val="0"/>
              </a:spcAft>
              <a:buNone/>
              <a:defRPr sz="2000">
                <a:solidFill>
                  <a:schemeClr val="tx1"/>
                </a:solidFill>
                <a:latin typeface="+mn-lt"/>
              </a:defRPr>
            </a:lvl6pPr>
            <a:lvl7pPr marL="2743200" indent="0" algn="ctr" rtl="0" eaLnBrk="0" fontAlgn="base" hangingPunct="0">
              <a:spcBef>
                <a:spcPct val="20000"/>
              </a:spcBef>
              <a:spcAft>
                <a:spcPct val="0"/>
              </a:spcAft>
              <a:buNone/>
              <a:defRPr sz="2000">
                <a:solidFill>
                  <a:schemeClr val="tx1"/>
                </a:solidFill>
                <a:latin typeface="+mn-lt"/>
              </a:defRPr>
            </a:lvl7pPr>
            <a:lvl8pPr marL="3200400" indent="0" algn="ctr" rtl="0" eaLnBrk="0" fontAlgn="base" hangingPunct="0">
              <a:spcBef>
                <a:spcPct val="20000"/>
              </a:spcBef>
              <a:spcAft>
                <a:spcPct val="0"/>
              </a:spcAft>
              <a:buNone/>
              <a:defRPr sz="2000">
                <a:solidFill>
                  <a:schemeClr val="tx1"/>
                </a:solidFill>
                <a:latin typeface="+mn-lt"/>
              </a:defRPr>
            </a:lvl8pPr>
            <a:lvl9pPr marL="3657600" indent="0" algn="ctr" rtl="0" eaLnBrk="0" fontAlgn="base" hangingPunct="0">
              <a:spcBef>
                <a:spcPct val="20000"/>
              </a:spcBef>
              <a:spcAft>
                <a:spcPct val="0"/>
              </a:spcAft>
              <a:buNone/>
              <a:defRPr sz="2000">
                <a:solidFill>
                  <a:schemeClr val="tx1"/>
                </a:solidFill>
                <a:latin typeface="+mn-lt"/>
              </a:defRPr>
            </a:lvl9pPr>
          </a:lstStyle>
          <a:p>
            <a:pPr marL="342900" indent="-342900" algn="l">
              <a:spcBef>
                <a:spcPts val="600"/>
              </a:spcBef>
              <a:buClr>
                <a:srgbClr val="000000"/>
              </a:buClr>
              <a:buFontTx/>
              <a:buChar char="•"/>
            </a:pPr>
            <a:r>
              <a:rPr lang="en-US" sz="2400" kern="0" dirty="0"/>
              <a:t>The joints are indicated by letters.</a:t>
            </a:r>
          </a:p>
          <a:p>
            <a:pPr marL="342900" indent="-342900" algn="l">
              <a:spcBef>
                <a:spcPts val="600"/>
              </a:spcBef>
              <a:buClr>
                <a:srgbClr val="000000"/>
              </a:buClr>
              <a:buFontTx/>
              <a:buChar char="•"/>
            </a:pPr>
            <a:r>
              <a:rPr lang="en-US" sz="2400" kern="0" dirty="0"/>
              <a:t>The force in each member is designated by the two letters defining the ends of the member. </a:t>
            </a:r>
          </a:p>
          <a:p>
            <a:pPr marL="342900" indent="-342900" algn="l">
              <a:spcBef>
                <a:spcPts val="600"/>
              </a:spcBef>
              <a:buClr>
                <a:srgbClr val="000000"/>
              </a:buClr>
              <a:buFontTx/>
              <a:buChar char="•"/>
            </a:pPr>
            <a:r>
              <a:rPr lang="en-US" sz="2400" kern="0" dirty="0"/>
              <a:t>The proper directions of the forces should be evident by inspection for this simple case. </a:t>
            </a:r>
            <a:endParaRPr lang="en-US" sz="2400" kern="0" dirty="0">
              <a:solidFill>
                <a:srgbClr val="7030A0"/>
              </a:solidFill>
              <a:ea typeface="Calibri"/>
              <a:cs typeface="Calibri"/>
            </a:endParaRPr>
          </a:p>
        </p:txBody>
      </p:sp>
      <p:grpSp>
        <p:nvGrpSpPr>
          <p:cNvPr id="3" name="Group 2">
            <a:extLst>
              <a:ext uri="{FF2B5EF4-FFF2-40B4-BE49-F238E27FC236}">
                <a16:creationId xmlns:a16="http://schemas.microsoft.com/office/drawing/2014/main" id="{06D29BC4-4D95-B682-4A40-C211DA67C3F7}"/>
              </a:ext>
            </a:extLst>
          </p:cNvPr>
          <p:cNvGrpSpPr/>
          <p:nvPr/>
        </p:nvGrpSpPr>
        <p:grpSpPr>
          <a:xfrm>
            <a:off x="418007" y="1123131"/>
            <a:ext cx="3391993" cy="2902816"/>
            <a:chOff x="1027607" y="1440584"/>
            <a:chExt cx="3391993" cy="2902816"/>
          </a:xfrm>
        </p:grpSpPr>
        <p:grpSp>
          <p:nvGrpSpPr>
            <p:cNvPr id="23" name="Group 22">
              <a:extLst>
                <a:ext uri="{FF2B5EF4-FFF2-40B4-BE49-F238E27FC236}">
                  <a16:creationId xmlns:a16="http://schemas.microsoft.com/office/drawing/2014/main" id="{0FEC8FED-C974-A09D-F877-4A90255B1EB1}"/>
                </a:ext>
              </a:extLst>
            </p:cNvPr>
            <p:cNvGrpSpPr/>
            <p:nvPr/>
          </p:nvGrpSpPr>
          <p:grpSpPr>
            <a:xfrm>
              <a:off x="1114054" y="1440584"/>
              <a:ext cx="3305546" cy="2696956"/>
              <a:chOff x="1114054" y="1440584"/>
              <a:chExt cx="3305546" cy="2696956"/>
            </a:xfrm>
          </p:grpSpPr>
          <p:pic>
            <p:nvPicPr>
              <p:cNvPr id="31" name="Picture 30">
                <a:extLst>
                  <a:ext uri="{FF2B5EF4-FFF2-40B4-BE49-F238E27FC236}">
                    <a16:creationId xmlns:a16="http://schemas.microsoft.com/office/drawing/2014/main" id="{A11A3FCA-31F8-6BF9-A4D6-69E2620981A2}"/>
                  </a:ext>
                </a:extLst>
              </p:cNvPr>
              <p:cNvPicPr>
                <a:picLocks noChangeAspect="1"/>
              </p:cNvPicPr>
              <p:nvPr/>
            </p:nvPicPr>
            <p:blipFill>
              <a:blip r:embed="rId4">
                <a:extLst>
                  <a:ext uri="{BEBA8EAE-BF5A-486C-A8C5-ECC9F3942E4B}">
                    <a14:imgProps xmlns:a14="http://schemas.microsoft.com/office/drawing/2010/main">
                      <a14:imgLayer r:embed="rId5">
                        <a14:imgEffect>
                          <a14:saturation sat="125000"/>
                        </a14:imgEffect>
                      </a14:imgLayer>
                    </a14:imgProps>
                  </a:ext>
                </a:extLst>
              </a:blip>
              <a:stretch>
                <a:fillRect/>
              </a:stretch>
            </p:blipFill>
            <p:spPr>
              <a:xfrm>
                <a:off x="1114054" y="1440584"/>
                <a:ext cx="3305546" cy="2696956"/>
              </a:xfrm>
              <a:prstGeom prst="rect">
                <a:avLst/>
              </a:prstGeom>
            </p:spPr>
          </p:pic>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D472269D-23A1-3227-1260-014FABD8E2E8}"/>
                      </a:ext>
                    </a:extLst>
                  </p:cNvPr>
                  <p:cNvSpPr txBox="1"/>
                  <p:nvPr/>
                </p:nvSpPr>
                <p:spPr>
                  <a:xfrm>
                    <a:off x="1521741" y="2743200"/>
                    <a:ext cx="53565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𝐹</m:t>
                                  </m:r>
                                </m:e>
                              </m:acc>
                            </m:e>
                            <m:sub>
                              <m:r>
                                <a:rPr lang="en-US" b="0" i="1" smtClean="0">
                                  <a:solidFill>
                                    <a:srgbClr val="FF0000"/>
                                  </a:solidFill>
                                  <a:latin typeface="Cambria Math" panose="02040503050406030204" pitchFamily="18" charset="0"/>
                                </a:rPr>
                                <m:t>𝐴𝐵</m:t>
                              </m:r>
                            </m:sub>
                          </m:sSub>
                        </m:oMath>
                      </m:oMathPara>
                    </a14:m>
                    <a:endParaRPr lang="en-US" dirty="0">
                      <a:solidFill>
                        <a:srgbClr val="FF0000"/>
                      </a:solidFill>
                    </a:endParaRPr>
                  </a:p>
                </p:txBody>
              </p:sp>
            </mc:Choice>
            <mc:Fallback xmlns="">
              <p:sp>
                <p:nvSpPr>
                  <p:cNvPr id="32" name="TextBox 31">
                    <a:extLst>
                      <a:ext uri="{FF2B5EF4-FFF2-40B4-BE49-F238E27FC236}">
                        <a16:creationId xmlns:a16="http://schemas.microsoft.com/office/drawing/2014/main" id="{CEA16E99-6E98-9762-E546-626E808E03E3}"/>
                      </a:ext>
                    </a:extLst>
                  </p:cNvPr>
                  <p:cNvSpPr txBox="1">
                    <a:spLocks noRot="1" noChangeAspect="1" noMove="1" noResize="1" noEditPoints="1" noAdjustHandles="1" noChangeArrowheads="1" noChangeShapeType="1" noTextEdit="1"/>
                  </p:cNvSpPr>
                  <p:nvPr/>
                </p:nvSpPr>
                <p:spPr>
                  <a:xfrm>
                    <a:off x="1521741" y="2743200"/>
                    <a:ext cx="535659" cy="4140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A0B70906-747F-2A9E-0C69-8A159E7DB9EE}"/>
                      </a:ext>
                    </a:extLst>
                  </p:cNvPr>
                  <p:cNvSpPr txBox="1"/>
                  <p:nvPr/>
                </p:nvSpPr>
                <p:spPr>
                  <a:xfrm>
                    <a:off x="1675102" y="3276600"/>
                    <a:ext cx="534698"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𝐹</m:t>
                                  </m:r>
                                </m:e>
                              </m:acc>
                            </m:e>
                            <m:sub>
                              <m:r>
                                <a:rPr lang="en-US" b="0" i="1" smtClean="0">
                                  <a:solidFill>
                                    <a:srgbClr val="0070C0"/>
                                  </a:solidFill>
                                  <a:latin typeface="Cambria Math" panose="02040503050406030204" pitchFamily="18" charset="0"/>
                                </a:rPr>
                                <m:t>𝐴𝐺</m:t>
                              </m:r>
                            </m:sub>
                          </m:sSub>
                        </m:oMath>
                      </m:oMathPara>
                    </a14:m>
                    <a:endParaRPr lang="en-US" dirty="0">
                      <a:solidFill>
                        <a:srgbClr val="0070C0"/>
                      </a:solidFill>
                    </a:endParaRPr>
                  </a:p>
                </p:txBody>
              </p:sp>
            </mc:Choice>
            <mc:Fallback xmlns="">
              <p:sp>
                <p:nvSpPr>
                  <p:cNvPr id="33" name="TextBox 32">
                    <a:extLst>
                      <a:ext uri="{FF2B5EF4-FFF2-40B4-BE49-F238E27FC236}">
                        <a16:creationId xmlns:a16="http://schemas.microsoft.com/office/drawing/2014/main" id="{0B2FC158-6D59-230C-8781-F9EBAB86E1BD}"/>
                      </a:ext>
                    </a:extLst>
                  </p:cNvPr>
                  <p:cNvSpPr txBox="1">
                    <a:spLocks noRot="1" noChangeAspect="1" noMove="1" noResize="1" noEditPoints="1" noAdjustHandles="1" noChangeArrowheads="1" noChangeShapeType="1" noTextEdit="1"/>
                  </p:cNvSpPr>
                  <p:nvPr/>
                </p:nvSpPr>
                <p:spPr>
                  <a:xfrm>
                    <a:off x="1675102" y="3276600"/>
                    <a:ext cx="534698" cy="414088"/>
                  </a:xfrm>
                  <a:prstGeom prst="rect">
                    <a:avLst/>
                  </a:prstGeom>
                  <a:blipFill>
                    <a:blip r:embed="rId7"/>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53DCF6FB-536F-E2AD-FDC4-9B391D55B180}"/>
                    </a:ext>
                  </a:extLst>
                </p:cNvPr>
                <p:cNvSpPr txBox="1"/>
                <p:nvPr/>
              </p:nvSpPr>
              <p:spPr>
                <a:xfrm>
                  <a:off x="1027607" y="3974068"/>
                  <a:ext cx="572593"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𝐴𝑌</m:t>
                            </m:r>
                          </m:sub>
                        </m:sSub>
                      </m:oMath>
                    </m:oMathPara>
                  </a14:m>
                  <a:endParaRPr lang="en-US" dirty="0"/>
                </a:p>
              </p:txBody>
            </p:sp>
          </mc:Choice>
          <mc:Fallback xmlns="">
            <p:sp>
              <p:nvSpPr>
                <p:cNvPr id="30" name="TextBox 29">
                  <a:extLst>
                    <a:ext uri="{FF2B5EF4-FFF2-40B4-BE49-F238E27FC236}">
                      <a16:creationId xmlns:a16="http://schemas.microsoft.com/office/drawing/2014/main" id="{53DCF6FB-536F-E2AD-FDC4-9B391D55B180}"/>
                    </a:ext>
                  </a:extLst>
                </p:cNvPr>
                <p:cNvSpPr txBox="1">
                  <a:spLocks noRot="1" noChangeAspect="1" noMove="1" noResize="1" noEditPoints="1" noAdjustHandles="1" noChangeArrowheads="1" noChangeShapeType="1" noTextEdit="1"/>
                </p:cNvSpPr>
                <p:nvPr/>
              </p:nvSpPr>
              <p:spPr>
                <a:xfrm>
                  <a:off x="1027607" y="3974068"/>
                  <a:ext cx="572593" cy="369332"/>
                </a:xfrm>
                <a:prstGeom prst="rect">
                  <a:avLst/>
                </a:prstGeom>
                <a:blipFill>
                  <a:blip r:embed="rId8"/>
                  <a:stretch>
                    <a:fillRect l="-10638" r="-2128" b="-16667"/>
                  </a:stretch>
                </a:blipFill>
              </p:spPr>
              <p:txBody>
                <a:bodyPr/>
                <a:lstStyle/>
                <a:p>
                  <a:r>
                    <a:rPr lang="en-US">
                      <a:noFill/>
                    </a:rPr>
                    <a:t> </a:t>
                  </a:r>
                </a:p>
              </p:txBody>
            </p:sp>
          </mc:Fallback>
        </mc:AlternateContent>
      </p:grpSp>
      <p:pic>
        <p:nvPicPr>
          <p:cNvPr id="22" name="Picture 21">
            <a:extLst>
              <a:ext uri="{FF2B5EF4-FFF2-40B4-BE49-F238E27FC236}">
                <a16:creationId xmlns:a16="http://schemas.microsoft.com/office/drawing/2014/main" id="{8072499A-45F8-A57E-3CB5-9533130C3E9D}"/>
              </a:ext>
            </a:extLst>
          </p:cNvPr>
          <p:cNvPicPr>
            <a:picLocks noChangeAspect="1"/>
          </p:cNvPicPr>
          <p:nvPr/>
        </p:nvPicPr>
        <p:blipFill>
          <a:blip r:embed="rId9"/>
          <a:stretch>
            <a:fillRect/>
          </a:stretch>
        </p:blipFill>
        <p:spPr>
          <a:xfrm>
            <a:off x="3661914" y="1371027"/>
            <a:ext cx="5036627" cy="2006365"/>
          </a:xfrm>
          <a:prstGeom prst="rect">
            <a:avLst/>
          </a:prstGeom>
          <a:solidFill>
            <a:schemeClr val="bg1"/>
          </a:solidFill>
        </p:spPr>
      </p:pic>
    </p:spTree>
    <p:extLst>
      <p:ext uri="{BB962C8B-B14F-4D97-AF65-F5344CB8AC3E}">
        <p14:creationId xmlns:p14="http://schemas.microsoft.com/office/powerpoint/2010/main" val="3228245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250" fill="hold"/>
                                        <p:tgtEl>
                                          <p:spTgt spid="3"/>
                                        </p:tgtEl>
                                        <p:attrNameLst>
                                          <p:attrName>ppt_w</p:attrName>
                                        </p:attrNameLst>
                                      </p:cBhvr>
                                      <p:tavLst>
                                        <p:tav tm="0">
                                          <p:val>
                                            <p:fltVal val="0"/>
                                          </p:val>
                                        </p:tav>
                                        <p:tav tm="100000">
                                          <p:val>
                                            <p:strVal val="#ppt_w"/>
                                          </p:val>
                                        </p:tav>
                                      </p:tavLst>
                                    </p:anim>
                                    <p:anim calcmode="lin" valueType="num">
                                      <p:cBhvr>
                                        <p:cTn id="8" dur="1250" fill="hold"/>
                                        <p:tgtEl>
                                          <p:spTgt spid="3"/>
                                        </p:tgtEl>
                                        <p:attrNameLst>
                                          <p:attrName>ppt_h</p:attrName>
                                        </p:attrNameLst>
                                      </p:cBhvr>
                                      <p:tavLst>
                                        <p:tav tm="0">
                                          <p:val>
                                            <p:fltVal val="0"/>
                                          </p:val>
                                        </p:tav>
                                        <p:tav tm="100000">
                                          <p:val>
                                            <p:strVal val="#ppt_h"/>
                                          </p:val>
                                        </p:tav>
                                      </p:tavLst>
                                    </p:anim>
                                    <p:animEffect transition="in" filter="fade">
                                      <p:cBhvr>
                                        <p:cTn id="9" dur="125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29">
                                            <p:txEl>
                                              <p:pRg st="0" end="0"/>
                                            </p:txEl>
                                          </p:spTgt>
                                        </p:tgtEl>
                                        <p:attrNameLst>
                                          <p:attrName>style.visibility</p:attrName>
                                        </p:attrNameLst>
                                      </p:cBhvr>
                                      <p:to>
                                        <p:strVal val="visible"/>
                                      </p:to>
                                    </p:set>
                                    <p:animEffect transition="in" filter="dissolve">
                                      <p:cBhvr>
                                        <p:cTn id="14" dur="500"/>
                                        <p:tgtEl>
                                          <p:spTgt spid="2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29">
                                            <p:txEl>
                                              <p:pRg st="1" end="1"/>
                                            </p:txEl>
                                          </p:spTgt>
                                        </p:tgtEl>
                                        <p:attrNameLst>
                                          <p:attrName>style.visibility</p:attrName>
                                        </p:attrNameLst>
                                      </p:cBhvr>
                                      <p:to>
                                        <p:strVal val="visible"/>
                                      </p:to>
                                    </p:set>
                                    <p:animEffect transition="in" filter="dissolve">
                                      <p:cBhvr>
                                        <p:cTn id="19" dur="500"/>
                                        <p:tgtEl>
                                          <p:spTgt spid="29">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29">
                                            <p:txEl>
                                              <p:pRg st="2" end="2"/>
                                            </p:txEl>
                                          </p:spTgt>
                                        </p:tgtEl>
                                        <p:attrNameLst>
                                          <p:attrName>style.visibility</p:attrName>
                                        </p:attrNameLst>
                                      </p:cBhvr>
                                      <p:to>
                                        <p:strVal val="visible"/>
                                      </p:to>
                                    </p:set>
                                    <p:animEffect transition="in" filter="dissolve">
                                      <p:cBhvr>
                                        <p:cTn id="24" dur="500"/>
                                        <p:tgtEl>
                                          <p:spTgt spid="29">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additive="base">
                                        <p:cTn id="29" dur="500" fill="hold"/>
                                        <p:tgtEl>
                                          <p:spTgt spid="22"/>
                                        </p:tgtEl>
                                        <p:attrNameLst>
                                          <p:attrName>ppt_x</p:attrName>
                                        </p:attrNameLst>
                                      </p:cBhvr>
                                      <p:tavLst>
                                        <p:tav tm="0">
                                          <p:val>
                                            <p:strVal val="#ppt_x"/>
                                          </p:val>
                                        </p:tav>
                                        <p:tav tm="100000">
                                          <p:val>
                                            <p:strVal val="#ppt_x"/>
                                          </p:val>
                                        </p:tav>
                                      </p:tavLst>
                                    </p:anim>
                                    <p:anim calcmode="lin" valueType="num">
                                      <p:cBhvr additive="base">
                                        <p:cTn id="3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F458A-55C9-0970-D9C5-EB6219252D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14CD42-37E1-B086-1F08-32F34D1F15F9}"/>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Analysis of Joint A</a:t>
            </a:r>
          </a:p>
        </p:txBody>
      </p:sp>
      <p:grpSp>
        <p:nvGrpSpPr>
          <p:cNvPr id="5" name="Group 38">
            <a:extLst>
              <a:ext uri="{FF2B5EF4-FFF2-40B4-BE49-F238E27FC236}">
                <a16:creationId xmlns:a16="http://schemas.microsoft.com/office/drawing/2014/main" id="{32C9D3BC-11A6-8800-DD03-C05F6BD8E8EE}"/>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BDDF53D6-784D-3897-BF71-C39AD096280E}"/>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0A41D1E2-F731-75C6-7062-1B3F317CB2F6}"/>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4E4C32BF-94AC-13B0-885B-18C79ACB75C2}"/>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2805EDC9-FCB6-9C85-9B11-B6FF6957368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902949B4-E4E5-6592-9C37-7798CFD7870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65D68BAE-513A-2C57-C102-BB335DF673AE}"/>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63D86AF6-0716-AE8B-BA76-AF3820B5491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3143BE11-9054-92B9-CCC7-CDE305BEAD3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8CBAAABC-6424-0A03-E71A-19F5E342FCBE}"/>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2B3BEA5B-3E7F-0D42-26FB-9A0567BE983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FE0ECC2A-8164-5B06-032A-F63CEB553F2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E4DB59CA-C809-ADD2-1340-B8B33011F259}"/>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8F8673B6-EE7A-9ADB-0460-FD5FAB8794B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59AD3212-D1F3-8563-6DB3-B4D64FB49E1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8E3F039B-40C1-9C2E-50B0-43C9CFE6D07B}"/>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EF10E9B2-A59A-9D24-DF4E-8D02C51C45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97EF5565-4250-6FB6-218B-4C486C78BEC0}"/>
                  </a:ext>
                </a:extLst>
              </p:cNvPr>
              <p:cNvSpPr txBox="1">
                <a:spLocks noGrp="1"/>
              </p:cNvSpPr>
              <p:nvPr>
                <p:ph type="subTitle" idx="1"/>
              </p:nvPr>
            </p:nvSpPr>
            <p:spPr>
              <a:xfrm>
                <a:off x="3121985" y="1266905"/>
                <a:ext cx="6152295" cy="3112048"/>
              </a:xfrm>
            </p:spPr>
            <p:txBody>
              <a:bodyPr anchorCtr="0"/>
              <a:lstStyle/>
              <a:p>
                <a:pPr marL="342900" lvl="0" indent="-342900" algn="l">
                  <a:spcBef>
                    <a:spcPts val="600"/>
                  </a:spcBef>
                  <a:buClr>
                    <a:srgbClr val="000000"/>
                  </a:buClr>
                  <a:buChar char="•"/>
                </a:pPr>
                <a:r>
                  <a:rPr lang="en-US" sz="2400" dirty="0"/>
                  <a:t>The free-body diagrams of portions of members AF and AB are also shown to clearly indicate the mechanism of the action and reaction. </a:t>
                </a:r>
              </a:p>
              <a:p>
                <a:pPr marL="342900" lvl="0" indent="-342900" algn="l">
                  <a:spcBef>
                    <a:spcPts val="600"/>
                  </a:spcBef>
                  <a:buClr>
                    <a:srgbClr val="000000"/>
                  </a:buClr>
                  <a:buChar char="•"/>
                </a:pPr>
                <a:r>
                  <a:rPr lang="en-US" sz="2400" dirty="0"/>
                  <a:t>The member AG actually makes contact on the left side of the pin, although the force </a:t>
                </a:r>
                <a14:m>
                  <m:oMath xmlns:m="http://schemas.openxmlformats.org/officeDocument/2006/math">
                    <m:sSub>
                      <m:sSubPr>
                        <m:ctrlPr>
                          <a:rPr lang="en-US" sz="2400" i="1" smtClean="0">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𝐹</m:t>
                            </m:r>
                          </m:e>
                        </m:acc>
                      </m:e>
                      <m:sub>
                        <m:r>
                          <a:rPr lang="en-US" sz="2400" b="0" i="1" smtClean="0">
                            <a:latin typeface="Cambria Math" panose="02040503050406030204" pitchFamily="18" charset="0"/>
                          </a:rPr>
                          <m:t>𝐴𝐺</m:t>
                        </m:r>
                      </m:sub>
                    </m:sSub>
                  </m:oMath>
                </a14:m>
                <a:r>
                  <a:rPr lang="en-US" sz="2400" dirty="0"/>
                  <a:t> is drawn from the right side and is shown acting away from the pin. </a:t>
                </a:r>
              </a:p>
            </p:txBody>
          </p:sp>
        </mc:Choice>
        <mc:Fallback xmlns="">
          <p:sp>
            <p:nvSpPr>
              <p:cNvPr id="3" name="Subtitle 2">
                <a:extLst>
                  <a:ext uri="{FF2B5EF4-FFF2-40B4-BE49-F238E27FC236}">
                    <a16:creationId xmlns:a16="http://schemas.microsoft.com/office/drawing/2014/main" id="{97EF5565-4250-6FB6-218B-4C486C78BEC0}"/>
                  </a:ext>
                </a:extLst>
              </p:cNvPr>
              <p:cNvSpPr txBox="1">
                <a:spLocks noGrp="1" noRot="1" noChangeAspect="1" noMove="1" noResize="1" noEditPoints="1" noAdjustHandles="1" noChangeArrowheads="1" noChangeShapeType="1" noTextEdit="1"/>
              </p:cNvSpPr>
              <p:nvPr>
                <p:ph type="subTitle" idx="1"/>
              </p:nvPr>
            </p:nvSpPr>
            <p:spPr>
              <a:xfrm>
                <a:off x="3121985" y="1266905"/>
                <a:ext cx="6152295" cy="3112048"/>
              </a:xfrm>
              <a:blipFill>
                <a:blip r:embed="rId4"/>
                <a:stretch>
                  <a:fillRect l="-1288" t="-1569" b="-5490"/>
                </a:stretch>
              </a:blipFill>
            </p:spPr>
            <p:txBody>
              <a:bodyPr/>
              <a:lstStyle/>
              <a:p>
                <a:r>
                  <a:rPr lang="en-US">
                    <a:noFill/>
                  </a:rPr>
                  <a:t> </a:t>
                </a:r>
              </a:p>
            </p:txBody>
          </p:sp>
        </mc:Fallback>
      </mc:AlternateContent>
      <p:sp>
        <p:nvSpPr>
          <p:cNvPr id="30" name="Subtitle 2">
            <a:extLst>
              <a:ext uri="{FF2B5EF4-FFF2-40B4-BE49-F238E27FC236}">
                <a16:creationId xmlns:a16="http://schemas.microsoft.com/office/drawing/2014/main" id="{526088BC-C82C-E91A-7E73-B20DDF2FD4A3}"/>
              </a:ext>
            </a:extLst>
          </p:cNvPr>
          <p:cNvSpPr txBox="1">
            <a:spLocks/>
          </p:cNvSpPr>
          <p:nvPr/>
        </p:nvSpPr>
        <p:spPr bwMode="auto">
          <a:xfrm>
            <a:off x="457200" y="4579058"/>
            <a:ext cx="8305800" cy="2008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eaLnBrk="0" fontAlgn="base" hangingPunct="0">
              <a:spcBef>
                <a:spcPct val="20000"/>
              </a:spcBef>
              <a:spcAft>
                <a:spcPct val="0"/>
              </a:spcAft>
              <a:buNone/>
              <a:defRPr sz="2000">
                <a:solidFill>
                  <a:schemeClr val="tx1"/>
                </a:solidFill>
                <a:latin typeface="+mn-lt"/>
              </a:defRPr>
            </a:lvl6pPr>
            <a:lvl7pPr marL="2743200" indent="0" algn="ctr" rtl="0" eaLnBrk="0" fontAlgn="base" hangingPunct="0">
              <a:spcBef>
                <a:spcPct val="20000"/>
              </a:spcBef>
              <a:spcAft>
                <a:spcPct val="0"/>
              </a:spcAft>
              <a:buNone/>
              <a:defRPr sz="2000">
                <a:solidFill>
                  <a:schemeClr val="tx1"/>
                </a:solidFill>
                <a:latin typeface="+mn-lt"/>
              </a:defRPr>
            </a:lvl7pPr>
            <a:lvl8pPr marL="3200400" indent="0" algn="ctr" rtl="0" eaLnBrk="0" fontAlgn="base" hangingPunct="0">
              <a:spcBef>
                <a:spcPct val="20000"/>
              </a:spcBef>
              <a:spcAft>
                <a:spcPct val="0"/>
              </a:spcAft>
              <a:buNone/>
              <a:defRPr sz="2000">
                <a:solidFill>
                  <a:schemeClr val="tx1"/>
                </a:solidFill>
                <a:latin typeface="+mn-lt"/>
              </a:defRPr>
            </a:lvl8pPr>
            <a:lvl9pPr marL="3657600" indent="0" algn="ctr" rtl="0" eaLnBrk="0" fontAlgn="base" hangingPunct="0">
              <a:spcBef>
                <a:spcPct val="20000"/>
              </a:spcBef>
              <a:spcAft>
                <a:spcPct val="0"/>
              </a:spcAft>
              <a:buNone/>
              <a:defRPr sz="2000">
                <a:solidFill>
                  <a:schemeClr val="tx1"/>
                </a:solidFill>
                <a:latin typeface="+mn-lt"/>
              </a:defRPr>
            </a:lvl9pPr>
          </a:lstStyle>
          <a:p>
            <a:pPr marL="342900" indent="-342900" algn="l">
              <a:spcBef>
                <a:spcPts val="600"/>
              </a:spcBef>
              <a:buClr>
                <a:srgbClr val="000000"/>
              </a:buClr>
              <a:buFontTx/>
              <a:buChar char="•"/>
            </a:pPr>
            <a:r>
              <a:rPr lang="en-US" sz="2400" kern="0" dirty="0"/>
              <a:t>Thus, if draw the force arrows are drawn consistently on the same side of the pin as the member, then tension (such as AG) will always be indicated by an arrow away </a:t>
            </a:r>
            <a:r>
              <a:rPr lang="en-US" sz="2400" dirty="0"/>
              <a:t>from the pin. </a:t>
            </a:r>
          </a:p>
          <a:p>
            <a:pPr marL="342900" indent="-342900" algn="l">
              <a:spcBef>
                <a:spcPts val="600"/>
              </a:spcBef>
              <a:buClr>
                <a:srgbClr val="000000"/>
              </a:buClr>
              <a:buFontTx/>
              <a:buChar char="•"/>
            </a:pPr>
            <a:r>
              <a:rPr lang="en-US" sz="2400" dirty="0"/>
              <a:t>The compression (such as AB) will always be indicated by an arrow toward the pin.</a:t>
            </a:r>
            <a:endParaRPr lang="en-US" sz="2400" kern="0" dirty="0">
              <a:solidFill>
                <a:srgbClr val="7030A0"/>
              </a:solidFill>
              <a:ea typeface="Calibri"/>
              <a:cs typeface="Calibri"/>
            </a:endParaRPr>
          </a:p>
        </p:txBody>
      </p:sp>
      <p:grpSp>
        <p:nvGrpSpPr>
          <p:cNvPr id="4" name="Group 3">
            <a:extLst>
              <a:ext uri="{FF2B5EF4-FFF2-40B4-BE49-F238E27FC236}">
                <a16:creationId xmlns:a16="http://schemas.microsoft.com/office/drawing/2014/main" id="{39F7FA14-4DE5-4542-881A-E490E04F1A9C}"/>
              </a:ext>
            </a:extLst>
          </p:cNvPr>
          <p:cNvGrpSpPr/>
          <p:nvPr/>
        </p:nvGrpSpPr>
        <p:grpSpPr>
          <a:xfrm>
            <a:off x="57180" y="1123131"/>
            <a:ext cx="3391993" cy="2902816"/>
            <a:chOff x="1027607" y="1440584"/>
            <a:chExt cx="3391993" cy="2902816"/>
          </a:xfrm>
        </p:grpSpPr>
        <p:grpSp>
          <p:nvGrpSpPr>
            <p:cNvPr id="23" name="Group 22">
              <a:extLst>
                <a:ext uri="{FF2B5EF4-FFF2-40B4-BE49-F238E27FC236}">
                  <a16:creationId xmlns:a16="http://schemas.microsoft.com/office/drawing/2014/main" id="{F5FB069E-C664-998C-C4E7-F462606049DF}"/>
                </a:ext>
              </a:extLst>
            </p:cNvPr>
            <p:cNvGrpSpPr/>
            <p:nvPr/>
          </p:nvGrpSpPr>
          <p:grpSpPr>
            <a:xfrm>
              <a:off x="1114054" y="1440584"/>
              <a:ext cx="3305546" cy="2696956"/>
              <a:chOff x="1114054" y="1440584"/>
              <a:chExt cx="3305546" cy="2696956"/>
            </a:xfrm>
          </p:grpSpPr>
          <p:pic>
            <p:nvPicPr>
              <p:cNvPr id="31" name="Picture 30">
                <a:extLst>
                  <a:ext uri="{FF2B5EF4-FFF2-40B4-BE49-F238E27FC236}">
                    <a16:creationId xmlns:a16="http://schemas.microsoft.com/office/drawing/2014/main" id="{FE9EA6DC-8E1C-33FC-E460-D4150F578E57}"/>
                  </a:ext>
                </a:extLst>
              </p:cNvPr>
              <p:cNvPicPr>
                <a:picLocks noChangeAspect="1"/>
              </p:cNvPicPr>
              <p:nvPr/>
            </p:nvPicPr>
            <p:blipFill>
              <a:blip r:embed="rId5">
                <a:extLst>
                  <a:ext uri="{BEBA8EAE-BF5A-486C-A8C5-ECC9F3942E4B}">
                    <a14:imgProps xmlns:a14="http://schemas.microsoft.com/office/drawing/2010/main">
                      <a14:imgLayer r:embed="rId6">
                        <a14:imgEffect>
                          <a14:saturation sat="125000"/>
                        </a14:imgEffect>
                      </a14:imgLayer>
                    </a14:imgProps>
                  </a:ext>
                </a:extLst>
              </a:blip>
              <a:stretch>
                <a:fillRect/>
              </a:stretch>
            </p:blipFill>
            <p:spPr>
              <a:xfrm>
                <a:off x="1114054" y="1440584"/>
                <a:ext cx="3305546" cy="2696956"/>
              </a:xfrm>
              <a:prstGeom prst="rect">
                <a:avLst/>
              </a:prstGeom>
            </p:spPr>
          </p:pic>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CEA16E99-6E98-9762-E546-626E808E03E3}"/>
                      </a:ext>
                    </a:extLst>
                  </p:cNvPr>
                  <p:cNvSpPr txBox="1"/>
                  <p:nvPr/>
                </p:nvSpPr>
                <p:spPr>
                  <a:xfrm>
                    <a:off x="1521741" y="2743200"/>
                    <a:ext cx="53565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𝐹</m:t>
                                  </m:r>
                                </m:e>
                              </m:acc>
                            </m:e>
                            <m:sub>
                              <m:r>
                                <a:rPr lang="en-US" b="0" i="1" smtClean="0">
                                  <a:solidFill>
                                    <a:srgbClr val="FF0000"/>
                                  </a:solidFill>
                                  <a:latin typeface="Cambria Math" panose="02040503050406030204" pitchFamily="18" charset="0"/>
                                </a:rPr>
                                <m:t>𝐴𝐵</m:t>
                              </m:r>
                            </m:sub>
                          </m:sSub>
                        </m:oMath>
                      </m:oMathPara>
                    </a14:m>
                    <a:endParaRPr lang="en-US" dirty="0">
                      <a:solidFill>
                        <a:srgbClr val="FF0000"/>
                      </a:solidFill>
                    </a:endParaRPr>
                  </a:p>
                </p:txBody>
              </p:sp>
            </mc:Choice>
            <mc:Fallback xmlns="">
              <p:sp>
                <p:nvSpPr>
                  <p:cNvPr id="32" name="TextBox 31">
                    <a:extLst>
                      <a:ext uri="{FF2B5EF4-FFF2-40B4-BE49-F238E27FC236}">
                        <a16:creationId xmlns:a16="http://schemas.microsoft.com/office/drawing/2014/main" id="{CEA16E99-6E98-9762-E546-626E808E03E3}"/>
                      </a:ext>
                    </a:extLst>
                  </p:cNvPr>
                  <p:cNvSpPr txBox="1">
                    <a:spLocks noRot="1" noChangeAspect="1" noMove="1" noResize="1" noEditPoints="1" noAdjustHandles="1" noChangeArrowheads="1" noChangeShapeType="1" noTextEdit="1"/>
                  </p:cNvSpPr>
                  <p:nvPr/>
                </p:nvSpPr>
                <p:spPr>
                  <a:xfrm>
                    <a:off x="1521741" y="2743200"/>
                    <a:ext cx="535659"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0B2FC158-6D59-230C-8781-F9EBAB86E1BD}"/>
                      </a:ext>
                    </a:extLst>
                  </p:cNvPr>
                  <p:cNvSpPr txBox="1"/>
                  <p:nvPr/>
                </p:nvSpPr>
                <p:spPr>
                  <a:xfrm>
                    <a:off x="1675102" y="3276600"/>
                    <a:ext cx="534698"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𝐹</m:t>
                                  </m:r>
                                </m:e>
                              </m:acc>
                            </m:e>
                            <m:sub>
                              <m:r>
                                <a:rPr lang="en-US" b="0" i="1" smtClean="0">
                                  <a:solidFill>
                                    <a:srgbClr val="0070C0"/>
                                  </a:solidFill>
                                  <a:latin typeface="Cambria Math" panose="02040503050406030204" pitchFamily="18" charset="0"/>
                                </a:rPr>
                                <m:t>𝐴𝐺</m:t>
                              </m:r>
                            </m:sub>
                          </m:sSub>
                        </m:oMath>
                      </m:oMathPara>
                    </a14:m>
                    <a:endParaRPr lang="en-US" dirty="0">
                      <a:solidFill>
                        <a:srgbClr val="0070C0"/>
                      </a:solidFill>
                    </a:endParaRPr>
                  </a:p>
                </p:txBody>
              </p:sp>
            </mc:Choice>
            <mc:Fallback xmlns="">
              <p:sp>
                <p:nvSpPr>
                  <p:cNvPr id="33" name="TextBox 32">
                    <a:extLst>
                      <a:ext uri="{FF2B5EF4-FFF2-40B4-BE49-F238E27FC236}">
                        <a16:creationId xmlns:a16="http://schemas.microsoft.com/office/drawing/2014/main" id="{0B2FC158-6D59-230C-8781-F9EBAB86E1BD}"/>
                      </a:ext>
                    </a:extLst>
                  </p:cNvPr>
                  <p:cNvSpPr txBox="1">
                    <a:spLocks noRot="1" noChangeAspect="1" noMove="1" noResize="1" noEditPoints="1" noAdjustHandles="1" noChangeArrowheads="1" noChangeShapeType="1" noTextEdit="1"/>
                  </p:cNvSpPr>
                  <p:nvPr/>
                </p:nvSpPr>
                <p:spPr>
                  <a:xfrm>
                    <a:off x="1675102" y="3276600"/>
                    <a:ext cx="534698" cy="414088"/>
                  </a:xfrm>
                  <a:prstGeom prst="rect">
                    <a:avLst/>
                  </a:prstGeom>
                  <a:blipFill>
                    <a:blip r:embed="rId8"/>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3A89A4E7-500D-E112-ABC9-E0F8FF291B31}"/>
                    </a:ext>
                  </a:extLst>
                </p:cNvPr>
                <p:cNvSpPr txBox="1"/>
                <p:nvPr/>
              </p:nvSpPr>
              <p:spPr>
                <a:xfrm>
                  <a:off x="1027607" y="3974068"/>
                  <a:ext cx="572593"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𝐴𝑌</m:t>
                            </m:r>
                          </m:sub>
                        </m:sSub>
                      </m:oMath>
                    </m:oMathPara>
                  </a14:m>
                  <a:endParaRPr lang="en-US" dirty="0"/>
                </a:p>
              </p:txBody>
            </p:sp>
          </mc:Choice>
          <mc:Fallback xmlns="">
            <p:sp>
              <p:nvSpPr>
                <p:cNvPr id="29" name="TextBox 28">
                  <a:extLst>
                    <a:ext uri="{FF2B5EF4-FFF2-40B4-BE49-F238E27FC236}">
                      <a16:creationId xmlns:a16="http://schemas.microsoft.com/office/drawing/2014/main" id="{3A89A4E7-500D-E112-ABC9-E0F8FF291B31}"/>
                    </a:ext>
                  </a:extLst>
                </p:cNvPr>
                <p:cNvSpPr txBox="1">
                  <a:spLocks noRot="1" noChangeAspect="1" noMove="1" noResize="1" noEditPoints="1" noAdjustHandles="1" noChangeArrowheads="1" noChangeShapeType="1" noTextEdit="1"/>
                </p:cNvSpPr>
                <p:nvPr/>
              </p:nvSpPr>
              <p:spPr>
                <a:xfrm>
                  <a:off x="1027607" y="3974068"/>
                  <a:ext cx="572593" cy="369332"/>
                </a:xfrm>
                <a:prstGeom prst="rect">
                  <a:avLst/>
                </a:prstGeom>
                <a:blipFill>
                  <a:blip r:embed="rId9"/>
                  <a:stretch>
                    <a:fillRect l="-9574" r="-2128" b="-16667"/>
                  </a:stretch>
                </a:blipFill>
              </p:spPr>
              <p:txBody>
                <a:bodyPr/>
                <a:lstStyle/>
                <a:p>
                  <a:r>
                    <a:rPr lang="en-US">
                      <a:noFill/>
                    </a:rPr>
                    <a:t> </a:t>
                  </a:r>
                </a:p>
              </p:txBody>
            </p:sp>
          </mc:Fallback>
        </mc:AlternateContent>
      </p:grpSp>
    </p:spTree>
    <p:extLst>
      <p:ext uri="{BB962C8B-B14F-4D97-AF65-F5344CB8AC3E}">
        <p14:creationId xmlns:p14="http://schemas.microsoft.com/office/powerpoint/2010/main" val="528692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0">
                                            <p:txEl>
                                              <p:pRg st="0" end="0"/>
                                            </p:txEl>
                                          </p:spTgt>
                                        </p:tgtEl>
                                        <p:attrNameLst>
                                          <p:attrName>style.visibility</p:attrName>
                                        </p:attrNameLst>
                                      </p:cBhvr>
                                      <p:to>
                                        <p:strVal val="visible"/>
                                      </p:to>
                                    </p:set>
                                    <p:animEffect transition="in" filter="dissolve">
                                      <p:cBhvr>
                                        <p:cTn id="17" dur="500"/>
                                        <p:tgtEl>
                                          <p:spTgt spid="3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0">
                                            <p:txEl>
                                              <p:pRg st="1" end="1"/>
                                            </p:txEl>
                                          </p:spTgt>
                                        </p:tgtEl>
                                        <p:attrNameLst>
                                          <p:attrName>style.visibility</p:attrName>
                                        </p:attrNameLst>
                                      </p:cBhvr>
                                      <p:to>
                                        <p:strVal val="visible"/>
                                      </p:to>
                                    </p:set>
                                    <p:animEffect transition="in" filter="dissolve">
                                      <p:cBhvr>
                                        <p:cTn id="22" dur="500"/>
                                        <p:tgtEl>
                                          <p:spTgt spid="3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0"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3F72B-BA22-4D21-6F31-64FE000783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E9B0B4-C7E0-C4A9-D880-347D34BEDD05}"/>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Analysis of Joint A</a:t>
            </a:r>
          </a:p>
        </p:txBody>
      </p:sp>
      <p:grpSp>
        <p:nvGrpSpPr>
          <p:cNvPr id="5" name="Group 38">
            <a:extLst>
              <a:ext uri="{FF2B5EF4-FFF2-40B4-BE49-F238E27FC236}">
                <a16:creationId xmlns:a16="http://schemas.microsoft.com/office/drawing/2014/main" id="{6388225D-D5A7-40D1-2E26-68136DEB047D}"/>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0EB8395E-D148-2CE0-1D32-CF5C8778E521}"/>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F308D875-A60F-E312-24FB-32335AEBF93C}"/>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95DCF684-80FC-A793-1633-23586FB72B80}"/>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1AA0F938-F31D-EF7F-63E7-A2070A1ED12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DF10A28E-1A21-A8E5-5FEA-9E737029C19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C294EB3E-96E9-3DBC-1CB0-C64F6D2D2343}"/>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085F3F01-D8C0-06E7-D313-BD60920E860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B1E4FFB3-2FE6-6100-684A-54A2635B77C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82CB7AEC-6AC6-441C-4035-E0362B5EB3FE}"/>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2B879D1D-90DD-ACC7-A1D8-6967DEDFFBC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9CC0722F-D8FD-B090-C242-8F2A490B2F1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94C632D8-2F58-848C-0913-EC5A45135C14}"/>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B42480B1-CED2-DBAC-94C8-D9C3A53E7EA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A6EAD67C-365B-9360-DEDA-D130DE5E935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E7890490-DBC4-5235-CDB6-ED0A2A29C6AA}"/>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061C8873-9C51-B1C6-5FFA-147127E11E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2">
            <a:extLst>
              <a:ext uri="{FF2B5EF4-FFF2-40B4-BE49-F238E27FC236}">
                <a16:creationId xmlns:a16="http://schemas.microsoft.com/office/drawing/2014/main" id="{0788BE32-C0E2-C050-2411-F7614CF382CE}"/>
              </a:ext>
            </a:extLst>
          </p:cNvPr>
          <p:cNvGrpSpPr/>
          <p:nvPr/>
        </p:nvGrpSpPr>
        <p:grpSpPr>
          <a:xfrm>
            <a:off x="304800" y="1295400"/>
            <a:ext cx="3391993" cy="2902816"/>
            <a:chOff x="1027607" y="1440584"/>
            <a:chExt cx="3391993" cy="2902816"/>
          </a:xfrm>
        </p:grpSpPr>
        <p:grpSp>
          <p:nvGrpSpPr>
            <p:cNvPr id="4" name="Group 3">
              <a:extLst>
                <a:ext uri="{FF2B5EF4-FFF2-40B4-BE49-F238E27FC236}">
                  <a16:creationId xmlns:a16="http://schemas.microsoft.com/office/drawing/2014/main" id="{BFC993FA-5AE2-8F8D-DCEE-5286EE5BAB2E}"/>
                </a:ext>
              </a:extLst>
            </p:cNvPr>
            <p:cNvGrpSpPr/>
            <p:nvPr/>
          </p:nvGrpSpPr>
          <p:grpSpPr>
            <a:xfrm>
              <a:off x="1114054" y="1440584"/>
              <a:ext cx="3305546" cy="2696956"/>
              <a:chOff x="1114054" y="1440584"/>
              <a:chExt cx="3305546" cy="2696956"/>
            </a:xfrm>
          </p:grpSpPr>
          <p:pic>
            <p:nvPicPr>
              <p:cNvPr id="30" name="Picture 29">
                <a:extLst>
                  <a:ext uri="{FF2B5EF4-FFF2-40B4-BE49-F238E27FC236}">
                    <a16:creationId xmlns:a16="http://schemas.microsoft.com/office/drawing/2014/main" id="{A0A2679D-A7D6-2DB8-AD24-5389A39C179C}"/>
                  </a:ext>
                </a:extLst>
              </p:cNvPr>
              <p:cNvPicPr>
                <a:picLocks noChangeAspect="1"/>
              </p:cNvPicPr>
              <p:nvPr/>
            </p:nvPicPr>
            <p:blipFill>
              <a:blip r:embed="rId4">
                <a:extLst>
                  <a:ext uri="{BEBA8EAE-BF5A-486C-A8C5-ECC9F3942E4B}">
                    <a14:imgProps xmlns:a14="http://schemas.microsoft.com/office/drawing/2010/main">
                      <a14:imgLayer r:embed="rId5">
                        <a14:imgEffect>
                          <a14:saturation sat="125000"/>
                        </a14:imgEffect>
                      </a14:imgLayer>
                    </a14:imgProps>
                  </a:ext>
                </a:extLst>
              </a:blip>
              <a:stretch>
                <a:fillRect/>
              </a:stretch>
            </p:blipFill>
            <p:spPr>
              <a:xfrm>
                <a:off x="1114054" y="1440584"/>
                <a:ext cx="3305546" cy="2696956"/>
              </a:xfrm>
              <a:prstGeom prst="rect">
                <a:avLst/>
              </a:prstGeom>
            </p:spPr>
          </p:pic>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744F2F1A-456B-ADA8-D961-77D3701AF051}"/>
                      </a:ext>
                    </a:extLst>
                  </p:cNvPr>
                  <p:cNvSpPr txBox="1"/>
                  <p:nvPr/>
                </p:nvSpPr>
                <p:spPr>
                  <a:xfrm>
                    <a:off x="1521741" y="2743200"/>
                    <a:ext cx="53565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𝐹</m:t>
                                  </m:r>
                                </m:e>
                              </m:acc>
                            </m:e>
                            <m:sub>
                              <m:r>
                                <a:rPr lang="en-US" b="0" i="1" smtClean="0">
                                  <a:solidFill>
                                    <a:srgbClr val="FF0000"/>
                                  </a:solidFill>
                                  <a:latin typeface="Cambria Math" panose="02040503050406030204" pitchFamily="18" charset="0"/>
                                </a:rPr>
                                <m:t>𝐴𝐵</m:t>
                              </m:r>
                            </m:sub>
                          </m:sSub>
                        </m:oMath>
                      </m:oMathPara>
                    </a14:m>
                    <a:endParaRPr lang="en-US" dirty="0">
                      <a:solidFill>
                        <a:srgbClr val="FF0000"/>
                      </a:solidFill>
                    </a:endParaRPr>
                  </a:p>
                </p:txBody>
              </p:sp>
            </mc:Choice>
            <mc:Fallback xmlns="">
              <p:sp>
                <p:nvSpPr>
                  <p:cNvPr id="32" name="TextBox 31">
                    <a:extLst>
                      <a:ext uri="{FF2B5EF4-FFF2-40B4-BE49-F238E27FC236}">
                        <a16:creationId xmlns:a16="http://schemas.microsoft.com/office/drawing/2014/main" id="{744F2F1A-456B-ADA8-D961-77D3701AF051}"/>
                      </a:ext>
                    </a:extLst>
                  </p:cNvPr>
                  <p:cNvSpPr txBox="1">
                    <a:spLocks noRot="1" noChangeAspect="1" noMove="1" noResize="1" noEditPoints="1" noAdjustHandles="1" noChangeArrowheads="1" noChangeShapeType="1" noTextEdit="1"/>
                  </p:cNvSpPr>
                  <p:nvPr/>
                </p:nvSpPr>
                <p:spPr>
                  <a:xfrm>
                    <a:off x="1521741" y="2743200"/>
                    <a:ext cx="535659" cy="414088"/>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8FDB588E-9D9F-8BB5-C58E-514FB997D203}"/>
                      </a:ext>
                    </a:extLst>
                  </p:cNvPr>
                  <p:cNvSpPr txBox="1"/>
                  <p:nvPr/>
                </p:nvSpPr>
                <p:spPr>
                  <a:xfrm>
                    <a:off x="1675102" y="3276600"/>
                    <a:ext cx="534698"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𝐹</m:t>
                                  </m:r>
                                </m:e>
                              </m:acc>
                            </m:e>
                            <m:sub>
                              <m:r>
                                <a:rPr lang="en-US" b="0" i="1" smtClean="0">
                                  <a:solidFill>
                                    <a:srgbClr val="0070C0"/>
                                  </a:solidFill>
                                  <a:latin typeface="Cambria Math" panose="02040503050406030204" pitchFamily="18" charset="0"/>
                                </a:rPr>
                                <m:t>𝐴𝐺</m:t>
                              </m:r>
                            </m:sub>
                          </m:sSub>
                        </m:oMath>
                      </m:oMathPara>
                    </a14:m>
                    <a:endParaRPr lang="en-US" dirty="0">
                      <a:solidFill>
                        <a:srgbClr val="0070C0"/>
                      </a:solidFill>
                    </a:endParaRPr>
                  </a:p>
                </p:txBody>
              </p:sp>
            </mc:Choice>
            <mc:Fallback xmlns="">
              <p:sp>
                <p:nvSpPr>
                  <p:cNvPr id="34" name="TextBox 33">
                    <a:extLst>
                      <a:ext uri="{FF2B5EF4-FFF2-40B4-BE49-F238E27FC236}">
                        <a16:creationId xmlns:a16="http://schemas.microsoft.com/office/drawing/2014/main" id="{8FDB588E-9D9F-8BB5-C58E-514FB997D203}"/>
                      </a:ext>
                    </a:extLst>
                  </p:cNvPr>
                  <p:cNvSpPr txBox="1">
                    <a:spLocks noRot="1" noChangeAspect="1" noMove="1" noResize="1" noEditPoints="1" noAdjustHandles="1" noChangeArrowheads="1" noChangeShapeType="1" noTextEdit="1"/>
                  </p:cNvSpPr>
                  <p:nvPr/>
                </p:nvSpPr>
                <p:spPr>
                  <a:xfrm>
                    <a:off x="1675102" y="3276600"/>
                    <a:ext cx="534698" cy="414088"/>
                  </a:xfrm>
                  <a:prstGeom prst="rect">
                    <a:avLst/>
                  </a:prstGeom>
                  <a:blipFill>
                    <a:blip r:embed="rId10"/>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9E7983AF-9F0B-CF51-E407-AE841EDB455F}"/>
                    </a:ext>
                  </a:extLst>
                </p:cNvPr>
                <p:cNvSpPr txBox="1"/>
                <p:nvPr/>
              </p:nvSpPr>
              <p:spPr>
                <a:xfrm>
                  <a:off x="1027607" y="3974068"/>
                  <a:ext cx="572593"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𝐴𝑌</m:t>
                            </m:r>
                          </m:sub>
                        </m:sSub>
                      </m:oMath>
                    </m:oMathPara>
                  </a14:m>
                  <a:endParaRPr lang="en-US" dirty="0"/>
                </a:p>
              </p:txBody>
            </p:sp>
          </mc:Choice>
          <mc:Fallback xmlns="">
            <p:sp>
              <p:nvSpPr>
                <p:cNvPr id="23" name="TextBox 22">
                  <a:extLst>
                    <a:ext uri="{FF2B5EF4-FFF2-40B4-BE49-F238E27FC236}">
                      <a16:creationId xmlns:a16="http://schemas.microsoft.com/office/drawing/2014/main" id="{9E7983AF-9F0B-CF51-E407-AE841EDB455F}"/>
                    </a:ext>
                  </a:extLst>
                </p:cNvPr>
                <p:cNvSpPr txBox="1">
                  <a:spLocks noRot="1" noChangeAspect="1" noMove="1" noResize="1" noEditPoints="1" noAdjustHandles="1" noChangeArrowheads="1" noChangeShapeType="1" noTextEdit="1"/>
                </p:cNvSpPr>
                <p:nvPr/>
              </p:nvSpPr>
              <p:spPr>
                <a:xfrm>
                  <a:off x="1027607" y="3974068"/>
                  <a:ext cx="572593" cy="369332"/>
                </a:xfrm>
                <a:prstGeom prst="rect">
                  <a:avLst/>
                </a:prstGeom>
                <a:blipFill>
                  <a:blip r:embed="rId11"/>
                  <a:stretch>
                    <a:fillRect l="-9574" r="-2128" b="-16393"/>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11B9B6E7-C4E4-5236-1DFB-BA2879FC8BFF}"/>
                  </a:ext>
                </a:extLst>
              </p:cNvPr>
              <p:cNvSpPr txBox="1"/>
              <p:nvPr/>
            </p:nvSpPr>
            <p:spPr>
              <a:xfrm>
                <a:off x="2819400" y="1222414"/>
                <a:ext cx="6188075" cy="1279389"/>
              </a:xfrm>
              <a:prstGeom prst="rect">
                <a:avLst/>
              </a:prstGeom>
              <a:noFill/>
            </p:spPr>
            <p:txBody>
              <a:bodyPr wrap="square">
                <a:spAutoFit/>
              </a:bodyPr>
              <a:lstStyle/>
              <a:p>
                <a:r>
                  <a:rPr lang="en-US" dirty="0"/>
                  <a:t>The magnitude of </a:t>
                </a:r>
                <a14:m>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𝐴𝐵</m:t>
                        </m:r>
                      </m:sub>
                    </m:sSub>
                  </m:oMath>
                </a14:m>
                <a:r>
                  <a:rPr lang="en-US" dirty="0"/>
                  <a:t> is obtained from the equation </a:t>
                </a:r>
                <a:r>
                  <a:rPr lang="en-US" i="1" dirty="0"/>
                  <a:t>ΣF</a:t>
                </a:r>
                <a:r>
                  <a:rPr lang="en-US" i="1" baseline="-25000" dirty="0"/>
                  <a:t>Y</a:t>
                </a:r>
                <a:r>
                  <a:rPr lang="en-US" i="1" dirty="0"/>
                  <a:t> = 0</a:t>
                </a:r>
                <a:r>
                  <a:rPr lang="en-US" dirty="0"/>
                  <a:t> and </a:t>
                </a:r>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𝐹</m:t>
                            </m:r>
                          </m:e>
                        </m:acc>
                      </m:e>
                      <m:sub>
                        <m:r>
                          <a:rPr lang="en-US" i="1">
                            <a:latin typeface="Cambria Math" panose="02040503050406030204" pitchFamily="18" charset="0"/>
                          </a:rPr>
                          <m:t>𝐴</m:t>
                        </m:r>
                        <m:r>
                          <a:rPr lang="en-US" b="0" i="1" smtClean="0">
                            <a:latin typeface="Cambria Math" panose="02040503050406030204" pitchFamily="18" charset="0"/>
                          </a:rPr>
                          <m:t>𝐺</m:t>
                        </m:r>
                      </m:sub>
                    </m:sSub>
                  </m:oMath>
                </a14:m>
                <a:r>
                  <a:rPr lang="en-US" dirty="0"/>
                  <a:t> is then found from </a:t>
                </a:r>
                <a:r>
                  <a:rPr lang="en-US" i="1" dirty="0" err="1"/>
                  <a:t>ΣF</a:t>
                </a:r>
                <a:r>
                  <a:rPr lang="en-US" i="1" baseline="-25000" dirty="0" err="1"/>
                  <a:t>x</a:t>
                </a:r>
                <a:r>
                  <a:rPr lang="en-US" i="1" dirty="0"/>
                  <a:t> = 0</a:t>
                </a:r>
                <a:r>
                  <a:rPr lang="en-US" dirty="0"/>
                  <a:t>.</a:t>
                </a:r>
              </a:p>
            </p:txBody>
          </p:sp>
        </mc:Choice>
        <mc:Fallback xmlns="">
          <p:sp>
            <p:nvSpPr>
              <p:cNvPr id="29" name="TextBox 28">
                <a:extLst>
                  <a:ext uri="{FF2B5EF4-FFF2-40B4-BE49-F238E27FC236}">
                    <a16:creationId xmlns:a16="http://schemas.microsoft.com/office/drawing/2014/main" id="{11B9B6E7-C4E4-5236-1DFB-BA2879FC8BFF}"/>
                  </a:ext>
                </a:extLst>
              </p:cNvPr>
              <p:cNvSpPr txBox="1">
                <a:spLocks noRot="1" noChangeAspect="1" noMove="1" noResize="1" noEditPoints="1" noAdjustHandles="1" noChangeArrowheads="1" noChangeShapeType="1" noTextEdit="1"/>
              </p:cNvSpPr>
              <p:nvPr/>
            </p:nvSpPr>
            <p:spPr>
              <a:xfrm>
                <a:off x="2819400" y="1222414"/>
                <a:ext cx="6188075" cy="1279389"/>
              </a:xfrm>
              <a:prstGeom prst="rect">
                <a:avLst/>
              </a:prstGeom>
              <a:blipFill>
                <a:blip r:embed="rId12"/>
                <a:stretch>
                  <a:fillRect l="-1576" b="-11483"/>
                </a:stretch>
              </a:blipFill>
            </p:spPr>
            <p:txBody>
              <a:bodyPr/>
              <a:lstStyle/>
              <a:p>
                <a:r>
                  <a:rPr lang="en-US">
                    <a:noFill/>
                  </a:rPr>
                  <a:t> </a:t>
                </a:r>
              </a:p>
            </p:txBody>
          </p:sp>
        </mc:Fallback>
      </mc:AlternateContent>
      <p:grpSp>
        <p:nvGrpSpPr>
          <p:cNvPr id="41" name="Group 40">
            <a:extLst>
              <a:ext uri="{FF2B5EF4-FFF2-40B4-BE49-F238E27FC236}">
                <a16:creationId xmlns:a16="http://schemas.microsoft.com/office/drawing/2014/main" id="{3A385EF9-8960-41F0-B837-641ED0BB686E}"/>
              </a:ext>
            </a:extLst>
          </p:cNvPr>
          <p:cNvGrpSpPr/>
          <p:nvPr/>
        </p:nvGrpSpPr>
        <p:grpSpPr>
          <a:xfrm>
            <a:off x="5119777" y="2137915"/>
            <a:ext cx="2910169" cy="3043685"/>
            <a:chOff x="5119777" y="1234152"/>
            <a:chExt cx="2910169" cy="3043685"/>
          </a:xfrm>
        </p:grpSpPr>
        <p:grpSp>
          <p:nvGrpSpPr>
            <p:cNvPr id="22" name="Group 21">
              <a:extLst>
                <a:ext uri="{FF2B5EF4-FFF2-40B4-BE49-F238E27FC236}">
                  <a16:creationId xmlns:a16="http://schemas.microsoft.com/office/drawing/2014/main" id="{11A17F75-BB2E-9FE1-DA80-7A05A1AA2FDE}"/>
                </a:ext>
              </a:extLst>
            </p:cNvPr>
            <p:cNvGrpSpPr/>
            <p:nvPr/>
          </p:nvGrpSpPr>
          <p:grpSpPr>
            <a:xfrm>
              <a:off x="5119777" y="1234152"/>
              <a:ext cx="2910169" cy="3043685"/>
              <a:chOff x="5119777" y="1234152"/>
              <a:chExt cx="2910169" cy="3043685"/>
            </a:xfrm>
          </p:grpSpPr>
          <p:pic>
            <p:nvPicPr>
              <p:cNvPr id="26" name="Picture 25">
                <a:extLst>
                  <a:ext uri="{FF2B5EF4-FFF2-40B4-BE49-F238E27FC236}">
                    <a16:creationId xmlns:a16="http://schemas.microsoft.com/office/drawing/2014/main" id="{BD2843A2-1198-2D6B-411E-9C167C6BFCB9}"/>
                  </a:ext>
                </a:extLst>
              </p:cNvPr>
              <p:cNvPicPr>
                <a:picLocks noChangeAspect="1"/>
              </p:cNvPicPr>
              <p:nvPr/>
            </p:nvPicPr>
            <p:blipFill>
              <a:blip r:embed="rId13"/>
              <a:stretch>
                <a:fillRect/>
              </a:stretch>
            </p:blipFill>
            <p:spPr>
              <a:xfrm>
                <a:off x="5119777" y="1234152"/>
                <a:ext cx="2910169" cy="3043685"/>
              </a:xfrm>
              <a:prstGeom prst="rect">
                <a:avLst/>
              </a:prstGeom>
            </p:spPr>
          </p:pic>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56468990-9145-E940-6647-4087A90C6432}"/>
                      </a:ext>
                    </a:extLst>
                  </p:cNvPr>
                  <p:cNvSpPr txBox="1"/>
                  <p:nvPr/>
                </p:nvSpPr>
                <p:spPr>
                  <a:xfrm>
                    <a:off x="5371007" y="3669268"/>
                    <a:ext cx="572593"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𝐴𝑋</m:t>
                              </m:r>
                            </m:sub>
                          </m:sSub>
                        </m:oMath>
                      </m:oMathPara>
                    </a14:m>
                    <a:endParaRPr lang="en-US" dirty="0"/>
                  </a:p>
                </p:txBody>
              </p:sp>
            </mc:Choice>
            <mc:Fallback xmlns="">
              <p:sp>
                <p:nvSpPr>
                  <p:cNvPr id="29" name="TextBox 28">
                    <a:extLst>
                      <a:ext uri="{FF2B5EF4-FFF2-40B4-BE49-F238E27FC236}">
                        <a16:creationId xmlns:a16="http://schemas.microsoft.com/office/drawing/2014/main" id="{56468990-9145-E940-6647-4087A90C6432}"/>
                      </a:ext>
                    </a:extLst>
                  </p:cNvPr>
                  <p:cNvSpPr txBox="1">
                    <a:spLocks noRot="1" noChangeAspect="1" noMove="1" noResize="1" noEditPoints="1" noAdjustHandles="1" noChangeArrowheads="1" noChangeShapeType="1" noTextEdit="1"/>
                  </p:cNvSpPr>
                  <p:nvPr/>
                </p:nvSpPr>
                <p:spPr>
                  <a:xfrm>
                    <a:off x="5371007" y="3669268"/>
                    <a:ext cx="572593" cy="369332"/>
                  </a:xfrm>
                  <a:prstGeom prst="rect">
                    <a:avLst/>
                  </a:prstGeom>
                  <a:blipFill>
                    <a:blip r:embed="rId14"/>
                    <a:stretch>
                      <a:fillRect l="-10638" r="-4255" b="-14754"/>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7954DB43-1F3C-4F0D-6E99-37736DBD62E2}"/>
                    </a:ext>
                  </a:extLst>
                </p:cNvPr>
                <p:cNvSpPr txBox="1"/>
                <p:nvPr/>
              </p:nvSpPr>
              <p:spPr>
                <a:xfrm>
                  <a:off x="6400800" y="1567112"/>
                  <a:ext cx="53565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𝐹</m:t>
                                </m:r>
                              </m:e>
                            </m:acc>
                          </m:e>
                          <m:sub>
                            <m:r>
                              <a:rPr lang="en-US" b="0" i="1" smtClean="0">
                                <a:solidFill>
                                  <a:srgbClr val="FF0000"/>
                                </a:solidFill>
                                <a:latin typeface="Cambria Math" panose="02040503050406030204" pitchFamily="18" charset="0"/>
                              </a:rPr>
                              <m:t>𝐴𝐵</m:t>
                            </m:r>
                          </m:sub>
                        </m:sSub>
                      </m:oMath>
                    </m:oMathPara>
                  </a14:m>
                  <a:endParaRPr lang="en-US" dirty="0">
                    <a:solidFill>
                      <a:srgbClr val="FF0000"/>
                    </a:solidFill>
                  </a:endParaRPr>
                </a:p>
              </p:txBody>
            </p:sp>
          </mc:Choice>
          <mc:Fallback xmlns="">
            <p:sp>
              <p:nvSpPr>
                <p:cNvPr id="32" name="TextBox 31">
                  <a:extLst>
                    <a:ext uri="{FF2B5EF4-FFF2-40B4-BE49-F238E27FC236}">
                      <a16:creationId xmlns:a16="http://schemas.microsoft.com/office/drawing/2014/main" id="{7954DB43-1F3C-4F0D-6E99-37736DBD62E2}"/>
                    </a:ext>
                  </a:extLst>
                </p:cNvPr>
                <p:cNvSpPr txBox="1">
                  <a:spLocks noRot="1" noChangeAspect="1" noMove="1" noResize="1" noEditPoints="1" noAdjustHandles="1" noChangeArrowheads="1" noChangeShapeType="1" noTextEdit="1"/>
                </p:cNvSpPr>
                <p:nvPr/>
              </p:nvSpPr>
              <p:spPr>
                <a:xfrm>
                  <a:off x="6400800" y="1567112"/>
                  <a:ext cx="535659" cy="414088"/>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1A4F139D-E716-D080-ACEA-C669277E3958}"/>
                    </a:ext>
                  </a:extLst>
                </p:cNvPr>
                <p:cNvSpPr txBox="1"/>
                <p:nvPr/>
              </p:nvSpPr>
              <p:spPr>
                <a:xfrm>
                  <a:off x="6554161" y="3014912"/>
                  <a:ext cx="534698"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𝐹</m:t>
                                </m:r>
                              </m:e>
                            </m:acc>
                          </m:e>
                          <m:sub>
                            <m:r>
                              <a:rPr lang="en-US" b="0" i="1" smtClean="0">
                                <a:solidFill>
                                  <a:srgbClr val="0070C0"/>
                                </a:solidFill>
                                <a:latin typeface="Cambria Math" panose="02040503050406030204" pitchFamily="18" charset="0"/>
                              </a:rPr>
                              <m:t>𝐴𝐺</m:t>
                            </m:r>
                          </m:sub>
                        </m:sSub>
                      </m:oMath>
                    </m:oMathPara>
                  </a14:m>
                  <a:endParaRPr lang="en-US" dirty="0">
                    <a:solidFill>
                      <a:srgbClr val="0070C0"/>
                    </a:solidFill>
                  </a:endParaRPr>
                </a:p>
              </p:txBody>
            </p:sp>
          </mc:Choice>
          <mc:Fallback xmlns="">
            <p:sp>
              <p:nvSpPr>
                <p:cNvPr id="33" name="TextBox 32">
                  <a:extLst>
                    <a:ext uri="{FF2B5EF4-FFF2-40B4-BE49-F238E27FC236}">
                      <a16:creationId xmlns:a16="http://schemas.microsoft.com/office/drawing/2014/main" id="{1A4F139D-E716-D080-ACEA-C669277E3958}"/>
                    </a:ext>
                  </a:extLst>
                </p:cNvPr>
                <p:cNvSpPr txBox="1">
                  <a:spLocks noRot="1" noChangeAspect="1" noMove="1" noResize="1" noEditPoints="1" noAdjustHandles="1" noChangeArrowheads="1" noChangeShapeType="1" noTextEdit="1"/>
                </p:cNvSpPr>
                <p:nvPr/>
              </p:nvSpPr>
              <p:spPr>
                <a:xfrm>
                  <a:off x="6554161" y="3014912"/>
                  <a:ext cx="534698" cy="414088"/>
                </a:xfrm>
                <a:prstGeom prst="rect">
                  <a:avLst/>
                </a:prstGeom>
                <a:blipFill>
                  <a:blip r:embed="rId16"/>
                  <a:stretch>
                    <a:fillRect/>
                  </a:stretch>
                </a:blipFill>
              </p:spPr>
              <p:txBody>
                <a:bodyPr/>
                <a:lstStyle/>
                <a:p>
                  <a:r>
                    <a:rPr lang="en-US">
                      <a:noFill/>
                    </a:rPr>
                    <a:t> </a:t>
                  </a:r>
                </a:p>
              </p:txBody>
            </p:sp>
          </mc:Fallback>
        </mc:AlternateContent>
        <p:cxnSp>
          <p:nvCxnSpPr>
            <p:cNvPr id="38" name="Straight Arrow Connector 37">
              <a:extLst>
                <a:ext uri="{FF2B5EF4-FFF2-40B4-BE49-F238E27FC236}">
                  <a16:creationId xmlns:a16="http://schemas.microsoft.com/office/drawing/2014/main" id="{E3539684-0E45-DE51-806F-04813584C315}"/>
                </a:ext>
              </a:extLst>
            </p:cNvPr>
            <p:cNvCxnSpPr>
              <a:cxnSpLocks/>
            </p:cNvCxnSpPr>
            <p:nvPr/>
          </p:nvCxnSpPr>
          <p:spPr bwMode="auto">
            <a:xfrm>
              <a:off x="6019800" y="2819400"/>
              <a:ext cx="1295400" cy="0"/>
            </a:xfrm>
            <a:prstGeom prst="straightConnector1">
              <a:avLst/>
            </a:prstGeom>
            <a:solidFill>
              <a:schemeClr val="accent1"/>
            </a:solidFill>
            <a:ln w="66675" cap="flat" cmpd="sng" algn="ctr">
              <a:solidFill>
                <a:schemeClr val="accent2"/>
              </a:solidFill>
              <a:prstDash val="solid"/>
              <a:round/>
              <a:headEnd type="none" w="med" len="med"/>
              <a:tailEnd type="stealth"/>
            </a:ln>
            <a:effectLst/>
          </p:spPr>
        </p:cxnSp>
      </p:grpSp>
      <p:sp>
        <p:nvSpPr>
          <p:cNvPr id="28" name="Freeform: Shape 27">
            <a:extLst>
              <a:ext uri="{FF2B5EF4-FFF2-40B4-BE49-F238E27FC236}">
                <a16:creationId xmlns:a16="http://schemas.microsoft.com/office/drawing/2014/main" id="{1B74C449-F965-AF14-2FDB-4D1592E03FDE}"/>
              </a:ext>
            </a:extLst>
          </p:cNvPr>
          <p:cNvSpPr/>
          <p:nvPr/>
        </p:nvSpPr>
        <p:spPr bwMode="auto">
          <a:xfrm>
            <a:off x="6392174" y="3422676"/>
            <a:ext cx="105695" cy="327804"/>
          </a:xfrm>
          <a:custGeom>
            <a:avLst/>
            <a:gdLst>
              <a:gd name="csX0" fmla="*/ 0 w 105695"/>
              <a:gd name="csY0" fmla="*/ 0 h 327804"/>
              <a:gd name="csX1" fmla="*/ 103517 w 105695"/>
              <a:gd name="csY1" fmla="*/ 112144 h 327804"/>
              <a:gd name="csX2" fmla="*/ 60384 w 105695"/>
              <a:gd name="csY2" fmla="*/ 327804 h 327804"/>
            </a:gdLst>
            <a:ahLst/>
            <a:cxnLst>
              <a:cxn ang="0">
                <a:pos x="csX0" y="csY0"/>
              </a:cxn>
              <a:cxn ang="0">
                <a:pos x="csX1" y="csY1"/>
              </a:cxn>
              <a:cxn ang="0">
                <a:pos x="csX2" y="csY2"/>
              </a:cxn>
            </a:cxnLst>
            <a:rect l="l" t="t" r="r" b="b"/>
            <a:pathLst>
              <a:path w="105695" h="327804">
                <a:moveTo>
                  <a:pt x="0" y="0"/>
                </a:moveTo>
                <a:cubicBezTo>
                  <a:pt x="46726" y="28755"/>
                  <a:pt x="93453" y="57510"/>
                  <a:pt x="103517" y="112144"/>
                </a:cubicBezTo>
                <a:cubicBezTo>
                  <a:pt x="113581" y="166778"/>
                  <a:pt x="86982" y="247291"/>
                  <a:pt x="60384" y="327804"/>
                </a:cubicBezTo>
              </a:path>
            </a:pathLst>
          </a:custGeom>
          <a:noFill/>
          <a:ln w="222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260D1877-8D97-0DB4-7C88-65533C9BBF0D}"/>
                  </a:ext>
                </a:extLst>
              </p:cNvPr>
              <p:cNvSpPr txBox="1"/>
              <p:nvPr/>
            </p:nvSpPr>
            <p:spPr>
              <a:xfrm>
                <a:off x="6494424" y="3256076"/>
                <a:ext cx="387927"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𝐴</m:t>
                          </m:r>
                        </m:sub>
                      </m:sSub>
                    </m:oMath>
                  </m:oMathPara>
                </a14:m>
                <a:endParaRPr lang="en-US" dirty="0"/>
              </a:p>
            </p:txBody>
          </p:sp>
        </mc:Choice>
        <mc:Fallback xmlns="">
          <p:sp>
            <p:nvSpPr>
              <p:cNvPr id="35" name="TextBox 34">
                <a:extLst>
                  <a:ext uri="{FF2B5EF4-FFF2-40B4-BE49-F238E27FC236}">
                    <a16:creationId xmlns:a16="http://schemas.microsoft.com/office/drawing/2014/main" id="{260D1877-8D97-0DB4-7C88-65533C9BBF0D}"/>
                  </a:ext>
                </a:extLst>
              </p:cNvPr>
              <p:cNvSpPr txBox="1">
                <a:spLocks noRot="1" noChangeAspect="1" noMove="1" noResize="1" noEditPoints="1" noAdjustHandles="1" noChangeArrowheads="1" noChangeShapeType="1" noTextEdit="1"/>
              </p:cNvSpPr>
              <p:nvPr/>
            </p:nvSpPr>
            <p:spPr>
              <a:xfrm>
                <a:off x="6494424" y="3256076"/>
                <a:ext cx="387927" cy="369332"/>
              </a:xfrm>
              <a:prstGeom prst="rect">
                <a:avLst/>
              </a:prstGeom>
              <a:blipFill>
                <a:blip r:embed="rId17"/>
                <a:stretch>
                  <a:fillRect l="-15625" r="-7813" b="-16393"/>
                </a:stretch>
              </a:blipFill>
            </p:spPr>
            <p:txBody>
              <a:bodyPr/>
              <a:lstStyle/>
              <a:p>
                <a:r>
                  <a:rPr lang="en-US">
                    <a:noFill/>
                  </a:rPr>
                  <a:t> </a:t>
                </a:r>
              </a:p>
            </p:txBody>
          </p:sp>
        </mc:Fallback>
      </mc:AlternateContent>
    </p:spTree>
    <p:extLst>
      <p:ext uri="{BB962C8B-B14F-4D97-AF65-F5344CB8AC3E}">
        <p14:creationId xmlns:p14="http://schemas.microsoft.com/office/powerpoint/2010/main" val="2254893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1"/>
                                        </p:tgtEl>
                                        <p:attrNameLst>
                                          <p:attrName>style.visibility</p:attrName>
                                        </p:attrNameLst>
                                      </p:cBhvr>
                                      <p:to>
                                        <p:strVal val="visible"/>
                                      </p:to>
                                    </p:set>
                                    <p:anim calcmode="lin" valueType="num">
                                      <p:cBhvr additive="base">
                                        <p:cTn id="14" dur="500" fill="hold"/>
                                        <p:tgtEl>
                                          <p:spTgt spid="41"/>
                                        </p:tgtEl>
                                        <p:attrNameLst>
                                          <p:attrName>ppt_x</p:attrName>
                                        </p:attrNameLst>
                                      </p:cBhvr>
                                      <p:tavLst>
                                        <p:tav tm="0">
                                          <p:val>
                                            <p:strVal val="#ppt_x"/>
                                          </p:val>
                                        </p:tav>
                                        <p:tav tm="100000">
                                          <p:val>
                                            <p:strVal val="#ppt_x"/>
                                          </p:val>
                                        </p:tav>
                                      </p:tavLst>
                                    </p:anim>
                                    <p:anim calcmode="lin" valueType="num">
                                      <p:cBhvr additive="base">
                                        <p:cTn id="15"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fill="hold"/>
                                        <p:tgtEl>
                                          <p:spTgt spid="28"/>
                                        </p:tgtEl>
                                        <p:attrNameLst>
                                          <p:attrName>ppt_x</p:attrName>
                                        </p:attrNameLst>
                                      </p:cBhvr>
                                      <p:tavLst>
                                        <p:tav tm="0">
                                          <p:val>
                                            <p:strVal val="#ppt_x"/>
                                          </p:val>
                                        </p:tav>
                                        <p:tav tm="100000">
                                          <p:val>
                                            <p:strVal val="#ppt_x"/>
                                          </p:val>
                                        </p:tav>
                                      </p:tavLst>
                                    </p:anim>
                                    <p:anim calcmode="lin" valueType="num">
                                      <p:cBhvr additive="base">
                                        <p:cTn id="21" dur="500" fill="hold"/>
                                        <p:tgtEl>
                                          <p:spTgt spid="28"/>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500" fill="hold"/>
                                        <p:tgtEl>
                                          <p:spTgt spid="35"/>
                                        </p:tgtEl>
                                        <p:attrNameLst>
                                          <p:attrName>ppt_x</p:attrName>
                                        </p:attrNameLst>
                                      </p:cBhvr>
                                      <p:tavLst>
                                        <p:tav tm="0">
                                          <p:val>
                                            <p:strVal val="#ppt_x"/>
                                          </p:val>
                                        </p:tav>
                                        <p:tav tm="100000">
                                          <p:val>
                                            <p:strVal val="#ppt_x"/>
                                          </p:val>
                                        </p:tav>
                                      </p:tavLst>
                                    </p:anim>
                                    <p:anim calcmode="lin" valueType="num">
                                      <p:cBhvr additive="base">
                                        <p:cTn id="25"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8" grpId="0" animBg="1"/>
      <p:bldP spid="3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C7F92-AD90-8779-6CF3-F5AD1F101C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26F1C1-14C7-3D1C-938C-FD10E7A40E15}"/>
              </a:ext>
            </a:extLst>
          </p:cNvPr>
          <p:cNvSpPr txBox="1">
            <a:spLocks noGrp="1"/>
          </p:cNvSpPr>
          <p:nvPr>
            <p:ph type="ctrTitle"/>
          </p:nvPr>
        </p:nvSpPr>
        <p:spPr>
          <a:xfrm>
            <a:off x="381003" y="304800"/>
            <a:ext cx="6553197" cy="804034"/>
          </a:xfrm>
          <a:noFill/>
        </p:spPr>
        <p:txBody>
          <a:bodyPr/>
          <a:lstStyle/>
          <a:p>
            <a:pPr lvl="0"/>
            <a:r>
              <a:rPr lang="en-US" sz="2800" dirty="0">
                <a:solidFill>
                  <a:schemeClr val="tx1"/>
                </a:solidFill>
                <a:ea typeface="Calibri"/>
                <a:cs typeface="Calibri"/>
              </a:rPr>
              <a:t>Selection of Next Joint </a:t>
            </a:r>
          </a:p>
        </p:txBody>
      </p:sp>
      <p:sp>
        <p:nvSpPr>
          <p:cNvPr id="4" name="Slide Number Placeholder 7">
            <a:extLst>
              <a:ext uri="{FF2B5EF4-FFF2-40B4-BE49-F238E27FC236}">
                <a16:creationId xmlns:a16="http://schemas.microsoft.com/office/drawing/2014/main" id="{A55A20E4-CE64-402B-684D-1582EE30B915}"/>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35</a:t>
            </a:fld>
            <a:endParaRPr lang="en-US"/>
          </a:p>
        </p:txBody>
      </p:sp>
      <p:grpSp>
        <p:nvGrpSpPr>
          <p:cNvPr id="5" name="Group 38">
            <a:extLst>
              <a:ext uri="{FF2B5EF4-FFF2-40B4-BE49-F238E27FC236}">
                <a16:creationId xmlns:a16="http://schemas.microsoft.com/office/drawing/2014/main" id="{93EAC514-1B68-9089-77B5-3CE71BD9CE00}"/>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1B618277-A1AF-9C03-DE7A-3C450C0483FD}"/>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13DAF982-8464-646B-BAE3-A3EF4DF30D07}"/>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F8AD3699-7D5D-4FCD-AD87-309E91057C9E}"/>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7A88EB20-8C36-6F01-7CF7-F7AC1290E9E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4B93D71F-BE59-C705-E53E-DFBC4081B71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3C841FA6-EF36-B8D0-AA03-98F6EA312962}"/>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53448024-5720-C497-A8A4-0B43CD0BFB3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C5F2DC0-FF31-470C-189F-B5441E4FF08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AC62F21A-3C63-4275-A435-1CD672C2B6A2}"/>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BE6371C7-A4B9-332A-0BDD-1E7D4706912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2CE3D90A-5F13-E8D5-FC73-C82A9D047F7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5F716C07-0BA2-756E-6D30-4B4A9A2B22D8}"/>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A1A99C57-14C2-504E-FEBF-46C89302F04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CBDAFCC1-8C09-F8B7-8D22-C58757ABC43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23A32E6F-5A9B-3B39-EE04-A02086E55195}"/>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E65E9A9D-7A66-3BA4-1825-61E2C744CC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6" name="Picture 25">
            <a:extLst>
              <a:ext uri="{FF2B5EF4-FFF2-40B4-BE49-F238E27FC236}">
                <a16:creationId xmlns:a16="http://schemas.microsoft.com/office/drawing/2014/main" id="{1DD4EB96-43F8-F79D-2B3F-3F62004E4739}"/>
              </a:ext>
            </a:extLst>
          </p:cNvPr>
          <p:cNvPicPr>
            <a:picLocks noChangeAspect="1"/>
          </p:cNvPicPr>
          <p:nvPr/>
        </p:nvPicPr>
        <p:blipFill>
          <a:blip r:embed="rId4"/>
          <a:stretch>
            <a:fillRect/>
          </a:stretch>
        </p:blipFill>
        <p:spPr>
          <a:xfrm>
            <a:off x="1981200" y="1270235"/>
            <a:ext cx="5036627" cy="2006365"/>
          </a:xfrm>
          <a:prstGeom prst="rect">
            <a:avLst/>
          </a:prstGeom>
        </p:spPr>
      </p:pic>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61EB9B70-D5B9-298B-5EFA-DE4E0A10D1D3}"/>
                  </a:ext>
                </a:extLst>
              </p:cNvPr>
              <p:cNvSpPr txBox="1"/>
              <p:nvPr/>
            </p:nvSpPr>
            <p:spPr>
              <a:xfrm>
                <a:off x="530036" y="4102204"/>
                <a:ext cx="8361740" cy="1983748"/>
              </a:xfrm>
              <a:prstGeom prst="rect">
                <a:avLst/>
              </a:prstGeom>
              <a:noFill/>
            </p:spPr>
            <p:txBody>
              <a:bodyPr wrap="square">
                <a:spAutoFit/>
              </a:bodyPr>
              <a:lstStyle/>
              <a:p>
                <a:r>
                  <a:rPr lang="en-US" dirty="0"/>
                  <a:t>Joint B may be analyzed next, since it now contains only two unknowns, </a:t>
                </a:r>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𝐹</m:t>
                            </m:r>
                          </m:e>
                        </m:acc>
                      </m:e>
                      <m:sub>
                        <m:r>
                          <a:rPr lang="en-US" b="0" i="1" smtClean="0">
                            <a:latin typeface="Cambria Math" panose="02040503050406030204" pitchFamily="18" charset="0"/>
                          </a:rPr>
                          <m:t>𝐵𝐺</m:t>
                        </m:r>
                      </m:sub>
                    </m:sSub>
                  </m:oMath>
                </a14:m>
                <a:r>
                  <a:rPr lang="en-US" dirty="0"/>
                  <a:t> and </a:t>
                </a:r>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𝐹</m:t>
                            </m:r>
                          </m:e>
                        </m:acc>
                      </m:e>
                      <m:sub>
                        <m:r>
                          <a:rPr lang="en-US" i="1">
                            <a:latin typeface="Cambria Math" panose="02040503050406030204" pitchFamily="18" charset="0"/>
                          </a:rPr>
                          <m:t>𝐵</m:t>
                        </m:r>
                        <m:r>
                          <a:rPr lang="en-US" b="0" i="1" smtClean="0">
                            <a:latin typeface="Cambria Math" panose="02040503050406030204" pitchFamily="18" charset="0"/>
                          </a:rPr>
                          <m:t>𝐶</m:t>
                        </m:r>
                      </m:sub>
                    </m:sSub>
                  </m:oMath>
                </a14:m>
                <a:r>
                  <a:rPr lang="en-US" dirty="0"/>
                  <a:t> .</a:t>
                </a:r>
              </a:p>
              <a:p>
                <a:r>
                  <a:rPr lang="en-US" dirty="0"/>
                  <a:t>Proceeding to the next joint having no more than two unknowns is the sequence of analysis.</a:t>
                </a:r>
              </a:p>
              <a:p>
                <a:r>
                  <a:rPr lang="en-US" dirty="0"/>
                  <a:t>A Right order for this case is: B</a:t>
                </a:r>
                <a:r>
                  <a:rPr lang="en-US" dirty="0">
                    <a:sym typeface="Symbol" panose="05050102010706020507" pitchFamily="18" charset="2"/>
                  </a:rPr>
                  <a:t> G  C  D E F</a:t>
                </a:r>
                <a:endParaRPr lang="en-US" dirty="0"/>
              </a:p>
            </p:txBody>
          </p:sp>
        </mc:Choice>
        <mc:Fallback xmlns="">
          <p:sp>
            <p:nvSpPr>
              <p:cNvPr id="27" name="TextBox 26">
                <a:extLst>
                  <a:ext uri="{FF2B5EF4-FFF2-40B4-BE49-F238E27FC236}">
                    <a16:creationId xmlns:a16="http://schemas.microsoft.com/office/drawing/2014/main" id="{61EB9B70-D5B9-298B-5EFA-DE4E0A10D1D3}"/>
                  </a:ext>
                </a:extLst>
              </p:cNvPr>
              <p:cNvSpPr txBox="1">
                <a:spLocks noRot="1" noChangeAspect="1" noMove="1" noResize="1" noEditPoints="1" noAdjustHandles="1" noChangeArrowheads="1" noChangeShapeType="1" noTextEdit="1"/>
              </p:cNvSpPr>
              <p:nvPr/>
            </p:nvSpPr>
            <p:spPr>
              <a:xfrm>
                <a:off x="530036" y="4102204"/>
                <a:ext cx="8361740" cy="1983748"/>
              </a:xfrm>
              <a:prstGeom prst="rect">
                <a:avLst/>
              </a:prstGeom>
              <a:blipFill>
                <a:blip r:embed="rId5"/>
                <a:stretch>
                  <a:fillRect l="-1166" t="-2462" r="-948" b="-6462"/>
                </a:stretch>
              </a:blipFill>
            </p:spPr>
            <p:txBody>
              <a:bodyPr/>
              <a:lstStyle/>
              <a:p>
                <a:r>
                  <a:rPr lang="en-US">
                    <a:noFill/>
                  </a:rPr>
                  <a:t> </a:t>
                </a:r>
              </a:p>
            </p:txBody>
          </p:sp>
        </mc:Fallback>
      </mc:AlternateContent>
    </p:spTree>
    <p:extLst>
      <p:ext uri="{BB962C8B-B14F-4D97-AF65-F5344CB8AC3E}">
        <p14:creationId xmlns:p14="http://schemas.microsoft.com/office/powerpoint/2010/main" val="1621195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animEffect transition="in" filter="dissolve">
                                      <p:cBhvr>
                                        <p:cTn id="7" dur="500"/>
                                        <p:tgtEl>
                                          <p:spTgt spid="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7">
                                            <p:txEl>
                                              <p:pRg st="1" end="1"/>
                                            </p:txEl>
                                          </p:spTgt>
                                        </p:tgtEl>
                                        <p:attrNameLst>
                                          <p:attrName>style.visibility</p:attrName>
                                        </p:attrNameLst>
                                      </p:cBhvr>
                                      <p:to>
                                        <p:strVal val="visible"/>
                                      </p:to>
                                    </p:set>
                                    <p:animEffect transition="in" filter="dissolve">
                                      <p:cBhvr>
                                        <p:cTn id="12" dur="500"/>
                                        <p:tgtEl>
                                          <p:spTgt spid="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7">
                                            <p:txEl>
                                              <p:pRg st="2" end="2"/>
                                            </p:txEl>
                                          </p:spTgt>
                                        </p:tgtEl>
                                        <p:attrNameLst>
                                          <p:attrName>style.visibility</p:attrName>
                                        </p:attrNameLst>
                                      </p:cBhvr>
                                      <p:to>
                                        <p:strVal val="visible"/>
                                      </p:to>
                                    </p:set>
                                    <p:animEffect transition="in" filter="dissolve">
                                      <p:cBhvr>
                                        <p:cTn id="17" dur="500"/>
                                        <p:tgtEl>
                                          <p:spTgt spid="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47CD9-2DF6-E273-F173-BBD7806226C0}"/>
            </a:ext>
          </a:extLst>
        </p:cNvPr>
        <p:cNvGrpSpPr/>
        <p:nvPr/>
      </p:nvGrpSpPr>
      <p:grpSpPr>
        <a:xfrm>
          <a:off x="0" y="0"/>
          <a:ext cx="0" cy="0"/>
          <a:chOff x="0" y="0"/>
          <a:chExt cx="0" cy="0"/>
        </a:xfrm>
      </p:grpSpPr>
      <p:grpSp>
        <p:nvGrpSpPr>
          <p:cNvPr id="43" name="Group 42">
            <a:extLst>
              <a:ext uri="{FF2B5EF4-FFF2-40B4-BE49-F238E27FC236}">
                <a16:creationId xmlns:a16="http://schemas.microsoft.com/office/drawing/2014/main" id="{A30C0E33-785F-05FA-3FA0-32AA0AA1CE3E}"/>
              </a:ext>
            </a:extLst>
          </p:cNvPr>
          <p:cNvGrpSpPr/>
          <p:nvPr/>
        </p:nvGrpSpPr>
        <p:grpSpPr>
          <a:xfrm>
            <a:off x="381000" y="1976873"/>
            <a:ext cx="8762999" cy="2747527"/>
            <a:chOff x="381000" y="1976873"/>
            <a:chExt cx="8762999" cy="2747527"/>
          </a:xfrm>
        </p:grpSpPr>
        <p:pic>
          <p:nvPicPr>
            <p:cNvPr id="23" name="Picture 22">
              <a:extLst>
                <a:ext uri="{FF2B5EF4-FFF2-40B4-BE49-F238E27FC236}">
                  <a16:creationId xmlns:a16="http://schemas.microsoft.com/office/drawing/2014/main" id="{83949BF0-A5BF-50E5-665C-14DB4D45C0B4}"/>
                </a:ext>
              </a:extLst>
            </p:cNvPr>
            <p:cNvPicPr>
              <a:picLocks noChangeAspect="1"/>
            </p:cNvPicPr>
            <p:nvPr/>
          </p:nvPicPr>
          <p:blipFill>
            <a:blip r:embed="rId3"/>
            <a:stretch>
              <a:fillRect/>
            </a:stretch>
          </p:blipFill>
          <p:spPr>
            <a:xfrm>
              <a:off x="493452" y="1976873"/>
              <a:ext cx="8650547" cy="2747527"/>
            </a:xfrm>
            <a:prstGeom prst="rect">
              <a:avLst/>
            </a:prstGeom>
          </p:spPr>
        </p:pic>
        <p:cxnSp>
          <p:nvCxnSpPr>
            <p:cNvPr id="42" name="Straight Arrow Connector 41">
              <a:extLst>
                <a:ext uri="{FF2B5EF4-FFF2-40B4-BE49-F238E27FC236}">
                  <a16:creationId xmlns:a16="http://schemas.microsoft.com/office/drawing/2014/main" id="{CA5E3879-BD21-B97A-1A56-1999A81E965C}"/>
                </a:ext>
              </a:extLst>
            </p:cNvPr>
            <p:cNvCxnSpPr/>
            <p:nvPr/>
          </p:nvCxnSpPr>
          <p:spPr bwMode="auto">
            <a:xfrm>
              <a:off x="381000" y="4191000"/>
              <a:ext cx="533400" cy="0"/>
            </a:xfrm>
            <a:prstGeom prst="straightConnector1">
              <a:avLst/>
            </a:prstGeom>
            <a:solidFill>
              <a:schemeClr val="accent1"/>
            </a:solidFill>
            <a:ln w="19050" cap="flat" cmpd="sng" algn="ctr">
              <a:solidFill>
                <a:schemeClr val="tx1"/>
              </a:solidFill>
              <a:prstDash val="solid"/>
              <a:round/>
              <a:headEnd type="none" w="med" len="med"/>
              <a:tailEnd type="triangle"/>
            </a:ln>
            <a:effectLst/>
          </p:spPr>
        </p:cxnSp>
      </p:grpSp>
      <p:sp>
        <p:nvSpPr>
          <p:cNvPr id="2" name="Title 1">
            <a:extLst>
              <a:ext uri="{FF2B5EF4-FFF2-40B4-BE49-F238E27FC236}">
                <a16:creationId xmlns:a16="http://schemas.microsoft.com/office/drawing/2014/main" id="{7CCA1EFF-E21F-96F0-8F11-92296C0C22F1}"/>
              </a:ext>
            </a:extLst>
          </p:cNvPr>
          <p:cNvSpPr txBox="1">
            <a:spLocks noGrp="1"/>
          </p:cNvSpPr>
          <p:nvPr>
            <p:ph type="ctrTitle"/>
          </p:nvPr>
        </p:nvSpPr>
        <p:spPr>
          <a:xfrm>
            <a:off x="381003" y="304800"/>
            <a:ext cx="6324597" cy="804034"/>
          </a:xfrm>
          <a:noFill/>
        </p:spPr>
        <p:txBody>
          <a:bodyPr/>
          <a:lstStyle/>
          <a:p>
            <a:pPr lvl="0"/>
            <a:r>
              <a:rPr lang="en-US" sz="2800" dirty="0">
                <a:solidFill>
                  <a:schemeClr val="tx1"/>
                </a:solidFill>
                <a:ea typeface="Calibri"/>
                <a:cs typeface="Calibri"/>
              </a:rPr>
              <a:t>Detailing of Forces in All Members of A Truss</a:t>
            </a:r>
          </a:p>
        </p:txBody>
      </p:sp>
      <p:grpSp>
        <p:nvGrpSpPr>
          <p:cNvPr id="5" name="Group 38">
            <a:extLst>
              <a:ext uri="{FF2B5EF4-FFF2-40B4-BE49-F238E27FC236}">
                <a16:creationId xmlns:a16="http://schemas.microsoft.com/office/drawing/2014/main" id="{5F261F42-D380-62E6-F38D-80916E4D1BF3}"/>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97408230-2663-F8D9-9A3C-C0505B792D48}"/>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05CC8BDD-DD67-2D7C-5F60-7D1A1C611BEB}"/>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E1FF9A58-C37A-A11F-614B-8DAF65AA99D0}"/>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C724D14B-79ED-3312-F21B-BF97D2BDA22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74FE6815-3AA3-AC30-07FD-ECDAF415463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2EE26D9C-822D-59BC-2E9A-08F9E3180DD3}"/>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004D8B63-3146-3652-1188-5F169C82F93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BFED104-10D6-68FA-6D05-1434FFA1CA2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34D7B3DF-9AA3-8FEA-BBC2-7FD90C7268DA}"/>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8C7C3468-CB2A-FB68-E250-5E5B368510A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562A9731-7F74-0A06-F392-0BFBB4320CA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44DC0E2F-9879-096D-FC46-3FC8A0494DF2}"/>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96B061B0-1E8F-681A-F9C3-3D0A5CD2F5F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CA69A787-39D0-3E97-E773-1CC4AE82362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5DF0485A-3AF0-43DF-7EDF-82063E718836}"/>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E3607C22-244C-40FF-836E-8CC22C94E2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extBox 2">
            <a:extLst>
              <a:ext uri="{FF2B5EF4-FFF2-40B4-BE49-F238E27FC236}">
                <a16:creationId xmlns:a16="http://schemas.microsoft.com/office/drawing/2014/main" id="{0B7435CB-FD42-B254-76AA-4B8E0C1DC417}"/>
              </a:ext>
            </a:extLst>
          </p:cNvPr>
          <p:cNvSpPr txBox="1"/>
          <p:nvPr/>
        </p:nvSpPr>
        <p:spPr>
          <a:xfrm>
            <a:off x="457200" y="3733800"/>
            <a:ext cx="407484" cy="461665"/>
          </a:xfrm>
          <a:prstGeom prst="rect">
            <a:avLst/>
          </a:prstGeom>
          <a:noFill/>
        </p:spPr>
        <p:txBody>
          <a:bodyPr wrap="none" rtlCol="0">
            <a:spAutoFit/>
          </a:bodyPr>
          <a:lstStyle/>
          <a:p>
            <a:r>
              <a:rPr lang="en-US" dirty="0"/>
              <a:t>A</a:t>
            </a:r>
          </a:p>
        </p:txBody>
      </p:sp>
      <p:sp>
        <p:nvSpPr>
          <p:cNvPr id="22" name="TextBox 21">
            <a:extLst>
              <a:ext uri="{FF2B5EF4-FFF2-40B4-BE49-F238E27FC236}">
                <a16:creationId xmlns:a16="http://schemas.microsoft.com/office/drawing/2014/main" id="{6F6DE732-8D99-1757-034B-8A321FC1C9AD}"/>
              </a:ext>
            </a:extLst>
          </p:cNvPr>
          <p:cNvSpPr txBox="1"/>
          <p:nvPr/>
        </p:nvSpPr>
        <p:spPr>
          <a:xfrm>
            <a:off x="2057400" y="1752600"/>
            <a:ext cx="389850" cy="461665"/>
          </a:xfrm>
          <a:prstGeom prst="rect">
            <a:avLst/>
          </a:prstGeom>
          <a:noFill/>
        </p:spPr>
        <p:txBody>
          <a:bodyPr wrap="none" rtlCol="0">
            <a:spAutoFit/>
          </a:bodyPr>
          <a:lstStyle/>
          <a:p>
            <a:r>
              <a:rPr lang="en-US" dirty="0"/>
              <a:t>B</a:t>
            </a:r>
          </a:p>
        </p:txBody>
      </p:sp>
      <p:sp>
        <p:nvSpPr>
          <p:cNvPr id="24" name="TextBox 23">
            <a:extLst>
              <a:ext uri="{FF2B5EF4-FFF2-40B4-BE49-F238E27FC236}">
                <a16:creationId xmlns:a16="http://schemas.microsoft.com/office/drawing/2014/main" id="{5F6B51CB-185A-8543-1E11-E981465DA0A7}"/>
              </a:ext>
            </a:extLst>
          </p:cNvPr>
          <p:cNvSpPr txBox="1"/>
          <p:nvPr/>
        </p:nvSpPr>
        <p:spPr>
          <a:xfrm>
            <a:off x="4639350" y="1671935"/>
            <a:ext cx="389850" cy="461665"/>
          </a:xfrm>
          <a:prstGeom prst="rect">
            <a:avLst/>
          </a:prstGeom>
          <a:noFill/>
        </p:spPr>
        <p:txBody>
          <a:bodyPr wrap="none" rtlCol="0">
            <a:spAutoFit/>
          </a:bodyPr>
          <a:lstStyle/>
          <a:p>
            <a:r>
              <a:rPr lang="en-US" dirty="0"/>
              <a:t>C</a:t>
            </a:r>
          </a:p>
        </p:txBody>
      </p:sp>
      <p:sp>
        <p:nvSpPr>
          <p:cNvPr id="25" name="TextBox 24">
            <a:extLst>
              <a:ext uri="{FF2B5EF4-FFF2-40B4-BE49-F238E27FC236}">
                <a16:creationId xmlns:a16="http://schemas.microsoft.com/office/drawing/2014/main" id="{030AFB48-76C1-4CA8-7CC1-7E700DA418C6}"/>
              </a:ext>
            </a:extLst>
          </p:cNvPr>
          <p:cNvSpPr txBox="1"/>
          <p:nvPr/>
        </p:nvSpPr>
        <p:spPr>
          <a:xfrm>
            <a:off x="7288716" y="1824335"/>
            <a:ext cx="407484" cy="461665"/>
          </a:xfrm>
          <a:prstGeom prst="rect">
            <a:avLst/>
          </a:prstGeom>
          <a:noFill/>
        </p:spPr>
        <p:txBody>
          <a:bodyPr wrap="none" rtlCol="0">
            <a:spAutoFit/>
          </a:bodyPr>
          <a:lstStyle/>
          <a:p>
            <a:r>
              <a:rPr lang="en-US" dirty="0"/>
              <a:t>D</a:t>
            </a:r>
          </a:p>
        </p:txBody>
      </p:sp>
      <p:sp>
        <p:nvSpPr>
          <p:cNvPr id="26" name="TextBox 25">
            <a:extLst>
              <a:ext uri="{FF2B5EF4-FFF2-40B4-BE49-F238E27FC236}">
                <a16:creationId xmlns:a16="http://schemas.microsoft.com/office/drawing/2014/main" id="{82A7991F-D56D-A5B4-D407-3321A341F669}"/>
              </a:ext>
            </a:extLst>
          </p:cNvPr>
          <p:cNvSpPr txBox="1"/>
          <p:nvPr/>
        </p:nvSpPr>
        <p:spPr>
          <a:xfrm>
            <a:off x="8610600" y="3953918"/>
            <a:ext cx="372218" cy="461665"/>
          </a:xfrm>
          <a:prstGeom prst="rect">
            <a:avLst/>
          </a:prstGeom>
          <a:noFill/>
        </p:spPr>
        <p:txBody>
          <a:bodyPr wrap="none" rtlCol="0">
            <a:spAutoFit/>
          </a:bodyPr>
          <a:lstStyle/>
          <a:p>
            <a:r>
              <a:rPr lang="en-US" dirty="0"/>
              <a:t>E</a:t>
            </a:r>
          </a:p>
        </p:txBody>
      </p:sp>
      <p:sp>
        <p:nvSpPr>
          <p:cNvPr id="27" name="TextBox 26">
            <a:extLst>
              <a:ext uri="{FF2B5EF4-FFF2-40B4-BE49-F238E27FC236}">
                <a16:creationId xmlns:a16="http://schemas.microsoft.com/office/drawing/2014/main" id="{48D194BD-338F-17D7-D93B-837A05948984}"/>
              </a:ext>
            </a:extLst>
          </p:cNvPr>
          <p:cNvSpPr txBox="1"/>
          <p:nvPr/>
        </p:nvSpPr>
        <p:spPr>
          <a:xfrm>
            <a:off x="6019800" y="4110335"/>
            <a:ext cx="356188" cy="461665"/>
          </a:xfrm>
          <a:prstGeom prst="rect">
            <a:avLst/>
          </a:prstGeom>
          <a:noFill/>
        </p:spPr>
        <p:txBody>
          <a:bodyPr wrap="none" rtlCol="0">
            <a:spAutoFit/>
          </a:bodyPr>
          <a:lstStyle/>
          <a:p>
            <a:r>
              <a:rPr lang="en-US" dirty="0"/>
              <a:t>F</a:t>
            </a:r>
          </a:p>
        </p:txBody>
      </p:sp>
      <p:sp>
        <p:nvSpPr>
          <p:cNvPr id="28" name="TextBox 27">
            <a:extLst>
              <a:ext uri="{FF2B5EF4-FFF2-40B4-BE49-F238E27FC236}">
                <a16:creationId xmlns:a16="http://schemas.microsoft.com/office/drawing/2014/main" id="{34F84DC5-C092-F377-7D61-7072EA55274A}"/>
              </a:ext>
            </a:extLst>
          </p:cNvPr>
          <p:cNvSpPr txBox="1"/>
          <p:nvPr/>
        </p:nvSpPr>
        <p:spPr>
          <a:xfrm>
            <a:off x="3429000" y="4110335"/>
            <a:ext cx="407484" cy="461665"/>
          </a:xfrm>
          <a:prstGeom prst="rect">
            <a:avLst/>
          </a:prstGeom>
          <a:noFill/>
        </p:spPr>
        <p:txBody>
          <a:bodyPr wrap="none" rtlCol="0">
            <a:spAutoFit/>
          </a:bodyPr>
          <a:lstStyle/>
          <a:p>
            <a:r>
              <a:rPr lang="en-US" dirty="0"/>
              <a:t>G</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4394EBDF-273B-8D73-EF1E-69C55CBA7C3A}"/>
                  </a:ext>
                </a:extLst>
              </p:cNvPr>
              <p:cNvSpPr txBox="1"/>
              <p:nvPr/>
            </p:nvSpPr>
            <p:spPr>
              <a:xfrm>
                <a:off x="1080416" y="2760429"/>
                <a:ext cx="535659"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𝐹</m:t>
                              </m:r>
                            </m:e>
                          </m:acc>
                        </m:e>
                        <m:sub>
                          <m:r>
                            <a:rPr lang="en-US" b="0" i="1" smtClean="0">
                              <a:solidFill>
                                <a:srgbClr val="FF0000"/>
                              </a:solidFill>
                              <a:latin typeface="Cambria Math" panose="02040503050406030204" pitchFamily="18" charset="0"/>
                            </a:rPr>
                            <m:t>𝐴𝐵</m:t>
                          </m:r>
                        </m:sub>
                      </m:sSub>
                    </m:oMath>
                  </m:oMathPara>
                </a14:m>
                <a:endParaRPr lang="en-US" dirty="0">
                  <a:solidFill>
                    <a:srgbClr val="FF0000"/>
                  </a:solidFill>
                </a:endParaRPr>
              </a:p>
            </p:txBody>
          </p:sp>
        </mc:Choice>
        <mc:Fallback xmlns="">
          <p:sp>
            <p:nvSpPr>
              <p:cNvPr id="29" name="TextBox 28">
                <a:extLst>
                  <a:ext uri="{FF2B5EF4-FFF2-40B4-BE49-F238E27FC236}">
                    <a16:creationId xmlns:a16="http://schemas.microsoft.com/office/drawing/2014/main" id="{4394EBDF-273B-8D73-EF1E-69C55CBA7C3A}"/>
                  </a:ext>
                </a:extLst>
              </p:cNvPr>
              <p:cNvSpPr txBox="1">
                <a:spLocks noRot="1" noChangeAspect="1" noMove="1" noResize="1" noEditPoints="1" noAdjustHandles="1" noChangeArrowheads="1" noChangeShapeType="1" noTextEdit="1"/>
              </p:cNvSpPr>
              <p:nvPr/>
            </p:nvSpPr>
            <p:spPr>
              <a:xfrm>
                <a:off x="1080416" y="2760429"/>
                <a:ext cx="535659" cy="4140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2EC92F6A-2186-354B-18AE-3EFC64FAD953}"/>
                  </a:ext>
                </a:extLst>
              </p:cNvPr>
              <p:cNvSpPr txBox="1"/>
              <p:nvPr/>
            </p:nvSpPr>
            <p:spPr>
              <a:xfrm>
                <a:off x="2817141" y="2819400"/>
                <a:ext cx="553228"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𝐹</m:t>
                              </m:r>
                            </m:e>
                          </m:acc>
                        </m:e>
                        <m:sub>
                          <m:r>
                            <a:rPr lang="en-US" b="0" i="1" smtClean="0">
                              <a:solidFill>
                                <a:srgbClr val="0070C0"/>
                              </a:solidFill>
                              <a:latin typeface="Cambria Math" panose="02040503050406030204" pitchFamily="18" charset="0"/>
                            </a:rPr>
                            <m:t>𝐵𝐺</m:t>
                          </m:r>
                        </m:sub>
                      </m:sSub>
                    </m:oMath>
                  </m:oMathPara>
                </a14:m>
                <a:endParaRPr lang="en-US" dirty="0">
                  <a:solidFill>
                    <a:srgbClr val="0070C0"/>
                  </a:solidFill>
                </a:endParaRPr>
              </a:p>
            </p:txBody>
          </p:sp>
        </mc:Choice>
        <mc:Fallback xmlns="">
          <p:sp>
            <p:nvSpPr>
              <p:cNvPr id="30" name="TextBox 29">
                <a:extLst>
                  <a:ext uri="{FF2B5EF4-FFF2-40B4-BE49-F238E27FC236}">
                    <a16:creationId xmlns:a16="http://schemas.microsoft.com/office/drawing/2014/main" id="{2EC92F6A-2186-354B-18AE-3EFC64FAD953}"/>
                  </a:ext>
                </a:extLst>
              </p:cNvPr>
              <p:cNvSpPr txBox="1">
                <a:spLocks noRot="1" noChangeAspect="1" noMove="1" noResize="1" noEditPoints="1" noAdjustHandles="1" noChangeArrowheads="1" noChangeShapeType="1" noTextEdit="1"/>
              </p:cNvSpPr>
              <p:nvPr/>
            </p:nvSpPr>
            <p:spPr>
              <a:xfrm>
                <a:off x="2817141" y="2819400"/>
                <a:ext cx="553228" cy="41408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B3D4B200-6224-A1C0-F116-58B666956ED9}"/>
                  </a:ext>
                </a:extLst>
              </p:cNvPr>
              <p:cNvSpPr txBox="1"/>
              <p:nvPr/>
            </p:nvSpPr>
            <p:spPr>
              <a:xfrm>
                <a:off x="3121941" y="1676400"/>
                <a:ext cx="542008"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𝐹</m:t>
                              </m:r>
                            </m:e>
                          </m:acc>
                        </m:e>
                        <m:sub>
                          <m:r>
                            <a:rPr lang="en-US" b="0" i="1" smtClean="0">
                              <a:solidFill>
                                <a:srgbClr val="FF0000"/>
                              </a:solidFill>
                              <a:latin typeface="Cambria Math" panose="02040503050406030204" pitchFamily="18" charset="0"/>
                            </a:rPr>
                            <m:t>𝐵𝐶</m:t>
                          </m:r>
                        </m:sub>
                      </m:sSub>
                    </m:oMath>
                  </m:oMathPara>
                </a14:m>
                <a:endParaRPr lang="en-US" dirty="0">
                  <a:solidFill>
                    <a:srgbClr val="FF0000"/>
                  </a:solidFill>
                </a:endParaRPr>
              </a:p>
            </p:txBody>
          </p:sp>
        </mc:Choice>
        <mc:Fallback xmlns="">
          <p:sp>
            <p:nvSpPr>
              <p:cNvPr id="31" name="TextBox 30">
                <a:extLst>
                  <a:ext uri="{FF2B5EF4-FFF2-40B4-BE49-F238E27FC236}">
                    <a16:creationId xmlns:a16="http://schemas.microsoft.com/office/drawing/2014/main" id="{B3D4B200-6224-A1C0-F116-58B666956ED9}"/>
                  </a:ext>
                </a:extLst>
              </p:cNvPr>
              <p:cNvSpPr txBox="1">
                <a:spLocks noRot="1" noChangeAspect="1" noMove="1" noResize="1" noEditPoints="1" noAdjustHandles="1" noChangeArrowheads="1" noChangeShapeType="1" noTextEdit="1"/>
              </p:cNvSpPr>
              <p:nvPr/>
            </p:nvSpPr>
            <p:spPr>
              <a:xfrm>
                <a:off x="3121941" y="1676400"/>
                <a:ext cx="542008"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2CE9A661-1EE0-3D68-CB06-128AF992F3B2}"/>
                  </a:ext>
                </a:extLst>
              </p:cNvPr>
              <p:cNvSpPr txBox="1"/>
              <p:nvPr/>
            </p:nvSpPr>
            <p:spPr>
              <a:xfrm>
                <a:off x="5636541" y="1676400"/>
                <a:ext cx="545599"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𝐹</m:t>
                              </m:r>
                            </m:e>
                          </m:acc>
                        </m:e>
                        <m:sub>
                          <m:r>
                            <a:rPr lang="en-US" b="0" i="1" smtClean="0">
                              <a:solidFill>
                                <a:srgbClr val="FF0000"/>
                              </a:solidFill>
                              <a:latin typeface="Cambria Math" panose="02040503050406030204" pitchFamily="18" charset="0"/>
                            </a:rPr>
                            <m:t>𝐶𝐷</m:t>
                          </m:r>
                        </m:sub>
                      </m:sSub>
                    </m:oMath>
                  </m:oMathPara>
                </a14:m>
                <a:endParaRPr lang="en-US" dirty="0">
                  <a:solidFill>
                    <a:srgbClr val="FF0000"/>
                  </a:solidFill>
                </a:endParaRPr>
              </a:p>
            </p:txBody>
          </p:sp>
        </mc:Choice>
        <mc:Fallback xmlns="">
          <p:sp>
            <p:nvSpPr>
              <p:cNvPr id="32" name="TextBox 31">
                <a:extLst>
                  <a:ext uri="{FF2B5EF4-FFF2-40B4-BE49-F238E27FC236}">
                    <a16:creationId xmlns:a16="http://schemas.microsoft.com/office/drawing/2014/main" id="{2CE9A661-1EE0-3D68-CB06-128AF992F3B2}"/>
                  </a:ext>
                </a:extLst>
              </p:cNvPr>
              <p:cNvSpPr txBox="1">
                <a:spLocks noRot="1" noChangeAspect="1" noMove="1" noResize="1" noEditPoints="1" noAdjustHandles="1" noChangeArrowheads="1" noChangeShapeType="1" noTextEdit="1"/>
              </p:cNvSpPr>
              <p:nvPr/>
            </p:nvSpPr>
            <p:spPr>
              <a:xfrm>
                <a:off x="5636541" y="1676400"/>
                <a:ext cx="545599" cy="41408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76DA2F4A-8EA1-6F46-60C7-F7FA81FED5CA}"/>
                  </a:ext>
                </a:extLst>
              </p:cNvPr>
              <p:cNvSpPr txBox="1"/>
              <p:nvPr/>
            </p:nvSpPr>
            <p:spPr>
              <a:xfrm>
                <a:off x="5410200" y="2786312"/>
                <a:ext cx="528606"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𝐹</m:t>
                              </m:r>
                            </m:e>
                          </m:acc>
                        </m:e>
                        <m:sub>
                          <m:r>
                            <a:rPr lang="en-US" b="0" i="1" smtClean="0">
                              <a:solidFill>
                                <a:srgbClr val="FF0000"/>
                              </a:solidFill>
                              <a:latin typeface="Cambria Math" panose="02040503050406030204" pitchFamily="18" charset="0"/>
                            </a:rPr>
                            <m:t>𝐶𝐹</m:t>
                          </m:r>
                        </m:sub>
                      </m:sSub>
                    </m:oMath>
                  </m:oMathPara>
                </a14:m>
                <a:endParaRPr lang="en-US" dirty="0">
                  <a:solidFill>
                    <a:srgbClr val="FF0000"/>
                  </a:solidFill>
                </a:endParaRPr>
              </a:p>
            </p:txBody>
          </p:sp>
        </mc:Choice>
        <mc:Fallback xmlns="">
          <p:sp>
            <p:nvSpPr>
              <p:cNvPr id="33" name="TextBox 32">
                <a:extLst>
                  <a:ext uri="{FF2B5EF4-FFF2-40B4-BE49-F238E27FC236}">
                    <a16:creationId xmlns:a16="http://schemas.microsoft.com/office/drawing/2014/main" id="{76DA2F4A-8EA1-6F46-60C7-F7FA81FED5CA}"/>
                  </a:ext>
                </a:extLst>
              </p:cNvPr>
              <p:cNvSpPr txBox="1">
                <a:spLocks noRot="1" noChangeAspect="1" noMove="1" noResize="1" noEditPoints="1" noAdjustHandles="1" noChangeArrowheads="1" noChangeShapeType="1" noTextEdit="1"/>
              </p:cNvSpPr>
              <p:nvPr/>
            </p:nvSpPr>
            <p:spPr>
              <a:xfrm>
                <a:off x="5410200" y="2786312"/>
                <a:ext cx="528606" cy="414088"/>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EDA33C29-89AA-1E8C-4205-5BC9C3C9DFA4}"/>
                  </a:ext>
                </a:extLst>
              </p:cNvPr>
              <p:cNvSpPr txBox="1"/>
              <p:nvPr/>
            </p:nvSpPr>
            <p:spPr>
              <a:xfrm>
                <a:off x="6855741" y="2938712"/>
                <a:ext cx="552652"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𝐹</m:t>
                              </m:r>
                            </m:e>
                          </m:acc>
                        </m:e>
                        <m:sub>
                          <m:r>
                            <a:rPr lang="en-US" b="0" i="1" smtClean="0">
                              <a:solidFill>
                                <a:srgbClr val="0070C0"/>
                              </a:solidFill>
                              <a:latin typeface="Cambria Math" panose="02040503050406030204" pitchFamily="18" charset="0"/>
                            </a:rPr>
                            <m:t>𝐷𝐹</m:t>
                          </m:r>
                        </m:sub>
                      </m:sSub>
                    </m:oMath>
                  </m:oMathPara>
                </a14:m>
                <a:endParaRPr lang="en-US" dirty="0">
                  <a:solidFill>
                    <a:srgbClr val="0070C0"/>
                  </a:solidFill>
                </a:endParaRPr>
              </a:p>
            </p:txBody>
          </p:sp>
        </mc:Choice>
        <mc:Fallback xmlns="">
          <p:sp>
            <p:nvSpPr>
              <p:cNvPr id="34" name="TextBox 33">
                <a:extLst>
                  <a:ext uri="{FF2B5EF4-FFF2-40B4-BE49-F238E27FC236}">
                    <a16:creationId xmlns:a16="http://schemas.microsoft.com/office/drawing/2014/main" id="{EDA33C29-89AA-1E8C-4205-5BC9C3C9DFA4}"/>
                  </a:ext>
                </a:extLst>
              </p:cNvPr>
              <p:cNvSpPr txBox="1">
                <a:spLocks noRot="1" noChangeAspect="1" noMove="1" noResize="1" noEditPoints="1" noAdjustHandles="1" noChangeArrowheads="1" noChangeShapeType="1" noTextEdit="1"/>
              </p:cNvSpPr>
              <p:nvPr/>
            </p:nvSpPr>
            <p:spPr>
              <a:xfrm>
                <a:off x="6855741" y="2938712"/>
                <a:ext cx="552652" cy="414088"/>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F42F7609-AB4F-3A04-020B-7A8D7F664034}"/>
                  </a:ext>
                </a:extLst>
              </p:cNvPr>
              <p:cNvSpPr txBox="1"/>
              <p:nvPr/>
            </p:nvSpPr>
            <p:spPr>
              <a:xfrm>
                <a:off x="8077200" y="2971800"/>
                <a:ext cx="556947"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𝐹</m:t>
                              </m:r>
                            </m:e>
                          </m:acc>
                        </m:e>
                        <m:sub>
                          <m:r>
                            <a:rPr lang="en-US" b="0" i="1" smtClean="0">
                              <a:solidFill>
                                <a:srgbClr val="FF0000"/>
                              </a:solidFill>
                              <a:latin typeface="Cambria Math" panose="02040503050406030204" pitchFamily="18" charset="0"/>
                            </a:rPr>
                            <m:t>𝐷𝐸</m:t>
                          </m:r>
                        </m:sub>
                      </m:sSub>
                    </m:oMath>
                  </m:oMathPara>
                </a14:m>
                <a:endParaRPr lang="en-US" dirty="0">
                  <a:solidFill>
                    <a:srgbClr val="FF0000"/>
                  </a:solidFill>
                </a:endParaRPr>
              </a:p>
            </p:txBody>
          </p:sp>
        </mc:Choice>
        <mc:Fallback xmlns="">
          <p:sp>
            <p:nvSpPr>
              <p:cNvPr id="35" name="TextBox 34">
                <a:extLst>
                  <a:ext uri="{FF2B5EF4-FFF2-40B4-BE49-F238E27FC236}">
                    <a16:creationId xmlns:a16="http://schemas.microsoft.com/office/drawing/2014/main" id="{F42F7609-AB4F-3A04-020B-7A8D7F664034}"/>
                  </a:ext>
                </a:extLst>
              </p:cNvPr>
              <p:cNvSpPr txBox="1">
                <a:spLocks noRot="1" noChangeAspect="1" noMove="1" noResize="1" noEditPoints="1" noAdjustHandles="1" noChangeArrowheads="1" noChangeShapeType="1" noTextEdit="1"/>
              </p:cNvSpPr>
              <p:nvPr/>
            </p:nvSpPr>
            <p:spPr>
              <a:xfrm>
                <a:off x="8077200" y="2971800"/>
                <a:ext cx="556947" cy="414088"/>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8F90C859-B805-FFBB-DCFD-9427D4BCB506}"/>
                  </a:ext>
                </a:extLst>
              </p:cNvPr>
              <p:cNvSpPr txBox="1"/>
              <p:nvPr/>
            </p:nvSpPr>
            <p:spPr>
              <a:xfrm>
                <a:off x="7084341" y="4234112"/>
                <a:ext cx="536622"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𝐹</m:t>
                              </m:r>
                            </m:e>
                          </m:acc>
                        </m:e>
                        <m:sub>
                          <m:r>
                            <a:rPr lang="en-US" b="0" i="1" smtClean="0">
                              <a:solidFill>
                                <a:srgbClr val="0070C0"/>
                              </a:solidFill>
                              <a:latin typeface="Cambria Math" panose="02040503050406030204" pitchFamily="18" charset="0"/>
                            </a:rPr>
                            <m:t>𝐸𝐹</m:t>
                          </m:r>
                        </m:sub>
                      </m:sSub>
                    </m:oMath>
                  </m:oMathPara>
                </a14:m>
                <a:endParaRPr lang="en-US" dirty="0">
                  <a:solidFill>
                    <a:srgbClr val="0070C0"/>
                  </a:solidFill>
                </a:endParaRPr>
              </a:p>
            </p:txBody>
          </p:sp>
        </mc:Choice>
        <mc:Fallback xmlns="">
          <p:sp>
            <p:nvSpPr>
              <p:cNvPr id="36" name="TextBox 35">
                <a:extLst>
                  <a:ext uri="{FF2B5EF4-FFF2-40B4-BE49-F238E27FC236}">
                    <a16:creationId xmlns:a16="http://schemas.microsoft.com/office/drawing/2014/main" id="{8F90C859-B805-FFBB-DCFD-9427D4BCB506}"/>
                  </a:ext>
                </a:extLst>
              </p:cNvPr>
              <p:cNvSpPr txBox="1">
                <a:spLocks noRot="1" noChangeAspect="1" noMove="1" noResize="1" noEditPoints="1" noAdjustHandles="1" noChangeArrowheads="1" noChangeShapeType="1" noTextEdit="1"/>
              </p:cNvSpPr>
              <p:nvPr/>
            </p:nvSpPr>
            <p:spPr>
              <a:xfrm>
                <a:off x="7084341" y="4234112"/>
                <a:ext cx="536622" cy="414088"/>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284CF395-23ED-8FA6-D78C-1BAEF3ADEF35}"/>
                  </a:ext>
                </a:extLst>
              </p:cNvPr>
              <p:cNvSpPr txBox="1"/>
              <p:nvPr/>
            </p:nvSpPr>
            <p:spPr>
              <a:xfrm>
                <a:off x="4495800" y="4234112"/>
                <a:ext cx="542008"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𝐹</m:t>
                              </m:r>
                            </m:e>
                          </m:acc>
                        </m:e>
                        <m:sub>
                          <m:r>
                            <a:rPr lang="en-US" b="0" i="1" smtClean="0">
                              <a:solidFill>
                                <a:srgbClr val="0070C0"/>
                              </a:solidFill>
                              <a:latin typeface="Cambria Math" panose="02040503050406030204" pitchFamily="18" charset="0"/>
                            </a:rPr>
                            <m:t>𝐹𝐺</m:t>
                          </m:r>
                        </m:sub>
                      </m:sSub>
                    </m:oMath>
                  </m:oMathPara>
                </a14:m>
                <a:endParaRPr lang="en-US" dirty="0">
                  <a:solidFill>
                    <a:srgbClr val="0070C0"/>
                  </a:solidFill>
                </a:endParaRPr>
              </a:p>
            </p:txBody>
          </p:sp>
        </mc:Choice>
        <mc:Fallback xmlns="">
          <p:sp>
            <p:nvSpPr>
              <p:cNvPr id="37" name="TextBox 36">
                <a:extLst>
                  <a:ext uri="{FF2B5EF4-FFF2-40B4-BE49-F238E27FC236}">
                    <a16:creationId xmlns:a16="http://schemas.microsoft.com/office/drawing/2014/main" id="{284CF395-23ED-8FA6-D78C-1BAEF3ADEF35}"/>
                  </a:ext>
                </a:extLst>
              </p:cNvPr>
              <p:cNvSpPr txBox="1">
                <a:spLocks noRot="1" noChangeAspect="1" noMove="1" noResize="1" noEditPoints="1" noAdjustHandles="1" noChangeArrowheads="1" noChangeShapeType="1" noTextEdit="1"/>
              </p:cNvSpPr>
              <p:nvPr/>
            </p:nvSpPr>
            <p:spPr>
              <a:xfrm>
                <a:off x="4495800" y="4234112"/>
                <a:ext cx="542008" cy="414088"/>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A8CCD426-9AFC-EC3B-5318-031769F8CEF8}"/>
                  </a:ext>
                </a:extLst>
              </p:cNvPr>
              <p:cNvSpPr txBox="1"/>
              <p:nvPr/>
            </p:nvSpPr>
            <p:spPr>
              <a:xfrm>
                <a:off x="1981200" y="4191000"/>
                <a:ext cx="542328"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𝐹</m:t>
                              </m:r>
                            </m:e>
                          </m:acc>
                        </m:e>
                        <m:sub>
                          <m:r>
                            <a:rPr lang="en-US" b="0" i="1" smtClean="0">
                              <a:solidFill>
                                <a:srgbClr val="0070C0"/>
                              </a:solidFill>
                              <a:latin typeface="Cambria Math" panose="02040503050406030204" pitchFamily="18" charset="0"/>
                            </a:rPr>
                            <m:t>𝐺𝐴</m:t>
                          </m:r>
                        </m:sub>
                      </m:sSub>
                    </m:oMath>
                  </m:oMathPara>
                </a14:m>
                <a:endParaRPr lang="en-US" dirty="0">
                  <a:solidFill>
                    <a:srgbClr val="0070C0"/>
                  </a:solidFill>
                </a:endParaRPr>
              </a:p>
            </p:txBody>
          </p:sp>
        </mc:Choice>
        <mc:Fallback xmlns="">
          <p:sp>
            <p:nvSpPr>
              <p:cNvPr id="38" name="TextBox 37">
                <a:extLst>
                  <a:ext uri="{FF2B5EF4-FFF2-40B4-BE49-F238E27FC236}">
                    <a16:creationId xmlns:a16="http://schemas.microsoft.com/office/drawing/2014/main" id="{A8CCD426-9AFC-EC3B-5318-031769F8CEF8}"/>
                  </a:ext>
                </a:extLst>
              </p:cNvPr>
              <p:cNvSpPr txBox="1">
                <a:spLocks noRot="1" noChangeAspect="1" noMove="1" noResize="1" noEditPoints="1" noAdjustHandles="1" noChangeArrowheads="1" noChangeShapeType="1" noTextEdit="1"/>
              </p:cNvSpPr>
              <p:nvPr/>
            </p:nvSpPr>
            <p:spPr>
              <a:xfrm>
                <a:off x="1981200" y="4191000"/>
                <a:ext cx="542328" cy="414088"/>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C1CB55DB-E1A2-E65F-BA13-A1C8C7D5434E}"/>
                  </a:ext>
                </a:extLst>
              </p:cNvPr>
              <p:cNvSpPr txBox="1"/>
              <p:nvPr/>
            </p:nvSpPr>
            <p:spPr>
              <a:xfrm>
                <a:off x="3579141" y="2819400"/>
                <a:ext cx="538161"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𝐹</m:t>
                              </m:r>
                            </m:e>
                          </m:acc>
                        </m:e>
                        <m:sub>
                          <m:r>
                            <a:rPr lang="en-US" b="0" i="1" smtClean="0">
                              <a:solidFill>
                                <a:srgbClr val="0070C0"/>
                              </a:solidFill>
                              <a:latin typeface="Cambria Math" panose="02040503050406030204" pitchFamily="18" charset="0"/>
                            </a:rPr>
                            <m:t>𝐶𝐵</m:t>
                          </m:r>
                        </m:sub>
                      </m:sSub>
                    </m:oMath>
                  </m:oMathPara>
                </a14:m>
                <a:endParaRPr lang="en-US" dirty="0">
                  <a:solidFill>
                    <a:srgbClr val="0070C0"/>
                  </a:solidFill>
                </a:endParaRPr>
              </a:p>
            </p:txBody>
          </p:sp>
        </mc:Choice>
        <mc:Fallback xmlns="">
          <p:sp>
            <p:nvSpPr>
              <p:cNvPr id="39" name="TextBox 38">
                <a:extLst>
                  <a:ext uri="{FF2B5EF4-FFF2-40B4-BE49-F238E27FC236}">
                    <a16:creationId xmlns:a16="http://schemas.microsoft.com/office/drawing/2014/main" id="{C1CB55DB-E1A2-E65F-BA13-A1C8C7D5434E}"/>
                  </a:ext>
                </a:extLst>
              </p:cNvPr>
              <p:cNvSpPr txBox="1">
                <a:spLocks noRot="1" noChangeAspect="1" noMove="1" noResize="1" noEditPoints="1" noAdjustHandles="1" noChangeArrowheads="1" noChangeShapeType="1" noTextEdit="1"/>
              </p:cNvSpPr>
              <p:nvPr/>
            </p:nvSpPr>
            <p:spPr>
              <a:xfrm>
                <a:off x="3579141" y="2819400"/>
                <a:ext cx="538161" cy="414088"/>
              </a:xfrm>
              <a:prstGeom prst="rect">
                <a:avLst/>
              </a:prstGeom>
              <a:blipFill>
                <a:blip r:embed="rId15"/>
                <a:stretch>
                  <a:fillRect/>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8BC79E22-C2F3-1CDE-9CA2-6D6CB094C186}"/>
              </a:ext>
            </a:extLst>
          </p:cNvPr>
          <p:cNvSpPr txBox="1"/>
          <p:nvPr/>
        </p:nvSpPr>
        <p:spPr>
          <a:xfrm>
            <a:off x="659504" y="4999415"/>
            <a:ext cx="8040946" cy="1200329"/>
          </a:xfrm>
          <a:prstGeom prst="rect">
            <a:avLst/>
          </a:prstGeom>
          <a:noFill/>
        </p:spPr>
        <p:txBody>
          <a:bodyPr wrap="square">
            <a:spAutoFit/>
          </a:bodyPr>
          <a:lstStyle/>
          <a:p>
            <a:r>
              <a:rPr lang="en-US" dirty="0"/>
              <a:t>It is often convenient to indicate the tension </a:t>
            </a:r>
            <a:r>
              <a:rPr lang="en-US" i="1" dirty="0">
                <a:solidFill>
                  <a:srgbClr val="0070C0"/>
                </a:solidFill>
              </a:rPr>
              <a:t>T</a:t>
            </a:r>
            <a:r>
              <a:rPr lang="en-US" dirty="0"/>
              <a:t> and compression </a:t>
            </a:r>
            <a:r>
              <a:rPr lang="en-US" i="1" dirty="0">
                <a:solidFill>
                  <a:srgbClr val="FF0000"/>
                </a:solidFill>
              </a:rPr>
              <a:t>C</a:t>
            </a:r>
            <a:r>
              <a:rPr lang="en-US" dirty="0"/>
              <a:t> of the various members directly on the original truss diagram using arrows!</a:t>
            </a:r>
          </a:p>
        </p:txBody>
      </p:sp>
      <p:sp>
        <p:nvSpPr>
          <p:cNvPr id="40" name="TextBox 39">
            <a:extLst>
              <a:ext uri="{FF2B5EF4-FFF2-40B4-BE49-F238E27FC236}">
                <a16:creationId xmlns:a16="http://schemas.microsoft.com/office/drawing/2014/main" id="{43D9357D-0DE6-E7B6-9CA0-7F43CBEC8270}"/>
              </a:ext>
            </a:extLst>
          </p:cNvPr>
          <p:cNvSpPr txBox="1"/>
          <p:nvPr/>
        </p:nvSpPr>
        <p:spPr>
          <a:xfrm>
            <a:off x="3064163" y="5965001"/>
            <a:ext cx="4632037" cy="461665"/>
          </a:xfrm>
          <a:prstGeom prst="rect">
            <a:avLst/>
          </a:prstGeom>
          <a:noFill/>
        </p:spPr>
        <p:txBody>
          <a:bodyPr wrap="none" rtlCol="0">
            <a:spAutoFit/>
          </a:bodyPr>
          <a:lstStyle/>
          <a:p>
            <a:r>
              <a:rPr lang="en-US" dirty="0"/>
              <a:t>Complete the Equilibrium Analysis!</a:t>
            </a:r>
          </a:p>
        </p:txBody>
      </p:sp>
    </p:spTree>
    <p:extLst>
      <p:ext uri="{BB962C8B-B14F-4D97-AF65-F5344CB8AC3E}">
        <p14:creationId xmlns:p14="http://schemas.microsoft.com/office/powerpoint/2010/main" val="1283163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inVertical)">
                                      <p:cBhvr>
                                        <p:cTn id="7" dur="1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ppt_x"/>
                                          </p:val>
                                        </p:tav>
                                        <p:tav tm="100000">
                                          <p:val>
                                            <p:strVal val="#ppt_x"/>
                                          </p:val>
                                        </p:tav>
                                      </p:tavLst>
                                    </p:anim>
                                    <p:anim calcmode="lin" valueType="num">
                                      <p:cBhvr additive="base">
                                        <p:cTn id="13" dur="500" fill="hold"/>
                                        <p:tgtEl>
                                          <p:spTgt spid="22"/>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ppt_x"/>
                                          </p:val>
                                        </p:tav>
                                        <p:tav tm="100000">
                                          <p:val>
                                            <p:strVal val="#ppt_x"/>
                                          </p:val>
                                        </p:tav>
                                      </p:tavLst>
                                    </p:anim>
                                    <p:anim calcmode="lin" valueType="num">
                                      <p:cBhvr additive="base">
                                        <p:cTn id="21" dur="500" fill="hold"/>
                                        <p:tgtEl>
                                          <p:spTgt spid="2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ppt_x"/>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fill="hold"/>
                                        <p:tgtEl>
                                          <p:spTgt spid="26"/>
                                        </p:tgtEl>
                                        <p:attrNameLst>
                                          <p:attrName>ppt_x</p:attrName>
                                        </p:attrNameLst>
                                      </p:cBhvr>
                                      <p:tavLst>
                                        <p:tav tm="0">
                                          <p:val>
                                            <p:strVal val="#ppt_x"/>
                                          </p:val>
                                        </p:tav>
                                        <p:tav tm="100000">
                                          <p:val>
                                            <p:strVal val="#ppt_x"/>
                                          </p:val>
                                        </p:tav>
                                      </p:tavLst>
                                    </p:anim>
                                    <p:anim calcmode="lin" valueType="num">
                                      <p:cBhvr additive="base">
                                        <p:cTn id="29" dur="500" fill="hold"/>
                                        <p:tgtEl>
                                          <p:spTgt spid="26"/>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500" fill="hold"/>
                                        <p:tgtEl>
                                          <p:spTgt spid="27"/>
                                        </p:tgtEl>
                                        <p:attrNameLst>
                                          <p:attrName>ppt_x</p:attrName>
                                        </p:attrNameLst>
                                      </p:cBhvr>
                                      <p:tavLst>
                                        <p:tav tm="0">
                                          <p:val>
                                            <p:strVal val="#ppt_x"/>
                                          </p:val>
                                        </p:tav>
                                        <p:tav tm="100000">
                                          <p:val>
                                            <p:strVal val="#ppt_x"/>
                                          </p:val>
                                        </p:tav>
                                      </p:tavLst>
                                    </p:anim>
                                    <p:anim calcmode="lin" valueType="num">
                                      <p:cBhvr additive="base">
                                        <p:cTn id="33" dur="500" fill="hold"/>
                                        <p:tgtEl>
                                          <p:spTgt spid="27"/>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500" fill="hold"/>
                                        <p:tgtEl>
                                          <p:spTgt spid="28"/>
                                        </p:tgtEl>
                                        <p:attrNameLst>
                                          <p:attrName>ppt_x</p:attrName>
                                        </p:attrNameLst>
                                      </p:cBhvr>
                                      <p:tavLst>
                                        <p:tav tm="0">
                                          <p:val>
                                            <p:strVal val="#ppt_x"/>
                                          </p:val>
                                        </p:tav>
                                        <p:tav tm="100000">
                                          <p:val>
                                            <p:strVal val="#ppt_x"/>
                                          </p:val>
                                        </p:tav>
                                      </p:tavLst>
                                    </p:anim>
                                    <p:anim calcmode="lin" valueType="num">
                                      <p:cBhvr additive="base">
                                        <p:cTn id="37"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additive="base">
                                        <p:cTn id="42" dur="500" fill="hold"/>
                                        <p:tgtEl>
                                          <p:spTgt spid="29"/>
                                        </p:tgtEl>
                                        <p:attrNameLst>
                                          <p:attrName>ppt_x</p:attrName>
                                        </p:attrNameLst>
                                      </p:cBhvr>
                                      <p:tavLst>
                                        <p:tav tm="0">
                                          <p:val>
                                            <p:strVal val="#ppt_x"/>
                                          </p:val>
                                        </p:tav>
                                        <p:tav tm="100000">
                                          <p:val>
                                            <p:strVal val="#ppt_x"/>
                                          </p:val>
                                        </p:tav>
                                      </p:tavLst>
                                    </p:anim>
                                    <p:anim calcmode="lin" valueType="num">
                                      <p:cBhvr additive="base">
                                        <p:cTn id="43" dur="500" fill="hold"/>
                                        <p:tgtEl>
                                          <p:spTgt spid="29"/>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 calcmode="lin" valueType="num">
                                      <p:cBhvr additive="base">
                                        <p:cTn id="46" dur="500" fill="hold"/>
                                        <p:tgtEl>
                                          <p:spTgt spid="31"/>
                                        </p:tgtEl>
                                        <p:attrNameLst>
                                          <p:attrName>ppt_x</p:attrName>
                                        </p:attrNameLst>
                                      </p:cBhvr>
                                      <p:tavLst>
                                        <p:tav tm="0">
                                          <p:val>
                                            <p:strVal val="#ppt_x"/>
                                          </p:val>
                                        </p:tav>
                                        <p:tav tm="100000">
                                          <p:val>
                                            <p:strVal val="#ppt_x"/>
                                          </p:val>
                                        </p:tav>
                                      </p:tavLst>
                                    </p:anim>
                                    <p:anim calcmode="lin" valueType="num">
                                      <p:cBhvr additive="base">
                                        <p:cTn id="47" dur="500" fill="hold"/>
                                        <p:tgtEl>
                                          <p:spTgt spid="3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32"/>
                                        </p:tgtEl>
                                        <p:attrNameLst>
                                          <p:attrName>style.visibility</p:attrName>
                                        </p:attrNameLst>
                                      </p:cBhvr>
                                      <p:to>
                                        <p:strVal val="visible"/>
                                      </p:to>
                                    </p:set>
                                    <p:anim calcmode="lin" valueType="num">
                                      <p:cBhvr additive="base">
                                        <p:cTn id="50" dur="500" fill="hold"/>
                                        <p:tgtEl>
                                          <p:spTgt spid="32"/>
                                        </p:tgtEl>
                                        <p:attrNameLst>
                                          <p:attrName>ppt_x</p:attrName>
                                        </p:attrNameLst>
                                      </p:cBhvr>
                                      <p:tavLst>
                                        <p:tav tm="0">
                                          <p:val>
                                            <p:strVal val="#ppt_x"/>
                                          </p:val>
                                        </p:tav>
                                        <p:tav tm="100000">
                                          <p:val>
                                            <p:strVal val="#ppt_x"/>
                                          </p:val>
                                        </p:tav>
                                      </p:tavLst>
                                    </p:anim>
                                    <p:anim calcmode="lin" valueType="num">
                                      <p:cBhvr additive="base">
                                        <p:cTn id="51" dur="500" fill="hold"/>
                                        <p:tgtEl>
                                          <p:spTgt spid="3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33"/>
                                        </p:tgtEl>
                                        <p:attrNameLst>
                                          <p:attrName>style.visibility</p:attrName>
                                        </p:attrNameLst>
                                      </p:cBhvr>
                                      <p:to>
                                        <p:strVal val="visible"/>
                                      </p:to>
                                    </p:set>
                                    <p:anim calcmode="lin" valueType="num">
                                      <p:cBhvr additive="base">
                                        <p:cTn id="54" dur="500" fill="hold"/>
                                        <p:tgtEl>
                                          <p:spTgt spid="33"/>
                                        </p:tgtEl>
                                        <p:attrNameLst>
                                          <p:attrName>ppt_x</p:attrName>
                                        </p:attrNameLst>
                                      </p:cBhvr>
                                      <p:tavLst>
                                        <p:tav tm="0">
                                          <p:val>
                                            <p:strVal val="#ppt_x"/>
                                          </p:val>
                                        </p:tav>
                                        <p:tav tm="100000">
                                          <p:val>
                                            <p:strVal val="#ppt_x"/>
                                          </p:val>
                                        </p:tav>
                                      </p:tavLst>
                                    </p:anim>
                                    <p:anim calcmode="lin" valueType="num">
                                      <p:cBhvr additive="base">
                                        <p:cTn id="55" dur="500" fill="hold"/>
                                        <p:tgtEl>
                                          <p:spTgt spid="33"/>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35"/>
                                        </p:tgtEl>
                                        <p:attrNameLst>
                                          <p:attrName>style.visibility</p:attrName>
                                        </p:attrNameLst>
                                      </p:cBhvr>
                                      <p:to>
                                        <p:strVal val="visible"/>
                                      </p:to>
                                    </p:set>
                                    <p:anim calcmode="lin" valueType="num">
                                      <p:cBhvr additive="base">
                                        <p:cTn id="58" dur="500" fill="hold"/>
                                        <p:tgtEl>
                                          <p:spTgt spid="35"/>
                                        </p:tgtEl>
                                        <p:attrNameLst>
                                          <p:attrName>ppt_x</p:attrName>
                                        </p:attrNameLst>
                                      </p:cBhvr>
                                      <p:tavLst>
                                        <p:tav tm="0">
                                          <p:val>
                                            <p:strVal val="#ppt_x"/>
                                          </p:val>
                                        </p:tav>
                                        <p:tav tm="100000">
                                          <p:val>
                                            <p:strVal val="#ppt_x"/>
                                          </p:val>
                                        </p:tav>
                                      </p:tavLst>
                                    </p:anim>
                                    <p:anim calcmode="lin" valueType="num">
                                      <p:cBhvr additive="base">
                                        <p:cTn id="59"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38"/>
                                        </p:tgtEl>
                                        <p:attrNameLst>
                                          <p:attrName>style.visibility</p:attrName>
                                        </p:attrNameLst>
                                      </p:cBhvr>
                                      <p:to>
                                        <p:strVal val="visible"/>
                                      </p:to>
                                    </p:set>
                                    <p:anim calcmode="lin" valueType="num">
                                      <p:cBhvr additive="base">
                                        <p:cTn id="64" dur="500" fill="hold"/>
                                        <p:tgtEl>
                                          <p:spTgt spid="38"/>
                                        </p:tgtEl>
                                        <p:attrNameLst>
                                          <p:attrName>ppt_x</p:attrName>
                                        </p:attrNameLst>
                                      </p:cBhvr>
                                      <p:tavLst>
                                        <p:tav tm="0">
                                          <p:val>
                                            <p:strVal val="#ppt_x"/>
                                          </p:val>
                                        </p:tav>
                                        <p:tav tm="100000">
                                          <p:val>
                                            <p:strVal val="#ppt_x"/>
                                          </p:val>
                                        </p:tav>
                                      </p:tavLst>
                                    </p:anim>
                                    <p:anim calcmode="lin" valueType="num">
                                      <p:cBhvr additive="base">
                                        <p:cTn id="65" dur="500" fill="hold"/>
                                        <p:tgtEl>
                                          <p:spTgt spid="38"/>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30"/>
                                        </p:tgtEl>
                                        <p:attrNameLst>
                                          <p:attrName>style.visibility</p:attrName>
                                        </p:attrNameLst>
                                      </p:cBhvr>
                                      <p:to>
                                        <p:strVal val="visible"/>
                                      </p:to>
                                    </p:set>
                                    <p:anim calcmode="lin" valueType="num">
                                      <p:cBhvr additive="base">
                                        <p:cTn id="68" dur="500" fill="hold"/>
                                        <p:tgtEl>
                                          <p:spTgt spid="30"/>
                                        </p:tgtEl>
                                        <p:attrNameLst>
                                          <p:attrName>ppt_x</p:attrName>
                                        </p:attrNameLst>
                                      </p:cBhvr>
                                      <p:tavLst>
                                        <p:tav tm="0">
                                          <p:val>
                                            <p:strVal val="#ppt_x"/>
                                          </p:val>
                                        </p:tav>
                                        <p:tav tm="100000">
                                          <p:val>
                                            <p:strVal val="#ppt_x"/>
                                          </p:val>
                                        </p:tav>
                                      </p:tavLst>
                                    </p:anim>
                                    <p:anim calcmode="lin" valueType="num">
                                      <p:cBhvr additive="base">
                                        <p:cTn id="69" dur="500" fill="hold"/>
                                        <p:tgtEl>
                                          <p:spTgt spid="30"/>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39"/>
                                        </p:tgtEl>
                                        <p:attrNameLst>
                                          <p:attrName>style.visibility</p:attrName>
                                        </p:attrNameLst>
                                      </p:cBhvr>
                                      <p:to>
                                        <p:strVal val="visible"/>
                                      </p:to>
                                    </p:set>
                                    <p:anim calcmode="lin" valueType="num">
                                      <p:cBhvr additive="base">
                                        <p:cTn id="72" dur="500" fill="hold"/>
                                        <p:tgtEl>
                                          <p:spTgt spid="39"/>
                                        </p:tgtEl>
                                        <p:attrNameLst>
                                          <p:attrName>ppt_x</p:attrName>
                                        </p:attrNameLst>
                                      </p:cBhvr>
                                      <p:tavLst>
                                        <p:tav tm="0">
                                          <p:val>
                                            <p:strVal val="#ppt_x"/>
                                          </p:val>
                                        </p:tav>
                                        <p:tav tm="100000">
                                          <p:val>
                                            <p:strVal val="#ppt_x"/>
                                          </p:val>
                                        </p:tav>
                                      </p:tavLst>
                                    </p:anim>
                                    <p:anim calcmode="lin" valueType="num">
                                      <p:cBhvr additive="base">
                                        <p:cTn id="73" dur="500" fill="hold"/>
                                        <p:tgtEl>
                                          <p:spTgt spid="39"/>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37"/>
                                        </p:tgtEl>
                                        <p:attrNameLst>
                                          <p:attrName>style.visibility</p:attrName>
                                        </p:attrNameLst>
                                      </p:cBhvr>
                                      <p:to>
                                        <p:strVal val="visible"/>
                                      </p:to>
                                    </p:set>
                                    <p:anim calcmode="lin" valueType="num">
                                      <p:cBhvr additive="base">
                                        <p:cTn id="76" dur="500" fill="hold"/>
                                        <p:tgtEl>
                                          <p:spTgt spid="37"/>
                                        </p:tgtEl>
                                        <p:attrNameLst>
                                          <p:attrName>ppt_x</p:attrName>
                                        </p:attrNameLst>
                                      </p:cBhvr>
                                      <p:tavLst>
                                        <p:tav tm="0">
                                          <p:val>
                                            <p:strVal val="#ppt_x"/>
                                          </p:val>
                                        </p:tav>
                                        <p:tav tm="100000">
                                          <p:val>
                                            <p:strVal val="#ppt_x"/>
                                          </p:val>
                                        </p:tav>
                                      </p:tavLst>
                                    </p:anim>
                                    <p:anim calcmode="lin" valueType="num">
                                      <p:cBhvr additive="base">
                                        <p:cTn id="77" dur="500" fill="hold"/>
                                        <p:tgtEl>
                                          <p:spTgt spid="37"/>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36"/>
                                        </p:tgtEl>
                                        <p:attrNameLst>
                                          <p:attrName>style.visibility</p:attrName>
                                        </p:attrNameLst>
                                      </p:cBhvr>
                                      <p:to>
                                        <p:strVal val="visible"/>
                                      </p:to>
                                    </p:set>
                                    <p:anim calcmode="lin" valueType="num">
                                      <p:cBhvr additive="base">
                                        <p:cTn id="80" dur="500" fill="hold"/>
                                        <p:tgtEl>
                                          <p:spTgt spid="36"/>
                                        </p:tgtEl>
                                        <p:attrNameLst>
                                          <p:attrName>ppt_x</p:attrName>
                                        </p:attrNameLst>
                                      </p:cBhvr>
                                      <p:tavLst>
                                        <p:tav tm="0">
                                          <p:val>
                                            <p:strVal val="#ppt_x"/>
                                          </p:val>
                                        </p:tav>
                                        <p:tav tm="100000">
                                          <p:val>
                                            <p:strVal val="#ppt_x"/>
                                          </p:val>
                                        </p:tav>
                                      </p:tavLst>
                                    </p:anim>
                                    <p:anim calcmode="lin" valueType="num">
                                      <p:cBhvr additive="base">
                                        <p:cTn id="81" dur="500" fill="hold"/>
                                        <p:tgtEl>
                                          <p:spTgt spid="36"/>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34"/>
                                        </p:tgtEl>
                                        <p:attrNameLst>
                                          <p:attrName>style.visibility</p:attrName>
                                        </p:attrNameLst>
                                      </p:cBhvr>
                                      <p:to>
                                        <p:strVal val="visible"/>
                                      </p:to>
                                    </p:set>
                                    <p:anim calcmode="lin" valueType="num">
                                      <p:cBhvr additive="base">
                                        <p:cTn id="84" dur="500" fill="hold"/>
                                        <p:tgtEl>
                                          <p:spTgt spid="34"/>
                                        </p:tgtEl>
                                        <p:attrNameLst>
                                          <p:attrName>ppt_x</p:attrName>
                                        </p:attrNameLst>
                                      </p:cBhvr>
                                      <p:tavLst>
                                        <p:tav tm="0">
                                          <p:val>
                                            <p:strVal val="#ppt_x"/>
                                          </p:val>
                                        </p:tav>
                                        <p:tav tm="100000">
                                          <p:val>
                                            <p:strVal val="#ppt_x"/>
                                          </p:val>
                                        </p:tav>
                                      </p:tavLst>
                                    </p:anim>
                                    <p:anim calcmode="lin" valueType="num">
                                      <p:cBhvr additive="base">
                                        <p:cTn id="85"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41"/>
                                        </p:tgtEl>
                                        <p:attrNameLst>
                                          <p:attrName>style.visibility</p:attrName>
                                        </p:attrNameLst>
                                      </p:cBhvr>
                                      <p:to>
                                        <p:strVal val="visible"/>
                                      </p:to>
                                    </p:set>
                                    <p:anim calcmode="lin" valueType="num">
                                      <p:cBhvr additive="base">
                                        <p:cTn id="90" dur="500" fill="hold"/>
                                        <p:tgtEl>
                                          <p:spTgt spid="41"/>
                                        </p:tgtEl>
                                        <p:attrNameLst>
                                          <p:attrName>ppt_x</p:attrName>
                                        </p:attrNameLst>
                                      </p:cBhvr>
                                      <p:tavLst>
                                        <p:tav tm="0">
                                          <p:val>
                                            <p:strVal val="#ppt_x"/>
                                          </p:val>
                                        </p:tav>
                                        <p:tav tm="100000">
                                          <p:val>
                                            <p:strVal val="#ppt_x"/>
                                          </p:val>
                                        </p:tav>
                                      </p:tavLst>
                                    </p:anim>
                                    <p:anim calcmode="lin" valueType="num">
                                      <p:cBhvr additive="base">
                                        <p:cTn id="91"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2" grpId="0"/>
      <p:bldP spid="24" grpId="0"/>
      <p:bldP spid="25" grpId="0"/>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44FE8-F77D-EB81-D6A7-CDB537B920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F6A7A0-BEE9-A3DC-8CB5-7286F1118837}"/>
              </a:ext>
            </a:extLst>
          </p:cNvPr>
          <p:cNvSpPr txBox="1">
            <a:spLocks noGrp="1"/>
          </p:cNvSpPr>
          <p:nvPr>
            <p:ph type="ctrTitle"/>
          </p:nvPr>
        </p:nvSpPr>
        <p:spPr>
          <a:xfrm>
            <a:off x="381003" y="304800"/>
            <a:ext cx="6324597" cy="804034"/>
          </a:xfrm>
          <a:noFill/>
        </p:spPr>
        <p:txBody>
          <a:bodyPr/>
          <a:lstStyle/>
          <a:p>
            <a:pPr lvl="0"/>
            <a:r>
              <a:rPr lang="en-US" sz="2800" dirty="0">
                <a:solidFill>
                  <a:schemeClr val="tx1"/>
                </a:solidFill>
                <a:ea typeface="Calibri"/>
                <a:cs typeface="Calibri"/>
              </a:rPr>
              <a:t>Method of Joint Analysis &amp; Further Use of Information</a:t>
            </a:r>
          </a:p>
        </p:txBody>
      </p:sp>
      <p:grpSp>
        <p:nvGrpSpPr>
          <p:cNvPr id="5" name="Group 38">
            <a:extLst>
              <a:ext uri="{FF2B5EF4-FFF2-40B4-BE49-F238E27FC236}">
                <a16:creationId xmlns:a16="http://schemas.microsoft.com/office/drawing/2014/main" id="{0A0DFB4E-15E5-CAE0-4D09-158A5035260C}"/>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4D91D7B-65AB-E668-46A0-110FA0868A81}"/>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4655B011-9996-4375-FD04-A6503C1363E4}"/>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25919976-9CDD-3B65-9300-0612BD98D719}"/>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249CD07D-C942-D025-8022-A0A83F9E70D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DCAAF6C1-5BBD-7723-2E27-5E67E057E9F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9FD754C3-DABF-E163-70C9-D1FAC2A4733E}"/>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A6D02934-64EB-0477-6BAF-1A0E1FB54DF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2F2EDE3D-87DF-443B-CD1E-3DD3B25F509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B988E207-A181-09A0-BFFF-DBEC5F880F4E}"/>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3A3DD4DD-7652-D2E0-AEA9-776ACAEAFC3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CAD8BDCD-2A73-C9D8-A9CD-44839E0F5A6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08EDF227-C21B-9702-8720-C1DAB60CC1DD}"/>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E9F87A02-4D26-7EDE-CE92-84911AC5E3A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E7069EC2-5E83-FE78-3865-C2FD9DE1461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2C4E2B09-B1ED-7484-4B8E-DAF8BA6D0D8C}"/>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5AD7856C-B613-2683-184B-6F09BED261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 name="TextBox 3">
            <a:extLst>
              <a:ext uri="{FF2B5EF4-FFF2-40B4-BE49-F238E27FC236}">
                <a16:creationId xmlns:a16="http://schemas.microsoft.com/office/drawing/2014/main" id="{19D49967-BFD4-5640-D8E2-EA415DB93E83}"/>
              </a:ext>
            </a:extLst>
          </p:cNvPr>
          <p:cNvSpPr txBox="1"/>
          <p:nvPr/>
        </p:nvSpPr>
        <p:spPr>
          <a:xfrm>
            <a:off x="385435" y="1308958"/>
            <a:ext cx="5212966" cy="461665"/>
          </a:xfrm>
          <a:prstGeom prst="rect">
            <a:avLst/>
          </a:prstGeom>
          <a:noFill/>
        </p:spPr>
        <p:txBody>
          <a:bodyPr wrap="none" rtlCol="0">
            <a:spAutoFit/>
          </a:bodyPr>
          <a:lstStyle/>
          <a:p>
            <a:r>
              <a:rPr lang="en-US" dirty="0"/>
              <a:t>Stress in A line member with axial Load:</a:t>
            </a:r>
          </a:p>
        </p:txBody>
      </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4535AD28-6264-2DBD-C9AE-CC0B68879360}"/>
                  </a:ext>
                </a:extLst>
              </p:cNvPr>
              <p:cNvSpPr txBox="1"/>
              <p:nvPr/>
            </p:nvSpPr>
            <p:spPr>
              <a:xfrm>
                <a:off x="3756280" y="2148200"/>
                <a:ext cx="2047484" cy="78656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𝑆𝑡𝑟𝑒𝑠𝑠</m:t>
                      </m:r>
                      <m:r>
                        <a:rPr lang="en-US" b="0" i="1" smtClean="0">
                          <a:latin typeface="Cambria Math" panose="02040503050406030204" pitchFamily="18" charset="0"/>
                          <a:ea typeface="Cambria Math" panose="02040503050406030204" pitchFamily="18" charset="0"/>
                        </a:rPr>
                        <m:t>,</m:t>
                      </m:r>
                      <m:r>
                        <a:rPr lang="en-US" i="1" smtClean="0">
                          <a:latin typeface="Cambria Math" panose="02040503050406030204" pitchFamily="18" charset="0"/>
                          <a:ea typeface="Cambria Math" panose="02040503050406030204" pitchFamily="18" charset="0"/>
                        </a:rPr>
                        <m:t>𝜎</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d>
                            <m:dPr>
                              <m:begChr m:val="|"/>
                              <m:endChr m:val="|"/>
                              <m:ctrlPr>
                                <a:rPr lang="en-US" b="0" i="1" smtClean="0">
                                  <a:latin typeface="Cambria Math" panose="02040503050406030204" pitchFamily="18" charset="0"/>
                                  <a:ea typeface="Cambria Math" panose="02040503050406030204" pitchFamily="18" charset="0"/>
                                </a:rPr>
                              </m:ctrlPr>
                            </m:dPr>
                            <m:e>
                              <m:acc>
                                <m:accPr>
                                  <m:chr m:val="⃗"/>
                                  <m:ctrlPr>
                                    <a:rPr lang="en-US" b="0"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𝐹</m:t>
                                  </m:r>
                                </m:e>
                              </m:acc>
                            </m:e>
                          </m:d>
                        </m:num>
                        <m:den>
                          <m:r>
                            <a:rPr lang="en-US" b="0" i="1" smtClean="0">
                              <a:latin typeface="Cambria Math" panose="02040503050406030204" pitchFamily="18" charset="0"/>
                              <a:ea typeface="Cambria Math" panose="02040503050406030204" pitchFamily="18" charset="0"/>
                            </a:rPr>
                            <m:t>𝐴</m:t>
                          </m:r>
                        </m:den>
                      </m:f>
                    </m:oMath>
                  </m:oMathPara>
                </a14:m>
                <a:endParaRPr lang="en-US" dirty="0"/>
              </a:p>
            </p:txBody>
          </p:sp>
        </mc:Choice>
        <mc:Fallback xmlns="">
          <p:sp>
            <p:nvSpPr>
              <p:cNvPr id="44" name="TextBox 43">
                <a:extLst>
                  <a:ext uri="{FF2B5EF4-FFF2-40B4-BE49-F238E27FC236}">
                    <a16:creationId xmlns:a16="http://schemas.microsoft.com/office/drawing/2014/main" id="{4535AD28-6264-2DBD-C9AE-CC0B68879360}"/>
                  </a:ext>
                </a:extLst>
              </p:cNvPr>
              <p:cNvSpPr txBox="1">
                <a:spLocks noRot="1" noChangeAspect="1" noMove="1" noResize="1" noEditPoints="1" noAdjustHandles="1" noChangeArrowheads="1" noChangeShapeType="1" noTextEdit="1"/>
              </p:cNvSpPr>
              <p:nvPr/>
            </p:nvSpPr>
            <p:spPr>
              <a:xfrm>
                <a:off x="3756280" y="2148200"/>
                <a:ext cx="2047484" cy="786562"/>
              </a:xfrm>
              <a:prstGeom prst="rect">
                <a:avLst/>
              </a:prstGeom>
              <a:blipFill>
                <a:blip r:embed="rId4"/>
                <a:stretch>
                  <a:fillRect/>
                </a:stretch>
              </a:blipFill>
            </p:spPr>
            <p:txBody>
              <a:bodyPr/>
              <a:lstStyle/>
              <a:p>
                <a:r>
                  <a:rPr lang="en-US">
                    <a:noFill/>
                  </a:rPr>
                  <a:t> </a:t>
                </a:r>
              </a:p>
            </p:txBody>
          </p:sp>
        </mc:Fallback>
      </mc:AlternateContent>
      <p:sp>
        <p:nvSpPr>
          <p:cNvPr id="45" name="TextBox 44">
            <a:extLst>
              <a:ext uri="{FF2B5EF4-FFF2-40B4-BE49-F238E27FC236}">
                <a16:creationId xmlns:a16="http://schemas.microsoft.com/office/drawing/2014/main" id="{EEF2CD9A-9B44-9A20-EA1D-6FE74ABA5692}"/>
              </a:ext>
            </a:extLst>
          </p:cNvPr>
          <p:cNvSpPr txBox="1"/>
          <p:nvPr/>
        </p:nvSpPr>
        <p:spPr>
          <a:xfrm>
            <a:off x="440139" y="1787805"/>
            <a:ext cx="4142160" cy="461665"/>
          </a:xfrm>
          <a:prstGeom prst="rect">
            <a:avLst/>
          </a:prstGeom>
          <a:noFill/>
        </p:spPr>
        <p:txBody>
          <a:bodyPr wrap="none" rtlCol="0">
            <a:spAutoFit/>
          </a:bodyPr>
          <a:lstStyle/>
          <a:p>
            <a:r>
              <a:rPr lang="en-US" dirty="0"/>
              <a:t>Safe Design of A truss Member:</a:t>
            </a:r>
          </a:p>
        </p:txBody>
      </p:sp>
      <p:sp>
        <p:nvSpPr>
          <p:cNvPr id="47" name="TextBox 46">
            <a:extLst>
              <a:ext uri="{FF2B5EF4-FFF2-40B4-BE49-F238E27FC236}">
                <a16:creationId xmlns:a16="http://schemas.microsoft.com/office/drawing/2014/main" id="{E9B7ECDF-1DFC-63D8-23D5-17A720B935BF}"/>
              </a:ext>
            </a:extLst>
          </p:cNvPr>
          <p:cNvSpPr txBox="1"/>
          <p:nvPr/>
        </p:nvSpPr>
        <p:spPr>
          <a:xfrm>
            <a:off x="425761" y="2921282"/>
            <a:ext cx="8590340" cy="830997"/>
          </a:xfrm>
          <a:prstGeom prst="rect">
            <a:avLst/>
          </a:prstGeom>
          <a:noFill/>
        </p:spPr>
        <p:txBody>
          <a:bodyPr wrap="square">
            <a:spAutoFit/>
          </a:bodyPr>
          <a:lstStyle/>
          <a:p>
            <a:r>
              <a:rPr lang="en-US" dirty="0"/>
              <a:t>For tensile loading: The Factor of Safety (</a:t>
            </a:r>
            <a:r>
              <a:rPr lang="en-US" dirty="0" err="1"/>
              <a:t>FoS</a:t>
            </a:r>
            <a:r>
              <a:rPr lang="en-US" dirty="0"/>
              <a:t>) for a simple linear member, such as a rod or beam.</a:t>
            </a:r>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134E7C3E-831F-4D40-C0E8-12620427A3B1}"/>
                  </a:ext>
                </a:extLst>
              </p:cNvPr>
              <p:cNvSpPr txBox="1"/>
              <p:nvPr/>
            </p:nvSpPr>
            <p:spPr>
              <a:xfrm>
                <a:off x="6042235" y="1981197"/>
                <a:ext cx="2661626" cy="6301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𝐹𝑜𝑆</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𝜎</m:t>
                          </m:r>
                        </m:num>
                        <m:den>
                          <m:r>
                            <a:rPr lang="en-US" b="0" i="1" smtClean="0">
                              <a:latin typeface="Cambria Math" panose="02040503050406030204" pitchFamily="18" charset="0"/>
                            </a:rPr>
                            <m:t>𝑌𝑖𝑒𝑙𝑑</m:t>
                          </m:r>
                          <m:r>
                            <a:rPr lang="en-US" b="0" i="1" smtClean="0">
                              <a:latin typeface="Cambria Math" panose="02040503050406030204" pitchFamily="18" charset="0"/>
                            </a:rPr>
                            <m:t> </m:t>
                          </m:r>
                          <m:r>
                            <a:rPr lang="en-US" b="0" i="1" smtClean="0">
                              <a:latin typeface="Cambria Math" panose="02040503050406030204" pitchFamily="18" charset="0"/>
                            </a:rPr>
                            <m:t>𝑆𝑡𝑟𝑒𝑠𝑠</m:t>
                          </m:r>
                        </m:den>
                      </m:f>
                    </m:oMath>
                  </m:oMathPara>
                </a14:m>
                <a:endParaRPr lang="en-US" dirty="0"/>
              </a:p>
            </p:txBody>
          </p:sp>
        </mc:Choice>
        <mc:Fallback xmlns="">
          <p:sp>
            <p:nvSpPr>
              <p:cNvPr id="48" name="TextBox 47">
                <a:extLst>
                  <a:ext uri="{FF2B5EF4-FFF2-40B4-BE49-F238E27FC236}">
                    <a16:creationId xmlns:a16="http://schemas.microsoft.com/office/drawing/2014/main" id="{134E7C3E-831F-4D40-C0E8-12620427A3B1}"/>
                  </a:ext>
                </a:extLst>
              </p:cNvPr>
              <p:cNvSpPr txBox="1">
                <a:spLocks noRot="1" noChangeAspect="1" noMove="1" noResize="1" noEditPoints="1" noAdjustHandles="1" noChangeArrowheads="1" noChangeShapeType="1" noTextEdit="1"/>
              </p:cNvSpPr>
              <p:nvPr/>
            </p:nvSpPr>
            <p:spPr>
              <a:xfrm>
                <a:off x="6042235" y="1981197"/>
                <a:ext cx="2661626" cy="630173"/>
              </a:xfrm>
              <a:prstGeom prst="rect">
                <a:avLst/>
              </a:prstGeom>
              <a:blipFill>
                <a:blip r:embed="rId5"/>
                <a:stretch>
                  <a:fillRect/>
                </a:stretch>
              </a:blipFill>
            </p:spPr>
            <p:txBody>
              <a:bodyPr/>
              <a:lstStyle/>
              <a:p>
                <a:r>
                  <a:rPr lang="en-US">
                    <a:noFill/>
                  </a:rPr>
                  <a:t> </a:t>
                </a:r>
              </a:p>
            </p:txBody>
          </p:sp>
        </mc:Fallback>
      </mc:AlternateContent>
      <p:sp>
        <p:nvSpPr>
          <p:cNvPr id="49" name="TextBox 48">
            <a:extLst>
              <a:ext uri="{FF2B5EF4-FFF2-40B4-BE49-F238E27FC236}">
                <a16:creationId xmlns:a16="http://schemas.microsoft.com/office/drawing/2014/main" id="{01440416-BA3E-D5B6-44D0-E361D2B29CBC}"/>
              </a:ext>
            </a:extLst>
          </p:cNvPr>
          <p:cNvSpPr txBox="1"/>
          <p:nvPr/>
        </p:nvSpPr>
        <p:spPr>
          <a:xfrm>
            <a:off x="440139" y="4811813"/>
            <a:ext cx="8590340" cy="1200329"/>
          </a:xfrm>
          <a:prstGeom prst="rect">
            <a:avLst/>
          </a:prstGeom>
          <a:noFill/>
        </p:spPr>
        <p:txBody>
          <a:bodyPr wrap="square">
            <a:spAutoFit/>
          </a:bodyPr>
          <a:lstStyle/>
          <a:p>
            <a:pPr lvl="0"/>
            <a:r>
              <a:rPr lang="en-US" dirty="0">
                <a:latin typeface="+mn-lt"/>
              </a:rPr>
              <a:t>For Compressive loading: </a:t>
            </a:r>
            <a:r>
              <a:rPr lang="en-US" altLang="en-US" dirty="0">
                <a:latin typeface="+mn-lt"/>
              </a:rPr>
              <a:t>The critical buckling load (</a:t>
            </a:r>
            <a:r>
              <a:rPr lang="en-US" altLang="en-US" i="1" dirty="0">
                <a:latin typeface="+mn-lt"/>
              </a:rPr>
              <a:t>P</a:t>
            </a:r>
            <a:r>
              <a:rPr lang="en-US" altLang="en-US" i="1" baseline="-25000" dirty="0">
                <a:latin typeface="+mn-lt"/>
              </a:rPr>
              <a:t>𝑐𝑟</a:t>
            </a:r>
            <a:r>
              <a:rPr lang="en-US" altLang="en-US" dirty="0">
                <a:latin typeface="+mn-lt"/>
              </a:rPr>
              <a:t>) is the maximum axial compressive load a slender column can withstand before it suddenly bends or becomes unstable. </a:t>
            </a:r>
          </a:p>
        </p:txBody>
      </p:sp>
      <p:pic>
        <p:nvPicPr>
          <p:cNvPr id="1026" name="Picture 2">
            <a:extLst>
              <a:ext uri="{FF2B5EF4-FFF2-40B4-BE49-F238E27FC236}">
                <a16:creationId xmlns:a16="http://schemas.microsoft.com/office/drawing/2014/main" id="{05E0A93D-4996-C584-1EC4-07E9D11E102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7000" y="-411163"/>
            <a:ext cx="9525" cy="952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122B3CFF-983D-F40D-C9A9-AFEEF670FBA9}"/>
                  </a:ext>
                </a:extLst>
              </p:cNvPr>
              <p:cNvSpPr txBox="1"/>
              <p:nvPr/>
            </p:nvSpPr>
            <p:spPr>
              <a:xfrm>
                <a:off x="3735614" y="5836551"/>
                <a:ext cx="1521699" cy="9118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𝑐𝑟</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𝜋</m:t>
                              </m:r>
                            </m:e>
                            <m:sup>
                              <m:r>
                                <a:rPr lang="en-US" b="0" i="1" smtClean="0">
                                  <a:latin typeface="Cambria Math" panose="02040503050406030204" pitchFamily="18" charset="0"/>
                                </a:rPr>
                                <m:t>2</m:t>
                              </m:r>
                            </m:sup>
                          </m:sSup>
                          <m:r>
                            <a:rPr lang="en-US" b="0" i="1" smtClean="0">
                              <a:latin typeface="Cambria Math" panose="02040503050406030204" pitchFamily="18" charset="0"/>
                            </a:rPr>
                            <m:t>𝐸𝐼</m:t>
                          </m:r>
                        </m:num>
                        <m:den>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𝐿</m:t>
                              </m:r>
                            </m:e>
                            <m:sub>
                              <m:r>
                                <a:rPr lang="en-US" b="0" i="1" smtClean="0">
                                  <a:latin typeface="Cambria Math" panose="02040503050406030204" pitchFamily="18" charset="0"/>
                                </a:rPr>
                                <m:t>𝑒𝑓𝑓</m:t>
                              </m:r>
                            </m:sub>
                            <m:sup>
                              <m:r>
                                <a:rPr lang="en-US" b="0" i="1" smtClean="0">
                                  <a:latin typeface="Cambria Math" panose="02040503050406030204" pitchFamily="18" charset="0"/>
                                </a:rPr>
                                <m:t>2</m:t>
                              </m:r>
                            </m:sup>
                          </m:sSubSup>
                        </m:den>
                      </m:f>
                    </m:oMath>
                  </m:oMathPara>
                </a14:m>
                <a:endParaRPr lang="en-US" dirty="0"/>
              </a:p>
            </p:txBody>
          </p:sp>
        </mc:Choice>
        <mc:Fallback xmlns="">
          <p:sp>
            <p:nvSpPr>
              <p:cNvPr id="51" name="TextBox 50">
                <a:extLst>
                  <a:ext uri="{FF2B5EF4-FFF2-40B4-BE49-F238E27FC236}">
                    <a16:creationId xmlns:a16="http://schemas.microsoft.com/office/drawing/2014/main" id="{122B3CFF-983D-F40D-C9A9-AFEEF670FBA9}"/>
                  </a:ext>
                </a:extLst>
              </p:cNvPr>
              <p:cNvSpPr txBox="1">
                <a:spLocks noRot="1" noChangeAspect="1" noMove="1" noResize="1" noEditPoints="1" noAdjustHandles="1" noChangeArrowheads="1" noChangeShapeType="1" noTextEdit="1"/>
              </p:cNvSpPr>
              <p:nvPr/>
            </p:nvSpPr>
            <p:spPr>
              <a:xfrm>
                <a:off x="3735614" y="5836551"/>
                <a:ext cx="1521699" cy="911853"/>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246F5A5F-9E59-ABF4-6F21-AC78F05A44E7}"/>
                  </a:ext>
                </a:extLst>
              </p:cNvPr>
              <p:cNvSpPr txBox="1"/>
              <p:nvPr/>
            </p:nvSpPr>
            <p:spPr>
              <a:xfrm>
                <a:off x="5742664" y="5858117"/>
                <a:ext cx="1521699" cy="85594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𝑐𝑟</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𝜋</m:t>
                              </m:r>
                            </m:e>
                            <m:sup>
                              <m:r>
                                <a:rPr lang="en-US" b="0" i="1" smtClean="0">
                                  <a:latin typeface="Cambria Math" panose="02040503050406030204" pitchFamily="18" charset="0"/>
                                </a:rPr>
                                <m:t>2</m:t>
                              </m:r>
                            </m:sup>
                          </m:sSup>
                          <m:r>
                            <a:rPr lang="en-US" b="0" i="1" smtClean="0">
                              <a:latin typeface="Cambria Math" panose="02040503050406030204" pitchFamily="18" charset="0"/>
                            </a:rPr>
                            <m:t>𝐸𝐼</m:t>
                          </m:r>
                        </m:num>
                        <m:den>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𝐿</m:t>
                              </m:r>
                            </m:e>
                            <m:sub/>
                            <m:sup>
                              <m:r>
                                <a:rPr lang="en-US" b="0" i="1" smtClean="0">
                                  <a:latin typeface="Cambria Math" panose="02040503050406030204" pitchFamily="18" charset="0"/>
                                </a:rPr>
                                <m:t>2</m:t>
                              </m:r>
                            </m:sup>
                          </m:sSubSup>
                        </m:den>
                      </m:f>
                    </m:oMath>
                  </m:oMathPara>
                </a14:m>
                <a:endParaRPr lang="en-US" dirty="0"/>
              </a:p>
            </p:txBody>
          </p:sp>
        </mc:Choice>
        <mc:Fallback xmlns="">
          <p:sp>
            <p:nvSpPr>
              <p:cNvPr id="52" name="TextBox 51">
                <a:extLst>
                  <a:ext uri="{FF2B5EF4-FFF2-40B4-BE49-F238E27FC236}">
                    <a16:creationId xmlns:a16="http://schemas.microsoft.com/office/drawing/2014/main" id="{246F5A5F-9E59-ABF4-6F21-AC78F05A44E7}"/>
                  </a:ext>
                </a:extLst>
              </p:cNvPr>
              <p:cNvSpPr txBox="1">
                <a:spLocks noRot="1" noChangeAspect="1" noMove="1" noResize="1" noEditPoints="1" noAdjustHandles="1" noChangeArrowheads="1" noChangeShapeType="1" noTextEdit="1"/>
              </p:cNvSpPr>
              <p:nvPr/>
            </p:nvSpPr>
            <p:spPr>
              <a:xfrm>
                <a:off x="5742664" y="5858117"/>
                <a:ext cx="1521699" cy="855940"/>
              </a:xfrm>
              <a:prstGeom prst="rect">
                <a:avLst/>
              </a:prstGeom>
              <a:blipFill>
                <a:blip r:embed="rId8"/>
                <a:stretch>
                  <a:fillRect/>
                </a:stretch>
              </a:blipFill>
            </p:spPr>
            <p:txBody>
              <a:bodyPr/>
              <a:lstStyle/>
              <a:p>
                <a:r>
                  <a:rPr lang="en-US">
                    <a:noFill/>
                  </a:rPr>
                  <a:t> </a:t>
                </a:r>
              </a:p>
            </p:txBody>
          </p:sp>
        </mc:Fallback>
      </mc:AlternateContent>
      <p:sp>
        <p:nvSpPr>
          <p:cNvPr id="55" name="TextBox 54">
            <a:extLst>
              <a:ext uri="{FF2B5EF4-FFF2-40B4-BE49-F238E27FC236}">
                <a16:creationId xmlns:a16="http://schemas.microsoft.com/office/drawing/2014/main" id="{DF08380D-7C3A-54E7-4FDF-B87BCE5E0F1B}"/>
              </a:ext>
            </a:extLst>
          </p:cNvPr>
          <p:cNvSpPr txBox="1"/>
          <p:nvPr/>
        </p:nvSpPr>
        <p:spPr>
          <a:xfrm>
            <a:off x="466527" y="3689735"/>
            <a:ext cx="8067873" cy="1077218"/>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A0A0A"/>
                </a:solidFill>
                <a:effectLst/>
                <a:latin typeface="+mn-lt"/>
              </a:rPr>
              <a:t>Typical Factors of Safety for Linear Members</a:t>
            </a:r>
            <a:endParaRPr kumimoji="0" lang="en-US" altLang="en-US" sz="16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rgbClr val="0A0A0A"/>
                </a:solidFill>
                <a:effectLst/>
                <a:latin typeface="+mn-lt"/>
              </a:rPr>
              <a:t>Structural Steel (Buildings):</a:t>
            </a:r>
            <a:r>
              <a:rPr kumimoji="0" lang="en-US" altLang="en-US" sz="1600" b="0" i="0" u="none" strike="noStrike" cap="none" normalizeH="0" baseline="0" dirty="0">
                <a:ln>
                  <a:noFill/>
                </a:ln>
                <a:solidFill>
                  <a:srgbClr val="0A0A0A"/>
                </a:solidFill>
                <a:effectLst/>
                <a:latin typeface="+mn-lt"/>
              </a:rPr>
              <a:t> 1.67–1.92 : </a:t>
            </a:r>
            <a:r>
              <a:rPr kumimoji="0" lang="en-US" altLang="en-US" sz="1600" b="1" i="0" u="none" strike="noStrike" cap="none" normalizeH="0" baseline="0" dirty="0">
                <a:ln>
                  <a:noFill/>
                </a:ln>
                <a:solidFill>
                  <a:srgbClr val="0A0A0A"/>
                </a:solidFill>
                <a:effectLst/>
                <a:latin typeface="+mn-lt"/>
              </a:rPr>
              <a:t>General Machinery (Static Loads):</a:t>
            </a:r>
            <a:r>
              <a:rPr kumimoji="0" lang="en-US" altLang="en-US" sz="1600" b="0" i="0" u="none" strike="noStrike" cap="none" normalizeH="0" baseline="0" dirty="0">
                <a:ln>
                  <a:noFill/>
                </a:ln>
                <a:solidFill>
                  <a:srgbClr val="0A0A0A"/>
                </a:solidFill>
                <a:effectLst/>
                <a:latin typeface="+mn-lt"/>
              </a:rPr>
              <a:t> 1.5–2.5</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rgbClr val="0A0A0A"/>
                </a:solidFill>
                <a:effectLst/>
                <a:latin typeface="+mn-lt"/>
              </a:rPr>
              <a:t>Ductile Materials (Steel):</a:t>
            </a:r>
            <a:r>
              <a:rPr kumimoji="0" lang="en-US" altLang="en-US" sz="1600" b="0" i="0" u="none" strike="noStrike" cap="none" normalizeH="0" baseline="0" dirty="0">
                <a:ln>
                  <a:noFill/>
                </a:ln>
                <a:solidFill>
                  <a:srgbClr val="0A0A0A"/>
                </a:solidFill>
                <a:effectLst/>
                <a:latin typeface="+mn-lt"/>
              </a:rPr>
              <a:t> 1.5–2.0 (based on yield strength)</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rgbClr val="0A0A0A"/>
                </a:solidFill>
                <a:effectLst/>
                <a:latin typeface="+mn-lt"/>
              </a:rPr>
              <a:t>Brittle Materials (Concrete/Timber):</a:t>
            </a:r>
            <a:r>
              <a:rPr kumimoji="0" lang="en-US" altLang="en-US" sz="1600" b="0" i="0" u="none" strike="noStrike" cap="none" normalizeH="0" baseline="0" dirty="0">
                <a:ln>
                  <a:noFill/>
                </a:ln>
                <a:solidFill>
                  <a:srgbClr val="0A0A0A"/>
                </a:solidFill>
                <a:effectLst/>
                <a:latin typeface="+mn-lt"/>
              </a:rPr>
              <a:t> 3.0–5.0 (based on ultimate strength) </a:t>
            </a:r>
          </a:p>
        </p:txBody>
      </p:sp>
    </p:spTree>
    <p:extLst>
      <p:ext uri="{BB962C8B-B14F-4D97-AF65-F5344CB8AC3E}">
        <p14:creationId xmlns:p14="http://schemas.microsoft.com/office/powerpoint/2010/main" val="106940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additive="base">
                                        <p:cTn id="13" dur="500" fill="hold"/>
                                        <p:tgtEl>
                                          <p:spTgt spid="45"/>
                                        </p:tgtEl>
                                        <p:attrNameLst>
                                          <p:attrName>ppt_x</p:attrName>
                                        </p:attrNameLst>
                                      </p:cBhvr>
                                      <p:tavLst>
                                        <p:tav tm="0">
                                          <p:val>
                                            <p:strVal val="#ppt_x"/>
                                          </p:val>
                                        </p:tav>
                                        <p:tav tm="100000">
                                          <p:val>
                                            <p:strVal val="#ppt_x"/>
                                          </p:val>
                                        </p:tav>
                                      </p:tavLst>
                                    </p:anim>
                                    <p:anim calcmode="lin" valueType="num">
                                      <p:cBhvr additive="base">
                                        <p:cTn id="14"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500" fill="hold"/>
                                        <p:tgtEl>
                                          <p:spTgt spid="44"/>
                                        </p:tgtEl>
                                        <p:attrNameLst>
                                          <p:attrName>ppt_x</p:attrName>
                                        </p:attrNameLst>
                                      </p:cBhvr>
                                      <p:tavLst>
                                        <p:tav tm="0">
                                          <p:val>
                                            <p:strVal val="#ppt_x"/>
                                          </p:val>
                                        </p:tav>
                                        <p:tav tm="100000">
                                          <p:val>
                                            <p:strVal val="#ppt_x"/>
                                          </p:val>
                                        </p:tav>
                                      </p:tavLst>
                                    </p:anim>
                                    <p:anim calcmode="lin" valueType="num">
                                      <p:cBhvr additive="base">
                                        <p:cTn id="2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additive="base">
                                        <p:cTn id="25" dur="500" fill="hold"/>
                                        <p:tgtEl>
                                          <p:spTgt spid="48"/>
                                        </p:tgtEl>
                                        <p:attrNameLst>
                                          <p:attrName>ppt_x</p:attrName>
                                        </p:attrNameLst>
                                      </p:cBhvr>
                                      <p:tavLst>
                                        <p:tav tm="0">
                                          <p:val>
                                            <p:strVal val="#ppt_x"/>
                                          </p:val>
                                        </p:tav>
                                        <p:tav tm="100000">
                                          <p:val>
                                            <p:strVal val="#ppt_x"/>
                                          </p:val>
                                        </p:tav>
                                      </p:tavLst>
                                    </p:anim>
                                    <p:anim calcmode="lin" valueType="num">
                                      <p:cBhvr additive="base">
                                        <p:cTn id="26"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7"/>
                                        </p:tgtEl>
                                        <p:attrNameLst>
                                          <p:attrName>style.visibility</p:attrName>
                                        </p:attrNameLst>
                                      </p:cBhvr>
                                      <p:to>
                                        <p:strVal val="visible"/>
                                      </p:to>
                                    </p:set>
                                    <p:anim calcmode="lin" valueType="num">
                                      <p:cBhvr additive="base">
                                        <p:cTn id="31" dur="500" fill="hold"/>
                                        <p:tgtEl>
                                          <p:spTgt spid="47"/>
                                        </p:tgtEl>
                                        <p:attrNameLst>
                                          <p:attrName>ppt_x</p:attrName>
                                        </p:attrNameLst>
                                      </p:cBhvr>
                                      <p:tavLst>
                                        <p:tav tm="0">
                                          <p:val>
                                            <p:strVal val="#ppt_x"/>
                                          </p:val>
                                        </p:tav>
                                        <p:tav tm="100000">
                                          <p:val>
                                            <p:strVal val="#ppt_x"/>
                                          </p:val>
                                        </p:tav>
                                      </p:tavLst>
                                    </p:anim>
                                    <p:anim calcmode="lin" valueType="num">
                                      <p:cBhvr additive="base">
                                        <p:cTn id="32"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additive="base">
                                        <p:cTn id="37" dur="500" fill="hold"/>
                                        <p:tgtEl>
                                          <p:spTgt spid="55"/>
                                        </p:tgtEl>
                                        <p:attrNameLst>
                                          <p:attrName>ppt_x</p:attrName>
                                        </p:attrNameLst>
                                      </p:cBhvr>
                                      <p:tavLst>
                                        <p:tav tm="0">
                                          <p:val>
                                            <p:strVal val="#ppt_x"/>
                                          </p:val>
                                        </p:tav>
                                        <p:tav tm="100000">
                                          <p:val>
                                            <p:strVal val="#ppt_x"/>
                                          </p:val>
                                        </p:tav>
                                      </p:tavLst>
                                    </p:anim>
                                    <p:anim calcmode="lin" valueType="num">
                                      <p:cBhvr additive="base">
                                        <p:cTn id="38"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additive="base">
                                        <p:cTn id="43" dur="500" fill="hold"/>
                                        <p:tgtEl>
                                          <p:spTgt spid="49"/>
                                        </p:tgtEl>
                                        <p:attrNameLst>
                                          <p:attrName>ppt_x</p:attrName>
                                        </p:attrNameLst>
                                      </p:cBhvr>
                                      <p:tavLst>
                                        <p:tav tm="0">
                                          <p:val>
                                            <p:strVal val="#ppt_x"/>
                                          </p:val>
                                        </p:tav>
                                        <p:tav tm="100000">
                                          <p:val>
                                            <p:strVal val="#ppt_x"/>
                                          </p:val>
                                        </p:tav>
                                      </p:tavLst>
                                    </p:anim>
                                    <p:anim calcmode="lin" valueType="num">
                                      <p:cBhvr additive="base">
                                        <p:cTn id="44"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1"/>
                                        </p:tgtEl>
                                        <p:attrNameLst>
                                          <p:attrName>style.visibility</p:attrName>
                                        </p:attrNameLst>
                                      </p:cBhvr>
                                      <p:to>
                                        <p:strVal val="visible"/>
                                      </p:to>
                                    </p:set>
                                    <p:anim calcmode="lin" valueType="num">
                                      <p:cBhvr additive="base">
                                        <p:cTn id="49" dur="500" fill="hold"/>
                                        <p:tgtEl>
                                          <p:spTgt spid="51"/>
                                        </p:tgtEl>
                                        <p:attrNameLst>
                                          <p:attrName>ppt_x</p:attrName>
                                        </p:attrNameLst>
                                      </p:cBhvr>
                                      <p:tavLst>
                                        <p:tav tm="0">
                                          <p:val>
                                            <p:strVal val="#ppt_x"/>
                                          </p:val>
                                        </p:tav>
                                        <p:tav tm="100000">
                                          <p:val>
                                            <p:strVal val="#ppt_x"/>
                                          </p:val>
                                        </p:tav>
                                      </p:tavLst>
                                    </p:anim>
                                    <p:anim calcmode="lin" valueType="num">
                                      <p:cBhvr additive="base">
                                        <p:cTn id="50"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52"/>
                                        </p:tgtEl>
                                        <p:attrNameLst>
                                          <p:attrName>style.visibility</p:attrName>
                                        </p:attrNameLst>
                                      </p:cBhvr>
                                      <p:to>
                                        <p:strVal val="visible"/>
                                      </p:to>
                                    </p:set>
                                    <p:anim calcmode="lin" valueType="num">
                                      <p:cBhvr additive="base">
                                        <p:cTn id="55" dur="500" fill="hold"/>
                                        <p:tgtEl>
                                          <p:spTgt spid="52"/>
                                        </p:tgtEl>
                                        <p:attrNameLst>
                                          <p:attrName>ppt_x</p:attrName>
                                        </p:attrNameLst>
                                      </p:cBhvr>
                                      <p:tavLst>
                                        <p:tav tm="0">
                                          <p:val>
                                            <p:strVal val="#ppt_x"/>
                                          </p:val>
                                        </p:tav>
                                        <p:tav tm="100000">
                                          <p:val>
                                            <p:strVal val="#ppt_x"/>
                                          </p:val>
                                        </p:tav>
                                      </p:tavLst>
                                    </p:anim>
                                    <p:anim calcmode="lin" valueType="num">
                                      <p:cBhvr additive="base">
                                        <p:cTn id="56"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4" grpId="0"/>
      <p:bldP spid="45" grpId="0"/>
      <p:bldP spid="47" grpId="0"/>
      <p:bldP spid="48" grpId="0"/>
      <p:bldP spid="49" grpId="0"/>
      <p:bldP spid="51" grpId="0"/>
      <p:bldP spid="52" grpId="0"/>
      <p:bldP spid="55" grpId="0"/>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8663</TotalTime>
  <Words>2102</Words>
  <Application>Microsoft Office PowerPoint</Application>
  <PresentationFormat>On-screen Show (4:3)</PresentationFormat>
  <Paragraphs>427</Paragraphs>
  <Slides>37</Slides>
  <Notes>36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37</vt:i4>
      </vt:variant>
    </vt:vector>
  </HeadingPairs>
  <TitlesOfParts>
    <vt:vector size="46" baseType="lpstr">
      <vt:lpstr>Arial</vt:lpstr>
      <vt:lpstr>Calibri</vt:lpstr>
      <vt:lpstr>Cambria Math</vt:lpstr>
      <vt:lpstr>CommercialScript BT</vt:lpstr>
      <vt:lpstr>Curlz MT</vt:lpstr>
      <vt:lpstr>Symbol</vt:lpstr>
      <vt:lpstr>Tempus Sans ITC</vt:lpstr>
      <vt:lpstr>Times New Roman</vt:lpstr>
      <vt:lpstr>Blank Presentation</vt:lpstr>
      <vt:lpstr>Study &amp; Analysis of Structures</vt:lpstr>
      <vt:lpstr>Structure Realized the Dream of Wright Brothers</vt:lpstr>
      <vt:lpstr>Structure Realized the Dream of Wright Brothers</vt:lpstr>
      <vt:lpstr>Structure Realize all  the Dreams</vt:lpstr>
      <vt:lpstr>Engineering Structures: Trusses</vt:lpstr>
      <vt:lpstr>Types of A Trusses: Level 1</vt:lpstr>
      <vt:lpstr>Forms of Designated Trusses</vt:lpstr>
      <vt:lpstr>Forms of Designated Trusses</vt:lpstr>
      <vt:lpstr>List of General Truss Configurations</vt:lpstr>
      <vt:lpstr>General Anatomy of A Truss</vt:lpstr>
      <vt:lpstr>Basic Orgon of A Truss</vt:lpstr>
      <vt:lpstr>Basic Orgon of A Truss</vt:lpstr>
      <vt:lpstr>Creation of Simple Trusses</vt:lpstr>
      <vt:lpstr>Role of A Member</vt:lpstr>
      <vt:lpstr>Weight of Truss Member</vt:lpstr>
      <vt:lpstr>Truss Connections and Supports</vt:lpstr>
      <vt:lpstr>Types of Simple Truss Analysis</vt:lpstr>
      <vt:lpstr>Method of Joints</vt:lpstr>
      <vt:lpstr>Method of Joints: Start</vt:lpstr>
      <vt:lpstr>Method of Joints: FBD of the Truss</vt:lpstr>
      <vt:lpstr>Method of Joints: Evaluation of Reactions</vt:lpstr>
      <vt:lpstr>Method of Joints: Evaluation of Reactions</vt:lpstr>
      <vt:lpstr>Method of Joints: Evaluation of Reactions</vt:lpstr>
      <vt:lpstr>Method of Joints: Evaluation of Reactions</vt:lpstr>
      <vt:lpstr>Method of Joints: Evaluation of Reactions</vt:lpstr>
      <vt:lpstr>Method of Joints: Evaluation of Reactions</vt:lpstr>
      <vt:lpstr>Method of Joints: Evaluation of Reactions</vt:lpstr>
      <vt:lpstr>Method of Joints: Analysis of First Joint</vt:lpstr>
      <vt:lpstr>Method of Joints: Analysis of First Joint</vt:lpstr>
      <vt:lpstr>Analysis of Joint A</vt:lpstr>
      <vt:lpstr>Method of Joints: FBD of A Truss</vt:lpstr>
      <vt:lpstr>Analysis of Joint A</vt:lpstr>
      <vt:lpstr>Analysis of Joint A</vt:lpstr>
      <vt:lpstr>Analysis of Joint A</vt:lpstr>
      <vt:lpstr>Selection of Next Joint </vt:lpstr>
      <vt:lpstr>Detailing of Forces in All Members of A Truss</vt:lpstr>
      <vt:lpstr>Method of Joint Analysis &amp; Further Use of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Science Lead to Development of Civilization</dc:title>
  <dc:creator>P.M.V.S</dc:creator>
  <cp:lastModifiedBy>P M V Subbarao</cp:lastModifiedBy>
  <cp:revision>687</cp:revision>
  <cp:lastPrinted>2002-07-26T02:11:33Z</cp:lastPrinted>
  <dcterms:created xsi:type="dcterms:W3CDTF">2002-07-26T01:39:54Z</dcterms:created>
  <dcterms:modified xsi:type="dcterms:W3CDTF">2026-02-03T03:33:33Z</dcterms:modified>
</cp:coreProperties>
</file>