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sldIdLst>
    <p:sldId id="1377" r:id="rId2"/>
    <p:sldId id="1440" r:id="rId3"/>
    <p:sldId id="1312" r:id="rId4"/>
    <p:sldId id="1397" r:id="rId5"/>
    <p:sldId id="1398" r:id="rId6"/>
    <p:sldId id="1399" r:id="rId7"/>
    <p:sldId id="1313" r:id="rId8"/>
    <p:sldId id="1314" r:id="rId9"/>
    <p:sldId id="1400" r:id="rId10"/>
    <p:sldId id="1401" r:id="rId11"/>
    <p:sldId id="1315" r:id="rId12"/>
    <p:sldId id="1410" r:id="rId13"/>
    <p:sldId id="1316" r:id="rId14"/>
    <p:sldId id="1439" r:id="rId15"/>
    <p:sldId id="1411" r:id="rId16"/>
    <p:sldId id="1412" r:id="rId17"/>
    <p:sldId id="1421" r:id="rId18"/>
    <p:sldId id="1413" r:id="rId19"/>
    <p:sldId id="1438" r:id="rId20"/>
    <p:sldId id="1414" r:id="rId21"/>
    <p:sldId id="1422" r:id="rId22"/>
    <p:sldId id="1402" r:id="rId23"/>
    <p:sldId id="1423" r:id="rId24"/>
    <p:sldId id="1424" r:id="rId25"/>
    <p:sldId id="1317" r:id="rId26"/>
    <p:sldId id="1404" r:id="rId27"/>
    <p:sldId id="1436" r:id="rId28"/>
    <p:sldId id="1405" r:id="rId29"/>
    <p:sldId id="1425" r:id="rId30"/>
    <p:sldId id="1406" r:id="rId31"/>
    <p:sldId id="1426" r:id="rId32"/>
    <p:sldId id="1407" r:id="rId33"/>
    <p:sldId id="1427" r:id="rId34"/>
    <p:sldId id="1408" r:id="rId35"/>
    <p:sldId id="1428" r:id="rId36"/>
    <p:sldId id="1437" r:id="rId37"/>
    <p:sldId id="1420" r:id="rId38"/>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F33CC"/>
    <a:srgbClr val="FF9900"/>
    <a:srgbClr val="FFCC99"/>
    <a:srgbClr val="3366FF"/>
    <a:srgbClr val="CC9900"/>
    <a:srgbClr val="FF0066"/>
    <a:srgbClr val="0000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67" autoAdjust="0"/>
    <p:restoredTop sz="93969" autoAdjust="0"/>
  </p:normalViewPr>
  <p:slideViewPr>
    <p:cSldViewPr>
      <p:cViewPr varScale="1">
        <p:scale>
          <a:sx n="74" d="100"/>
          <a:sy n="74" d="100"/>
        </p:scale>
        <p:origin x="10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08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28T03:44:14.356"/>
    </inkml:context>
    <inkml:brush xml:id="br0">
      <inkml:brushProperty name="width" value="0.05292" units="cm"/>
      <inkml:brushProperty name="height" value="0.05292" units="cm"/>
      <inkml:brushProperty name="color" value="#FF0000"/>
    </inkml:brush>
  </inkml:definitions>
  <inkml:trace contextRef="#ctx0" brushRef="#br0">12483 6378 1558 0,'59'-25'1'0,"2"2"-1"0,-1 0 3 0,2 1-2 0,2 1 7 0,1-3-4 0,-2 2 7 0,-8 1 5 0,-2 3-10 0,-5 1 9 0,-4 0-6 16,8 1-1-16,2-2 1 0,-2 1-1 0,3 0-7 0,-13-4 5 0,-4 5 0 0,-2 0 2 0,-1 2 1 0,-3 1-4 0,0-5 0 0,2 4-1 0,-2-2-4 0,5 1 9 0,-1 2-5 0,-4 0 7 0,-4 4 3 0,-4-1-6 0,0 3 6 0,-5-1-5 0,2 0 3 0,-7 2-10 0,-1-1-2 0,-3 3-1 0,-2 0 14 0,-2-1-11 0,0 2 12 0,-3 0-12 0,0 1 15 0,-3 2-2 0,0 0-2 0,0 0 2 0,0 0 16 0,0 0-5 0,0 0 8 0,-1 0-10 0,0 0-4 0,0 0-7 0,0 0-3 0,-24-6 0 15,19 6-7-15,-1 0 4 0,2 0-3 0,-2 0 5 16,3 1-1-16,0-1-6 15,4 0 1-15,0 0-3 0,0 0 5 0,0 0-4 0,0 0 1 0,0 0-1 16,0 0 10-16,0 0-13 0,0 0 2 0,0 0-6 0,0 0 3 16,0 0 3-16,0 0 1 0,0 0 1 0,0 0 0 15,0 0 0-15,0 0-2 0,0 0 2 0,0 0 0 0,0 0-7 16,0 0-6-16,0 0-1 0,0 0-15 0,0 1-51 31,0 0-22-31,0 0-11 0,-9 13-62 0,2-10-109 0,0 0 3 0,-2 0-53 16,-2 0-82-16</inkml:trace>
  <inkml:trace contextRef="#ctx0" brushRef="#br0" timeOffset="1881.78">12554 7335 239 0,'4'5'39'0,"-4"1"-19"0,2 1 9 0,-1 4-12 0,1 0-10 0,1 3 4 0,-1-5-11 0,1-4 11 0,2-2 15 0,0-1 66 0,1 0 9 0,-1-2 12 16,2-1-29-16,-3-5-1 0,3 0-23 0,0 0 18 0,5-4-19 16,1 1-18-16,0-4 8 0,2-1-12 15,-1-3-10-15,7 2-7 0,-1-4-11 0,6 0 7 0,4 1-6 16,-3-5-6-16,3 3 9 0,-4-4-9 0,2 0-9 0,-1-1 10 16,-2-2-4-16,3-2 9 0,-3 0-6 15,0-2 17-15,3-2-1 0,-3-4 6 0,-2 0-8 0,-1-2 20 16,-4-1-5-16,-1 0 11 0,2 0-6 0,-5-2-8 15,1 2 0-15,-6 2 0 0,-5 0 4 16,-4 3-15-16,-4-3 4 0,-2 0-6 0,-2-1 2 0,-2 1-9 16,-2 2 4-16,-3 3-5 0,-4-1 2 0,-3 0 5 15,2 4-1-15,-1-3 4 0,-5 2-6 0,1 4-12 16,-4-2 5-16,0 5-6 0,-1 0 3 0,1 3-1 16,-3-1-8-16,-2 3 6 0,-1 1 0 0,-4 1 0 15,0 1 8-15,4 2-7 0,-1 2 2 0,10-1-1 0,3 3 0 16,1 0 1-16,-2-1 8 0,2 3-7 0,0-1 4 15,0 1-4-15,-2 3 2 0,2-1-5 0,0-1 0 16,1 3 0-16,-2-1 6 0,3 1-12 16,-4 0 5-16,0 2-7 0,-2-2 11 0,3 3-9 0,5 1 2 15,1 0-5-15,-1 0 3 0,3 2-6 0,1 1 2 16,4 2-3-16,3 1-4 0,-2 0 5 16,-2 3-12-16,3 1 11 0,0-2 1 0,3 1-4 0,-1-1 6 15,1 1-7-15,1 1 3 0,2 3-8 0,3 4 10 16,1 1-8-16,0 0 24 0,2 2 0 0,-1-1 0 15,2 1-2-15,3 5-13 0,-4-5 20 0,5 0-7 16,-2-1 12-16,-3-3-6 0,3 0 0 0,-4-2 2 0,3-2-1 16,0 0 9-16,-2-2-9 0,-3-2 0 0,-1-3-1 15,-1-1 6-15,1-2 5 0,0 0 4 0,0-2-2 16,0 0-4-16,0 0 6 0,0 0-5 0,-6-7 6 16,0 0-2-16,2-2-12 0,-2-1 3 0,1-2-5 15,-2 0 3-15,2-1-12 0,2-3 0 0,-2 3-3 0,3-3-3 16,1 3 1-16,-3 0-3 0,4 1 2 0,-1 2 1 0,1 4-7 15,1-1 1-15,-1 2-2 0,0 2 12 0,-1-2-7 16,1 5 8-16,0 0-8 16,0-1 17-16,0 0-13 0,0 0 6 0,0 0-8 15,0 0 6-15,-1 1-2 0,0 0-5 0,0 0 3 16,1-1 1-16,-1 0 1 0,-1 0 4 0,-26-5-2 16,22 7 3-16,1 3-6 0,-3 0 0 15,1 0-1-15,-1 3 3 0,-1 2-3 0,0-2 3 16,-2 2-3-16,0 2 2 0,0 0-1 0,-2 0-2 15,2 2 1-15,1 0-4 0,-3 1 1 0,0 3-7 16,1 1 5-16,2 1 6 0,1 3-11 16,0 4 9-16,1-4-11 0,-2 2 8 0,4-1-1 15,2 1-2-15,2 1 2 0,0-2 9 0,3-2 0 16,-1-1 3-16,0-4-2 0,3 1 8 0,2-2-7 16,-2-6 8-16,2 0-8 0,-1-3 5 0,0-4 1 15,4 1-3-15,-4-3 2 0,3-3 1 0,-1-2-4 16,-2-1 5-16,2 0-5 0,2-4 1 0,-2-1-4 15,-1-2-1-15,1-2-3 0,-3 0-16 0,3-2 9 16,0-2-10-16,1-2 11 0,1-1-9 0,-2-2-9 16,5 2 5-16,-1 1-6 0,1 2 8 0,1 1 10 15,-1 2-2-15,-1 2 5 0,2 2-1 0,-2 3 0 16,0 2-3-16,-1 2 0 0,0 1-6 0,0 2 19 16,-1 1-6-16,3 1 10 0,0 0-2 15,-2 1-6-15,3 1 5 0,-1-1-6 16,-1 1 3-16,7 1 2 0,-2-1-3 0,-2-1 1 15,-1 0 4-15,2 1-1 0,-2 0 7 0,8 1-7 0,-1-1-6 16,-4-2 11-16,0 2-2 0,-6-2 9 0,-2 0-1 16,-5 1-5-16,-2-1 3 0,0 0-2 15,0 0 12-15,-2-5 2 0,-6 1-2 0,-4-1 3 16,0 0-11-16,-4-1 5 0,-7 0-3 0,1 1 5 16,0 1-16-16,-3-1 11 0,0 3-7 0,-2 2 8 15,-2 1-12-15,4 6-7 0,-3 3-2 0,1 4-2 16,0 4-9-16,-1 5 13 0,0 4-26 15,2 2 12-15,-4 0-84 0,4 5-289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1/29/2026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7F3A2-C7DC-94DE-C502-605B3C180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024D1-4436-AEB4-EB7F-1E61FD475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ACFE01-1C00-BE73-A58C-EBA4DD3C283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CF2C22E-0081-335B-F809-45A410BEB873}"/>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3076628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9F2E5-0ABF-017A-4D67-A476F23A0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1C7D3-9307-9EED-8EDE-9EBB356F8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21917-27CA-5785-392D-DD791AAD9CD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AE242D1-E82C-DD8C-8760-BCF56865C052}"/>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376529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D5EE7-1643-EDA4-11FF-5AA49692F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BBB4B-DBE4-EE64-0E1F-2FF38233E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905B0-32B9-3155-1B9C-2866E8E15BF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8B42645-E3C4-D0B4-F854-F7C9C16A8C57}"/>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13523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0B5AB-C902-CB3D-9844-96A742873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CBAAE-ABA2-1F57-88CB-DAAF7C30E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28A26-2334-972A-CE54-02A5567E6D7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8CD73FD-9BED-C6D8-9A0E-1DB8EC6A3DEB}"/>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2140028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7BD0-40AC-4E8E-8AAB-BBA3E8657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A488E-7602-31CE-8B62-D6833915C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A2442-3C39-DE8C-DE1E-61ED5FCE22C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CF55566-FD1E-CD3A-DB8F-B875413B0822}"/>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3421570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7EFC-ACAF-258E-72D4-E420BA1A8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0329B-7027-B818-E2DB-4CD698A0E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F1DF0-6F55-C972-9489-70A640CDD2D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6D5A3FD-900C-CDE0-4185-B5EAAA75F499}"/>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1653297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BE58D-52B7-B299-6381-D741FB45D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394E0-5514-5A89-BDB2-6979AE60D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8BA72-ED7D-2AF1-6B14-47A07DD9087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79C4681-A9F0-EB37-DD27-F7644F2FC3A7}"/>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3218147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46537-8494-EF2A-BB2A-75117CDFA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BE46C-06D5-9851-DF3F-5AF0462C25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8AC417-A46D-3C9D-D518-7C4B2710539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2D19889-E58E-E5B9-3AAA-4493A0AE78AC}"/>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761985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F3514-65B7-43E1-4267-216489D5D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8A03A-3847-C794-B594-1BA77D069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B64FD-9983-0DB4-F656-FEFADE27FC6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3AE5129-22A7-BFAB-FA11-1986672C8A0F}"/>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2636543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F0515-1AB5-C04C-AF3A-AC128D983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AE339-D753-24CB-8DDA-E133BA944F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AC292-D40C-130C-B804-D2F73F30DAE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66C9289-3BA1-8D9A-395A-755AC6C46DF4}"/>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903054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AB217-6002-D6A1-E772-BC0C6C77D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2E4B4-566B-04B0-F934-1011BCF00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0D57E-068E-F70C-C233-E9FBFDDC259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0DB6ED3-768A-260C-887D-5F1AD22EDEAA}"/>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4271161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4858C-A535-1200-5AEE-839DAC414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4C894-EA7E-ED21-9B5B-524ACD103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E38E1-70C8-E4DD-94DD-44B601CCB13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8053E84-22D6-C594-2C46-754F69E11C1A}"/>
              </a:ext>
            </a:extLst>
          </p:cNvPr>
          <p:cNvSpPr txBox="1">
            <a:spLocks noGrp="1"/>
          </p:cNvSpPr>
          <p:nvPr>
            <p:ph type="sldNum" sz="quarter" idx="8"/>
          </p:nvPr>
        </p:nvSpPr>
        <p:spPr/>
        <p:txBody>
          <a:bodyPr/>
          <a:lstStyle/>
          <a:p>
            <a:pPr lvl="0"/>
            <a:fld id="{C01480D9-C9C9-4919-8C4B-4AAD4112CED4}" type="slidenum">
              <a:t>13</a:t>
            </a:fld>
            <a:endParaRPr lang="en-US"/>
          </a:p>
        </p:txBody>
      </p:sp>
    </p:spTree>
    <p:extLst>
      <p:ext uri="{BB962C8B-B14F-4D97-AF65-F5344CB8AC3E}">
        <p14:creationId xmlns:p14="http://schemas.microsoft.com/office/powerpoint/2010/main" val="3308481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C1166-093D-E925-1613-E428C7AC11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926D2-45F7-F801-17F4-FCED7E809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C0378-BF63-5A25-35FC-6C729DD9BBF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C97478A-22AF-85FB-EB69-ED83E56639E9}"/>
              </a:ext>
            </a:extLst>
          </p:cNvPr>
          <p:cNvSpPr txBox="1">
            <a:spLocks noGrp="1"/>
          </p:cNvSpPr>
          <p:nvPr>
            <p:ph type="sldNum" sz="quarter" idx="8"/>
          </p:nvPr>
        </p:nvSpPr>
        <p:spPr/>
        <p:txBody>
          <a:bodyPr/>
          <a:lstStyle/>
          <a:p>
            <a:pPr lvl="0"/>
            <a:fld id="{C01480D9-C9C9-4919-8C4B-4AAD4112CED4}" type="slidenum">
              <a:t>14</a:t>
            </a:fld>
            <a:endParaRPr lang="en-US"/>
          </a:p>
        </p:txBody>
      </p:sp>
    </p:spTree>
    <p:extLst>
      <p:ext uri="{BB962C8B-B14F-4D97-AF65-F5344CB8AC3E}">
        <p14:creationId xmlns:p14="http://schemas.microsoft.com/office/powerpoint/2010/main" val="3749753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A3F2-C301-50F6-E5C1-D9720AE73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2118F-5AC5-7DE9-4AE5-FDBA47DF2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EDD62-D2C6-FB95-E2C5-3F357386ECE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D777326-1060-930E-CF90-6A63E988D01C}"/>
              </a:ext>
            </a:extLst>
          </p:cNvPr>
          <p:cNvSpPr txBox="1">
            <a:spLocks noGrp="1"/>
          </p:cNvSpPr>
          <p:nvPr>
            <p:ph type="sldNum" sz="quarter" idx="8"/>
          </p:nvPr>
        </p:nvSpPr>
        <p:spPr/>
        <p:txBody>
          <a:bodyPr/>
          <a:lstStyle/>
          <a:p>
            <a:pPr lvl="0"/>
            <a:fld id="{C01480D9-C9C9-4919-8C4B-4AAD4112CED4}" type="slidenum">
              <a:t>15</a:t>
            </a:fld>
            <a:endParaRPr lang="en-US"/>
          </a:p>
        </p:txBody>
      </p:sp>
    </p:spTree>
    <p:extLst>
      <p:ext uri="{BB962C8B-B14F-4D97-AF65-F5344CB8AC3E}">
        <p14:creationId xmlns:p14="http://schemas.microsoft.com/office/powerpoint/2010/main" val="2139586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6A6E4-F35E-0044-6444-F318967F6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23923-387C-E568-1D8C-48A3B2411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C9040-8697-0568-C3BD-58711704B23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4ED08F7-6B8A-D3E4-8EBF-04B492B8040A}"/>
              </a:ext>
            </a:extLst>
          </p:cNvPr>
          <p:cNvSpPr txBox="1">
            <a:spLocks noGrp="1"/>
          </p:cNvSpPr>
          <p:nvPr>
            <p:ph type="sldNum" sz="quarter" idx="8"/>
          </p:nvPr>
        </p:nvSpPr>
        <p:spPr/>
        <p:txBody>
          <a:bodyPr/>
          <a:lstStyle/>
          <a:p>
            <a:pPr lvl="0"/>
            <a:fld id="{C01480D9-C9C9-4919-8C4B-4AAD4112CED4}" type="slidenum">
              <a:t>16</a:t>
            </a:fld>
            <a:endParaRPr lang="en-US"/>
          </a:p>
        </p:txBody>
      </p:sp>
    </p:spTree>
    <p:extLst>
      <p:ext uri="{BB962C8B-B14F-4D97-AF65-F5344CB8AC3E}">
        <p14:creationId xmlns:p14="http://schemas.microsoft.com/office/powerpoint/2010/main" val="2962564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B996-C05E-B822-1D15-DFC5ABCC02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8829E0-B93F-91DD-AB5A-EF3D0BE74F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2A7C8-63CB-44D1-E11C-16878945EA6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ADA08CF-488E-EC38-7DF7-781A1E4E2EE6}"/>
              </a:ext>
            </a:extLst>
          </p:cNvPr>
          <p:cNvSpPr txBox="1">
            <a:spLocks noGrp="1"/>
          </p:cNvSpPr>
          <p:nvPr>
            <p:ph type="sldNum" sz="quarter" idx="8"/>
          </p:nvPr>
        </p:nvSpPr>
        <p:spPr/>
        <p:txBody>
          <a:bodyPr/>
          <a:lstStyle/>
          <a:p>
            <a:pPr lvl="0"/>
            <a:fld id="{C01480D9-C9C9-4919-8C4B-4AAD4112CED4}" type="slidenum">
              <a:t>17</a:t>
            </a:fld>
            <a:endParaRPr lang="en-US"/>
          </a:p>
        </p:txBody>
      </p:sp>
    </p:spTree>
    <p:extLst>
      <p:ext uri="{BB962C8B-B14F-4D97-AF65-F5344CB8AC3E}">
        <p14:creationId xmlns:p14="http://schemas.microsoft.com/office/powerpoint/2010/main" val="2626509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3E748-70AD-0C3D-70F3-F923823B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9F4DA-5E15-05A6-2F87-755BFF125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2A05F0-7BD9-AC64-B37F-0043BE13ADF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2BE8680-D8FA-524C-0B82-5E81499DD905}"/>
              </a:ext>
            </a:extLst>
          </p:cNvPr>
          <p:cNvSpPr txBox="1">
            <a:spLocks noGrp="1"/>
          </p:cNvSpPr>
          <p:nvPr>
            <p:ph type="sldNum" sz="quarter" idx="8"/>
          </p:nvPr>
        </p:nvSpPr>
        <p:spPr/>
        <p:txBody>
          <a:bodyPr/>
          <a:lstStyle/>
          <a:p>
            <a:pPr lvl="0"/>
            <a:fld id="{C01480D9-C9C9-4919-8C4B-4AAD4112CED4}" type="slidenum">
              <a:t>18</a:t>
            </a:fld>
            <a:endParaRPr lang="en-US"/>
          </a:p>
        </p:txBody>
      </p:sp>
    </p:spTree>
    <p:extLst>
      <p:ext uri="{BB962C8B-B14F-4D97-AF65-F5344CB8AC3E}">
        <p14:creationId xmlns:p14="http://schemas.microsoft.com/office/powerpoint/2010/main" val="3163236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EC292-3F58-BB4A-D3D4-6958528F22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0682B-3687-C249-D37F-909233EEDC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0855D-6C1D-841E-C3B1-F0C25CBE499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2F8DB97-2B00-F436-C85A-FA38C4995AF5}"/>
              </a:ext>
            </a:extLst>
          </p:cNvPr>
          <p:cNvSpPr txBox="1">
            <a:spLocks noGrp="1"/>
          </p:cNvSpPr>
          <p:nvPr>
            <p:ph type="sldNum" sz="quarter" idx="8"/>
          </p:nvPr>
        </p:nvSpPr>
        <p:spPr/>
        <p:txBody>
          <a:bodyPr/>
          <a:lstStyle/>
          <a:p>
            <a:pPr lvl="0"/>
            <a:fld id="{C01480D9-C9C9-4919-8C4B-4AAD4112CED4}" type="slidenum">
              <a:t>19</a:t>
            </a:fld>
            <a:endParaRPr lang="en-US"/>
          </a:p>
        </p:txBody>
      </p:sp>
    </p:spTree>
    <p:extLst>
      <p:ext uri="{BB962C8B-B14F-4D97-AF65-F5344CB8AC3E}">
        <p14:creationId xmlns:p14="http://schemas.microsoft.com/office/powerpoint/2010/main" val="4150127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4E049-23E4-75F1-81F8-9CE13AC3F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92D94-48B2-4599-25BC-E48855416A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17B2F-39BD-E5D4-FF60-A01779A56BE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EC72FD2-574E-9781-3626-B07073805FC8}"/>
              </a:ext>
            </a:extLst>
          </p:cNvPr>
          <p:cNvSpPr txBox="1">
            <a:spLocks noGrp="1"/>
          </p:cNvSpPr>
          <p:nvPr>
            <p:ph type="sldNum" sz="quarter" idx="8"/>
          </p:nvPr>
        </p:nvSpPr>
        <p:spPr/>
        <p:txBody>
          <a:bodyPr/>
          <a:lstStyle/>
          <a:p>
            <a:pPr lvl="0"/>
            <a:fld id="{C01480D9-C9C9-4919-8C4B-4AAD4112CED4}" type="slidenum">
              <a:t>20</a:t>
            </a:fld>
            <a:endParaRPr lang="en-US"/>
          </a:p>
        </p:txBody>
      </p:sp>
    </p:spTree>
    <p:extLst>
      <p:ext uri="{BB962C8B-B14F-4D97-AF65-F5344CB8AC3E}">
        <p14:creationId xmlns:p14="http://schemas.microsoft.com/office/powerpoint/2010/main" val="1046472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FD720-B86C-7471-F846-C1E3E06C7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AFC75-5485-CD63-E4BD-D77E6EDD7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1F90A-80CD-303E-2E24-AFA2EEC9E93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B0589A3-F266-D8E9-139F-7903B169E19A}"/>
              </a:ext>
            </a:extLst>
          </p:cNvPr>
          <p:cNvSpPr txBox="1">
            <a:spLocks noGrp="1"/>
          </p:cNvSpPr>
          <p:nvPr>
            <p:ph type="sldNum" sz="quarter" idx="8"/>
          </p:nvPr>
        </p:nvSpPr>
        <p:spPr/>
        <p:txBody>
          <a:bodyPr/>
          <a:lstStyle/>
          <a:p>
            <a:pPr lvl="0"/>
            <a:fld id="{C01480D9-C9C9-4919-8C4B-4AAD4112CED4}" type="slidenum">
              <a:t>21</a:t>
            </a:fld>
            <a:endParaRPr lang="en-US"/>
          </a:p>
        </p:txBody>
      </p:sp>
    </p:spTree>
    <p:extLst>
      <p:ext uri="{BB962C8B-B14F-4D97-AF65-F5344CB8AC3E}">
        <p14:creationId xmlns:p14="http://schemas.microsoft.com/office/powerpoint/2010/main" val="1027264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0D0CC-5C37-C084-8888-7DB5FB3D7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CE471-3066-6570-05CB-7FF0C00AA6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24491-1896-7DD3-0966-A6B1E7F7491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FA015771-92E0-C31F-ED83-4E3CE48DCDAE}"/>
              </a:ext>
            </a:extLst>
          </p:cNvPr>
          <p:cNvSpPr txBox="1">
            <a:spLocks noGrp="1"/>
          </p:cNvSpPr>
          <p:nvPr>
            <p:ph type="sldNum" sz="quarter" idx="8"/>
          </p:nvPr>
        </p:nvSpPr>
        <p:spPr/>
        <p:txBody>
          <a:bodyPr/>
          <a:lstStyle/>
          <a:p>
            <a:pPr lvl="0"/>
            <a:fld id="{C01480D9-C9C9-4919-8C4B-4AAD4112CED4}" type="slidenum">
              <a:t>22</a:t>
            </a:fld>
            <a:endParaRPr lang="en-US"/>
          </a:p>
        </p:txBody>
      </p:sp>
    </p:spTree>
    <p:extLst>
      <p:ext uri="{BB962C8B-B14F-4D97-AF65-F5344CB8AC3E}">
        <p14:creationId xmlns:p14="http://schemas.microsoft.com/office/powerpoint/2010/main" val="3698383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90DAE-251B-83A3-CC0F-3F4589E2A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4464E-4134-DCBD-FB62-9FDDFE5AF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C45BD-493F-3409-D031-ECC061B580A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F6245D7-684C-ACE0-576F-A0BE0305CE0C}"/>
              </a:ext>
            </a:extLst>
          </p:cNvPr>
          <p:cNvSpPr txBox="1">
            <a:spLocks noGrp="1"/>
          </p:cNvSpPr>
          <p:nvPr>
            <p:ph type="sldNum" sz="quarter" idx="8"/>
          </p:nvPr>
        </p:nvSpPr>
        <p:spPr/>
        <p:txBody>
          <a:bodyPr/>
          <a:lstStyle/>
          <a:p>
            <a:pPr lvl="0"/>
            <a:fld id="{C01480D9-C9C9-4919-8C4B-4AAD4112CED4}" type="slidenum">
              <a:t>23</a:t>
            </a:fld>
            <a:endParaRPr lang="en-US"/>
          </a:p>
        </p:txBody>
      </p:sp>
    </p:spTree>
    <p:extLst>
      <p:ext uri="{BB962C8B-B14F-4D97-AF65-F5344CB8AC3E}">
        <p14:creationId xmlns:p14="http://schemas.microsoft.com/office/powerpoint/2010/main" val="1905435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09E2A-F138-A17F-FD03-73461BBA8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55EDE-EDD4-C3FC-8915-675CF6C75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8F972-6F82-6BBE-AE4F-20E80F7033B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D98561E-24D7-52DE-8760-2B8ABA4E7DC7}"/>
              </a:ext>
            </a:extLst>
          </p:cNvPr>
          <p:cNvSpPr txBox="1">
            <a:spLocks noGrp="1"/>
          </p:cNvSpPr>
          <p:nvPr>
            <p:ph type="sldNum" sz="quarter" idx="8"/>
          </p:nvPr>
        </p:nvSpPr>
        <p:spPr/>
        <p:txBody>
          <a:bodyPr/>
          <a:lstStyle/>
          <a:p>
            <a:pPr lvl="0"/>
            <a:fld id="{C01480D9-C9C9-4919-8C4B-4AAD4112CED4}" type="slidenum">
              <a:t>24</a:t>
            </a:fld>
            <a:endParaRPr lang="en-US"/>
          </a:p>
        </p:txBody>
      </p:sp>
    </p:spTree>
    <p:extLst>
      <p:ext uri="{BB962C8B-B14F-4D97-AF65-F5344CB8AC3E}">
        <p14:creationId xmlns:p14="http://schemas.microsoft.com/office/powerpoint/2010/main" val="4160971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2A790-E6FF-4429-0EDC-E9C0B6376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2280E-F495-257B-5672-D59737B7F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37F4CE-A24D-4A42-8CDF-615A4F7259D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E94D052-57B6-F091-C1A4-AE549150B8F7}"/>
              </a:ext>
            </a:extLst>
          </p:cNvPr>
          <p:cNvSpPr txBox="1">
            <a:spLocks noGrp="1"/>
          </p:cNvSpPr>
          <p:nvPr>
            <p:ph type="sldNum" sz="quarter" idx="8"/>
          </p:nvPr>
        </p:nvSpPr>
        <p:spPr/>
        <p:txBody>
          <a:bodyPr/>
          <a:lstStyle/>
          <a:p>
            <a:pPr lvl="0"/>
            <a:fld id="{C01480D9-C9C9-4919-8C4B-4AAD4112CED4}" type="slidenum">
              <a:t>25</a:t>
            </a:fld>
            <a:endParaRPr lang="en-US"/>
          </a:p>
        </p:txBody>
      </p:sp>
    </p:spTree>
    <p:extLst>
      <p:ext uri="{BB962C8B-B14F-4D97-AF65-F5344CB8AC3E}">
        <p14:creationId xmlns:p14="http://schemas.microsoft.com/office/powerpoint/2010/main" val="2318820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DF3F2-DA68-F6A4-EFBD-30B61A943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8FBD32-EA2F-6578-5054-D4242B115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877C27-4216-E2D2-4E8E-296B5D09431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43E48E5-8D0C-2892-1264-4292515A718A}"/>
              </a:ext>
            </a:extLst>
          </p:cNvPr>
          <p:cNvSpPr txBox="1">
            <a:spLocks noGrp="1"/>
          </p:cNvSpPr>
          <p:nvPr>
            <p:ph type="sldNum" sz="quarter" idx="8"/>
          </p:nvPr>
        </p:nvSpPr>
        <p:spPr/>
        <p:txBody>
          <a:bodyPr/>
          <a:lstStyle/>
          <a:p>
            <a:pPr lvl="0"/>
            <a:fld id="{C01480D9-C9C9-4919-8C4B-4AAD4112CED4}" type="slidenum">
              <a:t>26</a:t>
            </a:fld>
            <a:endParaRPr lang="en-US"/>
          </a:p>
        </p:txBody>
      </p:sp>
    </p:spTree>
    <p:extLst>
      <p:ext uri="{BB962C8B-B14F-4D97-AF65-F5344CB8AC3E}">
        <p14:creationId xmlns:p14="http://schemas.microsoft.com/office/powerpoint/2010/main" val="1651027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B70CB-2DDE-6FAC-04DB-5429E92EA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19AAA7-DF5E-B4F9-35AF-2BEE07674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C8432-A76E-CF47-1248-5AE6D1CB307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7584114-72EF-2263-438F-1500A0653231}"/>
              </a:ext>
            </a:extLst>
          </p:cNvPr>
          <p:cNvSpPr txBox="1">
            <a:spLocks noGrp="1"/>
          </p:cNvSpPr>
          <p:nvPr>
            <p:ph type="sldNum" sz="quarter" idx="8"/>
          </p:nvPr>
        </p:nvSpPr>
        <p:spPr/>
        <p:txBody>
          <a:bodyPr/>
          <a:lstStyle/>
          <a:p>
            <a:pPr lvl="0"/>
            <a:fld id="{C01480D9-C9C9-4919-8C4B-4AAD4112CED4}" type="slidenum">
              <a:t>27</a:t>
            </a:fld>
            <a:endParaRPr lang="en-US"/>
          </a:p>
        </p:txBody>
      </p:sp>
    </p:spTree>
    <p:extLst>
      <p:ext uri="{BB962C8B-B14F-4D97-AF65-F5344CB8AC3E}">
        <p14:creationId xmlns:p14="http://schemas.microsoft.com/office/powerpoint/2010/main" val="3171512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763E4-B24A-0ED9-EACE-1F5EE05E5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DD14F0-7B1F-5FF3-40C6-6BA4EF51B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6124B-DDA6-3908-D708-EB15CE424E9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A19E699-D9AD-7721-74B2-24C7AF29D84A}"/>
              </a:ext>
            </a:extLst>
          </p:cNvPr>
          <p:cNvSpPr txBox="1">
            <a:spLocks noGrp="1"/>
          </p:cNvSpPr>
          <p:nvPr>
            <p:ph type="sldNum" sz="quarter" idx="8"/>
          </p:nvPr>
        </p:nvSpPr>
        <p:spPr/>
        <p:txBody>
          <a:bodyPr/>
          <a:lstStyle/>
          <a:p>
            <a:pPr lvl="0"/>
            <a:fld id="{C01480D9-C9C9-4919-8C4B-4AAD4112CED4}" type="slidenum">
              <a:t>28</a:t>
            </a:fld>
            <a:endParaRPr lang="en-US"/>
          </a:p>
        </p:txBody>
      </p:sp>
    </p:spTree>
    <p:extLst>
      <p:ext uri="{BB962C8B-B14F-4D97-AF65-F5344CB8AC3E}">
        <p14:creationId xmlns:p14="http://schemas.microsoft.com/office/powerpoint/2010/main" val="582166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FDE8-833C-1B41-7996-9FB85192C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4D848-D313-69A2-3D9D-7F42B774C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52435-07AF-6F1D-72C9-23860FBA314F}"/>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4DC4700-7452-033A-84D0-6AA2F369DAB3}"/>
              </a:ext>
            </a:extLst>
          </p:cNvPr>
          <p:cNvSpPr txBox="1">
            <a:spLocks noGrp="1"/>
          </p:cNvSpPr>
          <p:nvPr>
            <p:ph type="sldNum" sz="quarter" idx="8"/>
          </p:nvPr>
        </p:nvSpPr>
        <p:spPr/>
        <p:txBody>
          <a:bodyPr/>
          <a:lstStyle/>
          <a:p>
            <a:pPr lvl="0"/>
            <a:fld id="{C01480D9-C9C9-4919-8C4B-4AAD4112CED4}" type="slidenum">
              <a:t>29</a:t>
            </a:fld>
            <a:endParaRPr lang="en-US"/>
          </a:p>
        </p:txBody>
      </p:sp>
    </p:spTree>
    <p:extLst>
      <p:ext uri="{BB962C8B-B14F-4D97-AF65-F5344CB8AC3E}">
        <p14:creationId xmlns:p14="http://schemas.microsoft.com/office/powerpoint/2010/main" val="33785727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9DC9-08CE-1A99-8569-3617FC092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786EA-A4EF-6690-6E6B-57BDAC1A9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44B444-D1B3-7229-0909-03F6CCDED35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F4E5F33-FB1D-720C-19DB-64E9C3B02DC0}"/>
              </a:ext>
            </a:extLst>
          </p:cNvPr>
          <p:cNvSpPr txBox="1">
            <a:spLocks noGrp="1"/>
          </p:cNvSpPr>
          <p:nvPr>
            <p:ph type="sldNum" sz="quarter" idx="8"/>
          </p:nvPr>
        </p:nvSpPr>
        <p:spPr/>
        <p:txBody>
          <a:bodyPr/>
          <a:lstStyle/>
          <a:p>
            <a:pPr lvl="0"/>
            <a:fld id="{C01480D9-C9C9-4919-8C4B-4AAD4112CED4}" type="slidenum">
              <a:t>30</a:t>
            </a:fld>
            <a:endParaRPr lang="en-US"/>
          </a:p>
        </p:txBody>
      </p:sp>
    </p:spTree>
    <p:extLst>
      <p:ext uri="{BB962C8B-B14F-4D97-AF65-F5344CB8AC3E}">
        <p14:creationId xmlns:p14="http://schemas.microsoft.com/office/powerpoint/2010/main" val="1394267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B6680-4CDF-4FD1-5B11-D91B8F02F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A6484-F8CB-4DB2-DC86-60C10BA56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E8431F-ACFC-FE62-5FF4-C717FBDD444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6E677C0-28BD-181C-EF7A-3971CD0B1934}"/>
              </a:ext>
            </a:extLst>
          </p:cNvPr>
          <p:cNvSpPr txBox="1">
            <a:spLocks noGrp="1"/>
          </p:cNvSpPr>
          <p:nvPr>
            <p:ph type="sldNum" sz="quarter" idx="8"/>
          </p:nvPr>
        </p:nvSpPr>
        <p:spPr/>
        <p:txBody>
          <a:bodyPr/>
          <a:lstStyle/>
          <a:p>
            <a:pPr lvl="0"/>
            <a:fld id="{C01480D9-C9C9-4919-8C4B-4AAD4112CED4}" type="slidenum">
              <a:t>31</a:t>
            </a:fld>
            <a:endParaRPr lang="en-US"/>
          </a:p>
        </p:txBody>
      </p:sp>
    </p:spTree>
    <p:extLst>
      <p:ext uri="{BB962C8B-B14F-4D97-AF65-F5344CB8AC3E}">
        <p14:creationId xmlns:p14="http://schemas.microsoft.com/office/powerpoint/2010/main" val="25122378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F33E8-8871-E099-2D78-9C1D45D1F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374AA-A360-5A08-928E-1CC4355D94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64EE05-C6C0-E59F-7E79-E3CEEAAD233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E970D2C-3493-3498-CBF0-E58F75C2E4B9}"/>
              </a:ext>
            </a:extLst>
          </p:cNvPr>
          <p:cNvSpPr txBox="1">
            <a:spLocks noGrp="1"/>
          </p:cNvSpPr>
          <p:nvPr>
            <p:ph type="sldNum" sz="quarter" idx="8"/>
          </p:nvPr>
        </p:nvSpPr>
        <p:spPr/>
        <p:txBody>
          <a:bodyPr/>
          <a:lstStyle/>
          <a:p>
            <a:pPr lvl="0"/>
            <a:fld id="{C01480D9-C9C9-4919-8C4B-4AAD4112CED4}" type="slidenum">
              <a:t>32</a:t>
            </a:fld>
            <a:endParaRPr lang="en-US"/>
          </a:p>
        </p:txBody>
      </p:sp>
    </p:spTree>
    <p:extLst>
      <p:ext uri="{BB962C8B-B14F-4D97-AF65-F5344CB8AC3E}">
        <p14:creationId xmlns:p14="http://schemas.microsoft.com/office/powerpoint/2010/main" val="959390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4A06-A4C4-7CC5-799E-88AA95573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BBEF4F-B453-C0D2-91D0-6CFC94538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977DF-09F6-E096-52B0-85FB9058165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0CBA689-DE89-03C0-D4A0-E6C8ACA1DB25}"/>
              </a:ext>
            </a:extLst>
          </p:cNvPr>
          <p:cNvSpPr txBox="1">
            <a:spLocks noGrp="1"/>
          </p:cNvSpPr>
          <p:nvPr>
            <p:ph type="sldNum" sz="quarter" idx="8"/>
          </p:nvPr>
        </p:nvSpPr>
        <p:spPr/>
        <p:txBody>
          <a:bodyPr/>
          <a:lstStyle/>
          <a:p>
            <a:pPr lvl="0"/>
            <a:fld id="{C01480D9-C9C9-4919-8C4B-4AAD4112CED4}" type="slidenum">
              <a:t>33</a:t>
            </a:fld>
            <a:endParaRPr lang="en-US"/>
          </a:p>
        </p:txBody>
      </p:sp>
    </p:spTree>
    <p:extLst>
      <p:ext uri="{BB962C8B-B14F-4D97-AF65-F5344CB8AC3E}">
        <p14:creationId xmlns:p14="http://schemas.microsoft.com/office/powerpoint/2010/main" val="23161030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B2FB0-9200-CD65-57C5-51B96B32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57636-C018-6838-C0D8-43172F195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B8737-4DC2-5833-DD5A-1180E75F3DA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0BBC480-7403-CDFD-F35E-33F96B95ECDD}"/>
              </a:ext>
            </a:extLst>
          </p:cNvPr>
          <p:cNvSpPr txBox="1">
            <a:spLocks noGrp="1"/>
          </p:cNvSpPr>
          <p:nvPr>
            <p:ph type="sldNum" sz="quarter" idx="8"/>
          </p:nvPr>
        </p:nvSpPr>
        <p:spPr/>
        <p:txBody>
          <a:bodyPr/>
          <a:lstStyle/>
          <a:p>
            <a:pPr lvl="0"/>
            <a:fld id="{C01480D9-C9C9-4919-8C4B-4AAD4112CED4}" type="slidenum">
              <a:t>34</a:t>
            </a:fld>
            <a:endParaRPr lang="en-US"/>
          </a:p>
        </p:txBody>
      </p:sp>
    </p:spTree>
    <p:extLst>
      <p:ext uri="{BB962C8B-B14F-4D97-AF65-F5344CB8AC3E}">
        <p14:creationId xmlns:p14="http://schemas.microsoft.com/office/powerpoint/2010/main" val="9937150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43218-653C-5EF9-A9AE-10B9B9FE1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CC2E11-86D8-074E-9115-33BE5BFFF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2B700F-5706-A0AD-0D2D-3C1CC7738125}"/>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9EEE576-C764-A95E-75BA-6F6251EF05BF}"/>
              </a:ext>
            </a:extLst>
          </p:cNvPr>
          <p:cNvSpPr txBox="1">
            <a:spLocks noGrp="1"/>
          </p:cNvSpPr>
          <p:nvPr>
            <p:ph type="sldNum" sz="quarter" idx="8"/>
          </p:nvPr>
        </p:nvSpPr>
        <p:spPr/>
        <p:txBody>
          <a:bodyPr/>
          <a:lstStyle/>
          <a:p>
            <a:pPr lvl="0"/>
            <a:fld id="{C01480D9-C9C9-4919-8C4B-4AAD4112CED4}" type="slidenum">
              <a:t>35</a:t>
            </a:fld>
            <a:endParaRPr lang="en-US"/>
          </a:p>
        </p:txBody>
      </p:sp>
    </p:spTree>
    <p:extLst>
      <p:ext uri="{BB962C8B-B14F-4D97-AF65-F5344CB8AC3E}">
        <p14:creationId xmlns:p14="http://schemas.microsoft.com/office/powerpoint/2010/main" val="3233964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517A8-30B4-6E1A-FB70-5E864DC73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681DFC-B8BF-41E3-2936-DF41FDC9F3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8169A-7C1C-68FC-DBCC-7C5B0FB993B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8906F6D-C947-0563-FF3D-24DF47EEEE87}"/>
              </a:ext>
            </a:extLst>
          </p:cNvPr>
          <p:cNvSpPr txBox="1">
            <a:spLocks noGrp="1"/>
          </p:cNvSpPr>
          <p:nvPr>
            <p:ph type="sldNum" sz="quarter" idx="8"/>
          </p:nvPr>
        </p:nvSpPr>
        <p:spPr/>
        <p:txBody>
          <a:bodyPr/>
          <a:lstStyle/>
          <a:p>
            <a:pPr lvl="0"/>
            <a:fld id="{C01480D9-C9C9-4919-8C4B-4AAD4112CED4}" type="slidenum">
              <a:t>36</a:t>
            </a:fld>
            <a:endParaRPr lang="en-US"/>
          </a:p>
        </p:txBody>
      </p:sp>
    </p:spTree>
    <p:extLst>
      <p:ext uri="{BB962C8B-B14F-4D97-AF65-F5344CB8AC3E}">
        <p14:creationId xmlns:p14="http://schemas.microsoft.com/office/powerpoint/2010/main" val="22619053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92AD-84EF-C11C-0A86-3C66305AF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59FBF-5424-6392-14C8-7210DB0CF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8B204-1BB9-7DBC-33C6-CE556777EC3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1ED158F-28FC-434E-398E-5B604925A57A}"/>
              </a:ext>
            </a:extLst>
          </p:cNvPr>
          <p:cNvSpPr txBox="1">
            <a:spLocks noGrp="1"/>
          </p:cNvSpPr>
          <p:nvPr>
            <p:ph type="sldNum" sz="quarter" idx="8"/>
          </p:nvPr>
        </p:nvSpPr>
        <p:spPr/>
        <p:txBody>
          <a:bodyPr/>
          <a:lstStyle/>
          <a:p>
            <a:pPr lvl="0"/>
            <a:fld id="{C01480D9-C9C9-4919-8C4B-4AAD4112CED4}" type="slidenum">
              <a:t>37</a:t>
            </a:fld>
            <a:endParaRPr lang="en-US"/>
          </a:p>
        </p:txBody>
      </p:sp>
    </p:spTree>
    <p:extLst>
      <p:ext uri="{BB962C8B-B14F-4D97-AF65-F5344CB8AC3E}">
        <p14:creationId xmlns:p14="http://schemas.microsoft.com/office/powerpoint/2010/main" val="726140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350.png"/><Relationship Id="rId3" Type="http://schemas.openxmlformats.org/officeDocument/2006/relationships/image" Target="../media/image2.png"/><Relationship Id="rId7" Type="http://schemas.openxmlformats.org/officeDocument/2006/relationships/image" Target="../media/image134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10.png"/><Relationship Id="rId11" Type="http://schemas.openxmlformats.org/officeDocument/2006/relationships/image" Target="../media/image1380.png"/><Relationship Id="rId5" Type="http://schemas.openxmlformats.org/officeDocument/2006/relationships/image" Target="../media/image1320.png"/><Relationship Id="rId10" Type="http://schemas.openxmlformats.org/officeDocument/2006/relationships/image" Target="../media/image51.png"/><Relationship Id="rId4" Type="http://schemas.openxmlformats.org/officeDocument/2006/relationships/image" Target="../media/image1310.png"/><Relationship Id="rId9" Type="http://schemas.openxmlformats.org/officeDocument/2006/relationships/image" Target="../media/image1360.png"/></Relationships>
</file>

<file path=ppt/slides/_rels/slide5.xml.rels><?xml version="1.0" encoding="UTF-8" standalone="yes"?>
<Relationships xmlns="http://schemas.openxmlformats.org/package/2006/relationships"><Relationship Id="rId8" Type="http://schemas.openxmlformats.org/officeDocument/2006/relationships/image" Target="../media/image1350.png"/><Relationship Id="rId3" Type="http://schemas.openxmlformats.org/officeDocument/2006/relationships/image" Target="../media/image2.png"/><Relationship Id="rId7" Type="http://schemas.openxmlformats.org/officeDocument/2006/relationships/image" Target="../media/image134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10.png"/><Relationship Id="rId11" Type="http://schemas.openxmlformats.org/officeDocument/2006/relationships/image" Target="../media/image1380.png"/><Relationship Id="rId5" Type="http://schemas.openxmlformats.org/officeDocument/2006/relationships/image" Target="../media/image1320.png"/><Relationship Id="rId10" Type="http://schemas.openxmlformats.org/officeDocument/2006/relationships/image" Target="../media/image51.png"/><Relationship Id="rId4" Type="http://schemas.openxmlformats.org/officeDocument/2006/relationships/image" Target="../media/image1310.png"/><Relationship Id="rId9" Type="http://schemas.openxmlformats.org/officeDocument/2006/relationships/image" Target="../media/image1360.png"/></Relationships>
</file>

<file path=ppt/slides/_rels/slide6.xml.rels><?xml version="1.0" encoding="UTF-8" standalone="yes"?>
<Relationships xmlns="http://schemas.openxmlformats.org/package/2006/relationships"><Relationship Id="rId8" Type="http://schemas.openxmlformats.org/officeDocument/2006/relationships/image" Target="../media/image1350.png"/><Relationship Id="rId3" Type="http://schemas.openxmlformats.org/officeDocument/2006/relationships/image" Target="../media/image2.png"/><Relationship Id="rId7" Type="http://schemas.openxmlformats.org/officeDocument/2006/relationships/image" Target="../media/image134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10.png"/><Relationship Id="rId11" Type="http://schemas.openxmlformats.org/officeDocument/2006/relationships/image" Target="../media/image1380.png"/><Relationship Id="rId5" Type="http://schemas.openxmlformats.org/officeDocument/2006/relationships/image" Target="../media/image1320.png"/><Relationship Id="rId10" Type="http://schemas.openxmlformats.org/officeDocument/2006/relationships/image" Target="../media/image51.png"/><Relationship Id="rId4" Type="http://schemas.openxmlformats.org/officeDocument/2006/relationships/image" Target="../media/image1310.png"/><Relationship Id="rId9" Type="http://schemas.openxmlformats.org/officeDocument/2006/relationships/image" Target="../media/image136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7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90.png"/><Relationship Id="rId4" Type="http://schemas.openxmlformats.org/officeDocument/2006/relationships/image" Target="../media/image7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84.png"/><Relationship Id="rId4" Type="http://schemas.openxmlformats.org/officeDocument/2006/relationships/image" Target="../media/image10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5.wdp"/><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0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2.pn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1350.png"/><Relationship Id="rId3" Type="http://schemas.openxmlformats.org/officeDocument/2006/relationships/image" Target="../media/image2.png"/><Relationship Id="rId7" Type="http://schemas.openxmlformats.org/officeDocument/2006/relationships/image" Target="../media/image134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10.png"/><Relationship Id="rId11" Type="http://schemas.openxmlformats.org/officeDocument/2006/relationships/image" Target="../media/image1380.png"/><Relationship Id="rId5" Type="http://schemas.openxmlformats.org/officeDocument/2006/relationships/image" Target="../media/image1320.png"/><Relationship Id="rId10" Type="http://schemas.openxmlformats.org/officeDocument/2006/relationships/image" Target="../media/image240.png"/><Relationship Id="rId4" Type="http://schemas.openxmlformats.org/officeDocument/2006/relationships/image" Target="../media/image1310.png"/><Relationship Id="rId9" Type="http://schemas.openxmlformats.org/officeDocument/2006/relationships/image" Target="../media/image1360.png"/></Relationships>
</file>

<file path=ppt/slides/_rels/slide22.xml.rels><?xml version="1.0" encoding="UTF-8" standalone="yes"?>
<Relationships xmlns="http://schemas.openxmlformats.org/package/2006/relationships"><Relationship Id="rId8" Type="http://schemas.openxmlformats.org/officeDocument/2006/relationships/image" Target="../media/image290.png"/><Relationship Id="rId3" Type="http://schemas.openxmlformats.org/officeDocument/2006/relationships/image" Target="../media/image2.png"/><Relationship Id="rId7" Type="http://schemas.openxmlformats.org/officeDocument/2006/relationships/image" Target="../media/image28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70.png"/><Relationship Id="rId5" Type="http://schemas.openxmlformats.org/officeDocument/2006/relationships/image" Target="../media/image260.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openxmlformats.org/officeDocument/2006/relationships/image" Target="../media/image340.png"/><Relationship Id="rId3" Type="http://schemas.openxmlformats.org/officeDocument/2006/relationships/image" Target="../media/image2.png"/><Relationship Id="rId7" Type="http://schemas.openxmlformats.org/officeDocument/2006/relationships/image" Target="../media/image33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20.png"/><Relationship Id="rId5" Type="http://schemas.openxmlformats.org/officeDocument/2006/relationships/image" Target="../media/image310.png"/><Relationship Id="rId4" Type="http://schemas.openxmlformats.org/officeDocument/2006/relationships/image" Target="../media/image37.png"/><Relationship Id="rId9" Type="http://schemas.openxmlformats.org/officeDocument/2006/relationships/image" Target="../media/image35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50.png"/><Relationship Id="rId5" Type="http://schemas.openxmlformats.org/officeDocument/2006/relationships/image" Target="../media/image340.png"/><Relationship Id="rId4" Type="http://schemas.openxmlformats.org/officeDocument/2006/relationships/image" Target="../media/image36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Equilibrium Analysis Methodology – 3D  Statics</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65981" y="5246687"/>
            <a:ext cx="8702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b="1" dirty="0">
                <a:solidFill>
                  <a:srgbClr val="0070C0"/>
                </a:solidFill>
                <a:latin typeface="Curlz MT" panose="04040404050702020202" pitchFamily="82" charset="0"/>
              </a:rPr>
              <a:t>Forces Beyond 2D: Conquering 3D World</a:t>
            </a:r>
            <a:r>
              <a:rPr lang="en-US" b="1" i="1" dirty="0">
                <a:solidFill>
                  <a:srgbClr val="0070C0"/>
                </a:solidFill>
                <a:latin typeface="Curlz MT" panose="04040404050702020202" pitchFamily="82" charset="0"/>
              </a:rPr>
              <a:t>…..</a:t>
            </a:r>
            <a:endParaRPr lang="en-US" altLang="en-US" b="1" i="1" dirty="0">
              <a:solidFill>
                <a:srgbClr val="0070C0"/>
              </a:solidFill>
              <a:latin typeface="Curlz MT" panose="04040404050702020202" pitchFamily="82" charset="0"/>
              <a:ea typeface="STZhongsong" panose="020B0503020204020204" pitchFamily="2" charset="-122"/>
            </a:endParaRP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6D2C6-7567-C2E6-D017-0FCABC064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054C1B-46A8-D299-9CBC-A89D833D7CB2}"/>
              </a:ext>
            </a:extLst>
          </p:cNvPr>
          <p:cNvSpPr txBox="1">
            <a:spLocks noGrp="1"/>
          </p:cNvSpPr>
          <p:nvPr>
            <p:ph type="ctrTitle"/>
          </p:nvPr>
        </p:nvSpPr>
        <p:spPr>
          <a:xfrm>
            <a:off x="457203" y="228600"/>
            <a:ext cx="6248397" cy="804034"/>
          </a:xfrm>
          <a:noFill/>
        </p:spPr>
        <p:txBody>
          <a:bodyPr/>
          <a:lstStyle/>
          <a:p>
            <a:pPr lvl="0"/>
            <a:r>
              <a:rPr lang="en-US" sz="2800" dirty="0">
                <a:solidFill>
                  <a:schemeClr val="tx1"/>
                </a:solidFill>
                <a:ea typeface="Calibri"/>
                <a:cs typeface="Calibri"/>
              </a:rPr>
              <a:t>Engineering 3D  World</a:t>
            </a:r>
          </a:p>
        </p:txBody>
      </p:sp>
      <p:grpSp>
        <p:nvGrpSpPr>
          <p:cNvPr id="5" name="Group 38">
            <a:extLst>
              <a:ext uri="{FF2B5EF4-FFF2-40B4-BE49-F238E27FC236}">
                <a16:creationId xmlns:a16="http://schemas.microsoft.com/office/drawing/2014/main" id="{9FE3928C-3C0B-EF07-1800-216A873EF3D8}"/>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C4D9B327-6F20-348D-9B44-74B5B87F641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96F1D86-50FC-44F1-7208-458ED3AB93A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4E6418A-D6DB-396E-34AA-C45EF4FC817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8386D53-9AB7-13E0-BDE8-DDF610E9B6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E01D2AA-4712-4E39-4CB1-C9FD99C8066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6628BD6-306B-3416-6E61-3ED526B356E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6F3F682-18BC-F4B2-95CA-41253EA9272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0874322-065D-76C8-D7A1-BF3F5EA9C2D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4B76DE1-FCD5-7EFB-C832-F592CE283F8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18AD947-23EC-922F-9DD8-BBC78E12F6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DF03C8A-15AB-C762-0709-C1D96F56D0D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2BA8954-D938-E04B-8C22-5673FDA8793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1EE2ECB-D756-06C0-0175-DCCB1F7ABC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51458B8-024C-C460-D3B9-7DAA96A150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C8CADC7-8D9E-1B93-25E4-EE2861951A6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AA5E46C-E083-DD88-E7BD-177D8AB4B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79EAC0E9-30A6-001B-C34E-375837203372}"/>
              </a:ext>
            </a:extLst>
          </p:cNvPr>
          <p:cNvPicPr>
            <a:picLocks noChangeAspect="1"/>
          </p:cNvPicPr>
          <p:nvPr/>
        </p:nvPicPr>
        <p:blipFill>
          <a:blip r:embed="rId4"/>
          <a:stretch>
            <a:fillRect/>
          </a:stretch>
        </p:blipFill>
        <p:spPr>
          <a:xfrm>
            <a:off x="5512035" y="1618237"/>
            <a:ext cx="3495440" cy="1511202"/>
          </a:xfrm>
          <a:prstGeom prst="rect">
            <a:avLst/>
          </a:prstGeom>
        </p:spPr>
      </p:pic>
      <p:pic>
        <p:nvPicPr>
          <p:cNvPr id="29" name="Picture 28">
            <a:extLst>
              <a:ext uri="{FF2B5EF4-FFF2-40B4-BE49-F238E27FC236}">
                <a16:creationId xmlns:a16="http://schemas.microsoft.com/office/drawing/2014/main" id="{F70DB523-3C62-D5DD-306D-3A6DF4D9775A}"/>
              </a:ext>
            </a:extLst>
          </p:cNvPr>
          <p:cNvPicPr>
            <a:picLocks noChangeAspect="1"/>
          </p:cNvPicPr>
          <p:nvPr/>
        </p:nvPicPr>
        <p:blipFill>
          <a:blip r:embed="rId5"/>
          <a:stretch>
            <a:fillRect/>
          </a:stretch>
        </p:blipFill>
        <p:spPr>
          <a:xfrm>
            <a:off x="415613" y="1536480"/>
            <a:ext cx="3622988" cy="1389006"/>
          </a:xfrm>
          <a:prstGeom prst="rect">
            <a:avLst/>
          </a:prstGeom>
        </p:spPr>
      </p:pic>
      <p:pic>
        <p:nvPicPr>
          <p:cNvPr id="35" name="Picture 34">
            <a:extLst>
              <a:ext uri="{FF2B5EF4-FFF2-40B4-BE49-F238E27FC236}">
                <a16:creationId xmlns:a16="http://schemas.microsoft.com/office/drawing/2014/main" id="{F4B3F2BA-B1D8-0E33-19E0-61EF9B2A5D1B}"/>
              </a:ext>
            </a:extLst>
          </p:cNvPr>
          <p:cNvPicPr>
            <a:picLocks noChangeAspect="1"/>
          </p:cNvPicPr>
          <p:nvPr/>
        </p:nvPicPr>
        <p:blipFill>
          <a:blip r:embed="rId6"/>
          <a:stretch>
            <a:fillRect/>
          </a:stretch>
        </p:blipFill>
        <p:spPr>
          <a:xfrm>
            <a:off x="6524731" y="3246839"/>
            <a:ext cx="1617718" cy="1511202"/>
          </a:xfrm>
          <a:prstGeom prst="rect">
            <a:avLst/>
          </a:prstGeom>
        </p:spPr>
      </p:pic>
      <p:pic>
        <p:nvPicPr>
          <p:cNvPr id="42" name="Picture 41">
            <a:extLst>
              <a:ext uri="{FF2B5EF4-FFF2-40B4-BE49-F238E27FC236}">
                <a16:creationId xmlns:a16="http://schemas.microsoft.com/office/drawing/2014/main" id="{4E81087E-2C0F-3CDD-7C0F-616E5B701F4C}"/>
              </a:ext>
            </a:extLst>
          </p:cNvPr>
          <p:cNvPicPr>
            <a:picLocks noChangeAspect="1"/>
          </p:cNvPicPr>
          <p:nvPr/>
        </p:nvPicPr>
        <p:blipFill>
          <a:blip r:embed="rId7"/>
          <a:stretch>
            <a:fillRect/>
          </a:stretch>
        </p:blipFill>
        <p:spPr>
          <a:xfrm>
            <a:off x="553556" y="3133814"/>
            <a:ext cx="3462123" cy="1770050"/>
          </a:xfrm>
          <a:prstGeom prst="rect">
            <a:avLst/>
          </a:prstGeom>
        </p:spPr>
      </p:pic>
      <p:pic>
        <p:nvPicPr>
          <p:cNvPr id="47" name="Picture 46">
            <a:extLst>
              <a:ext uri="{FF2B5EF4-FFF2-40B4-BE49-F238E27FC236}">
                <a16:creationId xmlns:a16="http://schemas.microsoft.com/office/drawing/2014/main" id="{4D0597E1-3812-3BA4-573D-C95F72565E17}"/>
              </a:ext>
            </a:extLst>
          </p:cNvPr>
          <p:cNvPicPr>
            <a:picLocks noChangeAspect="1"/>
          </p:cNvPicPr>
          <p:nvPr/>
        </p:nvPicPr>
        <p:blipFill>
          <a:blip r:embed="rId8"/>
          <a:stretch>
            <a:fillRect/>
          </a:stretch>
        </p:blipFill>
        <p:spPr>
          <a:xfrm>
            <a:off x="5568273" y="4839992"/>
            <a:ext cx="3439201" cy="1694917"/>
          </a:xfrm>
          <a:prstGeom prst="rect">
            <a:avLst/>
          </a:prstGeom>
        </p:spPr>
      </p:pic>
      <p:pic>
        <p:nvPicPr>
          <p:cNvPr id="53" name="Picture 52">
            <a:extLst>
              <a:ext uri="{FF2B5EF4-FFF2-40B4-BE49-F238E27FC236}">
                <a16:creationId xmlns:a16="http://schemas.microsoft.com/office/drawing/2014/main" id="{D6DF5339-3641-0B68-6C92-618806D13817}"/>
              </a:ext>
            </a:extLst>
          </p:cNvPr>
          <p:cNvPicPr>
            <a:picLocks noChangeAspect="1"/>
          </p:cNvPicPr>
          <p:nvPr/>
        </p:nvPicPr>
        <p:blipFill>
          <a:blip r:embed="rId9"/>
          <a:stretch>
            <a:fillRect/>
          </a:stretch>
        </p:blipFill>
        <p:spPr>
          <a:xfrm>
            <a:off x="570809" y="4960858"/>
            <a:ext cx="3658111" cy="1857634"/>
          </a:xfrm>
          <a:prstGeom prst="rect">
            <a:avLst/>
          </a:prstGeom>
        </p:spPr>
      </p:pic>
      <p:sp>
        <p:nvSpPr>
          <p:cNvPr id="54" name="TextBox 53">
            <a:extLst>
              <a:ext uri="{FF2B5EF4-FFF2-40B4-BE49-F238E27FC236}">
                <a16:creationId xmlns:a16="http://schemas.microsoft.com/office/drawing/2014/main" id="{549755BB-5E95-23AF-2292-8EE2CDD540B1}"/>
              </a:ext>
            </a:extLst>
          </p:cNvPr>
          <p:cNvSpPr txBox="1"/>
          <p:nvPr/>
        </p:nvSpPr>
        <p:spPr>
          <a:xfrm>
            <a:off x="6167826" y="1178225"/>
            <a:ext cx="1938608" cy="461665"/>
          </a:xfrm>
          <a:prstGeom prst="rect">
            <a:avLst/>
          </a:prstGeom>
          <a:noFill/>
        </p:spPr>
        <p:txBody>
          <a:bodyPr wrap="none" rtlCol="0">
            <a:spAutoFit/>
          </a:bodyPr>
          <a:lstStyle/>
          <a:p>
            <a:r>
              <a:rPr lang="en-US" dirty="0">
                <a:solidFill>
                  <a:srgbClr val="00B050"/>
                </a:solidFill>
              </a:rPr>
              <a:t>Natural World</a:t>
            </a:r>
          </a:p>
        </p:txBody>
      </p:sp>
      <p:sp>
        <p:nvSpPr>
          <p:cNvPr id="55" name="TextBox 54">
            <a:extLst>
              <a:ext uri="{FF2B5EF4-FFF2-40B4-BE49-F238E27FC236}">
                <a16:creationId xmlns:a16="http://schemas.microsoft.com/office/drawing/2014/main" id="{B98A095D-464F-FA11-15A6-EAB75117D021}"/>
              </a:ext>
            </a:extLst>
          </p:cNvPr>
          <p:cNvSpPr txBox="1"/>
          <p:nvPr/>
        </p:nvSpPr>
        <p:spPr>
          <a:xfrm>
            <a:off x="1066800" y="1219200"/>
            <a:ext cx="2416302" cy="461665"/>
          </a:xfrm>
          <a:prstGeom prst="rect">
            <a:avLst/>
          </a:prstGeom>
          <a:noFill/>
        </p:spPr>
        <p:txBody>
          <a:bodyPr wrap="none" rtlCol="0">
            <a:spAutoFit/>
          </a:bodyPr>
          <a:lstStyle/>
          <a:p>
            <a:r>
              <a:rPr lang="en-US" dirty="0">
                <a:solidFill>
                  <a:srgbClr val="0070C0"/>
                </a:solidFill>
              </a:rPr>
              <a:t>Engineered World</a:t>
            </a:r>
          </a:p>
        </p:txBody>
      </p:sp>
    </p:spTree>
    <p:extLst>
      <p:ext uri="{BB962C8B-B14F-4D97-AF65-F5344CB8AC3E}">
        <p14:creationId xmlns:p14="http://schemas.microsoft.com/office/powerpoint/2010/main" val="53075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fill="hold"/>
                                        <p:tgtEl>
                                          <p:spTgt spid="55"/>
                                        </p:tgtEl>
                                        <p:attrNameLst>
                                          <p:attrName>ppt_x</p:attrName>
                                        </p:attrNameLst>
                                      </p:cBhvr>
                                      <p:tavLst>
                                        <p:tav tm="0">
                                          <p:val>
                                            <p:strVal val="#ppt_x"/>
                                          </p:val>
                                        </p:tav>
                                        <p:tav tm="100000">
                                          <p:val>
                                            <p:strVal val="#ppt_x"/>
                                          </p:val>
                                        </p:tav>
                                      </p:tavLst>
                                    </p:anim>
                                    <p:anim calcmode="lin" valueType="num">
                                      <p:cBhvr additive="base">
                                        <p:cTn id="26" dur="500" fill="hold"/>
                                        <p:tgtEl>
                                          <p:spTgt spid="5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ppt_x"/>
                                          </p:val>
                                        </p:tav>
                                        <p:tav tm="100000">
                                          <p:val>
                                            <p:strVal val="#ppt_x"/>
                                          </p:val>
                                        </p:tav>
                                      </p:tavLst>
                                    </p:anim>
                                    <p:anim calcmode="lin" valueType="num">
                                      <p:cBhvr additive="base">
                                        <p:cTn id="34" dur="500" fill="hold"/>
                                        <p:tgtEl>
                                          <p:spTgt spid="4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51F2-0CB0-B66C-5AE0-62E427CEC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F2C38-704F-C7DC-1732-373B206FC442}"/>
              </a:ext>
            </a:extLst>
          </p:cNvPr>
          <p:cNvSpPr txBox="1">
            <a:spLocks noGrp="1"/>
          </p:cNvSpPr>
          <p:nvPr>
            <p:ph type="ctrTitle"/>
          </p:nvPr>
        </p:nvSpPr>
        <p:spPr>
          <a:xfrm>
            <a:off x="457203" y="228600"/>
            <a:ext cx="6248397" cy="804034"/>
          </a:xfrm>
          <a:noFill/>
        </p:spPr>
        <p:txBody>
          <a:bodyPr/>
          <a:lstStyle/>
          <a:p>
            <a:pPr lvl="0"/>
            <a:r>
              <a:rPr lang="en-US" sz="2800" dirty="0">
                <a:solidFill>
                  <a:schemeClr val="tx1"/>
                </a:solidFill>
                <a:ea typeface="Calibri"/>
                <a:cs typeface="Calibri"/>
              </a:rPr>
              <a:t>Next Generation Sustainable 3D Structures &amp; Equilibrium</a:t>
            </a:r>
          </a:p>
        </p:txBody>
      </p:sp>
      <p:sp>
        <p:nvSpPr>
          <p:cNvPr id="3" name="Subtitle 2">
            <a:extLst>
              <a:ext uri="{FF2B5EF4-FFF2-40B4-BE49-F238E27FC236}">
                <a16:creationId xmlns:a16="http://schemas.microsoft.com/office/drawing/2014/main" id="{8583CFF3-C515-2ECE-C4B2-22A13D0DE756}"/>
              </a:ext>
            </a:extLst>
          </p:cNvPr>
          <p:cNvSpPr txBox="1">
            <a:spLocks noGrp="1"/>
          </p:cNvSpPr>
          <p:nvPr>
            <p:ph type="subTitle" idx="1"/>
          </p:nvPr>
        </p:nvSpPr>
        <p:spPr>
          <a:xfrm>
            <a:off x="513137" y="1298347"/>
            <a:ext cx="8382003" cy="1008225"/>
          </a:xfrm>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226FCFEA-5732-7E08-266D-CA28F7BF7E60}"/>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C3199B90-385B-ED71-DA40-742CF652A53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C46E153-FBD0-4CE7-C1C5-7371F0E29BA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68DDCD4-A9D7-14EF-D44F-72C108B711F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2348713-2750-CB6F-36A3-F0C6D0E898E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E846CDF-E99B-7C87-8464-EAB9E77296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1EB5C22-9A91-64EA-D436-D7313CACFC8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AA40ED9-1FF7-FC99-81F4-A7BE6E428BB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0019594-7EF5-8BE7-5CC9-A6BB92F55A8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99CBC39-27D0-BEC4-3323-7494D30DBCB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0319B1E-0620-F13F-05CF-224BAB6F6D6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78823BB-44BA-F6DC-1FC3-65DD5CCE578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3592D71-9F3C-2B5F-B1AF-D5D3CAD3E71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D097A36-06A9-1848-4BBB-BBA24A3588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75D921B-83F5-8ED4-D5E3-0A38475CED4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5EEC057-1AE1-4EA7-24C6-91F48AA0B0D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F422384-1EA5-D2BA-9315-D593627F40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2D38594B-6D30-FF7D-4436-DFFF36B4ECAE}"/>
              </a:ext>
            </a:extLst>
          </p:cNvPr>
          <p:cNvPicPr>
            <a:picLocks noChangeAspect="1"/>
          </p:cNvPicPr>
          <p:nvPr/>
        </p:nvPicPr>
        <p:blipFill>
          <a:blip r:embed="rId4"/>
          <a:stretch>
            <a:fillRect/>
          </a:stretch>
        </p:blipFill>
        <p:spPr>
          <a:xfrm>
            <a:off x="513137" y="1310241"/>
            <a:ext cx="4426858" cy="29172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4" name="Picture 33">
            <a:extLst>
              <a:ext uri="{FF2B5EF4-FFF2-40B4-BE49-F238E27FC236}">
                <a16:creationId xmlns:a16="http://schemas.microsoft.com/office/drawing/2014/main" id="{4923A089-B397-4264-1A03-795CE4CC3AC8}"/>
              </a:ext>
            </a:extLst>
          </p:cNvPr>
          <p:cNvPicPr>
            <a:picLocks noChangeAspect="1"/>
          </p:cNvPicPr>
          <p:nvPr/>
        </p:nvPicPr>
        <p:blipFill>
          <a:blip r:embed="rId5"/>
          <a:stretch>
            <a:fillRect/>
          </a:stretch>
        </p:blipFill>
        <p:spPr>
          <a:xfrm>
            <a:off x="3962401" y="2443250"/>
            <a:ext cx="4963218" cy="304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6" name="Picture 35">
            <a:extLst>
              <a:ext uri="{FF2B5EF4-FFF2-40B4-BE49-F238E27FC236}">
                <a16:creationId xmlns:a16="http://schemas.microsoft.com/office/drawing/2014/main" id="{E81D2ED6-6CFA-7C31-0E14-1D89E2AAE368}"/>
              </a:ext>
            </a:extLst>
          </p:cNvPr>
          <p:cNvPicPr>
            <a:picLocks noChangeAspect="1"/>
          </p:cNvPicPr>
          <p:nvPr/>
        </p:nvPicPr>
        <p:blipFill>
          <a:blip r:embed="rId6"/>
          <a:stretch>
            <a:fillRect/>
          </a:stretch>
        </p:blipFill>
        <p:spPr>
          <a:xfrm>
            <a:off x="218381" y="3883980"/>
            <a:ext cx="6115904" cy="2867425"/>
          </a:xfrm>
          <a:prstGeom prst="ellipse">
            <a:avLst/>
          </a:prstGeom>
          <a:ln>
            <a:noFill/>
          </a:ln>
          <a:effectLst>
            <a:softEdge rad="112500"/>
          </a:effectLst>
        </p:spPr>
      </p:pic>
    </p:spTree>
    <p:extLst>
      <p:ext uri="{BB962C8B-B14F-4D97-AF65-F5344CB8AC3E}">
        <p14:creationId xmlns:p14="http://schemas.microsoft.com/office/powerpoint/2010/main" val="157825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125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1250" fill="hold"/>
                                        <p:tgtEl>
                                          <p:spTgt spid="36"/>
                                        </p:tgtEl>
                                        <p:attrNameLst>
                                          <p:attrName>ppt_w</p:attrName>
                                        </p:attrNameLst>
                                      </p:cBhvr>
                                      <p:tavLst>
                                        <p:tav tm="0">
                                          <p:val>
                                            <p:fltVal val="0"/>
                                          </p:val>
                                        </p:tav>
                                        <p:tav tm="100000">
                                          <p:val>
                                            <p:strVal val="#ppt_w"/>
                                          </p:val>
                                        </p:tav>
                                      </p:tavLst>
                                    </p:anim>
                                    <p:anim calcmode="lin" valueType="num">
                                      <p:cBhvr>
                                        <p:cTn id="20" dur="1250" fill="hold"/>
                                        <p:tgtEl>
                                          <p:spTgt spid="36"/>
                                        </p:tgtEl>
                                        <p:attrNameLst>
                                          <p:attrName>ppt_h</p:attrName>
                                        </p:attrNameLst>
                                      </p:cBhvr>
                                      <p:tavLst>
                                        <p:tav tm="0">
                                          <p:val>
                                            <p:fltVal val="0"/>
                                          </p:val>
                                        </p:tav>
                                        <p:tav tm="100000">
                                          <p:val>
                                            <p:strVal val="#ppt_h"/>
                                          </p:val>
                                        </p:tav>
                                      </p:tavLst>
                                    </p:anim>
                                    <p:animEffect transition="in" filter="fade">
                                      <p:cBhvr>
                                        <p:cTn id="21" dur="1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1188C-2072-486B-8D51-6E67C31BE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FB3B04-C445-7455-2405-865ABEC0C48A}"/>
              </a:ext>
            </a:extLst>
          </p:cNvPr>
          <p:cNvSpPr txBox="1">
            <a:spLocks noGrp="1"/>
          </p:cNvSpPr>
          <p:nvPr>
            <p:ph type="ctrTitle"/>
          </p:nvPr>
        </p:nvSpPr>
        <p:spPr>
          <a:xfrm>
            <a:off x="457203" y="228600"/>
            <a:ext cx="7010397" cy="804034"/>
          </a:xfrm>
          <a:noFill/>
        </p:spPr>
        <p:txBody>
          <a:bodyPr/>
          <a:lstStyle/>
          <a:p>
            <a:pPr lvl="0"/>
            <a:r>
              <a:rPr lang="en-US" sz="2800" dirty="0"/>
              <a:t>Equilibrium in Three Dimensions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1D3D942B-4920-6E13-AFEE-44A8D115C49C}"/>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9DC24980-7DB3-19E7-DBCE-F5BEEFDCA8A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4C07F48-3F71-2B7D-86DA-B59294837CF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077FA26-29A7-24FF-5F28-BE786DA4904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115280F-6DD0-81DD-23E2-F0DA80A67C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193AF44-4D7D-32A7-7F0D-8DA1F05CEF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E0B8C7F-4C38-FF86-557B-56F56546979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F231DF6-8929-4842-D618-B6323D82F0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FD8D692-347B-3155-AFB0-27B7F4BA43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790E5B4-FEBF-6807-4E36-1740BABF53E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D89BF9B-49CF-C787-0543-E026296D4A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E3C4641-CCC9-5498-21DE-5C3EBAEC31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7E7B587-C984-A5D7-EAD1-6558BEF0C1F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58C941D-F2E5-6F8B-E99A-517227323AD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2BA7E22-06E8-CD0C-4E30-E6566CC689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3B37D18-32F5-3C34-ED0F-AAD1F48182F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99EED8A-9E3F-58C0-2617-E5F865E67B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E1A4EC9-A1A6-89FB-A72E-FE7CBC02A467}"/>
                  </a:ext>
                </a:extLst>
              </p:cNvPr>
              <p:cNvSpPr txBox="1"/>
              <p:nvPr/>
            </p:nvSpPr>
            <p:spPr>
              <a:xfrm>
                <a:off x="2438400" y="1185076"/>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EE1A4EC9-A1A6-89FB-A72E-FE7CBC02A467}"/>
                  </a:ext>
                </a:extLst>
              </p:cNvPr>
              <p:cNvSpPr txBox="1">
                <a:spLocks noRot="1" noChangeAspect="1" noMove="1" noResize="1" noEditPoints="1" noAdjustHandles="1" noChangeArrowheads="1" noChangeShapeType="1" noTextEdit="1"/>
              </p:cNvSpPr>
              <p:nvPr/>
            </p:nvSpPr>
            <p:spPr>
              <a:xfrm>
                <a:off x="2438400" y="1185076"/>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D73674E-D8BC-1E83-1DD9-1785A8083291}"/>
                  </a:ext>
                </a:extLst>
              </p:cNvPr>
              <p:cNvSpPr txBox="1"/>
              <p:nvPr/>
            </p:nvSpPr>
            <p:spPr>
              <a:xfrm>
                <a:off x="2438400" y="2352527"/>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𝑌𝑖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CD73674E-D8BC-1E83-1DD9-1785A8083291}"/>
                  </a:ext>
                </a:extLst>
              </p:cNvPr>
              <p:cNvSpPr txBox="1">
                <a:spLocks noRot="1" noChangeAspect="1" noMove="1" noResize="1" noEditPoints="1" noAdjustHandles="1" noChangeArrowheads="1" noChangeShapeType="1" noTextEdit="1"/>
              </p:cNvSpPr>
              <p:nvPr/>
            </p:nvSpPr>
            <p:spPr>
              <a:xfrm>
                <a:off x="2438400" y="2352527"/>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FDAF53D-3C37-93B8-CE71-884E12F60FD2}"/>
                  </a:ext>
                </a:extLst>
              </p:cNvPr>
              <p:cNvSpPr txBox="1"/>
              <p:nvPr/>
            </p:nvSpPr>
            <p:spPr>
              <a:xfrm>
                <a:off x="381000" y="2462851"/>
                <a:ext cx="135633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𝒊</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6FDAF53D-3C37-93B8-CE71-884E12F60FD2}"/>
                  </a:ext>
                </a:extLst>
              </p:cNvPr>
              <p:cNvSpPr txBox="1">
                <a:spLocks noRot="1" noChangeAspect="1" noMove="1" noResize="1" noEditPoints="1" noAdjustHandles="1" noChangeArrowheads="1" noChangeShapeType="1" noTextEdit="1"/>
              </p:cNvSpPr>
              <p:nvPr/>
            </p:nvSpPr>
            <p:spPr>
              <a:xfrm>
                <a:off x="381000" y="2462851"/>
                <a:ext cx="1356332"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CABF982-28F9-47C1-822B-26897614E2E7}"/>
                  </a:ext>
                </a:extLst>
              </p:cNvPr>
              <p:cNvSpPr txBox="1"/>
              <p:nvPr/>
            </p:nvSpPr>
            <p:spPr>
              <a:xfrm>
                <a:off x="2449979" y="3547276"/>
                <a:ext cx="14986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𝑍𝑖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ACABF982-28F9-47C1-822B-26897614E2E7}"/>
                  </a:ext>
                </a:extLst>
              </p:cNvPr>
              <p:cNvSpPr txBox="1">
                <a:spLocks noRot="1" noChangeAspect="1" noMove="1" noResize="1" noEditPoints="1" noAdjustHandles="1" noChangeArrowheads="1" noChangeShapeType="1" noTextEdit="1"/>
              </p:cNvSpPr>
              <p:nvPr/>
            </p:nvSpPr>
            <p:spPr>
              <a:xfrm>
                <a:off x="2449979" y="3547276"/>
                <a:ext cx="1498680"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D10FBC-48F2-9888-718A-6EA1A8FEF7B1}"/>
                  </a:ext>
                </a:extLst>
              </p:cNvPr>
              <p:cNvSpPr txBox="1"/>
              <p:nvPr/>
            </p:nvSpPr>
            <p:spPr>
              <a:xfrm>
                <a:off x="6522094" y="1143000"/>
                <a:ext cx="162429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𝑋𝑗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8" name="TextBox 27">
                <a:extLst>
                  <a:ext uri="{FF2B5EF4-FFF2-40B4-BE49-F238E27FC236}">
                    <a16:creationId xmlns:a16="http://schemas.microsoft.com/office/drawing/2014/main" id="{B1D10FBC-48F2-9888-718A-6EA1A8FEF7B1}"/>
                  </a:ext>
                </a:extLst>
              </p:cNvPr>
              <p:cNvSpPr txBox="1">
                <a:spLocks noRot="1" noChangeAspect="1" noMove="1" noResize="1" noEditPoints="1" noAdjustHandles="1" noChangeArrowheads="1" noChangeShapeType="1" noTextEdit="1"/>
              </p:cNvSpPr>
              <p:nvPr/>
            </p:nvSpPr>
            <p:spPr>
              <a:xfrm>
                <a:off x="6522094" y="1143000"/>
                <a:ext cx="1624291" cy="1050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5F27317-836D-7137-B68C-2254E2C4623B}"/>
                  </a:ext>
                </a:extLst>
              </p:cNvPr>
              <p:cNvSpPr txBox="1"/>
              <p:nvPr/>
            </p:nvSpPr>
            <p:spPr>
              <a:xfrm>
                <a:off x="6522094" y="2310451"/>
                <a:ext cx="1616918"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𝑌𝑗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9" name="TextBox 28">
                <a:extLst>
                  <a:ext uri="{FF2B5EF4-FFF2-40B4-BE49-F238E27FC236}">
                    <a16:creationId xmlns:a16="http://schemas.microsoft.com/office/drawing/2014/main" id="{85F27317-836D-7137-B68C-2254E2C4623B}"/>
                  </a:ext>
                </a:extLst>
              </p:cNvPr>
              <p:cNvSpPr txBox="1">
                <a:spLocks noRot="1" noChangeAspect="1" noMove="1" noResize="1" noEditPoints="1" noAdjustHandles="1" noChangeArrowheads="1" noChangeShapeType="1" noTextEdit="1"/>
              </p:cNvSpPr>
              <p:nvPr/>
            </p:nvSpPr>
            <p:spPr>
              <a:xfrm>
                <a:off x="6522094" y="2310451"/>
                <a:ext cx="1616918" cy="105003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F51A1EA-4474-C8D0-0173-E7D21B805E74}"/>
                  </a:ext>
                </a:extLst>
              </p:cNvPr>
              <p:cNvSpPr txBox="1"/>
              <p:nvPr/>
            </p:nvSpPr>
            <p:spPr>
              <a:xfrm>
                <a:off x="4464694" y="2420775"/>
                <a:ext cx="1484574"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b="1" i="1" smtClean="0">
                                  <a:solidFill>
                                    <a:schemeClr val="accent2"/>
                                  </a:solidFill>
                                  <a:latin typeface="Cambria Math" panose="02040503050406030204" pitchFamily="18" charset="0"/>
                                </a:rPr>
                              </m:ctrlPr>
                            </m:sSubPr>
                            <m:e>
                              <m:acc>
                                <m:accPr>
                                  <m:chr m:val="⃗"/>
                                  <m:ctrlPr>
                                    <a:rPr lang="en-US" b="1"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𝒊</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0" name="TextBox 29">
                <a:extLst>
                  <a:ext uri="{FF2B5EF4-FFF2-40B4-BE49-F238E27FC236}">
                    <a16:creationId xmlns:a16="http://schemas.microsoft.com/office/drawing/2014/main" id="{6F51A1EA-4474-C8D0-0173-E7D21B805E74}"/>
                  </a:ext>
                </a:extLst>
              </p:cNvPr>
              <p:cNvSpPr txBox="1">
                <a:spLocks noRot="1" noChangeAspect="1" noMove="1" noResize="1" noEditPoints="1" noAdjustHandles="1" noChangeArrowheads="1" noChangeShapeType="1" noTextEdit="1"/>
              </p:cNvSpPr>
              <p:nvPr/>
            </p:nvSpPr>
            <p:spPr>
              <a:xfrm>
                <a:off x="4464694" y="2420775"/>
                <a:ext cx="1484574" cy="105003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B9B745A-A17A-8D18-CF7F-C661A8B53C5D}"/>
                  </a:ext>
                </a:extLst>
              </p:cNvPr>
              <p:cNvSpPr txBox="1"/>
              <p:nvPr/>
            </p:nvSpPr>
            <p:spPr>
              <a:xfrm>
                <a:off x="6533673" y="3547276"/>
                <a:ext cx="165417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𝑍𝑗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1" name="TextBox 30">
                <a:extLst>
                  <a:ext uri="{FF2B5EF4-FFF2-40B4-BE49-F238E27FC236}">
                    <a16:creationId xmlns:a16="http://schemas.microsoft.com/office/drawing/2014/main" id="{EB9B745A-A17A-8D18-CF7F-C661A8B53C5D}"/>
                  </a:ext>
                </a:extLst>
              </p:cNvPr>
              <p:cNvSpPr txBox="1">
                <a:spLocks noRot="1" noChangeAspect="1" noMove="1" noResize="1" noEditPoints="1" noAdjustHandles="1" noChangeArrowheads="1" noChangeShapeType="1" noTextEdit="1"/>
              </p:cNvSpPr>
              <p:nvPr/>
            </p:nvSpPr>
            <p:spPr>
              <a:xfrm>
                <a:off x="6533673" y="3547276"/>
                <a:ext cx="1654171" cy="1050031"/>
              </a:xfrm>
              <a:prstGeom prst="rect">
                <a:avLst/>
              </a:prstGeom>
              <a:blipFill>
                <a:blip r:embed="rId11"/>
                <a:stretch>
                  <a:fillRect/>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05807504-8CC8-B309-7DEF-497AE60506EF}"/>
              </a:ext>
            </a:extLst>
          </p:cNvPr>
          <p:cNvSpPr txBox="1"/>
          <p:nvPr/>
        </p:nvSpPr>
        <p:spPr>
          <a:xfrm>
            <a:off x="3581399" y="4690408"/>
            <a:ext cx="5426075" cy="1938992"/>
          </a:xfrm>
          <a:prstGeom prst="rect">
            <a:avLst/>
          </a:prstGeom>
          <a:noFill/>
        </p:spPr>
        <p:txBody>
          <a:bodyPr wrap="square">
            <a:spAutoFit/>
          </a:bodyPr>
          <a:lstStyle/>
          <a:p>
            <a:r>
              <a:rPr lang="en-US" dirty="0">
                <a:solidFill>
                  <a:schemeClr val="accent2"/>
                </a:solidFill>
              </a:rPr>
              <a:t>The second three scalar equations express the further equilibrium requirement that there be no resultant moment acting on the body about any of the coordinate axes or about axes parallel to the coordinate axes.</a:t>
            </a:r>
          </a:p>
        </p:txBody>
      </p:sp>
    </p:spTree>
    <p:extLst>
      <p:ext uri="{BB962C8B-B14F-4D97-AF65-F5344CB8AC3E}">
        <p14:creationId xmlns:p14="http://schemas.microsoft.com/office/powerpoint/2010/main" val="364661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3BC21-37C3-A7E2-1566-9E556CF8D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9F48B8-6656-D840-DE19-C8053E9DCC05}"/>
              </a:ext>
            </a:extLst>
          </p:cNvPr>
          <p:cNvSpPr txBox="1">
            <a:spLocks noGrp="1"/>
          </p:cNvSpPr>
          <p:nvPr>
            <p:ph type="ctrTitle"/>
          </p:nvPr>
        </p:nvSpPr>
        <p:spPr>
          <a:xfrm>
            <a:off x="457203" y="228600"/>
            <a:ext cx="7010397" cy="804034"/>
          </a:xfrm>
          <a:noFill/>
        </p:spPr>
        <p:txBody>
          <a:bodyPr/>
          <a:lstStyle/>
          <a:p>
            <a:pPr lvl="0"/>
            <a:r>
              <a:rPr lang="en-US" sz="2800" dirty="0"/>
              <a:t>EQUILIBRIUM IN THREE DIMENSIONS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8C76F7FE-6502-98B5-C186-2E882B1CB3A0}"/>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D1F82B06-FC4C-D8C0-74FA-61965A813F0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957550D-5B39-003F-95BD-3FDEFA402F7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BF19222-9FB7-EBCD-2BF5-8384F956F3C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5E1C345-7863-A008-6E61-846DA320693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32DA0F0-FE30-37B9-3CB0-16E47F795F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EB7638B-18DD-D287-337F-8FEC20681E7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2183D5C-E6CD-ED6A-DD8C-4BE87388191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C10BFA0-524C-2471-51AE-05BCF2FEB5D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710EBAC-CE58-A7E2-CC39-17621B2F29D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99B4F53-89F6-5F58-D598-FF62815E3E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948AED4-02D8-FD26-92EF-F084ED0881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A51284C-FD64-0413-4092-A836FD1F3C2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DFF3B4D-8625-0C66-B141-6ECC473CED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4A9E0C2-BD7A-03CD-4C0C-FC8701D9715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E8B07B1-C8A9-227B-FDC3-17F66C04A61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B183800-58ED-F5D1-B442-C6EB5DC41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4DF33A1-7AEE-424F-BA9F-EC9698FAF7AF}"/>
                  </a:ext>
                </a:extLst>
              </p:cNvPr>
              <p:cNvSpPr txBox="1"/>
              <p:nvPr/>
            </p:nvSpPr>
            <p:spPr>
              <a:xfrm>
                <a:off x="2438400" y="1185076"/>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A4DF33A1-7AEE-424F-BA9F-EC9698FAF7AF}"/>
                  </a:ext>
                </a:extLst>
              </p:cNvPr>
              <p:cNvSpPr txBox="1">
                <a:spLocks noRot="1" noChangeAspect="1" noMove="1" noResize="1" noEditPoints="1" noAdjustHandles="1" noChangeArrowheads="1" noChangeShapeType="1" noTextEdit="1"/>
              </p:cNvSpPr>
              <p:nvPr/>
            </p:nvSpPr>
            <p:spPr>
              <a:xfrm>
                <a:off x="2438400" y="1185076"/>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AF87F89-FD03-F071-53EE-450AD1D9BFF0}"/>
                  </a:ext>
                </a:extLst>
              </p:cNvPr>
              <p:cNvSpPr txBox="1"/>
              <p:nvPr/>
            </p:nvSpPr>
            <p:spPr>
              <a:xfrm>
                <a:off x="2438400" y="2352527"/>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𝑌𝑖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2AF87F89-FD03-F071-53EE-450AD1D9BFF0}"/>
                  </a:ext>
                </a:extLst>
              </p:cNvPr>
              <p:cNvSpPr txBox="1">
                <a:spLocks noRot="1" noChangeAspect="1" noMove="1" noResize="1" noEditPoints="1" noAdjustHandles="1" noChangeArrowheads="1" noChangeShapeType="1" noTextEdit="1"/>
              </p:cNvSpPr>
              <p:nvPr/>
            </p:nvSpPr>
            <p:spPr>
              <a:xfrm>
                <a:off x="2438400" y="2352527"/>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5D6B1B8B-F0DA-7AF3-1BCA-050588B2492C}"/>
                  </a:ext>
                </a:extLst>
              </p:cNvPr>
              <p:cNvSpPr txBox="1"/>
              <p:nvPr/>
            </p:nvSpPr>
            <p:spPr>
              <a:xfrm>
                <a:off x="381000" y="2462851"/>
                <a:ext cx="135633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𝒊</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5D6B1B8B-F0DA-7AF3-1BCA-050588B2492C}"/>
                  </a:ext>
                </a:extLst>
              </p:cNvPr>
              <p:cNvSpPr txBox="1">
                <a:spLocks noRot="1" noChangeAspect="1" noMove="1" noResize="1" noEditPoints="1" noAdjustHandles="1" noChangeArrowheads="1" noChangeShapeType="1" noTextEdit="1"/>
              </p:cNvSpPr>
              <p:nvPr/>
            </p:nvSpPr>
            <p:spPr>
              <a:xfrm>
                <a:off x="381000" y="2462851"/>
                <a:ext cx="1356332"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9E4A214-F79C-F748-ED37-D0240605FC78}"/>
                  </a:ext>
                </a:extLst>
              </p:cNvPr>
              <p:cNvSpPr txBox="1"/>
              <p:nvPr/>
            </p:nvSpPr>
            <p:spPr>
              <a:xfrm>
                <a:off x="2449979" y="3547276"/>
                <a:ext cx="14986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𝑍𝑖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09E4A214-F79C-F748-ED37-D0240605FC78}"/>
                  </a:ext>
                </a:extLst>
              </p:cNvPr>
              <p:cNvSpPr txBox="1">
                <a:spLocks noRot="1" noChangeAspect="1" noMove="1" noResize="1" noEditPoints="1" noAdjustHandles="1" noChangeArrowheads="1" noChangeShapeType="1" noTextEdit="1"/>
              </p:cNvSpPr>
              <p:nvPr/>
            </p:nvSpPr>
            <p:spPr>
              <a:xfrm>
                <a:off x="2449979" y="3547276"/>
                <a:ext cx="1498680"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7DCFF0A-A332-9BAD-9770-014B9D9B0210}"/>
                  </a:ext>
                </a:extLst>
              </p:cNvPr>
              <p:cNvSpPr txBox="1"/>
              <p:nvPr/>
            </p:nvSpPr>
            <p:spPr>
              <a:xfrm>
                <a:off x="6522094" y="1143000"/>
                <a:ext cx="162429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𝑋𝑗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8" name="TextBox 27">
                <a:extLst>
                  <a:ext uri="{FF2B5EF4-FFF2-40B4-BE49-F238E27FC236}">
                    <a16:creationId xmlns:a16="http://schemas.microsoft.com/office/drawing/2014/main" id="{E7DCFF0A-A332-9BAD-9770-014B9D9B0210}"/>
                  </a:ext>
                </a:extLst>
              </p:cNvPr>
              <p:cNvSpPr txBox="1">
                <a:spLocks noRot="1" noChangeAspect="1" noMove="1" noResize="1" noEditPoints="1" noAdjustHandles="1" noChangeArrowheads="1" noChangeShapeType="1" noTextEdit="1"/>
              </p:cNvSpPr>
              <p:nvPr/>
            </p:nvSpPr>
            <p:spPr>
              <a:xfrm>
                <a:off x="6522094" y="1143000"/>
                <a:ext cx="1624291" cy="1050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AE8622F-1CF3-C691-A1CC-7B0D7AD7F925}"/>
                  </a:ext>
                </a:extLst>
              </p:cNvPr>
              <p:cNvSpPr txBox="1"/>
              <p:nvPr/>
            </p:nvSpPr>
            <p:spPr>
              <a:xfrm>
                <a:off x="6522094" y="2310451"/>
                <a:ext cx="1616918"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𝑌𝑗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9" name="TextBox 28">
                <a:extLst>
                  <a:ext uri="{FF2B5EF4-FFF2-40B4-BE49-F238E27FC236}">
                    <a16:creationId xmlns:a16="http://schemas.microsoft.com/office/drawing/2014/main" id="{CAE8622F-1CF3-C691-A1CC-7B0D7AD7F925}"/>
                  </a:ext>
                </a:extLst>
              </p:cNvPr>
              <p:cNvSpPr txBox="1">
                <a:spLocks noRot="1" noChangeAspect="1" noMove="1" noResize="1" noEditPoints="1" noAdjustHandles="1" noChangeArrowheads="1" noChangeShapeType="1" noTextEdit="1"/>
              </p:cNvSpPr>
              <p:nvPr/>
            </p:nvSpPr>
            <p:spPr>
              <a:xfrm>
                <a:off x="6522094" y="2310451"/>
                <a:ext cx="1616918" cy="105003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7C6AC65-CD40-E21D-228F-C8A776DF4202}"/>
                  </a:ext>
                </a:extLst>
              </p:cNvPr>
              <p:cNvSpPr txBox="1"/>
              <p:nvPr/>
            </p:nvSpPr>
            <p:spPr>
              <a:xfrm>
                <a:off x="4464694" y="2420775"/>
                <a:ext cx="1484574"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b="1" i="1" smtClean="0">
                                  <a:solidFill>
                                    <a:schemeClr val="accent2"/>
                                  </a:solidFill>
                                  <a:latin typeface="Cambria Math" panose="02040503050406030204" pitchFamily="18" charset="0"/>
                                </a:rPr>
                              </m:ctrlPr>
                            </m:sSubPr>
                            <m:e>
                              <m:acc>
                                <m:accPr>
                                  <m:chr m:val="⃗"/>
                                  <m:ctrlPr>
                                    <a:rPr lang="en-US" b="1"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𝒊</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0" name="TextBox 29">
                <a:extLst>
                  <a:ext uri="{FF2B5EF4-FFF2-40B4-BE49-F238E27FC236}">
                    <a16:creationId xmlns:a16="http://schemas.microsoft.com/office/drawing/2014/main" id="{87C6AC65-CD40-E21D-228F-C8A776DF4202}"/>
                  </a:ext>
                </a:extLst>
              </p:cNvPr>
              <p:cNvSpPr txBox="1">
                <a:spLocks noRot="1" noChangeAspect="1" noMove="1" noResize="1" noEditPoints="1" noAdjustHandles="1" noChangeArrowheads="1" noChangeShapeType="1" noTextEdit="1"/>
              </p:cNvSpPr>
              <p:nvPr/>
            </p:nvSpPr>
            <p:spPr>
              <a:xfrm>
                <a:off x="4464694" y="2420775"/>
                <a:ext cx="1484574" cy="105003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9B61410-2EED-FBC5-158B-2B2FE0FB5732}"/>
                  </a:ext>
                </a:extLst>
              </p:cNvPr>
              <p:cNvSpPr txBox="1"/>
              <p:nvPr/>
            </p:nvSpPr>
            <p:spPr>
              <a:xfrm>
                <a:off x="6533673" y="3547276"/>
                <a:ext cx="165417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𝑍𝑗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1" name="TextBox 30">
                <a:extLst>
                  <a:ext uri="{FF2B5EF4-FFF2-40B4-BE49-F238E27FC236}">
                    <a16:creationId xmlns:a16="http://schemas.microsoft.com/office/drawing/2014/main" id="{B9B61410-2EED-FBC5-158B-2B2FE0FB5732}"/>
                  </a:ext>
                </a:extLst>
              </p:cNvPr>
              <p:cNvSpPr txBox="1">
                <a:spLocks noRot="1" noChangeAspect="1" noMove="1" noResize="1" noEditPoints="1" noAdjustHandles="1" noChangeArrowheads="1" noChangeShapeType="1" noTextEdit="1"/>
              </p:cNvSpPr>
              <p:nvPr/>
            </p:nvSpPr>
            <p:spPr>
              <a:xfrm>
                <a:off x="6533673" y="3547276"/>
                <a:ext cx="1654171" cy="1050031"/>
              </a:xfrm>
              <a:prstGeom prst="rect">
                <a:avLst/>
              </a:prstGeom>
              <a:blipFill>
                <a:blip r:embed="rId11"/>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879C3FA-44A2-24FA-A885-01157B51F83D}"/>
              </a:ext>
            </a:extLst>
          </p:cNvPr>
          <p:cNvSpPr txBox="1"/>
          <p:nvPr/>
        </p:nvSpPr>
        <p:spPr>
          <a:xfrm>
            <a:off x="799436" y="4478538"/>
            <a:ext cx="7887363" cy="2308324"/>
          </a:xfrm>
          <a:prstGeom prst="rect">
            <a:avLst/>
          </a:prstGeom>
          <a:noFill/>
        </p:spPr>
        <p:txBody>
          <a:bodyPr wrap="square">
            <a:spAutoFit/>
          </a:bodyPr>
          <a:lstStyle/>
          <a:p>
            <a:r>
              <a:rPr lang="en-US" dirty="0"/>
              <a:t>These six equations are both necessary and sufficient conditions for complete equilibrium. </a:t>
            </a:r>
          </a:p>
          <a:p>
            <a:r>
              <a:rPr lang="en-US" dirty="0"/>
              <a:t>The reference axes may be chosen arbitrarily as a matter of convenience, the only restriction being that a right-handed co-ordinate system should be chosen when vector notation is used.</a:t>
            </a:r>
          </a:p>
        </p:txBody>
      </p:sp>
    </p:spTree>
    <p:extLst>
      <p:ext uri="{BB962C8B-B14F-4D97-AF65-F5344CB8AC3E}">
        <p14:creationId xmlns:p14="http://schemas.microsoft.com/office/powerpoint/2010/main" val="100044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48B5E-7CED-2A5B-22B4-14B2A3A581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F3586E-AB5A-DE1C-19A6-5914B9558EAC}"/>
              </a:ext>
            </a:extLst>
          </p:cNvPr>
          <p:cNvSpPr txBox="1">
            <a:spLocks noGrp="1"/>
          </p:cNvSpPr>
          <p:nvPr>
            <p:ph type="ctrTitle"/>
          </p:nvPr>
        </p:nvSpPr>
        <p:spPr>
          <a:xfrm>
            <a:off x="457203" y="228600"/>
            <a:ext cx="7010397" cy="804034"/>
          </a:xfrm>
          <a:noFill/>
        </p:spPr>
        <p:txBody>
          <a:bodyPr/>
          <a:lstStyle/>
          <a:p>
            <a:pPr lvl="0"/>
            <a:r>
              <a:rPr lang="en-US" sz="2800" dirty="0"/>
              <a:t>EQUILIBRIUM IN THREE DIMENSIONS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E50F4F63-53DD-1791-22C0-4052480712DB}"/>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AC7A9E0B-EF2D-EEBD-4D19-C57BC7C75B4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5A46EE9-90FE-A325-E106-327776BAF90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F5CB4D8-C840-B19E-CB55-8A16E2046B7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70982B4-CC98-75B9-691C-1782F0B448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5A59000-7865-E901-2ED7-58A281DF2CD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7929CAD-15D7-6E4B-B813-86A706EAA92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404D6AE-857A-DFF6-C103-2C473D09E4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2686D84-F667-9F59-3E5D-7CDB5E45EFF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40DAA4C-281D-D8C9-11AC-7AE9AE833ED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73F890C-58ED-A235-CA37-F9733DAB6F3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82C36CA-5C92-20EB-E191-CCAF8A2142E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54D2C81-B46F-C65E-DEC6-B0C21DDDF2B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61E1BE3-4534-D4B4-CF2A-791B2EC5C9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AF0753A-85BD-99A9-8B73-605AF13DB98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9232E9B-D89F-DACA-4CF9-776558FC647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1ACB4C1-6A69-C3DA-63AA-BBE15DE78F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2E68A95-FD8A-96F0-4CB9-58488F130DD7}"/>
                  </a:ext>
                </a:extLst>
              </p:cNvPr>
              <p:cNvSpPr txBox="1"/>
              <p:nvPr/>
            </p:nvSpPr>
            <p:spPr>
              <a:xfrm>
                <a:off x="2438400" y="1185076"/>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B2E68A95-FD8A-96F0-4CB9-58488F130DD7}"/>
                  </a:ext>
                </a:extLst>
              </p:cNvPr>
              <p:cNvSpPr txBox="1">
                <a:spLocks noRot="1" noChangeAspect="1" noMove="1" noResize="1" noEditPoints="1" noAdjustHandles="1" noChangeArrowheads="1" noChangeShapeType="1" noTextEdit="1"/>
              </p:cNvSpPr>
              <p:nvPr/>
            </p:nvSpPr>
            <p:spPr>
              <a:xfrm>
                <a:off x="2438400" y="1185076"/>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E0B32C0-D3CD-A8F6-2FC0-6ADE5B4C4794}"/>
                  </a:ext>
                </a:extLst>
              </p:cNvPr>
              <p:cNvSpPr txBox="1"/>
              <p:nvPr/>
            </p:nvSpPr>
            <p:spPr>
              <a:xfrm>
                <a:off x="2438400" y="2352527"/>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𝑌𝑖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8E0B32C0-D3CD-A8F6-2FC0-6ADE5B4C4794}"/>
                  </a:ext>
                </a:extLst>
              </p:cNvPr>
              <p:cNvSpPr txBox="1">
                <a:spLocks noRot="1" noChangeAspect="1" noMove="1" noResize="1" noEditPoints="1" noAdjustHandles="1" noChangeArrowheads="1" noChangeShapeType="1" noTextEdit="1"/>
              </p:cNvSpPr>
              <p:nvPr/>
            </p:nvSpPr>
            <p:spPr>
              <a:xfrm>
                <a:off x="2438400" y="2352527"/>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3A8AEB0-70AA-B796-E6BF-A1E08D2979B9}"/>
                  </a:ext>
                </a:extLst>
              </p:cNvPr>
              <p:cNvSpPr txBox="1"/>
              <p:nvPr/>
            </p:nvSpPr>
            <p:spPr>
              <a:xfrm>
                <a:off x="381000" y="2462851"/>
                <a:ext cx="135633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𝒊</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B3A8AEB0-70AA-B796-E6BF-A1E08D2979B9}"/>
                  </a:ext>
                </a:extLst>
              </p:cNvPr>
              <p:cNvSpPr txBox="1">
                <a:spLocks noRot="1" noChangeAspect="1" noMove="1" noResize="1" noEditPoints="1" noAdjustHandles="1" noChangeArrowheads="1" noChangeShapeType="1" noTextEdit="1"/>
              </p:cNvSpPr>
              <p:nvPr/>
            </p:nvSpPr>
            <p:spPr>
              <a:xfrm>
                <a:off x="381000" y="2462851"/>
                <a:ext cx="1356332"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141741C-A25A-5936-A977-5041A84000FB}"/>
                  </a:ext>
                </a:extLst>
              </p:cNvPr>
              <p:cNvSpPr txBox="1"/>
              <p:nvPr/>
            </p:nvSpPr>
            <p:spPr>
              <a:xfrm>
                <a:off x="2449979" y="3547276"/>
                <a:ext cx="14986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𝑍𝑖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5141741C-A25A-5936-A977-5041A84000FB}"/>
                  </a:ext>
                </a:extLst>
              </p:cNvPr>
              <p:cNvSpPr txBox="1">
                <a:spLocks noRot="1" noChangeAspect="1" noMove="1" noResize="1" noEditPoints="1" noAdjustHandles="1" noChangeArrowheads="1" noChangeShapeType="1" noTextEdit="1"/>
              </p:cNvSpPr>
              <p:nvPr/>
            </p:nvSpPr>
            <p:spPr>
              <a:xfrm>
                <a:off x="2449979" y="3547276"/>
                <a:ext cx="1498680"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57BA495-D218-831F-8478-A8E9EA45DFE6}"/>
                  </a:ext>
                </a:extLst>
              </p:cNvPr>
              <p:cNvSpPr txBox="1"/>
              <p:nvPr/>
            </p:nvSpPr>
            <p:spPr>
              <a:xfrm>
                <a:off x="6522094" y="1143000"/>
                <a:ext cx="162429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𝑋𝑗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8" name="TextBox 27">
                <a:extLst>
                  <a:ext uri="{FF2B5EF4-FFF2-40B4-BE49-F238E27FC236}">
                    <a16:creationId xmlns:a16="http://schemas.microsoft.com/office/drawing/2014/main" id="{057BA495-D218-831F-8478-A8E9EA45DFE6}"/>
                  </a:ext>
                </a:extLst>
              </p:cNvPr>
              <p:cNvSpPr txBox="1">
                <a:spLocks noRot="1" noChangeAspect="1" noMove="1" noResize="1" noEditPoints="1" noAdjustHandles="1" noChangeArrowheads="1" noChangeShapeType="1" noTextEdit="1"/>
              </p:cNvSpPr>
              <p:nvPr/>
            </p:nvSpPr>
            <p:spPr>
              <a:xfrm>
                <a:off x="6522094" y="1143000"/>
                <a:ext cx="1624291" cy="1050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D8E42B3-FDA7-EDF5-C8DD-3243A6DF164E}"/>
                  </a:ext>
                </a:extLst>
              </p:cNvPr>
              <p:cNvSpPr txBox="1"/>
              <p:nvPr/>
            </p:nvSpPr>
            <p:spPr>
              <a:xfrm>
                <a:off x="6522094" y="2310451"/>
                <a:ext cx="1616918"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𝑌𝑗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9" name="TextBox 28">
                <a:extLst>
                  <a:ext uri="{FF2B5EF4-FFF2-40B4-BE49-F238E27FC236}">
                    <a16:creationId xmlns:a16="http://schemas.microsoft.com/office/drawing/2014/main" id="{5D8E42B3-FDA7-EDF5-C8DD-3243A6DF164E}"/>
                  </a:ext>
                </a:extLst>
              </p:cNvPr>
              <p:cNvSpPr txBox="1">
                <a:spLocks noRot="1" noChangeAspect="1" noMove="1" noResize="1" noEditPoints="1" noAdjustHandles="1" noChangeArrowheads="1" noChangeShapeType="1" noTextEdit="1"/>
              </p:cNvSpPr>
              <p:nvPr/>
            </p:nvSpPr>
            <p:spPr>
              <a:xfrm>
                <a:off x="6522094" y="2310451"/>
                <a:ext cx="1616918" cy="105003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DD2330B-1AFE-6646-3A8A-F6EB92047FEB}"/>
                  </a:ext>
                </a:extLst>
              </p:cNvPr>
              <p:cNvSpPr txBox="1"/>
              <p:nvPr/>
            </p:nvSpPr>
            <p:spPr>
              <a:xfrm>
                <a:off x="4464694" y="2420775"/>
                <a:ext cx="1484573"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b="1" i="1" smtClean="0">
                                  <a:solidFill>
                                    <a:schemeClr val="accent2"/>
                                  </a:solidFill>
                                  <a:latin typeface="Cambria Math" panose="02040503050406030204" pitchFamily="18" charset="0"/>
                                </a:rPr>
                              </m:ctrlPr>
                            </m:sSubPr>
                            <m:e>
                              <m:acc>
                                <m:accPr>
                                  <m:chr m:val="⃗"/>
                                  <m:ctrlPr>
                                    <a:rPr lang="en-US" b="1"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𝒊</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0" name="TextBox 29">
                <a:extLst>
                  <a:ext uri="{FF2B5EF4-FFF2-40B4-BE49-F238E27FC236}">
                    <a16:creationId xmlns:a16="http://schemas.microsoft.com/office/drawing/2014/main" id="{ADD2330B-1AFE-6646-3A8A-F6EB92047FEB}"/>
                  </a:ext>
                </a:extLst>
              </p:cNvPr>
              <p:cNvSpPr txBox="1">
                <a:spLocks noRot="1" noChangeAspect="1" noMove="1" noResize="1" noEditPoints="1" noAdjustHandles="1" noChangeArrowheads="1" noChangeShapeType="1" noTextEdit="1"/>
              </p:cNvSpPr>
              <p:nvPr/>
            </p:nvSpPr>
            <p:spPr>
              <a:xfrm>
                <a:off x="4464694" y="2420775"/>
                <a:ext cx="1484573" cy="105003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C55D827-C92E-21EA-61E4-CFEEAE529B61}"/>
                  </a:ext>
                </a:extLst>
              </p:cNvPr>
              <p:cNvSpPr txBox="1"/>
              <p:nvPr/>
            </p:nvSpPr>
            <p:spPr>
              <a:xfrm>
                <a:off x="6533673" y="3547276"/>
                <a:ext cx="165417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𝑍𝑗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1" name="TextBox 30">
                <a:extLst>
                  <a:ext uri="{FF2B5EF4-FFF2-40B4-BE49-F238E27FC236}">
                    <a16:creationId xmlns:a16="http://schemas.microsoft.com/office/drawing/2014/main" id="{8C55D827-C92E-21EA-61E4-CFEEAE529B61}"/>
                  </a:ext>
                </a:extLst>
              </p:cNvPr>
              <p:cNvSpPr txBox="1">
                <a:spLocks noRot="1" noChangeAspect="1" noMove="1" noResize="1" noEditPoints="1" noAdjustHandles="1" noChangeArrowheads="1" noChangeShapeType="1" noTextEdit="1"/>
              </p:cNvSpPr>
              <p:nvPr/>
            </p:nvSpPr>
            <p:spPr>
              <a:xfrm>
                <a:off x="6533673" y="3547276"/>
                <a:ext cx="1654171" cy="1050031"/>
              </a:xfrm>
              <a:prstGeom prst="rect">
                <a:avLst/>
              </a:prstGeom>
              <a:blipFill>
                <a:blip r:embed="rId11"/>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9AA5086C-3814-3BEB-66FD-2921C956CBF3}"/>
              </a:ext>
            </a:extLst>
          </p:cNvPr>
          <p:cNvSpPr txBox="1"/>
          <p:nvPr/>
        </p:nvSpPr>
        <p:spPr>
          <a:xfrm>
            <a:off x="381000" y="5112603"/>
            <a:ext cx="8382000" cy="830997"/>
          </a:xfrm>
          <a:prstGeom prst="rect">
            <a:avLst/>
          </a:prstGeom>
          <a:noFill/>
        </p:spPr>
        <p:txBody>
          <a:bodyPr wrap="square">
            <a:spAutoFit/>
          </a:bodyPr>
          <a:lstStyle/>
          <a:p>
            <a:r>
              <a:rPr lang="en-US" dirty="0"/>
              <a:t>The six scalar relationships are independent conditions because any of them can be valid without the others. </a:t>
            </a:r>
          </a:p>
        </p:txBody>
      </p:sp>
    </p:spTree>
    <p:extLst>
      <p:ext uri="{BB962C8B-B14F-4D97-AF65-F5344CB8AC3E}">
        <p14:creationId xmlns:p14="http://schemas.microsoft.com/office/powerpoint/2010/main" val="398169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D97C0-264F-4525-C176-445ED660F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610FA-6B00-5620-6D86-594C5D92E9C3}"/>
              </a:ext>
            </a:extLst>
          </p:cNvPr>
          <p:cNvSpPr txBox="1">
            <a:spLocks noGrp="1"/>
          </p:cNvSpPr>
          <p:nvPr>
            <p:ph type="ctrTitle"/>
          </p:nvPr>
        </p:nvSpPr>
        <p:spPr>
          <a:xfrm>
            <a:off x="381003" y="304800"/>
            <a:ext cx="6934197" cy="804034"/>
          </a:xfrm>
          <a:noFill/>
        </p:spPr>
        <p:txBody>
          <a:bodyPr/>
          <a:lstStyle/>
          <a:p>
            <a:pPr lvl="0"/>
            <a:r>
              <a:rPr lang="en-US" sz="2800" dirty="0">
                <a:solidFill>
                  <a:schemeClr val="tx1"/>
                </a:solidFill>
                <a:ea typeface="Calibri"/>
                <a:cs typeface="Calibri"/>
              </a:rPr>
              <a:t>Case Study: Independency of 3D Dynamic Equilibrium Equations</a:t>
            </a:r>
          </a:p>
        </p:txBody>
      </p:sp>
      <p:sp>
        <p:nvSpPr>
          <p:cNvPr id="3" name="Subtitle 2">
            <a:extLst>
              <a:ext uri="{FF2B5EF4-FFF2-40B4-BE49-F238E27FC236}">
                <a16:creationId xmlns:a16="http://schemas.microsoft.com/office/drawing/2014/main" id="{A6D5C8B6-6ED7-C310-FAEC-193C9DABB918}"/>
              </a:ext>
            </a:extLst>
          </p:cNvPr>
          <p:cNvSpPr txBox="1">
            <a:spLocks noGrp="1"/>
          </p:cNvSpPr>
          <p:nvPr>
            <p:ph type="subTitle" idx="1"/>
          </p:nvPr>
        </p:nvSpPr>
        <p:spPr>
          <a:xfrm>
            <a:off x="513137" y="1298347"/>
            <a:ext cx="8382003" cy="3672254"/>
          </a:xfrm>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1A1C313F-CCF7-8ABF-FDFE-A93A85AC39BC}"/>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7</a:t>
            </a:fld>
            <a:endParaRPr lang="en-US"/>
          </a:p>
        </p:txBody>
      </p:sp>
      <p:grpSp>
        <p:nvGrpSpPr>
          <p:cNvPr id="5" name="Group 38">
            <a:extLst>
              <a:ext uri="{FF2B5EF4-FFF2-40B4-BE49-F238E27FC236}">
                <a16:creationId xmlns:a16="http://schemas.microsoft.com/office/drawing/2014/main" id="{2ECDE22F-B0E9-094D-8EEF-5C04D5ABA6B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D4A045F-E580-356C-53AB-B308C35E93A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55BBFF7-B73E-12F7-3F8A-275FEC5269B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AEEC75E-D345-EA3F-5901-90D5D03C588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BA2CCE7-BE27-E8B2-6AD2-289C2D428EB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C357668-5488-FF93-333C-662E0B08B6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84238FB-A25C-8C03-43EF-E312BDF6F05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DA820F1-7867-7154-8868-3767DBED1E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618E650-D34A-D1FA-3DC6-BDDB6661EF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9EA289A-2E62-8FDB-D0A7-1B44340DEEC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359B4B8-0A9C-EEA9-D41A-AB32D2DAE9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C602F90-D959-CD09-95E1-CA5A105FC7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698FB5D-37EE-6123-FE9F-506A712DB13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66C6336-956D-F19C-57AD-59EE5EED92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E5C9346-0B9B-48DA-7EC3-5C6566A1C41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51504B3-E883-4F83-91F8-5490896B04A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5F0CD12-B2D8-A63C-C743-8F1BF34296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71E53960-6CA0-6004-F590-60BCAC7DB6B4}"/>
              </a:ext>
            </a:extLst>
          </p:cNvPr>
          <p:cNvPicPr>
            <a:picLocks noChangeAspect="1"/>
          </p:cNvPicPr>
          <p:nvPr/>
        </p:nvPicPr>
        <p:blipFill>
          <a:blip r:embed="rId4"/>
          <a:stretch>
            <a:fillRect/>
          </a:stretch>
        </p:blipFill>
        <p:spPr>
          <a:xfrm>
            <a:off x="1676399" y="1187981"/>
            <a:ext cx="5403923" cy="2931974"/>
          </a:xfrm>
          <a:prstGeom prst="ellipse">
            <a:avLst/>
          </a:prstGeom>
          <a:ln>
            <a:noFill/>
          </a:ln>
          <a:effectLst>
            <a:softEdge rad="112500"/>
          </a:effectLst>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DD4BDB0-42BE-42C5-E99E-4F635EC2CA3D}"/>
                  </a:ext>
                </a:extLst>
              </p:cNvPr>
              <p:cNvSpPr txBox="1"/>
              <p:nvPr/>
            </p:nvSpPr>
            <p:spPr>
              <a:xfrm>
                <a:off x="381003" y="4234634"/>
                <a:ext cx="8590340" cy="2387385"/>
              </a:xfrm>
              <a:prstGeom prst="rect">
                <a:avLst/>
              </a:prstGeom>
              <a:noFill/>
            </p:spPr>
            <p:txBody>
              <a:bodyPr wrap="square">
                <a:spAutoFit/>
              </a:bodyPr>
              <a:lstStyle/>
              <a:p>
                <a:pPr marL="342900" indent="-342900">
                  <a:buFont typeface="Arial" panose="020B0604020202020204" pitchFamily="34" charset="0"/>
                  <a:buChar char="•"/>
                </a:pPr>
                <a:r>
                  <a:rPr lang="en-US" dirty="0"/>
                  <a:t>For a car which accelerates on a straight and level road in the x-direction, Newton’s second law tells us that the resultant force on the car equals its mass times its acceleration. </a:t>
                </a:r>
              </a:p>
              <a:p>
                <a:pPr marL="342900" indent="-342900">
                  <a:buFont typeface="Arial" panose="020B0604020202020204" pitchFamily="34" charset="0"/>
                  <a:buChar char="•"/>
                </a:pPr>
                <a:r>
                  <a:rPr lang="en-US" dirty="0"/>
                  <a:t>Thus,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𝑥</m:t>
                            </m:r>
                          </m:sub>
                        </m:sSub>
                      </m:e>
                    </m:nary>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a14:m>
                <a:r>
                  <a:rPr lang="en-US" dirty="0"/>
                  <a:t>, but the remaining two force–equilibrium equations are satisfied because all other acceleration components are zero.</a:t>
                </a:r>
              </a:p>
            </p:txBody>
          </p:sp>
        </mc:Choice>
        <mc:Fallback xmlns="">
          <p:sp>
            <p:nvSpPr>
              <p:cNvPr id="25" name="TextBox 24">
                <a:extLst>
                  <a:ext uri="{FF2B5EF4-FFF2-40B4-BE49-F238E27FC236}">
                    <a16:creationId xmlns:a16="http://schemas.microsoft.com/office/drawing/2014/main" id="{9DD4BDB0-42BE-42C5-E99E-4F635EC2CA3D}"/>
                  </a:ext>
                </a:extLst>
              </p:cNvPr>
              <p:cNvSpPr txBox="1">
                <a:spLocks noRot="1" noChangeAspect="1" noMove="1" noResize="1" noEditPoints="1" noAdjustHandles="1" noChangeArrowheads="1" noChangeShapeType="1" noTextEdit="1"/>
              </p:cNvSpPr>
              <p:nvPr/>
            </p:nvSpPr>
            <p:spPr>
              <a:xfrm>
                <a:off x="381003" y="4234634"/>
                <a:ext cx="8590340" cy="2387385"/>
              </a:xfrm>
              <a:prstGeom prst="rect">
                <a:avLst/>
              </a:prstGeom>
              <a:blipFill>
                <a:blip r:embed="rId5"/>
                <a:stretch>
                  <a:fillRect l="-994" t="-2046" r="-710" b="-3836"/>
                </a:stretch>
              </a:blipFill>
            </p:spPr>
            <p:txBody>
              <a:bodyPr/>
              <a:lstStyle/>
              <a:p>
                <a:r>
                  <a:rPr lang="en-US">
                    <a:noFill/>
                  </a:rPr>
                  <a:t> </a:t>
                </a:r>
              </a:p>
            </p:txBody>
          </p:sp>
        </mc:Fallback>
      </mc:AlternateContent>
    </p:spTree>
    <p:extLst>
      <p:ext uri="{BB962C8B-B14F-4D97-AF65-F5344CB8AC3E}">
        <p14:creationId xmlns:p14="http://schemas.microsoft.com/office/powerpoint/2010/main" val="302069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750" fill="hold"/>
                                        <p:tgtEl>
                                          <p:spTgt spid="23"/>
                                        </p:tgtEl>
                                        <p:attrNameLst>
                                          <p:attrName>ppt_w</p:attrName>
                                        </p:attrNameLst>
                                      </p:cBhvr>
                                      <p:tavLst>
                                        <p:tav tm="0">
                                          <p:val>
                                            <p:fltVal val="0"/>
                                          </p:val>
                                        </p:tav>
                                        <p:tav tm="100000">
                                          <p:val>
                                            <p:strVal val="#ppt_w"/>
                                          </p:val>
                                        </p:tav>
                                      </p:tavLst>
                                    </p:anim>
                                    <p:anim calcmode="lin" valueType="num">
                                      <p:cBhvr>
                                        <p:cTn id="8" dur="1750" fill="hold"/>
                                        <p:tgtEl>
                                          <p:spTgt spid="23"/>
                                        </p:tgtEl>
                                        <p:attrNameLst>
                                          <p:attrName>ppt_h</p:attrName>
                                        </p:attrNameLst>
                                      </p:cBhvr>
                                      <p:tavLst>
                                        <p:tav tm="0">
                                          <p:val>
                                            <p:fltVal val="0"/>
                                          </p:val>
                                        </p:tav>
                                        <p:tav tm="100000">
                                          <p:val>
                                            <p:strVal val="#ppt_h"/>
                                          </p:val>
                                        </p:tav>
                                      </p:tavLst>
                                    </p:anim>
                                    <p:animEffect transition="in" filter="fade">
                                      <p:cBhvr>
                                        <p:cTn id="9" dur="175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25">
                                            <p:txEl>
                                              <p:pRg st="0" end="0"/>
                                            </p:txEl>
                                          </p:spTgt>
                                        </p:tgtEl>
                                        <p:attrNameLst>
                                          <p:attrName>style.visibility</p:attrName>
                                        </p:attrNameLst>
                                      </p:cBhvr>
                                      <p:to>
                                        <p:strVal val="visible"/>
                                      </p:to>
                                    </p:set>
                                    <p:animEffect transition="in" filter="dissolve">
                                      <p:cBhvr>
                                        <p:cTn id="14" dur="500"/>
                                        <p:tgtEl>
                                          <p:spTgt spid="2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5">
                                            <p:txEl>
                                              <p:pRg st="1" end="1"/>
                                            </p:txEl>
                                          </p:spTgt>
                                        </p:tgtEl>
                                        <p:attrNameLst>
                                          <p:attrName>style.visibility</p:attrName>
                                        </p:attrNameLst>
                                      </p:cBhvr>
                                      <p:to>
                                        <p:strVal val="visible"/>
                                      </p:to>
                                    </p:set>
                                    <p:animEffect transition="in" filter="dissolve">
                                      <p:cBhvr>
                                        <p:cTn id="19"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46028-AEDE-3936-A636-73E0B764E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AFAB0-1B42-3D17-7DF6-3B894BBB8632}"/>
              </a:ext>
            </a:extLst>
          </p:cNvPr>
          <p:cNvSpPr txBox="1">
            <a:spLocks noGrp="1"/>
          </p:cNvSpPr>
          <p:nvPr>
            <p:ph type="ctrTitle"/>
          </p:nvPr>
        </p:nvSpPr>
        <p:spPr>
          <a:xfrm>
            <a:off x="381003" y="304800"/>
            <a:ext cx="7162797" cy="804034"/>
          </a:xfrm>
          <a:noFill/>
        </p:spPr>
        <p:txBody>
          <a:bodyPr/>
          <a:lstStyle/>
          <a:p>
            <a:pPr lvl="0"/>
            <a:r>
              <a:rPr lang="en-US" sz="2800" dirty="0">
                <a:solidFill>
                  <a:schemeClr val="tx1"/>
                </a:solidFill>
                <a:ea typeface="Calibri"/>
                <a:cs typeface="Calibri"/>
              </a:rPr>
              <a:t>Case Study: Independency of 3D Dynamic Equilibrium Equations</a:t>
            </a:r>
          </a:p>
        </p:txBody>
      </p:sp>
      <p:sp>
        <p:nvSpPr>
          <p:cNvPr id="3" name="Subtitle 2">
            <a:extLst>
              <a:ext uri="{FF2B5EF4-FFF2-40B4-BE49-F238E27FC236}">
                <a16:creationId xmlns:a16="http://schemas.microsoft.com/office/drawing/2014/main" id="{8FA9E67D-5A72-7941-B53A-D49E4748C6F8}"/>
              </a:ext>
            </a:extLst>
          </p:cNvPr>
          <p:cNvSpPr txBox="1">
            <a:spLocks noGrp="1"/>
          </p:cNvSpPr>
          <p:nvPr>
            <p:ph type="subTitle" idx="1"/>
          </p:nvPr>
        </p:nvSpPr>
        <p:spPr>
          <a:xfrm>
            <a:off x="513137" y="1298347"/>
            <a:ext cx="8382003" cy="3672254"/>
          </a:xfrm>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62FEFBE7-64A2-9B63-05E8-53D2E3B3F51B}"/>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8</a:t>
            </a:fld>
            <a:endParaRPr lang="en-US"/>
          </a:p>
        </p:txBody>
      </p:sp>
      <p:grpSp>
        <p:nvGrpSpPr>
          <p:cNvPr id="5" name="Group 38">
            <a:extLst>
              <a:ext uri="{FF2B5EF4-FFF2-40B4-BE49-F238E27FC236}">
                <a16:creationId xmlns:a16="http://schemas.microsoft.com/office/drawing/2014/main" id="{A0BE0C48-D7E5-DFD8-3B05-DD3BFA67FB1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EE023A3-56DB-6397-694F-0C8655A6B96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5330251-28D9-5AA4-A1B6-5EB1A84433B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E6197E3-269F-DAAF-331B-41E4705B050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EC9978A-C00E-BB31-903D-A37FDE056AF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63BDA09-BAE1-2830-27E3-7BCFA833B0E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5DD5B3B-F186-24EF-2E3C-6D35EAA4324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3942B18-CEA7-E4C1-D9C8-7417036818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D3EEB54-47EE-684F-FEDF-53CCA54C52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0B1A3D9-D77E-E541-D5EE-DF930301510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1FCCAA5-4333-AA23-3BF5-99C4D6EAD20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7E2A7B6-F064-DA4A-C76D-C8B7B39C0CE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1DE45DE-3933-5A85-278C-B0C0034EEC9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775E384-D881-44A0-63A3-7D76256DFD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5B8060F-E434-87BD-1D35-A25292655A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0F9D16C-DECB-1426-DFC7-ABCD98CC6E1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F10B402-E7B4-709E-AF92-0A9B46D1D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0D7788EF-8140-A891-E0FD-1582ACBDE186}"/>
              </a:ext>
            </a:extLst>
          </p:cNvPr>
          <p:cNvPicPr>
            <a:picLocks noChangeAspect="1"/>
          </p:cNvPicPr>
          <p:nvPr/>
        </p:nvPicPr>
        <p:blipFill>
          <a:blip r:embed="rId4"/>
          <a:stretch>
            <a:fillRect/>
          </a:stretch>
        </p:blipFill>
        <p:spPr>
          <a:xfrm>
            <a:off x="2057400" y="1283740"/>
            <a:ext cx="4207951" cy="2747730"/>
          </a:xfrm>
          <a:prstGeom prst="ellipse">
            <a:avLst/>
          </a:prstGeom>
          <a:ln>
            <a:noFill/>
          </a:ln>
          <a:effectLst>
            <a:softEdge rad="112500"/>
          </a:effectLst>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5F72F9F-C1C3-7E53-12AD-41F344E6BEDD}"/>
                  </a:ext>
                </a:extLst>
              </p:cNvPr>
              <p:cNvSpPr txBox="1"/>
              <p:nvPr/>
            </p:nvSpPr>
            <p:spPr>
              <a:xfrm>
                <a:off x="457200" y="4071043"/>
                <a:ext cx="8437940" cy="2353080"/>
              </a:xfrm>
              <a:prstGeom prst="rect">
                <a:avLst/>
              </a:prstGeom>
              <a:noFill/>
            </p:spPr>
            <p:txBody>
              <a:bodyPr wrap="square">
                <a:spAutoFit/>
              </a:bodyPr>
              <a:lstStyle/>
              <a:p>
                <a:pPr marL="342900" indent="-342900">
                  <a:buFont typeface="Arial" panose="020B0604020202020204" pitchFamily="34" charset="0"/>
                  <a:buChar char="•"/>
                </a:pPr>
                <a:r>
                  <a:rPr lang="en-US" dirty="0"/>
                  <a:t>If the wheel of the accelerating car is rotating with increasing angular speed about the x-axis, it is not in rotational equilibrium about this axis. </a:t>
                </a:r>
              </a:p>
              <a:p>
                <a:pPr marL="342900" indent="-342900">
                  <a:buFont typeface="Arial" panose="020B0604020202020204" pitchFamily="34" charset="0"/>
                  <a:buChar char="•"/>
                </a:pPr>
                <a:r>
                  <a:rPr lang="en-US" dirty="0"/>
                  <a:t>Thus, for the wheel alone, </a:t>
                </a:r>
                <a14:m>
                  <m:oMath xmlns:m="http://schemas.openxmlformats.org/officeDocument/2006/math">
                    <m:nary>
                      <m:naryPr>
                        <m:chr m:val="∑"/>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𝑥</m:t>
                            </m:r>
                          </m:sub>
                        </m:sSub>
                      </m:e>
                    </m:nary>
                    <m:r>
                      <a:rPr lang="en-US" i="1">
                        <a:latin typeface="Cambria Math" panose="02040503050406030204" pitchFamily="18" charset="0"/>
                        <a:ea typeface="Cambria Math" panose="02040503050406030204" pitchFamily="18" charset="0"/>
                      </a:rPr>
                      <m:t>≠0 </m:t>
                    </m:r>
                  </m:oMath>
                </a14:m>
                <a:r>
                  <a:rPr lang="en-US" dirty="0"/>
                  <a:t>along with </a:t>
                </a:r>
                <a14:m>
                  <m:oMath xmlns:m="http://schemas.openxmlformats.org/officeDocument/2006/math">
                    <m:nary>
                      <m:naryPr>
                        <m:chr m:val="∑"/>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e>
                          <m:sub>
                            <m:r>
                              <a:rPr lang="en-US" i="1">
                                <a:latin typeface="Cambria Math" panose="02040503050406030204" pitchFamily="18" charset="0"/>
                              </a:rPr>
                              <m:t>𝑥</m:t>
                            </m:r>
                          </m:sub>
                        </m:sSub>
                      </m:e>
                    </m:nary>
                    <m:r>
                      <a:rPr lang="en-US" i="1">
                        <a:latin typeface="Cambria Math" panose="02040503050406030204" pitchFamily="18" charset="0"/>
                        <a:ea typeface="Cambria Math" panose="02040503050406030204" pitchFamily="18" charset="0"/>
                      </a:rPr>
                      <m:t>≠0</m:t>
                    </m:r>
                  </m:oMath>
                </a14:m>
                <a:r>
                  <a:rPr lang="en-US" dirty="0"/>
                  <a:t>, but the remaining four equilibrium equations for the flywheel would be satisfied for its mass-center axes.</a:t>
                </a:r>
              </a:p>
            </p:txBody>
          </p:sp>
        </mc:Choice>
        <mc:Fallback xmlns="">
          <p:sp>
            <p:nvSpPr>
              <p:cNvPr id="27" name="TextBox 26">
                <a:extLst>
                  <a:ext uri="{FF2B5EF4-FFF2-40B4-BE49-F238E27FC236}">
                    <a16:creationId xmlns:a16="http://schemas.microsoft.com/office/drawing/2014/main" id="{D5F72F9F-C1C3-7E53-12AD-41F344E6BEDD}"/>
                  </a:ext>
                </a:extLst>
              </p:cNvPr>
              <p:cNvSpPr txBox="1">
                <a:spLocks noRot="1" noChangeAspect="1" noMove="1" noResize="1" noEditPoints="1" noAdjustHandles="1" noChangeArrowheads="1" noChangeShapeType="1" noTextEdit="1"/>
              </p:cNvSpPr>
              <p:nvPr/>
            </p:nvSpPr>
            <p:spPr>
              <a:xfrm>
                <a:off x="457200" y="4071043"/>
                <a:ext cx="8437940" cy="2353080"/>
              </a:xfrm>
              <a:prstGeom prst="rect">
                <a:avLst/>
              </a:prstGeom>
              <a:blipFill>
                <a:blip r:embed="rId5"/>
                <a:stretch>
                  <a:fillRect l="-939" t="-2073" r="-1373" b="-5181"/>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E5654B9B-D001-63F4-46D2-82B32B8C87EC}"/>
                  </a:ext>
                </a:extLst>
              </p14:cNvPr>
              <p14:cNvContentPartPr/>
              <p14:nvPr/>
            </p14:nvContentPartPr>
            <p14:xfrm>
              <a:off x="4277880" y="2097360"/>
              <a:ext cx="724680" cy="570600"/>
            </p14:xfrm>
          </p:contentPart>
        </mc:Choice>
        <mc:Fallback xmlns="">
          <p:pic>
            <p:nvPicPr>
              <p:cNvPr id="22" name="Ink 21">
                <a:extLst>
                  <a:ext uri="{FF2B5EF4-FFF2-40B4-BE49-F238E27FC236}">
                    <a16:creationId xmlns:a16="http://schemas.microsoft.com/office/drawing/2014/main" id="{E5654B9B-D001-63F4-46D2-82B32B8C87EC}"/>
                  </a:ext>
                </a:extLst>
              </p:cNvPr>
              <p:cNvPicPr/>
              <p:nvPr/>
            </p:nvPicPr>
            <p:blipFill>
              <a:blip r:embed="rId7"/>
              <a:stretch>
                <a:fillRect/>
              </a:stretch>
            </p:blipFill>
            <p:spPr>
              <a:xfrm>
                <a:off x="4268520" y="2088000"/>
                <a:ext cx="743400" cy="589320"/>
              </a:xfrm>
              <a:prstGeom prst="rect">
                <a:avLst/>
              </a:prstGeom>
            </p:spPr>
          </p:pic>
        </mc:Fallback>
      </mc:AlternateContent>
    </p:spTree>
    <p:extLst>
      <p:ext uri="{BB962C8B-B14F-4D97-AF65-F5344CB8AC3E}">
        <p14:creationId xmlns:p14="http://schemas.microsoft.com/office/powerpoint/2010/main" val="246397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12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xEl>
                                              <p:pRg st="0" end="0"/>
                                            </p:txEl>
                                          </p:spTgt>
                                        </p:tgtEl>
                                        <p:attrNameLst>
                                          <p:attrName>style.visibility</p:attrName>
                                        </p:attrNameLst>
                                      </p:cBhvr>
                                      <p:to>
                                        <p:strVal val="visible"/>
                                      </p:to>
                                    </p:set>
                                    <p:animEffect transition="in" filter="dissolve">
                                      <p:cBhvr>
                                        <p:cTn id="12" dur="500"/>
                                        <p:tgtEl>
                                          <p:spTgt spid="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xEl>
                                              <p:pRg st="1" end="1"/>
                                            </p:txEl>
                                          </p:spTgt>
                                        </p:tgtEl>
                                        <p:attrNameLst>
                                          <p:attrName>style.visibility</p:attrName>
                                        </p:attrNameLst>
                                      </p:cBhvr>
                                      <p:to>
                                        <p:strVal val="visible"/>
                                      </p:to>
                                    </p:set>
                                    <p:animEffect transition="in" filter="dissolve">
                                      <p:cBhvr>
                                        <p:cTn id="17" dur="500"/>
                                        <p:tgtEl>
                                          <p:spTgt spid="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B444B-50F3-6D92-64BB-3EF6E4CE2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C5B96-E060-568A-327F-929BA05DD903}"/>
              </a:ext>
            </a:extLst>
          </p:cNvPr>
          <p:cNvSpPr txBox="1">
            <a:spLocks noGrp="1"/>
          </p:cNvSpPr>
          <p:nvPr>
            <p:ph type="ctrTitle"/>
          </p:nvPr>
        </p:nvSpPr>
        <p:spPr>
          <a:xfrm>
            <a:off x="457203" y="228600"/>
            <a:ext cx="7010397" cy="804034"/>
          </a:xfrm>
          <a:noFill/>
        </p:spPr>
        <p:txBody>
          <a:bodyPr/>
          <a:lstStyle/>
          <a:p>
            <a:pPr lvl="0"/>
            <a:r>
              <a:rPr lang="en-US" sz="2800" dirty="0"/>
              <a:t>Force Balance in 3D</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9E9FF54D-8748-55E8-00AA-711437C01601}"/>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02228EB4-B33F-4154-6472-E3E90AD7057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0C75570-91B7-7041-B60A-F9FBBDC7383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2D61A9A-ED63-4FD2-517C-42232C1AAA6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6895955-2610-AB59-2564-D863BFFD566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60EA7D9-1B85-13DC-2555-984031DCAC4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03C3896-A292-5898-BDBB-28451D7737A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0BDBF12-AF4A-A22D-DFED-C326BADBC0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A36258C-F8E5-8DBB-599E-BBCD6909670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4C1B75-2D7A-B716-F9EB-E569948153F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525F397-142A-0A09-1B62-F7E4E289AD0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4294DD6-B213-EF57-9499-6AAE1B484FD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9089F93-F0E5-7481-4DB0-22599DD1423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EBA092F-24C8-F693-6365-AD5968696A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4F3B5F7-5B64-FB87-9B65-6299EC9FC8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8A1B080-01DD-0CAE-9692-8DFCAD165EB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C26DFBB-2D35-0581-D58F-E19726E313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97CA563-F119-38AF-7730-2F73ADC5E075}"/>
                  </a:ext>
                </a:extLst>
              </p:cNvPr>
              <p:cNvSpPr txBox="1"/>
              <p:nvPr/>
            </p:nvSpPr>
            <p:spPr>
              <a:xfrm>
                <a:off x="1972274" y="1604148"/>
                <a:ext cx="1554143"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a:rPr lang="en-US" b="0" i="1" smtClean="0">
                              <a:solidFill>
                                <a:srgbClr val="FF0000"/>
                              </a:solidFill>
                              <a:latin typeface="Cambria Math" panose="02040503050406030204" pitchFamily="18" charset="0"/>
                            </a:rPr>
                            <m:t>𝑚</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𝑀</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𝒎</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E97CA563-F119-38AF-7730-2F73ADC5E075}"/>
                  </a:ext>
                </a:extLst>
              </p:cNvPr>
              <p:cNvSpPr txBox="1">
                <a:spLocks noRot="1" noChangeAspect="1" noMove="1" noResize="1" noEditPoints="1" noAdjustHandles="1" noChangeArrowheads="1" noChangeShapeType="1" noTextEdit="1"/>
              </p:cNvSpPr>
              <p:nvPr/>
            </p:nvSpPr>
            <p:spPr>
              <a:xfrm>
                <a:off x="1972274" y="1604148"/>
                <a:ext cx="1554143" cy="103848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F58B640-5699-FFC5-A87A-FD8EF63E83E2}"/>
                  </a:ext>
                </a:extLst>
              </p:cNvPr>
              <p:cNvSpPr txBox="1"/>
              <p:nvPr/>
            </p:nvSpPr>
            <p:spPr>
              <a:xfrm>
                <a:off x="4841632" y="1548409"/>
                <a:ext cx="1669944"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b="0"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𝑚</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𝑀</m:t>
                          </m:r>
                        </m:sup>
                        <m:e>
                          <m:sSub>
                            <m:sSubPr>
                              <m:ctrlPr>
                                <a:rPr lang="en-US" b="1" i="1">
                                  <a:solidFill>
                                    <a:schemeClr val="accent2"/>
                                  </a:solidFill>
                                  <a:latin typeface="Cambria Math" panose="02040503050406030204" pitchFamily="18" charset="0"/>
                                </a:rPr>
                              </m:ctrlPr>
                            </m:sSubPr>
                            <m:e>
                              <m:acc>
                                <m:accPr>
                                  <m:chr m:val="⃗"/>
                                  <m:ctrlPr>
                                    <a:rPr lang="en-US" b="1" i="1">
                                      <a:solidFill>
                                        <a:schemeClr val="accent2"/>
                                      </a:solidFill>
                                      <a:latin typeface="Cambria Math" panose="02040503050406030204" pitchFamily="18" charset="0"/>
                                    </a:rPr>
                                  </m:ctrlPr>
                                </m:accPr>
                                <m:e>
                                  <m:r>
                                    <a:rPr lang="en-US" i="1">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𝒎</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0" name="TextBox 29">
                <a:extLst>
                  <a:ext uri="{FF2B5EF4-FFF2-40B4-BE49-F238E27FC236}">
                    <a16:creationId xmlns:a16="http://schemas.microsoft.com/office/drawing/2014/main" id="{6F58B640-5699-FFC5-A87A-FD8EF63E83E2}"/>
                  </a:ext>
                </a:extLst>
              </p:cNvPr>
              <p:cNvSpPr txBox="1">
                <a:spLocks noRot="1" noChangeAspect="1" noMove="1" noResize="1" noEditPoints="1" noAdjustHandles="1" noChangeArrowheads="1" noChangeShapeType="1" noTextEdit="1"/>
              </p:cNvSpPr>
              <p:nvPr/>
            </p:nvSpPr>
            <p:spPr>
              <a:xfrm>
                <a:off x="4841632" y="1548409"/>
                <a:ext cx="1669944" cy="103848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92C22C0-0F4E-2BBB-47CC-B34E473CAFEC}"/>
                  </a:ext>
                </a:extLst>
              </p:cNvPr>
              <p:cNvSpPr txBox="1"/>
              <p:nvPr/>
            </p:nvSpPr>
            <p:spPr>
              <a:xfrm>
                <a:off x="304800" y="3016011"/>
                <a:ext cx="8590340" cy="3656129"/>
              </a:xfrm>
              <a:prstGeom prst="rect">
                <a:avLst/>
              </a:prstGeom>
              <a:noFill/>
            </p:spPr>
            <p:txBody>
              <a:bodyPr wrap="square">
                <a:spAutoFit/>
              </a:bodyPr>
              <a:lstStyle/>
              <a:p>
                <a:r>
                  <a:rPr lang="en-US" dirty="0"/>
                  <a:t>Application of  the equations vector form, each of the forces must be expressed in terms of the coordinate unit vectors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𝑖</m:t>
                        </m:r>
                      </m:e>
                    </m:acc>
                    <m:r>
                      <a:rPr lang="en-US" b="0" i="1" smtClean="0">
                        <a:latin typeface="Cambria Math" panose="02040503050406030204" pitchFamily="18" charset="0"/>
                      </a:rPr>
                      <m:t>. </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𝑗</m:t>
                        </m:r>
                      </m:e>
                    </m:acc>
                  </m:oMath>
                </a14:m>
                <a:r>
                  <a:rPr lang="en-US" dirty="0"/>
                  <a:t>&amp;</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𝑘</m:t>
                        </m:r>
                      </m:e>
                    </m:acc>
                  </m:oMath>
                </a14:m>
                <a:r>
                  <a:rPr lang="en-US" dirty="0"/>
                  <a:t>. </a:t>
                </a:r>
              </a:p>
              <a:p>
                <a:r>
                  <a:rPr lang="en-US" dirty="0"/>
                  <a:t>For the first equation, </a:t>
                </a:r>
                <a14:m>
                  <m:oMath xmlns:m="http://schemas.openxmlformats.org/officeDocument/2006/math">
                    <m:nary>
                      <m:naryPr>
                        <m:chr m:val="∑"/>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𝑖</m:t>
                            </m:r>
                          </m:sub>
                        </m:sSub>
                      </m:e>
                    </m:nary>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0</m:t>
                    </m:r>
                  </m:oMath>
                </a14:m>
                <a:r>
                  <a:rPr lang="en-US" dirty="0"/>
                  <a:t>, the vector sum will be zero only if the coefficients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𝑖</m:t>
                        </m:r>
                      </m:e>
                    </m:acc>
                    <m:r>
                      <a:rPr lang="en-US" i="1">
                        <a:latin typeface="Cambria Math" panose="02040503050406030204" pitchFamily="18" charset="0"/>
                      </a:rPr>
                      <m:t>. </m:t>
                    </m:r>
                    <m:acc>
                      <m:accPr>
                        <m:chr m:val="̂"/>
                        <m:ctrlPr>
                          <a:rPr lang="en-US" i="1">
                            <a:latin typeface="Cambria Math" panose="02040503050406030204" pitchFamily="18" charset="0"/>
                          </a:rPr>
                        </m:ctrlPr>
                      </m:accPr>
                      <m:e>
                        <m:r>
                          <a:rPr lang="en-US" i="1">
                            <a:latin typeface="Cambria Math" panose="02040503050406030204" pitchFamily="18" charset="0"/>
                          </a:rPr>
                          <m:t>𝑗</m:t>
                        </m:r>
                      </m:e>
                    </m:acc>
                  </m:oMath>
                </a14:m>
                <a:r>
                  <a:rPr lang="en-US" dirty="0"/>
                  <a:t>&amp;</a:t>
                </a:r>
                <a14:m>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𝑘</m:t>
                        </m:r>
                      </m:e>
                    </m:acc>
                    <m:r>
                      <a:rPr lang="en-US" i="1" dirty="0">
                        <a:latin typeface="Cambria Math" panose="02040503050406030204" pitchFamily="18" charset="0"/>
                      </a:rPr>
                      <m:t> </m:t>
                    </m:r>
                  </m:oMath>
                </a14:m>
                <a:r>
                  <a:rPr lang="en-US" dirty="0"/>
                  <a:t>in the expression are, respectively, zero. </a:t>
                </a:r>
              </a:p>
              <a:p>
                <a:endParaRPr lang="en-US" dirty="0"/>
              </a:p>
              <a:p>
                <a:r>
                  <a:rPr lang="en-US" dirty="0"/>
                  <a:t>These three sums, when each is set equal to zero, yield precisely the three scalar equations of equilibrium, </a:t>
                </a:r>
              </a:p>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𝑥</m:t>
                                  </m:r>
                                </m:sub>
                              </m:sSub>
                            </m:e>
                          </m:d>
                          <m:r>
                            <a:rPr lang="en-US" b="0" i="1" smtClean="0">
                              <a:latin typeface="Cambria Math" panose="02040503050406030204" pitchFamily="18" charset="0"/>
                            </a:rPr>
                            <m:t>=0</m:t>
                          </m:r>
                        </m:e>
                      </m:nary>
                      <m:r>
                        <a:rPr lang="en-US" b="0" i="1" smtClean="0">
                          <a:latin typeface="Cambria Math" panose="02040503050406030204" pitchFamily="18" charset="0"/>
                        </a:rPr>
                        <m:t>,</m:t>
                      </m:r>
                      <m:nary>
                        <m:naryPr>
                          <m:chr m:val="∑"/>
                          <m:subHide m:val="on"/>
                          <m:supHide m:val="on"/>
                          <m:ctrlPr>
                            <a:rPr lang="en-US" i="1">
                              <a:latin typeface="Cambria Math" panose="02040503050406030204" pitchFamily="18" charset="0"/>
                            </a:rPr>
                          </m:ctrlPr>
                        </m:naryP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𝑦</m:t>
                                  </m:r>
                                </m:sub>
                              </m:sSub>
                            </m:e>
                          </m:d>
                          <m:r>
                            <a:rPr lang="en-US" i="1">
                              <a:latin typeface="Cambria Math" panose="02040503050406030204" pitchFamily="18" charset="0"/>
                            </a:rPr>
                            <m:t>=0</m:t>
                          </m:r>
                        </m:e>
                      </m:nary>
                      <m:r>
                        <a:rPr lang="en-US" b="0" i="1" smtClean="0">
                          <a:latin typeface="Cambria Math" panose="02040503050406030204" pitchFamily="18" charset="0"/>
                        </a:rPr>
                        <m:t>&amp;</m:t>
                      </m:r>
                      <m:nary>
                        <m:naryPr>
                          <m:chr m:val="∑"/>
                          <m:subHide m:val="on"/>
                          <m:supHide m:val="on"/>
                          <m:ctrlPr>
                            <a:rPr lang="en-US" i="1">
                              <a:latin typeface="Cambria Math" panose="02040503050406030204" pitchFamily="18" charset="0"/>
                            </a:rPr>
                          </m:ctrlPr>
                        </m:naryP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𝑧</m:t>
                                  </m:r>
                                </m:sub>
                              </m:sSub>
                            </m:e>
                          </m:d>
                          <m:r>
                            <a:rPr lang="en-US" i="1">
                              <a:latin typeface="Cambria Math" panose="02040503050406030204" pitchFamily="18" charset="0"/>
                            </a:rPr>
                            <m:t>=0</m:t>
                          </m:r>
                        </m:e>
                      </m:nary>
                    </m:oMath>
                  </m:oMathPara>
                </a14:m>
                <a:endParaRPr lang="en-US" dirty="0"/>
              </a:p>
            </p:txBody>
          </p:sp>
        </mc:Choice>
        <mc:Fallback xmlns="">
          <p:sp>
            <p:nvSpPr>
              <p:cNvPr id="4" name="TextBox 3">
                <a:extLst>
                  <a:ext uri="{FF2B5EF4-FFF2-40B4-BE49-F238E27FC236}">
                    <a16:creationId xmlns:a16="http://schemas.microsoft.com/office/drawing/2014/main" id="{392C22C0-0F4E-2BBB-47CC-B34E473CAFEC}"/>
                  </a:ext>
                </a:extLst>
              </p:cNvPr>
              <p:cNvSpPr txBox="1">
                <a:spLocks noRot="1" noChangeAspect="1" noMove="1" noResize="1" noEditPoints="1" noAdjustHandles="1" noChangeArrowheads="1" noChangeShapeType="1" noTextEdit="1"/>
              </p:cNvSpPr>
              <p:nvPr/>
            </p:nvSpPr>
            <p:spPr>
              <a:xfrm>
                <a:off x="304800" y="3016011"/>
                <a:ext cx="8590340" cy="3656129"/>
              </a:xfrm>
              <a:prstGeom prst="rect">
                <a:avLst/>
              </a:prstGeom>
              <a:blipFill>
                <a:blip r:embed="rId6"/>
                <a:stretch>
                  <a:fillRect l="-1065" t="-1333" r="-1632"/>
                </a:stretch>
              </a:blipFill>
            </p:spPr>
            <p:txBody>
              <a:bodyPr/>
              <a:lstStyle/>
              <a:p>
                <a:r>
                  <a:rPr lang="en-US">
                    <a:noFill/>
                  </a:rPr>
                  <a:t> </a:t>
                </a:r>
              </a:p>
            </p:txBody>
          </p:sp>
        </mc:Fallback>
      </mc:AlternateContent>
    </p:spTree>
    <p:extLst>
      <p:ext uri="{BB962C8B-B14F-4D97-AF65-F5344CB8AC3E}">
        <p14:creationId xmlns:p14="http://schemas.microsoft.com/office/powerpoint/2010/main" val="256868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dissolv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dissolv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dissolv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dissolve">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150FE-B584-92F9-BE33-AF7B7CE76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F186A0-CAC3-7207-920B-B672E26F5876}"/>
              </a:ext>
            </a:extLst>
          </p:cNvPr>
          <p:cNvSpPr txBox="1">
            <a:spLocks noGrp="1"/>
          </p:cNvSpPr>
          <p:nvPr>
            <p:ph type="ctrTitle"/>
          </p:nvPr>
        </p:nvSpPr>
        <p:spPr>
          <a:xfrm>
            <a:off x="457203" y="228600"/>
            <a:ext cx="7010397" cy="804034"/>
          </a:xfrm>
          <a:noFill/>
        </p:spPr>
        <p:txBody>
          <a:bodyPr/>
          <a:lstStyle/>
          <a:p>
            <a:pPr lvl="0"/>
            <a:r>
              <a:rPr lang="en-US" sz="2800" dirty="0"/>
              <a:t>Moment Balance in 3D</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BFD17E19-CD79-D9CC-8939-24BF1E669DCB}"/>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36D08B34-AF08-0EC5-FCD2-998124A99C8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4562927-9CBF-6661-6B9D-EF57B2FF524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68756F6-9E20-7DF5-1523-8D1CBCA8897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A52FDA9-6462-9319-454B-0EC746E7B13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3B7FAE4-AEC6-6669-A224-973A8FEE9D0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C881403-3065-D38C-73CF-3B1CF966F2C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93C2463-9EC3-4C63-15CB-7597F47259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827B830-9D7A-5B2E-701C-E6335AF064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7B3946E-F078-317E-C8B0-CAFAE40DA28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2A18091-137F-AFBB-8E65-13C54ECA63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3A429A7-12A7-4FEB-94D9-4026DF718F9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2A547FE-394B-7C22-B66A-1A3A513531B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5242816-37BE-28C9-AA0F-044D87B79B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271ECEF-505F-6B1F-A025-0ED89061C7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67256F6-F1D3-99F7-17BC-8B9FF7EC2FA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A1B5DD4-662E-FAB4-B3B7-07916897F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D515175-0AD1-DC4D-2BBA-EAD366B8690B}"/>
                  </a:ext>
                </a:extLst>
              </p:cNvPr>
              <p:cNvSpPr txBox="1"/>
              <p:nvPr/>
            </p:nvSpPr>
            <p:spPr>
              <a:xfrm>
                <a:off x="431590" y="2524442"/>
                <a:ext cx="8466295" cy="3697487"/>
              </a:xfrm>
              <a:prstGeom prst="rect">
                <a:avLst/>
              </a:prstGeom>
              <a:noFill/>
            </p:spPr>
            <p:txBody>
              <a:bodyPr wrap="square">
                <a:spAutoFit/>
              </a:bodyPr>
              <a:lstStyle/>
              <a:p>
                <a:r>
                  <a:rPr lang="en-US" dirty="0"/>
                  <a:t>For the moment equation,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𝑚</m:t>
                            </m:r>
                          </m:sub>
                        </m:sSub>
                      </m:e>
                    </m:nary>
                  </m:oMath>
                </a14:m>
                <a:r>
                  <a:rPr lang="en-US" i="1" dirty="0"/>
                  <a:t>= 0</a:t>
                </a:r>
                <a:r>
                  <a:rPr lang="en-US" dirty="0"/>
                  <a:t>, where the moment sum may be taken about any convenient point O.</a:t>
                </a:r>
              </a:p>
              <a:p>
                <a:r>
                  <a:rPr lang="en-US" dirty="0"/>
                  <a:t>The moment of each force is expressed  as the cross-product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r>
                      <a:rPr lang="en-US" i="1"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oMath>
                </a14:m>
                <a:r>
                  <a:rPr lang="en-US" dirty="0"/>
                  <a:t>, where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𝑟</m:t>
                        </m:r>
                      </m:e>
                    </m:acc>
                  </m:oMath>
                </a14:m>
                <a:r>
                  <a:rPr lang="en-US" dirty="0"/>
                  <a:t> is the position vector from O to any point on the line of action of the force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a:t>
                </a:r>
              </a:p>
              <a:p>
                <a:r>
                  <a:rPr lang="en-US" dirty="0"/>
                  <a:t> Thus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nary>
                    <m:r>
                      <a:rPr lang="en-US" b="0" i="1" smtClean="0">
                        <a:latin typeface="Cambria Math" panose="02040503050406030204" pitchFamily="18" charset="0"/>
                      </a:rPr>
                      <m:t>=</m:t>
                    </m:r>
                    <m:nary>
                      <m:naryPr>
                        <m:chr m:val="∑"/>
                        <m:subHide m:val="on"/>
                        <m:supHide m:val="on"/>
                        <m:ctrlPr>
                          <a:rPr lang="en-US" b="0" i="1" smtClean="0">
                            <a:latin typeface="Cambria Math" panose="02040503050406030204" pitchFamily="18" charset="0"/>
                          </a:rPr>
                        </m:ctrlPr>
                      </m:naryPr>
                      <m:sub/>
                      <m:sup/>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r>
                          <a:rPr lang="en-US" i="1"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𝐹</m:t>
                            </m:r>
                          </m:e>
                        </m:acc>
                      </m:e>
                    </m:nary>
                  </m:oMath>
                </a14:m>
                <a:r>
                  <a:rPr lang="en-US" b="1" i="1" dirty="0"/>
                  <a:t> = 0</a:t>
                </a:r>
              </a:p>
              <a:p>
                <a:r>
                  <a:rPr lang="en-US" dirty="0"/>
                  <a:t>When the coefficients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𝑖</m:t>
                        </m:r>
                      </m:e>
                    </m:acc>
                    <m:r>
                      <a:rPr lang="en-US" i="1">
                        <a:latin typeface="Cambria Math" panose="02040503050406030204" pitchFamily="18" charset="0"/>
                      </a:rPr>
                      <m:t>. </m:t>
                    </m:r>
                    <m:acc>
                      <m:accPr>
                        <m:chr m:val="̂"/>
                        <m:ctrlPr>
                          <a:rPr lang="en-US" i="1">
                            <a:latin typeface="Cambria Math" panose="02040503050406030204" pitchFamily="18" charset="0"/>
                          </a:rPr>
                        </m:ctrlPr>
                      </m:accPr>
                      <m:e>
                        <m:r>
                          <a:rPr lang="en-US" i="1">
                            <a:latin typeface="Cambria Math" panose="02040503050406030204" pitchFamily="18" charset="0"/>
                          </a:rPr>
                          <m:t>𝑗</m:t>
                        </m:r>
                      </m:e>
                    </m:acc>
                  </m:oMath>
                </a14:m>
                <a:r>
                  <a:rPr lang="en-US" dirty="0"/>
                  <a:t>&amp;</a:t>
                </a:r>
                <a14:m>
                  <m:oMath xmlns:m="http://schemas.openxmlformats.org/officeDocument/2006/math">
                    <m:acc>
                      <m:accPr>
                        <m:chr m:val="̂"/>
                        <m:ctrlPr>
                          <a:rPr lang="en-US" i="1" dirty="0">
                            <a:latin typeface="Cambria Math" panose="02040503050406030204" pitchFamily="18" charset="0"/>
                          </a:rPr>
                        </m:ctrlPr>
                      </m:accPr>
                      <m:e>
                        <m:r>
                          <a:rPr lang="en-US" i="1" dirty="0">
                            <a:latin typeface="Cambria Math" panose="02040503050406030204" pitchFamily="18" charset="0"/>
                          </a:rPr>
                          <m:t>𝑘</m:t>
                        </m:r>
                      </m:e>
                    </m:acc>
                    <m:r>
                      <a:rPr lang="en-US" i="1" dirty="0">
                        <a:latin typeface="Cambria Math" panose="02040503050406030204" pitchFamily="18" charset="0"/>
                      </a:rPr>
                      <m:t> </m:t>
                    </m:r>
                  </m:oMath>
                </a14:m>
                <a:r>
                  <a:rPr lang="en-US" dirty="0"/>
                  <a:t>in the resulting moment equation are set equal to zero, respectively, we obtain the three scalar moment equations </a:t>
                </a:r>
                <a14:m>
                  <m:oMath xmlns:m="http://schemas.openxmlformats.org/officeDocument/2006/math">
                    <m:nary>
                      <m:naryPr>
                        <m:chr m:val="∑"/>
                        <m:subHide m:val="on"/>
                        <m:supHide m:val="on"/>
                        <m:ctrlPr>
                          <a:rPr lang="en-US" i="1">
                            <a:latin typeface="Cambria Math" panose="02040503050406030204" pitchFamily="18" charset="0"/>
                          </a:rPr>
                        </m:ctrlPr>
                      </m:naryP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e>
                              <m:sub>
                                <m:r>
                                  <a:rPr lang="en-US" i="1">
                                    <a:latin typeface="Cambria Math" panose="02040503050406030204" pitchFamily="18" charset="0"/>
                                  </a:rPr>
                                  <m:t>𝑥</m:t>
                                </m:r>
                              </m:sub>
                            </m:sSub>
                          </m:e>
                        </m:d>
                        <m:r>
                          <a:rPr lang="en-US" i="1">
                            <a:latin typeface="Cambria Math" panose="02040503050406030204" pitchFamily="18" charset="0"/>
                          </a:rPr>
                          <m:t>=0</m:t>
                        </m:r>
                      </m:e>
                    </m:nary>
                    <m:r>
                      <a:rPr lang="en-US" i="1">
                        <a:latin typeface="Cambria Math" panose="02040503050406030204" pitchFamily="18" charset="0"/>
                      </a:rPr>
                      <m:t>,</m:t>
                    </m:r>
                    <m:r>
                      <a:rPr lang="en-US" b="0" i="1" smtClean="0">
                        <a:latin typeface="Cambria Math" panose="02040503050406030204" pitchFamily="18" charset="0"/>
                      </a:rPr>
                      <m:t>  </m:t>
                    </m:r>
                    <m:nary>
                      <m:naryPr>
                        <m:chr m:val="∑"/>
                        <m:subHide m:val="on"/>
                        <m:supHide m:val="on"/>
                        <m:ctrlPr>
                          <a:rPr lang="en-US" i="1">
                            <a:latin typeface="Cambria Math" panose="02040503050406030204" pitchFamily="18" charset="0"/>
                          </a:rPr>
                        </m:ctrlPr>
                      </m:naryP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𝑀</m:t>
                                    </m:r>
                                  </m:e>
                                </m:acc>
                              </m:e>
                              <m:sub>
                                <m:r>
                                  <a:rPr lang="en-US" i="1">
                                    <a:latin typeface="Cambria Math" panose="02040503050406030204" pitchFamily="18" charset="0"/>
                                  </a:rPr>
                                  <m:t>𝑦</m:t>
                                </m:r>
                              </m:sub>
                            </m:sSub>
                          </m:e>
                        </m:d>
                        <m:r>
                          <a:rPr lang="en-US" i="1">
                            <a:latin typeface="Cambria Math" panose="02040503050406030204" pitchFamily="18" charset="0"/>
                          </a:rPr>
                          <m:t>=0</m:t>
                        </m:r>
                      </m:e>
                    </m:nary>
                    <m:r>
                      <a:rPr lang="en-US" b="0" i="1" smtClean="0">
                        <a:latin typeface="Cambria Math" panose="02040503050406030204" pitchFamily="18" charset="0"/>
                      </a:rPr>
                      <m:t> </m:t>
                    </m:r>
                    <m:r>
                      <a:rPr lang="en-US" i="1">
                        <a:latin typeface="Cambria Math" panose="02040503050406030204" pitchFamily="18" charset="0"/>
                      </a:rPr>
                      <m:t>&amp;</m:t>
                    </m:r>
                    <m:r>
                      <a:rPr lang="en-US" b="0" i="1" smtClean="0">
                        <a:latin typeface="Cambria Math" panose="02040503050406030204" pitchFamily="18" charset="0"/>
                      </a:rPr>
                      <m:t> </m:t>
                    </m:r>
                    <m:nary>
                      <m:naryPr>
                        <m:chr m:val="∑"/>
                        <m:subHide m:val="on"/>
                        <m:supHide m:val="on"/>
                        <m:ctrlPr>
                          <a:rPr lang="en-US" i="1">
                            <a:latin typeface="Cambria Math" panose="02040503050406030204" pitchFamily="18" charset="0"/>
                          </a:rPr>
                        </m:ctrlPr>
                      </m:naryP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i="1">
                                    <a:latin typeface="Cambria Math" panose="02040503050406030204" pitchFamily="18" charset="0"/>
                                  </a:rPr>
                                  <m:t>𝑧</m:t>
                                </m:r>
                              </m:sub>
                            </m:sSub>
                          </m:e>
                        </m:d>
                        <m:r>
                          <a:rPr lang="en-US" i="1">
                            <a:latin typeface="Cambria Math" panose="02040503050406030204" pitchFamily="18" charset="0"/>
                          </a:rPr>
                          <m:t>=0</m:t>
                        </m:r>
                      </m:e>
                    </m:nary>
                  </m:oMath>
                </a14:m>
                <a:endParaRPr lang="en-US" b="1" i="1" dirty="0"/>
              </a:p>
            </p:txBody>
          </p:sp>
        </mc:Choice>
        <mc:Fallback xmlns="">
          <p:sp>
            <p:nvSpPr>
              <p:cNvPr id="4" name="TextBox 3">
                <a:extLst>
                  <a:ext uri="{FF2B5EF4-FFF2-40B4-BE49-F238E27FC236}">
                    <a16:creationId xmlns:a16="http://schemas.microsoft.com/office/drawing/2014/main" id="{9D515175-0AD1-DC4D-2BBA-EAD366B8690B}"/>
                  </a:ext>
                </a:extLst>
              </p:cNvPr>
              <p:cNvSpPr txBox="1">
                <a:spLocks noRot="1" noChangeAspect="1" noMove="1" noResize="1" noEditPoints="1" noAdjustHandles="1" noChangeArrowheads="1" noChangeShapeType="1" noTextEdit="1"/>
              </p:cNvSpPr>
              <p:nvPr/>
            </p:nvSpPr>
            <p:spPr>
              <a:xfrm>
                <a:off x="431590" y="2524442"/>
                <a:ext cx="8466295" cy="3697487"/>
              </a:xfrm>
              <a:prstGeom prst="rect">
                <a:avLst/>
              </a:prstGeom>
              <a:blipFill>
                <a:blip r:embed="rId4"/>
                <a:stretch>
                  <a:fillRect l="-1152" r="-1152" b="-18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14B8150-23A4-2A00-99F3-E2065ABBC720}"/>
                  </a:ext>
                </a:extLst>
              </p:cNvPr>
              <p:cNvSpPr txBox="1"/>
              <p:nvPr/>
            </p:nvSpPr>
            <p:spPr>
              <a:xfrm>
                <a:off x="1972274" y="1351139"/>
                <a:ext cx="1554143"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a:rPr lang="en-US" b="0" i="1" smtClean="0">
                              <a:solidFill>
                                <a:srgbClr val="FF0000"/>
                              </a:solidFill>
                              <a:latin typeface="Cambria Math" panose="02040503050406030204" pitchFamily="18" charset="0"/>
                            </a:rPr>
                            <m:t>𝑚</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𝑀</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𝒎</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3" name="TextBox 2">
                <a:extLst>
                  <a:ext uri="{FF2B5EF4-FFF2-40B4-BE49-F238E27FC236}">
                    <a16:creationId xmlns:a16="http://schemas.microsoft.com/office/drawing/2014/main" id="{014B8150-23A4-2A00-99F3-E2065ABBC720}"/>
                  </a:ext>
                </a:extLst>
              </p:cNvPr>
              <p:cNvSpPr txBox="1">
                <a:spLocks noRot="1" noChangeAspect="1" noMove="1" noResize="1" noEditPoints="1" noAdjustHandles="1" noChangeArrowheads="1" noChangeShapeType="1" noTextEdit="1"/>
              </p:cNvSpPr>
              <p:nvPr/>
            </p:nvSpPr>
            <p:spPr>
              <a:xfrm>
                <a:off x="1972274" y="1351139"/>
                <a:ext cx="1554143" cy="103848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B0AE8BD-B132-9BF1-8F8F-3DD993038604}"/>
                  </a:ext>
                </a:extLst>
              </p:cNvPr>
              <p:cNvSpPr txBox="1"/>
              <p:nvPr/>
            </p:nvSpPr>
            <p:spPr>
              <a:xfrm>
                <a:off x="4841632" y="1247511"/>
                <a:ext cx="1669944" cy="10384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b="0"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𝑚</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𝑀</m:t>
                          </m:r>
                        </m:sup>
                        <m:e>
                          <m:sSub>
                            <m:sSubPr>
                              <m:ctrlPr>
                                <a:rPr lang="en-US" b="1" i="1">
                                  <a:solidFill>
                                    <a:schemeClr val="accent2"/>
                                  </a:solidFill>
                                  <a:latin typeface="Cambria Math" panose="02040503050406030204" pitchFamily="18" charset="0"/>
                                </a:rPr>
                              </m:ctrlPr>
                            </m:sSubPr>
                            <m:e>
                              <m:acc>
                                <m:accPr>
                                  <m:chr m:val="⃗"/>
                                  <m:ctrlPr>
                                    <a:rPr lang="en-US" b="1" i="1">
                                      <a:solidFill>
                                        <a:schemeClr val="accent2"/>
                                      </a:solidFill>
                                      <a:latin typeface="Cambria Math" panose="02040503050406030204" pitchFamily="18" charset="0"/>
                                    </a:rPr>
                                  </m:ctrlPr>
                                </m:accPr>
                                <m:e>
                                  <m:r>
                                    <a:rPr lang="en-US" i="1">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𝒎</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3" name="TextBox 22">
                <a:extLst>
                  <a:ext uri="{FF2B5EF4-FFF2-40B4-BE49-F238E27FC236}">
                    <a16:creationId xmlns:a16="http://schemas.microsoft.com/office/drawing/2014/main" id="{0B0AE8BD-B132-9BF1-8F8F-3DD993038604}"/>
                  </a:ext>
                </a:extLst>
              </p:cNvPr>
              <p:cNvSpPr txBox="1">
                <a:spLocks noRot="1" noChangeAspect="1" noMove="1" noResize="1" noEditPoints="1" noAdjustHandles="1" noChangeArrowheads="1" noChangeShapeType="1" noTextEdit="1"/>
              </p:cNvSpPr>
              <p:nvPr/>
            </p:nvSpPr>
            <p:spPr>
              <a:xfrm>
                <a:off x="4841632" y="1247511"/>
                <a:ext cx="1669944" cy="1038489"/>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4188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E3631-1B55-6CC6-D784-A389FF171C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2D4E78-7682-E3D5-C74D-74D5DE1B7966}"/>
              </a:ext>
            </a:extLst>
          </p:cNvPr>
          <p:cNvSpPr txBox="1">
            <a:spLocks noGrp="1"/>
          </p:cNvSpPr>
          <p:nvPr>
            <p:ph type="ctrTitle"/>
          </p:nvPr>
        </p:nvSpPr>
        <p:spPr>
          <a:xfrm>
            <a:off x="381003" y="304800"/>
            <a:ext cx="6553197" cy="804034"/>
          </a:xfrm>
          <a:noFill/>
        </p:spPr>
        <p:txBody>
          <a:bodyPr/>
          <a:lstStyle/>
          <a:p>
            <a:pPr lvl="0"/>
            <a:r>
              <a:rPr lang="en-US" sz="2800" dirty="0"/>
              <a:t>Free-Body Diagrams for 3D Equilibrium Analysis </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3771F890-957C-32F7-D2CF-C51CA17EED81}"/>
              </a:ext>
            </a:extLst>
          </p:cNvPr>
          <p:cNvSpPr txBox="1">
            <a:spLocks noGrp="1"/>
          </p:cNvSpPr>
          <p:nvPr>
            <p:ph type="subTitle" idx="1"/>
          </p:nvPr>
        </p:nvSpPr>
        <p:spPr>
          <a:xfrm>
            <a:off x="546205" y="1430982"/>
            <a:ext cx="8382003" cy="4741217"/>
          </a:xfrm>
        </p:spPr>
        <p:txBody>
          <a:bodyPr anchorCtr="0"/>
          <a:lstStyle/>
          <a:p>
            <a:pPr marL="342900" lvl="0" indent="-342900" algn="l">
              <a:spcBef>
                <a:spcPts val="600"/>
              </a:spcBef>
              <a:buClr>
                <a:srgbClr val="000000"/>
              </a:buClr>
              <a:buChar char="•"/>
            </a:pPr>
            <a:r>
              <a:rPr lang="en-US" sz="2400" dirty="0"/>
              <a:t>The FBD is the only reliable method for disclosing all forces and moments which should be included in our equilibrium equations. </a:t>
            </a:r>
          </a:p>
          <a:p>
            <a:pPr marL="342900" lvl="0" indent="-342900" algn="l">
              <a:spcBef>
                <a:spcPts val="600"/>
              </a:spcBef>
              <a:buClr>
                <a:srgbClr val="000000"/>
              </a:buClr>
              <a:buChar char="•"/>
            </a:pPr>
            <a:r>
              <a:rPr lang="en-US" sz="2400" dirty="0"/>
              <a:t>In three dimensions the free-body diagram serves the same essential purpose as it does in two dimensions and should always be drawn. </a:t>
            </a:r>
          </a:p>
          <a:p>
            <a:pPr marL="342900" lvl="0" indent="-342900" algn="l">
              <a:spcBef>
                <a:spcPts val="600"/>
              </a:spcBef>
              <a:buClr>
                <a:srgbClr val="000000"/>
              </a:buClr>
              <a:buChar char="•"/>
            </a:pPr>
            <a:r>
              <a:rPr lang="en-US" sz="2400" dirty="0"/>
              <a:t>Either of drawing a pictorial view of the isolated body with all external forces represented or of drawing the orthogonal projections of the free-body diagram is allowed.</a:t>
            </a:r>
          </a:p>
          <a:p>
            <a:pPr marL="342900" lvl="0" indent="-342900" algn="l">
              <a:spcBef>
                <a:spcPts val="600"/>
              </a:spcBef>
              <a:buClr>
                <a:srgbClr val="000000"/>
              </a:buClr>
              <a:buChar char="•"/>
            </a:pPr>
            <a:r>
              <a:rPr lang="en-US" sz="2400" dirty="0"/>
              <a:t>The correct representation of forces on the free-body diagram requires a knowledge of the characteristics of contacting surfaces.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4AB6AA09-B4DF-12A3-A26E-C76574F4019C}"/>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11</a:t>
            </a:fld>
            <a:endParaRPr lang="en-US"/>
          </a:p>
        </p:txBody>
      </p:sp>
      <p:grpSp>
        <p:nvGrpSpPr>
          <p:cNvPr id="5" name="Group 38">
            <a:extLst>
              <a:ext uri="{FF2B5EF4-FFF2-40B4-BE49-F238E27FC236}">
                <a16:creationId xmlns:a16="http://schemas.microsoft.com/office/drawing/2014/main" id="{4971503C-FF2D-16DD-919F-141BED2D5DE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A637940-1848-4D1F-3D00-5740159D68B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A15182D-C3A6-66C1-E6EE-FB53ADBB085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3D78167-2C0F-D13B-16D2-D0812C583B5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109800B-795A-2417-2FB8-2E88542E4D9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EC143C9-5DF5-D02F-4DAD-DE94F3E5C20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60E895C-4104-4877-6EE9-819E22C9739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9EE415B-5B1E-B933-09E7-41D983DEEE2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3753A5B-C644-C148-F0A0-59E3AAE8DF2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29CEFB4-975D-58C1-4074-530D95D8BC6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573EFEA-DD87-FBE8-0AB2-2A3B757A95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73EF181-98FD-243F-AFC3-BAC8B5EDA74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433B2AA-A209-714D-73BE-D44F14460E6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CC7E05A-C021-7623-DAAD-3D0406D3CB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FEF779F-9C77-D360-6CD3-55F16A9679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560D80E-C139-4BCD-4EF6-407874D253C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14912D5-1411-831E-BF7E-CDDABF1A39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9783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21A79-D3B6-F8CC-A387-7290CCF5C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2588DD-C0BD-752B-2EDA-39893C0DD8B3}"/>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7FD102B5-E1AC-ED17-69F7-A08AD4C71FB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12</a:t>
            </a:fld>
            <a:endParaRPr lang="en-US"/>
          </a:p>
        </p:txBody>
      </p:sp>
      <p:grpSp>
        <p:nvGrpSpPr>
          <p:cNvPr id="5" name="Group 38">
            <a:extLst>
              <a:ext uri="{FF2B5EF4-FFF2-40B4-BE49-F238E27FC236}">
                <a16:creationId xmlns:a16="http://schemas.microsoft.com/office/drawing/2014/main" id="{E3E086EE-728B-B398-8D16-29DED9A259E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B64D459-BEDA-6615-A6F4-537B96A3423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DCAF20E-6EEB-D85A-65E0-5426101FED4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CBD3F15-FC52-A1A5-7835-F56D92191DC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558D34B-B70A-1E20-B0F8-300D5A5827C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2F59777-C576-BFB1-A2C4-8EE1A25087F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83BFC57-7FA3-ED23-DA1E-B20701915AC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CD51A5B-2454-133B-9007-14A305D1A60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33A31AE-BA01-5C2E-D170-1C7C04C24F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33382C0-A296-E6B1-139B-45AECC9E6A3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0D4BB8A-B72F-0FBF-3606-1F978379E11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E79B45B-780E-7AEE-3EC3-007131981A0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A4CF0D0-F43C-6963-3FB6-25E7D66E3BF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C14B1C3-4860-F403-E002-715BEB29AB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2FB25A0-447D-B955-C0FE-208EBFCEB0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7BAFD02-5C61-8F36-A54F-837655FD80D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E733FB4-E7E0-8A86-7F70-6E9F06498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D510B8AA-E57A-1D6C-3B60-C489FE5C9E24}"/>
              </a:ext>
            </a:extLst>
          </p:cNvPr>
          <p:cNvSpPr txBox="1"/>
          <p:nvPr/>
        </p:nvSpPr>
        <p:spPr>
          <a:xfrm>
            <a:off x="304801" y="1232771"/>
            <a:ext cx="8702674" cy="461665"/>
          </a:xfrm>
          <a:prstGeom prst="rect">
            <a:avLst/>
          </a:prstGeom>
          <a:noFill/>
        </p:spPr>
        <p:txBody>
          <a:bodyPr wrap="square">
            <a:spAutoFit/>
          </a:bodyPr>
          <a:lstStyle/>
          <a:p>
            <a:r>
              <a:rPr lang="en-US" dirty="0"/>
              <a:t>1. Member in contact with smooth surface, or ball-supported member</a:t>
            </a:r>
          </a:p>
        </p:txBody>
      </p:sp>
      <p:pic>
        <p:nvPicPr>
          <p:cNvPr id="25" name="Picture 24">
            <a:extLst>
              <a:ext uri="{FF2B5EF4-FFF2-40B4-BE49-F238E27FC236}">
                <a16:creationId xmlns:a16="http://schemas.microsoft.com/office/drawing/2014/main" id="{3C994BC4-FC75-B972-3FD3-606F7DF1756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8000"/>
                    </a14:imgEffect>
                    <a14:imgEffect>
                      <a14:brightnessContrast bright="-40000" contrast="95000"/>
                    </a14:imgEffect>
                  </a14:imgLayer>
                </a14:imgProps>
              </a:ext>
            </a:extLst>
          </a:blip>
          <a:stretch>
            <a:fillRect/>
          </a:stretch>
        </p:blipFill>
        <p:spPr>
          <a:xfrm>
            <a:off x="361414" y="1826312"/>
            <a:ext cx="4678253" cy="1981553"/>
          </a:xfrm>
          <a:prstGeom prst="rect">
            <a:avLst/>
          </a:prstGeom>
        </p:spPr>
      </p:pic>
      <p:sp>
        <p:nvSpPr>
          <p:cNvPr id="28" name="TextBox 27">
            <a:extLst>
              <a:ext uri="{FF2B5EF4-FFF2-40B4-BE49-F238E27FC236}">
                <a16:creationId xmlns:a16="http://schemas.microsoft.com/office/drawing/2014/main" id="{065A4C05-4226-30C6-B630-4CBD9060B5A5}"/>
              </a:ext>
            </a:extLst>
          </p:cNvPr>
          <p:cNvSpPr txBox="1"/>
          <p:nvPr/>
        </p:nvSpPr>
        <p:spPr>
          <a:xfrm>
            <a:off x="4720970" y="1818735"/>
            <a:ext cx="4174170" cy="2308324"/>
          </a:xfrm>
          <a:prstGeom prst="rect">
            <a:avLst/>
          </a:prstGeom>
          <a:noFill/>
        </p:spPr>
        <p:txBody>
          <a:bodyPr wrap="square">
            <a:spAutoFit/>
          </a:bodyPr>
          <a:lstStyle/>
          <a:p>
            <a:r>
              <a:rPr lang="en-US" dirty="0"/>
              <a:t>A Perfectly smooth surface can not constrain (resist) horizontal force.</a:t>
            </a:r>
          </a:p>
          <a:p>
            <a:r>
              <a:rPr lang="en-US" dirty="0"/>
              <a:t>Force must be normal to the surface and directed toward the member</a:t>
            </a:r>
          </a:p>
        </p:txBody>
      </p:sp>
      <p:pic>
        <p:nvPicPr>
          <p:cNvPr id="30" name="Picture 29">
            <a:extLst>
              <a:ext uri="{FF2B5EF4-FFF2-40B4-BE49-F238E27FC236}">
                <a16:creationId xmlns:a16="http://schemas.microsoft.com/office/drawing/2014/main" id="{A9D89120-95FB-142D-567D-041FE6FEADC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9000"/>
                    </a14:imgEffect>
                    <a14:imgEffect>
                      <a14:brightnessContrast bright="-30000" contrast="63000"/>
                    </a14:imgEffect>
                  </a14:imgLayer>
                </a14:imgProps>
              </a:ext>
            </a:extLst>
          </a:blip>
          <a:stretch>
            <a:fillRect/>
          </a:stretch>
        </p:blipFill>
        <p:spPr>
          <a:xfrm>
            <a:off x="1489747" y="3970338"/>
            <a:ext cx="2879273" cy="2506662"/>
          </a:xfrm>
          <a:prstGeom prst="rect">
            <a:avLst/>
          </a:prstGeom>
        </p:spPr>
      </p:pic>
    </p:spTree>
    <p:extLst>
      <p:ext uri="{BB962C8B-B14F-4D97-AF65-F5344CB8AC3E}">
        <p14:creationId xmlns:p14="http://schemas.microsoft.com/office/powerpoint/2010/main" val="347874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250" fill="hold"/>
                                        <p:tgtEl>
                                          <p:spTgt spid="25"/>
                                        </p:tgtEl>
                                        <p:attrNameLst>
                                          <p:attrName>ppt_w</p:attrName>
                                        </p:attrNameLst>
                                      </p:cBhvr>
                                      <p:tavLst>
                                        <p:tav tm="0">
                                          <p:val>
                                            <p:fltVal val="0"/>
                                          </p:val>
                                        </p:tav>
                                        <p:tav tm="100000">
                                          <p:val>
                                            <p:strVal val="#ppt_w"/>
                                          </p:val>
                                        </p:tav>
                                      </p:tavLst>
                                    </p:anim>
                                    <p:anim calcmode="lin" valueType="num">
                                      <p:cBhvr>
                                        <p:cTn id="14" dur="1250" fill="hold"/>
                                        <p:tgtEl>
                                          <p:spTgt spid="25"/>
                                        </p:tgtEl>
                                        <p:attrNameLst>
                                          <p:attrName>ppt_h</p:attrName>
                                        </p:attrNameLst>
                                      </p:cBhvr>
                                      <p:tavLst>
                                        <p:tav tm="0">
                                          <p:val>
                                            <p:fltVal val="0"/>
                                          </p:val>
                                        </p:tav>
                                        <p:tav tm="100000">
                                          <p:val>
                                            <p:strVal val="#ppt_h"/>
                                          </p:val>
                                        </p:tav>
                                      </p:tavLst>
                                    </p:anim>
                                    <p:animEffect transition="in" filter="fade">
                                      <p:cBhvr>
                                        <p:cTn id="15" dur="125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dissolve">
                                      <p:cBhvr>
                                        <p:cTn id="20" dur="500"/>
                                        <p:tgtEl>
                                          <p:spTgt spid="2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8">
                                            <p:txEl>
                                              <p:pRg st="1" end="1"/>
                                            </p:txEl>
                                          </p:spTgt>
                                        </p:tgtEl>
                                        <p:attrNameLst>
                                          <p:attrName>style.visibility</p:attrName>
                                        </p:attrNameLst>
                                      </p:cBhvr>
                                      <p:to>
                                        <p:strVal val="visible"/>
                                      </p:to>
                                    </p:set>
                                    <p:animEffect transition="in" filter="dissolve">
                                      <p:cBhvr>
                                        <p:cTn id="25" dur="500"/>
                                        <p:tgtEl>
                                          <p:spTgt spid="2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559D8-8420-ACF0-3D4E-007C0ED84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FB4EC-C744-FB42-1229-C360DB6B00AE}"/>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94AEC4EE-8413-E1D7-BFC8-963C7B423D7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13</a:t>
            </a:fld>
            <a:endParaRPr lang="en-US"/>
          </a:p>
        </p:txBody>
      </p:sp>
      <p:grpSp>
        <p:nvGrpSpPr>
          <p:cNvPr id="5" name="Group 38">
            <a:extLst>
              <a:ext uri="{FF2B5EF4-FFF2-40B4-BE49-F238E27FC236}">
                <a16:creationId xmlns:a16="http://schemas.microsoft.com/office/drawing/2014/main" id="{1C6AF2D8-FBE9-C1F6-E4BB-9BCB844B737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1CC715B-4C35-5FB4-487E-8F56918CBEF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60FDC14-E7C4-3347-C020-BFFB8D83610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932A66C-944B-55C1-0DA2-919BA1BCBBB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CCA3C7C-AC8D-6AD2-C82E-1B005A0EAD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0602A29-6E0C-10B5-A78F-A6A72E4FCC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792CA13-54E3-B2FC-907C-DF71890537B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429A746-9F40-FD1E-B518-3C1432F3F8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C002E41-F17C-37CF-A610-1F49EBAE19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876968B-CB71-EED1-3EE6-5AFEE1A0432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7DDAC4D-38AE-E52A-7EAE-33F16422A5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E5969A9-DCE0-C510-0B33-EEFDEC9CBD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57B2870-2BD4-0F2F-D489-9D7FBA9D487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FD0BB67-3DEA-E184-D2FB-1DD59C204F6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051D1DD-B243-8B99-60A7-EBF5DED1F9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A2EC335-6EDA-5DEA-EE44-2A0462CA428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9196475-BB87-2D07-6A29-F4C8FE1F2A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AEF10C3C-F4E7-3BA0-ED57-4B467C91B7C9}"/>
              </a:ext>
            </a:extLst>
          </p:cNvPr>
          <p:cNvSpPr txBox="1"/>
          <p:nvPr/>
        </p:nvSpPr>
        <p:spPr>
          <a:xfrm>
            <a:off x="410862" y="1243866"/>
            <a:ext cx="6416644" cy="461665"/>
          </a:xfrm>
          <a:prstGeom prst="rect">
            <a:avLst/>
          </a:prstGeom>
          <a:noFill/>
        </p:spPr>
        <p:txBody>
          <a:bodyPr wrap="square">
            <a:spAutoFit/>
          </a:bodyPr>
          <a:lstStyle/>
          <a:p>
            <a:r>
              <a:rPr lang="en-US" dirty="0"/>
              <a:t>2. Member in contact with rough surface</a:t>
            </a:r>
          </a:p>
        </p:txBody>
      </p:sp>
      <p:pic>
        <p:nvPicPr>
          <p:cNvPr id="25" name="Picture 24">
            <a:extLst>
              <a:ext uri="{FF2B5EF4-FFF2-40B4-BE49-F238E27FC236}">
                <a16:creationId xmlns:a16="http://schemas.microsoft.com/office/drawing/2014/main" id="{4AE0FEC4-A033-711D-D494-881B2AAEAF03}"/>
              </a:ext>
            </a:extLst>
          </p:cNvPr>
          <p:cNvPicPr>
            <a:picLocks noChangeAspect="1"/>
          </p:cNvPicPr>
          <p:nvPr/>
        </p:nvPicPr>
        <p:blipFill>
          <a:blip r:embed="rId4"/>
          <a:stretch>
            <a:fillRect/>
          </a:stretch>
        </p:blipFill>
        <p:spPr>
          <a:xfrm>
            <a:off x="592407" y="1787094"/>
            <a:ext cx="2794778" cy="2460811"/>
          </a:xfrm>
          <a:prstGeom prst="rect">
            <a:avLst/>
          </a:prstGeom>
        </p:spPr>
      </p:pic>
      <p:sp>
        <p:nvSpPr>
          <p:cNvPr id="28" name="TextBox 27">
            <a:extLst>
              <a:ext uri="{FF2B5EF4-FFF2-40B4-BE49-F238E27FC236}">
                <a16:creationId xmlns:a16="http://schemas.microsoft.com/office/drawing/2014/main" id="{38CE2F5F-543F-515F-13FA-D3883B678D69}"/>
              </a:ext>
            </a:extLst>
          </p:cNvPr>
          <p:cNvSpPr txBox="1"/>
          <p:nvPr/>
        </p:nvSpPr>
        <p:spPr>
          <a:xfrm>
            <a:off x="3387184" y="1814411"/>
            <a:ext cx="5507955" cy="1200329"/>
          </a:xfrm>
          <a:prstGeom prst="rect">
            <a:avLst/>
          </a:prstGeom>
          <a:noFill/>
        </p:spPr>
        <p:txBody>
          <a:bodyPr wrap="square">
            <a:spAutoFit/>
          </a:bodyPr>
          <a:lstStyle/>
          <a:p>
            <a:r>
              <a:rPr lang="en-US" dirty="0"/>
              <a:t>The possibility exists for a force F tangent to the surface (friction force) to act on the member, as well as a normal force N.</a:t>
            </a:r>
          </a:p>
        </p:txBody>
      </p:sp>
      <p:pic>
        <p:nvPicPr>
          <p:cNvPr id="30" name="Picture 29">
            <a:extLst>
              <a:ext uri="{FF2B5EF4-FFF2-40B4-BE49-F238E27FC236}">
                <a16:creationId xmlns:a16="http://schemas.microsoft.com/office/drawing/2014/main" id="{19CD35EE-C7A3-A4BA-71FE-FB2968842E6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95000"/>
                    </a14:imgEffect>
                    <a14:imgEffect>
                      <a14:brightnessContrast contrast="-8000"/>
                    </a14:imgEffect>
                  </a14:imgLayer>
                </a14:imgProps>
              </a:ext>
            </a:extLst>
          </a:blip>
          <a:stretch>
            <a:fillRect/>
          </a:stretch>
        </p:blipFill>
        <p:spPr>
          <a:xfrm>
            <a:off x="3760137" y="3585407"/>
            <a:ext cx="3135631" cy="2665286"/>
          </a:xfrm>
          <a:prstGeom prst="rect">
            <a:avLst/>
          </a:prstGeom>
        </p:spPr>
      </p:pic>
    </p:spTree>
    <p:extLst>
      <p:ext uri="{BB962C8B-B14F-4D97-AF65-F5344CB8AC3E}">
        <p14:creationId xmlns:p14="http://schemas.microsoft.com/office/powerpoint/2010/main" val="280466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125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dissolve">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250" fill="hold"/>
                                        <p:tgtEl>
                                          <p:spTgt spid="30"/>
                                        </p:tgtEl>
                                        <p:attrNameLst>
                                          <p:attrName>ppt_w</p:attrName>
                                        </p:attrNameLst>
                                      </p:cBhvr>
                                      <p:tavLst>
                                        <p:tav tm="0">
                                          <p:val>
                                            <p:fltVal val="0"/>
                                          </p:val>
                                        </p:tav>
                                        <p:tav tm="100000">
                                          <p:val>
                                            <p:strVal val="#ppt_w"/>
                                          </p:val>
                                        </p:tav>
                                      </p:tavLst>
                                    </p:anim>
                                    <p:anim calcmode="lin" valueType="num">
                                      <p:cBhvr>
                                        <p:cTn id="25" dur="1250" fill="hold"/>
                                        <p:tgtEl>
                                          <p:spTgt spid="30"/>
                                        </p:tgtEl>
                                        <p:attrNameLst>
                                          <p:attrName>ppt_h</p:attrName>
                                        </p:attrNameLst>
                                      </p:cBhvr>
                                      <p:tavLst>
                                        <p:tav tm="0">
                                          <p:val>
                                            <p:fltVal val="0"/>
                                          </p:val>
                                        </p:tav>
                                        <p:tav tm="100000">
                                          <p:val>
                                            <p:strVal val="#ppt_h"/>
                                          </p:val>
                                        </p:tav>
                                      </p:tavLst>
                                    </p:anim>
                                    <p:animEffect transition="in" filter="fade">
                                      <p:cBhvr>
                                        <p:cTn id="26"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5AE82-068F-2552-9BCD-722D96212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77A0E-C038-B153-209A-281DA175C45E}"/>
              </a:ext>
            </a:extLst>
          </p:cNvPr>
          <p:cNvSpPr txBox="1">
            <a:spLocks noGrp="1"/>
          </p:cNvSpPr>
          <p:nvPr>
            <p:ph type="ctrTitle"/>
          </p:nvPr>
        </p:nvSpPr>
        <p:spPr>
          <a:xfrm>
            <a:off x="228600" y="280146"/>
            <a:ext cx="6898065" cy="804034"/>
          </a:xfrm>
          <a:noFill/>
        </p:spPr>
        <p:txBody>
          <a:bodyPr/>
          <a:lstStyle/>
          <a:p>
            <a:pPr lvl="0"/>
            <a:r>
              <a:rPr lang="en-US" sz="2800" dirty="0"/>
              <a:t>An Ancient and Powerful Support/Constraint for Travel on Land</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D1F93D02-711D-FDAC-3766-044514805D02}"/>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14</a:t>
            </a:fld>
            <a:endParaRPr lang="en-US"/>
          </a:p>
        </p:txBody>
      </p:sp>
      <p:grpSp>
        <p:nvGrpSpPr>
          <p:cNvPr id="5" name="Group 38">
            <a:extLst>
              <a:ext uri="{FF2B5EF4-FFF2-40B4-BE49-F238E27FC236}">
                <a16:creationId xmlns:a16="http://schemas.microsoft.com/office/drawing/2014/main" id="{C8A8C0E6-2FA6-94DC-4AEA-43F61559C51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A84FE2F-3F81-4745-FF65-D9DC4B3C68F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D58274D-97C0-4B56-D801-470FD30C69B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0572B59-2811-4251-F0FD-FCDA0AD010C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4E7D398-A08B-1EFA-6374-1806EECCC39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D038BB7-726F-39E0-4942-83BD87B200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61F762A-4C2E-034B-0E84-5C097FF8513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6830C64-7E58-078A-F294-6D135663C56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254B9DF-BCD1-923A-B2F2-68B7AA9401D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1FE6319-0CCD-1146-BBA8-3954026BC95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9FCDA47-DBAA-A1F2-0A82-97FA29A2ED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C80D17B-8984-BB36-D29B-B6A77FDE11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019CF90-201D-B8A5-4B93-AF0904283D6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FF47B6F-6CB2-17C4-105F-FDF1A0B63FE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645FB69-0197-2D48-4B67-7E8DFE2BAB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574D654-5223-F4E8-BE2D-FCEDAA30018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030518F-7B92-8438-E01D-80481060E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AEB3BEEC-E66A-CA5A-2FC9-77C03F669990}"/>
              </a:ext>
            </a:extLst>
          </p:cNvPr>
          <p:cNvPicPr>
            <a:picLocks noChangeAspect="1"/>
          </p:cNvPicPr>
          <p:nvPr/>
        </p:nvPicPr>
        <p:blipFill>
          <a:blip r:embed="rId4"/>
          <a:stretch>
            <a:fillRect/>
          </a:stretch>
        </p:blipFill>
        <p:spPr>
          <a:xfrm>
            <a:off x="1316596" y="1261763"/>
            <a:ext cx="6788620" cy="535756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374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250" fill="hold"/>
                                        <p:tgtEl>
                                          <p:spTgt spid="22"/>
                                        </p:tgtEl>
                                        <p:attrNameLst>
                                          <p:attrName>ppt_w</p:attrName>
                                        </p:attrNameLst>
                                      </p:cBhvr>
                                      <p:tavLst>
                                        <p:tav tm="0">
                                          <p:val>
                                            <p:fltVal val="0"/>
                                          </p:val>
                                        </p:tav>
                                        <p:tav tm="100000">
                                          <p:val>
                                            <p:strVal val="#ppt_w"/>
                                          </p:val>
                                        </p:tav>
                                      </p:tavLst>
                                    </p:anim>
                                    <p:anim calcmode="lin" valueType="num">
                                      <p:cBhvr>
                                        <p:cTn id="8" dur="1250" fill="hold"/>
                                        <p:tgtEl>
                                          <p:spTgt spid="22"/>
                                        </p:tgtEl>
                                        <p:attrNameLst>
                                          <p:attrName>ppt_h</p:attrName>
                                        </p:attrNameLst>
                                      </p:cBhvr>
                                      <p:tavLst>
                                        <p:tav tm="0">
                                          <p:val>
                                            <p:fltVal val="0"/>
                                          </p:val>
                                        </p:tav>
                                        <p:tav tm="100000">
                                          <p:val>
                                            <p:strVal val="#ppt_h"/>
                                          </p:val>
                                        </p:tav>
                                      </p:tavLst>
                                    </p:anim>
                                    <p:animEffect transition="in" filter="fade">
                                      <p:cBhvr>
                                        <p:cTn id="9"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F3429-7CDB-278C-ACF9-607DBF7BC0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63776-C48A-B42B-D277-6B0618272C77}"/>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B6503341-20AB-F657-2D31-5874C65F412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15</a:t>
            </a:fld>
            <a:endParaRPr lang="en-US"/>
          </a:p>
        </p:txBody>
      </p:sp>
      <p:grpSp>
        <p:nvGrpSpPr>
          <p:cNvPr id="5" name="Group 38">
            <a:extLst>
              <a:ext uri="{FF2B5EF4-FFF2-40B4-BE49-F238E27FC236}">
                <a16:creationId xmlns:a16="http://schemas.microsoft.com/office/drawing/2014/main" id="{184A590C-8B98-ACBE-9AAD-F4B3B37114E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1BD7E45-3C2D-166B-47DB-35F68CC0E2B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86221F7-9083-65FF-3ED0-1A46E15932A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46F5CEF-98FB-57AD-B7FF-5F59DFDC7D4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704D19A-1624-9858-BA19-6B2A4D7873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EB7B7F4-5DC3-9729-E0A5-E0DF2446DD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05A86F5-2DA2-2E55-0B64-76D14F21E80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9F8C974-189A-35ED-0D06-17A400A4E54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E05D931-9390-E859-2261-A94F1CEBB1C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FD0AD6F-D297-D82D-1E1C-F73C1998194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FA359FD-A250-1103-6FDE-00DE32C1773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0CE1100-AD85-EB72-5777-7C3FAC736A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E93CB9D-94B3-3527-6FA3-7C9C245764F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1B2F01E-A11A-9D34-3296-4A6AA2BFEF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A46F939-F1B8-3B3A-77A8-6A8B573B601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F436466-BB9A-DD10-5B0F-11CEE4D3F68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D17ACBB-6515-2773-D412-927206260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2">
            <a:extLst>
              <a:ext uri="{FF2B5EF4-FFF2-40B4-BE49-F238E27FC236}">
                <a16:creationId xmlns:a16="http://schemas.microsoft.com/office/drawing/2014/main" id="{98626EB3-F541-1C27-5970-66B87CA5BE79}"/>
              </a:ext>
            </a:extLst>
          </p:cNvPr>
          <p:cNvSpPr txBox="1"/>
          <p:nvPr/>
        </p:nvSpPr>
        <p:spPr>
          <a:xfrm>
            <a:off x="304800" y="1196919"/>
            <a:ext cx="7696200" cy="461665"/>
          </a:xfrm>
          <a:prstGeom prst="rect">
            <a:avLst/>
          </a:prstGeom>
          <a:noFill/>
        </p:spPr>
        <p:txBody>
          <a:bodyPr wrap="square">
            <a:spAutoFit/>
          </a:bodyPr>
          <a:lstStyle/>
          <a:p>
            <a:r>
              <a:rPr lang="en-US" dirty="0"/>
              <a:t>3. Roller or wheel support with lateral constraint:</a:t>
            </a:r>
          </a:p>
        </p:txBody>
      </p:sp>
      <p:pic>
        <p:nvPicPr>
          <p:cNvPr id="26" name="Picture 25">
            <a:extLst>
              <a:ext uri="{FF2B5EF4-FFF2-40B4-BE49-F238E27FC236}">
                <a16:creationId xmlns:a16="http://schemas.microsoft.com/office/drawing/2014/main" id="{4942FBF6-45DD-FA6E-0F3A-266ED1715826}"/>
              </a:ext>
            </a:extLst>
          </p:cNvPr>
          <p:cNvPicPr>
            <a:picLocks noChangeAspect="1"/>
          </p:cNvPicPr>
          <p:nvPr/>
        </p:nvPicPr>
        <p:blipFill>
          <a:blip r:embed="rId4"/>
          <a:stretch>
            <a:fillRect/>
          </a:stretch>
        </p:blipFill>
        <p:spPr>
          <a:xfrm>
            <a:off x="5048070" y="1636303"/>
            <a:ext cx="3181431" cy="2480437"/>
          </a:xfrm>
          <a:prstGeom prst="rect">
            <a:avLst/>
          </a:prstGeom>
        </p:spPr>
      </p:pic>
      <p:pic>
        <p:nvPicPr>
          <p:cNvPr id="1026" name="Picture 2" descr="roller-wheel-full-assembly - download free 3D model by jaydeepsinhr - Cad  Crowd">
            <a:extLst>
              <a:ext uri="{FF2B5EF4-FFF2-40B4-BE49-F238E27FC236}">
                <a16:creationId xmlns:a16="http://schemas.microsoft.com/office/drawing/2014/main" id="{6A68D28D-CE7F-DF8E-CA7D-DCF8E4C66C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158" y="1636303"/>
            <a:ext cx="3655864" cy="2724761"/>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09AE17CD-7004-ADD2-7C65-A951AC3E6CB0}"/>
              </a:ext>
            </a:extLst>
          </p:cNvPr>
          <p:cNvSpPr txBox="1"/>
          <p:nvPr/>
        </p:nvSpPr>
        <p:spPr>
          <a:xfrm>
            <a:off x="304800" y="4688000"/>
            <a:ext cx="4418937" cy="1200329"/>
          </a:xfrm>
          <a:prstGeom prst="rect">
            <a:avLst/>
          </a:prstGeom>
          <a:noFill/>
        </p:spPr>
        <p:txBody>
          <a:bodyPr wrap="square">
            <a:spAutoFit/>
          </a:bodyPr>
          <a:lstStyle/>
          <a:p>
            <a:r>
              <a:rPr lang="en-US" dirty="0"/>
              <a:t>A lateral force P exerted by the guide on the wheel can exist, in addition to the normal force N.</a:t>
            </a:r>
          </a:p>
        </p:txBody>
      </p:sp>
      <p:pic>
        <p:nvPicPr>
          <p:cNvPr id="32" name="Picture 31">
            <a:extLst>
              <a:ext uri="{FF2B5EF4-FFF2-40B4-BE49-F238E27FC236}">
                <a16:creationId xmlns:a16="http://schemas.microsoft.com/office/drawing/2014/main" id="{DD52AB03-688A-6F7A-3C53-7FCD99B680C3}"/>
              </a:ext>
            </a:extLst>
          </p:cNvPr>
          <p:cNvPicPr>
            <a:picLocks noChangeAspect="1"/>
          </p:cNvPicPr>
          <p:nvPr/>
        </p:nvPicPr>
        <p:blipFill>
          <a:blip r:embed="rId6"/>
          <a:stretch>
            <a:fillRect/>
          </a:stretch>
        </p:blipFill>
        <p:spPr>
          <a:xfrm>
            <a:off x="5587253" y="4305621"/>
            <a:ext cx="2415386" cy="2150472"/>
          </a:xfrm>
          <a:prstGeom prst="rect">
            <a:avLst/>
          </a:prstGeom>
        </p:spPr>
      </p:pic>
    </p:spTree>
    <p:extLst>
      <p:ext uri="{BB962C8B-B14F-4D97-AF65-F5344CB8AC3E}">
        <p14:creationId xmlns:p14="http://schemas.microsoft.com/office/powerpoint/2010/main" val="369183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1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Vertical)">
                                      <p:cBhvr>
                                        <p:cTn id="18" dur="125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A32FD-4B08-6BAB-3AB0-82B8F797D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E43F9-1FB3-9BB7-4DCD-80A19F3809D1}"/>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73A8D9B5-5D17-76A6-6845-3631424D72C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16</a:t>
            </a:fld>
            <a:endParaRPr lang="en-US"/>
          </a:p>
        </p:txBody>
      </p:sp>
      <p:grpSp>
        <p:nvGrpSpPr>
          <p:cNvPr id="5" name="Group 38">
            <a:extLst>
              <a:ext uri="{FF2B5EF4-FFF2-40B4-BE49-F238E27FC236}">
                <a16:creationId xmlns:a16="http://schemas.microsoft.com/office/drawing/2014/main" id="{FDE818C0-DE7F-9689-CB29-638FDADA6FD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E44C240-6E91-CD18-6BB6-365943AED40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8D22CA0-EF59-E0B2-2D63-EA0C3506B57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20EEBAD-62F1-035A-FDA3-2CD9A060159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C894B20-4BA1-1D55-578B-EEC86867AFC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C95E470-F769-BE4E-8400-80969AE8C07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4B45C61-E1A2-191E-EC41-1B9E2F0D5CA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E1F6926-348B-C227-5585-020052023B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B93E2BF-EC5C-7C88-B17A-66D88400D0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558C77E-463E-F9F4-6907-C0943F18024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9DFA5AC-C65A-0666-2B24-ED2A1C92A2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750FC31-1EEB-4683-D082-0583304D08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7004DA4-401D-80B6-4CCE-392350B2706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EA7D4C6-2F62-7FEC-7B6C-782BFD1BE1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74CA741-B70C-7DF9-B4FC-559D898172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AF1D634-3DF9-0ECB-E7CB-4D818B9F26D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2F260A6-4515-A47B-3EA2-83E5B7E1D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5710BFF8-564E-C2A0-7C37-CCDA705B4195}"/>
              </a:ext>
            </a:extLst>
          </p:cNvPr>
          <p:cNvSpPr txBox="1"/>
          <p:nvPr/>
        </p:nvSpPr>
        <p:spPr>
          <a:xfrm>
            <a:off x="314864" y="1269223"/>
            <a:ext cx="4572000" cy="461665"/>
          </a:xfrm>
          <a:prstGeom prst="rect">
            <a:avLst/>
          </a:prstGeom>
          <a:noFill/>
        </p:spPr>
        <p:txBody>
          <a:bodyPr wrap="square">
            <a:spAutoFit/>
          </a:bodyPr>
          <a:lstStyle/>
          <a:p>
            <a:r>
              <a:rPr lang="en-US" dirty="0"/>
              <a:t>4. Ball-and-socket joint</a:t>
            </a:r>
          </a:p>
        </p:txBody>
      </p:sp>
      <p:pic>
        <p:nvPicPr>
          <p:cNvPr id="24" name="Picture 23">
            <a:extLst>
              <a:ext uri="{FF2B5EF4-FFF2-40B4-BE49-F238E27FC236}">
                <a16:creationId xmlns:a16="http://schemas.microsoft.com/office/drawing/2014/main" id="{940A8910-CDBA-2B0F-ECF9-6560577C2D72}"/>
              </a:ext>
            </a:extLst>
          </p:cNvPr>
          <p:cNvPicPr>
            <a:picLocks noChangeAspect="1"/>
          </p:cNvPicPr>
          <p:nvPr/>
        </p:nvPicPr>
        <p:blipFill>
          <a:blip r:embed="rId4"/>
          <a:stretch>
            <a:fillRect/>
          </a:stretch>
        </p:blipFill>
        <p:spPr>
          <a:xfrm>
            <a:off x="228600" y="1407293"/>
            <a:ext cx="4020111" cy="4763165"/>
          </a:xfrm>
          <a:prstGeom prst="rect">
            <a:avLst/>
          </a:prstGeom>
        </p:spPr>
      </p:pic>
      <p:sp>
        <p:nvSpPr>
          <p:cNvPr id="26" name="TextBox 25">
            <a:extLst>
              <a:ext uri="{FF2B5EF4-FFF2-40B4-BE49-F238E27FC236}">
                <a16:creationId xmlns:a16="http://schemas.microsoft.com/office/drawing/2014/main" id="{F7C6152B-2C0D-C9B6-3F65-0D83C7A4F82A}"/>
              </a:ext>
            </a:extLst>
          </p:cNvPr>
          <p:cNvSpPr txBox="1"/>
          <p:nvPr/>
        </p:nvSpPr>
        <p:spPr>
          <a:xfrm>
            <a:off x="4114800" y="1411412"/>
            <a:ext cx="4941558" cy="5262979"/>
          </a:xfrm>
          <a:prstGeom prst="rect">
            <a:avLst/>
          </a:prstGeom>
          <a:noFill/>
        </p:spPr>
        <p:txBody>
          <a:bodyPr wrap="square">
            <a:spAutoFit/>
          </a:bodyPr>
          <a:lstStyle/>
          <a:p>
            <a:r>
              <a:rPr lang="en-US" b="0" i="0" dirty="0">
                <a:solidFill>
                  <a:srgbClr val="0A0A0A"/>
                </a:solidFill>
                <a:effectLst/>
                <a:latin typeface="+mn-lt"/>
              </a:rPr>
              <a:t> For vertebrates, specifically mammals, reptiles, and birds, ball-and-socket joints are essential for connecting limbs to the body (hips and shoulders). </a:t>
            </a:r>
          </a:p>
          <a:p>
            <a:r>
              <a:rPr lang="en-US" b="0" i="0" dirty="0">
                <a:solidFill>
                  <a:srgbClr val="0A0A0A"/>
                </a:solidFill>
                <a:effectLst/>
                <a:latin typeface="+mn-lt"/>
              </a:rPr>
              <a:t>They allow for a high degree of rotation and multi-axial movement, enabling running, leaping, climbing, and complex maneuvering.</a:t>
            </a:r>
          </a:p>
          <a:p>
            <a:r>
              <a:rPr lang="en-US" dirty="0"/>
              <a:t>These joints allow for the greatest range of movement among all joint types, facilitating flexibility, speed, and agility, such as in cats, monkeys, and cheetahs.</a:t>
            </a:r>
            <a:endParaRPr lang="en-US" b="0" i="0" dirty="0">
              <a:solidFill>
                <a:srgbClr val="0A0A0A"/>
              </a:solidFill>
              <a:effectLst/>
              <a:latin typeface="+mn-lt"/>
            </a:endParaRPr>
          </a:p>
        </p:txBody>
      </p:sp>
      <p:pic>
        <p:nvPicPr>
          <p:cNvPr id="4098" name="Picture 2" descr="Topological Analysis of a Novel Compact Omnidirectional Three-Legged Robot  with Parallel Hip Structures Regarding Locomotion Capability and Load  Distribution">
            <a:extLst>
              <a:ext uri="{FF2B5EF4-FFF2-40B4-BE49-F238E27FC236}">
                <a16:creationId xmlns:a16="http://schemas.microsoft.com/office/drawing/2014/main" id="{48D84BCB-5076-BA12-C958-A9E22F9893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572" y="1691909"/>
            <a:ext cx="5238750" cy="455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88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1250" fill="hold"/>
                                        <p:tgtEl>
                                          <p:spTgt spid="24"/>
                                        </p:tgtEl>
                                        <p:attrNameLst>
                                          <p:attrName>ppt_w</p:attrName>
                                        </p:attrNameLst>
                                      </p:cBhvr>
                                      <p:tavLst>
                                        <p:tav tm="0">
                                          <p:val>
                                            <p:fltVal val="0"/>
                                          </p:val>
                                        </p:tav>
                                        <p:tav tm="100000">
                                          <p:val>
                                            <p:strVal val="#ppt_w"/>
                                          </p:val>
                                        </p:tav>
                                      </p:tavLst>
                                    </p:anim>
                                    <p:anim calcmode="lin" valueType="num">
                                      <p:cBhvr>
                                        <p:cTn id="14" dur="1250" fill="hold"/>
                                        <p:tgtEl>
                                          <p:spTgt spid="24"/>
                                        </p:tgtEl>
                                        <p:attrNameLst>
                                          <p:attrName>ppt_h</p:attrName>
                                        </p:attrNameLst>
                                      </p:cBhvr>
                                      <p:tavLst>
                                        <p:tav tm="0">
                                          <p:val>
                                            <p:fltVal val="0"/>
                                          </p:val>
                                        </p:tav>
                                        <p:tav tm="100000">
                                          <p:val>
                                            <p:strVal val="#ppt_h"/>
                                          </p:val>
                                        </p:tav>
                                      </p:tavLst>
                                    </p:anim>
                                    <p:animEffect transition="in" filter="fade">
                                      <p:cBhvr>
                                        <p:cTn id="15" dur="125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6">
                                            <p:txEl>
                                              <p:pRg st="0" end="0"/>
                                            </p:txEl>
                                          </p:spTgt>
                                        </p:tgtEl>
                                        <p:attrNameLst>
                                          <p:attrName>style.visibility</p:attrName>
                                        </p:attrNameLst>
                                      </p:cBhvr>
                                      <p:to>
                                        <p:strVal val="visible"/>
                                      </p:to>
                                    </p:set>
                                    <p:animEffect transition="in" filter="dissolve">
                                      <p:cBhvr>
                                        <p:cTn id="20" dur="500"/>
                                        <p:tgtEl>
                                          <p:spTgt spid="2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6">
                                            <p:txEl>
                                              <p:pRg st="1" end="1"/>
                                            </p:txEl>
                                          </p:spTgt>
                                        </p:tgtEl>
                                        <p:attrNameLst>
                                          <p:attrName>style.visibility</p:attrName>
                                        </p:attrNameLst>
                                      </p:cBhvr>
                                      <p:to>
                                        <p:strVal val="visible"/>
                                      </p:to>
                                    </p:set>
                                    <p:animEffect transition="in" filter="dissolve">
                                      <p:cBhvr>
                                        <p:cTn id="25" dur="500"/>
                                        <p:tgtEl>
                                          <p:spTgt spid="2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6">
                                            <p:txEl>
                                              <p:pRg st="2" end="2"/>
                                            </p:txEl>
                                          </p:spTgt>
                                        </p:tgtEl>
                                        <p:attrNameLst>
                                          <p:attrName>style.visibility</p:attrName>
                                        </p:attrNameLst>
                                      </p:cBhvr>
                                      <p:to>
                                        <p:strVal val="visible"/>
                                      </p:to>
                                    </p:set>
                                    <p:animEffect transition="in" filter="dissolve">
                                      <p:cBhvr>
                                        <p:cTn id="30" dur="500"/>
                                        <p:tgtEl>
                                          <p:spTgt spid="2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4098"/>
                                        </p:tgtEl>
                                        <p:attrNameLst>
                                          <p:attrName>style.visibility</p:attrName>
                                        </p:attrNameLst>
                                      </p:cBhvr>
                                      <p:to>
                                        <p:strVal val="visible"/>
                                      </p:to>
                                    </p:set>
                                    <p:anim calcmode="lin" valueType="num">
                                      <p:cBhvr>
                                        <p:cTn id="35" dur="1500" fill="hold"/>
                                        <p:tgtEl>
                                          <p:spTgt spid="4098"/>
                                        </p:tgtEl>
                                        <p:attrNameLst>
                                          <p:attrName>ppt_w</p:attrName>
                                        </p:attrNameLst>
                                      </p:cBhvr>
                                      <p:tavLst>
                                        <p:tav tm="0">
                                          <p:val>
                                            <p:fltVal val="0"/>
                                          </p:val>
                                        </p:tav>
                                        <p:tav tm="100000">
                                          <p:val>
                                            <p:strVal val="#ppt_w"/>
                                          </p:val>
                                        </p:tav>
                                      </p:tavLst>
                                    </p:anim>
                                    <p:anim calcmode="lin" valueType="num">
                                      <p:cBhvr>
                                        <p:cTn id="36" dur="1500" fill="hold"/>
                                        <p:tgtEl>
                                          <p:spTgt spid="4098"/>
                                        </p:tgtEl>
                                        <p:attrNameLst>
                                          <p:attrName>ppt_h</p:attrName>
                                        </p:attrNameLst>
                                      </p:cBhvr>
                                      <p:tavLst>
                                        <p:tav tm="0">
                                          <p:val>
                                            <p:fltVal val="0"/>
                                          </p:val>
                                        </p:tav>
                                        <p:tav tm="100000">
                                          <p:val>
                                            <p:strVal val="#ppt_h"/>
                                          </p:val>
                                        </p:tav>
                                      </p:tavLst>
                                    </p:anim>
                                    <p:anim calcmode="lin" valueType="num">
                                      <p:cBhvr>
                                        <p:cTn id="37" dur="1500" fill="hold"/>
                                        <p:tgtEl>
                                          <p:spTgt spid="4098"/>
                                        </p:tgtEl>
                                        <p:attrNameLst>
                                          <p:attrName>style.rotation</p:attrName>
                                        </p:attrNameLst>
                                      </p:cBhvr>
                                      <p:tavLst>
                                        <p:tav tm="0">
                                          <p:val>
                                            <p:fltVal val="90"/>
                                          </p:val>
                                        </p:tav>
                                        <p:tav tm="100000">
                                          <p:val>
                                            <p:fltVal val="0"/>
                                          </p:val>
                                        </p:tav>
                                      </p:tavLst>
                                    </p:anim>
                                    <p:animEffect transition="in" filter="fade">
                                      <p:cBhvr>
                                        <p:cTn id="38" dur="1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D061D-0093-A266-031F-6E183306A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7480A-4DE3-904B-714E-8B060B968FB4}"/>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17AF9C85-CCBA-F115-F7AE-049E48903190}"/>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17</a:t>
            </a:fld>
            <a:endParaRPr lang="en-US"/>
          </a:p>
        </p:txBody>
      </p:sp>
      <p:grpSp>
        <p:nvGrpSpPr>
          <p:cNvPr id="5" name="Group 38">
            <a:extLst>
              <a:ext uri="{FF2B5EF4-FFF2-40B4-BE49-F238E27FC236}">
                <a16:creationId xmlns:a16="http://schemas.microsoft.com/office/drawing/2014/main" id="{DEA142CB-33FA-3A32-8F90-6806AC693C1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30A8924-8F31-118C-010A-DC46E0DC7FD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E3CA500-0668-C70A-F3F6-88987FDABE8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4CCE3BE-6F7C-5DDA-FC98-E2B73C0EAF6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50213B7-1C24-4528-8572-C9D076011B5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0B54226-CBF5-D1F6-8388-B146848F6DF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0F4AC91-F8A4-16D0-8E84-356DB6E4EB9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2340184-0B12-0C09-49A6-481092126C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999EFF1-E4A1-F717-1ADF-E787E1B5AB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7AB37D9-C51B-CC01-7427-E7C8E6E0BA5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53FA77B-9063-D094-DF7B-B90406E8563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8B56DFF-0FF5-B501-A244-5898D748EFD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921B54E-686B-25C8-968D-863116C1C5A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1693499-2C7E-1D79-B711-122B30282B1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E9ACDDB-B776-68B9-8715-EBFD940F549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D140F34-AFC8-02AF-EDEA-44F2F4AF257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466E4C1-84E7-FAF5-2814-58D851620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E0399075-C11E-4C93-8EDA-39BDCA504419}"/>
              </a:ext>
            </a:extLst>
          </p:cNvPr>
          <p:cNvSpPr txBox="1"/>
          <p:nvPr/>
        </p:nvSpPr>
        <p:spPr>
          <a:xfrm>
            <a:off x="314864" y="1269223"/>
            <a:ext cx="4572000" cy="461665"/>
          </a:xfrm>
          <a:prstGeom prst="rect">
            <a:avLst/>
          </a:prstGeom>
          <a:noFill/>
        </p:spPr>
        <p:txBody>
          <a:bodyPr wrap="square">
            <a:spAutoFit/>
          </a:bodyPr>
          <a:lstStyle/>
          <a:p>
            <a:r>
              <a:rPr lang="en-US" dirty="0"/>
              <a:t>4. Ball-and-socket joint</a:t>
            </a:r>
          </a:p>
        </p:txBody>
      </p:sp>
      <p:pic>
        <p:nvPicPr>
          <p:cNvPr id="23" name="Picture 22">
            <a:extLst>
              <a:ext uri="{FF2B5EF4-FFF2-40B4-BE49-F238E27FC236}">
                <a16:creationId xmlns:a16="http://schemas.microsoft.com/office/drawing/2014/main" id="{F3A2C299-5152-CFB5-3FEC-35EEED4A0EC0}"/>
              </a:ext>
            </a:extLst>
          </p:cNvPr>
          <p:cNvPicPr>
            <a:picLocks noChangeAspect="1"/>
          </p:cNvPicPr>
          <p:nvPr/>
        </p:nvPicPr>
        <p:blipFill>
          <a:blip r:embed="rId4"/>
          <a:stretch>
            <a:fillRect/>
          </a:stretch>
        </p:blipFill>
        <p:spPr>
          <a:xfrm>
            <a:off x="838200" y="1730887"/>
            <a:ext cx="2743200" cy="2254313"/>
          </a:xfrm>
          <a:prstGeom prst="rect">
            <a:avLst/>
          </a:prstGeom>
        </p:spPr>
      </p:pic>
      <p:pic>
        <p:nvPicPr>
          <p:cNvPr id="27" name="Picture 26">
            <a:extLst>
              <a:ext uri="{FF2B5EF4-FFF2-40B4-BE49-F238E27FC236}">
                <a16:creationId xmlns:a16="http://schemas.microsoft.com/office/drawing/2014/main" id="{43ADE2CF-24E8-F241-1F3F-A426D7AAF1BB}"/>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12000"/>
                    </a14:imgEffect>
                  </a14:imgLayer>
                </a14:imgProps>
              </a:ext>
            </a:extLst>
          </a:blip>
          <a:stretch>
            <a:fillRect/>
          </a:stretch>
        </p:blipFill>
        <p:spPr>
          <a:xfrm>
            <a:off x="1600201" y="4062293"/>
            <a:ext cx="3047336" cy="2252379"/>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E773E87-1CF3-0AE1-7A45-BFF36864AD88}"/>
                  </a:ext>
                </a:extLst>
              </p:cNvPr>
              <p:cNvSpPr txBox="1"/>
              <p:nvPr/>
            </p:nvSpPr>
            <p:spPr>
              <a:xfrm>
                <a:off x="3581400" y="1584324"/>
                <a:ext cx="5313740" cy="1245084"/>
              </a:xfrm>
              <a:prstGeom prst="rect">
                <a:avLst/>
              </a:prstGeom>
              <a:noFill/>
            </p:spPr>
            <p:txBody>
              <a:bodyPr wrap="square">
                <a:spAutoFit/>
              </a:bodyPr>
              <a:lstStyle/>
              <a:p>
                <a:r>
                  <a:rPr lang="en-US" dirty="0"/>
                  <a:t>A ball-and-socket joint free to pivot about the center of the ball can support a force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oMath>
                </a14:m>
                <a:r>
                  <a:rPr lang="en-US" dirty="0"/>
                  <a:t> with all three components</a:t>
                </a:r>
              </a:p>
            </p:txBody>
          </p:sp>
        </mc:Choice>
        <mc:Fallback xmlns="">
          <p:sp>
            <p:nvSpPr>
              <p:cNvPr id="29" name="TextBox 28">
                <a:extLst>
                  <a:ext uri="{FF2B5EF4-FFF2-40B4-BE49-F238E27FC236}">
                    <a16:creationId xmlns:a16="http://schemas.microsoft.com/office/drawing/2014/main" id="{7E773E87-1CF3-0AE1-7A45-BFF36864AD88}"/>
                  </a:ext>
                </a:extLst>
              </p:cNvPr>
              <p:cNvSpPr txBox="1">
                <a:spLocks noRot="1" noChangeAspect="1" noMove="1" noResize="1" noEditPoints="1" noAdjustHandles="1" noChangeArrowheads="1" noChangeShapeType="1" noTextEdit="1"/>
              </p:cNvSpPr>
              <p:nvPr/>
            </p:nvSpPr>
            <p:spPr>
              <a:xfrm>
                <a:off x="3581400" y="1584324"/>
                <a:ext cx="5313740" cy="1245084"/>
              </a:xfrm>
              <a:prstGeom prst="rect">
                <a:avLst/>
              </a:prstGeom>
              <a:blipFill>
                <a:blip r:embed="rId7"/>
                <a:stretch>
                  <a:fillRect l="-1837" t="-3922" r="-2755" b="-10784"/>
                </a:stretch>
              </a:blipFill>
            </p:spPr>
            <p:txBody>
              <a:bodyPr/>
              <a:lstStyle/>
              <a:p>
                <a:r>
                  <a:rPr lang="en-US">
                    <a:noFill/>
                  </a:rPr>
                  <a:t> </a:t>
                </a:r>
              </a:p>
            </p:txBody>
          </p:sp>
        </mc:Fallback>
      </mc:AlternateContent>
    </p:spTree>
    <p:extLst>
      <p:ext uri="{BB962C8B-B14F-4D97-AF65-F5344CB8AC3E}">
        <p14:creationId xmlns:p14="http://schemas.microsoft.com/office/powerpoint/2010/main" val="149053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125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250" fill="hold"/>
                                        <p:tgtEl>
                                          <p:spTgt spid="27"/>
                                        </p:tgtEl>
                                        <p:attrNameLst>
                                          <p:attrName>ppt_w</p:attrName>
                                        </p:attrNameLst>
                                      </p:cBhvr>
                                      <p:tavLst>
                                        <p:tav tm="0">
                                          <p:val>
                                            <p:fltVal val="0"/>
                                          </p:val>
                                        </p:tav>
                                        <p:tav tm="100000">
                                          <p:val>
                                            <p:strVal val="#ppt_w"/>
                                          </p:val>
                                        </p:tav>
                                      </p:tavLst>
                                    </p:anim>
                                    <p:anim calcmode="lin" valueType="num">
                                      <p:cBhvr>
                                        <p:cTn id="26" dur="1250" fill="hold"/>
                                        <p:tgtEl>
                                          <p:spTgt spid="27"/>
                                        </p:tgtEl>
                                        <p:attrNameLst>
                                          <p:attrName>ppt_h</p:attrName>
                                        </p:attrNameLst>
                                      </p:cBhvr>
                                      <p:tavLst>
                                        <p:tav tm="0">
                                          <p:val>
                                            <p:fltVal val="0"/>
                                          </p:val>
                                        </p:tav>
                                        <p:tav tm="100000">
                                          <p:val>
                                            <p:strVal val="#ppt_h"/>
                                          </p:val>
                                        </p:tav>
                                      </p:tavLst>
                                    </p:anim>
                                    <p:animEffect transition="in" filter="fade">
                                      <p:cBhvr>
                                        <p:cTn id="27"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6175B-FFB3-238E-8F78-6A8E7DCBC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A91E5C-179B-7BC7-7547-57046D0ED358}"/>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6F33928F-9960-91A4-D630-C91EB7AED93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08F4EB6-CE19-E003-9E5C-3D43D12E623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48F1600-688C-0BA8-FF0B-0E5002679E2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5B2729E-F63A-030C-C2BB-E18AB3B6CEF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F837623-1902-058F-F0F0-F863C7AB13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0F09973-C686-3AF4-D2F7-5645556986A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1640964-A640-5062-E96B-697162688FD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B90D7A6-07E2-6406-263B-D21C511D75E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46CBFC0-6E7A-A064-AE96-2FCE4EBEFB0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51E85A-6E06-EAA9-E1B4-0E1ECCCD52C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024641B-CAC7-7D73-0F2C-F9E3E2B033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0752AFF-F15C-CCBD-5BF7-CCD7C7B1C28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B707CA5-3443-FE0F-4461-E6D02C76A7A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1DFBAF5-3AB6-E177-8E4D-B119DD8017B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344321A-8CAB-677D-E0B5-100EEDA58CD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6933C29-A04D-49A2-D866-F79886206EB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61D671B-CA51-C939-FF0C-6EBE89759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89710E4D-B856-BCDD-DC5F-268389D5B310}"/>
              </a:ext>
            </a:extLst>
          </p:cNvPr>
          <p:cNvSpPr txBox="1"/>
          <p:nvPr/>
        </p:nvSpPr>
        <p:spPr>
          <a:xfrm>
            <a:off x="304800" y="1289321"/>
            <a:ext cx="5638800" cy="461665"/>
          </a:xfrm>
          <a:prstGeom prst="rect">
            <a:avLst/>
          </a:prstGeom>
          <a:noFill/>
        </p:spPr>
        <p:txBody>
          <a:bodyPr wrap="square">
            <a:spAutoFit/>
          </a:bodyPr>
          <a:lstStyle/>
          <a:p>
            <a:r>
              <a:rPr lang="en-US" dirty="0"/>
              <a:t>5. Fixed connection (embedded or welded)</a:t>
            </a:r>
          </a:p>
        </p:txBody>
      </p:sp>
      <p:pic>
        <p:nvPicPr>
          <p:cNvPr id="24" name="Picture 23">
            <a:extLst>
              <a:ext uri="{FF2B5EF4-FFF2-40B4-BE49-F238E27FC236}">
                <a16:creationId xmlns:a16="http://schemas.microsoft.com/office/drawing/2014/main" id="{713482C2-EC47-C96D-F0B1-26225DE6A9E6}"/>
              </a:ext>
            </a:extLst>
          </p:cNvPr>
          <p:cNvPicPr>
            <a:picLocks noChangeAspect="1"/>
          </p:cNvPicPr>
          <p:nvPr/>
        </p:nvPicPr>
        <p:blipFill>
          <a:blip r:embed="rId4"/>
          <a:stretch>
            <a:fillRect/>
          </a:stretch>
        </p:blipFill>
        <p:spPr>
          <a:xfrm>
            <a:off x="914399" y="1962502"/>
            <a:ext cx="3016637" cy="2349020"/>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B9D69CE-56A4-E285-BD2E-3E9C1093B437}"/>
                  </a:ext>
                </a:extLst>
              </p:cNvPr>
              <p:cNvSpPr txBox="1"/>
              <p:nvPr/>
            </p:nvSpPr>
            <p:spPr>
              <a:xfrm>
                <a:off x="4183255" y="1971128"/>
                <a:ext cx="4572000" cy="1245084"/>
              </a:xfrm>
              <a:prstGeom prst="rect">
                <a:avLst/>
              </a:prstGeom>
              <a:noFill/>
            </p:spPr>
            <p:txBody>
              <a:bodyPr wrap="square">
                <a:spAutoFit/>
              </a:bodyPr>
              <a:lstStyle/>
              <a:p>
                <a:r>
                  <a:rPr lang="en-US" dirty="0"/>
                  <a:t>In addition to three components of force, a fixed connection can support a couple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a14:m>
                <a:r>
                  <a:rPr lang="en-US" dirty="0"/>
                  <a:t> .</a:t>
                </a:r>
              </a:p>
            </p:txBody>
          </p:sp>
        </mc:Choice>
        <mc:Fallback xmlns="">
          <p:sp>
            <p:nvSpPr>
              <p:cNvPr id="26" name="TextBox 25">
                <a:extLst>
                  <a:ext uri="{FF2B5EF4-FFF2-40B4-BE49-F238E27FC236}">
                    <a16:creationId xmlns:a16="http://schemas.microsoft.com/office/drawing/2014/main" id="{1B9D69CE-56A4-E285-BD2E-3E9C1093B437}"/>
                  </a:ext>
                </a:extLst>
              </p:cNvPr>
              <p:cNvSpPr txBox="1">
                <a:spLocks noRot="1" noChangeAspect="1" noMove="1" noResize="1" noEditPoints="1" noAdjustHandles="1" noChangeArrowheads="1" noChangeShapeType="1" noTextEdit="1"/>
              </p:cNvSpPr>
              <p:nvPr/>
            </p:nvSpPr>
            <p:spPr>
              <a:xfrm>
                <a:off x="4183255" y="1971128"/>
                <a:ext cx="4572000" cy="1245084"/>
              </a:xfrm>
              <a:prstGeom prst="rect">
                <a:avLst/>
              </a:prstGeom>
              <a:blipFill>
                <a:blip r:embed="rId5"/>
                <a:stretch>
                  <a:fillRect l="-2000" t="-3902" b="-10244"/>
                </a:stretch>
              </a:blipFill>
            </p:spPr>
            <p:txBody>
              <a:bodyPr/>
              <a:lstStyle/>
              <a:p>
                <a:r>
                  <a:rPr lang="en-US">
                    <a:noFill/>
                  </a:rPr>
                  <a:t> </a:t>
                </a:r>
              </a:p>
            </p:txBody>
          </p:sp>
        </mc:Fallback>
      </mc:AlternateContent>
      <p:pic>
        <p:nvPicPr>
          <p:cNvPr id="28" name="Picture 27">
            <a:extLst>
              <a:ext uri="{FF2B5EF4-FFF2-40B4-BE49-F238E27FC236}">
                <a16:creationId xmlns:a16="http://schemas.microsoft.com/office/drawing/2014/main" id="{A3100692-67C8-DCBD-9B14-45D871B61783}"/>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17000"/>
                    </a14:imgEffect>
                  </a14:imgLayer>
                </a14:imgProps>
              </a:ext>
            </a:extLst>
          </a:blip>
          <a:stretch>
            <a:fillRect/>
          </a:stretch>
        </p:blipFill>
        <p:spPr>
          <a:xfrm>
            <a:off x="4580626" y="3456077"/>
            <a:ext cx="3115574" cy="2735626"/>
          </a:xfrm>
          <a:prstGeom prst="rect">
            <a:avLst/>
          </a:prstGeom>
        </p:spPr>
      </p:pic>
    </p:spTree>
    <p:extLst>
      <p:ext uri="{BB962C8B-B14F-4D97-AF65-F5344CB8AC3E}">
        <p14:creationId xmlns:p14="http://schemas.microsoft.com/office/powerpoint/2010/main" val="102787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125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000"/>
                                        <p:tgtEl>
                                          <p:spTgt spid="28"/>
                                        </p:tgtEl>
                                      </p:cBhvr>
                                    </p:animEffect>
                                    <p:anim calcmode="lin" valueType="num">
                                      <p:cBhvr>
                                        <p:cTn id="25" dur="2000" fill="hold"/>
                                        <p:tgtEl>
                                          <p:spTgt spid="28"/>
                                        </p:tgtEl>
                                        <p:attrNameLst>
                                          <p:attrName>ppt_w</p:attrName>
                                        </p:attrNameLst>
                                      </p:cBhvr>
                                      <p:tavLst>
                                        <p:tav tm="0" fmla="#ppt_w*sin(2.5*pi*$)">
                                          <p:val>
                                            <p:fltVal val="0"/>
                                          </p:val>
                                        </p:tav>
                                        <p:tav tm="100000">
                                          <p:val>
                                            <p:fltVal val="1"/>
                                          </p:val>
                                        </p:tav>
                                      </p:tavLst>
                                    </p:anim>
                                    <p:anim calcmode="lin" valueType="num">
                                      <p:cBhvr>
                                        <p:cTn id="26" dur="20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B569E-08C0-ABF0-DB83-89E0D03A0BB8}"/>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26A1E420-5BA1-D7B3-761A-E1DF3DA14169}"/>
              </a:ext>
            </a:extLst>
          </p:cNvPr>
          <p:cNvPicPr>
            <a:picLocks noChangeAspect="1"/>
          </p:cNvPicPr>
          <p:nvPr/>
        </p:nvPicPr>
        <p:blipFill>
          <a:blip r:embed="rId3"/>
          <a:stretch>
            <a:fillRect/>
          </a:stretch>
        </p:blipFill>
        <p:spPr>
          <a:xfrm>
            <a:off x="505639" y="1438707"/>
            <a:ext cx="5115639" cy="418205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76" name="Picture 4" descr="Manufacture Efficient &amp; Silent Ship Propellers">
            <a:extLst>
              <a:ext uri="{FF2B5EF4-FFF2-40B4-BE49-F238E27FC236}">
                <a16:creationId xmlns:a16="http://schemas.microsoft.com/office/drawing/2014/main" id="{2C97B7AF-E0A7-0817-AB0B-B400930B72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1592" y="1273440"/>
            <a:ext cx="4663548" cy="46635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5838C1E-DFE4-F891-F78E-D19FD2A85C5D}"/>
              </a:ext>
            </a:extLst>
          </p:cNvPr>
          <p:cNvSpPr txBox="1">
            <a:spLocks noGrp="1"/>
          </p:cNvSpPr>
          <p:nvPr>
            <p:ph type="ctrTitle"/>
          </p:nvPr>
        </p:nvSpPr>
        <p:spPr>
          <a:xfrm>
            <a:off x="1112509" y="252694"/>
            <a:ext cx="5714997" cy="804034"/>
          </a:xfrm>
          <a:noFill/>
        </p:spPr>
        <p:txBody>
          <a:bodyPr/>
          <a:lstStyle/>
          <a:p>
            <a:pPr lvl="0"/>
            <a:r>
              <a:rPr lang="en-US" sz="2800" dirty="0"/>
              <a:t>20</a:t>
            </a:r>
            <a:r>
              <a:rPr lang="en-US" sz="2800" baseline="30000" dirty="0"/>
              <a:t>th</a:t>
            </a:r>
            <a:r>
              <a:rPr lang="en-US" sz="2800" dirty="0"/>
              <a:t> Century Inventions to Scaleup 19</a:t>
            </a:r>
            <a:r>
              <a:rPr lang="en-US" sz="2800" baseline="30000" dirty="0"/>
              <a:t>th</a:t>
            </a:r>
            <a:r>
              <a:rPr lang="en-US" sz="2800" dirty="0"/>
              <a:t> Century Systems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6575B74D-5373-05C3-1944-9245E2C8DB6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19</a:t>
            </a:fld>
            <a:endParaRPr lang="en-US"/>
          </a:p>
        </p:txBody>
      </p:sp>
      <p:grpSp>
        <p:nvGrpSpPr>
          <p:cNvPr id="5" name="Group 38">
            <a:extLst>
              <a:ext uri="{FF2B5EF4-FFF2-40B4-BE49-F238E27FC236}">
                <a16:creationId xmlns:a16="http://schemas.microsoft.com/office/drawing/2014/main" id="{741CBE5A-B9D0-EBD2-6A38-0319E8B3699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DACC201-CFBB-4CCD-A546-EAC146C0EFF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B439D70-D1D0-BFFD-E5FA-69D24D80D0B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0A37BF-FC94-348F-4873-274182C469E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0BA76B7-8704-18EC-18BE-CDCBA677D4D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536D976-FC8E-BAF5-A769-EF00213D738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C037556-7AA2-8BF1-1770-385010ED4F8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583AA28-3D5A-6C45-269A-B5E9B9893CE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B9EBD25-BFE8-C702-6B9A-50BF80EADB3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F4985CA-720F-C724-0A64-F0A8B1C6464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CB856E8-68AC-5DFD-8ED0-25EC0F1C76D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B576E58-6CFA-D461-FBA9-505A2A1823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D97ABE6-1314-4027-493A-30F992FB289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043B400-FF24-31A3-EAC7-F45AC80930C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702A9A6-CE57-CA04-7936-802336D7B4E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CA2029C-EBE0-ACEA-84BE-F1B21B87ECD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BB086BD-12BC-8E44-B5DE-55B588F268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0" name="Picture 2" descr="Schematic diagram of marine propulsion system. | Download Scientific Diagram">
            <a:extLst>
              <a:ext uri="{FF2B5EF4-FFF2-40B4-BE49-F238E27FC236}">
                <a16:creationId xmlns:a16="http://schemas.microsoft.com/office/drawing/2014/main" id="{7450E68D-0DAA-49E7-B059-1890E84CE6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8555" y="1974827"/>
            <a:ext cx="5820985" cy="466354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149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250" fill="hold"/>
                                        <p:tgtEl>
                                          <p:spTgt spid="22"/>
                                        </p:tgtEl>
                                        <p:attrNameLst>
                                          <p:attrName>ppt_w</p:attrName>
                                        </p:attrNameLst>
                                      </p:cBhvr>
                                      <p:tavLst>
                                        <p:tav tm="0">
                                          <p:val>
                                            <p:fltVal val="0"/>
                                          </p:val>
                                        </p:tav>
                                        <p:tav tm="100000">
                                          <p:val>
                                            <p:strVal val="#ppt_w"/>
                                          </p:val>
                                        </p:tav>
                                      </p:tavLst>
                                    </p:anim>
                                    <p:anim calcmode="lin" valueType="num">
                                      <p:cBhvr>
                                        <p:cTn id="8" dur="1250" fill="hold"/>
                                        <p:tgtEl>
                                          <p:spTgt spid="22"/>
                                        </p:tgtEl>
                                        <p:attrNameLst>
                                          <p:attrName>ppt_h</p:attrName>
                                        </p:attrNameLst>
                                      </p:cBhvr>
                                      <p:tavLst>
                                        <p:tav tm="0">
                                          <p:val>
                                            <p:fltVal val="0"/>
                                          </p:val>
                                        </p:tav>
                                        <p:tav tm="100000">
                                          <p:val>
                                            <p:strVal val="#ppt_h"/>
                                          </p:val>
                                        </p:tav>
                                      </p:tavLst>
                                    </p:anim>
                                    <p:animEffect transition="in" filter="fade">
                                      <p:cBhvr>
                                        <p:cTn id="9" dur="125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076"/>
                                        </p:tgtEl>
                                        <p:attrNameLst>
                                          <p:attrName>style.visibility</p:attrName>
                                        </p:attrNameLst>
                                      </p:cBhvr>
                                      <p:to>
                                        <p:strVal val="visible"/>
                                      </p:to>
                                    </p:set>
                                    <p:anim calcmode="lin" valueType="num">
                                      <p:cBhvr>
                                        <p:cTn id="14" dur="1250" fill="hold"/>
                                        <p:tgtEl>
                                          <p:spTgt spid="3076"/>
                                        </p:tgtEl>
                                        <p:attrNameLst>
                                          <p:attrName>ppt_w</p:attrName>
                                        </p:attrNameLst>
                                      </p:cBhvr>
                                      <p:tavLst>
                                        <p:tav tm="0">
                                          <p:val>
                                            <p:fltVal val="0"/>
                                          </p:val>
                                        </p:tav>
                                        <p:tav tm="100000">
                                          <p:val>
                                            <p:strVal val="#ppt_w"/>
                                          </p:val>
                                        </p:tav>
                                      </p:tavLst>
                                    </p:anim>
                                    <p:anim calcmode="lin" valueType="num">
                                      <p:cBhvr>
                                        <p:cTn id="15" dur="1250" fill="hold"/>
                                        <p:tgtEl>
                                          <p:spTgt spid="3076"/>
                                        </p:tgtEl>
                                        <p:attrNameLst>
                                          <p:attrName>ppt_h</p:attrName>
                                        </p:attrNameLst>
                                      </p:cBhvr>
                                      <p:tavLst>
                                        <p:tav tm="0">
                                          <p:val>
                                            <p:fltVal val="0"/>
                                          </p:val>
                                        </p:tav>
                                        <p:tav tm="100000">
                                          <p:val>
                                            <p:strVal val="#ppt_h"/>
                                          </p:val>
                                        </p:tav>
                                      </p:tavLst>
                                    </p:anim>
                                    <p:animEffect transition="in" filter="fade">
                                      <p:cBhvr>
                                        <p:cTn id="16" dur="1250"/>
                                        <p:tgtEl>
                                          <p:spTgt spid="307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barn(inVertical)">
                                      <p:cBhvr>
                                        <p:cTn id="21" dur="125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A8EDF-61CE-2F68-8311-ED87CBAE0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6503B5-F107-3C15-4503-6EA83AB037D4}"/>
              </a:ext>
            </a:extLst>
          </p:cNvPr>
          <p:cNvSpPr txBox="1">
            <a:spLocks noGrp="1"/>
          </p:cNvSpPr>
          <p:nvPr>
            <p:ph type="ctrTitle"/>
          </p:nvPr>
        </p:nvSpPr>
        <p:spPr>
          <a:xfrm>
            <a:off x="1112509" y="252694"/>
            <a:ext cx="5714997" cy="804034"/>
          </a:xfrm>
          <a:noFill/>
        </p:spPr>
        <p:txBody>
          <a:bodyPr/>
          <a:lstStyle/>
          <a:p>
            <a:pPr lvl="0"/>
            <a:r>
              <a:rPr lang="en-US" sz="2800" dirty="0"/>
              <a:t>Modeling the Action of Forces in Three-dimensional Analysis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45334F30-3D72-F4E0-F9BA-6EC7AA9891E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20</a:t>
            </a:fld>
            <a:endParaRPr lang="en-US"/>
          </a:p>
        </p:txBody>
      </p:sp>
      <p:grpSp>
        <p:nvGrpSpPr>
          <p:cNvPr id="5" name="Group 38">
            <a:extLst>
              <a:ext uri="{FF2B5EF4-FFF2-40B4-BE49-F238E27FC236}">
                <a16:creationId xmlns:a16="http://schemas.microsoft.com/office/drawing/2014/main" id="{9C01E919-4D3F-3F8C-6B50-84CDA3933DD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E1816CB-B07B-5162-DEDB-E3D155D4398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55985E6-0E1F-28A7-D20A-AF5D92B77AA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5C19B18-3F04-107F-ACD5-DADCEB7132C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E825230-A91F-4B4C-86F6-E7FC172BDAE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C55DFC4-CD3C-E4D6-0EE1-67BBFFE625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60533D-029B-745B-B777-972D8D9FD81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85BC9B0-B168-D493-5BD6-C90021D7270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85AA436-182D-D74E-ABAA-77F77BAA9DF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4C72DFD-74B3-8B79-FAB5-F0312762CF8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C88C11D-FB0A-95E2-AA3E-96214A08DD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6CE5374-9ECE-E22A-A19C-8F24E0BA3CE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397A9B0-CED0-1109-72D3-F0AF43D1F23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17C6EBF-6439-3EF6-5B7E-4DDE442EAA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B59518B-07C9-DFDC-BC92-24B87AC1F3B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D3F1FE-6CC8-A7FB-FE73-29AD0CDBC88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22A94FD-EBC2-5997-1CE0-CF57D2741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2AEF21E8-80CD-4A27-7116-E1DEFF9D0959}"/>
              </a:ext>
            </a:extLst>
          </p:cNvPr>
          <p:cNvSpPr txBox="1"/>
          <p:nvPr/>
        </p:nvSpPr>
        <p:spPr>
          <a:xfrm>
            <a:off x="417135" y="1267620"/>
            <a:ext cx="4572000" cy="461665"/>
          </a:xfrm>
          <a:prstGeom prst="rect">
            <a:avLst/>
          </a:prstGeom>
          <a:noFill/>
        </p:spPr>
        <p:txBody>
          <a:bodyPr wrap="square">
            <a:spAutoFit/>
          </a:bodyPr>
          <a:lstStyle/>
          <a:p>
            <a:r>
              <a:rPr lang="en-US" dirty="0"/>
              <a:t>6. Thrust-bearing support</a:t>
            </a:r>
          </a:p>
        </p:txBody>
      </p:sp>
      <p:pic>
        <p:nvPicPr>
          <p:cNvPr id="26" name="Picture 25">
            <a:extLst>
              <a:ext uri="{FF2B5EF4-FFF2-40B4-BE49-F238E27FC236}">
                <a16:creationId xmlns:a16="http://schemas.microsoft.com/office/drawing/2014/main" id="{83326473-E43E-8BCA-EEE1-67F084D632C5}"/>
              </a:ext>
            </a:extLst>
          </p:cNvPr>
          <p:cNvPicPr>
            <a:picLocks noChangeAspect="1"/>
          </p:cNvPicPr>
          <p:nvPr/>
        </p:nvPicPr>
        <p:blipFill>
          <a:blip r:embed="rId4"/>
          <a:stretch>
            <a:fillRect/>
          </a:stretch>
        </p:blipFill>
        <p:spPr>
          <a:xfrm>
            <a:off x="422377" y="2086169"/>
            <a:ext cx="3370304" cy="2487051"/>
          </a:xfrm>
          <a:prstGeom prst="rect">
            <a:avLst/>
          </a:prstGeom>
        </p:spPr>
      </p:pic>
      <p:sp>
        <p:nvSpPr>
          <p:cNvPr id="28" name="TextBox 27">
            <a:extLst>
              <a:ext uri="{FF2B5EF4-FFF2-40B4-BE49-F238E27FC236}">
                <a16:creationId xmlns:a16="http://schemas.microsoft.com/office/drawing/2014/main" id="{40FF4981-45BE-5599-D287-7D658AC57692}"/>
              </a:ext>
            </a:extLst>
          </p:cNvPr>
          <p:cNvSpPr txBox="1"/>
          <p:nvPr/>
        </p:nvSpPr>
        <p:spPr>
          <a:xfrm>
            <a:off x="4008557" y="1305472"/>
            <a:ext cx="4935197" cy="2677656"/>
          </a:xfrm>
          <a:prstGeom prst="rect">
            <a:avLst/>
          </a:prstGeom>
          <a:noFill/>
        </p:spPr>
        <p:txBody>
          <a:bodyPr wrap="square">
            <a:spAutoFit/>
          </a:bodyPr>
          <a:lstStyle/>
          <a:p>
            <a:r>
              <a:rPr lang="en-US" dirty="0"/>
              <a:t>Thrust bearing is capable of supporting axial force R</a:t>
            </a:r>
            <a:r>
              <a:rPr lang="en-US" baseline="-25000" dirty="0"/>
              <a:t>y</a:t>
            </a:r>
            <a:r>
              <a:rPr lang="en-US" dirty="0"/>
              <a:t> as well as radial forces </a:t>
            </a:r>
            <a:r>
              <a:rPr lang="en-US" i="1" dirty="0"/>
              <a:t>R</a:t>
            </a:r>
            <a:r>
              <a:rPr lang="en-US" i="1" baseline="-25000" dirty="0"/>
              <a:t>x</a:t>
            </a:r>
            <a:r>
              <a:rPr lang="en-US" i="1" dirty="0"/>
              <a:t> </a:t>
            </a:r>
            <a:r>
              <a:rPr lang="en-US" dirty="0"/>
              <a:t>and </a:t>
            </a:r>
            <a:r>
              <a:rPr lang="en-US" i="1" dirty="0"/>
              <a:t>R</a:t>
            </a:r>
            <a:r>
              <a:rPr lang="en-US" i="1" baseline="-25000" dirty="0"/>
              <a:t>z</a:t>
            </a:r>
            <a:r>
              <a:rPr lang="en-US" dirty="0"/>
              <a:t>. </a:t>
            </a:r>
          </a:p>
          <a:p>
            <a:endParaRPr lang="en-US" dirty="0"/>
          </a:p>
          <a:p>
            <a:r>
              <a:rPr lang="en-US" dirty="0"/>
              <a:t>Couples </a:t>
            </a:r>
            <a:r>
              <a:rPr lang="en-US" i="1" dirty="0"/>
              <a:t>M</a:t>
            </a:r>
            <a:r>
              <a:rPr lang="en-US" i="1" baseline="-25000" dirty="0"/>
              <a:t>x</a:t>
            </a:r>
            <a:r>
              <a:rPr lang="en-US" dirty="0"/>
              <a:t> and </a:t>
            </a:r>
            <a:r>
              <a:rPr lang="en-US" i="1" dirty="0" err="1"/>
              <a:t>M</a:t>
            </a:r>
            <a:r>
              <a:rPr lang="en-US" i="1" baseline="-25000" dirty="0" err="1"/>
              <a:t>z</a:t>
            </a:r>
            <a:r>
              <a:rPr lang="en-US" dirty="0"/>
              <a:t> must, in some cases, be assumed zero in order to provide statical determinacy</a:t>
            </a:r>
          </a:p>
        </p:txBody>
      </p:sp>
      <p:pic>
        <p:nvPicPr>
          <p:cNvPr id="30" name="Picture 29">
            <a:extLst>
              <a:ext uri="{FF2B5EF4-FFF2-40B4-BE49-F238E27FC236}">
                <a16:creationId xmlns:a16="http://schemas.microsoft.com/office/drawing/2014/main" id="{FF4EA720-7587-3E50-D012-BAD64F75F4FA}"/>
              </a:ext>
            </a:extLst>
          </p:cNvPr>
          <p:cNvPicPr>
            <a:picLocks noChangeAspect="1"/>
          </p:cNvPicPr>
          <p:nvPr/>
        </p:nvPicPr>
        <p:blipFill>
          <a:blip r:embed="rId5"/>
          <a:stretch>
            <a:fillRect/>
          </a:stretch>
        </p:blipFill>
        <p:spPr>
          <a:xfrm>
            <a:off x="3708870" y="4046884"/>
            <a:ext cx="2919389" cy="2610834"/>
          </a:xfrm>
          <a:prstGeom prst="rect">
            <a:avLst/>
          </a:prstGeom>
        </p:spPr>
      </p:pic>
    </p:spTree>
    <p:extLst>
      <p:ext uri="{BB962C8B-B14F-4D97-AF65-F5344CB8AC3E}">
        <p14:creationId xmlns:p14="http://schemas.microsoft.com/office/powerpoint/2010/main" val="235376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dissolve">
                                      <p:cBhvr>
                                        <p:cTn id="20" dur="500"/>
                                        <p:tgtEl>
                                          <p:spTgt spid="2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8">
                                            <p:txEl>
                                              <p:pRg st="2" end="2"/>
                                            </p:txEl>
                                          </p:spTgt>
                                        </p:tgtEl>
                                        <p:attrNameLst>
                                          <p:attrName>style.visibility</p:attrName>
                                        </p:attrNameLst>
                                      </p:cBhvr>
                                      <p:to>
                                        <p:strVal val="visible"/>
                                      </p:to>
                                    </p:set>
                                    <p:animEffect transition="in" filter="dissolve">
                                      <p:cBhvr>
                                        <p:cTn id="25" dur="500"/>
                                        <p:tgtEl>
                                          <p:spTgt spid="2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1250" fill="hold"/>
                                        <p:tgtEl>
                                          <p:spTgt spid="30"/>
                                        </p:tgtEl>
                                        <p:attrNameLst>
                                          <p:attrName>ppt_w</p:attrName>
                                        </p:attrNameLst>
                                      </p:cBhvr>
                                      <p:tavLst>
                                        <p:tav tm="0">
                                          <p:val>
                                            <p:fltVal val="0"/>
                                          </p:val>
                                        </p:tav>
                                        <p:tav tm="100000">
                                          <p:val>
                                            <p:strVal val="#ppt_w"/>
                                          </p:val>
                                        </p:tav>
                                      </p:tavLst>
                                    </p:anim>
                                    <p:anim calcmode="lin" valueType="num">
                                      <p:cBhvr>
                                        <p:cTn id="31" dur="1250" fill="hold"/>
                                        <p:tgtEl>
                                          <p:spTgt spid="30"/>
                                        </p:tgtEl>
                                        <p:attrNameLst>
                                          <p:attrName>ppt_h</p:attrName>
                                        </p:attrNameLst>
                                      </p:cBhvr>
                                      <p:tavLst>
                                        <p:tav tm="0">
                                          <p:val>
                                            <p:fltVal val="0"/>
                                          </p:val>
                                        </p:tav>
                                        <p:tav tm="100000">
                                          <p:val>
                                            <p:strVal val="#ppt_h"/>
                                          </p:val>
                                        </p:tav>
                                      </p:tavLst>
                                    </p:anim>
                                    <p:animEffect transition="in" filter="fade">
                                      <p:cBhvr>
                                        <p:cTn id="32"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7034-D653-224F-4DFC-0CF83CEF1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EB3D9-119E-83AC-D10E-0D2C013F12E2}"/>
              </a:ext>
            </a:extLst>
          </p:cNvPr>
          <p:cNvSpPr txBox="1">
            <a:spLocks noGrp="1"/>
          </p:cNvSpPr>
          <p:nvPr>
            <p:ph type="ctrTitle"/>
          </p:nvPr>
        </p:nvSpPr>
        <p:spPr>
          <a:xfrm>
            <a:off x="457203" y="228600"/>
            <a:ext cx="7010397" cy="804034"/>
          </a:xfrm>
          <a:noFill/>
        </p:spPr>
        <p:txBody>
          <a:bodyPr/>
          <a:lstStyle/>
          <a:p>
            <a:pPr lvl="0"/>
            <a:r>
              <a:rPr lang="en-US" sz="2800" dirty="0"/>
              <a:t>Categories of Equilibrium</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F1A7EC27-F176-9C22-FB7C-44E4B22D0C70}"/>
              </a:ext>
            </a:extLst>
          </p:cNvPr>
          <p:cNvGrpSpPr>
            <a:grpSpLocks/>
          </p:cNvGrpSpPr>
          <p:nvPr/>
        </p:nvGrpSpPr>
        <p:grpSpPr bwMode="auto">
          <a:xfrm>
            <a:off x="0" y="-2875"/>
            <a:ext cx="9144000" cy="6858000"/>
            <a:chOff x="0" y="0"/>
            <a:chExt cx="9144000" cy="6858000"/>
          </a:xfrm>
        </p:grpSpPr>
        <p:grpSp>
          <p:nvGrpSpPr>
            <p:cNvPr id="6" name="Group 19">
              <a:extLst>
                <a:ext uri="{FF2B5EF4-FFF2-40B4-BE49-F238E27FC236}">
                  <a16:creationId xmlns:a16="http://schemas.microsoft.com/office/drawing/2014/main" id="{244EC78C-AA1B-33EF-D62D-504036FA7EE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5D101DB-B3CC-7B4E-B401-776E5C7ABCE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4ADED2E-89F8-C0BC-F405-B2BD2DEE7D3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FE7621C-CD40-17FE-C680-DE12BBA820E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8931125-20B6-5A88-1F40-A37274AB60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15D76BC-7E08-51C7-886D-677A8759740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0A025E5-424A-989F-4CE5-12FA17582E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83D2C40-2596-2ADA-0E84-DE72A43DDE5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B140440-1F93-CDA9-E52E-E5D59ECAA5B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FE36D05-6D72-60D4-046B-8DDBA10E3FC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F88C951-8FDA-B8DB-0EEE-6F422379AA5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DA74EAE-5B23-E8E7-287C-DE25F88EDAB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999876B-092D-0AEE-8BD1-81F05F5984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CA477A5-A457-71EA-49BA-E3836BAA76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8B8675F-2EE0-88A0-EB9E-0176F93E221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E362ADA-3F9B-2E52-91FF-05516A524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B084957-A8FD-413B-4CE9-D76A1866F389}"/>
                  </a:ext>
                </a:extLst>
              </p:cNvPr>
              <p:cNvSpPr txBox="1"/>
              <p:nvPr/>
            </p:nvSpPr>
            <p:spPr>
              <a:xfrm>
                <a:off x="2438400" y="1185076"/>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B2E68A95-FD8A-96F0-4CB9-58488F130DD7}"/>
                  </a:ext>
                </a:extLst>
              </p:cNvPr>
              <p:cNvSpPr txBox="1">
                <a:spLocks noRot="1" noChangeAspect="1" noMove="1" noResize="1" noEditPoints="1" noAdjustHandles="1" noChangeArrowheads="1" noChangeShapeType="1" noTextEdit="1"/>
              </p:cNvSpPr>
              <p:nvPr/>
            </p:nvSpPr>
            <p:spPr>
              <a:xfrm>
                <a:off x="2438400" y="1185076"/>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186BDF8-8CF9-8A35-C5A2-7FB1CBD7BBD0}"/>
                  </a:ext>
                </a:extLst>
              </p:cNvPr>
              <p:cNvSpPr txBox="1"/>
              <p:nvPr/>
            </p:nvSpPr>
            <p:spPr>
              <a:xfrm>
                <a:off x="2438400" y="2352527"/>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𝑌𝑖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8E0B32C0-D3CD-A8F6-2FC0-6ADE5B4C4794}"/>
                  </a:ext>
                </a:extLst>
              </p:cNvPr>
              <p:cNvSpPr txBox="1">
                <a:spLocks noRot="1" noChangeAspect="1" noMove="1" noResize="1" noEditPoints="1" noAdjustHandles="1" noChangeArrowheads="1" noChangeShapeType="1" noTextEdit="1"/>
              </p:cNvSpPr>
              <p:nvPr/>
            </p:nvSpPr>
            <p:spPr>
              <a:xfrm>
                <a:off x="2438400" y="2352527"/>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5B00EF9D-6116-745E-F743-D293D0701EB4}"/>
                  </a:ext>
                </a:extLst>
              </p:cNvPr>
              <p:cNvSpPr txBox="1"/>
              <p:nvPr/>
            </p:nvSpPr>
            <p:spPr>
              <a:xfrm>
                <a:off x="381000" y="2462851"/>
                <a:ext cx="135633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𝒊</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5B00EF9D-6116-745E-F743-D293D0701EB4}"/>
                  </a:ext>
                </a:extLst>
              </p:cNvPr>
              <p:cNvSpPr txBox="1">
                <a:spLocks noRot="1" noChangeAspect="1" noMove="1" noResize="1" noEditPoints="1" noAdjustHandles="1" noChangeArrowheads="1" noChangeShapeType="1" noTextEdit="1"/>
              </p:cNvSpPr>
              <p:nvPr/>
            </p:nvSpPr>
            <p:spPr>
              <a:xfrm>
                <a:off x="381000" y="2462851"/>
                <a:ext cx="1356332"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94973D0-910B-7477-9179-59E67A380D3C}"/>
                  </a:ext>
                </a:extLst>
              </p:cNvPr>
              <p:cNvSpPr txBox="1"/>
              <p:nvPr/>
            </p:nvSpPr>
            <p:spPr>
              <a:xfrm>
                <a:off x="2449979" y="3547276"/>
                <a:ext cx="14986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𝑍𝑖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5141741C-A25A-5936-A977-5041A84000FB}"/>
                  </a:ext>
                </a:extLst>
              </p:cNvPr>
              <p:cNvSpPr txBox="1">
                <a:spLocks noRot="1" noChangeAspect="1" noMove="1" noResize="1" noEditPoints="1" noAdjustHandles="1" noChangeArrowheads="1" noChangeShapeType="1" noTextEdit="1"/>
              </p:cNvSpPr>
              <p:nvPr/>
            </p:nvSpPr>
            <p:spPr>
              <a:xfrm>
                <a:off x="2449979" y="3547276"/>
                <a:ext cx="1498680"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5E0CB42-4AC7-EE8A-67A9-6CD526E93652}"/>
                  </a:ext>
                </a:extLst>
              </p:cNvPr>
              <p:cNvSpPr txBox="1"/>
              <p:nvPr/>
            </p:nvSpPr>
            <p:spPr>
              <a:xfrm>
                <a:off x="6522094" y="1143000"/>
                <a:ext cx="162429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𝑋𝑗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8" name="TextBox 27">
                <a:extLst>
                  <a:ext uri="{FF2B5EF4-FFF2-40B4-BE49-F238E27FC236}">
                    <a16:creationId xmlns:a16="http://schemas.microsoft.com/office/drawing/2014/main" id="{057BA495-D218-831F-8478-A8E9EA45DFE6}"/>
                  </a:ext>
                </a:extLst>
              </p:cNvPr>
              <p:cNvSpPr txBox="1">
                <a:spLocks noRot="1" noChangeAspect="1" noMove="1" noResize="1" noEditPoints="1" noAdjustHandles="1" noChangeArrowheads="1" noChangeShapeType="1" noTextEdit="1"/>
              </p:cNvSpPr>
              <p:nvPr/>
            </p:nvSpPr>
            <p:spPr>
              <a:xfrm>
                <a:off x="6522094" y="1143000"/>
                <a:ext cx="1624291" cy="1050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B84815B-62C1-569A-0A3A-4E59110B1662}"/>
                  </a:ext>
                </a:extLst>
              </p:cNvPr>
              <p:cNvSpPr txBox="1"/>
              <p:nvPr/>
            </p:nvSpPr>
            <p:spPr>
              <a:xfrm>
                <a:off x="6522094" y="2310451"/>
                <a:ext cx="1616918"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𝑌𝑗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9" name="TextBox 28">
                <a:extLst>
                  <a:ext uri="{FF2B5EF4-FFF2-40B4-BE49-F238E27FC236}">
                    <a16:creationId xmlns:a16="http://schemas.microsoft.com/office/drawing/2014/main" id="{5D8E42B3-FDA7-EDF5-C8DD-3243A6DF164E}"/>
                  </a:ext>
                </a:extLst>
              </p:cNvPr>
              <p:cNvSpPr txBox="1">
                <a:spLocks noRot="1" noChangeAspect="1" noMove="1" noResize="1" noEditPoints="1" noAdjustHandles="1" noChangeArrowheads="1" noChangeShapeType="1" noTextEdit="1"/>
              </p:cNvSpPr>
              <p:nvPr/>
            </p:nvSpPr>
            <p:spPr>
              <a:xfrm>
                <a:off x="6522094" y="2310451"/>
                <a:ext cx="1616918" cy="105003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DF1B218-BFDD-4981-96DA-08455454FABF}"/>
                  </a:ext>
                </a:extLst>
              </p:cNvPr>
              <p:cNvSpPr txBox="1"/>
              <p:nvPr/>
            </p:nvSpPr>
            <p:spPr>
              <a:xfrm>
                <a:off x="4464694" y="2420775"/>
                <a:ext cx="1445716"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b="1" i="1" smtClean="0">
                                  <a:solidFill>
                                    <a:schemeClr val="accent2"/>
                                  </a:solidFill>
                                  <a:latin typeface="Cambria Math" panose="02040503050406030204" pitchFamily="18" charset="0"/>
                                </a:rPr>
                              </m:ctrlPr>
                            </m:sSubPr>
                            <m:e>
                              <m:acc>
                                <m:accPr>
                                  <m:chr m:val="⃗"/>
                                  <m:ctrlPr>
                                    <a:rPr lang="en-US" b="1"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𝒊</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0" name="TextBox 29">
                <a:extLst>
                  <a:ext uri="{FF2B5EF4-FFF2-40B4-BE49-F238E27FC236}">
                    <a16:creationId xmlns:a16="http://schemas.microsoft.com/office/drawing/2014/main" id="{8DF1B218-BFDD-4981-96DA-08455454FABF}"/>
                  </a:ext>
                </a:extLst>
              </p:cNvPr>
              <p:cNvSpPr txBox="1">
                <a:spLocks noRot="1" noChangeAspect="1" noMove="1" noResize="1" noEditPoints="1" noAdjustHandles="1" noChangeArrowheads="1" noChangeShapeType="1" noTextEdit="1"/>
              </p:cNvSpPr>
              <p:nvPr/>
            </p:nvSpPr>
            <p:spPr>
              <a:xfrm>
                <a:off x="4464694" y="2420775"/>
                <a:ext cx="1445716" cy="105003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1418E29-8127-1980-CA22-5661B09712AD}"/>
                  </a:ext>
                </a:extLst>
              </p:cNvPr>
              <p:cNvSpPr txBox="1"/>
              <p:nvPr/>
            </p:nvSpPr>
            <p:spPr>
              <a:xfrm>
                <a:off x="6533673" y="3547276"/>
                <a:ext cx="165417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𝑍𝑗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31" name="TextBox 30">
                <a:extLst>
                  <a:ext uri="{FF2B5EF4-FFF2-40B4-BE49-F238E27FC236}">
                    <a16:creationId xmlns:a16="http://schemas.microsoft.com/office/drawing/2014/main" id="{8C55D827-C92E-21EA-61E4-CFEEAE529B61}"/>
                  </a:ext>
                </a:extLst>
              </p:cNvPr>
              <p:cNvSpPr txBox="1">
                <a:spLocks noRot="1" noChangeAspect="1" noMove="1" noResize="1" noEditPoints="1" noAdjustHandles="1" noChangeArrowheads="1" noChangeShapeType="1" noTextEdit="1"/>
              </p:cNvSpPr>
              <p:nvPr/>
            </p:nvSpPr>
            <p:spPr>
              <a:xfrm>
                <a:off x="6533673" y="3547276"/>
                <a:ext cx="1654171" cy="1050031"/>
              </a:xfrm>
              <a:prstGeom prst="rect">
                <a:avLst/>
              </a:prstGeom>
              <a:blipFill>
                <a:blip r:embed="rId11"/>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E785211B-B5E9-246C-E893-B6E2702BCD52}"/>
              </a:ext>
            </a:extLst>
          </p:cNvPr>
          <p:cNvSpPr txBox="1"/>
          <p:nvPr/>
        </p:nvSpPr>
        <p:spPr>
          <a:xfrm>
            <a:off x="381000" y="5112603"/>
            <a:ext cx="8382000" cy="461665"/>
          </a:xfrm>
          <a:prstGeom prst="rect">
            <a:avLst/>
          </a:prstGeom>
          <a:noFill/>
        </p:spPr>
        <p:txBody>
          <a:bodyPr wrap="square">
            <a:spAutoFit/>
          </a:bodyPr>
          <a:lstStyle/>
          <a:p>
            <a:r>
              <a:rPr lang="en-US" dirty="0"/>
              <a:t>Application of above Equations falls into four categories. </a:t>
            </a:r>
          </a:p>
        </p:txBody>
      </p:sp>
    </p:spTree>
    <p:extLst>
      <p:ext uri="{BB962C8B-B14F-4D97-AF65-F5344CB8AC3E}">
        <p14:creationId xmlns:p14="http://schemas.microsoft.com/office/powerpoint/2010/main" val="175998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5A0E7-5BBD-EAAA-05F1-8E7AB92AC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82EF8-870C-D4A2-CCB0-5354C00E1C14}"/>
              </a:ext>
            </a:extLst>
          </p:cNvPr>
          <p:cNvSpPr txBox="1">
            <a:spLocks noGrp="1"/>
          </p:cNvSpPr>
          <p:nvPr>
            <p:ph type="ctrTitle"/>
          </p:nvPr>
        </p:nvSpPr>
        <p:spPr>
          <a:xfrm>
            <a:off x="381003" y="304800"/>
            <a:ext cx="6553197" cy="804034"/>
          </a:xfrm>
          <a:noFill/>
        </p:spPr>
        <p:txBody>
          <a:bodyPr/>
          <a:lstStyle/>
          <a:p>
            <a:pPr lvl="0"/>
            <a:r>
              <a:rPr lang="en-US" sz="2800" dirty="0"/>
              <a:t>Categories of Equilibrium</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D0FFA3F7-BB6E-B77D-3C3D-ECBBC57E898E}"/>
              </a:ext>
            </a:extLst>
          </p:cNvPr>
          <p:cNvSpPr txBox="1">
            <a:spLocks noGrp="1"/>
          </p:cNvSpPr>
          <p:nvPr>
            <p:ph type="subTitle" idx="1"/>
          </p:nvPr>
        </p:nvSpPr>
        <p:spPr>
          <a:xfrm>
            <a:off x="473736" y="1305092"/>
            <a:ext cx="8382003" cy="2685135"/>
          </a:xfrm>
        </p:spPr>
        <p:txBody>
          <a:bodyPr anchorCtr="0"/>
          <a:lstStyle/>
          <a:p>
            <a:pPr marL="342900" lvl="0" indent="-342900" algn="l">
              <a:spcBef>
                <a:spcPts val="600"/>
              </a:spcBef>
              <a:buClr>
                <a:srgbClr val="000000"/>
              </a:buClr>
              <a:buChar char="•"/>
            </a:pPr>
            <a:r>
              <a:rPr lang="en-US" sz="2400" dirty="0"/>
              <a:t>The equilibrium categories differ in the number and type (force or moment) of independent equilibrium equations required to solve the problem. </a:t>
            </a:r>
          </a:p>
          <a:p>
            <a:pPr marL="342900" lvl="0" indent="-342900" algn="l">
              <a:spcBef>
                <a:spcPts val="600"/>
              </a:spcBef>
              <a:buClr>
                <a:srgbClr val="000000"/>
              </a:buClr>
              <a:buChar char="•"/>
            </a:pPr>
            <a:r>
              <a:rPr lang="en-US" sz="2400" dirty="0"/>
              <a:t>Category 1, equilibrium of forces all concurrent at point O, re quires all three force equations, but no moment equations because the moment of the forces about any axis through O is zero. </a:t>
            </a:r>
          </a:p>
        </p:txBody>
      </p:sp>
      <p:sp>
        <p:nvSpPr>
          <p:cNvPr id="4" name="Slide Number Placeholder 7">
            <a:extLst>
              <a:ext uri="{FF2B5EF4-FFF2-40B4-BE49-F238E27FC236}">
                <a16:creationId xmlns:a16="http://schemas.microsoft.com/office/drawing/2014/main" id="{6FC6F171-3A34-FBCF-99E6-1EDE2D342918}"/>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22</a:t>
            </a:fld>
            <a:endParaRPr lang="en-US"/>
          </a:p>
        </p:txBody>
      </p:sp>
      <p:grpSp>
        <p:nvGrpSpPr>
          <p:cNvPr id="5" name="Group 38">
            <a:extLst>
              <a:ext uri="{FF2B5EF4-FFF2-40B4-BE49-F238E27FC236}">
                <a16:creationId xmlns:a16="http://schemas.microsoft.com/office/drawing/2014/main" id="{8392C750-BC5B-2DB9-FF12-6B9BC74AE28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A474778-7946-DDC9-6A4D-C551BA1B21E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0B0BF87-E64F-09EB-48AE-9B8FFBC5ADB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196F7A1-4958-7CD3-17D9-536935A88EF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595230E-189E-9BC5-7AC9-13A17D43EE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51B871E-A9BE-336F-1F3D-D2B90A7B46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74FFFDD-735D-140A-F170-6CFE4AD4C9E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BC39948-ABC0-00DD-B526-78B6B6D8C4E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C19E8B0-2419-89C1-8E4C-D43C0F6EA62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EECEC09-F07D-AE5A-87DC-8B546E0F331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86014DA-4952-6397-1D4A-7E4B19010CC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66C94F4-4C14-2F97-4657-A1E654A6FE2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C4FDCB2-1AD1-7136-856C-78235311253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C2508C4-BFEA-B871-2D05-E8D732649F2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AFE2CE3-EB1A-9CA6-1F43-6639D0F422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1AC3B2E-009E-ED8E-2D85-A049342BAAA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020A289-7885-35B3-865E-B49EDE8C9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553CAA48-D8F8-E273-AC75-14BBBF753A54}"/>
              </a:ext>
            </a:extLst>
          </p:cNvPr>
          <p:cNvPicPr>
            <a:picLocks noChangeAspect="1"/>
          </p:cNvPicPr>
          <p:nvPr/>
        </p:nvPicPr>
        <p:blipFill>
          <a:blip r:embed="rId4"/>
          <a:stretch>
            <a:fillRect/>
          </a:stretch>
        </p:blipFill>
        <p:spPr>
          <a:xfrm>
            <a:off x="692721" y="4137540"/>
            <a:ext cx="4078355" cy="2238756"/>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D929766-19DB-F4F9-5849-FBC621F1079D}"/>
                  </a:ext>
                </a:extLst>
              </p:cNvPr>
              <p:cNvSpPr txBox="1"/>
              <p:nvPr/>
            </p:nvSpPr>
            <p:spPr>
              <a:xfrm>
                <a:off x="6858000" y="3639975"/>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9D929766-19DB-F4F9-5849-FBC621F1079D}"/>
                  </a:ext>
                </a:extLst>
              </p:cNvPr>
              <p:cNvSpPr txBox="1">
                <a:spLocks noRot="1" noChangeAspect="1" noMove="1" noResize="1" noEditPoints="1" noAdjustHandles="1" noChangeArrowheads="1" noChangeShapeType="1" noTextEdit="1"/>
              </p:cNvSpPr>
              <p:nvPr/>
            </p:nvSpPr>
            <p:spPr>
              <a:xfrm>
                <a:off x="6858000" y="3639975"/>
                <a:ext cx="1555106"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7AF4032-6037-A147-23CB-A2F49130FD3D}"/>
                  </a:ext>
                </a:extLst>
              </p:cNvPr>
              <p:cNvSpPr txBox="1"/>
              <p:nvPr/>
            </p:nvSpPr>
            <p:spPr>
              <a:xfrm>
                <a:off x="6858000" y="4706775"/>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𝑌𝑖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47AF4032-6037-A147-23CB-A2F49130FD3D}"/>
                  </a:ext>
                </a:extLst>
              </p:cNvPr>
              <p:cNvSpPr txBox="1">
                <a:spLocks noRot="1" noChangeAspect="1" noMove="1" noResize="1" noEditPoints="1" noAdjustHandles="1" noChangeArrowheads="1" noChangeShapeType="1" noTextEdit="1"/>
              </p:cNvSpPr>
              <p:nvPr/>
            </p:nvSpPr>
            <p:spPr>
              <a:xfrm>
                <a:off x="6858000" y="4706775"/>
                <a:ext cx="1542282"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AA069CA-C31B-0F64-8100-940EDEEE5116}"/>
                  </a:ext>
                </a:extLst>
              </p:cNvPr>
              <p:cNvSpPr txBox="1"/>
              <p:nvPr/>
            </p:nvSpPr>
            <p:spPr>
              <a:xfrm>
                <a:off x="4800600" y="4612950"/>
                <a:ext cx="135633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𝒊</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6AA069CA-C31B-0F64-8100-940EDEEE5116}"/>
                  </a:ext>
                </a:extLst>
              </p:cNvPr>
              <p:cNvSpPr txBox="1">
                <a:spLocks noRot="1" noChangeAspect="1" noMove="1" noResize="1" noEditPoints="1" noAdjustHandles="1" noChangeArrowheads="1" noChangeShapeType="1" noTextEdit="1"/>
              </p:cNvSpPr>
              <p:nvPr/>
            </p:nvSpPr>
            <p:spPr>
              <a:xfrm>
                <a:off x="4800600" y="4612950"/>
                <a:ext cx="1356332"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10C0E3F-07A0-11DA-DE04-09EB3A505B9D}"/>
                  </a:ext>
                </a:extLst>
              </p:cNvPr>
              <p:cNvSpPr txBox="1"/>
              <p:nvPr/>
            </p:nvSpPr>
            <p:spPr>
              <a:xfrm>
                <a:off x="6869579" y="5697375"/>
                <a:ext cx="14986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𝑍𝑖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F10C0E3F-07A0-11DA-DE04-09EB3A505B9D}"/>
                  </a:ext>
                </a:extLst>
              </p:cNvPr>
              <p:cNvSpPr txBox="1">
                <a:spLocks noRot="1" noChangeAspect="1" noMove="1" noResize="1" noEditPoints="1" noAdjustHandles="1" noChangeArrowheads="1" noChangeShapeType="1" noTextEdit="1"/>
              </p:cNvSpPr>
              <p:nvPr/>
            </p:nvSpPr>
            <p:spPr>
              <a:xfrm>
                <a:off x="6869579" y="5697375"/>
                <a:ext cx="1498680" cy="1008225"/>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853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1250" fill="hold"/>
                                        <p:tgtEl>
                                          <p:spTgt spid="23"/>
                                        </p:tgtEl>
                                        <p:attrNameLst>
                                          <p:attrName>ppt_w</p:attrName>
                                        </p:attrNameLst>
                                      </p:cBhvr>
                                      <p:tavLst>
                                        <p:tav tm="0">
                                          <p:val>
                                            <p:fltVal val="0"/>
                                          </p:val>
                                        </p:tav>
                                        <p:tav tm="100000">
                                          <p:val>
                                            <p:strVal val="#ppt_w"/>
                                          </p:val>
                                        </p:tav>
                                      </p:tavLst>
                                    </p:anim>
                                    <p:anim calcmode="lin" valueType="num">
                                      <p:cBhvr>
                                        <p:cTn id="18" dur="1250" fill="hold"/>
                                        <p:tgtEl>
                                          <p:spTgt spid="23"/>
                                        </p:tgtEl>
                                        <p:attrNameLst>
                                          <p:attrName>ppt_h</p:attrName>
                                        </p:attrNameLst>
                                      </p:cBhvr>
                                      <p:tavLst>
                                        <p:tav tm="0">
                                          <p:val>
                                            <p:fltVal val="0"/>
                                          </p:val>
                                        </p:tav>
                                        <p:tav tm="100000">
                                          <p:val>
                                            <p:strVal val="#ppt_h"/>
                                          </p:val>
                                        </p:tav>
                                      </p:tavLst>
                                    </p:anim>
                                    <p:animEffect transition="in" filter="fade">
                                      <p:cBhvr>
                                        <p:cTn id="19" dur="125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CB48F-5051-AED7-6205-48A5476E9A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01FE2-C515-22A2-7AF3-2B25FF971014}"/>
              </a:ext>
            </a:extLst>
          </p:cNvPr>
          <p:cNvSpPr txBox="1">
            <a:spLocks noGrp="1"/>
          </p:cNvSpPr>
          <p:nvPr>
            <p:ph type="ctrTitle"/>
          </p:nvPr>
        </p:nvSpPr>
        <p:spPr>
          <a:xfrm>
            <a:off x="381003" y="304800"/>
            <a:ext cx="6553197" cy="804034"/>
          </a:xfrm>
          <a:noFill/>
        </p:spPr>
        <p:txBody>
          <a:bodyPr/>
          <a:lstStyle/>
          <a:p>
            <a:pPr lvl="0"/>
            <a:r>
              <a:rPr lang="en-US" sz="2800" dirty="0"/>
              <a:t>Categories of Equilibrium</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49E5D6CF-4BA2-20B6-40E4-0A0F3451EE7D}"/>
              </a:ext>
            </a:extLst>
          </p:cNvPr>
          <p:cNvSpPr txBox="1">
            <a:spLocks noGrp="1"/>
          </p:cNvSpPr>
          <p:nvPr>
            <p:ph type="subTitle" idx="1"/>
          </p:nvPr>
        </p:nvSpPr>
        <p:spPr>
          <a:xfrm>
            <a:off x="513137" y="1298347"/>
            <a:ext cx="8382003" cy="1248089"/>
          </a:xfrm>
        </p:spPr>
        <p:txBody>
          <a:bodyPr anchorCtr="0"/>
          <a:lstStyle/>
          <a:p>
            <a:pPr marL="342900" lvl="0" indent="-342900" algn="l">
              <a:spcBef>
                <a:spcPts val="600"/>
              </a:spcBef>
              <a:buClr>
                <a:srgbClr val="000000"/>
              </a:buClr>
              <a:buChar char="•"/>
            </a:pPr>
            <a:r>
              <a:rPr lang="en-US" sz="2400" dirty="0"/>
              <a:t>Category 2, equilibrium of forces which are concurrent with a line, requires all equations except the moment equation about that line, which is automatically satisfied</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B36EC896-D571-FEC6-ABAA-519D779CC90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23</a:t>
            </a:fld>
            <a:endParaRPr lang="en-US"/>
          </a:p>
        </p:txBody>
      </p:sp>
      <p:grpSp>
        <p:nvGrpSpPr>
          <p:cNvPr id="5" name="Group 38">
            <a:extLst>
              <a:ext uri="{FF2B5EF4-FFF2-40B4-BE49-F238E27FC236}">
                <a16:creationId xmlns:a16="http://schemas.microsoft.com/office/drawing/2014/main" id="{29328C22-76E6-4BF7-C5D4-68AD453CFA5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F3FE404-571E-48F8-3C1A-45462509223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519C390-4377-70E4-9638-7C5E6CBF180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FABD45C-C0A2-E09A-61C1-06AECAA74B2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4768055-1828-E517-ECF8-16AADF55598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8A73FBC-626A-53B5-DE47-F067C52E02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C9AF6AC-9B76-C313-05C0-9CC26F030E7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36BEDC7-1CFC-4D54-7F62-4529D68615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E0A1315-89AF-1D21-2613-7D52C836C9A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110BB50-EC93-64AD-A18F-C3E7AE521E8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8F73C31-A847-C05D-A5FD-509F5E0BEB7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6D5EC1E-45F5-4D95-0B6C-58345DA831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135754D-DF11-E77B-7C1D-30556D59B52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22F78D8-E35E-DE16-7AF9-4BA99EF4317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DF3824F-E6B1-8621-DB68-2104738CAD8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E400B8B-CE0C-2144-8E03-D6908F45C61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4320FB0-CF0D-7AE8-624B-6BE9542B11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68D72270-C395-570D-09E1-FE0936D9E580}"/>
              </a:ext>
            </a:extLst>
          </p:cNvPr>
          <p:cNvPicPr>
            <a:picLocks noChangeAspect="1"/>
          </p:cNvPicPr>
          <p:nvPr/>
        </p:nvPicPr>
        <p:blipFill>
          <a:blip r:embed="rId4"/>
          <a:stretch>
            <a:fillRect/>
          </a:stretch>
        </p:blipFill>
        <p:spPr>
          <a:xfrm>
            <a:off x="513137" y="2809430"/>
            <a:ext cx="3307628" cy="2143570"/>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2C3045C-D9EE-DAC4-09D2-AEA79C363CA9}"/>
                  </a:ext>
                </a:extLst>
              </p:cNvPr>
              <p:cNvSpPr txBox="1"/>
              <p:nvPr/>
            </p:nvSpPr>
            <p:spPr>
              <a:xfrm>
                <a:off x="4156556" y="2836169"/>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52C3045C-D9EE-DAC4-09D2-AEA79C363CA9}"/>
                  </a:ext>
                </a:extLst>
              </p:cNvPr>
              <p:cNvSpPr txBox="1">
                <a:spLocks noRot="1" noChangeAspect="1" noMove="1" noResize="1" noEditPoints="1" noAdjustHandles="1" noChangeArrowheads="1" noChangeShapeType="1" noTextEdit="1"/>
              </p:cNvSpPr>
              <p:nvPr/>
            </p:nvSpPr>
            <p:spPr>
              <a:xfrm>
                <a:off x="4156556" y="2836169"/>
                <a:ext cx="1555106"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1077BB1-EA31-29C7-2520-8B6AD7DE4060}"/>
                  </a:ext>
                </a:extLst>
              </p:cNvPr>
              <p:cNvSpPr txBox="1"/>
              <p:nvPr/>
            </p:nvSpPr>
            <p:spPr>
              <a:xfrm>
                <a:off x="4156556" y="4003620"/>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𝑌𝑖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F1077BB1-EA31-29C7-2520-8B6AD7DE4060}"/>
                  </a:ext>
                </a:extLst>
              </p:cNvPr>
              <p:cNvSpPr txBox="1">
                <a:spLocks noRot="1" noChangeAspect="1" noMove="1" noResize="1" noEditPoints="1" noAdjustHandles="1" noChangeArrowheads="1" noChangeShapeType="1" noTextEdit="1"/>
              </p:cNvSpPr>
              <p:nvPr/>
            </p:nvSpPr>
            <p:spPr>
              <a:xfrm>
                <a:off x="4156556" y="4003620"/>
                <a:ext cx="1542282"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094D9F5-E252-CE27-68F7-F3AD4EBD440B}"/>
                  </a:ext>
                </a:extLst>
              </p:cNvPr>
              <p:cNvSpPr txBox="1"/>
              <p:nvPr/>
            </p:nvSpPr>
            <p:spPr>
              <a:xfrm>
                <a:off x="4168135" y="5198369"/>
                <a:ext cx="14986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𝑍𝑖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F094D9F5-E252-CE27-68F7-F3AD4EBD440B}"/>
                  </a:ext>
                </a:extLst>
              </p:cNvPr>
              <p:cNvSpPr txBox="1">
                <a:spLocks noRot="1" noChangeAspect="1" noMove="1" noResize="1" noEditPoints="1" noAdjustHandles="1" noChangeArrowheads="1" noChangeShapeType="1" noTextEdit="1"/>
              </p:cNvSpPr>
              <p:nvPr/>
            </p:nvSpPr>
            <p:spPr>
              <a:xfrm>
                <a:off x="4168135" y="5198369"/>
                <a:ext cx="1498680"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1AE6AAF-67BC-30EF-FD3A-F1150D872382}"/>
                  </a:ext>
                </a:extLst>
              </p:cNvPr>
              <p:cNvSpPr txBox="1"/>
              <p:nvPr/>
            </p:nvSpPr>
            <p:spPr>
              <a:xfrm>
                <a:off x="6400800" y="3199544"/>
                <a:ext cx="1616918"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𝑌𝑗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8" name="TextBox 27">
                <a:extLst>
                  <a:ext uri="{FF2B5EF4-FFF2-40B4-BE49-F238E27FC236}">
                    <a16:creationId xmlns:a16="http://schemas.microsoft.com/office/drawing/2014/main" id="{E1AE6AAF-67BC-30EF-FD3A-F1150D872382}"/>
                  </a:ext>
                </a:extLst>
              </p:cNvPr>
              <p:cNvSpPr txBox="1">
                <a:spLocks noRot="1" noChangeAspect="1" noMove="1" noResize="1" noEditPoints="1" noAdjustHandles="1" noChangeArrowheads="1" noChangeShapeType="1" noTextEdit="1"/>
              </p:cNvSpPr>
              <p:nvPr/>
            </p:nvSpPr>
            <p:spPr>
              <a:xfrm>
                <a:off x="6400800" y="3199544"/>
                <a:ext cx="1616918" cy="10500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A1B11EC-0071-0D11-528E-0E8BE06F75A4}"/>
                  </a:ext>
                </a:extLst>
              </p:cNvPr>
              <p:cNvSpPr txBox="1"/>
              <p:nvPr/>
            </p:nvSpPr>
            <p:spPr>
              <a:xfrm>
                <a:off x="6412379" y="4436369"/>
                <a:ext cx="165417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𝑍𝑗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9" name="TextBox 28">
                <a:extLst>
                  <a:ext uri="{FF2B5EF4-FFF2-40B4-BE49-F238E27FC236}">
                    <a16:creationId xmlns:a16="http://schemas.microsoft.com/office/drawing/2014/main" id="{3A1B11EC-0071-0D11-528E-0E8BE06F75A4}"/>
                  </a:ext>
                </a:extLst>
              </p:cNvPr>
              <p:cNvSpPr txBox="1">
                <a:spLocks noRot="1" noChangeAspect="1" noMove="1" noResize="1" noEditPoints="1" noAdjustHandles="1" noChangeArrowheads="1" noChangeShapeType="1" noTextEdit="1"/>
              </p:cNvSpPr>
              <p:nvPr/>
            </p:nvSpPr>
            <p:spPr>
              <a:xfrm>
                <a:off x="6412379" y="4436369"/>
                <a:ext cx="1654171" cy="1050031"/>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886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250" fill="hold"/>
                                        <p:tgtEl>
                                          <p:spTgt spid="24"/>
                                        </p:tgtEl>
                                        <p:attrNameLst>
                                          <p:attrName>ppt_w</p:attrName>
                                        </p:attrNameLst>
                                      </p:cBhvr>
                                      <p:tavLst>
                                        <p:tav tm="0">
                                          <p:val>
                                            <p:fltVal val="0"/>
                                          </p:val>
                                        </p:tav>
                                        <p:tav tm="100000">
                                          <p:val>
                                            <p:strVal val="#ppt_w"/>
                                          </p:val>
                                        </p:tav>
                                      </p:tavLst>
                                    </p:anim>
                                    <p:anim calcmode="lin" valueType="num">
                                      <p:cBhvr>
                                        <p:cTn id="13" dur="1250" fill="hold"/>
                                        <p:tgtEl>
                                          <p:spTgt spid="24"/>
                                        </p:tgtEl>
                                        <p:attrNameLst>
                                          <p:attrName>ppt_h</p:attrName>
                                        </p:attrNameLst>
                                      </p:cBhvr>
                                      <p:tavLst>
                                        <p:tav tm="0">
                                          <p:val>
                                            <p:fltVal val="0"/>
                                          </p:val>
                                        </p:tav>
                                        <p:tav tm="100000">
                                          <p:val>
                                            <p:strVal val="#ppt_h"/>
                                          </p:val>
                                        </p:tav>
                                      </p:tavLst>
                                    </p:anim>
                                    <p:animEffect transition="in" filter="fade">
                                      <p:cBhvr>
                                        <p:cTn id="14" dur="125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3EA4C-068A-DDAE-4420-2087877F19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DCC3C-A0B9-52C0-352F-8AE41BC5139A}"/>
              </a:ext>
            </a:extLst>
          </p:cNvPr>
          <p:cNvSpPr txBox="1">
            <a:spLocks noGrp="1"/>
          </p:cNvSpPr>
          <p:nvPr>
            <p:ph type="ctrTitle"/>
          </p:nvPr>
        </p:nvSpPr>
        <p:spPr>
          <a:xfrm>
            <a:off x="381003" y="304800"/>
            <a:ext cx="6553197" cy="804034"/>
          </a:xfrm>
          <a:noFill/>
        </p:spPr>
        <p:txBody>
          <a:bodyPr/>
          <a:lstStyle/>
          <a:p>
            <a:pPr lvl="0"/>
            <a:r>
              <a:rPr lang="en-US" sz="2800" dirty="0"/>
              <a:t>Categories of Equilibrium</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54EBF616-3A99-1399-2288-BD9C380E9222}"/>
              </a:ext>
            </a:extLst>
          </p:cNvPr>
          <p:cNvSpPr txBox="1">
            <a:spLocks noGrp="1"/>
          </p:cNvSpPr>
          <p:nvPr>
            <p:ph type="subTitle" idx="1"/>
          </p:nvPr>
        </p:nvSpPr>
        <p:spPr>
          <a:xfrm>
            <a:off x="513137" y="1298347"/>
            <a:ext cx="8382003" cy="1554283"/>
          </a:xfrm>
        </p:spPr>
        <p:txBody>
          <a:bodyPr anchorCtr="0"/>
          <a:lstStyle/>
          <a:p>
            <a:pPr marL="342900" lvl="0" indent="-342900" algn="l">
              <a:spcBef>
                <a:spcPts val="600"/>
              </a:spcBef>
              <a:buClr>
                <a:srgbClr val="000000"/>
              </a:buClr>
              <a:buChar char="•"/>
            </a:pPr>
            <a:r>
              <a:rPr lang="en-US" sz="2400" dirty="0"/>
              <a:t>Category 3, equilibrium of parallel forces, requires only one force equation, the one in the direction of the forces (x-direction as shown), and two moment equations about the axes (</a:t>
            </a:r>
            <a:r>
              <a:rPr lang="en-US" sz="2400" dirty="0" err="1"/>
              <a:t>yandz</a:t>
            </a:r>
            <a:r>
              <a:rPr lang="en-US" sz="2400" dirty="0"/>
              <a:t>) which are normal to the direction of the forces.</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BBEB2AC5-F541-9C0F-2AF9-33B82DD55F9C}"/>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24</a:t>
            </a:fld>
            <a:endParaRPr lang="en-US"/>
          </a:p>
        </p:txBody>
      </p:sp>
      <p:grpSp>
        <p:nvGrpSpPr>
          <p:cNvPr id="5" name="Group 38">
            <a:extLst>
              <a:ext uri="{FF2B5EF4-FFF2-40B4-BE49-F238E27FC236}">
                <a16:creationId xmlns:a16="http://schemas.microsoft.com/office/drawing/2014/main" id="{5C19F18C-ADDA-D27C-7921-F9A927BB16F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A064CAE-3E71-55C7-E454-F156E756598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6514B44-6538-80B9-9248-51DEF373038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B83E26-482C-E32D-0009-904BBE96379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DDB9E23-44F1-C3D9-BCFF-4C1905C41FD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EDCC6E2-5314-3424-0365-0FF346047C6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F78E3B9-9E5A-43C1-AD1F-E3763C0C729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2FADCE0-288B-816E-7F8D-6A4C685AF6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10D0A8B-1E2E-13EB-912D-2F26DE2894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391A06B-CC51-7C89-74D4-2B7C30CE81A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E3731A7-46EF-D14B-5AB1-99EFA6DE24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B522C3C-C8E0-2B02-3E0F-8E9C7F1759B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E737BA0-AC37-9847-1363-3811B6D900B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B146BE1-BEBD-7A04-A877-2C622777024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455FD36-F2E1-7A9F-C66E-58C0A29366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DC07C2D-9D53-9F7A-CB66-65A569A0E4A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6229078-7D5F-2878-9E7B-617723AF0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1E7A812-EDF3-E275-C311-9B84A18BCAD9}"/>
                  </a:ext>
                </a:extLst>
              </p:cNvPr>
              <p:cNvSpPr txBox="1"/>
              <p:nvPr/>
            </p:nvSpPr>
            <p:spPr>
              <a:xfrm>
                <a:off x="4647537" y="3355859"/>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𝑋𝑖</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91E7A812-EDF3-E275-C311-9B84A18BCAD9}"/>
                  </a:ext>
                </a:extLst>
              </p:cNvPr>
              <p:cNvSpPr txBox="1">
                <a:spLocks noRot="1" noChangeAspect="1" noMove="1" noResize="1" noEditPoints="1" noAdjustHandles="1" noChangeArrowheads="1" noChangeShapeType="1" noTextEdit="1"/>
              </p:cNvSpPr>
              <p:nvPr/>
            </p:nvSpPr>
            <p:spPr>
              <a:xfrm>
                <a:off x="4647537" y="3355859"/>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8E25968-6A9A-41EA-880B-BBFBFBF55491}"/>
                  </a:ext>
                </a:extLst>
              </p:cNvPr>
              <p:cNvSpPr txBox="1"/>
              <p:nvPr/>
            </p:nvSpPr>
            <p:spPr>
              <a:xfrm>
                <a:off x="6400800" y="3199544"/>
                <a:ext cx="1616918"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𝑌𝑗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8" name="TextBox 27">
                <a:extLst>
                  <a:ext uri="{FF2B5EF4-FFF2-40B4-BE49-F238E27FC236}">
                    <a16:creationId xmlns:a16="http://schemas.microsoft.com/office/drawing/2014/main" id="{18E25968-6A9A-41EA-880B-BBFBFBF55491}"/>
                  </a:ext>
                </a:extLst>
              </p:cNvPr>
              <p:cNvSpPr txBox="1">
                <a:spLocks noRot="1" noChangeAspect="1" noMove="1" noResize="1" noEditPoints="1" noAdjustHandles="1" noChangeArrowheads="1" noChangeShapeType="1" noTextEdit="1"/>
              </p:cNvSpPr>
              <p:nvPr/>
            </p:nvSpPr>
            <p:spPr>
              <a:xfrm>
                <a:off x="6400800" y="3199544"/>
                <a:ext cx="1616918" cy="105003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B837A30-1E6A-9858-D75F-B95523D8C8EA}"/>
                  </a:ext>
                </a:extLst>
              </p:cNvPr>
              <p:cNvSpPr txBox="1"/>
              <p:nvPr/>
            </p:nvSpPr>
            <p:spPr>
              <a:xfrm>
                <a:off x="6412379" y="4436369"/>
                <a:ext cx="1654171"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i="1">
                              <a:solidFill>
                                <a:schemeClr val="accent2"/>
                              </a:solidFill>
                              <a:latin typeface="Cambria Math" panose="02040503050406030204" pitchFamily="18" charset="0"/>
                            </a:rPr>
                            <m:t>𝑗</m:t>
                          </m:r>
                          <m:r>
                            <a:rPr lang="en-US" i="1">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𝑀</m:t>
                              </m:r>
                            </m:e>
                            <m:sub>
                              <m:r>
                                <a:rPr lang="en-US" b="0" i="1" smtClean="0">
                                  <a:solidFill>
                                    <a:schemeClr val="accent2"/>
                                  </a:solidFill>
                                  <a:latin typeface="Cambria Math" panose="02040503050406030204" pitchFamily="18" charset="0"/>
                                </a:rPr>
                                <m:t>𝑍𝑗</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9" name="TextBox 28">
                <a:extLst>
                  <a:ext uri="{FF2B5EF4-FFF2-40B4-BE49-F238E27FC236}">
                    <a16:creationId xmlns:a16="http://schemas.microsoft.com/office/drawing/2014/main" id="{BB837A30-1E6A-9858-D75F-B95523D8C8EA}"/>
                  </a:ext>
                </a:extLst>
              </p:cNvPr>
              <p:cNvSpPr txBox="1">
                <a:spLocks noRot="1" noChangeAspect="1" noMove="1" noResize="1" noEditPoints="1" noAdjustHandles="1" noChangeArrowheads="1" noChangeShapeType="1" noTextEdit="1"/>
              </p:cNvSpPr>
              <p:nvPr/>
            </p:nvSpPr>
            <p:spPr>
              <a:xfrm>
                <a:off x="6412379" y="4436369"/>
                <a:ext cx="1654171" cy="1050031"/>
              </a:xfrm>
              <a:prstGeom prst="rect">
                <a:avLst/>
              </a:prstGeom>
              <a:blipFill>
                <a:blip r:embed="rId6"/>
                <a:stretch>
                  <a:fillRect/>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3F43A264-36B5-1AA3-CFF3-1676A9CADC08}"/>
              </a:ext>
            </a:extLst>
          </p:cNvPr>
          <p:cNvPicPr>
            <a:picLocks noChangeAspect="1"/>
          </p:cNvPicPr>
          <p:nvPr/>
        </p:nvPicPr>
        <p:blipFill>
          <a:blip r:embed="rId7"/>
          <a:stretch>
            <a:fillRect/>
          </a:stretch>
        </p:blipFill>
        <p:spPr>
          <a:xfrm>
            <a:off x="417136" y="3421417"/>
            <a:ext cx="4198687" cy="2177742"/>
          </a:xfrm>
          <a:prstGeom prst="rect">
            <a:avLst/>
          </a:prstGeom>
        </p:spPr>
      </p:pic>
    </p:spTree>
    <p:extLst>
      <p:ext uri="{BB962C8B-B14F-4D97-AF65-F5344CB8AC3E}">
        <p14:creationId xmlns:p14="http://schemas.microsoft.com/office/powerpoint/2010/main" val="379020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250" fill="hold"/>
                                        <p:tgtEl>
                                          <p:spTgt spid="23"/>
                                        </p:tgtEl>
                                        <p:attrNameLst>
                                          <p:attrName>ppt_w</p:attrName>
                                        </p:attrNameLst>
                                      </p:cBhvr>
                                      <p:tavLst>
                                        <p:tav tm="0">
                                          <p:val>
                                            <p:fltVal val="0"/>
                                          </p:val>
                                        </p:tav>
                                        <p:tav tm="100000">
                                          <p:val>
                                            <p:strVal val="#ppt_w"/>
                                          </p:val>
                                        </p:tav>
                                      </p:tavLst>
                                    </p:anim>
                                    <p:anim calcmode="lin" valueType="num">
                                      <p:cBhvr>
                                        <p:cTn id="13" dur="1250" fill="hold"/>
                                        <p:tgtEl>
                                          <p:spTgt spid="23"/>
                                        </p:tgtEl>
                                        <p:attrNameLst>
                                          <p:attrName>ppt_h</p:attrName>
                                        </p:attrNameLst>
                                      </p:cBhvr>
                                      <p:tavLst>
                                        <p:tav tm="0">
                                          <p:val>
                                            <p:fltVal val="0"/>
                                          </p:val>
                                        </p:tav>
                                        <p:tav tm="100000">
                                          <p:val>
                                            <p:strVal val="#ppt_h"/>
                                          </p:val>
                                        </p:tav>
                                      </p:tavLst>
                                    </p:anim>
                                    <p:animEffect transition="in" filter="fade">
                                      <p:cBhvr>
                                        <p:cTn id="14" dur="125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8D340-DFD5-086D-2392-C269312CF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08BEE-47D4-2618-8638-03AD82092070}"/>
              </a:ext>
            </a:extLst>
          </p:cNvPr>
          <p:cNvSpPr txBox="1">
            <a:spLocks noGrp="1"/>
          </p:cNvSpPr>
          <p:nvPr>
            <p:ph type="ctrTitle"/>
          </p:nvPr>
        </p:nvSpPr>
        <p:spPr>
          <a:xfrm>
            <a:off x="381003" y="304800"/>
            <a:ext cx="8382003" cy="804034"/>
          </a:xfrm>
          <a:noFill/>
        </p:spPr>
        <p:txBody>
          <a:bodyPr/>
          <a:lstStyle/>
          <a:p>
            <a:pPr lvl="0"/>
            <a:r>
              <a:rPr lang="en-US" sz="2800" dirty="0"/>
              <a:t>Categories of Equilibrium</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AB1E93A4-2D1E-31B4-0E74-FC19ACC52FEA}"/>
              </a:ext>
            </a:extLst>
          </p:cNvPr>
          <p:cNvSpPr txBox="1">
            <a:spLocks noGrp="1"/>
          </p:cNvSpPr>
          <p:nvPr>
            <p:ph type="subTitle" idx="1"/>
          </p:nvPr>
        </p:nvSpPr>
        <p:spPr>
          <a:xfrm>
            <a:off x="513137" y="1298347"/>
            <a:ext cx="8382003" cy="1588356"/>
          </a:xfrm>
        </p:spPr>
        <p:txBody>
          <a:bodyPr anchorCtr="0"/>
          <a:lstStyle/>
          <a:p>
            <a:pPr marL="342900" lvl="0" indent="-342900" algn="l">
              <a:spcBef>
                <a:spcPts val="600"/>
              </a:spcBef>
              <a:buClr>
                <a:srgbClr val="000000"/>
              </a:buClr>
              <a:buChar char="•"/>
            </a:pPr>
            <a:r>
              <a:rPr lang="en-US" sz="2400" dirty="0"/>
              <a:t>Category 4,equilibrium of a general system of forces, requires all three force equations and all three moment equations. The observations contained in these statements are generally quite evident when a given problem is being solved.</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4A6EBAD6-A2DE-F214-F682-38F7FF38EDAE}"/>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25</a:t>
            </a:fld>
            <a:endParaRPr lang="en-US"/>
          </a:p>
        </p:txBody>
      </p:sp>
      <p:grpSp>
        <p:nvGrpSpPr>
          <p:cNvPr id="5" name="Group 38">
            <a:extLst>
              <a:ext uri="{FF2B5EF4-FFF2-40B4-BE49-F238E27FC236}">
                <a16:creationId xmlns:a16="http://schemas.microsoft.com/office/drawing/2014/main" id="{1E1C926F-9C16-3CC7-1D8E-F814B16316E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291867C-5D3D-7BC4-3306-658513C8EE5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933B54B-68EB-D8DF-B60F-FD1D3A44255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643F5C3-BAF1-546D-D0C1-E16DC6141DC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1D34415-2178-0B63-6791-55AC9E987B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3BDA60C-31E0-ADC6-F9A1-3934774BEA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E93DE73-6A53-DF11-4478-D9898732069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8CA35DD-DCEA-8BFA-13FC-B06F32CCD2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3A4DE4B-AE02-9C0D-AB39-411369DEF4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09ADB07-D69D-8381-34B0-07870F85845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DC41D4D-F8DD-6E08-0F64-685A5AF990D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31FBCB5-20EC-5C74-EAF8-5FD5A379E2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16FCEF2-ECA6-B49A-1CEC-8A61CB91EC9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792991C-778A-BBBC-7DD8-11D506BBEE5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6D2062C-A0A6-6573-3EE6-188061848D9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C43123E-8388-83A6-5492-EFF35056781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5D54AF7-ED48-0D5B-291A-896B9B33C8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BF004D1E-95A3-C855-ABE7-204436645D56}"/>
              </a:ext>
            </a:extLst>
          </p:cNvPr>
          <p:cNvPicPr>
            <a:picLocks noChangeAspect="1"/>
          </p:cNvPicPr>
          <p:nvPr/>
        </p:nvPicPr>
        <p:blipFill>
          <a:blip r:embed="rId4"/>
          <a:stretch>
            <a:fillRect/>
          </a:stretch>
        </p:blipFill>
        <p:spPr>
          <a:xfrm>
            <a:off x="410102" y="3146388"/>
            <a:ext cx="3434421" cy="2035212"/>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ADD96C5-B4D8-489E-AFA1-FB6978C97977}"/>
                  </a:ext>
                </a:extLst>
              </p:cNvPr>
              <p:cNvSpPr txBox="1"/>
              <p:nvPr/>
            </p:nvSpPr>
            <p:spPr>
              <a:xfrm>
                <a:off x="5501668" y="3055147"/>
                <a:ext cx="135633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rgbClr val="FF0000"/>
                              </a:solidFill>
                              <a:latin typeface="Cambria Math" panose="02040503050406030204" pitchFamily="18" charset="0"/>
                            </a:rPr>
                          </m:ctrlPr>
                        </m:naryPr>
                        <m:sub>
                          <m:r>
                            <m:rPr>
                              <m:brk m:alnAt="23"/>
                            </m:rP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=1</m:t>
                          </m:r>
                        </m:sub>
                        <m:sup>
                          <m:r>
                            <a:rPr lang="en-US" b="0" i="1" smtClean="0">
                              <a:solidFill>
                                <a:srgbClr val="FF0000"/>
                              </a:solidFill>
                              <a:latin typeface="Cambria Math" panose="02040503050406030204" pitchFamily="18" charset="0"/>
                            </a:rPr>
                            <m:t>𝑛</m:t>
                          </m:r>
                        </m:sup>
                        <m:e>
                          <m:sSub>
                            <m:sSubPr>
                              <m:ctrlPr>
                                <a:rPr lang="en-US" b="1" i="1" smtClean="0">
                                  <a:solidFill>
                                    <a:srgbClr val="FF0000"/>
                                  </a:solidFill>
                                  <a:latin typeface="Cambria Math" panose="02040503050406030204" pitchFamily="18" charset="0"/>
                                </a:rPr>
                              </m:ctrlPr>
                            </m:sSubPr>
                            <m:e>
                              <m:acc>
                                <m:accPr>
                                  <m:chr m:val="⃗"/>
                                  <m:ctrlPr>
                                    <a:rPr lang="en-US" b="1"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1" i="1" smtClean="0">
                                  <a:solidFill>
                                    <a:srgbClr val="FF0000"/>
                                  </a:solidFill>
                                  <a:latin typeface="Cambria Math" panose="02040503050406030204" pitchFamily="18" charset="0"/>
                                </a:rPr>
                                <m:t>𝒊</m:t>
                              </m:r>
                            </m:sub>
                          </m:sSub>
                        </m:e>
                      </m:nary>
                      <m:r>
                        <a:rPr lang="en-US" b="0" i="1" smtClean="0">
                          <a:solidFill>
                            <a:srgbClr val="FF0000"/>
                          </a:solidFill>
                          <a:latin typeface="Cambria Math" panose="02040503050406030204" pitchFamily="18" charset="0"/>
                        </a:rPr>
                        <m:t>=0</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2ADD96C5-B4D8-489E-AFA1-FB6978C97977}"/>
                  </a:ext>
                </a:extLst>
              </p:cNvPr>
              <p:cNvSpPr txBox="1">
                <a:spLocks noRot="1" noChangeAspect="1" noMove="1" noResize="1" noEditPoints="1" noAdjustHandles="1" noChangeArrowheads="1" noChangeShapeType="1" noTextEdit="1"/>
              </p:cNvSpPr>
              <p:nvPr/>
            </p:nvSpPr>
            <p:spPr>
              <a:xfrm>
                <a:off x="5501668" y="3055147"/>
                <a:ext cx="135633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5EEC6BF-646D-FFBD-E9B7-CDCB9863BD82}"/>
                  </a:ext>
                </a:extLst>
              </p:cNvPr>
              <p:cNvSpPr txBox="1"/>
              <p:nvPr/>
            </p:nvSpPr>
            <p:spPr>
              <a:xfrm>
                <a:off x="5390948" y="4344787"/>
                <a:ext cx="1445716" cy="10500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solidFill>
                                <a:schemeClr val="accent2"/>
                              </a:solidFill>
                              <a:latin typeface="Cambria Math" panose="02040503050406030204" pitchFamily="18" charset="0"/>
                            </a:rPr>
                          </m:ctrlPr>
                        </m:naryPr>
                        <m:sub>
                          <m:r>
                            <a:rPr lang="en-US" b="0" i="1" smtClean="0">
                              <a:solidFill>
                                <a:schemeClr val="accent2"/>
                              </a:solidFill>
                              <a:latin typeface="Cambria Math" panose="02040503050406030204" pitchFamily="18" charset="0"/>
                            </a:rPr>
                            <m:t>𝑗</m:t>
                          </m:r>
                          <m:r>
                            <a:rPr lang="en-US" b="0" i="1" smtClean="0">
                              <a:solidFill>
                                <a:schemeClr val="accent2"/>
                              </a:solidFill>
                              <a:latin typeface="Cambria Math" panose="02040503050406030204" pitchFamily="18" charset="0"/>
                            </a:rPr>
                            <m:t>=1</m:t>
                          </m:r>
                        </m:sub>
                        <m:sup>
                          <m:r>
                            <a:rPr lang="en-US" b="0" i="1" smtClean="0">
                              <a:solidFill>
                                <a:schemeClr val="accent2"/>
                              </a:solidFill>
                              <a:latin typeface="Cambria Math" panose="02040503050406030204" pitchFamily="18" charset="0"/>
                            </a:rPr>
                            <m:t>𝑚</m:t>
                          </m:r>
                        </m:sup>
                        <m:e>
                          <m:sSub>
                            <m:sSubPr>
                              <m:ctrlPr>
                                <a:rPr lang="en-US" b="1" i="1" smtClean="0">
                                  <a:solidFill>
                                    <a:schemeClr val="accent2"/>
                                  </a:solidFill>
                                  <a:latin typeface="Cambria Math" panose="02040503050406030204" pitchFamily="18" charset="0"/>
                                </a:rPr>
                              </m:ctrlPr>
                            </m:sSubPr>
                            <m:e>
                              <m:acc>
                                <m:accPr>
                                  <m:chr m:val="⃗"/>
                                  <m:ctrlPr>
                                    <a:rPr lang="en-US" b="1" i="1" smtClean="0">
                                      <a:solidFill>
                                        <a:schemeClr val="accent2"/>
                                      </a:solidFill>
                                      <a:latin typeface="Cambria Math" panose="02040503050406030204" pitchFamily="18" charset="0"/>
                                    </a:rPr>
                                  </m:ctrlPr>
                                </m:accPr>
                                <m:e>
                                  <m:r>
                                    <a:rPr lang="en-US" b="0" i="1" smtClean="0">
                                      <a:solidFill>
                                        <a:schemeClr val="accent2"/>
                                      </a:solidFill>
                                      <a:latin typeface="Cambria Math" panose="02040503050406030204" pitchFamily="18" charset="0"/>
                                    </a:rPr>
                                    <m:t>𝑀</m:t>
                                  </m:r>
                                </m:e>
                              </m:acc>
                            </m:e>
                            <m:sub>
                              <m:r>
                                <a:rPr lang="en-US" b="1" i="1" smtClean="0">
                                  <a:solidFill>
                                    <a:schemeClr val="accent2"/>
                                  </a:solidFill>
                                  <a:latin typeface="Cambria Math" panose="02040503050406030204" pitchFamily="18" charset="0"/>
                                </a:rPr>
                                <m:t>𝒊</m:t>
                              </m:r>
                            </m:sub>
                          </m:sSub>
                        </m:e>
                      </m:nary>
                      <m:r>
                        <a:rPr lang="en-US" b="0" i="1" smtClean="0">
                          <a:solidFill>
                            <a:schemeClr val="accent2"/>
                          </a:solidFill>
                          <a:latin typeface="Cambria Math" panose="02040503050406030204" pitchFamily="18" charset="0"/>
                        </a:rPr>
                        <m:t>=0</m:t>
                      </m:r>
                    </m:oMath>
                  </m:oMathPara>
                </a14:m>
                <a:endParaRPr lang="en-US" dirty="0">
                  <a:solidFill>
                    <a:schemeClr val="accent2"/>
                  </a:solidFill>
                </a:endParaRPr>
              </a:p>
            </p:txBody>
          </p:sp>
        </mc:Choice>
        <mc:Fallback xmlns="">
          <p:sp>
            <p:nvSpPr>
              <p:cNvPr id="26" name="TextBox 25">
                <a:extLst>
                  <a:ext uri="{FF2B5EF4-FFF2-40B4-BE49-F238E27FC236}">
                    <a16:creationId xmlns:a16="http://schemas.microsoft.com/office/drawing/2014/main" id="{35EEC6BF-646D-FFBD-E9B7-CDCB9863BD82}"/>
                  </a:ext>
                </a:extLst>
              </p:cNvPr>
              <p:cNvSpPr txBox="1">
                <a:spLocks noRot="1" noChangeAspect="1" noMove="1" noResize="1" noEditPoints="1" noAdjustHandles="1" noChangeArrowheads="1" noChangeShapeType="1" noTextEdit="1"/>
              </p:cNvSpPr>
              <p:nvPr/>
            </p:nvSpPr>
            <p:spPr>
              <a:xfrm>
                <a:off x="5390948" y="4344787"/>
                <a:ext cx="1445716" cy="1050031"/>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0199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250" fill="hold"/>
                                        <p:tgtEl>
                                          <p:spTgt spid="24"/>
                                        </p:tgtEl>
                                        <p:attrNameLst>
                                          <p:attrName>ppt_w</p:attrName>
                                        </p:attrNameLst>
                                      </p:cBhvr>
                                      <p:tavLst>
                                        <p:tav tm="0">
                                          <p:val>
                                            <p:fltVal val="0"/>
                                          </p:val>
                                        </p:tav>
                                        <p:tav tm="100000">
                                          <p:val>
                                            <p:strVal val="#ppt_w"/>
                                          </p:val>
                                        </p:tav>
                                      </p:tavLst>
                                    </p:anim>
                                    <p:anim calcmode="lin" valueType="num">
                                      <p:cBhvr>
                                        <p:cTn id="13" dur="1250" fill="hold"/>
                                        <p:tgtEl>
                                          <p:spTgt spid="24"/>
                                        </p:tgtEl>
                                        <p:attrNameLst>
                                          <p:attrName>ppt_h</p:attrName>
                                        </p:attrNameLst>
                                      </p:cBhvr>
                                      <p:tavLst>
                                        <p:tav tm="0">
                                          <p:val>
                                            <p:fltVal val="0"/>
                                          </p:val>
                                        </p:tav>
                                        <p:tav tm="100000">
                                          <p:val>
                                            <p:strVal val="#ppt_h"/>
                                          </p:val>
                                        </p:tav>
                                      </p:tavLst>
                                    </p:anim>
                                    <p:animEffect transition="in" filter="fade">
                                      <p:cBhvr>
                                        <p:cTn id="14" dur="125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425B4-7EB9-605E-8141-58A3589DFA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DB44A-9259-EB14-3969-F0EFF7650CF2}"/>
              </a:ext>
            </a:extLst>
          </p:cNvPr>
          <p:cNvSpPr txBox="1">
            <a:spLocks noGrp="1"/>
          </p:cNvSpPr>
          <p:nvPr>
            <p:ph type="ctrTitle"/>
          </p:nvPr>
        </p:nvSpPr>
        <p:spPr>
          <a:xfrm>
            <a:off x="381003" y="304800"/>
            <a:ext cx="6553197" cy="804034"/>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3191FFDD-85FD-35E8-9DFD-435A7B1777E4}"/>
              </a:ext>
            </a:extLst>
          </p:cNvPr>
          <p:cNvSpPr txBox="1">
            <a:spLocks noGrp="1"/>
          </p:cNvSpPr>
          <p:nvPr>
            <p:ph type="subTitle" idx="1"/>
          </p:nvPr>
        </p:nvSpPr>
        <p:spPr>
          <a:xfrm>
            <a:off x="478631" y="1613545"/>
            <a:ext cx="8382003" cy="4492852"/>
          </a:xfrm>
        </p:spPr>
        <p:txBody>
          <a:bodyPr anchorCtr="0"/>
          <a:lstStyle/>
          <a:p>
            <a:pPr marL="342900" lvl="0" indent="-342900" algn="l">
              <a:spcBef>
                <a:spcPts val="600"/>
              </a:spcBef>
              <a:buClr>
                <a:srgbClr val="000000"/>
              </a:buClr>
              <a:buChar char="•"/>
            </a:pPr>
            <a:r>
              <a:rPr lang="en-US" sz="2400" dirty="0"/>
              <a:t>The six scalar relations of equilibrium are necessary and sufficient conditions to establish equilibrium in 3D.</a:t>
            </a:r>
          </a:p>
          <a:p>
            <a:pPr marL="342900" lvl="0" indent="-342900" algn="l">
              <a:spcBef>
                <a:spcPts val="600"/>
              </a:spcBef>
              <a:buClr>
                <a:srgbClr val="000000"/>
              </a:buClr>
              <a:buChar char="•"/>
            </a:pPr>
            <a:r>
              <a:rPr lang="en-US" sz="2400" dirty="0"/>
              <a:t>However, these six do not necessarily provide all of the information required to calculate the unknown forces acting in a three-dimensional equilibrium situation. </a:t>
            </a:r>
          </a:p>
          <a:p>
            <a:pPr marL="342900" lvl="0" indent="-342900" algn="l">
              <a:spcBef>
                <a:spcPts val="600"/>
              </a:spcBef>
              <a:buClr>
                <a:srgbClr val="000000"/>
              </a:buClr>
              <a:buChar char="•"/>
            </a:pPr>
            <a:r>
              <a:rPr lang="en-US" sz="2400" dirty="0"/>
              <a:t>The question of adequacy of information is decided by the characteristics of the constraints provided by the supports. </a:t>
            </a:r>
          </a:p>
          <a:p>
            <a:pPr marL="342900" lvl="0" indent="-342900" algn="l">
              <a:spcBef>
                <a:spcPts val="600"/>
              </a:spcBef>
              <a:buClr>
                <a:srgbClr val="000000"/>
              </a:buClr>
              <a:buChar char="•"/>
            </a:pPr>
            <a:r>
              <a:rPr lang="en-US" sz="2400" dirty="0"/>
              <a:t>An analytical criterion for determining the adequacy of constraints is available.</a:t>
            </a:r>
          </a:p>
        </p:txBody>
      </p:sp>
      <p:sp>
        <p:nvSpPr>
          <p:cNvPr id="4" name="Slide Number Placeholder 7">
            <a:extLst>
              <a:ext uri="{FF2B5EF4-FFF2-40B4-BE49-F238E27FC236}">
                <a16:creationId xmlns:a16="http://schemas.microsoft.com/office/drawing/2014/main" id="{53B44473-D1A4-D6B6-37BC-06607BE5C837}"/>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26</a:t>
            </a:fld>
            <a:endParaRPr lang="en-US"/>
          </a:p>
        </p:txBody>
      </p:sp>
      <p:grpSp>
        <p:nvGrpSpPr>
          <p:cNvPr id="5" name="Group 38">
            <a:extLst>
              <a:ext uri="{FF2B5EF4-FFF2-40B4-BE49-F238E27FC236}">
                <a16:creationId xmlns:a16="http://schemas.microsoft.com/office/drawing/2014/main" id="{F75FEEC4-D815-A5AE-84F5-44B6165BB8B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AA08943-5F96-CE3F-AF00-0ADA2D02720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B195A0F-1720-3D73-C9A4-A2ECFE96B37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9FDBDF1-64F6-4A4C-2FDD-31CDA0CF67A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68DF7CD-8721-C2A3-F922-7D8B31C47DF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8377886-4B64-076C-16D2-F8A3D7404C9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4F55BFF-44E9-CADA-640F-C7A27743CD4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EF8AA68-EE36-3C5A-9126-76882A64DAE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059E903-5030-07EA-940F-7DB67FEE2A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74FB6E3-0738-F3C1-A752-93F9EF0685B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1220A78-527A-E955-F224-0895EB4CF1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0E31986-CC64-73C2-D36D-6A5020657D8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26F3EDA-946A-FCF1-ED39-8808F094058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322F415-5F24-77F4-4A32-DF70BADC8A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A8516C9-E839-61BD-5570-E4B060B307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8E65C42-8859-4511-9DCB-67A07A1E21A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D86ECE7-7215-31E7-2432-EF26B3EF7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1906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6F75-57E2-E8E5-C4D2-08308EBDE5A5}"/>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2A107530-F70C-7857-5F41-8B32F2C56E17}"/>
              </a:ext>
            </a:extLst>
          </p:cNvPr>
          <p:cNvGrpSpPr/>
          <p:nvPr/>
        </p:nvGrpSpPr>
        <p:grpSpPr>
          <a:xfrm>
            <a:off x="4360956" y="1560265"/>
            <a:ext cx="4244376" cy="3010388"/>
            <a:chOff x="4360956" y="1560265"/>
            <a:chExt cx="4244376" cy="3010388"/>
          </a:xfrm>
        </p:grpSpPr>
        <p:pic>
          <p:nvPicPr>
            <p:cNvPr id="23" name="Picture 22">
              <a:extLst>
                <a:ext uri="{FF2B5EF4-FFF2-40B4-BE49-F238E27FC236}">
                  <a16:creationId xmlns:a16="http://schemas.microsoft.com/office/drawing/2014/main" id="{4AF605E6-17F4-6AB9-E2E4-5AFC53C1A2FD}"/>
                </a:ext>
              </a:extLst>
            </p:cNvPr>
            <p:cNvPicPr>
              <a:picLocks noChangeAspect="1"/>
            </p:cNvPicPr>
            <p:nvPr/>
          </p:nvPicPr>
          <p:blipFill>
            <a:blip r:embed="rId3"/>
            <a:stretch>
              <a:fillRect/>
            </a:stretch>
          </p:blipFill>
          <p:spPr>
            <a:xfrm>
              <a:off x="4360956" y="1560265"/>
              <a:ext cx="4244376" cy="3010388"/>
            </a:xfrm>
            <a:prstGeom prst="rect">
              <a:avLst/>
            </a:prstGeom>
          </p:spPr>
        </p:pic>
        <p:sp>
          <p:nvSpPr>
            <p:cNvPr id="25" name="Rectangle 24">
              <a:extLst>
                <a:ext uri="{FF2B5EF4-FFF2-40B4-BE49-F238E27FC236}">
                  <a16:creationId xmlns:a16="http://schemas.microsoft.com/office/drawing/2014/main" id="{76662753-3F23-5029-E627-9C98B76F49E0}"/>
                </a:ext>
              </a:extLst>
            </p:cNvPr>
            <p:cNvSpPr/>
            <p:nvPr/>
          </p:nvSpPr>
          <p:spPr bwMode="auto">
            <a:xfrm>
              <a:off x="7696200" y="2801069"/>
              <a:ext cx="762000" cy="68445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2" name="Title 1">
            <a:extLst>
              <a:ext uri="{FF2B5EF4-FFF2-40B4-BE49-F238E27FC236}">
                <a16:creationId xmlns:a16="http://schemas.microsoft.com/office/drawing/2014/main" id="{5B0A1A8C-3B23-334A-2994-7ED92ED5B011}"/>
              </a:ext>
            </a:extLst>
          </p:cNvPr>
          <p:cNvSpPr txBox="1">
            <a:spLocks noGrp="1"/>
          </p:cNvSpPr>
          <p:nvPr>
            <p:ph type="ctrTitle"/>
          </p:nvPr>
        </p:nvSpPr>
        <p:spPr>
          <a:xfrm>
            <a:off x="381003" y="304800"/>
            <a:ext cx="6553197" cy="804034"/>
          </a:xfrm>
          <a:noFill/>
        </p:spPr>
        <p:txBody>
          <a:bodyPr/>
          <a:lstStyle/>
          <a:p>
            <a:r>
              <a:rPr lang="en-US" sz="2800" dirty="0"/>
              <a:t>The Concept of Fixity &amp; Adequacy of constraints</a:t>
            </a:r>
          </a:p>
        </p:txBody>
      </p:sp>
      <p:sp>
        <p:nvSpPr>
          <p:cNvPr id="4" name="Slide Number Placeholder 7">
            <a:extLst>
              <a:ext uri="{FF2B5EF4-FFF2-40B4-BE49-F238E27FC236}">
                <a16:creationId xmlns:a16="http://schemas.microsoft.com/office/drawing/2014/main" id="{D54A2AA6-E99F-6F35-95FD-4B5E0FF0DA59}"/>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27</a:t>
            </a:fld>
            <a:endParaRPr lang="en-US"/>
          </a:p>
        </p:txBody>
      </p:sp>
      <p:grpSp>
        <p:nvGrpSpPr>
          <p:cNvPr id="5" name="Group 38">
            <a:extLst>
              <a:ext uri="{FF2B5EF4-FFF2-40B4-BE49-F238E27FC236}">
                <a16:creationId xmlns:a16="http://schemas.microsoft.com/office/drawing/2014/main" id="{FDD81879-92DC-DC4C-ED5D-8D3E4D73A70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166B162-8073-C1EC-9BBF-8FF56E3A3A2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4EE408B-9343-F541-0D67-F69B45ED870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BD2D523-CC02-B8E3-CF60-6EBABCA26AA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E8853D1-B395-65EA-0266-89D41BD1AD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EC180BE-C2E3-E934-E149-E7C9B3AED9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8C8452C-80AC-892D-B773-173F4EA83F7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C0C198A-A3BB-7862-FA17-FAF924AD93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853F7C7-798C-1139-73C2-6059F4A2EC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B4CD6F3-D9A8-D2CB-C502-509FB0D7964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E1290F9-6E38-1F70-CC0D-9BC8B31CB1B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53DFB10-4D39-3BA8-F8A7-7A266F1C246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37AD5A5-F661-9CF5-E8DA-A59BB41E0CB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D4E06EE-DB33-D0F4-4C0D-10DF85F5CE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C313CDF-6A49-663F-7238-A540618BC2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776C4BC-C9E2-2E68-CB31-DC6CB224474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2DFCA80-EF6E-3EDD-7C18-2DFA6025ED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25">
            <a:extLst>
              <a:ext uri="{FF2B5EF4-FFF2-40B4-BE49-F238E27FC236}">
                <a16:creationId xmlns:a16="http://schemas.microsoft.com/office/drawing/2014/main" id="{68C1043C-719A-040C-00D6-19AF368EAA6D}"/>
              </a:ext>
            </a:extLst>
          </p:cNvPr>
          <p:cNvSpPr txBox="1"/>
          <p:nvPr/>
        </p:nvSpPr>
        <p:spPr>
          <a:xfrm>
            <a:off x="1295400" y="4800600"/>
            <a:ext cx="1664238" cy="461665"/>
          </a:xfrm>
          <a:prstGeom prst="rect">
            <a:avLst/>
          </a:prstGeom>
          <a:noFill/>
        </p:spPr>
        <p:txBody>
          <a:bodyPr wrap="none" rtlCol="0">
            <a:spAutoFit/>
          </a:bodyPr>
          <a:lstStyle/>
          <a:p>
            <a:r>
              <a:rPr lang="en-US" dirty="0"/>
              <a:t>2D Systems</a:t>
            </a:r>
          </a:p>
        </p:txBody>
      </p:sp>
      <p:sp>
        <p:nvSpPr>
          <p:cNvPr id="27" name="TextBox 26">
            <a:extLst>
              <a:ext uri="{FF2B5EF4-FFF2-40B4-BE49-F238E27FC236}">
                <a16:creationId xmlns:a16="http://schemas.microsoft.com/office/drawing/2014/main" id="{3128A81E-24A9-4A85-FA04-421350C3AAF2}"/>
              </a:ext>
            </a:extLst>
          </p:cNvPr>
          <p:cNvSpPr txBox="1"/>
          <p:nvPr/>
        </p:nvSpPr>
        <p:spPr>
          <a:xfrm>
            <a:off x="5163268" y="4971720"/>
            <a:ext cx="1664238" cy="461665"/>
          </a:xfrm>
          <a:prstGeom prst="rect">
            <a:avLst/>
          </a:prstGeom>
          <a:noFill/>
        </p:spPr>
        <p:txBody>
          <a:bodyPr wrap="none" rtlCol="0">
            <a:spAutoFit/>
          </a:bodyPr>
          <a:lstStyle/>
          <a:p>
            <a:r>
              <a:rPr lang="en-US" dirty="0"/>
              <a:t>3D Systems</a:t>
            </a:r>
          </a:p>
        </p:txBody>
      </p:sp>
      <p:grpSp>
        <p:nvGrpSpPr>
          <p:cNvPr id="29" name="Group 28">
            <a:extLst>
              <a:ext uri="{FF2B5EF4-FFF2-40B4-BE49-F238E27FC236}">
                <a16:creationId xmlns:a16="http://schemas.microsoft.com/office/drawing/2014/main" id="{D7DB54D5-59A4-2B17-59FB-D275F01B2634}"/>
              </a:ext>
            </a:extLst>
          </p:cNvPr>
          <p:cNvGrpSpPr/>
          <p:nvPr/>
        </p:nvGrpSpPr>
        <p:grpSpPr>
          <a:xfrm>
            <a:off x="538668" y="1683368"/>
            <a:ext cx="3188634" cy="2454172"/>
            <a:chOff x="538668" y="1683368"/>
            <a:chExt cx="3188634" cy="2454172"/>
          </a:xfrm>
        </p:grpSpPr>
        <p:pic>
          <p:nvPicPr>
            <p:cNvPr id="24" name="Picture 23">
              <a:extLst>
                <a:ext uri="{FF2B5EF4-FFF2-40B4-BE49-F238E27FC236}">
                  <a16:creationId xmlns:a16="http://schemas.microsoft.com/office/drawing/2014/main" id="{58F49CBB-85BB-C81C-3AB1-CB970B2947C1}"/>
                </a:ext>
              </a:extLst>
            </p:cNvPr>
            <p:cNvPicPr>
              <a:picLocks noChangeAspect="1"/>
            </p:cNvPicPr>
            <p:nvPr/>
          </p:nvPicPr>
          <p:blipFill>
            <a:blip r:embed="rId5"/>
            <a:stretch>
              <a:fillRect/>
            </a:stretch>
          </p:blipFill>
          <p:spPr>
            <a:xfrm>
              <a:off x="538668" y="1683368"/>
              <a:ext cx="3188634" cy="2454172"/>
            </a:xfrm>
            <a:prstGeom prst="rect">
              <a:avLst/>
            </a:prstGeom>
          </p:spPr>
        </p:pic>
        <p:sp>
          <p:nvSpPr>
            <p:cNvPr id="3" name="Rectangle 2">
              <a:extLst>
                <a:ext uri="{FF2B5EF4-FFF2-40B4-BE49-F238E27FC236}">
                  <a16:creationId xmlns:a16="http://schemas.microsoft.com/office/drawing/2014/main" id="{79FCDB66-5D01-5959-4457-2C26D6AEDEBC}"/>
                </a:ext>
              </a:extLst>
            </p:cNvPr>
            <p:cNvSpPr/>
            <p:nvPr/>
          </p:nvSpPr>
          <p:spPr bwMode="auto">
            <a:xfrm>
              <a:off x="2743200" y="3429000"/>
              <a:ext cx="216438" cy="4195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grpSp>
      <p:sp>
        <p:nvSpPr>
          <p:cNvPr id="22" name="Rectangle 21">
            <a:extLst>
              <a:ext uri="{FF2B5EF4-FFF2-40B4-BE49-F238E27FC236}">
                <a16:creationId xmlns:a16="http://schemas.microsoft.com/office/drawing/2014/main" id="{9CAB4541-4205-CC83-E451-6742FCE22A8B}"/>
              </a:ext>
            </a:extLst>
          </p:cNvPr>
          <p:cNvSpPr/>
          <p:nvPr/>
        </p:nvSpPr>
        <p:spPr bwMode="auto">
          <a:xfrm>
            <a:off x="6019800" y="3848520"/>
            <a:ext cx="457200" cy="72213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362858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7EB6E-C8DF-02CA-7075-28EE769506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D33E6-E57B-0556-01F8-48A1B022FB36}"/>
              </a:ext>
            </a:extLst>
          </p:cNvPr>
          <p:cNvSpPr txBox="1">
            <a:spLocks noGrp="1"/>
          </p:cNvSpPr>
          <p:nvPr>
            <p:ph type="ctrTitle"/>
          </p:nvPr>
        </p:nvSpPr>
        <p:spPr>
          <a:xfrm>
            <a:off x="381003" y="304800"/>
            <a:ext cx="6553197" cy="804034"/>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245DC18E-C6DB-763C-8CD3-7EFBD6EB8EE5}"/>
              </a:ext>
            </a:extLst>
          </p:cNvPr>
          <p:cNvSpPr txBox="1">
            <a:spLocks noGrp="1"/>
          </p:cNvSpPr>
          <p:nvPr>
            <p:ph type="subTitle" idx="1"/>
          </p:nvPr>
        </p:nvSpPr>
        <p:spPr>
          <a:xfrm>
            <a:off x="265981" y="3811182"/>
            <a:ext cx="8382003" cy="2545169"/>
          </a:xfrm>
        </p:spPr>
        <p:txBody>
          <a:bodyPr anchorCtr="0"/>
          <a:lstStyle/>
          <a:p>
            <a:pPr marL="342900" lvl="0" indent="-342900" algn="l">
              <a:spcBef>
                <a:spcPts val="600"/>
              </a:spcBef>
              <a:buClr>
                <a:srgbClr val="000000"/>
              </a:buClr>
              <a:buChar char="•"/>
            </a:pPr>
            <a:r>
              <a:rPr lang="en-US" sz="2400" dirty="0"/>
              <a:t>Given figure shows a rigid body whose corner point A is completely fixed by the links 1, 2, and 3. </a:t>
            </a:r>
          </a:p>
          <a:p>
            <a:pPr marL="342900" lvl="0" indent="-342900" algn="l">
              <a:spcBef>
                <a:spcPts val="600"/>
              </a:spcBef>
              <a:buClr>
                <a:srgbClr val="000000"/>
              </a:buClr>
              <a:buChar char="•"/>
            </a:pPr>
            <a:r>
              <a:rPr lang="en-US" sz="2400" dirty="0"/>
              <a:t>Links 4, 5, and 6 prevent rotations about the axes of links 1, 2, and 3, respectively.</a:t>
            </a:r>
          </a:p>
          <a:p>
            <a:pPr marL="342900" lvl="0" indent="-342900" algn="l">
              <a:spcBef>
                <a:spcPts val="600"/>
              </a:spcBef>
              <a:buClr>
                <a:srgbClr val="000000"/>
              </a:buClr>
              <a:buChar char="•"/>
            </a:pPr>
            <a:r>
              <a:rPr lang="en-US" sz="2400" dirty="0"/>
              <a:t>Therefore, this body is completely fixed, and the constraints are said to be adequate.</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C62D93C5-89A4-AA77-45F9-2E4880FC1D2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728F826-DB53-1761-8E66-9454A10C17D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1170E8E-CA2D-C9AF-32EA-EA3EA46801B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731F112-1205-5C42-5249-55BCD3C9D9E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CBBE449-15AD-D627-51B4-0DDAF195CB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1639FE6-CD2B-FA93-89E3-DD9A952BD70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970E999-087E-E47A-A716-75FAE42F594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B1FCD3E-75B7-1F45-8A69-70F819D5624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05B57AF-3213-EF1C-EB2E-43F6E73A564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8C02BAF-A424-E94C-56DC-7EA9AC3CCDB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84755F8-D02C-D7D4-D34B-164BC19061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C856560-32D2-3A4C-01EE-74087DAB36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5BFEC20-CD1B-68AA-657E-4B3B7041AA3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3E74D4F-FC60-9F07-DAD4-FD4DE38827F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725731A-FD20-32A5-0E96-67B1654DA2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8A30FB2-6160-9D4F-22A8-EDB06B347F2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E9D181A-4D6B-59E3-561F-8B6469F3F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614E7736-ED3D-AA7D-7C61-7E1FD88895D7}"/>
              </a:ext>
            </a:extLst>
          </p:cNvPr>
          <p:cNvPicPr>
            <a:picLocks noChangeAspect="1"/>
          </p:cNvPicPr>
          <p:nvPr/>
        </p:nvPicPr>
        <p:blipFill>
          <a:blip r:embed="rId4"/>
          <a:stretch>
            <a:fillRect/>
          </a:stretch>
        </p:blipFill>
        <p:spPr>
          <a:xfrm>
            <a:off x="5817813" y="1285665"/>
            <a:ext cx="2981325" cy="2114550"/>
          </a:xfrm>
          <a:prstGeom prst="rect">
            <a:avLst/>
          </a:prstGeom>
        </p:spPr>
      </p:pic>
      <p:sp>
        <p:nvSpPr>
          <p:cNvPr id="25" name="TextBox 24">
            <a:extLst>
              <a:ext uri="{FF2B5EF4-FFF2-40B4-BE49-F238E27FC236}">
                <a16:creationId xmlns:a16="http://schemas.microsoft.com/office/drawing/2014/main" id="{6AF0935D-F63A-8B9D-2B75-207B3A720011}"/>
              </a:ext>
            </a:extLst>
          </p:cNvPr>
          <p:cNvSpPr txBox="1"/>
          <p:nvPr/>
        </p:nvSpPr>
        <p:spPr>
          <a:xfrm>
            <a:off x="513136" y="1180565"/>
            <a:ext cx="5192341" cy="461665"/>
          </a:xfrm>
          <a:prstGeom prst="rect">
            <a:avLst/>
          </a:prstGeom>
          <a:noFill/>
        </p:spPr>
        <p:txBody>
          <a:bodyPr wrap="square">
            <a:spAutoFit/>
          </a:bodyPr>
          <a:lstStyle/>
          <a:p>
            <a:r>
              <a:rPr lang="en-US" dirty="0"/>
              <a:t>Complete fixity Adequate constraints</a:t>
            </a:r>
          </a:p>
        </p:txBody>
      </p:sp>
    </p:spTree>
    <p:extLst>
      <p:ext uri="{BB962C8B-B14F-4D97-AF65-F5344CB8AC3E}">
        <p14:creationId xmlns:p14="http://schemas.microsoft.com/office/powerpoint/2010/main" val="404139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dissolve">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dissolv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dissolve">
                                      <p:cBhvr>
                                        <p:cTn id="3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45EA-B695-B084-B780-56A80BCBF3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E3DC34-0346-F66C-823A-0C68ACD4E255}"/>
              </a:ext>
            </a:extLst>
          </p:cNvPr>
          <p:cNvSpPr txBox="1">
            <a:spLocks noGrp="1"/>
          </p:cNvSpPr>
          <p:nvPr>
            <p:ph type="ctrTitle"/>
          </p:nvPr>
        </p:nvSpPr>
        <p:spPr>
          <a:xfrm>
            <a:off x="381003" y="304800"/>
            <a:ext cx="6553197" cy="804034"/>
          </a:xfrm>
          <a:noFill/>
        </p:spPr>
        <p:txBody>
          <a:bodyPr/>
          <a:lstStyle/>
          <a:p>
            <a:r>
              <a:rPr lang="en-US" sz="2800" dirty="0"/>
              <a:t>Complete Fixity Adequate constraints</a:t>
            </a:r>
          </a:p>
        </p:txBody>
      </p:sp>
      <p:grpSp>
        <p:nvGrpSpPr>
          <p:cNvPr id="5" name="Group 38">
            <a:extLst>
              <a:ext uri="{FF2B5EF4-FFF2-40B4-BE49-F238E27FC236}">
                <a16:creationId xmlns:a16="http://schemas.microsoft.com/office/drawing/2014/main" id="{2BF65A54-A4BE-37AD-CD6D-52CCFF3C5CE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9C1235B-A580-FC29-8634-835580367C8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2DC066F-7FF4-B070-BE83-95266EC4280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E9E06CA-278D-F98A-FE14-7CDD90E2E38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0C044DA-5C47-540C-DA6C-CD3BA0AF537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BC8A183-25F7-D8AC-D88A-4F5941BD09B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64F6D50-B4C7-0BBE-DECB-3E73527EED7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5B8E375-B377-B91A-EB5B-FED349A10D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B3F2613-249C-1879-C448-E3B6BD8504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D52E2A3-C8BF-CE23-C7F6-747522EE3B8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F74B51C-5C2C-9E57-6062-91DC417151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C493E32A-830F-06AC-FC08-A73ECF1764D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9282578-0452-329A-F440-AE31ADEF7BD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17207F0-60B3-9F06-D52B-B67F550E978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B29B8D4-0A40-8EB7-887E-CA10E79D52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5781EBA-63C0-282D-CFD5-6FC787606BD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A0E278E-3193-581A-7FD1-2B9DD4055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7F6FF4FF-C585-2C3E-3B4C-CB30406DE6EC}"/>
              </a:ext>
            </a:extLst>
          </p:cNvPr>
          <p:cNvPicPr>
            <a:picLocks noChangeAspect="1"/>
          </p:cNvPicPr>
          <p:nvPr/>
        </p:nvPicPr>
        <p:blipFill>
          <a:blip r:embed="rId4"/>
          <a:stretch>
            <a:fillRect/>
          </a:stretch>
        </p:blipFill>
        <p:spPr>
          <a:xfrm>
            <a:off x="4360956" y="1560265"/>
            <a:ext cx="4244376" cy="3010388"/>
          </a:xfrm>
          <a:prstGeom prst="rect">
            <a:avLst/>
          </a:prstGeom>
        </p:spPr>
      </p:pic>
      <p:pic>
        <p:nvPicPr>
          <p:cNvPr id="24" name="Picture 23">
            <a:extLst>
              <a:ext uri="{FF2B5EF4-FFF2-40B4-BE49-F238E27FC236}">
                <a16:creationId xmlns:a16="http://schemas.microsoft.com/office/drawing/2014/main" id="{2FBFE9B8-54F5-8D5A-752E-A4F2FCBD4B01}"/>
              </a:ext>
            </a:extLst>
          </p:cNvPr>
          <p:cNvPicPr>
            <a:picLocks noChangeAspect="1"/>
          </p:cNvPicPr>
          <p:nvPr/>
        </p:nvPicPr>
        <p:blipFill>
          <a:blip r:embed="rId5"/>
          <a:stretch>
            <a:fillRect/>
          </a:stretch>
        </p:blipFill>
        <p:spPr>
          <a:xfrm>
            <a:off x="538668" y="1683368"/>
            <a:ext cx="3188634" cy="2454172"/>
          </a:xfrm>
          <a:prstGeom prst="rect">
            <a:avLst/>
          </a:prstGeom>
        </p:spPr>
      </p:pic>
      <p:sp>
        <p:nvSpPr>
          <p:cNvPr id="26" name="TextBox 25">
            <a:extLst>
              <a:ext uri="{FF2B5EF4-FFF2-40B4-BE49-F238E27FC236}">
                <a16:creationId xmlns:a16="http://schemas.microsoft.com/office/drawing/2014/main" id="{6AFE89C9-701E-0E84-F3C9-F36CA0260318}"/>
              </a:ext>
            </a:extLst>
          </p:cNvPr>
          <p:cNvSpPr txBox="1"/>
          <p:nvPr/>
        </p:nvSpPr>
        <p:spPr>
          <a:xfrm>
            <a:off x="1295400" y="4800600"/>
            <a:ext cx="1664238" cy="461665"/>
          </a:xfrm>
          <a:prstGeom prst="rect">
            <a:avLst/>
          </a:prstGeom>
          <a:noFill/>
        </p:spPr>
        <p:txBody>
          <a:bodyPr wrap="none" rtlCol="0">
            <a:spAutoFit/>
          </a:bodyPr>
          <a:lstStyle/>
          <a:p>
            <a:r>
              <a:rPr lang="en-US" dirty="0"/>
              <a:t>2D Systems</a:t>
            </a:r>
          </a:p>
        </p:txBody>
      </p:sp>
      <p:sp>
        <p:nvSpPr>
          <p:cNvPr id="27" name="TextBox 26">
            <a:extLst>
              <a:ext uri="{FF2B5EF4-FFF2-40B4-BE49-F238E27FC236}">
                <a16:creationId xmlns:a16="http://schemas.microsoft.com/office/drawing/2014/main" id="{C67D3FA6-5778-9033-3557-DD7E8881D6DF}"/>
              </a:ext>
            </a:extLst>
          </p:cNvPr>
          <p:cNvSpPr txBox="1"/>
          <p:nvPr/>
        </p:nvSpPr>
        <p:spPr>
          <a:xfrm>
            <a:off x="5163268" y="4971720"/>
            <a:ext cx="1664238" cy="461665"/>
          </a:xfrm>
          <a:prstGeom prst="rect">
            <a:avLst/>
          </a:prstGeom>
          <a:noFill/>
        </p:spPr>
        <p:txBody>
          <a:bodyPr wrap="none" rtlCol="0">
            <a:spAutoFit/>
          </a:bodyPr>
          <a:lstStyle/>
          <a:p>
            <a:r>
              <a:rPr lang="en-US" dirty="0"/>
              <a:t>3D Systems</a:t>
            </a:r>
          </a:p>
        </p:txBody>
      </p:sp>
    </p:spTree>
    <p:extLst>
      <p:ext uri="{BB962C8B-B14F-4D97-AF65-F5344CB8AC3E}">
        <p14:creationId xmlns:p14="http://schemas.microsoft.com/office/powerpoint/2010/main" val="109722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002C3-66EB-6AEA-5E3B-862BF3839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0A01A-5924-3413-FD9F-C4BF7007AD97}"/>
              </a:ext>
            </a:extLst>
          </p:cNvPr>
          <p:cNvSpPr txBox="1">
            <a:spLocks noGrp="1"/>
          </p:cNvSpPr>
          <p:nvPr>
            <p:ph type="ctrTitle"/>
          </p:nvPr>
        </p:nvSpPr>
        <p:spPr>
          <a:xfrm>
            <a:off x="381003" y="304800"/>
            <a:ext cx="6553197" cy="804034"/>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EBF96E5F-16E2-ECF1-029D-42095DAD219A}"/>
              </a:ext>
            </a:extLst>
          </p:cNvPr>
          <p:cNvSpPr txBox="1">
            <a:spLocks noGrp="1"/>
          </p:cNvSpPr>
          <p:nvPr>
            <p:ph type="subTitle" idx="1"/>
          </p:nvPr>
        </p:nvSpPr>
        <p:spPr>
          <a:xfrm>
            <a:off x="456535" y="3967671"/>
            <a:ext cx="8382003" cy="2365375"/>
          </a:xfrm>
        </p:spPr>
        <p:txBody>
          <a:bodyPr anchorCtr="0"/>
          <a:lstStyle/>
          <a:p>
            <a:pPr marL="342900" lvl="0" indent="-342900" algn="l">
              <a:spcBef>
                <a:spcPts val="600"/>
              </a:spcBef>
              <a:buClr>
                <a:srgbClr val="000000"/>
              </a:buClr>
              <a:buChar char="•"/>
            </a:pPr>
            <a:r>
              <a:rPr lang="en-US" sz="2400" dirty="0"/>
              <a:t>Above figure shows the same number of constraints as before.</a:t>
            </a:r>
          </a:p>
          <a:p>
            <a:pPr marL="342900" lvl="0" indent="-342900" algn="l">
              <a:spcBef>
                <a:spcPts val="600"/>
              </a:spcBef>
              <a:buClr>
                <a:srgbClr val="000000"/>
              </a:buClr>
              <a:buChar char="•"/>
            </a:pPr>
            <a:r>
              <a:rPr lang="en-US" sz="2400" dirty="0"/>
              <a:t>However, it may be observed  that they provide no resistance to a moment which might be applied about axis AE. </a:t>
            </a:r>
          </a:p>
          <a:p>
            <a:pPr marL="342900" lvl="0" indent="-342900" algn="l">
              <a:spcBef>
                <a:spcPts val="600"/>
              </a:spcBef>
              <a:buClr>
                <a:srgbClr val="000000"/>
              </a:buClr>
              <a:buChar char="•"/>
            </a:pPr>
            <a:r>
              <a:rPr lang="en-US" sz="2400" dirty="0"/>
              <a:t>Here the body is incompletely fixed and only partially constrained.</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CE3E1430-21D6-B918-57B5-78EF37D5974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8F5E28C-B6D1-8B59-FAE4-F9963514795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EF7104E-2E44-C4E0-C929-8EFCD00A6E6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C985894-8AB0-8C2E-B834-8835030C804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EDD8A2E-3B1C-4424-E28D-E3EF2C6011F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A97F1CD-487C-CC8D-13E2-E9F4D5B1071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75C30BA-0D04-2EA8-7803-3BF339B06FF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CE08EC9-6865-6F16-4A95-2E09FAF834A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E9EF03C-27E4-55AF-B85B-E999B82CF2B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8EED22B-4C08-5D2B-E419-F460FE1D357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62B2AFE-B232-C8A1-05D8-FB7750E9746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7BD8D87-5F4A-C810-7C72-F37EAEA41C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474D07C-DC0B-0EE6-1E3C-3251A067873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0ADF57C-A477-083C-0BE1-CC970486B33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640FB4F-195D-8123-B61C-0ECC10547B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593911B-A577-BDE7-E28F-C48A87FF02D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C0C4692-FAAF-5884-CA16-22D4BF4AC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12F1E0AF-130D-B533-FC8B-979AFBD40031}"/>
              </a:ext>
            </a:extLst>
          </p:cNvPr>
          <p:cNvSpPr txBox="1"/>
          <p:nvPr/>
        </p:nvSpPr>
        <p:spPr>
          <a:xfrm>
            <a:off x="417135" y="1251970"/>
            <a:ext cx="4572000" cy="461665"/>
          </a:xfrm>
          <a:prstGeom prst="rect">
            <a:avLst/>
          </a:prstGeom>
          <a:noFill/>
        </p:spPr>
        <p:txBody>
          <a:bodyPr wrap="square">
            <a:spAutoFit/>
          </a:bodyPr>
          <a:lstStyle/>
          <a:p>
            <a:r>
              <a:rPr lang="en-US" dirty="0"/>
              <a:t>Incomplete fixity Partial constraints</a:t>
            </a:r>
          </a:p>
        </p:txBody>
      </p:sp>
      <p:pic>
        <p:nvPicPr>
          <p:cNvPr id="27" name="Picture 26">
            <a:extLst>
              <a:ext uri="{FF2B5EF4-FFF2-40B4-BE49-F238E27FC236}">
                <a16:creationId xmlns:a16="http://schemas.microsoft.com/office/drawing/2014/main" id="{F4A5D4E3-9538-7200-6874-B540BA129BC2}"/>
              </a:ext>
            </a:extLst>
          </p:cNvPr>
          <p:cNvPicPr>
            <a:picLocks noChangeAspect="1"/>
          </p:cNvPicPr>
          <p:nvPr/>
        </p:nvPicPr>
        <p:blipFill>
          <a:blip r:embed="rId4"/>
          <a:stretch>
            <a:fillRect/>
          </a:stretch>
        </p:blipFill>
        <p:spPr>
          <a:xfrm>
            <a:off x="5429250" y="1277907"/>
            <a:ext cx="3257550" cy="2495550"/>
          </a:xfrm>
          <a:prstGeom prst="rect">
            <a:avLst/>
          </a:prstGeom>
        </p:spPr>
      </p:pic>
    </p:spTree>
    <p:extLst>
      <p:ext uri="{BB962C8B-B14F-4D97-AF65-F5344CB8AC3E}">
        <p14:creationId xmlns:p14="http://schemas.microsoft.com/office/powerpoint/2010/main" val="3182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dissolv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dissolv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dissolv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D785B-D0A6-7964-CE1A-CDB942CBD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73F6BA-A43C-9FE1-0685-33714E0D7DCD}"/>
              </a:ext>
            </a:extLst>
          </p:cNvPr>
          <p:cNvSpPr txBox="1">
            <a:spLocks noGrp="1"/>
          </p:cNvSpPr>
          <p:nvPr>
            <p:ph type="ctrTitle"/>
          </p:nvPr>
        </p:nvSpPr>
        <p:spPr>
          <a:xfrm>
            <a:off x="381003" y="304800"/>
            <a:ext cx="6553197" cy="804034"/>
          </a:xfrm>
          <a:noFill/>
        </p:spPr>
        <p:txBody>
          <a:bodyPr/>
          <a:lstStyle/>
          <a:p>
            <a:r>
              <a:rPr lang="en-US" sz="2800" dirty="0"/>
              <a:t>Incomplete Fixity Partial constraints</a:t>
            </a:r>
          </a:p>
        </p:txBody>
      </p:sp>
      <p:grpSp>
        <p:nvGrpSpPr>
          <p:cNvPr id="5" name="Group 38">
            <a:extLst>
              <a:ext uri="{FF2B5EF4-FFF2-40B4-BE49-F238E27FC236}">
                <a16:creationId xmlns:a16="http://schemas.microsoft.com/office/drawing/2014/main" id="{4553B910-1659-37A5-4326-9A186254934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6F12147-356A-FDE8-9767-DF40EEC175C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1C0D37F-9AFC-A6E8-4303-974A0AFFFD2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FE8CEFD-F84F-0AC6-6EEB-00E8D5D29BA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FCE16E0-4AC3-C9E5-5ADC-7412D4C532C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88D5668-E555-EC57-FD9A-D644E04A6A9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7D1124B-A85E-2BD7-D38F-1BC0EEB10A4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3AD6CE9-3C8A-0E17-B307-EA4F090809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DC67B8A-6B45-223C-B48F-3690168FF6B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1196E88-12B1-AAA5-08EB-06C2DDCF1B5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E3AA08D-960A-CFB0-FB6F-E16BCC0F06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F45013A-46B3-C22D-1CF4-642C997F28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F1AD35D-A8A8-BDBB-223C-06A08A92D10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A35C3B7-C5CF-F1E6-41AA-C6FAFAA54D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EA94C46-8101-6CFD-5CEF-066F47CD27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2FEF6F4-B5B1-0754-5F5D-D0FBB7EEA42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46901C5-72D7-5F6D-49BD-A779F58705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26">
            <a:extLst>
              <a:ext uri="{FF2B5EF4-FFF2-40B4-BE49-F238E27FC236}">
                <a16:creationId xmlns:a16="http://schemas.microsoft.com/office/drawing/2014/main" id="{18CA353D-2F75-485B-7C73-7289D700C332}"/>
              </a:ext>
            </a:extLst>
          </p:cNvPr>
          <p:cNvPicPr>
            <a:picLocks noChangeAspect="1"/>
          </p:cNvPicPr>
          <p:nvPr/>
        </p:nvPicPr>
        <p:blipFill>
          <a:blip r:embed="rId4"/>
          <a:stretch>
            <a:fillRect/>
          </a:stretch>
        </p:blipFill>
        <p:spPr>
          <a:xfrm>
            <a:off x="4421143" y="1219200"/>
            <a:ext cx="3941807" cy="3019747"/>
          </a:xfrm>
          <a:prstGeom prst="rect">
            <a:avLst/>
          </a:prstGeom>
        </p:spPr>
      </p:pic>
      <p:pic>
        <p:nvPicPr>
          <p:cNvPr id="23" name="Picture 22">
            <a:extLst>
              <a:ext uri="{FF2B5EF4-FFF2-40B4-BE49-F238E27FC236}">
                <a16:creationId xmlns:a16="http://schemas.microsoft.com/office/drawing/2014/main" id="{14DF3113-3436-6400-275A-499369208750}"/>
              </a:ext>
            </a:extLst>
          </p:cNvPr>
          <p:cNvPicPr>
            <a:picLocks noChangeAspect="1"/>
          </p:cNvPicPr>
          <p:nvPr/>
        </p:nvPicPr>
        <p:blipFill>
          <a:blip r:embed="rId5"/>
          <a:stretch>
            <a:fillRect/>
          </a:stretch>
        </p:blipFill>
        <p:spPr>
          <a:xfrm>
            <a:off x="625475" y="1793021"/>
            <a:ext cx="2516875" cy="1876744"/>
          </a:xfrm>
          <a:prstGeom prst="rect">
            <a:avLst/>
          </a:prstGeom>
        </p:spPr>
      </p:pic>
      <p:sp>
        <p:nvSpPr>
          <p:cNvPr id="24" name="TextBox 23">
            <a:extLst>
              <a:ext uri="{FF2B5EF4-FFF2-40B4-BE49-F238E27FC236}">
                <a16:creationId xmlns:a16="http://schemas.microsoft.com/office/drawing/2014/main" id="{ED3AF6C1-DD21-56E7-855C-36037FC031AC}"/>
              </a:ext>
            </a:extLst>
          </p:cNvPr>
          <p:cNvSpPr txBox="1"/>
          <p:nvPr/>
        </p:nvSpPr>
        <p:spPr>
          <a:xfrm>
            <a:off x="1219200" y="3886200"/>
            <a:ext cx="1664238" cy="461665"/>
          </a:xfrm>
          <a:prstGeom prst="rect">
            <a:avLst/>
          </a:prstGeom>
          <a:noFill/>
        </p:spPr>
        <p:txBody>
          <a:bodyPr wrap="none" rtlCol="0">
            <a:spAutoFit/>
          </a:bodyPr>
          <a:lstStyle/>
          <a:p>
            <a:r>
              <a:rPr lang="en-US" dirty="0"/>
              <a:t>2D Systems</a:t>
            </a:r>
          </a:p>
        </p:txBody>
      </p:sp>
      <p:sp>
        <p:nvSpPr>
          <p:cNvPr id="26" name="TextBox 25">
            <a:extLst>
              <a:ext uri="{FF2B5EF4-FFF2-40B4-BE49-F238E27FC236}">
                <a16:creationId xmlns:a16="http://schemas.microsoft.com/office/drawing/2014/main" id="{20272692-166E-B645-81D7-F0B8D88FB8D4}"/>
              </a:ext>
            </a:extLst>
          </p:cNvPr>
          <p:cNvSpPr txBox="1"/>
          <p:nvPr/>
        </p:nvSpPr>
        <p:spPr>
          <a:xfrm>
            <a:off x="5193762" y="4110335"/>
            <a:ext cx="1664238" cy="461665"/>
          </a:xfrm>
          <a:prstGeom prst="rect">
            <a:avLst/>
          </a:prstGeom>
          <a:noFill/>
        </p:spPr>
        <p:txBody>
          <a:bodyPr wrap="none" rtlCol="0">
            <a:spAutoFit/>
          </a:bodyPr>
          <a:lstStyle/>
          <a:p>
            <a:r>
              <a:rPr lang="en-US" dirty="0"/>
              <a:t>3D Systems</a:t>
            </a:r>
          </a:p>
        </p:txBody>
      </p:sp>
    </p:spTree>
    <p:extLst>
      <p:ext uri="{BB962C8B-B14F-4D97-AF65-F5344CB8AC3E}">
        <p14:creationId xmlns:p14="http://schemas.microsoft.com/office/powerpoint/2010/main" val="2916528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12A14-DD99-4357-154E-C273EDF1B3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E0A29-2D9E-765F-16D7-DD817D5AFD54}"/>
              </a:ext>
            </a:extLst>
          </p:cNvPr>
          <p:cNvSpPr txBox="1">
            <a:spLocks noGrp="1"/>
          </p:cNvSpPr>
          <p:nvPr>
            <p:ph type="ctrTitle"/>
          </p:nvPr>
        </p:nvSpPr>
        <p:spPr>
          <a:xfrm>
            <a:off x="381003" y="304800"/>
            <a:ext cx="6553197" cy="804034"/>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2F4484C0-FDE3-341C-2071-149068EDF05B}"/>
              </a:ext>
            </a:extLst>
          </p:cNvPr>
          <p:cNvSpPr txBox="1">
            <a:spLocks noGrp="1"/>
          </p:cNvSpPr>
          <p:nvPr>
            <p:ph type="subTitle" idx="1"/>
          </p:nvPr>
        </p:nvSpPr>
        <p:spPr>
          <a:xfrm>
            <a:off x="398256" y="4074669"/>
            <a:ext cx="8382003" cy="1324913"/>
          </a:xfrm>
        </p:spPr>
        <p:txBody>
          <a:bodyPr anchorCtr="0"/>
          <a:lstStyle/>
          <a:p>
            <a:pPr marL="342900" lvl="0" indent="-342900" algn="l">
              <a:spcBef>
                <a:spcPts val="600"/>
              </a:spcBef>
              <a:buClr>
                <a:srgbClr val="000000"/>
              </a:buClr>
              <a:buChar char="•"/>
            </a:pPr>
            <a:r>
              <a:rPr lang="en-US" sz="2400" dirty="0"/>
              <a:t>In this configuration  the constraints provide no resistance to an unbalanced force in the y-direction, so here also is a case of incomplete fixity with partial constraints.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BCBA94FC-C04C-C9B4-1C7C-927281120EB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D1E9EA2-2287-D896-5E27-90082FCFD64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F5AB191-F4E0-E298-578C-B71DBD5649B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7EF984B-6B52-AE16-8227-F172240FF7C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97B1164-0FB4-1D3B-C378-BCD3C4C297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F880574-8308-68EA-1692-3BD1F77983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594417F-C99A-513C-8E62-B8B5337EC58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07901CD-BE7A-D8E3-2EEF-BA9631A08B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76A27AE-C1B2-7D6B-ED74-B4B8E4B597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50A4E55-83E8-8575-E4AA-C975493B064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8861547-3AC3-3437-5A29-99BDBEC571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A935099-9F79-38A7-294E-7998B7CD3FE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656D089-756A-97FD-F378-0E656DA444A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D81CBC5-1BB8-05E6-A300-A42F6B25DD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8946471-3C15-534A-B999-91E173E77C7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7490365-9A5F-3BDD-631E-3A8508FE22A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1B52E96-0FC6-E352-9BD8-51797946D8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2">
            <a:extLst>
              <a:ext uri="{FF2B5EF4-FFF2-40B4-BE49-F238E27FC236}">
                <a16:creationId xmlns:a16="http://schemas.microsoft.com/office/drawing/2014/main" id="{E34E5EAC-969F-B6E6-0C29-5D929A1069EC}"/>
              </a:ext>
            </a:extLst>
          </p:cNvPr>
          <p:cNvSpPr txBox="1"/>
          <p:nvPr/>
        </p:nvSpPr>
        <p:spPr>
          <a:xfrm>
            <a:off x="304800" y="1215606"/>
            <a:ext cx="4572000" cy="461665"/>
          </a:xfrm>
          <a:prstGeom prst="rect">
            <a:avLst/>
          </a:prstGeom>
          <a:noFill/>
        </p:spPr>
        <p:txBody>
          <a:bodyPr wrap="square">
            <a:spAutoFit/>
          </a:bodyPr>
          <a:lstStyle/>
          <a:p>
            <a:r>
              <a:rPr lang="en-US" dirty="0"/>
              <a:t>Incomplete fixity Partial constraints</a:t>
            </a:r>
          </a:p>
        </p:txBody>
      </p:sp>
      <p:pic>
        <p:nvPicPr>
          <p:cNvPr id="25" name="Picture 24">
            <a:extLst>
              <a:ext uri="{FF2B5EF4-FFF2-40B4-BE49-F238E27FC236}">
                <a16:creationId xmlns:a16="http://schemas.microsoft.com/office/drawing/2014/main" id="{795A1A3B-23E3-29FD-605E-0540B378A018}"/>
              </a:ext>
            </a:extLst>
          </p:cNvPr>
          <p:cNvPicPr>
            <a:picLocks noChangeAspect="1"/>
          </p:cNvPicPr>
          <p:nvPr/>
        </p:nvPicPr>
        <p:blipFill>
          <a:blip r:embed="rId4"/>
          <a:stretch>
            <a:fillRect/>
          </a:stretch>
        </p:blipFill>
        <p:spPr>
          <a:xfrm>
            <a:off x="4875362" y="1288146"/>
            <a:ext cx="3505200" cy="2514600"/>
          </a:xfrm>
          <a:prstGeom prst="rect">
            <a:avLst/>
          </a:prstGeom>
        </p:spPr>
      </p:pic>
    </p:spTree>
    <p:extLst>
      <p:ext uri="{BB962C8B-B14F-4D97-AF65-F5344CB8AC3E}">
        <p14:creationId xmlns:p14="http://schemas.microsoft.com/office/powerpoint/2010/main" val="68673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250" fill="hold"/>
                                        <p:tgtEl>
                                          <p:spTgt spid="25"/>
                                        </p:tgtEl>
                                        <p:attrNameLst>
                                          <p:attrName>ppt_w</p:attrName>
                                        </p:attrNameLst>
                                      </p:cBhvr>
                                      <p:tavLst>
                                        <p:tav tm="0">
                                          <p:val>
                                            <p:fltVal val="0"/>
                                          </p:val>
                                        </p:tav>
                                        <p:tav tm="100000">
                                          <p:val>
                                            <p:strVal val="#ppt_w"/>
                                          </p:val>
                                        </p:tav>
                                      </p:tavLst>
                                    </p:anim>
                                    <p:anim calcmode="lin" valueType="num">
                                      <p:cBhvr>
                                        <p:cTn id="14" dur="1250" fill="hold"/>
                                        <p:tgtEl>
                                          <p:spTgt spid="25"/>
                                        </p:tgtEl>
                                        <p:attrNameLst>
                                          <p:attrName>ppt_h</p:attrName>
                                        </p:attrNameLst>
                                      </p:cBhvr>
                                      <p:tavLst>
                                        <p:tav tm="0">
                                          <p:val>
                                            <p:fltVal val="0"/>
                                          </p:val>
                                        </p:tav>
                                        <p:tav tm="100000">
                                          <p:val>
                                            <p:strVal val="#ppt_h"/>
                                          </p:val>
                                        </p:tav>
                                      </p:tavLst>
                                    </p:anim>
                                    <p:animEffect transition="in" filter="fade">
                                      <p:cBhvr>
                                        <p:cTn id="15" dur="125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dissolve">
                                      <p:cBhvr>
                                        <p:cTn id="2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A576A-84E8-5F24-A7CD-976015C22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DD592-B46F-C724-1B5F-A6CF8D57E3E0}"/>
              </a:ext>
            </a:extLst>
          </p:cNvPr>
          <p:cNvSpPr txBox="1">
            <a:spLocks noGrp="1"/>
          </p:cNvSpPr>
          <p:nvPr>
            <p:ph type="ctrTitle"/>
          </p:nvPr>
        </p:nvSpPr>
        <p:spPr>
          <a:xfrm>
            <a:off x="381003" y="304800"/>
            <a:ext cx="6553197" cy="804034"/>
          </a:xfrm>
          <a:noFill/>
        </p:spPr>
        <p:txBody>
          <a:bodyPr/>
          <a:lstStyle/>
          <a:p>
            <a:r>
              <a:rPr lang="en-US" sz="2800" dirty="0"/>
              <a:t>Incomplete Fixity Partial constraints</a:t>
            </a:r>
          </a:p>
        </p:txBody>
      </p:sp>
      <p:grpSp>
        <p:nvGrpSpPr>
          <p:cNvPr id="5" name="Group 38">
            <a:extLst>
              <a:ext uri="{FF2B5EF4-FFF2-40B4-BE49-F238E27FC236}">
                <a16:creationId xmlns:a16="http://schemas.microsoft.com/office/drawing/2014/main" id="{46BB675D-AAAF-3FC6-8BD4-2EC48511738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FA5EB91-D629-EC51-1D3C-CEDE919ED2D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DC67B3E-BC14-8F2B-976B-A2E930F33C4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48C9A25-1185-C632-809A-54B3D9D7A57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65AEA7D-7769-2112-137E-76DAFFB78CD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492D5C6-45F3-DC77-04D9-F3462F15815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A0A4AA4-1575-D147-CEE3-C9A1339DC46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A1B1D58-8E05-2538-C3A7-670D9B7AEC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4A7ACC1-900F-1A9A-DF6C-857FC5BF90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25866D4-F10B-9AEA-4D60-EAEE9B51846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A69D485-FBFE-6AAD-F48D-AB6F4FE4D0E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AE4FA5E-BFCC-74DF-67CE-1A3D7C5814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F7BC622-BC4A-75F0-7046-2F0F851B099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C38F81C-5D09-5310-8B86-B405321AFC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F5BE21F-BF9A-9C30-EE5E-C6AC5E1E712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151C0D5-4780-033B-9E8D-943D94C2D95A}"/>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688540F-3F6E-9FCC-E3BC-6A53E15A0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C9BC6926-F13B-3C30-A10B-6B525DAAAE96}"/>
              </a:ext>
            </a:extLst>
          </p:cNvPr>
          <p:cNvSpPr txBox="1"/>
          <p:nvPr/>
        </p:nvSpPr>
        <p:spPr>
          <a:xfrm>
            <a:off x="1219200" y="3886200"/>
            <a:ext cx="1664238" cy="461665"/>
          </a:xfrm>
          <a:prstGeom prst="rect">
            <a:avLst/>
          </a:prstGeom>
          <a:noFill/>
        </p:spPr>
        <p:txBody>
          <a:bodyPr wrap="none" rtlCol="0">
            <a:spAutoFit/>
          </a:bodyPr>
          <a:lstStyle/>
          <a:p>
            <a:r>
              <a:rPr lang="en-US" dirty="0"/>
              <a:t>2D Systems</a:t>
            </a:r>
          </a:p>
        </p:txBody>
      </p:sp>
      <p:sp>
        <p:nvSpPr>
          <p:cNvPr id="26" name="TextBox 25">
            <a:extLst>
              <a:ext uri="{FF2B5EF4-FFF2-40B4-BE49-F238E27FC236}">
                <a16:creationId xmlns:a16="http://schemas.microsoft.com/office/drawing/2014/main" id="{6D814AF3-46ED-32FB-60C8-D03ADED4E616}"/>
              </a:ext>
            </a:extLst>
          </p:cNvPr>
          <p:cNvSpPr txBox="1"/>
          <p:nvPr/>
        </p:nvSpPr>
        <p:spPr>
          <a:xfrm>
            <a:off x="5193762" y="4110335"/>
            <a:ext cx="1664238" cy="461665"/>
          </a:xfrm>
          <a:prstGeom prst="rect">
            <a:avLst/>
          </a:prstGeom>
          <a:noFill/>
        </p:spPr>
        <p:txBody>
          <a:bodyPr wrap="none" rtlCol="0">
            <a:spAutoFit/>
          </a:bodyPr>
          <a:lstStyle/>
          <a:p>
            <a:r>
              <a:rPr lang="en-US" dirty="0"/>
              <a:t>3D Systems</a:t>
            </a:r>
          </a:p>
        </p:txBody>
      </p:sp>
      <p:pic>
        <p:nvPicPr>
          <p:cNvPr id="3" name="Picture 2">
            <a:extLst>
              <a:ext uri="{FF2B5EF4-FFF2-40B4-BE49-F238E27FC236}">
                <a16:creationId xmlns:a16="http://schemas.microsoft.com/office/drawing/2014/main" id="{BF8A6712-74F6-F90A-8E33-F8703F0D6098}"/>
              </a:ext>
            </a:extLst>
          </p:cNvPr>
          <p:cNvPicPr>
            <a:picLocks noChangeAspect="1"/>
          </p:cNvPicPr>
          <p:nvPr/>
        </p:nvPicPr>
        <p:blipFill>
          <a:blip r:embed="rId4"/>
          <a:stretch>
            <a:fillRect/>
          </a:stretch>
        </p:blipFill>
        <p:spPr>
          <a:xfrm>
            <a:off x="4343400" y="1288145"/>
            <a:ext cx="4037162" cy="2896225"/>
          </a:xfrm>
          <a:prstGeom prst="rect">
            <a:avLst/>
          </a:prstGeom>
        </p:spPr>
      </p:pic>
      <p:pic>
        <p:nvPicPr>
          <p:cNvPr id="22" name="Picture 21">
            <a:extLst>
              <a:ext uri="{FF2B5EF4-FFF2-40B4-BE49-F238E27FC236}">
                <a16:creationId xmlns:a16="http://schemas.microsoft.com/office/drawing/2014/main" id="{E4DC4D26-AB14-9DA7-8486-FF62121071CB}"/>
              </a:ext>
            </a:extLst>
          </p:cNvPr>
          <p:cNvPicPr>
            <a:picLocks noChangeAspect="1"/>
          </p:cNvPicPr>
          <p:nvPr/>
        </p:nvPicPr>
        <p:blipFill>
          <a:blip r:embed="rId5"/>
          <a:stretch>
            <a:fillRect/>
          </a:stretch>
        </p:blipFill>
        <p:spPr>
          <a:xfrm>
            <a:off x="763438" y="1772239"/>
            <a:ext cx="2619609" cy="1905170"/>
          </a:xfrm>
          <a:prstGeom prst="rect">
            <a:avLst/>
          </a:prstGeom>
        </p:spPr>
      </p:pic>
    </p:spTree>
    <p:extLst>
      <p:ext uri="{BB962C8B-B14F-4D97-AF65-F5344CB8AC3E}">
        <p14:creationId xmlns:p14="http://schemas.microsoft.com/office/powerpoint/2010/main" val="229064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8F688-D63B-D484-68ED-9695494D1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BF1D22-A49B-1CD6-F56C-E1B868E4FC11}"/>
              </a:ext>
            </a:extLst>
          </p:cNvPr>
          <p:cNvSpPr txBox="1">
            <a:spLocks noGrp="1"/>
          </p:cNvSpPr>
          <p:nvPr>
            <p:ph type="ctrTitle"/>
          </p:nvPr>
        </p:nvSpPr>
        <p:spPr>
          <a:xfrm>
            <a:off x="381003" y="304800"/>
            <a:ext cx="6553197" cy="804034"/>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CA780359-72E3-1740-8DD5-53CBE5FE3A02}"/>
              </a:ext>
            </a:extLst>
          </p:cNvPr>
          <p:cNvSpPr txBox="1">
            <a:spLocks noGrp="1"/>
          </p:cNvSpPr>
          <p:nvPr>
            <p:ph type="subTitle" idx="1"/>
          </p:nvPr>
        </p:nvSpPr>
        <p:spPr>
          <a:xfrm>
            <a:off x="228600" y="3424607"/>
            <a:ext cx="8542341" cy="3220668"/>
          </a:xfrm>
        </p:spPr>
        <p:txBody>
          <a:bodyPr anchorCtr="0"/>
          <a:lstStyle/>
          <a:p>
            <a:pPr marL="342900" lvl="0" indent="-342900" algn="l">
              <a:spcBef>
                <a:spcPts val="600"/>
              </a:spcBef>
              <a:buClr>
                <a:srgbClr val="000000"/>
              </a:buClr>
              <a:buChar char="•"/>
            </a:pPr>
            <a:r>
              <a:rPr lang="en-US" sz="2400" dirty="0"/>
              <a:t>In this fourth configuration,  if a seventh constraining link were imposed on a system of six constraints placed properly for complete fixity.</a:t>
            </a:r>
          </a:p>
          <a:p>
            <a:pPr marL="342900" lvl="0" indent="-342900" algn="l">
              <a:spcBef>
                <a:spcPts val="600"/>
              </a:spcBef>
              <a:buClr>
                <a:srgbClr val="000000"/>
              </a:buClr>
              <a:buChar char="•"/>
            </a:pPr>
            <a:r>
              <a:rPr lang="en-US" sz="2400" dirty="0"/>
              <a:t>This leads to provision of  more supports than would be necessary to establish the equilibrium position, and link 7 would be redundant. </a:t>
            </a:r>
          </a:p>
          <a:p>
            <a:pPr marL="342900" lvl="0" indent="-342900" algn="l">
              <a:spcBef>
                <a:spcPts val="600"/>
              </a:spcBef>
              <a:buClr>
                <a:srgbClr val="000000"/>
              </a:buClr>
              <a:buChar char="•"/>
            </a:pPr>
            <a:r>
              <a:rPr lang="en-US" sz="2400" dirty="0"/>
              <a:t>The body would then be statically indeterminate with such a seventh link in place.</a:t>
            </a: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7A5E61B1-E94F-89B9-1D1A-1DF1852058C4}"/>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34</a:t>
            </a:fld>
            <a:endParaRPr lang="en-US"/>
          </a:p>
        </p:txBody>
      </p:sp>
      <p:grpSp>
        <p:nvGrpSpPr>
          <p:cNvPr id="5" name="Group 38">
            <a:extLst>
              <a:ext uri="{FF2B5EF4-FFF2-40B4-BE49-F238E27FC236}">
                <a16:creationId xmlns:a16="http://schemas.microsoft.com/office/drawing/2014/main" id="{DA42CBA7-4AC0-EF9F-613D-48D95FA5971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1B4CA9B-3D2F-7E2E-0FF7-8D7664FA9D9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104DF25-E49D-6036-B9A9-29851D38969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498B8C4-AF27-7638-E296-6AF590A6681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E03BD1C-D001-E4F9-9701-9084C3E196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10D8486-7218-9BB4-F6E9-60111E4A145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3355297-AC63-A610-2878-361349D8327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8EE39A0-8CDA-A38E-B4CE-B3111685E07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D48CD90-818B-B4DD-5FC4-90784153B88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3D06344-8A6E-4D31-4A79-E8CDED2B6AD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4C573FD-9830-D65E-B606-2E2BA80EA87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3F32262-23CD-72E5-1669-FFD04D15DC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414D59E-175E-829A-C986-83785D2EC11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D9D21FC-471D-790D-A0B3-2F575435347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B796CFC-676C-6582-1075-AEF7EEE76C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8BC1766-7F25-9EAA-C08A-EEA90A25B71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20A984B-57DF-E676-BD31-562AB7E235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2">
            <a:extLst>
              <a:ext uri="{FF2B5EF4-FFF2-40B4-BE49-F238E27FC236}">
                <a16:creationId xmlns:a16="http://schemas.microsoft.com/office/drawing/2014/main" id="{D326E392-95D4-0D8D-5E8F-A4029F8D2B52}"/>
              </a:ext>
            </a:extLst>
          </p:cNvPr>
          <p:cNvSpPr txBox="1"/>
          <p:nvPr/>
        </p:nvSpPr>
        <p:spPr>
          <a:xfrm>
            <a:off x="411384" y="1189008"/>
            <a:ext cx="5684616" cy="461665"/>
          </a:xfrm>
          <a:prstGeom prst="rect">
            <a:avLst/>
          </a:prstGeom>
          <a:noFill/>
        </p:spPr>
        <p:txBody>
          <a:bodyPr wrap="square">
            <a:spAutoFit/>
          </a:bodyPr>
          <a:lstStyle/>
          <a:p>
            <a:r>
              <a:rPr lang="en-US" dirty="0"/>
              <a:t>Excessive fixity Redundant constraints</a:t>
            </a:r>
          </a:p>
        </p:txBody>
      </p:sp>
      <p:pic>
        <p:nvPicPr>
          <p:cNvPr id="25" name="Picture 24">
            <a:extLst>
              <a:ext uri="{FF2B5EF4-FFF2-40B4-BE49-F238E27FC236}">
                <a16:creationId xmlns:a16="http://schemas.microsoft.com/office/drawing/2014/main" id="{9B22174C-8277-B747-81C2-6CF2AED64899}"/>
              </a:ext>
            </a:extLst>
          </p:cNvPr>
          <p:cNvPicPr>
            <a:picLocks noChangeAspect="1"/>
          </p:cNvPicPr>
          <p:nvPr/>
        </p:nvPicPr>
        <p:blipFill>
          <a:blip r:embed="rId4"/>
          <a:stretch>
            <a:fillRect/>
          </a:stretch>
        </p:blipFill>
        <p:spPr>
          <a:xfrm>
            <a:off x="5856288" y="1308349"/>
            <a:ext cx="2990850" cy="2247900"/>
          </a:xfrm>
          <a:prstGeom prst="rect">
            <a:avLst/>
          </a:prstGeom>
        </p:spPr>
      </p:pic>
    </p:spTree>
    <p:extLst>
      <p:ext uri="{BB962C8B-B14F-4D97-AF65-F5344CB8AC3E}">
        <p14:creationId xmlns:p14="http://schemas.microsoft.com/office/powerpoint/2010/main" val="33362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125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dissolv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dissolv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dissolve">
                                      <p:cBhvr>
                                        <p:cTn id="2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75A10-C3B0-6AC0-2AF4-9462AAE09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4F539-F28C-0D88-5AF9-D6EFE7534029}"/>
              </a:ext>
            </a:extLst>
          </p:cNvPr>
          <p:cNvSpPr txBox="1">
            <a:spLocks noGrp="1"/>
          </p:cNvSpPr>
          <p:nvPr>
            <p:ph type="ctrTitle"/>
          </p:nvPr>
        </p:nvSpPr>
        <p:spPr>
          <a:xfrm>
            <a:off x="381003" y="304800"/>
            <a:ext cx="6553197" cy="804034"/>
          </a:xfrm>
          <a:noFill/>
        </p:spPr>
        <p:txBody>
          <a:bodyPr/>
          <a:lstStyle/>
          <a:p>
            <a:r>
              <a:rPr lang="en-US" sz="2800" dirty="0"/>
              <a:t>Excessive Fixity Redundant constraints</a:t>
            </a:r>
          </a:p>
        </p:txBody>
      </p:sp>
      <p:sp>
        <p:nvSpPr>
          <p:cNvPr id="4" name="Slide Number Placeholder 7">
            <a:extLst>
              <a:ext uri="{FF2B5EF4-FFF2-40B4-BE49-F238E27FC236}">
                <a16:creationId xmlns:a16="http://schemas.microsoft.com/office/drawing/2014/main" id="{8632EC53-76DB-E12E-9AE2-1651C2AE4515}"/>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35</a:t>
            </a:fld>
            <a:endParaRPr lang="en-US"/>
          </a:p>
        </p:txBody>
      </p:sp>
      <p:grpSp>
        <p:nvGrpSpPr>
          <p:cNvPr id="5" name="Group 38">
            <a:extLst>
              <a:ext uri="{FF2B5EF4-FFF2-40B4-BE49-F238E27FC236}">
                <a16:creationId xmlns:a16="http://schemas.microsoft.com/office/drawing/2014/main" id="{94BA3C90-BEE4-2989-8105-CDC5BD46D09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B3B73F4-B4AD-0018-6843-8FEE27E5A51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DF0FDB1-8A12-A095-2CFF-DED3C68A86E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15C6DEA-D1E5-67D6-47E7-9896481BCB8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EF9AE18-7394-837A-B5D9-DB575D2D30B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C440A74-CE4F-61E5-AFC4-5695B479986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9971B01-EF99-37FE-6CDC-43AEC3C5796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AC67987-8CF6-412A-05AC-42FC110E20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6582F0D-1F12-1792-03F2-87540EBD29E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456CF2-CFC8-CFD8-C964-06B62C29950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EE96EB1-3D32-C90D-EC3D-87E64E4FE5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C46E125-ECF7-742D-4154-06CB629E25E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118D6BC-5444-908A-11EF-3ED383DE884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1D8EF56-DFCD-9140-FDBF-5E2906F6E6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D045B7D-BCE6-2A09-32E9-5133CBC071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2B51AB9-1E10-D790-AD4D-003A3C95C3B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421F954-4678-8B39-945E-62FD201A9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DDB374C4-7E31-C71C-15F1-455C33B31620}"/>
              </a:ext>
            </a:extLst>
          </p:cNvPr>
          <p:cNvSpPr txBox="1"/>
          <p:nvPr/>
        </p:nvSpPr>
        <p:spPr>
          <a:xfrm>
            <a:off x="1254346" y="4099132"/>
            <a:ext cx="1664238" cy="461665"/>
          </a:xfrm>
          <a:prstGeom prst="rect">
            <a:avLst/>
          </a:prstGeom>
          <a:noFill/>
        </p:spPr>
        <p:txBody>
          <a:bodyPr wrap="none" rtlCol="0">
            <a:spAutoFit/>
          </a:bodyPr>
          <a:lstStyle/>
          <a:p>
            <a:r>
              <a:rPr lang="en-US" dirty="0"/>
              <a:t>2D Systems</a:t>
            </a:r>
          </a:p>
        </p:txBody>
      </p:sp>
      <p:sp>
        <p:nvSpPr>
          <p:cNvPr id="26" name="TextBox 25">
            <a:extLst>
              <a:ext uri="{FF2B5EF4-FFF2-40B4-BE49-F238E27FC236}">
                <a16:creationId xmlns:a16="http://schemas.microsoft.com/office/drawing/2014/main" id="{6D670164-3780-7A34-E948-97CF768F4105}"/>
              </a:ext>
            </a:extLst>
          </p:cNvPr>
          <p:cNvSpPr txBox="1"/>
          <p:nvPr/>
        </p:nvSpPr>
        <p:spPr>
          <a:xfrm>
            <a:off x="5231530" y="4464256"/>
            <a:ext cx="1664238" cy="461665"/>
          </a:xfrm>
          <a:prstGeom prst="rect">
            <a:avLst/>
          </a:prstGeom>
          <a:noFill/>
        </p:spPr>
        <p:txBody>
          <a:bodyPr wrap="none" rtlCol="0">
            <a:spAutoFit/>
          </a:bodyPr>
          <a:lstStyle/>
          <a:p>
            <a:r>
              <a:rPr lang="en-US" dirty="0"/>
              <a:t>3D Systems</a:t>
            </a:r>
          </a:p>
        </p:txBody>
      </p:sp>
      <p:pic>
        <p:nvPicPr>
          <p:cNvPr id="23" name="Picture 22">
            <a:extLst>
              <a:ext uri="{FF2B5EF4-FFF2-40B4-BE49-F238E27FC236}">
                <a16:creationId xmlns:a16="http://schemas.microsoft.com/office/drawing/2014/main" id="{19896901-F4E9-F9DE-89B9-748604628A02}"/>
              </a:ext>
            </a:extLst>
          </p:cNvPr>
          <p:cNvPicPr>
            <a:picLocks noChangeAspect="1"/>
          </p:cNvPicPr>
          <p:nvPr/>
        </p:nvPicPr>
        <p:blipFill>
          <a:blip r:embed="rId4"/>
          <a:stretch>
            <a:fillRect/>
          </a:stretch>
        </p:blipFill>
        <p:spPr>
          <a:xfrm>
            <a:off x="4114800" y="1180041"/>
            <a:ext cx="4191000" cy="3149924"/>
          </a:xfrm>
          <a:prstGeom prst="rect">
            <a:avLst/>
          </a:prstGeom>
        </p:spPr>
      </p:pic>
      <p:pic>
        <p:nvPicPr>
          <p:cNvPr id="25" name="Picture 24">
            <a:extLst>
              <a:ext uri="{FF2B5EF4-FFF2-40B4-BE49-F238E27FC236}">
                <a16:creationId xmlns:a16="http://schemas.microsoft.com/office/drawing/2014/main" id="{1B612CBE-E801-6F9F-E32E-1B3C52CB051C}"/>
              </a:ext>
            </a:extLst>
          </p:cNvPr>
          <p:cNvPicPr>
            <a:picLocks noChangeAspect="1"/>
          </p:cNvPicPr>
          <p:nvPr/>
        </p:nvPicPr>
        <p:blipFill>
          <a:blip r:embed="rId5"/>
          <a:stretch>
            <a:fillRect/>
          </a:stretch>
        </p:blipFill>
        <p:spPr>
          <a:xfrm>
            <a:off x="515332" y="1496367"/>
            <a:ext cx="3142267" cy="2420052"/>
          </a:xfrm>
          <a:prstGeom prst="rect">
            <a:avLst/>
          </a:prstGeom>
        </p:spPr>
      </p:pic>
    </p:spTree>
    <p:extLst>
      <p:ext uri="{BB962C8B-B14F-4D97-AF65-F5344CB8AC3E}">
        <p14:creationId xmlns:p14="http://schemas.microsoft.com/office/powerpoint/2010/main" val="218268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D79C9-09E2-E6D3-787A-16E9DFEB3448}"/>
            </a:ext>
          </a:extLst>
        </p:cNvPr>
        <p:cNvGrpSpPr/>
        <p:nvPr/>
      </p:nvGrpSpPr>
      <p:grpSpPr>
        <a:xfrm>
          <a:off x="0" y="0"/>
          <a:ext cx="0" cy="0"/>
          <a:chOff x="0" y="0"/>
          <a:chExt cx="0" cy="0"/>
        </a:xfrm>
      </p:grpSpPr>
      <p:sp>
        <p:nvSpPr>
          <p:cNvPr id="4" name="Slide Number Placeholder 7">
            <a:extLst>
              <a:ext uri="{FF2B5EF4-FFF2-40B4-BE49-F238E27FC236}">
                <a16:creationId xmlns:a16="http://schemas.microsoft.com/office/drawing/2014/main" id="{1086B16B-CFE6-8D33-D9EA-E0C5CCFAB18C}"/>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36</a:t>
            </a:fld>
            <a:endParaRPr lang="en-US"/>
          </a:p>
        </p:txBody>
      </p:sp>
      <p:grpSp>
        <p:nvGrpSpPr>
          <p:cNvPr id="5" name="Group 38">
            <a:extLst>
              <a:ext uri="{FF2B5EF4-FFF2-40B4-BE49-F238E27FC236}">
                <a16:creationId xmlns:a16="http://schemas.microsoft.com/office/drawing/2014/main" id="{55081962-E91A-F65D-9DC7-4CAB24CE347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966BFBE-BD80-A736-C7E2-CC7920127EF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97A39B6-BA85-3FEF-4D2D-A792B2C1CA5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A3C5F28-FC34-F7B6-75EE-B8DEEF82BE0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EA30076-1D33-27BB-8842-195B2501F0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5935325-88B6-2F0A-E202-6A8B240BA5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B9D8EAE-1FB8-0733-507E-B0EACB962AB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BFD3B05-5B55-BCF7-9576-A2B5EA6436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EC23A05-5ED5-719C-C86E-938AA0B435D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8CE63DF-1D94-FCD7-C2FE-04F6B426D70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C3350A9-71DE-53B7-06B6-2C9B95874AA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DBD77B8-DC41-FADE-26B5-A21F2168DAD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223D04F-5BCD-609F-EE16-0287BE92A40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9A7E91B-8CCD-95D3-724E-F453CBD41B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2227FF2-9209-BF35-D4DF-29B18A7946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FEB794C-AF97-0425-06F6-186B849D51B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32A9716-3BD8-061C-C4E4-B6F26A1E1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a:extLst>
              <a:ext uri="{FF2B5EF4-FFF2-40B4-BE49-F238E27FC236}">
                <a16:creationId xmlns:a16="http://schemas.microsoft.com/office/drawing/2014/main" id="{4B760C85-40C3-ADFA-FC4F-1F1017C7917D}"/>
              </a:ext>
            </a:extLst>
          </p:cNvPr>
          <p:cNvSpPr>
            <a:spLocks noGrp="1"/>
          </p:cNvSpPr>
          <p:nvPr>
            <p:ph type="title"/>
          </p:nvPr>
        </p:nvSpPr>
        <p:spPr>
          <a:xfrm>
            <a:off x="457200" y="3032124"/>
            <a:ext cx="8458200" cy="701676"/>
          </a:xfrm>
        </p:spPr>
        <p:txBody>
          <a:bodyPr/>
          <a:lstStyle/>
          <a:p>
            <a:r>
              <a:rPr lang="en-US" sz="3600" b="1" dirty="0">
                <a:solidFill>
                  <a:srgbClr val="0070C0"/>
                </a:solidFill>
                <a:latin typeface="Curlz MT" panose="04040404050702020202" pitchFamily="82" charset="0"/>
              </a:rPr>
              <a:t>Knowledge of Supports and Forces Systems Helped in Realizing the Dreams thru Engineering </a:t>
            </a:r>
            <a:br>
              <a:rPr lang="en-US" sz="3600" b="1" dirty="0">
                <a:solidFill>
                  <a:srgbClr val="0070C0"/>
                </a:solidFill>
                <a:latin typeface="Curlz MT" panose="04040404050702020202" pitchFamily="82" charset="0"/>
              </a:rPr>
            </a:br>
            <a:br>
              <a:rPr lang="en-US" sz="3600" b="1" dirty="0">
                <a:solidFill>
                  <a:srgbClr val="0070C0"/>
                </a:solidFill>
                <a:latin typeface="Curlz MT" panose="04040404050702020202" pitchFamily="82" charset="0"/>
              </a:rPr>
            </a:br>
            <a:br>
              <a:rPr lang="en-US" sz="3600" b="1" dirty="0">
                <a:solidFill>
                  <a:srgbClr val="0070C0"/>
                </a:solidFill>
                <a:latin typeface="Curlz MT" panose="04040404050702020202" pitchFamily="82" charset="0"/>
              </a:rPr>
            </a:br>
            <a:endParaRPr lang="en-US" sz="3600" b="1" dirty="0">
              <a:solidFill>
                <a:srgbClr val="0070C0"/>
              </a:solidFill>
              <a:latin typeface="Curlz MT" panose="04040404050702020202" pitchFamily="82" charset="0"/>
            </a:endParaRPr>
          </a:p>
        </p:txBody>
      </p:sp>
      <p:sp>
        <p:nvSpPr>
          <p:cNvPr id="25" name="TextBox 24">
            <a:extLst>
              <a:ext uri="{FF2B5EF4-FFF2-40B4-BE49-F238E27FC236}">
                <a16:creationId xmlns:a16="http://schemas.microsoft.com/office/drawing/2014/main" id="{4323FFFC-3D98-6712-C2A4-538DA3457A24}"/>
              </a:ext>
            </a:extLst>
          </p:cNvPr>
          <p:cNvSpPr txBox="1"/>
          <p:nvPr/>
        </p:nvSpPr>
        <p:spPr>
          <a:xfrm>
            <a:off x="2057400" y="4801691"/>
            <a:ext cx="5715000" cy="584775"/>
          </a:xfrm>
          <a:prstGeom prst="rect">
            <a:avLst/>
          </a:prstGeom>
          <a:noFill/>
        </p:spPr>
        <p:txBody>
          <a:bodyPr wrap="square">
            <a:spAutoFit/>
          </a:bodyPr>
          <a:lstStyle/>
          <a:p>
            <a:r>
              <a:rPr lang="en-US" sz="3200" b="1" dirty="0">
                <a:solidFill>
                  <a:srgbClr val="00B050"/>
                </a:solidFill>
                <a:latin typeface="Curlz MT" panose="04040404050702020202" pitchFamily="82" charset="0"/>
              </a:rPr>
              <a:t>Created A World of Structures…..</a:t>
            </a:r>
            <a:endParaRPr lang="en-US" sz="3200" dirty="0">
              <a:solidFill>
                <a:srgbClr val="00B050"/>
              </a:solidFill>
            </a:endParaRPr>
          </a:p>
        </p:txBody>
      </p:sp>
    </p:spTree>
    <p:extLst>
      <p:ext uri="{BB962C8B-B14F-4D97-AF65-F5344CB8AC3E}">
        <p14:creationId xmlns:p14="http://schemas.microsoft.com/office/powerpoint/2010/main" val="411863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FD04F-5870-9309-8735-DFDB54406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B1CB3-0D02-751A-541B-1FE3E0CC354F}"/>
              </a:ext>
            </a:extLst>
          </p:cNvPr>
          <p:cNvSpPr txBox="1">
            <a:spLocks noGrp="1"/>
          </p:cNvSpPr>
          <p:nvPr>
            <p:ph type="title"/>
          </p:nvPr>
        </p:nvSpPr>
        <p:spPr>
          <a:xfrm>
            <a:off x="333555" y="76200"/>
            <a:ext cx="6971581" cy="1143000"/>
          </a:xfrm>
          <a:noFill/>
        </p:spPr>
        <p:txBody>
          <a:bodyPr/>
          <a:lstStyle/>
          <a:p>
            <a:pPr lvl="0"/>
            <a:r>
              <a:rPr lang="en-US" sz="2800" dirty="0">
                <a:solidFill>
                  <a:schemeClr val="tx1"/>
                </a:solidFill>
                <a:ea typeface="Calibri"/>
                <a:cs typeface="Calibri"/>
              </a:rPr>
              <a:t>Structure Realized the Dream of Wright Brothers</a:t>
            </a:r>
          </a:p>
        </p:txBody>
      </p:sp>
      <p:sp>
        <p:nvSpPr>
          <p:cNvPr id="4" name="Slide Number Placeholder 7">
            <a:extLst>
              <a:ext uri="{FF2B5EF4-FFF2-40B4-BE49-F238E27FC236}">
                <a16:creationId xmlns:a16="http://schemas.microsoft.com/office/drawing/2014/main" id="{74E2803D-DB4B-1342-74E1-7457BAF02438}"/>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37</a:t>
            </a:fld>
            <a:endParaRPr lang="en-US"/>
          </a:p>
        </p:txBody>
      </p:sp>
      <p:grpSp>
        <p:nvGrpSpPr>
          <p:cNvPr id="5" name="Group 38">
            <a:extLst>
              <a:ext uri="{FF2B5EF4-FFF2-40B4-BE49-F238E27FC236}">
                <a16:creationId xmlns:a16="http://schemas.microsoft.com/office/drawing/2014/main" id="{C16D0F98-AA53-9026-D006-F7913A875B2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A3579AD-826B-39EA-D5E7-429A3E8CC1A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6AF6224-4BDA-7ACB-71FA-311FD70A58C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5763CB3-C80B-C95F-8830-33BF6BA38EB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1D32D79-016C-8085-0FB1-505E46DFA2D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5F606C7-5F24-30C9-B201-09E5393BB7A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5E76849-E427-773C-D445-10750B07B8C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F03E4E7-B836-6E63-8FF9-40A356C7FC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F447033-92C3-C576-8B83-15DD42766E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9D98EF6-6287-D599-3226-2698DE09D1C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897ADF4-D872-DF13-73F6-48C33DCBB1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BC2AB06-C4DB-52A8-EBD9-929B97BAC8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92CF9C9-3BAA-F896-81C7-BDD0E949270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E476F78-67A9-DD37-520F-03A6CD69608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14C73F0-65F8-DC25-DFBA-C293120AC26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6E5B9D3-94A1-521F-B8E7-38F087A93D5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F517F0B-B8CC-8706-780A-8A90162A1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Content Placeholder 26">
            <a:extLst>
              <a:ext uri="{FF2B5EF4-FFF2-40B4-BE49-F238E27FC236}">
                <a16:creationId xmlns:a16="http://schemas.microsoft.com/office/drawing/2014/main" id="{ED486526-241C-ED8B-C03B-28AF02B1A45A}"/>
              </a:ext>
            </a:extLst>
          </p:cNvPr>
          <p:cNvPicPr>
            <a:picLocks noGrp="1" noChangeAspect="1"/>
          </p:cNvPicPr>
          <p:nvPr>
            <p:ph idx="1"/>
          </p:nvPr>
        </p:nvPicPr>
        <p:blipFill>
          <a:blip r:embed="rId4"/>
          <a:stretch>
            <a:fillRect/>
          </a:stretch>
        </p:blipFill>
        <p:spPr bwMode="auto">
          <a:xfrm>
            <a:off x="415034" y="1676400"/>
            <a:ext cx="584119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a:extLst>
              <a:ext uri="{FF2B5EF4-FFF2-40B4-BE49-F238E27FC236}">
                <a16:creationId xmlns:a16="http://schemas.microsoft.com/office/drawing/2014/main" id="{8BE539EC-5468-DB9F-CF07-A74636D98C4B}"/>
              </a:ext>
            </a:extLst>
          </p:cNvPr>
          <p:cNvSpPr txBox="1"/>
          <p:nvPr/>
        </p:nvSpPr>
        <p:spPr>
          <a:xfrm>
            <a:off x="702936" y="1203233"/>
            <a:ext cx="1304203" cy="461665"/>
          </a:xfrm>
          <a:prstGeom prst="rect">
            <a:avLst/>
          </a:prstGeom>
          <a:noFill/>
        </p:spPr>
        <p:txBody>
          <a:bodyPr wrap="none" rtlCol="0">
            <a:spAutoFit/>
          </a:bodyPr>
          <a:lstStyle/>
          <a:p>
            <a:r>
              <a:rPr lang="en-US" dirty="0"/>
              <a:t>A Dream</a:t>
            </a:r>
          </a:p>
        </p:txBody>
      </p:sp>
      <p:sp>
        <p:nvSpPr>
          <p:cNvPr id="29" name="TextBox 28">
            <a:extLst>
              <a:ext uri="{FF2B5EF4-FFF2-40B4-BE49-F238E27FC236}">
                <a16:creationId xmlns:a16="http://schemas.microsoft.com/office/drawing/2014/main" id="{3B0159F7-A842-E1F5-1A13-C5238D48A6D8}"/>
              </a:ext>
            </a:extLst>
          </p:cNvPr>
          <p:cNvSpPr txBox="1"/>
          <p:nvPr/>
        </p:nvSpPr>
        <p:spPr>
          <a:xfrm>
            <a:off x="533400" y="4004002"/>
            <a:ext cx="1353897" cy="461665"/>
          </a:xfrm>
          <a:prstGeom prst="rect">
            <a:avLst/>
          </a:prstGeom>
          <a:noFill/>
        </p:spPr>
        <p:txBody>
          <a:bodyPr wrap="none" rtlCol="0">
            <a:spAutoFit/>
          </a:bodyPr>
          <a:lstStyle/>
          <a:p>
            <a:r>
              <a:rPr lang="en-US" dirty="0"/>
              <a:t>A Reality</a:t>
            </a:r>
          </a:p>
        </p:txBody>
      </p:sp>
      <p:pic>
        <p:nvPicPr>
          <p:cNvPr id="31" name="Picture 30">
            <a:extLst>
              <a:ext uri="{FF2B5EF4-FFF2-40B4-BE49-F238E27FC236}">
                <a16:creationId xmlns:a16="http://schemas.microsoft.com/office/drawing/2014/main" id="{81D722B3-FB4E-D486-269A-E56598AC08D1}"/>
              </a:ext>
            </a:extLst>
          </p:cNvPr>
          <p:cNvPicPr>
            <a:picLocks noChangeAspect="1"/>
          </p:cNvPicPr>
          <p:nvPr/>
        </p:nvPicPr>
        <p:blipFill>
          <a:blip r:embed="rId5"/>
          <a:stretch>
            <a:fillRect/>
          </a:stretch>
        </p:blipFill>
        <p:spPr>
          <a:xfrm>
            <a:off x="2977288" y="4004002"/>
            <a:ext cx="4528412" cy="2599426"/>
          </a:xfrm>
          <a:prstGeom prst="rect">
            <a:avLst/>
          </a:prstGeom>
        </p:spPr>
      </p:pic>
    </p:spTree>
    <p:extLst>
      <p:ext uri="{BB962C8B-B14F-4D97-AF65-F5344CB8AC3E}">
        <p14:creationId xmlns:p14="http://schemas.microsoft.com/office/powerpoint/2010/main" val="60812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8446</TotalTime>
  <Words>1726</Words>
  <Application>Microsoft Office PowerPoint</Application>
  <PresentationFormat>On-screen Show (4:3)</PresentationFormat>
  <Paragraphs>230</Paragraphs>
  <Slides>37</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Cambria Math</vt:lpstr>
      <vt:lpstr>CommercialScript BT</vt:lpstr>
      <vt:lpstr>Curlz MT</vt:lpstr>
      <vt:lpstr>Tempus Sans ITC</vt:lpstr>
      <vt:lpstr>Times New Roman</vt:lpstr>
      <vt:lpstr>Blank Presentation</vt:lpstr>
      <vt:lpstr>Equilibrium Analysis Methodology – 3D  Statics</vt:lpstr>
      <vt:lpstr>Engineering 3D  World</vt:lpstr>
      <vt:lpstr>Next Generation Sustainable 3D Structures &amp; Equilibrium</vt:lpstr>
      <vt:lpstr>Equilibrium in Three Dimensions</vt:lpstr>
      <vt:lpstr>EQUILIBRIUM IN THREE DIMENSIONS</vt:lpstr>
      <vt:lpstr>EQUILIBRIUM IN THREE DIMENSIONS</vt:lpstr>
      <vt:lpstr>Case Study: Independency of 3D Dynamic Equilibrium Equations</vt:lpstr>
      <vt:lpstr>Case Study: Independency of 3D Dynamic Equilibrium Equations</vt:lpstr>
      <vt:lpstr>Force Balance in 3D</vt:lpstr>
      <vt:lpstr>Moment Balance in 3D</vt:lpstr>
      <vt:lpstr>Free-Body Diagrams for 3D Equilibrium Analysis </vt:lpstr>
      <vt:lpstr>Modeling the Action of Forces in Three-dimensional Analysis</vt:lpstr>
      <vt:lpstr>Modeling the Action of Forces in Three-dimensional Analysis</vt:lpstr>
      <vt:lpstr>An Ancient and Powerful Support/Constraint for Travel on Land</vt:lpstr>
      <vt:lpstr>Modeling the Action of Forces in Three-dimensional Analysis</vt:lpstr>
      <vt:lpstr>Modeling the Action of Forces in Three-dimensional Analysis</vt:lpstr>
      <vt:lpstr>Modeling the Action of Forces in Three-dimensional Analysis</vt:lpstr>
      <vt:lpstr>Modeling the Action of Forces in Three-dimensional Analysis</vt:lpstr>
      <vt:lpstr>20th Century Inventions to Scaleup 19th Century Systems</vt:lpstr>
      <vt:lpstr>Modeling the Action of Forces in Three-dimensional Analysis</vt:lpstr>
      <vt:lpstr>Categories of Equilibrium</vt:lpstr>
      <vt:lpstr>Categories of Equilibrium</vt:lpstr>
      <vt:lpstr>Categories of Equilibrium</vt:lpstr>
      <vt:lpstr>Categories of Equilibrium</vt:lpstr>
      <vt:lpstr>Categories of Equilibrium</vt:lpstr>
      <vt:lpstr>Constraints and Statical Determinacy</vt:lpstr>
      <vt:lpstr>The Concept of Fixity &amp; Adequacy of constraints</vt:lpstr>
      <vt:lpstr>Constraints and Statical Determinacy</vt:lpstr>
      <vt:lpstr>Complete Fixity Adequate constraints</vt:lpstr>
      <vt:lpstr>Constraints and Statical Determinacy</vt:lpstr>
      <vt:lpstr>Incomplete Fixity Partial constraints</vt:lpstr>
      <vt:lpstr>Constraints and Statical Determinacy</vt:lpstr>
      <vt:lpstr>Incomplete Fixity Partial constraints</vt:lpstr>
      <vt:lpstr>Constraints and Statical Determinacy</vt:lpstr>
      <vt:lpstr>Excessive Fixity Redundant constraints</vt:lpstr>
      <vt:lpstr>Knowledge of Supports and Forces Systems Helped in Realizing the Dreams thru Engineering    </vt:lpstr>
      <vt:lpstr>Structure Realized the Dream of Wright Brothers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719</cp:revision>
  <cp:lastPrinted>2002-07-26T02:11:33Z</cp:lastPrinted>
  <dcterms:created xsi:type="dcterms:W3CDTF">2002-07-26T01:39:54Z</dcterms:created>
  <dcterms:modified xsi:type="dcterms:W3CDTF">2026-01-28T23:38:12Z</dcterms:modified>
</cp:coreProperties>
</file>