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2.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3.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4"/>
  </p:notesMasterIdLst>
  <p:sldIdLst>
    <p:sldId id="1377" r:id="rId2"/>
    <p:sldId id="1305" r:id="rId3"/>
    <p:sldId id="1411" r:id="rId4"/>
    <p:sldId id="1412" r:id="rId5"/>
    <p:sldId id="1324" r:id="rId6"/>
    <p:sldId id="1340" r:id="rId7"/>
    <p:sldId id="1341" r:id="rId8"/>
    <p:sldId id="1325" r:id="rId9"/>
    <p:sldId id="1330" r:id="rId10"/>
    <p:sldId id="1331" r:id="rId11"/>
    <p:sldId id="1387" r:id="rId12"/>
    <p:sldId id="1389" r:id="rId13"/>
    <p:sldId id="1332" r:id="rId14"/>
    <p:sldId id="1409" r:id="rId15"/>
    <p:sldId id="1388" r:id="rId16"/>
    <p:sldId id="1390" r:id="rId17"/>
    <p:sldId id="1391" r:id="rId18"/>
    <p:sldId id="1392" r:id="rId19"/>
    <p:sldId id="1346" r:id="rId20"/>
    <p:sldId id="1333" r:id="rId21"/>
    <p:sldId id="1334" r:id="rId22"/>
    <p:sldId id="1348" r:id="rId23"/>
    <p:sldId id="1347" r:id="rId24"/>
    <p:sldId id="1335" r:id="rId25"/>
    <p:sldId id="1349" r:id="rId26"/>
    <p:sldId id="1350" r:id="rId27"/>
    <p:sldId id="1351" r:id="rId28"/>
    <p:sldId id="1336" r:id="rId29"/>
    <p:sldId id="1352" r:id="rId30"/>
    <p:sldId id="1353" r:id="rId31"/>
    <p:sldId id="1410" r:id="rId32"/>
    <p:sldId id="1337" r:id="rId33"/>
    <p:sldId id="1354" r:id="rId34"/>
    <p:sldId id="1355" r:id="rId35"/>
    <p:sldId id="1306" r:id="rId36"/>
    <p:sldId id="1356" r:id="rId37"/>
    <p:sldId id="1307" r:id="rId38"/>
    <p:sldId id="1309" r:id="rId39"/>
    <p:sldId id="1308" r:id="rId40"/>
    <p:sldId id="1310" r:id="rId41"/>
    <p:sldId id="1396" r:id="rId42"/>
    <p:sldId id="1311" r:id="rId43"/>
  </p:sldIdLst>
  <p:sldSz cx="9144000" cy="6858000" type="screen4x3"/>
  <p:notesSz cx="6858000" cy="89979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CCFF"/>
    <a:srgbClr val="FF33CC"/>
    <a:srgbClr val="FF9900"/>
    <a:srgbClr val="FFCC99"/>
    <a:srgbClr val="3366FF"/>
    <a:srgbClr val="CC9900"/>
    <a:srgbClr val="FF0066"/>
    <a:srgbClr val="000099"/>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4967" autoAdjust="0"/>
    <p:restoredTop sz="93969" autoAdjust="0"/>
  </p:normalViewPr>
  <p:slideViewPr>
    <p:cSldViewPr>
      <p:cViewPr varScale="1">
        <p:scale>
          <a:sx n="74" d="100"/>
          <a:sy n="74" d="100"/>
        </p:scale>
        <p:origin x="1084"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221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ink/ink1.xml><?xml version="1.0" encoding="utf-8"?>
<inkml:ink xmlns:inkml="http://www.w3.org/2003/InkML">
  <inkml:definitions>
    <inkml:context xml:id="ctx0">
      <inkml:inkSource xml:id="inkSrc0">
        <inkml:traceFormat>
          <inkml:channel name="X" type="integer" max="2646" units="cm"/>
          <inkml:channel name="Y" type="integer" max="800" units="cm"/>
          <inkml:channel name="T" type="integer" max="2.14748E9" units="dev"/>
        </inkml:traceFormat>
        <inkml:channelProperties>
          <inkml:channelProperty channel="X" name="resolution" value="95.86957" units="1/cm"/>
          <inkml:channelProperty channel="Y" name="resolution" value="51.6129" units="1/cm"/>
          <inkml:channelProperty channel="T" name="resolution" value="1" units="1/dev"/>
        </inkml:channelProperties>
      </inkml:inkSource>
      <inkml:timestamp xml:id="ts0" timeString="2023-08-08T03:31:06.494"/>
    </inkml:context>
    <inkml:brush xml:id="br0">
      <inkml:brushProperty name="width" value="0.05292" units="cm"/>
      <inkml:brushProperty name="height" value="0.05292" units="cm"/>
      <inkml:brushProperty name="color" value="#FF0000"/>
    </inkml:brush>
  </inkml:definitions>
  <inkml:trace contextRef="#ctx0" brushRef="#br0">11460 8905 0</inkml:trace>
  <inkml:trace contextRef="#ctx0" brushRef="#br0" timeOffset="3343.54">10220 13791 0</inkml:trace>
</inkml:ink>
</file>

<file path=ppt/ink/ink2.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1-23T02:36:25.291"/>
    </inkml:context>
    <inkml:brush xml:id="br0">
      <inkml:brushProperty name="width" value="0.05292" units="cm"/>
      <inkml:brushProperty name="height" value="0.05292" units="cm"/>
      <inkml:brushProperty name="color" value="#FF0000"/>
    </inkml:brush>
  </inkml:definitions>
  <inkml:trace contextRef="#ctx0" brushRef="#br0">13484 10517 363 0,'-9'-12'269'0,"-1"2"-81"0,6 5-119 0,-3 0 3 0,2 2-21 0,2 1-30 0,-5 0 7 16,4 1-17-16,4 1-10 0,0 0 3 0,0 0-5 15,0 0 4-15,0 0-6 0,0 0-5 0,0 0 6 0,0 0-5 16,0 0-9-16,0 0 21 0,0 0-17 0,0 0 19 16,0 0-10-16,2 0 9 0,-1 0 6 0,-1 0-2 15,1 0-7-15,0 0 8 16,17 5-5-16,-16-1 7 0,2-3 1 0,3 1-4 0,-4 1 5 16,8 0-6-16,0 1-9 0,-2-3 17 0,2 1-11 0,-2 0 15 15,2 0-1-15,7 2-13 0,-2-1 9 0,9 0-12 16,2-1-3-16,4 0 12 0,4-2-7 0,0 0 9 15,3-1-4-15,1-1-3 0,3 1 5 0,0 1-5 16,5-3-1-16,3 2 1 16,3-2-10-16,5-2 7 15,4 0 5-15,-4-2-10 0,1 3 12 0,0-1-14 0,-6 3 0 0,6-3 4 0,4-1-5 0,-2 1 6 0,5-3 5 0,-6 5-8 16,-5-1 9-16,1 1-9 0,-5-1 5 0,10-1 0 16,-3-1-5-16,-1-1 5 0,1 4 10 0,-9-4-9 15,-2 3 10-15,0 0-11 0,-1-4 3 0,7 4 3 16,5-3-7-16,-1 1 6 0,2 2-2 0,-8-4-6 15,-5 5 4-15,-3-1-6 0,4 3-2 0,-6-3 8 16,-4-1-10-16,1 2 9 0,-5-3-3 0,2 3-2 0,-2 0 6 0,-3-2-8 16,-5 2-3-16,-2 3 6 15,-4-2-6-15,0 0 7 0,-3 1-1 0,-3-2-1 16,-3 2 7-16,-1 1-7 0,-1 0-5 0,-2 0 7 0,0 0-5 0,-5-4 6 16,0 3-3-16,-1 1 8 0,0 0-1 0,0 0 3 15,0 0-2-15,0 0-13 0,0 0 4 0,0 0-7 16,0 0 4-16,-1 0 2 0,1 0 2 15,-1 0-1-15,-1 0 3 0,1 0-5 0,-27 2-3 0,22 1 0 0,0-3 6 16,-1 0-32-16,1 1-8 0,-3-2-12 0,1 1-48 16,0 1-55-16,-5 0-55 0,3 0 10 15,-2-1-44-15</inkml:trace>
  <inkml:trace contextRef="#ctx0" brushRef="#br0" timeOffset="616.59">15578 10048 935 0,'-4'-6'36'0,"-2"1"-29"0,0 2-17 0,3 1 6 0,-1-1-6 0,4 3 4 0,0 0-3 0,0 0 0 16,0 0-14-16,0 0 15 15,0 0-4-15,0 0 8 0,0 0 4 0,0 0 18 0,0 0 6 0,0 0 1 16,0 0-6-16,1 0 14 0,1 1-13 0,-1 0 13 16,-1 0-5-16,1 0-2 15,25 13 10-15,-16-9-11 0,1-1-23 0,3 2 17 16,0-2-17-16,3 1 20 0,4 2-7 0,4 2-9 16,-4 0 4-16,8 0-7 0,3 0-7 0,-2-1 14 15,11 1-10-15,-2 0 13 0,-1 1-3 0,0-1-6 0,2 1 8 16,-5 1-10-16,0-1-10 0,-2 0 14 0,0 1-3 15,-3-2 9-15,2 0 1 0,-3 0-15 0,-3 0 1 0,1 0-5 0,1-2 3 0,-7 1 1 16,-4-2-6 0,-5 2 4-16,-4 1-4 0,-5-1-16 0,-2 2 5 0,-5 0-11 15,-3 0-1-15,-6 2 26 0,-6 2-3 0,-4-1 13 0,-9 4 18 0,0-1-12 16,1-1 8-16,-7 2-12 0,6-3 0 16,-2 1 1-16,-2-2 1 0,0 0 1 0,-1 0-3 0,4 1-3 0,-4 3-6 15,-1 0 2-15,-1-1-15 0,0 1 26 16,5 0-11-16,2 0 16 0,4 1-16 0,-1-2 13 15,1-3 0-15,5-1 3 0,-1-1-7 16,5-2-1-16,2 4 1 0,1-2 0 0,1 2 3 16,3-5 0-16,1-1 3 0,3-3-2 0,1-4-1 0,2 1 19 0,-1-3 1 0,4 0 8 15,-1-3 14-15,1-6 3 0,-1-2-1 0,3-8 2 16,-3-4-20 0,3-5-11-16,3-4-4 0,-1-5 1 15,2-1-11-15,0-8-4 0,2-1-3 0,0-2 2 0,2-2 8 0,4 3-12 16,-2-1 2-16,1 2-6 0,1 0-3 0,-2 4 2 15,3 2 0-15,-4 3 1 0,2 3 1 0,-1 3-32 16,2 5-54-16,-4 6 6 0,-2 6-161 0,-3 5-166 16</inkml:trace>
</inkml:ink>
</file>

<file path=ppt/ink/ink3.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1-23T02:41:03.952"/>
    </inkml:context>
    <inkml:brush xml:id="br0">
      <inkml:brushProperty name="width" value="0.05292" units="cm"/>
      <inkml:brushProperty name="height" value="0.05292" units="cm"/>
      <inkml:brushProperty name="color" value="#FF0000"/>
    </inkml:brush>
  </inkml:definitions>
  <inkml:trace contextRef="#ctx0" brushRef="#br0">16829 11465 258 0,'0'0'6'0,"0"0"38"16,0 0 55-16,-1-1-6 0,0 0-31 0,0 0-8 0,0 0-19 16,0 0 11-16,1 0-24 0,-1 0 10 0,-1 0 5 0,1 0-1 15,0 0-6-15,0 0 10 0,0-1-4 0,0 0 8 16,1 0-10-16,0 0-7 0,-7-30-1 16,7 32-1-16,0 0-13 0,0-1 10 0,1 0-15 0,0 0 15 0,0 0-12 15,0 0 3-15,1 0 6 0,-1 0-5 0,-1 0-8 0,1 0 11 16,0 0-10-16,0 0 13 15,0 1-5-15,0 0 4 0,1 0 11 0,-1 0-6 0,-1 0 13 0,1 0-18 16,0 1-4-16,17 13-2 0,-18-7 1 0,1 1 1 16,3 0 1-16,-4 2-1 0,2 1-5 15,-1 1-8-15,1 2 0 0,1 1-2 0,1 0 9 0,0 3 2 16,-2-1 5-16,1 1-6 0,1 3-15 0,-3-3 16 16,1 4-11-16,0 2 16 0,0-2-3 0,-1 2-8 15,-1-2 5-15,0 2-7 0,-1 1-4 0,1 1 9 0,0-1-12 16,-2-3 12-16,1 3 3 0,-1-3-4 0,0 1 8 15,1 0-10 1,-2 1 2-16,1-2-5 0,1-1 4 0,0-2-4 0,-2-3 6 0,0-3 1 0,0 0 2 16,2 0-1-1,-1-2 2-15,1 0 4 0,-1-1 4 0,1-6-2 0,0 4 3 16,1-8 0-16,0 0 1 0,0 0 2 16,0 0-1-16,0 0 9 0,0 0-6 0,0 0 7 0,0 0-4 0,4-3-4 0,-1-6 0 0,-2 3 0 31,4-2-7-31,-1 2-13 0,0 0 8 0,2-2-8 15,-1 2 3-15,-2-3-4 0,0 2-2 0,0-2 0 0,0 2-4 0,-1 2 3 16,1 0-1-16,-2 0 5 0,-1-1 0 0,1 2-8 16,0-1 2-16,-1 1-3 0,1 0 4 0,-1-1 0 0,0-1 2 15,-1-1-2-15,1-1 2 0,-1 1-2 0,0-3-2 0,0-1 2 0,-1 0 3 16,1-1-4 0,0 1 1-16,-1-1-1 0,1-1 1 0,0 0 0 0,0-2 1 0,-1-3-1 0,0 2 4 0,0-3-6 15,1 1 0-15,1 3-1 0,0-5 5 0,0 4-2 31,0 1 3-31,0-2-3 0,0 7-2 0,2-1-1 16,3 0-2-16,-3 2 3 0,1-2 4 0,1 6-8 16,-3 0 3-16,3 1-5 0,0 1 5 0,-1-1 0 15,2-3 1-15,0 4 0 0,1-1 0 0,0 0-1 0,1 1-2 0,1-1 1 0,-2 2-5 0,3-2 4 16,1 1 1-16,-1 2 2 0,0-2 1 0,1 1-6 0,-2 1 2 31,2-1-2-31,-1 2 11 0,1 1-9 0,-1-1 3 16,0 0-7-16,0 3 4 0,2 0 0 0,-3 0-5 15,0 2 4-15,1 0-3 0,-4 0 8 0,2 3-7 16,-3-5 7-16,0 2-2 0,3 1-4 0,-5 1 7 0,5 6-8 16,-2-4 0-16,-5 0 1 0,0 1 2 0,1-1-1 15,4 6 4-15,-4-1-1 0,1 0-2 0,-3-2 2 16,-7 0 6-16,8 4-4 0,-4-1 3 0,0 1-4 16,-1 1-4-16,-2-2 5 0,1-1-2 0,0 3 5 15,3-4 5-15,-7 2-5 0,4-1 4 0,-5 0-4 16,0 0-2-16,3-1 0 0,-4 0-2 0,4-2 2 0,-2-1 2 15,-1 0 4-15,-1-2 5 0,-2 1 0 0,-3-2 10 16,0-1-10-16,-1 0 1 0,0 0-3 16,-1-1 3-16,0-3-1 0,-1 1 1 0,-3-3-1 0,4-1 4 0,-4-1-2 15,6 0 3-15,-4-2-2 0,2-3 0 0,5 0-22 16,-4-1-17-16,5-1-2 0,-5 0-45 0,6 0-84 16,5 0-41-16,5 3-15 0,11 0-110 0</inkml:trace>
  <inkml:trace contextRef="#ctx0" brushRef="#br0" timeOffset="126.45">17005 11923 1969 0,'4'-13'321'0,"-5"4"-280"0,-3 1 6 0,-3 4-24 0,-1 4-23 0,0 3-2 0,0 2-14 0,-1 5 0 16,1 0-88-16,-1 0-210 0,3-2-88 0,1 0-26 15,-1-4-128-15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1F94E62-A251-1A7E-0EF4-2A72C99EFA8A}"/>
              </a:ext>
            </a:extLst>
          </p:cNvPr>
          <p:cNvSpPr>
            <a:spLocks noGrp="1"/>
          </p:cNvSpPr>
          <p:nvPr>
            <p:ph type="hdr" sz="quarter"/>
          </p:nvPr>
        </p:nvSpPr>
        <p:spPr>
          <a:xfrm>
            <a:off x="0" y="0"/>
            <a:ext cx="2971800" cy="449263"/>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2D40ED5C-FAED-BFC4-F700-076D45E4A004}"/>
              </a:ext>
            </a:extLst>
          </p:cNvPr>
          <p:cNvSpPr>
            <a:spLocks noGrp="1"/>
          </p:cNvSpPr>
          <p:nvPr>
            <p:ph type="dt" idx="1"/>
          </p:nvPr>
        </p:nvSpPr>
        <p:spPr>
          <a:xfrm>
            <a:off x="3884613" y="0"/>
            <a:ext cx="2971800" cy="449263"/>
          </a:xfrm>
          <a:prstGeom prst="rect">
            <a:avLst/>
          </a:prstGeom>
        </p:spPr>
        <p:txBody>
          <a:bodyPr vert="horz" lIns="91440" tIns="45720" rIns="91440" bIns="45720" rtlCol="0"/>
          <a:lstStyle>
            <a:lvl1pPr algn="r">
              <a:defRPr sz="1200"/>
            </a:lvl1pPr>
          </a:lstStyle>
          <a:p>
            <a:pPr>
              <a:defRPr/>
            </a:pPr>
            <a:fld id="{B79A6878-C2C0-4267-B3B2-C1A3D7AE1E93}" type="datetimeFigureOut">
              <a:rPr lang="en-US"/>
              <a:pPr>
                <a:defRPr/>
              </a:pPr>
              <a:t>1/23/2026</a:t>
            </a:fld>
            <a:endParaRPr lang="en-US"/>
          </a:p>
        </p:txBody>
      </p:sp>
      <p:sp>
        <p:nvSpPr>
          <p:cNvPr id="4" name="Slide Image Placeholder 3">
            <a:extLst>
              <a:ext uri="{FF2B5EF4-FFF2-40B4-BE49-F238E27FC236}">
                <a16:creationId xmlns:a16="http://schemas.microsoft.com/office/drawing/2014/main" id="{E0EEAE06-A665-3988-908A-D8D640787BB0}"/>
              </a:ext>
            </a:extLst>
          </p:cNvPr>
          <p:cNvSpPr>
            <a:spLocks noGrp="1" noRot="1" noChangeAspect="1"/>
          </p:cNvSpPr>
          <p:nvPr>
            <p:ph type="sldImg" idx="2"/>
          </p:nvPr>
        </p:nvSpPr>
        <p:spPr>
          <a:xfrm>
            <a:off x="1179513" y="674688"/>
            <a:ext cx="4498975" cy="33750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47AB4084-F099-9975-7F65-3E6E99E90F60}"/>
              </a:ext>
            </a:extLst>
          </p:cNvPr>
          <p:cNvSpPr>
            <a:spLocks noGrp="1"/>
          </p:cNvSpPr>
          <p:nvPr>
            <p:ph type="body" sz="quarter" idx="3"/>
          </p:nvPr>
        </p:nvSpPr>
        <p:spPr>
          <a:xfrm>
            <a:off x="685800" y="4273550"/>
            <a:ext cx="5486400" cy="40497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4D4314BE-7179-B063-6AF4-0E2FE1E2E240}"/>
              </a:ext>
            </a:extLst>
          </p:cNvPr>
          <p:cNvSpPr>
            <a:spLocks noGrp="1"/>
          </p:cNvSpPr>
          <p:nvPr>
            <p:ph type="ftr" sz="quarter" idx="4"/>
          </p:nvPr>
        </p:nvSpPr>
        <p:spPr>
          <a:xfrm>
            <a:off x="0" y="8547100"/>
            <a:ext cx="2971800" cy="449263"/>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7CC056E9-A69B-A5AC-BC59-77E8BCC7A1E2}"/>
              </a:ext>
            </a:extLst>
          </p:cNvPr>
          <p:cNvSpPr>
            <a:spLocks noGrp="1"/>
          </p:cNvSpPr>
          <p:nvPr>
            <p:ph type="sldNum" sz="quarter" idx="5"/>
          </p:nvPr>
        </p:nvSpPr>
        <p:spPr>
          <a:xfrm>
            <a:off x="3884613" y="8547100"/>
            <a:ext cx="2971800" cy="449263"/>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52C7EE5B-0931-47A4-916B-70AA93081E5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2F9F82-06FE-4AB9-C378-3D1293D9B7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9CBBF2-8D61-CA86-A7AC-CFFCACF7EF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8EF7BA-2AC9-7806-5D7C-79CFA51830FE}"/>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A44AAA93-4F82-DDA4-44DF-0D41A06540D1}"/>
              </a:ext>
            </a:extLst>
          </p:cNvPr>
          <p:cNvSpPr txBox="1">
            <a:spLocks noGrp="1"/>
          </p:cNvSpPr>
          <p:nvPr>
            <p:ph type="sldNum" sz="quarter" idx="8"/>
          </p:nvPr>
        </p:nvSpPr>
        <p:spPr/>
        <p:txBody>
          <a:bodyPr/>
          <a:lstStyle/>
          <a:p>
            <a:pPr lvl="0"/>
            <a:fld id="{C01480D9-C9C9-4919-8C4B-4AAD4112CED4}" type="slidenum">
              <a:t>2</a:t>
            </a:fld>
            <a:endParaRPr lang="en-US"/>
          </a:p>
        </p:txBody>
      </p:sp>
    </p:spTree>
    <p:extLst>
      <p:ext uri="{BB962C8B-B14F-4D97-AF65-F5344CB8AC3E}">
        <p14:creationId xmlns:p14="http://schemas.microsoft.com/office/powerpoint/2010/main" val="994322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A2855-8594-618D-C419-893D0546A4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833E20-DD1D-655E-A79E-5975F94F46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05853C-622E-5C9E-0DC6-6A2776F09A51}"/>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E1E0FC96-DD53-E9FE-3F4F-5EAD9C0F295D}"/>
              </a:ext>
            </a:extLst>
          </p:cNvPr>
          <p:cNvSpPr txBox="1">
            <a:spLocks noGrp="1"/>
          </p:cNvSpPr>
          <p:nvPr>
            <p:ph type="sldNum" sz="quarter" idx="8"/>
          </p:nvPr>
        </p:nvSpPr>
        <p:spPr/>
        <p:txBody>
          <a:bodyPr/>
          <a:lstStyle/>
          <a:p>
            <a:pPr lvl="0"/>
            <a:fld id="{C01480D9-C9C9-4919-8C4B-4AAD4112CED4}" type="slidenum">
              <a:t>3</a:t>
            </a:fld>
            <a:endParaRPr lang="en-US"/>
          </a:p>
        </p:txBody>
      </p:sp>
    </p:spTree>
    <p:extLst>
      <p:ext uri="{BB962C8B-B14F-4D97-AF65-F5344CB8AC3E}">
        <p14:creationId xmlns:p14="http://schemas.microsoft.com/office/powerpoint/2010/main" val="825343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A6AA61-9A9E-ABC1-1407-11F8B05C42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51CEF4-9D02-9C1A-D401-5A0120C359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FA9C7C-A0BA-E769-EB1F-954DD924C3D6}"/>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CD293CFC-2D8F-BF1A-82D8-847DA65EF8DB}"/>
              </a:ext>
            </a:extLst>
          </p:cNvPr>
          <p:cNvSpPr txBox="1">
            <a:spLocks noGrp="1"/>
          </p:cNvSpPr>
          <p:nvPr>
            <p:ph type="sldNum" sz="quarter" idx="8"/>
          </p:nvPr>
        </p:nvSpPr>
        <p:spPr/>
        <p:txBody>
          <a:bodyPr/>
          <a:lstStyle/>
          <a:p>
            <a:pPr lvl="0"/>
            <a:fld id="{C01480D9-C9C9-4919-8C4B-4AAD4112CED4}" type="slidenum">
              <a:t>4</a:t>
            </a:fld>
            <a:endParaRPr lang="en-US"/>
          </a:p>
        </p:txBody>
      </p:sp>
    </p:spTree>
    <p:extLst>
      <p:ext uri="{BB962C8B-B14F-4D97-AF65-F5344CB8AC3E}">
        <p14:creationId xmlns:p14="http://schemas.microsoft.com/office/powerpoint/2010/main" val="17542520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FFC12-1BBB-1F4B-92D7-399919037C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79EEA1-9563-1CE5-5E42-24DC0556C2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157709-BB04-E8DB-AEBB-6D4BB5C28672}"/>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DFEB1A63-3D3D-1C13-CE1A-E1894289BB79}"/>
              </a:ext>
            </a:extLst>
          </p:cNvPr>
          <p:cNvSpPr txBox="1">
            <a:spLocks noGrp="1"/>
          </p:cNvSpPr>
          <p:nvPr>
            <p:ph type="sldNum" sz="quarter" idx="8"/>
          </p:nvPr>
        </p:nvSpPr>
        <p:spPr/>
        <p:txBody>
          <a:bodyPr/>
          <a:lstStyle/>
          <a:p>
            <a:pPr lvl="0"/>
            <a:fld id="{C01480D9-C9C9-4919-8C4B-4AAD4112CED4}" type="slidenum">
              <a:t>5</a:t>
            </a:fld>
            <a:endParaRPr lang="en-US"/>
          </a:p>
        </p:txBody>
      </p:sp>
    </p:spTree>
    <p:extLst>
      <p:ext uri="{BB962C8B-B14F-4D97-AF65-F5344CB8AC3E}">
        <p14:creationId xmlns:p14="http://schemas.microsoft.com/office/powerpoint/2010/main" val="36561644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77220-323C-5F41-CAE4-E0BC0E19CD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EECA1E-40AC-A216-4F1A-7B2DD680AA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0572A7-27ED-2775-58FF-777F86E37F39}"/>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1B37D50F-924D-854E-64D7-9E20B15D56EC}"/>
              </a:ext>
            </a:extLst>
          </p:cNvPr>
          <p:cNvSpPr txBox="1">
            <a:spLocks noGrp="1"/>
          </p:cNvSpPr>
          <p:nvPr>
            <p:ph type="sldNum" sz="quarter" idx="8"/>
          </p:nvPr>
        </p:nvSpPr>
        <p:spPr/>
        <p:txBody>
          <a:bodyPr/>
          <a:lstStyle/>
          <a:p>
            <a:pPr lvl="0"/>
            <a:fld id="{C01480D9-C9C9-4919-8C4B-4AAD4112CED4}" type="slidenum">
              <a:t>6</a:t>
            </a:fld>
            <a:endParaRPr lang="en-US"/>
          </a:p>
        </p:txBody>
      </p:sp>
    </p:spTree>
    <p:extLst>
      <p:ext uri="{BB962C8B-B14F-4D97-AF65-F5344CB8AC3E}">
        <p14:creationId xmlns:p14="http://schemas.microsoft.com/office/powerpoint/2010/main" val="7966184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30977-DF99-148B-13AA-30ED2E369A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411404-C960-DAAB-AB76-8CB02E7925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0ECEAC-55CD-6BCD-55EE-8C39A80512A1}"/>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60427EB0-7794-DA3B-1666-CFF5705A3CCF}"/>
              </a:ext>
            </a:extLst>
          </p:cNvPr>
          <p:cNvSpPr txBox="1">
            <a:spLocks noGrp="1"/>
          </p:cNvSpPr>
          <p:nvPr>
            <p:ph type="sldNum" sz="quarter" idx="8"/>
          </p:nvPr>
        </p:nvSpPr>
        <p:spPr/>
        <p:txBody>
          <a:bodyPr/>
          <a:lstStyle/>
          <a:p>
            <a:pPr lvl="0"/>
            <a:fld id="{C01480D9-C9C9-4919-8C4B-4AAD4112CED4}" type="slidenum">
              <a:t>7</a:t>
            </a:fld>
            <a:endParaRPr lang="en-US"/>
          </a:p>
        </p:txBody>
      </p:sp>
    </p:spTree>
    <p:extLst>
      <p:ext uri="{BB962C8B-B14F-4D97-AF65-F5344CB8AC3E}">
        <p14:creationId xmlns:p14="http://schemas.microsoft.com/office/powerpoint/2010/main" val="34500019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B62B2-1758-6DEF-AF83-636A393FE8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650DF3-9B18-9B57-3423-B22DD81F0A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1201AC-5163-9B0D-D0C1-7FF343601F33}"/>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46F94A8C-3763-B2F6-325A-EB565A96B1F6}"/>
              </a:ext>
            </a:extLst>
          </p:cNvPr>
          <p:cNvSpPr txBox="1">
            <a:spLocks noGrp="1"/>
          </p:cNvSpPr>
          <p:nvPr>
            <p:ph type="sldNum" sz="quarter" idx="8"/>
          </p:nvPr>
        </p:nvSpPr>
        <p:spPr/>
        <p:txBody>
          <a:bodyPr/>
          <a:lstStyle/>
          <a:p>
            <a:pPr lvl="0"/>
            <a:fld id="{C01480D9-C9C9-4919-8C4B-4AAD4112CED4}" type="slidenum">
              <a:t>8</a:t>
            </a:fld>
            <a:endParaRPr lang="en-US"/>
          </a:p>
        </p:txBody>
      </p:sp>
    </p:spTree>
    <p:extLst>
      <p:ext uri="{BB962C8B-B14F-4D97-AF65-F5344CB8AC3E}">
        <p14:creationId xmlns:p14="http://schemas.microsoft.com/office/powerpoint/2010/main" val="3607524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73956-90D5-EAF5-9FD2-D2CC7D69A0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C4FC73-AEF1-7006-2F92-78FF0EAD3B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5AF5F4-5DC3-6CFF-3FE5-82B92E44C62C}"/>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A8874D24-80E4-DB03-2D3C-1EA28B90F33C}"/>
              </a:ext>
            </a:extLst>
          </p:cNvPr>
          <p:cNvSpPr txBox="1">
            <a:spLocks noGrp="1"/>
          </p:cNvSpPr>
          <p:nvPr>
            <p:ph type="sldNum" sz="quarter" idx="8"/>
          </p:nvPr>
        </p:nvSpPr>
        <p:spPr/>
        <p:txBody>
          <a:bodyPr/>
          <a:lstStyle/>
          <a:p>
            <a:pPr lvl="0"/>
            <a:fld id="{C01480D9-C9C9-4919-8C4B-4AAD4112CED4}" type="slidenum">
              <a:t>9</a:t>
            </a:fld>
            <a:endParaRPr lang="en-US"/>
          </a:p>
        </p:txBody>
      </p:sp>
    </p:spTree>
    <p:extLst>
      <p:ext uri="{BB962C8B-B14F-4D97-AF65-F5344CB8AC3E}">
        <p14:creationId xmlns:p14="http://schemas.microsoft.com/office/powerpoint/2010/main" val="1037371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F85C2-9322-62BC-A30A-19F58F916A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8A0810-F7A1-F786-C279-BF58D5D35D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D301D2-9DA1-9613-CA4F-EB527B0B1FB8}"/>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58A9E6B3-DBBF-7F2D-D7D3-133E12F67376}"/>
              </a:ext>
            </a:extLst>
          </p:cNvPr>
          <p:cNvSpPr txBox="1">
            <a:spLocks noGrp="1"/>
          </p:cNvSpPr>
          <p:nvPr>
            <p:ph type="sldNum" sz="quarter" idx="8"/>
          </p:nvPr>
        </p:nvSpPr>
        <p:spPr/>
        <p:txBody>
          <a:bodyPr/>
          <a:lstStyle/>
          <a:p>
            <a:pPr lvl="0"/>
            <a:fld id="{C01480D9-C9C9-4919-8C4B-4AAD4112CED4}" type="slidenum">
              <a:t>10</a:t>
            </a:fld>
            <a:endParaRPr lang="en-US"/>
          </a:p>
        </p:txBody>
      </p:sp>
    </p:spTree>
    <p:extLst>
      <p:ext uri="{BB962C8B-B14F-4D97-AF65-F5344CB8AC3E}">
        <p14:creationId xmlns:p14="http://schemas.microsoft.com/office/powerpoint/2010/main" val="1717270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4E09D-62B6-BFDC-4F60-A8B4834537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004AC5-FA41-DAD2-55F3-8A363A88F8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094B77-04E3-9883-2179-0EBE4DE9C714}"/>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C51737C5-537A-FA9A-6FAB-96D0252EFEEE}"/>
              </a:ext>
            </a:extLst>
          </p:cNvPr>
          <p:cNvSpPr txBox="1">
            <a:spLocks noGrp="1"/>
          </p:cNvSpPr>
          <p:nvPr>
            <p:ph type="sldNum" sz="quarter" idx="8"/>
          </p:nvPr>
        </p:nvSpPr>
        <p:spPr/>
        <p:txBody>
          <a:bodyPr/>
          <a:lstStyle/>
          <a:p>
            <a:pPr lvl="0"/>
            <a:fld id="{C01480D9-C9C9-4919-8C4B-4AAD4112CED4}" type="slidenum">
              <a:t>11</a:t>
            </a:fld>
            <a:endParaRPr lang="en-US"/>
          </a:p>
        </p:txBody>
      </p:sp>
    </p:spTree>
    <p:extLst>
      <p:ext uri="{BB962C8B-B14F-4D97-AF65-F5344CB8AC3E}">
        <p14:creationId xmlns:p14="http://schemas.microsoft.com/office/powerpoint/2010/main" val="17221050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79B96-CC3E-C382-4974-4594ACD39B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2D6EF1-3215-05AA-5668-2DAF467E32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7D8D2B-8290-A960-E5DC-9D31CE0C04B6}"/>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7B7B9798-8C78-5D76-3F9F-3CE79E86526A}"/>
              </a:ext>
            </a:extLst>
          </p:cNvPr>
          <p:cNvSpPr txBox="1">
            <a:spLocks noGrp="1"/>
          </p:cNvSpPr>
          <p:nvPr>
            <p:ph type="sldNum" sz="quarter" idx="8"/>
          </p:nvPr>
        </p:nvSpPr>
        <p:spPr/>
        <p:txBody>
          <a:bodyPr/>
          <a:lstStyle/>
          <a:p>
            <a:pPr lvl="0"/>
            <a:fld id="{C01480D9-C9C9-4919-8C4B-4AAD4112CED4}" type="slidenum">
              <a:t>12</a:t>
            </a:fld>
            <a:endParaRPr lang="en-US"/>
          </a:p>
        </p:txBody>
      </p:sp>
    </p:spTree>
    <p:extLst>
      <p:ext uri="{BB962C8B-B14F-4D97-AF65-F5344CB8AC3E}">
        <p14:creationId xmlns:p14="http://schemas.microsoft.com/office/powerpoint/2010/main" val="11468836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0A324C-26B4-737D-3ACD-34720F766A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ABFCB7-D1D4-A1DF-53CF-DF39902C43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72C95C-8AFB-CB94-0784-D32E21FE31AE}"/>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BAD4410B-E2B2-7A62-E624-76222E51DB19}"/>
              </a:ext>
            </a:extLst>
          </p:cNvPr>
          <p:cNvSpPr txBox="1">
            <a:spLocks noGrp="1"/>
          </p:cNvSpPr>
          <p:nvPr>
            <p:ph type="sldNum" sz="quarter" idx="8"/>
          </p:nvPr>
        </p:nvSpPr>
        <p:spPr/>
        <p:txBody>
          <a:bodyPr/>
          <a:lstStyle/>
          <a:p>
            <a:pPr lvl="0"/>
            <a:fld id="{C01480D9-C9C9-4919-8C4B-4AAD4112CED4}" type="slidenum">
              <a:t>13</a:t>
            </a:fld>
            <a:endParaRPr lang="en-US"/>
          </a:p>
        </p:txBody>
      </p:sp>
    </p:spTree>
    <p:extLst>
      <p:ext uri="{BB962C8B-B14F-4D97-AF65-F5344CB8AC3E}">
        <p14:creationId xmlns:p14="http://schemas.microsoft.com/office/powerpoint/2010/main" val="14671382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CC2C3-5CD0-FD41-20CB-B624B2B46B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A69651-95F1-F8FC-C4C4-F3715272F6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5EEE2F-6A22-F155-E99B-DBD9BA817DEA}"/>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85FA318E-F2E6-FE9A-EBB0-466F52093061}"/>
              </a:ext>
            </a:extLst>
          </p:cNvPr>
          <p:cNvSpPr txBox="1">
            <a:spLocks noGrp="1"/>
          </p:cNvSpPr>
          <p:nvPr>
            <p:ph type="sldNum" sz="quarter" idx="8"/>
          </p:nvPr>
        </p:nvSpPr>
        <p:spPr/>
        <p:txBody>
          <a:bodyPr/>
          <a:lstStyle/>
          <a:p>
            <a:pPr lvl="0"/>
            <a:fld id="{C01480D9-C9C9-4919-8C4B-4AAD4112CED4}" type="slidenum">
              <a:t>14</a:t>
            </a:fld>
            <a:endParaRPr lang="en-US"/>
          </a:p>
        </p:txBody>
      </p:sp>
    </p:spTree>
    <p:extLst>
      <p:ext uri="{BB962C8B-B14F-4D97-AF65-F5344CB8AC3E}">
        <p14:creationId xmlns:p14="http://schemas.microsoft.com/office/powerpoint/2010/main" val="21155513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07CCA-708F-1BAD-0FB4-091D347297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2418F6-FA3E-D3A4-2956-0F5E1B766B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DEA010-E2A0-FA41-4E9B-BFBA9EF08E4E}"/>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D4D4A04B-767A-E923-06AC-1767E169EED6}"/>
              </a:ext>
            </a:extLst>
          </p:cNvPr>
          <p:cNvSpPr txBox="1">
            <a:spLocks noGrp="1"/>
          </p:cNvSpPr>
          <p:nvPr>
            <p:ph type="sldNum" sz="quarter" idx="8"/>
          </p:nvPr>
        </p:nvSpPr>
        <p:spPr/>
        <p:txBody>
          <a:bodyPr/>
          <a:lstStyle/>
          <a:p>
            <a:pPr lvl="0"/>
            <a:fld id="{C01480D9-C9C9-4919-8C4B-4AAD4112CED4}" type="slidenum">
              <a:t>15</a:t>
            </a:fld>
            <a:endParaRPr lang="en-US"/>
          </a:p>
        </p:txBody>
      </p:sp>
    </p:spTree>
    <p:extLst>
      <p:ext uri="{BB962C8B-B14F-4D97-AF65-F5344CB8AC3E}">
        <p14:creationId xmlns:p14="http://schemas.microsoft.com/office/powerpoint/2010/main" val="8444666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9112E-4033-7089-B7D5-FE3B523846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39EA8D-ABE9-C73E-EF41-B425146FE3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63788D-2CA4-A1D0-29EB-31C9BB3DDBF4}"/>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47AD7FF2-7C43-0BE5-1386-0A7EEFBE5376}"/>
              </a:ext>
            </a:extLst>
          </p:cNvPr>
          <p:cNvSpPr txBox="1">
            <a:spLocks noGrp="1"/>
          </p:cNvSpPr>
          <p:nvPr>
            <p:ph type="sldNum" sz="quarter" idx="8"/>
          </p:nvPr>
        </p:nvSpPr>
        <p:spPr/>
        <p:txBody>
          <a:bodyPr/>
          <a:lstStyle/>
          <a:p>
            <a:pPr lvl="0"/>
            <a:fld id="{C01480D9-C9C9-4919-8C4B-4AAD4112CED4}" type="slidenum">
              <a:t>16</a:t>
            </a:fld>
            <a:endParaRPr lang="en-US"/>
          </a:p>
        </p:txBody>
      </p:sp>
    </p:spTree>
    <p:extLst>
      <p:ext uri="{BB962C8B-B14F-4D97-AF65-F5344CB8AC3E}">
        <p14:creationId xmlns:p14="http://schemas.microsoft.com/office/powerpoint/2010/main" val="29847855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96DCA-C217-8845-A154-8C4B8DA14A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ED4328-83FE-E36A-ADBA-87F642719A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752A6D-6CB4-5CCD-7D41-0869C87B8672}"/>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2E6FD24F-2882-5407-A2E1-142DA30A65AD}"/>
              </a:ext>
            </a:extLst>
          </p:cNvPr>
          <p:cNvSpPr txBox="1">
            <a:spLocks noGrp="1"/>
          </p:cNvSpPr>
          <p:nvPr>
            <p:ph type="sldNum" sz="quarter" idx="8"/>
          </p:nvPr>
        </p:nvSpPr>
        <p:spPr/>
        <p:txBody>
          <a:bodyPr/>
          <a:lstStyle/>
          <a:p>
            <a:pPr lvl="0"/>
            <a:fld id="{C01480D9-C9C9-4919-8C4B-4AAD4112CED4}" type="slidenum">
              <a:t>17</a:t>
            </a:fld>
            <a:endParaRPr lang="en-US"/>
          </a:p>
        </p:txBody>
      </p:sp>
    </p:spTree>
    <p:extLst>
      <p:ext uri="{BB962C8B-B14F-4D97-AF65-F5344CB8AC3E}">
        <p14:creationId xmlns:p14="http://schemas.microsoft.com/office/powerpoint/2010/main" val="3044278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40F45-1893-90AD-506C-D83E8839FF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DDD29C-12A9-A82D-F95D-63D78F9821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3B4439-3F67-8BD8-5AED-57843408E1AA}"/>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0C7E07CC-A739-135E-8455-838E315B8512}"/>
              </a:ext>
            </a:extLst>
          </p:cNvPr>
          <p:cNvSpPr txBox="1">
            <a:spLocks noGrp="1"/>
          </p:cNvSpPr>
          <p:nvPr>
            <p:ph type="sldNum" sz="quarter" idx="8"/>
          </p:nvPr>
        </p:nvSpPr>
        <p:spPr/>
        <p:txBody>
          <a:bodyPr/>
          <a:lstStyle/>
          <a:p>
            <a:pPr lvl="0"/>
            <a:fld id="{C01480D9-C9C9-4919-8C4B-4AAD4112CED4}" type="slidenum">
              <a:t>18</a:t>
            </a:fld>
            <a:endParaRPr lang="en-US"/>
          </a:p>
        </p:txBody>
      </p:sp>
    </p:spTree>
    <p:extLst>
      <p:ext uri="{BB962C8B-B14F-4D97-AF65-F5344CB8AC3E}">
        <p14:creationId xmlns:p14="http://schemas.microsoft.com/office/powerpoint/2010/main" val="36567969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B582C-E4D4-8C85-4D98-CE87FA98AA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2A7D28-D5D7-FEFD-01B8-31070F9035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AC71F3-F0AD-A687-B764-518005C620A8}"/>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CFD7CAF4-B67C-FC59-E7C6-7EF1AD4F8FD7}"/>
              </a:ext>
            </a:extLst>
          </p:cNvPr>
          <p:cNvSpPr txBox="1">
            <a:spLocks noGrp="1"/>
          </p:cNvSpPr>
          <p:nvPr>
            <p:ph type="sldNum" sz="quarter" idx="8"/>
          </p:nvPr>
        </p:nvSpPr>
        <p:spPr/>
        <p:txBody>
          <a:bodyPr/>
          <a:lstStyle/>
          <a:p>
            <a:pPr lvl="0"/>
            <a:fld id="{C01480D9-C9C9-4919-8C4B-4AAD4112CED4}" type="slidenum">
              <a:t>19</a:t>
            </a:fld>
            <a:endParaRPr lang="en-US"/>
          </a:p>
        </p:txBody>
      </p:sp>
    </p:spTree>
    <p:extLst>
      <p:ext uri="{BB962C8B-B14F-4D97-AF65-F5344CB8AC3E}">
        <p14:creationId xmlns:p14="http://schemas.microsoft.com/office/powerpoint/2010/main" val="2703617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BB436-4B11-CE37-121C-792B7062C0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DD083B-DDAD-BA6B-03F2-4804159BF4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1C204D-8D86-0E0D-2227-8122D7301B44}"/>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4E3E6881-BD04-727E-76E0-21CC978C5FBF}"/>
              </a:ext>
            </a:extLst>
          </p:cNvPr>
          <p:cNvSpPr txBox="1">
            <a:spLocks noGrp="1"/>
          </p:cNvSpPr>
          <p:nvPr>
            <p:ph type="sldNum" sz="quarter" idx="8"/>
          </p:nvPr>
        </p:nvSpPr>
        <p:spPr/>
        <p:txBody>
          <a:bodyPr/>
          <a:lstStyle/>
          <a:p>
            <a:pPr lvl="0"/>
            <a:fld id="{C01480D9-C9C9-4919-8C4B-4AAD4112CED4}" type="slidenum">
              <a:t>20</a:t>
            </a:fld>
            <a:endParaRPr lang="en-US"/>
          </a:p>
        </p:txBody>
      </p:sp>
    </p:spTree>
    <p:extLst>
      <p:ext uri="{BB962C8B-B14F-4D97-AF65-F5344CB8AC3E}">
        <p14:creationId xmlns:p14="http://schemas.microsoft.com/office/powerpoint/2010/main" val="21024008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FE129-7460-FD76-44FB-ADF76A0E63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2CE536-4DE1-E378-A825-298EAA1A22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539416-B0FC-3211-49D3-60BE90228B10}"/>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51B29F6B-CB6B-13C7-6BBE-9928CBA7BC78}"/>
              </a:ext>
            </a:extLst>
          </p:cNvPr>
          <p:cNvSpPr txBox="1">
            <a:spLocks noGrp="1"/>
          </p:cNvSpPr>
          <p:nvPr>
            <p:ph type="sldNum" sz="quarter" idx="8"/>
          </p:nvPr>
        </p:nvSpPr>
        <p:spPr/>
        <p:txBody>
          <a:bodyPr/>
          <a:lstStyle/>
          <a:p>
            <a:pPr lvl="0"/>
            <a:fld id="{C01480D9-C9C9-4919-8C4B-4AAD4112CED4}" type="slidenum">
              <a:t>21</a:t>
            </a:fld>
            <a:endParaRPr lang="en-US"/>
          </a:p>
        </p:txBody>
      </p:sp>
    </p:spTree>
    <p:extLst>
      <p:ext uri="{BB962C8B-B14F-4D97-AF65-F5344CB8AC3E}">
        <p14:creationId xmlns:p14="http://schemas.microsoft.com/office/powerpoint/2010/main" val="36086851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40C38-173B-AE21-FE81-FA4A44598A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B62DCE-1988-8877-213F-E2CF5DF0B8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145E61-C4AE-EF41-D1A3-565692B80BC9}"/>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CB6D624D-3780-730E-263A-10CC4AF6EC49}"/>
              </a:ext>
            </a:extLst>
          </p:cNvPr>
          <p:cNvSpPr txBox="1">
            <a:spLocks noGrp="1"/>
          </p:cNvSpPr>
          <p:nvPr>
            <p:ph type="sldNum" sz="quarter" idx="8"/>
          </p:nvPr>
        </p:nvSpPr>
        <p:spPr/>
        <p:txBody>
          <a:bodyPr/>
          <a:lstStyle/>
          <a:p>
            <a:pPr lvl="0"/>
            <a:fld id="{C01480D9-C9C9-4919-8C4B-4AAD4112CED4}" type="slidenum">
              <a:t>22</a:t>
            </a:fld>
            <a:endParaRPr lang="en-US"/>
          </a:p>
        </p:txBody>
      </p:sp>
    </p:spTree>
    <p:extLst>
      <p:ext uri="{BB962C8B-B14F-4D97-AF65-F5344CB8AC3E}">
        <p14:creationId xmlns:p14="http://schemas.microsoft.com/office/powerpoint/2010/main" val="28333643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FB8D2-2983-2E1F-ABE5-DAC33311D2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03AB67-AC19-BE1A-EF8B-86A0BCB96E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3AA1F6-4923-E767-352A-A733CB276B9A}"/>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A0BD6044-C909-66A9-0A47-E69C2143D45E}"/>
              </a:ext>
            </a:extLst>
          </p:cNvPr>
          <p:cNvSpPr txBox="1">
            <a:spLocks noGrp="1"/>
          </p:cNvSpPr>
          <p:nvPr>
            <p:ph type="sldNum" sz="quarter" idx="8"/>
          </p:nvPr>
        </p:nvSpPr>
        <p:spPr/>
        <p:txBody>
          <a:bodyPr/>
          <a:lstStyle/>
          <a:p>
            <a:pPr lvl="0"/>
            <a:fld id="{C01480D9-C9C9-4919-8C4B-4AAD4112CED4}" type="slidenum">
              <a:t>23</a:t>
            </a:fld>
            <a:endParaRPr lang="en-US"/>
          </a:p>
        </p:txBody>
      </p:sp>
    </p:spTree>
    <p:extLst>
      <p:ext uri="{BB962C8B-B14F-4D97-AF65-F5344CB8AC3E}">
        <p14:creationId xmlns:p14="http://schemas.microsoft.com/office/powerpoint/2010/main" val="15267493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0C897-9AAB-475D-BEBF-59416EDE62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70F64E-3739-B36A-45F7-55C641D39C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11480E-3ADF-C45D-D3B3-02D0AF3511ED}"/>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E2589935-33F6-B930-F9E2-5F1683592A02}"/>
              </a:ext>
            </a:extLst>
          </p:cNvPr>
          <p:cNvSpPr txBox="1">
            <a:spLocks noGrp="1"/>
          </p:cNvSpPr>
          <p:nvPr>
            <p:ph type="sldNum" sz="quarter" idx="8"/>
          </p:nvPr>
        </p:nvSpPr>
        <p:spPr/>
        <p:txBody>
          <a:bodyPr/>
          <a:lstStyle/>
          <a:p>
            <a:pPr lvl="0"/>
            <a:fld id="{C01480D9-C9C9-4919-8C4B-4AAD4112CED4}" type="slidenum">
              <a:t>24</a:t>
            </a:fld>
            <a:endParaRPr lang="en-US"/>
          </a:p>
        </p:txBody>
      </p:sp>
    </p:spTree>
    <p:extLst>
      <p:ext uri="{BB962C8B-B14F-4D97-AF65-F5344CB8AC3E}">
        <p14:creationId xmlns:p14="http://schemas.microsoft.com/office/powerpoint/2010/main" val="17851836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370F8-786B-FFC8-D81C-7EB7815B7C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44DF49-41B7-774A-4356-29EBB8F3C9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6DE5D9-D205-D546-230D-810D4C6A36C3}"/>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BB44E8E7-5F7D-18FD-E5BD-29F28AE1C752}"/>
              </a:ext>
            </a:extLst>
          </p:cNvPr>
          <p:cNvSpPr txBox="1">
            <a:spLocks noGrp="1"/>
          </p:cNvSpPr>
          <p:nvPr>
            <p:ph type="sldNum" sz="quarter" idx="8"/>
          </p:nvPr>
        </p:nvSpPr>
        <p:spPr/>
        <p:txBody>
          <a:bodyPr/>
          <a:lstStyle/>
          <a:p>
            <a:pPr lvl="0"/>
            <a:fld id="{C01480D9-C9C9-4919-8C4B-4AAD4112CED4}" type="slidenum">
              <a:t>25</a:t>
            </a:fld>
            <a:endParaRPr lang="en-US"/>
          </a:p>
        </p:txBody>
      </p:sp>
    </p:spTree>
    <p:extLst>
      <p:ext uri="{BB962C8B-B14F-4D97-AF65-F5344CB8AC3E}">
        <p14:creationId xmlns:p14="http://schemas.microsoft.com/office/powerpoint/2010/main" val="36303137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96EA3-BC79-81DE-8FC5-FDF07BD8A2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2AA645-4778-821C-FBAD-FF62FBB0C3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05A812-1386-2172-DF8A-86228EF933CC}"/>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BBFD42D0-86AC-12ED-8EF6-5A2E8FA02536}"/>
              </a:ext>
            </a:extLst>
          </p:cNvPr>
          <p:cNvSpPr txBox="1">
            <a:spLocks noGrp="1"/>
          </p:cNvSpPr>
          <p:nvPr>
            <p:ph type="sldNum" sz="quarter" idx="8"/>
          </p:nvPr>
        </p:nvSpPr>
        <p:spPr/>
        <p:txBody>
          <a:bodyPr/>
          <a:lstStyle/>
          <a:p>
            <a:pPr lvl="0"/>
            <a:fld id="{C01480D9-C9C9-4919-8C4B-4AAD4112CED4}" type="slidenum">
              <a:t>26</a:t>
            </a:fld>
            <a:endParaRPr lang="en-US"/>
          </a:p>
        </p:txBody>
      </p:sp>
    </p:spTree>
    <p:extLst>
      <p:ext uri="{BB962C8B-B14F-4D97-AF65-F5344CB8AC3E}">
        <p14:creationId xmlns:p14="http://schemas.microsoft.com/office/powerpoint/2010/main" val="35681879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C29DA-8FED-63D9-D47C-57FD1F4745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89C696-3F49-5394-E30D-BA5CAE64FD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41FA55-811A-D4AD-D055-A1513AEDA61C}"/>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6DA81537-7088-D343-B0A7-F6AB093FB3EE}"/>
              </a:ext>
            </a:extLst>
          </p:cNvPr>
          <p:cNvSpPr txBox="1">
            <a:spLocks noGrp="1"/>
          </p:cNvSpPr>
          <p:nvPr>
            <p:ph type="sldNum" sz="quarter" idx="8"/>
          </p:nvPr>
        </p:nvSpPr>
        <p:spPr/>
        <p:txBody>
          <a:bodyPr/>
          <a:lstStyle/>
          <a:p>
            <a:pPr lvl="0"/>
            <a:fld id="{C01480D9-C9C9-4919-8C4B-4AAD4112CED4}" type="slidenum">
              <a:t>27</a:t>
            </a:fld>
            <a:endParaRPr lang="en-US"/>
          </a:p>
        </p:txBody>
      </p:sp>
    </p:spTree>
    <p:extLst>
      <p:ext uri="{BB962C8B-B14F-4D97-AF65-F5344CB8AC3E}">
        <p14:creationId xmlns:p14="http://schemas.microsoft.com/office/powerpoint/2010/main" val="13936487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43AE3-D2AF-C949-850F-1B59C52477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64CFB7-5D8C-31FE-C859-86A3CB1887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4F2855-E128-7DDF-23AC-0171E2EFF9EE}"/>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8EBAC4E0-96AE-B3ED-8C8D-BBA9DDA251F9}"/>
              </a:ext>
            </a:extLst>
          </p:cNvPr>
          <p:cNvSpPr txBox="1">
            <a:spLocks noGrp="1"/>
          </p:cNvSpPr>
          <p:nvPr>
            <p:ph type="sldNum" sz="quarter" idx="8"/>
          </p:nvPr>
        </p:nvSpPr>
        <p:spPr/>
        <p:txBody>
          <a:bodyPr/>
          <a:lstStyle/>
          <a:p>
            <a:pPr lvl="0"/>
            <a:fld id="{C01480D9-C9C9-4919-8C4B-4AAD4112CED4}" type="slidenum">
              <a:t>28</a:t>
            </a:fld>
            <a:endParaRPr lang="en-US"/>
          </a:p>
        </p:txBody>
      </p:sp>
    </p:spTree>
    <p:extLst>
      <p:ext uri="{BB962C8B-B14F-4D97-AF65-F5344CB8AC3E}">
        <p14:creationId xmlns:p14="http://schemas.microsoft.com/office/powerpoint/2010/main" val="21884560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8E181-F745-167C-519B-37DBF31F6A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103ADC-F91B-217A-D277-DBF5775067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E83FA5-DDF8-F6B8-9AA4-BAB719093C89}"/>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92752F0A-7AD6-AE20-21A1-C01A82674C16}"/>
              </a:ext>
            </a:extLst>
          </p:cNvPr>
          <p:cNvSpPr txBox="1">
            <a:spLocks noGrp="1"/>
          </p:cNvSpPr>
          <p:nvPr>
            <p:ph type="sldNum" sz="quarter" idx="8"/>
          </p:nvPr>
        </p:nvSpPr>
        <p:spPr/>
        <p:txBody>
          <a:bodyPr/>
          <a:lstStyle/>
          <a:p>
            <a:pPr lvl="0"/>
            <a:fld id="{C01480D9-C9C9-4919-8C4B-4AAD4112CED4}" type="slidenum">
              <a:t>29</a:t>
            </a:fld>
            <a:endParaRPr lang="en-US"/>
          </a:p>
        </p:txBody>
      </p:sp>
    </p:spTree>
    <p:extLst>
      <p:ext uri="{BB962C8B-B14F-4D97-AF65-F5344CB8AC3E}">
        <p14:creationId xmlns:p14="http://schemas.microsoft.com/office/powerpoint/2010/main" val="27472856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F902D-6736-5E53-7407-BE3CDA160C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FB6F34-0943-23F2-1658-0571B670F5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C88994-F4EB-D3B0-2D30-0BBB98D2A647}"/>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69B552FA-4D96-F0F8-3D56-F8EA07388791}"/>
              </a:ext>
            </a:extLst>
          </p:cNvPr>
          <p:cNvSpPr txBox="1">
            <a:spLocks noGrp="1"/>
          </p:cNvSpPr>
          <p:nvPr>
            <p:ph type="sldNum" sz="quarter" idx="8"/>
          </p:nvPr>
        </p:nvSpPr>
        <p:spPr/>
        <p:txBody>
          <a:bodyPr/>
          <a:lstStyle/>
          <a:p>
            <a:pPr lvl="0"/>
            <a:fld id="{C01480D9-C9C9-4919-8C4B-4AAD4112CED4}" type="slidenum">
              <a:t>30</a:t>
            </a:fld>
            <a:endParaRPr lang="en-US"/>
          </a:p>
        </p:txBody>
      </p:sp>
    </p:spTree>
    <p:extLst>
      <p:ext uri="{BB962C8B-B14F-4D97-AF65-F5344CB8AC3E}">
        <p14:creationId xmlns:p14="http://schemas.microsoft.com/office/powerpoint/2010/main" val="15822296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DB50C-A97A-2F37-C32A-175E9472C9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E28DC1-83ED-21F3-B349-DFD779B4EE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60EB99-D6E0-1190-2444-CA8C2C143633}"/>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9AC126C6-7EB2-AD1E-5897-9B4DEE08D8E9}"/>
              </a:ext>
            </a:extLst>
          </p:cNvPr>
          <p:cNvSpPr txBox="1">
            <a:spLocks noGrp="1"/>
          </p:cNvSpPr>
          <p:nvPr>
            <p:ph type="sldNum" sz="quarter" idx="8"/>
          </p:nvPr>
        </p:nvSpPr>
        <p:spPr/>
        <p:txBody>
          <a:bodyPr/>
          <a:lstStyle/>
          <a:p>
            <a:pPr lvl="0"/>
            <a:fld id="{C01480D9-C9C9-4919-8C4B-4AAD4112CED4}" type="slidenum">
              <a:t>31</a:t>
            </a:fld>
            <a:endParaRPr lang="en-US"/>
          </a:p>
        </p:txBody>
      </p:sp>
    </p:spTree>
    <p:extLst>
      <p:ext uri="{BB962C8B-B14F-4D97-AF65-F5344CB8AC3E}">
        <p14:creationId xmlns:p14="http://schemas.microsoft.com/office/powerpoint/2010/main" val="37586813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12E3F-0FEA-BA3A-6682-2FB4AB9014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361056-9E1B-93DD-4FB1-B69F0758A2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254C5E-1918-6417-7466-23A90551FD8A}"/>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E6913375-4FD9-0B67-9C05-2741E4E45DB9}"/>
              </a:ext>
            </a:extLst>
          </p:cNvPr>
          <p:cNvSpPr txBox="1">
            <a:spLocks noGrp="1"/>
          </p:cNvSpPr>
          <p:nvPr>
            <p:ph type="sldNum" sz="quarter" idx="8"/>
          </p:nvPr>
        </p:nvSpPr>
        <p:spPr/>
        <p:txBody>
          <a:bodyPr/>
          <a:lstStyle/>
          <a:p>
            <a:pPr lvl="0"/>
            <a:fld id="{C01480D9-C9C9-4919-8C4B-4AAD4112CED4}" type="slidenum">
              <a:t>32</a:t>
            </a:fld>
            <a:endParaRPr lang="en-US"/>
          </a:p>
        </p:txBody>
      </p:sp>
    </p:spTree>
    <p:extLst>
      <p:ext uri="{BB962C8B-B14F-4D97-AF65-F5344CB8AC3E}">
        <p14:creationId xmlns:p14="http://schemas.microsoft.com/office/powerpoint/2010/main" val="31508231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5809E-C2A3-6E68-D850-EA33BA7C76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4A8ED7-A87C-4F2B-56C1-C5A6AB979D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2602F0-9522-BED5-532B-C66A9DB19507}"/>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0DDC8586-04A6-D20B-837C-492200866856}"/>
              </a:ext>
            </a:extLst>
          </p:cNvPr>
          <p:cNvSpPr txBox="1">
            <a:spLocks noGrp="1"/>
          </p:cNvSpPr>
          <p:nvPr>
            <p:ph type="sldNum" sz="quarter" idx="8"/>
          </p:nvPr>
        </p:nvSpPr>
        <p:spPr/>
        <p:txBody>
          <a:bodyPr/>
          <a:lstStyle/>
          <a:p>
            <a:pPr lvl="0"/>
            <a:fld id="{C01480D9-C9C9-4919-8C4B-4AAD4112CED4}" type="slidenum">
              <a:t>33</a:t>
            </a:fld>
            <a:endParaRPr lang="en-US"/>
          </a:p>
        </p:txBody>
      </p:sp>
    </p:spTree>
    <p:extLst>
      <p:ext uri="{BB962C8B-B14F-4D97-AF65-F5344CB8AC3E}">
        <p14:creationId xmlns:p14="http://schemas.microsoft.com/office/powerpoint/2010/main" val="7631678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2B136-D019-8F26-DCCB-B6168D9F4F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C87E9F-2965-4627-30BF-F94C6B30B6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435F03-BE58-FBAE-19E0-7E718A1C4EE4}"/>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D441048C-12D6-DBC2-A870-2636A5F6B9AD}"/>
              </a:ext>
            </a:extLst>
          </p:cNvPr>
          <p:cNvSpPr txBox="1">
            <a:spLocks noGrp="1"/>
          </p:cNvSpPr>
          <p:nvPr>
            <p:ph type="sldNum" sz="quarter" idx="8"/>
          </p:nvPr>
        </p:nvSpPr>
        <p:spPr/>
        <p:txBody>
          <a:bodyPr/>
          <a:lstStyle/>
          <a:p>
            <a:pPr lvl="0"/>
            <a:fld id="{C01480D9-C9C9-4919-8C4B-4AAD4112CED4}" type="slidenum">
              <a:t>34</a:t>
            </a:fld>
            <a:endParaRPr lang="en-US"/>
          </a:p>
        </p:txBody>
      </p:sp>
    </p:spTree>
    <p:extLst>
      <p:ext uri="{BB962C8B-B14F-4D97-AF65-F5344CB8AC3E}">
        <p14:creationId xmlns:p14="http://schemas.microsoft.com/office/powerpoint/2010/main" val="11781737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A7457-83D5-22AE-960C-3930F14332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329B2F-BF5C-E1C8-06B9-06E4DA66CE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C9D5D8-2E23-9EE4-A7F7-CA203AAC81F2}"/>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CA4F2D3C-FFB9-9B47-F7F3-5BD6A1A6943C}"/>
              </a:ext>
            </a:extLst>
          </p:cNvPr>
          <p:cNvSpPr txBox="1">
            <a:spLocks noGrp="1"/>
          </p:cNvSpPr>
          <p:nvPr>
            <p:ph type="sldNum" sz="quarter" idx="8"/>
          </p:nvPr>
        </p:nvSpPr>
        <p:spPr/>
        <p:txBody>
          <a:bodyPr/>
          <a:lstStyle/>
          <a:p>
            <a:pPr lvl="0"/>
            <a:fld id="{C01480D9-C9C9-4919-8C4B-4AAD4112CED4}" type="slidenum">
              <a:t>35</a:t>
            </a:fld>
            <a:endParaRPr lang="en-US"/>
          </a:p>
        </p:txBody>
      </p:sp>
    </p:spTree>
    <p:extLst>
      <p:ext uri="{BB962C8B-B14F-4D97-AF65-F5344CB8AC3E}">
        <p14:creationId xmlns:p14="http://schemas.microsoft.com/office/powerpoint/2010/main" val="42827703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00632-5FD1-937F-01E2-DEE094B508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0C2D6E-545C-B787-D54C-3CA7CE1813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B4EF94-ED83-9CE9-2D40-83AF8B0F7559}"/>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D52B6AA1-706F-3600-CD9C-84EC2CED8A3C}"/>
              </a:ext>
            </a:extLst>
          </p:cNvPr>
          <p:cNvSpPr txBox="1">
            <a:spLocks noGrp="1"/>
          </p:cNvSpPr>
          <p:nvPr>
            <p:ph type="sldNum" sz="quarter" idx="8"/>
          </p:nvPr>
        </p:nvSpPr>
        <p:spPr/>
        <p:txBody>
          <a:bodyPr/>
          <a:lstStyle/>
          <a:p>
            <a:pPr lvl="0"/>
            <a:fld id="{C01480D9-C9C9-4919-8C4B-4AAD4112CED4}" type="slidenum">
              <a:t>36</a:t>
            </a:fld>
            <a:endParaRPr lang="en-US"/>
          </a:p>
        </p:txBody>
      </p:sp>
    </p:spTree>
    <p:extLst>
      <p:ext uri="{BB962C8B-B14F-4D97-AF65-F5344CB8AC3E}">
        <p14:creationId xmlns:p14="http://schemas.microsoft.com/office/powerpoint/2010/main" val="15567112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B1345-2BF2-9968-F2CF-77ECB09F7E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EC4EAC-9C2B-C43A-325A-2174A2018C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2BA1FA-611B-F190-6538-1435B44AE27A}"/>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75052BF4-52E4-2E0D-768F-DFE45F3CB9EA}"/>
              </a:ext>
            </a:extLst>
          </p:cNvPr>
          <p:cNvSpPr txBox="1">
            <a:spLocks noGrp="1"/>
          </p:cNvSpPr>
          <p:nvPr>
            <p:ph type="sldNum" sz="quarter" idx="8"/>
          </p:nvPr>
        </p:nvSpPr>
        <p:spPr/>
        <p:txBody>
          <a:bodyPr/>
          <a:lstStyle/>
          <a:p>
            <a:pPr lvl="0"/>
            <a:fld id="{C01480D9-C9C9-4919-8C4B-4AAD4112CED4}" type="slidenum">
              <a:t>37</a:t>
            </a:fld>
            <a:endParaRPr lang="en-US"/>
          </a:p>
        </p:txBody>
      </p:sp>
    </p:spTree>
    <p:extLst>
      <p:ext uri="{BB962C8B-B14F-4D97-AF65-F5344CB8AC3E}">
        <p14:creationId xmlns:p14="http://schemas.microsoft.com/office/powerpoint/2010/main" val="33724836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47198-8CFC-D086-903F-E44F3098D5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6C8E8C-2EE0-2A53-9ECE-9CADD3729D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77B3CB-B4CD-2697-6209-E3B3F4685A93}"/>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A9FCC856-6A1B-E3A5-A30D-08B4A4C4D213}"/>
              </a:ext>
            </a:extLst>
          </p:cNvPr>
          <p:cNvSpPr txBox="1">
            <a:spLocks noGrp="1"/>
          </p:cNvSpPr>
          <p:nvPr>
            <p:ph type="sldNum" sz="quarter" idx="8"/>
          </p:nvPr>
        </p:nvSpPr>
        <p:spPr/>
        <p:txBody>
          <a:bodyPr/>
          <a:lstStyle/>
          <a:p>
            <a:pPr lvl="0"/>
            <a:fld id="{C01480D9-C9C9-4919-8C4B-4AAD4112CED4}" type="slidenum">
              <a:t>38</a:t>
            </a:fld>
            <a:endParaRPr lang="en-US"/>
          </a:p>
        </p:txBody>
      </p:sp>
    </p:spTree>
    <p:extLst>
      <p:ext uri="{BB962C8B-B14F-4D97-AF65-F5344CB8AC3E}">
        <p14:creationId xmlns:p14="http://schemas.microsoft.com/office/powerpoint/2010/main" val="36609823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D6810-5B86-CC53-791A-F899922FF3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3F615E-C6F0-5A5D-1AB9-D13A5E9F9B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F82BBF-6987-45EB-328B-91B18D134DFD}"/>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DA8F473A-C9EF-0B18-122B-5C91CEA2C123}"/>
              </a:ext>
            </a:extLst>
          </p:cNvPr>
          <p:cNvSpPr txBox="1">
            <a:spLocks noGrp="1"/>
          </p:cNvSpPr>
          <p:nvPr>
            <p:ph type="sldNum" sz="quarter" idx="8"/>
          </p:nvPr>
        </p:nvSpPr>
        <p:spPr/>
        <p:txBody>
          <a:bodyPr/>
          <a:lstStyle/>
          <a:p>
            <a:pPr lvl="0"/>
            <a:fld id="{C01480D9-C9C9-4919-8C4B-4AAD4112CED4}" type="slidenum">
              <a:t>39</a:t>
            </a:fld>
            <a:endParaRPr lang="en-US"/>
          </a:p>
        </p:txBody>
      </p:sp>
    </p:spTree>
    <p:extLst>
      <p:ext uri="{BB962C8B-B14F-4D97-AF65-F5344CB8AC3E}">
        <p14:creationId xmlns:p14="http://schemas.microsoft.com/office/powerpoint/2010/main" val="26020362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3A234-3E04-6874-F688-0014ECD2B5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F7558D-52C7-22FC-4871-4CC0D61B7D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60AB1F-8B90-9267-FA93-BDE95CA2FCF6}"/>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A598D9A1-E1CB-E378-E004-10481DA92750}"/>
              </a:ext>
            </a:extLst>
          </p:cNvPr>
          <p:cNvSpPr txBox="1">
            <a:spLocks noGrp="1"/>
          </p:cNvSpPr>
          <p:nvPr>
            <p:ph type="sldNum" sz="quarter" idx="8"/>
          </p:nvPr>
        </p:nvSpPr>
        <p:spPr/>
        <p:txBody>
          <a:bodyPr/>
          <a:lstStyle/>
          <a:p>
            <a:pPr lvl="0"/>
            <a:fld id="{C01480D9-C9C9-4919-8C4B-4AAD4112CED4}" type="slidenum">
              <a:t>40</a:t>
            </a:fld>
            <a:endParaRPr lang="en-US"/>
          </a:p>
        </p:txBody>
      </p:sp>
    </p:spTree>
    <p:extLst>
      <p:ext uri="{BB962C8B-B14F-4D97-AF65-F5344CB8AC3E}">
        <p14:creationId xmlns:p14="http://schemas.microsoft.com/office/powerpoint/2010/main" val="19600710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BACA8-2C5B-E13C-352B-57D10C4729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D171BB-B5F6-BA54-2C44-6790D52E64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DA6FAD-DACA-FCDC-926A-90E7C418320B}"/>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EB73640C-B8D5-548B-AA58-E2B0FEF4FCDC}"/>
              </a:ext>
            </a:extLst>
          </p:cNvPr>
          <p:cNvSpPr txBox="1">
            <a:spLocks noGrp="1"/>
          </p:cNvSpPr>
          <p:nvPr>
            <p:ph type="sldNum" sz="quarter" idx="8"/>
          </p:nvPr>
        </p:nvSpPr>
        <p:spPr/>
        <p:txBody>
          <a:bodyPr/>
          <a:lstStyle/>
          <a:p>
            <a:pPr lvl="0"/>
            <a:fld id="{C01480D9-C9C9-4919-8C4B-4AAD4112CED4}" type="slidenum">
              <a:t>41</a:t>
            </a:fld>
            <a:endParaRPr lang="en-US"/>
          </a:p>
        </p:txBody>
      </p:sp>
    </p:spTree>
    <p:extLst>
      <p:ext uri="{BB962C8B-B14F-4D97-AF65-F5344CB8AC3E}">
        <p14:creationId xmlns:p14="http://schemas.microsoft.com/office/powerpoint/2010/main" val="11837669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AE451-FAB0-6299-AB34-6E1D04B0EC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28E64C-88BA-8D01-DDD6-018F0D72A4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49B904-5AB6-8886-0F15-EB5ABBE03E62}"/>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94617092-F9B8-86B8-0394-E51FB0293BDB}"/>
              </a:ext>
            </a:extLst>
          </p:cNvPr>
          <p:cNvSpPr txBox="1">
            <a:spLocks noGrp="1"/>
          </p:cNvSpPr>
          <p:nvPr>
            <p:ph type="sldNum" sz="quarter" idx="8"/>
          </p:nvPr>
        </p:nvSpPr>
        <p:spPr/>
        <p:txBody>
          <a:bodyPr/>
          <a:lstStyle/>
          <a:p>
            <a:pPr lvl="0"/>
            <a:fld id="{C01480D9-C9C9-4919-8C4B-4AAD4112CED4}" type="slidenum">
              <a:t>42</a:t>
            </a:fld>
            <a:endParaRPr lang="en-US"/>
          </a:p>
        </p:txBody>
      </p:sp>
    </p:spTree>
    <p:extLst>
      <p:ext uri="{BB962C8B-B14F-4D97-AF65-F5344CB8AC3E}">
        <p14:creationId xmlns:p14="http://schemas.microsoft.com/office/powerpoint/2010/main" val="30163025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6A4F483B-8CF7-BE43-40F3-14D5AEC5C1F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ECCD061-D040-EB4B-9FE9-825F339D76B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908F697-F56C-6C85-24EC-3733C11FD8DE}"/>
              </a:ext>
            </a:extLst>
          </p:cNvPr>
          <p:cNvSpPr>
            <a:spLocks noGrp="1" noChangeArrowheads="1"/>
          </p:cNvSpPr>
          <p:nvPr>
            <p:ph type="sldNum" sz="quarter" idx="12"/>
          </p:nvPr>
        </p:nvSpPr>
        <p:spPr>
          <a:ln/>
        </p:spPr>
        <p:txBody>
          <a:bodyPr/>
          <a:lstStyle>
            <a:lvl1pPr>
              <a:defRPr/>
            </a:lvl1pPr>
          </a:lstStyle>
          <a:p>
            <a:pPr>
              <a:defRPr/>
            </a:pPr>
            <a:fld id="{DFB254CF-974C-4177-80FF-3EE98AE36A23}" type="slidenum">
              <a:rPr lang="en-US" altLang="en-US"/>
              <a:pPr>
                <a:defRPr/>
              </a:pPr>
              <a:t>‹#›</a:t>
            </a:fld>
            <a:endParaRPr lang="en-US" altLang="en-US"/>
          </a:p>
        </p:txBody>
      </p:sp>
    </p:spTree>
    <p:extLst>
      <p:ext uri="{BB962C8B-B14F-4D97-AF65-F5344CB8AC3E}">
        <p14:creationId xmlns:p14="http://schemas.microsoft.com/office/powerpoint/2010/main" val="3533884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F582927-7C57-F616-D0BA-79F2EBA36A8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3A88D8C-B24E-C286-87E0-585CA150A21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FE502A6-9215-0F3D-623D-175354687FD9}"/>
              </a:ext>
            </a:extLst>
          </p:cNvPr>
          <p:cNvSpPr>
            <a:spLocks noGrp="1" noChangeArrowheads="1"/>
          </p:cNvSpPr>
          <p:nvPr>
            <p:ph type="sldNum" sz="quarter" idx="12"/>
          </p:nvPr>
        </p:nvSpPr>
        <p:spPr>
          <a:ln/>
        </p:spPr>
        <p:txBody>
          <a:bodyPr/>
          <a:lstStyle>
            <a:lvl1pPr>
              <a:defRPr/>
            </a:lvl1pPr>
          </a:lstStyle>
          <a:p>
            <a:pPr>
              <a:defRPr/>
            </a:pPr>
            <a:fld id="{FE614D40-D06A-451B-8A86-CC32C7B8026B}" type="slidenum">
              <a:rPr lang="en-US" altLang="en-US"/>
              <a:pPr>
                <a:defRPr/>
              </a:pPr>
              <a:t>‹#›</a:t>
            </a:fld>
            <a:endParaRPr lang="en-US" altLang="en-US"/>
          </a:p>
        </p:txBody>
      </p:sp>
    </p:spTree>
    <p:extLst>
      <p:ext uri="{BB962C8B-B14F-4D97-AF65-F5344CB8AC3E}">
        <p14:creationId xmlns:p14="http://schemas.microsoft.com/office/powerpoint/2010/main" val="1103716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ED7694B-A5D3-9FA8-628C-4EF4648C444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01A9B78-4D29-73D0-CDE7-672FF5FEF29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8128163-0D35-0E19-7C80-166781CDC322}"/>
              </a:ext>
            </a:extLst>
          </p:cNvPr>
          <p:cNvSpPr>
            <a:spLocks noGrp="1" noChangeArrowheads="1"/>
          </p:cNvSpPr>
          <p:nvPr>
            <p:ph type="sldNum" sz="quarter" idx="12"/>
          </p:nvPr>
        </p:nvSpPr>
        <p:spPr>
          <a:ln/>
        </p:spPr>
        <p:txBody>
          <a:bodyPr/>
          <a:lstStyle>
            <a:lvl1pPr>
              <a:defRPr/>
            </a:lvl1pPr>
          </a:lstStyle>
          <a:p>
            <a:pPr>
              <a:defRPr/>
            </a:pPr>
            <a:fld id="{D84DC37D-B2AB-49CB-844E-54FB4B85E010}" type="slidenum">
              <a:rPr lang="en-US" altLang="en-US"/>
              <a:pPr>
                <a:defRPr/>
              </a:pPr>
              <a:t>‹#›</a:t>
            </a:fld>
            <a:endParaRPr lang="en-US" altLang="en-US"/>
          </a:p>
        </p:txBody>
      </p:sp>
    </p:spTree>
    <p:extLst>
      <p:ext uri="{BB962C8B-B14F-4D97-AF65-F5344CB8AC3E}">
        <p14:creationId xmlns:p14="http://schemas.microsoft.com/office/powerpoint/2010/main" val="3927786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AC622B2-741A-F106-1148-821C11FD66C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CF9F786-BE83-657C-011A-7921B39F343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6866053-EEFB-7542-5005-83D13A552A38}"/>
              </a:ext>
            </a:extLst>
          </p:cNvPr>
          <p:cNvSpPr>
            <a:spLocks noGrp="1" noChangeArrowheads="1"/>
          </p:cNvSpPr>
          <p:nvPr>
            <p:ph type="sldNum" sz="quarter" idx="12"/>
          </p:nvPr>
        </p:nvSpPr>
        <p:spPr>
          <a:ln/>
        </p:spPr>
        <p:txBody>
          <a:bodyPr/>
          <a:lstStyle>
            <a:lvl1pPr>
              <a:defRPr/>
            </a:lvl1pPr>
          </a:lstStyle>
          <a:p>
            <a:pPr>
              <a:defRPr/>
            </a:pPr>
            <a:fld id="{38769D8A-60D9-4B41-952E-7CD7731AD920}" type="slidenum">
              <a:rPr lang="en-US" altLang="en-US"/>
              <a:pPr>
                <a:defRPr/>
              </a:pPr>
              <a:t>‹#›</a:t>
            </a:fld>
            <a:endParaRPr lang="en-US" altLang="en-US"/>
          </a:p>
        </p:txBody>
      </p:sp>
    </p:spTree>
    <p:extLst>
      <p:ext uri="{BB962C8B-B14F-4D97-AF65-F5344CB8AC3E}">
        <p14:creationId xmlns:p14="http://schemas.microsoft.com/office/powerpoint/2010/main" val="2625025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004CBCF-66C7-B683-1A42-3B80E3026E48}"/>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E733133D-F200-B35D-BE11-41503AC94E3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CFE4029F-76B1-5AFE-EFC0-A1FA6E4989BB}"/>
              </a:ext>
            </a:extLst>
          </p:cNvPr>
          <p:cNvSpPr>
            <a:spLocks noGrp="1" noChangeArrowheads="1"/>
          </p:cNvSpPr>
          <p:nvPr>
            <p:ph type="sldNum" sz="quarter" idx="12"/>
          </p:nvPr>
        </p:nvSpPr>
        <p:spPr>
          <a:ln/>
        </p:spPr>
        <p:txBody>
          <a:bodyPr/>
          <a:lstStyle>
            <a:lvl1pPr>
              <a:defRPr/>
            </a:lvl1pPr>
          </a:lstStyle>
          <a:p>
            <a:pPr>
              <a:defRPr/>
            </a:pPr>
            <a:fld id="{5FD98712-7F68-465E-A625-290445F18EFC}" type="slidenum">
              <a:rPr lang="en-US" altLang="en-US"/>
              <a:pPr>
                <a:defRPr/>
              </a:pPr>
              <a:t>‹#›</a:t>
            </a:fld>
            <a:endParaRPr lang="en-US" altLang="en-US"/>
          </a:p>
        </p:txBody>
      </p:sp>
    </p:spTree>
    <p:extLst>
      <p:ext uri="{BB962C8B-B14F-4D97-AF65-F5344CB8AC3E}">
        <p14:creationId xmlns:p14="http://schemas.microsoft.com/office/powerpoint/2010/main" val="3538924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1303AC26-BFCC-C977-F4D4-7AA86837461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37949FCD-5E04-B98C-E3E5-6D19CBC2CC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74997AAA-B522-2A46-31C2-6647B7A99FDF}"/>
              </a:ext>
            </a:extLst>
          </p:cNvPr>
          <p:cNvSpPr>
            <a:spLocks noGrp="1" noChangeArrowheads="1"/>
          </p:cNvSpPr>
          <p:nvPr>
            <p:ph type="sldNum" sz="quarter" idx="12"/>
          </p:nvPr>
        </p:nvSpPr>
        <p:spPr>
          <a:ln/>
        </p:spPr>
        <p:txBody>
          <a:bodyPr/>
          <a:lstStyle>
            <a:lvl1pPr>
              <a:defRPr/>
            </a:lvl1pPr>
          </a:lstStyle>
          <a:p>
            <a:pPr>
              <a:defRPr/>
            </a:pPr>
            <a:fld id="{F2C655FC-94BC-4445-B991-8B702ADA5B57}" type="slidenum">
              <a:rPr lang="en-US" altLang="en-US"/>
              <a:pPr>
                <a:defRPr/>
              </a:pPr>
              <a:t>‹#›</a:t>
            </a:fld>
            <a:endParaRPr lang="en-US" altLang="en-US"/>
          </a:p>
        </p:txBody>
      </p:sp>
    </p:spTree>
    <p:extLst>
      <p:ext uri="{BB962C8B-B14F-4D97-AF65-F5344CB8AC3E}">
        <p14:creationId xmlns:p14="http://schemas.microsoft.com/office/powerpoint/2010/main" val="1378352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332FFE0-D0F4-66FC-DD8B-29630FE62D10}"/>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11B3C740-B73C-7357-F895-21A005BB97B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28AE7AA3-14CD-1173-294A-AFA49FB7D722}"/>
              </a:ext>
            </a:extLst>
          </p:cNvPr>
          <p:cNvSpPr>
            <a:spLocks noGrp="1" noChangeArrowheads="1"/>
          </p:cNvSpPr>
          <p:nvPr>
            <p:ph type="sldNum" sz="quarter" idx="12"/>
          </p:nvPr>
        </p:nvSpPr>
        <p:spPr>
          <a:ln/>
        </p:spPr>
        <p:txBody>
          <a:bodyPr/>
          <a:lstStyle>
            <a:lvl1pPr>
              <a:defRPr/>
            </a:lvl1pPr>
          </a:lstStyle>
          <a:p>
            <a:pPr>
              <a:defRPr/>
            </a:pPr>
            <a:fld id="{BA12CE73-4EBB-45DA-B8C8-A061F7585E54}" type="slidenum">
              <a:rPr lang="en-US" altLang="en-US"/>
              <a:pPr>
                <a:defRPr/>
              </a:pPr>
              <a:t>‹#›</a:t>
            </a:fld>
            <a:endParaRPr lang="en-US" altLang="en-US"/>
          </a:p>
        </p:txBody>
      </p:sp>
    </p:spTree>
    <p:extLst>
      <p:ext uri="{BB962C8B-B14F-4D97-AF65-F5344CB8AC3E}">
        <p14:creationId xmlns:p14="http://schemas.microsoft.com/office/powerpoint/2010/main" val="2378253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2C29592-7954-6D6D-BDBF-BE387D8C623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CC4BCFD-DAD9-EF7B-5408-D791785FE3D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1A03EDC-E172-2FD4-979A-499E0AF7AE31}"/>
              </a:ext>
            </a:extLst>
          </p:cNvPr>
          <p:cNvSpPr>
            <a:spLocks noGrp="1" noChangeArrowheads="1"/>
          </p:cNvSpPr>
          <p:nvPr>
            <p:ph type="sldNum" sz="quarter" idx="12"/>
          </p:nvPr>
        </p:nvSpPr>
        <p:spPr>
          <a:ln/>
        </p:spPr>
        <p:txBody>
          <a:bodyPr/>
          <a:lstStyle>
            <a:lvl1pPr>
              <a:defRPr/>
            </a:lvl1pPr>
          </a:lstStyle>
          <a:p>
            <a:pPr>
              <a:defRPr/>
            </a:pPr>
            <a:fld id="{AA85DC64-821B-4ECE-9F36-0585EAB9B5D3}" type="slidenum">
              <a:rPr lang="en-US" altLang="en-US"/>
              <a:pPr>
                <a:defRPr/>
              </a:pPr>
              <a:t>‹#›</a:t>
            </a:fld>
            <a:endParaRPr lang="en-US" altLang="en-US"/>
          </a:p>
        </p:txBody>
      </p:sp>
    </p:spTree>
    <p:extLst>
      <p:ext uri="{BB962C8B-B14F-4D97-AF65-F5344CB8AC3E}">
        <p14:creationId xmlns:p14="http://schemas.microsoft.com/office/powerpoint/2010/main" val="1589262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FC41C52-97B6-E247-7DA3-FA605DE8C12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05538F1-E95B-ABFF-9FA5-46F415B4A67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E2C7448E-8E3A-8096-5C71-49B650FB20B2}"/>
              </a:ext>
            </a:extLst>
          </p:cNvPr>
          <p:cNvSpPr>
            <a:spLocks noGrp="1" noChangeArrowheads="1"/>
          </p:cNvSpPr>
          <p:nvPr>
            <p:ph type="sldNum" sz="quarter" idx="12"/>
          </p:nvPr>
        </p:nvSpPr>
        <p:spPr>
          <a:ln/>
        </p:spPr>
        <p:txBody>
          <a:bodyPr/>
          <a:lstStyle>
            <a:lvl1pPr>
              <a:defRPr/>
            </a:lvl1pPr>
          </a:lstStyle>
          <a:p>
            <a:pPr>
              <a:defRPr/>
            </a:pPr>
            <a:fld id="{D6B17A3B-C845-43B8-BD74-BF9EBFFF2EE0}" type="slidenum">
              <a:rPr lang="en-US" altLang="en-US"/>
              <a:pPr>
                <a:defRPr/>
              </a:pPr>
              <a:t>‹#›</a:t>
            </a:fld>
            <a:endParaRPr lang="en-US" altLang="en-US"/>
          </a:p>
        </p:txBody>
      </p:sp>
    </p:spTree>
    <p:extLst>
      <p:ext uri="{BB962C8B-B14F-4D97-AF65-F5344CB8AC3E}">
        <p14:creationId xmlns:p14="http://schemas.microsoft.com/office/powerpoint/2010/main" val="313308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910B513-AFC5-3CE0-ED25-35EA046817F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167110D-4629-EBB3-DC4C-BEE895E59E9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05F7CD2-F242-EAA4-F9CE-54DDC1FB5FDB}"/>
              </a:ext>
            </a:extLst>
          </p:cNvPr>
          <p:cNvSpPr>
            <a:spLocks noGrp="1" noChangeArrowheads="1"/>
          </p:cNvSpPr>
          <p:nvPr>
            <p:ph type="sldNum" sz="quarter" idx="12"/>
          </p:nvPr>
        </p:nvSpPr>
        <p:spPr>
          <a:ln/>
        </p:spPr>
        <p:txBody>
          <a:bodyPr/>
          <a:lstStyle>
            <a:lvl1pPr>
              <a:defRPr/>
            </a:lvl1pPr>
          </a:lstStyle>
          <a:p>
            <a:pPr>
              <a:defRPr/>
            </a:pPr>
            <a:fld id="{9D0A2323-903C-4B1E-A312-C05F4F4FB812}" type="slidenum">
              <a:rPr lang="en-US" altLang="en-US"/>
              <a:pPr>
                <a:defRPr/>
              </a:pPr>
              <a:t>‹#›</a:t>
            </a:fld>
            <a:endParaRPr lang="en-US" altLang="en-US"/>
          </a:p>
        </p:txBody>
      </p:sp>
    </p:spTree>
    <p:extLst>
      <p:ext uri="{BB962C8B-B14F-4D97-AF65-F5344CB8AC3E}">
        <p14:creationId xmlns:p14="http://schemas.microsoft.com/office/powerpoint/2010/main" val="569791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D2A0E56-60CD-F5EA-BCED-2C8E4876447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995DFDA-27A0-A7BE-7490-669A46A6121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EE274F8-A861-D4E9-E0A6-02F7DDA67E61}"/>
              </a:ext>
            </a:extLst>
          </p:cNvPr>
          <p:cNvSpPr>
            <a:spLocks noGrp="1" noChangeArrowheads="1"/>
          </p:cNvSpPr>
          <p:nvPr>
            <p:ph type="sldNum" sz="quarter" idx="12"/>
          </p:nvPr>
        </p:nvSpPr>
        <p:spPr>
          <a:ln/>
        </p:spPr>
        <p:txBody>
          <a:bodyPr/>
          <a:lstStyle>
            <a:lvl1pPr>
              <a:defRPr/>
            </a:lvl1pPr>
          </a:lstStyle>
          <a:p>
            <a:pPr>
              <a:defRPr/>
            </a:pPr>
            <a:fld id="{D1DA9A38-B56F-4CE4-9B37-6C4E769C2935}" type="slidenum">
              <a:rPr lang="en-US" altLang="en-US"/>
              <a:pPr>
                <a:defRPr/>
              </a:pPr>
              <a:t>‹#›</a:t>
            </a:fld>
            <a:endParaRPr lang="en-US" altLang="en-US"/>
          </a:p>
        </p:txBody>
      </p:sp>
    </p:spTree>
    <p:extLst>
      <p:ext uri="{BB962C8B-B14F-4D97-AF65-F5344CB8AC3E}">
        <p14:creationId xmlns:p14="http://schemas.microsoft.com/office/powerpoint/2010/main" val="159756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05F920A-C2FE-543F-3739-967603A0E85A}"/>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C4AD6783-78DD-82B7-E851-FED33E307CAA}"/>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D96387A3-C6E7-6705-4B27-879107906EA1}"/>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p>
        </p:txBody>
      </p:sp>
      <p:sp>
        <p:nvSpPr>
          <p:cNvPr id="1029" name="Rectangle 5">
            <a:extLst>
              <a:ext uri="{FF2B5EF4-FFF2-40B4-BE49-F238E27FC236}">
                <a16:creationId xmlns:a16="http://schemas.microsoft.com/office/drawing/2014/main" id="{D1DFA37E-9A88-2ADB-A0E7-B3CB189D8588}"/>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n-US"/>
          </a:p>
        </p:txBody>
      </p:sp>
      <p:sp>
        <p:nvSpPr>
          <p:cNvPr id="1030" name="Rectangle 6">
            <a:extLst>
              <a:ext uri="{FF2B5EF4-FFF2-40B4-BE49-F238E27FC236}">
                <a16:creationId xmlns:a16="http://schemas.microsoft.com/office/drawing/2014/main" id="{5F3455FE-B499-C12F-688E-A354B63541A5}"/>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0D2344F2-9B0E-455C-9371-1DB0F787420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customXml" Target="../ink/ink2.xml"/><Relationship Id="rId3" Type="http://schemas.openxmlformats.org/officeDocument/2006/relationships/image" Target="../media/image2.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png"/><Relationship Id="rId7" Type="http://schemas.openxmlformats.org/officeDocument/2006/relationships/customXml" Target="../ink/ink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1.pn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8" Type="http://schemas.openxmlformats.org/officeDocument/2006/relationships/image" Target="../media/image270.png"/><Relationship Id="rId3" Type="http://schemas.openxmlformats.org/officeDocument/2006/relationships/image" Target="../media/image2.png"/><Relationship Id="rId7" Type="http://schemas.openxmlformats.org/officeDocument/2006/relationships/image" Target="../media/image26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280.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2.pn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74.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80.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83.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png"/><Relationship Id="rId7"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86.png"/><Relationship Id="rId4" Type="http://schemas.openxmlformats.org/officeDocument/2006/relationships/image" Target="../media/image85.png"/><Relationship Id="rId9"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2.png"/><Relationship Id="rId7"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91.png"/><Relationship Id="rId4" Type="http://schemas.openxmlformats.org/officeDocument/2006/relationships/image" Target="../media/image85.png"/></Relationships>
</file>

<file path=ppt/slides/_rels/slide16.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36.png"/><Relationship Id="rId7" Type="http://schemas.openxmlformats.org/officeDocument/2006/relationships/image" Target="../media/image98.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97.png"/><Relationship Id="rId5" Type="http://schemas.openxmlformats.org/officeDocument/2006/relationships/image" Target="../media/image2.png"/><Relationship Id="rId10" Type="http://schemas.openxmlformats.org/officeDocument/2006/relationships/image" Target="../media/image101.png"/><Relationship Id="rId4" Type="http://schemas.openxmlformats.org/officeDocument/2006/relationships/image" Target="../media/image37.png"/><Relationship Id="rId9" Type="http://schemas.openxmlformats.org/officeDocument/2006/relationships/image" Target="../media/image38.png"/></Relationships>
</file>

<file path=ppt/slides/_rels/slide17.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2.png"/><Relationship Id="rId7" Type="http://schemas.openxmlformats.org/officeDocument/2006/relationships/image" Target="../media/image104.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102.png"/><Relationship Id="rId4" Type="http://schemas.openxmlformats.org/officeDocument/2006/relationships/image" Target="../media/image38.png"/><Relationship Id="rId9" Type="http://schemas.openxmlformats.org/officeDocument/2006/relationships/image" Target="../media/image106.png"/></Relationships>
</file>

<file path=ppt/slides/_rels/slide18.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2.png"/><Relationship Id="rId7"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09.png"/><Relationship Id="rId5" Type="http://schemas.openxmlformats.org/officeDocument/2006/relationships/image" Target="../media/image41.png"/><Relationship Id="rId10" Type="http://schemas.openxmlformats.org/officeDocument/2006/relationships/image" Target="../media/image113.png"/><Relationship Id="rId4" Type="http://schemas.openxmlformats.org/officeDocument/2006/relationships/image" Target="../media/image40.png"/><Relationship Id="rId9" Type="http://schemas.openxmlformats.org/officeDocument/2006/relationships/image" Target="../media/image112.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17.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115.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127.png"/><Relationship Id="rId3" Type="http://schemas.openxmlformats.org/officeDocument/2006/relationships/image" Target="../media/image44.png"/><Relationship Id="rId7" Type="http://schemas.openxmlformats.org/officeDocument/2006/relationships/image" Target="../media/image121.png"/><Relationship Id="rId12" Type="http://schemas.openxmlformats.org/officeDocument/2006/relationships/image" Target="../media/image126.png"/><Relationship Id="rId2" Type="http://schemas.openxmlformats.org/officeDocument/2006/relationships/notesSlide" Target="../notesSlides/notesSlide19.xml"/><Relationship Id="rId16"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45.png"/><Relationship Id="rId11" Type="http://schemas.openxmlformats.org/officeDocument/2006/relationships/image" Target="../media/image47.png"/><Relationship Id="rId5" Type="http://schemas.openxmlformats.org/officeDocument/2006/relationships/image" Target="../media/image2.png"/><Relationship Id="rId15" Type="http://schemas.openxmlformats.org/officeDocument/2006/relationships/image" Target="../media/image129.png"/><Relationship Id="rId10" Type="http://schemas.openxmlformats.org/officeDocument/2006/relationships/image" Target="../media/image124.png"/><Relationship Id="rId4" Type="http://schemas.openxmlformats.org/officeDocument/2006/relationships/image" Target="../media/image119.png"/><Relationship Id="rId9" Type="http://schemas.openxmlformats.org/officeDocument/2006/relationships/image" Target="../media/image123.png"/><Relationship Id="rId14"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950.png"/><Relationship Id="rId5" Type="http://schemas.openxmlformats.org/officeDocument/2006/relationships/image" Target="../media/image380.png"/><Relationship Id="rId4" Type="http://schemas.openxmlformats.org/officeDocument/2006/relationships/image" Target="../media/image370.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960.png"/><Relationship Id="rId5" Type="http://schemas.openxmlformats.org/officeDocument/2006/relationships/image" Target="../media/image410.png"/><Relationship Id="rId4" Type="http://schemas.openxmlformats.org/officeDocument/2006/relationships/image" Target="../media/image400.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20.png"/><Relationship Id="rId5" Type="http://schemas.openxmlformats.org/officeDocument/2006/relationships/image" Target="../media/image410.png"/><Relationship Id="rId4" Type="http://schemas.openxmlformats.org/officeDocument/2006/relationships/image" Target="../media/image400.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0.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000.png"/><Relationship Id="rId5" Type="http://schemas.openxmlformats.org/officeDocument/2006/relationships/image" Target="../media/image430.png"/><Relationship Id="rId4" Type="http://schemas.openxmlformats.org/officeDocument/2006/relationships/image" Target="../media/image400.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1.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40.png"/><Relationship Id="rId5" Type="http://schemas.openxmlformats.org/officeDocument/2006/relationships/image" Target="../media/image430.png"/><Relationship Id="rId4" Type="http://schemas.openxmlformats.org/officeDocument/2006/relationships/image" Target="../media/image400.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2.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40.png"/><Relationship Id="rId5" Type="http://schemas.openxmlformats.org/officeDocument/2006/relationships/image" Target="../media/image430.png"/><Relationship Id="rId4" Type="http://schemas.openxmlformats.org/officeDocument/2006/relationships/image" Target="../media/image400.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53.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440.png"/><Relationship Id="rId5" Type="http://schemas.openxmlformats.org/officeDocument/2006/relationships/image" Target="../media/image430.png"/><Relationship Id="rId4" Type="http://schemas.openxmlformats.org/officeDocument/2006/relationships/image" Target="../media/image400.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440.png"/><Relationship Id="rId5" Type="http://schemas.openxmlformats.org/officeDocument/2006/relationships/image" Target="../media/image430.png"/><Relationship Id="rId4" Type="http://schemas.openxmlformats.org/officeDocument/2006/relationships/image" Target="../media/image400.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520.png"/><Relationship Id="rId5" Type="http://schemas.openxmlformats.org/officeDocument/2006/relationships/image" Target="../media/image57.png"/><Relationship Id="rId4" Type="http://schemas.openxmlformats.org/officeDocument/2006/relationships/image" Target="../media/image500.png"/></Relationships>
</file>

<file path=ppt/slides/_rels/slide33.xml.rels><?xml version="1.0" encoding="UTF-8" standalone="yes"?>
<Relationships xmlns="http://schemas.openxmlformats.org/package/2006/relationships"><Relationship Id="rId3" Type="http://schemas.openxmlformats.org/officeDocument/2006/relationships/image" Target="../media/image530.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550.png"/><Relationship Id="rId5" Type="http://schemas.openxmlformats.org/officeDocument/2006/relationships/image" Target="../media/image58.pn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0.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581.png"/><Relationship Id="rId5" Type="http://schemas.openxmlformats.org/officeDocument/2006/relationships/image" Target="../media/image570.png"/><Relationship Id="rId4" Type="http://schemas.openxmlformats.org/officeDocument/2006/relationships/image" Target="../media/image60.png"/></Relationships>
</file>

<file path=ppt/slides/_rels/slide35.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2.png"/><Relationship Id="rId7" Type="http://schemas.openxmlformats.org/officeDocument/2006/relationships/image" Target="../media/image61.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601.png"/><Relationship Id="rId5" Type="http://schemas.openxmlformats.org/officeDocument/2006/relationships/image" Target="../media/image57.png"/><Relationship Id="rId4" Type="http://schemas.openxmlformats.org/officeDocument/2006/relationships/image" Target="../media/image591.png"/></Relationships>
</file>

<file path=ppt/slides/_rels/slide36.xml.rels><?xml version="1.0" encoding="UTF-8" standalone="yes"?>
<Relationships xmlns="http://schemas.openxmlformats.org/package/2006/relationships"><Relationship Id="rId8" Type="http://schemas.openxmlformats.org/officeDocument/2006/relationships/image" Target="../media/image600.png"/><Relationship Id="rId3" Type="http://schemas.openxmlformats.org/officeDocument/2006/relationships/image" Target="../media/image2.png"/><Relationship Id="rId7" Type="http://schemas.openxmlformats.org/officeDocument/2006/relationships/image" Target="../media/image590.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580.png"/><Relationship Id="rId9" Type="http://schemas.openxmlformats.org/officeDocument/2006/relationships/image" Target="../media/image62.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1.xml"/><Relationship Id="rId5" Type="http://schemas.openxmlformats.org/officeDocument/2006/relationships/image" Target="../media/image64.png"/><Relationship Id="rId4" Type="http://schemas.openxmlformats.org/officeDocument/2006/relationships/image" Target="../media/image63.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1.xml"/><Relationship Id="rId5" Type="http://schemas.openxmlformats.org/officeDocument/2006/relationships/image" Target="../media/image65.png"/><Relationship Id="rId4" Type="http://schemas.openxmlformats.org/officeDocument/2006/relationships/image" Target="../media/image64.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DD88B36F-63F6-3EBE-AC77-3608BBFFC65F}"/>
              </a:ext>
            </a:extLst>
          </p:cNvPr>
          <p:cNvSpPr>
            <a:spLocks noGrp="1" noChangeArrowheads="1"/>
          </p:cNvSpPr>
          <p:nvPr>
            <p:ph type="ctrTitle"/>
          </p:nvPr>
        </p:nvSpPr>
        <p:spPr>
          <a:xfrm>
            <a:off x="304800" y="295275"/>
            <a:ext cx="8610600" cy="990600"/>
          </a:xfrm>
          <a:solidFill>
            <a:schemeClr val="bg1"/>
          </a:solidFill>
          <a:ln>
            <a:solidFill>
              <a:srgbClr val="FF33CC"/>
            </a:solidFill>
            <a:miter lim="800000"/>
            <a:headEnd/>
            <a:tailEnd/>
          </a:ln>
        </p:spPr>
        <p:txBody>
          <a:bodyPr/>
          <a:lstStyle/>
          <a:p>
            <a:pPr eaLnBrk="1" hangingPunct="1"/>
            <a:r>
              <a:rPr lang="en-US" altLang="en-US" sz="2800" dirty="0">
                <a:solidFill>
                  <a:schemeClr val="tx1"/>
                </a:solidFill>
              </a:rPr>
              <a:t>Equilibrium Analysis Methodology – 2D  Statics</a:t>
            </a:r>
          </a:p>
        </p:txBody>
      </p:sp>
      <p:sp>
        <p:nvSpPr>
          <p:cNvPr id="3075" name="Rectangle 3">
            <a:extLst>
              <a:ext uri="{FF2B5EF4-FFF2-40B4-BE49-F238E27FC236}">
                <a16:creationId xmlns:a16="http://schemas.microsoft.com/office/drawing/2014/main" id="{B8FE71F4-0AE9-03E8-C7A7-40BA5DF56546}"/>
              </a:ext>
            </a:extLst>
          </p:cNvPr>
          <p:cNvSpPr>
            <a:spLocks noGrp="1" noChangeArrowheads="1"/>
          </p:cNvSpPr>
          <p:nvPr>
            <p:ph type="subTitle" idx="1"/>
          </p:nvPr>
        </p:nvSpPr>
        <p:spPr>
          <a:xfrm>
            <a:off x="1446213" y="3733800"/>
            <a:ext cx="6400800" cy="1371600"/>
          </a:xfrm>
        </p:spPr>
        <p:txBody>
          <a:bodyPr/>
          <a:lstStyle/>
          <a:p>
            <a:pPr eaLnBrk="1" hangingPunct="1"/>
            <a:r>
              <a:rPr lang="en-US" altLang="en-US" sz="1800" dirty="0">
                <a:latin typeface="CommercialScript BT" pitchFamily="66" charset="0"/>
              </a:rPr>
              <a:t> P M V Subbarao</a:t>
            </a:r>
          </a:p>
          <a:p>
            <a:pPr eaLnBrk="1" hangingPunct="1"/>
            <a:r>
              <a:rPr lang="en-US" altLang="en-US" sz="1800" dirty="0">
                <a:latin typeface="CommercialScript BT" pitchFamily="66" charset="0"/>
              </a:rPr>
              <a:t>Professor &amp; Head </a:t>
            </a:r>
          </a:p>
          <a:p>
            <a:pPr eaLnBrk="1" hangingPunct="1"/>
            <a:r>
              <a:rPr lang="en-US" altLang="en-US" sz="1800" dirty="0">
                <a:latin typeface="Tempus Sans ITC" panose="04020404030D07020202" pitchFamily="82" charset="0"/>
              </a:rPr>
              <a:t>Mechanical Engineering Department</a:t>
            </a:r>
          </a:p>
        </p:txBody>
      </p:sp>
      <p:sp>
        <p:nvSpPr>
          <p:cNvPr id="3076" name="Text Box 4">
            <a:extLst>
              <a:ext uri="{FF2B5EF4-FFF2-40B4-BE49-F238E27FC236}">
                <a16:creationId xmlns:a16="http://schemas.microsoft.com/office/drawing/2014/main" id="{E79B2BAC-7951-1A4F-1743-1438AD235753}"/>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p>
        </p:txBody>
      </p:sp>
      <p:grpSp>
        <p:nvGrpSpPr>
          <p:cNvPr id="3077" name="Group 8">
            <a:extLst>
              <a:ext uri="{FF2B5EF4-FFF2-40B4-BE49-F238E27FC236}">
                <a16:creationId xmlns:a16="http://schemas.microsoft.com/office/drawing/2014/main" id="{8B924FC6-395C-82CB-7BDB-457AF83D41C8}"/>
              </a:ext>
            </a:extLst>
          </p:cNvPr>
          <p:cNvGrpSpPr>
            <a:grpSpLocks/>
          </p:cNvGrpSpPr>
          <p:nvPr/>
        </p:nvGrpSpPr>
        <p:grpSpPr bwMode="auto">
          <a:xfrm>
            <a:off x="0" y="0"/>
            <a:ext cx="9144000" cy="6858000"/>
            <a:chOff x="0" y="0"/>
            <a:chExt cx="5760" cy="4320"/>
          </a:xfrm>
        </p:grpSpPr>
        <p:grpSp>
          <p:nvGrpSpPr>
            <p:cNvPr id="3081" name="Group 9">
              <a:extLst>
                <a:ext uri="{FF2B5EF4-FFF2-40B4-BE49-F238E27FC236}">
                  <a16:creationId xmlns:a16="http://schemas.microsoft.com/office/drawing/2014/main" id="{5475EA6F-F779-155B-4D3C-C5C7824E73BB}"/>
                </a:ext>
              </a:extLst>
            </p:cNvPr>
            <p:cNvGrpSpPr>
              <a:grpSpLocks/>
            </p:cNvGrpSpPr>
            <p:nvPr/>
          </p:nvGrpSpPr>
          <p:grpSpPr bwMode="auto">
            <a:xfrm>
              <a:off x="0" y="0"/>
              <a:ext cx="192" cy="4320"/>
              <a:chOff x="0" y="-48"/>
              <a:chExt cx="144" cy="4368"/>
            </a:xfrm>
          </p:grpSpPr>
          <p:sp>
            <p:nvSpPr>
              <p:cNvPr id="3091" name="Rectangle 10">
                <a:extLst>
                  <a:ext uri="{FF2B5EF4-FFF2-40B4-BE49-F238E27FC236}">
                    <a16:creationId xmlns:a16="http://schemas.microsoft.com/office/drawing/2014/main" id="{6DD9C2F5-5C19-CB32-C45F-F959EA9C84C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92" name="Rectangle 11">
                <a:extLst>
                  <a:ext uri="{FF2B5EF4-FFF2-40B4-BE49-F238E27FC236}">
                    <a16:creationId xmlns:a16="http://schemas.microsoft.com/office/drawing/2014/main" id="{656D7843-8467-93C1-0A41-6243E12F3B3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2" name="Group 12">
              <a:extLst>
                <a:ext uri="{FF2B5EF4-FFF2-40B4-BE49-F238E27FC236}">
                  <a16:creationId xmlns:a16="http://schemas.microsoft.com/office/drawing/2014/main" id="{50FEFA18-3AEE-72BD-1A46-F2F349CACF64}"/>
                </a:ext>
              </a:extLst>
            </p:cNvPr>
            <p:cNvGrpSpPr>
              <a:grpSpLocks/>
            </p:cNvGrpSpPr>
            <p:nvPr/>
          </p:nvGrpSpPr>
          <p:grpSpPr bwMode="auto">
            <a:xfrm>
              <a:off x="5674" y="24"/>
              <a:ext cx="86" cy="4296"/>
              <a:chOff x="5616" y="-48"/>
              <a:chExt cx="144" cy="4368"/>
            </a:xfrm>
          </p:grpSpPr>
          <p:sp>
            <p:nvSpPr>
              <p:cNvPr id="3089" name="Rectangle 13">
                <a:extLst>
                  <a:ext uri="{FF2B5EF4-FFF2-40B4-BE49-F238E27FC236}">
                    <a16:creationId xmlns:a16="http://schemas.microsoft.com/office/drawing/2014/main" id="{B2169F68-460B-E3F1-9FCC-B8F877FD9A7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90" name="Rectangle 14">
                <a:extLst>
                  <a:ext uri="{FF2B5EF4-FFF2-40B4-BE49-F238E27FC236}">
                    <a16:creationId xmlns:a16="http://schemas.microsoft.com/office/drawing/2014/main" id="{BC30CEF1-ED6D-C088-AB72-3BAE16C8997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3" name="Group 15">
              <a:extLst>
                <a:ext uri="{FF2B5EF4-FFF2-40B4-BE49-F238E27FC236}">
                  <a16:creationId xmlns:a16="http://schemas.microsoft.com/office/drawing/2014/main" id="{5937C962-A8BA-D738-9033-8866F92088DE}"/>
                </a:ext>
              </a:extLst>
            </p:cNvPr>
            <p:cNvGrpSpPr>
              <a:grpSpLocks/>
            </p:cNvGrpSpPr>
            <p:nvPr/>
          </p:nvGrpSpPr>
          <p:grpSpPr bwMode="auto">
            <a:xfrm>
              <a:off x="144" y="0"/>
              <a:ext cx="5616" cy="144"/>
              <a:chOff x="96" y="-48"/>
              <a:chExt cx="5520" cy="144"/>
            </a:xfrm>
          </p:grpSpPr>
          <p:sp>
            <p:nvSpPr>
              <p:cNvPr id="3087" name="Rectangle 16">
                <a:extLst>
                  <a:ext uri="{FF2B5EF4-FFF2-40B4-BE49-F238E27FC236}">
                    <a16:creationId xmlns:a16="http://schemas.microsoft.com/office/drawing/2014/main" id="{BDBB2DF5-84B9-5B62-5B96-18148B6A2B0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88" name="Rectangle 17">
                <a:extLst>
                  <a:ext uri="{FF2B5EF4-FFF2-40B4-BE49-F238E27FC236}">
                    <a16:creationId xmlns:a16="http://schemas.microsoft.com/office/drawing/2014/main" id="{AB8C9999-915D-5BF2-7E41-E8DB5561070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3084" name="Group 18">
              <a:extLst>
                <a:ext uri="{FF2B5EF4-FFF2-40B4-BE49-F238E27FC236}">
                  <a16:creationId xmlns:a16="http://schemas.microsoft.com/office/drawing/2014/main" id="{31F4DBCD-F918-4E08-4B40-31DA876ACAFC}"/>
                </a:ext>
              </a:extLst>
            </p:cNvPr>
            <p:cNvGrpSpPr>
              <a:grpSpLocks/>
            </p:cNvGrpSpPr>
            <p:nvPr/>
          </p:nvGrpSpPr>
          <p:grpSpPr bwMode="auto">
            <a:xfrm>
              <a:off x="144" y="4234"/>
              <a:ext cx="5616" cy="86"/>
              <a:chOff x="96" y="4176"/>
              <a:chExt cx="5520" cy="144"/>
            </a:xfrm>
          </p:grpSpPr>
          <p:sp>
            <p:nvSpPr>
              <p:cNvPr id="3085" name="Rectangle 19">
                <a:extLst>
                  <a:ext uri="{FF2B5EF4-FFF2-40B4-BE49-F238E27FC236}">
                    <a16:creationId xmlns:a16="http://schemas.microsoft.com/office/drawing/2014/main" id="{4E6AEA86-EBE7-1540-2448-3941E2CD0D7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3086" name="Rectangle 20">
                <a:extLst>
                  <a:ext uri="{FF2B5EF4-FFF2-40B4-BE49-F238E27FC236}">
                    <a16:creationId xmlns:a16="http://schemas.microsoft.com/office/drawing/2014/main" id="{03B5FF89-FA3A-D3B8-6996-05C76065899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sp>
        <p:nvSpPr>
          <p:cNvPr id="2055" name="TextBox 19">
            <a:extLst>
              <a:ext uri="{FF2B5EF4-FFF2-40B4-BE49-F238E27FC236}">
                <a16:creationId xmlns:a16="http://schemas.microsoft.com/office/drawing/2014/main" id="{D343D648-A38E-1EF9-A534-509203453C69}"/>
              </a:ext>
            </a:extLst>
          </p:cNvPr>
          <p:cNvSpPr txBox="1">
            <a:spLocks noChangeArrowheads="1"/>
          </p:cNvSpPr>
          <p:nvPr/>
        </p:nvSpPr>
        <p:spPr bwMode="auto">
          <a:xfrm>
            <a:off x="265981" y="5246687"/>
            <a:ext cx="87026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buNone/>
            </a:pPr>
            <a:r>
              <a:rPr lang="en-US" b="1" dirty="0">
                <a:solidFill>
                  <a:srgbClr val="0070C0"/>
                </a:solidFill>
                <a:latin typeface="Curlz MT" panose="04040404050702020202" pitchFamily="82" charset="0"/>
              </a:rPr>
              <a:t>Mastering Static Analysis, Solving Real Problems</a:t>
            </a:r>
            <a:r>
              <a:rPr lang="en-US" b="1" i="1" dirty="0">
                <a:solidFill>
                  <a:srgbClr val="0070C0"/>
                </a:solidFill>
                <a:latin typeface="Curlz MT" panose="04040404050702020202" pitchFamily="82" charset="0"/>
              </a:rPr>
              <a:t>…..</a:t>
            </a:r>
            <a:endParaRPr lang="en-US" altLang="en-US" b="1" i="1" dirty="0">
              <a:solidFill>
                <a:srgbClr val="0070C0"/>
              </a:solidFill>
              <a:latin typeface="Curlz MT" panose="04040404050702020202" pitchFamily="82" charset="0"/>
              <a:ea typeface="STZhongsong" panose="020B0503020204020204" pitchFamily="2" charset="-122"/>
            </a:endParaRPr>
          </a:p>
        </p:txBody>
      </p:sp>
      <p:pic>
        <p:nvPicPr>
          <p:cNvPr id="3079" name="Picture 2" descr="A picture containing shape&#10;&#10;Description automatically generated">
            <a:extLst>
              <a:ext uri="{FF2B5EF4-FFF2-40B4-BE49-F238E27FC236}">
                <a16:creationId xmlns:a16="http://schemas.microsoft.com/office/drawing/2014/main" id="{61298272-DBCA-4D38-B64F-3231452AC9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0775" y="1295400"/>
            <a:ext cx="4362450" cy="229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3">
            <p14:nvContentPartPr>
              <p14:cNvPr id="3" name="Ink 2">
                <a:extLst>
                  <a:ext uri="{FF2B5EF4-FFF2-40B4-BE49-F238E27FC236}">
                    <a16:creationId xmlns:a16="http://schemas.microsoft.com/office/drawing/2014/main" id="{CE6A3709-F700-840C-120E-310FE66065A5}"/>
                  </a:ext>
                </a:extLst>
              </p14:cNvPr>
              <p14:cNvContentPartPr/>
              <p14:nvPr/>
            </p14:nvContentPartPr>
            <p14:xfrm>
              <a:off x="3679200" y="3205800"/>
              <a:ext cx="446760" cy="1759320"/>
            </p14:xfrm>
          </p:contentPart>
        </mc:Choice>
        <mc:Fallback xmlns="">
          <p:pic>
            <p:nvPicPr>
              <p:cNvPr id="3" name="Ink 2">
                <a:extLst>
                  <a:ext uri="{FF2B5EF4-FFF2-40B4-BE49-F238E27FC236}">
                    <a16:creationId xmlns:a16="http://schemas.microsoft.com/office/drawing/2014/main" id="{CE6A3709-F700-840C-120E-310FE66065A5}"/>
                  </a:ext>
                </a:extLst>
              </p:cNvPr>
              <p:cNvPicPr/>
              <p:nvPr/>
            </p:nvPicPr>
            <p:blipFill>
              <a:blip r:embed="rId6"/>
              <a:stretch>
                <a:fillRect/>
              </a:stretch>
            </p:blipFill>
            <p:spPr>
              <a:xfrm>
                <a:off x="3669840" y="3196440"/>
                <a:ext cx="465480" cy="1778040"/>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055">
                                            <p:txEl>
                                              <p:pRg st="0" end="0"/>
                                            </p:txEl>
                                          </p:spTgt>
                                        </p:tgtEl>
                                        <p:attrNameLst>
                                          <p:attrName>style.visibility</p:attrName>
                                        </p:attrNameLst>
                                      </p:cBhvr>
                                      <p:to>
                                        <p:strVal val="visible"/>
                                      </p:to>
                                    </p:set>
                                    <p:animEffect transition="in" filter="dissolve">
                                      <p:cBhvr>
                                        <p:cTn id="7" dur="500"/>
                                        <p:tgtEl>
                                          <p:spTgt spid="20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E8017-14A1-5F52-3C63-DE35D91AA97A}"/>
            </a:ext>
          </a:extLst>
        </p:cNvPr>
        <p:cNvGrpSpPr/>
        <p:nvPr/>
      </p:nvGrpSpPr>
      <p:grpSpPr>
        <a:xfrm>
          <a:off x="0" y="0"/>
          <a:ext cx="0" cy="0"/>
          <a:chOff x="0" y="0"/>
          <a:chExt cx="0" cy="0"/>
        </a:xfrm>
      </p:grpSpPr>
      <p:sp>
        <p:nvSpPr>
          <p:cNvPr id="22" name="Title 21">
            <a:extLst>
              <a:ext uri="{FF2B5EF4-FFF2-40B4-BE49-F238E27FC236}">
                <a16:creationId xmlns:a16="http://schemas.microsoft.com/office/drawing/2014/main" id="{4C85ED76-CA87-BB5F-BD9D-940A106A7BAF}"/>
              </a:ext>
            </a:extLst>
          </p:cNvPr>
          <p:cNvSpPr>
            <a:spLocks noGrp="1"/>
          </p:cNvSpPr>
          <p:nvPr>
            <p:ph type="title"/>
          </p:nvPr>
        </p:nvSpPr>
        <p:spPr>
          <a:xfrm>
            <a:off x="379754" y="361028"/>
            <a:ext cx="7218740" cy="691580"/>
          </a:xfrm>
        </p:spPr>
        <p:txBody>
          <a:bodyPr/>
          <a:lstStyle/>
          <a:p>
            <a:r>
              <a:rPr lang="en-US" sz="2800" dirty="0"/>
              <a:t>Basic Skills in 2-D/3-D Equilibrium Analysis</a:t>
            </a:r>
          </a:p>
        </p:txBody>
      </p:sp>
      <p:sp>
        <p:nvSpPr>
          <p:cNvPr id="3" name="Subtitle 2">
            <a:extLst>
              <a:ext uri="{FF2B5EF4-FFF2-40B4-BE49-F238E27FC236}">
                <a16:creationId xmlns:a16="http://schemas.microsoft.com/office/drawing/2014/main" id="{8B98C7CC-4B7F-FAE6-A4C3-E98CDF47A94D}"/>
              </a:ext>
            </a:extLst>
          </p:cNvPr>
          <p:cNvSpPr txBox="1">
            <a:spLocks noGrp="1"/>
          </p:cNvSpPr>
          <p:nvPr>
            <p:ph idx="1"/>
          </p:nvPr>
        </p:nvSpPr>
        <p:spPr>
          <a:xfrm>
            <a:off x="379754" y="1580072"/>
            <a:ext cx="8515386" cy="3830128"/>
          </a:xfrm>
        </p:spPr>
        <p:txBody>
          <a:bodyPr anchorCtr="0"/>
          <a:lstStyle/>
          <a:p>
            <a:pPr lvl="0">
              <a:spcBef>
                <a:spcPts val="600"/>
              </a:spcBef>
              <a:buClr>
                <a:srgbClr val="000000"/>
              </a:buClr>
            </a:pPr>
            <a:r>
              <a:rPr lang="en-US" sz="2400" dirty="0"/>
              <a:t>System Isolation </a:t>
            </a:r>
          </a:p>
          <a:p>
            <a:pPr lvl="0">
              <a:spcBef>
                <a:spcPts val="600"/>
              </a:spcBef>
              <a:buClr>
                <a:srgbClr val="000000"/>
              </a:buClr>
            </a:pPr>
            <a:r>
              <a:rPr lang="en-US" sz="2400" dirty="0"/>
              <a:t>Identification of Constraints thru Supports.</a:t>
            </a:r>
          </a:p>
          <a:p>
            <a:pPr lvl="0">
              <a:spcBef>
                <a:spcPts val="600"/>
              </a:spcBef>
              <a:buClr>
                <a:srgbClr val="000000"/>
              </a:buClr>
            </a:pPr>
            <a:r>
              <a:rPr lang="en-US" sz="2400" dirty="0"/>
              <a:t>Creation of A Free-Body Diagram</a:t>
            </a:r>
          </a:p>
          <a:p>
            <a:pPr lvl="0">
              <a:spcBef>
                <a:spcPts val="600"/>
              </a:spcBef>
              <a:buClr>
                <a:srgbClr val="000000"/>
              </a:buClr>
            </a:pPr>
            <a:r>
              <a:rPr lang="en-US" sz="2400" dirty="0">
                <a:solidFill>
                  <a:srgbClr val="FF0000"/>
                </a:solidFill>
              </a:rPr>
              <a:t>Modeling the Action/Reaction of  each support/mechanical element.</a:t>
            </a:r>
          </a:p>
          <a:p>
            <a:pPr lvl="0">
              <a:spcBef>
                <a:spcPts val="600"/>
              </a:spcBef>
              <a:buClr>
                <a:srgbClr val="000000"/>
              </a:buClr>
            </a:pPr>
            <a:r>
              <a:rPr lang="en-US" sz="2400" dirty="0"/>
              <a:t>Identification of Equilibrium Conditions</a:t>
            </a:r>
          </a:p>
          <a:p>
            <a:pPr lvl="0">
              <a:spcBef>
                <a:spcPts val="600"/>
              </a:spcBef>
              <a:buClr>
                <a:srgbClr val="000000"/>
              </a:buClr>
            </a:pPr>
            <a:r>
              <a:rPr lang="en-US" sz="2400" dirty="0"/>
              <a:t>Treatment of Two &amp; Three-Force Members.</a:t>
            </a:r>
          </a:p>
          <a:p>
            <a:pPr lvl="0">
              <a:spcBef>
                <a:spcPts val="600"/>
              </a:spcBef>
              <a:buClr>
                <a:srgbClr val="000000"/>
              </a:buClr>
            </a:pPr>
            <a:r>
              <a:rPr lang="en-US" sz="2400" dirty="0"/>
              <a:t>Formulation of Equilibrium Equations.</a:t>
            </a:r>
          </a:p>
          <a:p>
            <a:pPr marL="0" lvl="0" indent="0" algn="l">
              <a:spcBef>
                <a:spcPts val="600"/>
              </a:spcBef>
              <a:buClr>
                <a:srgbClr val="000000"/>
              </a:buClr>
              <a:buNone/>
            </a:pPr>
            <a:endParaRPr lang="en-US" sz="2400" dirty="0"/>
          </a:p>
        </p:txBody>
      </p:sp>
      <p:sp>
        <p:nvSpPr>
          <p:cNvPr id="4" name="Slide Number Placeholder 7">
            <a:extLst>
              <a:ext uri="{FF2B5EF4-FFF2-40B4-BE49-F238E27FC236}">
                <a16:creationId xmlns:a16="http://schemas.microsoft.com/office/drawing/2014/main" id="{5FDB497E-114C-CDB4-6681-CA9ED525896E}"/>
              </a:ext>
            </a:extLst>
          </p:cNvPr>
          <p:cNvSpPr txBox="1">
            <a:spLocks noGrp="1"/>
          </p:cNvSpPr>
          <p:nvPr>
            <p:ph type="sldNum" sz="quarter" idx="12"/>
          </p:nvPr>
        </p:nvSpPr>
        <p:spPr>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2</a:t>
            </a:fld>
            <a:endParaRPr lang="en-US"/>
          </a:p>
        </p:txBody>
      </p:sp>
      <p:grpSp>
        <p:nvGrpSpPr>
          <p:cNvPr id="5" name="Group 38">
            <a:extLst>
              <a:ext uri="{FF2B5EF4-FFF2-40B4-BE49-F238E27FC236}">
                <a16:creationId xmlns:a16="http://schemas.microsoft.com/office/drawing/2014/main" id="{88A4A01A-05EB-69E3-8F21-97A0EA618598}"/>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175A2A5A-3F5F-BB3F-CE10-34B1671A4521}"/>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BCBDB277-3DE9-E375-E9B7-C4A56B366BAB}"/>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1128DB34-DCAF-F0B6-85EA-39819931B329}"/>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F51D3CEC-3227-9740-DE59-C0108B748A5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FA5CE8BC-89EC-BFA5-EAA0-97ED76BCC8F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FA4FC408-6B93-8E47-0EC8-22C3069FE8E5}"/>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71EFC1D8-66D5-D75B-0F3E-5CE2E797551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61B8D5FA-D615-E2A2-B313-05F9560F065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E42D3889-B2B2-1165-D676-4C0EA2A22BE2}"/>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5EF59FBC-560F-CA4B-8BB0-365612D4624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2E538AAF-9EB0-BFCC-2C15-6188C2621CE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BF316EEA-7A72-5699-3D16-E268CCCE0EAE}"/>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B037D7C8-B22D-6DEA-2CF8-7A1D6D234AE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515C2A9B-8C13-0405-5761-A4EA212684A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9ACE2359-1BF2-5931-06DE-9B8E76A89510}"/>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FCEDE5B2-CD82-007C-0D29-55A4306F47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600423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7644A-C82D-56C6-4C48-831821E4EAE9}"/>
            </a:ext>
          </a:extLst>
        </p:cNvPr>
        <p:cNvGrpSpPr/>
        <p:nvPr/>
      </p:nvGrpSpPr>
      <p:grpSpPr>
        <a:xfrm>
          <a:off x="0" y="0"/>
          <a:ext cx="0" cy="0"/>
          <a:chOff x="0" y="0"/>
          <a:chExt cx="0" cy="0"/>
        </a:xfrm>
      </p:grpSpPr>
      <p:sp>
        <p:nvSpPr>
          <p:cNvPr id="22" name="Title 21">
            <a:extLst>
              <a:ext uri="{FF2B5EF4-FFF2-40B4-BE49-F238E27FC236}">
                <a16:creationId xmlns:a16="http://schemas.microsoft.com/office/drawing/2014/main" id="{5DE4FB1C-1D43-FDD1-13CE-39B3B7212E77}"/>
              </a:ext>
            </a:extLst>
          </p:cNvPr>
          <p:cNvSpPr>
            <a:spLocks noGrp="1"/>
          </p:cNvSpPr>
          <p:nvPr>
            <p:ph type="title"/>
          </p:nvPr>
        </p:nvSpPr>
        <p:spPr>
          <a:xfrm>
            <a:off x="581620" y="281767"/>
            <a:ext cx="6545045" cy="742996"/>
          </a:xfrm>
        </p:spPr>
        <p:txBody>
          <a:bodyPr/>
          <a:lstStyle/>
          <a:p>
            <a:r>
              <a:rPr lang="en-US" sz="2800" dirty="0"/>
              <a:t>Modeling the Action/Reaction of A Support</a:t>
            </a:r>
          </a:p>
        </p:txBody>
      </p:sp>
      <p:grpSp>
        <p:nvGrpSpPr>
          <p:cNvPr id="5" name="Group 38">
            <a:extLst>
              <a:ext uri="{FF2B5EF4-FFF2-40B4-BE49-F238E27FC236}">
                <a16:creationId xmlns:a16="http://schemas.microsoft.com/office/drawing/2014/main" id="{8980255F-56FB-F813-F14B-4CF3AEC70CCF}"/>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6915090C-E764-2137-1D18-17004B26C72C}"/>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F6436E71-DEF7-BBDB-74B2-E35AEB4FCB9B}"/>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54094265-6977-F919-0E45-8FFB2E295089}"/>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EF73EB06-8DDF-4F08-6F41-E9A3958552B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8532E2F4-9A36-8AEB-A8CE-3156BE3B10D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78769567-DA4B-6C2C-CA08-AAB68A7A3AA6}"/>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20766046-437E-CB92-DF42-32417AF3BA9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D1985159-44E7-1B01-46F4-AE583E7CE24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9FC32E69-165D-D14F-976E-1C2CF6F200C3}"/>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2B543C07-91F9-9AD9-06FC-9FFD27A53FA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D42E044B-99DE-DA04-2E02-6E53B0F4F14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F0BD5167-5F34-3D17-D05A-28BE012193CF}"/>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623B75C3-F9F1-AD05-BF08-A29716B2E73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35651ED2-5808-E92C-612B-9E91BF22BBE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8EE9BE7D-B6B9-B944-FD8C-FC980F191BE6}"/>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2C510D7E-F17F-1E89-1DF6-9E8C74C58E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 name="Group 22">
            <a:extLst>
              <a:ext uri="{FF2B5EF4-FFF2-40B4-BE49-F238E27FC236}">
                <a16:creationId xmlns:a16="http://schemas.microsoft.com/office/drawing/2014/main" id="{7F9C2576-984F-76F6-6F75-57249BFD6A49}"/>
              </a:ext>
            </a:extLst>
          </p:cNvPr>
          <p:cNvGrpSpPr/>
          <p:nvPr/>
        </p:nvGrpSpPr>
        <p:grpSpPr>
          <a:xfrm>
            <a:off x="651281" y="1828800"/>
            <a:ext cx="5505823" cy="2997349"/>
            <a:chOff x="651281" y="1828800"/>
            <a:chExt cx="5505823" cy="2997349"/>
          </a:xfrm>
        </p:grpSpPr>
        <p:pic>
          <p:nvPicPr>
            <p:cNvPr id="3" name="Picture 2">
              <a:extLst>
                <a:ext uri="{FF2B5EF4-FFF2-40B4-BE49-F238E27FC236}">
                  <a16:creationId xmlns:a16="http://schemas.microsoft.com/office/drawing/2014/main" id="{8E0F2D82-7A30-EB2C-D199-43339C37ABE5}"/>
                </a:ext>
              </a:extLst>
            </p:cNvPr>
            <p:cNvPicPr>
              <a:picLocks noChangeAspect="1"/>
            </p:cNvPicPr>
            <p:nvPr/>
          </p:nvPicPr>
          <p:blipFill>
            <a:blip r:embed="rId4"/>
            <a:stretch>
              <a:fillRect/>
            </a:stretch>
          </p:blipFill>
          <p:spPr>
            <a:xfrm>
              <a:off x="651281" y="1834882"/>
              <a:ext cx="5372850" cy="2991267"/>
            </a:xfrm>
            <a:prstGeom prst="rect">
              <a:avLst/>
            </a:prstGeom>
          </p:spPr>
        </p:pic>
        <p:pic>
          <p:nvPicPr>
            <p:cNvPr id="25" name="Picture 24">
              <a:extLst>
                <a:ext uri="{FF2B5EF4-FFF2-40B4-BE49-F238E27FC236}">
                  <a16:creationId xmlns:a16="http://schemas.microsoft.com/office/drawing/2014/main" id="{AFC15515-FCAC-A617-17C1-EB4D38C0D58B}"/>
                </a:ext>
              </a:extLst>
            </p:cNvPr>
            <p:cNvPicPr>
              <a:picLocks noChangeAspect="1"/>
            </p:cNvPicPr>
            <p:nvPr/>
          </p:nvPicPr>
          <p:blipFill>
            <a:blip r:embed="rId5"/>
            <a:stretch>
              <a:fillRect/>
            </a:stretch>
          </p:blipFill>
          <p:spPr>
            <a:xfrm>
              <a:off x="4572000" y="1828800"/>
              <a:ext cx="1585104" cy="1313936"/>
            </a:xfrm>
            <a:prstGeom prst="rect">
              <a:avLst/>
            </a:prstGeom>
          </p:spPr>
        </p:pic>
      </p:grpSp>
      <p:sp>
        <p:nvSpPr>
          <p:cNvPr id="24" name="TextBox 23">
            <a:extLst>
              <a:ext uri="{FF2B5EF4-FFF2-40B4-BE49-F238E27FC236}">
                <a16:creationId xmlns:a16="http://schemas.microsoft.com/office/drawing/2014/main" id="{0DE0479C-7418-F827-7EAF-11B6A9E4142D}"/>
              </a:ext>
            </a:extLst>
          </p:cNvPr>
          <p:cNvSpPr txBox="1"/>
          <p:nvPr/>
        </p:nvSpPr>
        <p:spPr>
          <a:xfrm>
            <a:off x="762000" y="5287901"/>
            <a:ext cx="6915676" cy="461665"/>
          </a:xfrm>
          <a:prstGeom prst="rect">
            <a:avLst/>
          </a:prstGeom>
          <a:noFill/>
        </p:spPr>
        <p:txBody>
          <a:bodyPr wrap="none" rtlCol="0">
            <a:spAutoFit/>
          </a:bodyPr>
          <a:lstStyle/>
          <a:p>
            <a:r>
              <a:rPr lang="en-US" dirty="0"/>
              <a:t>Why Newton was curious about Non-contact Force???</a:t>
            </a:r>
          </a:p>
        </p:txBody>
      </p:sp>
    </p:spTree>
    <p:extLst>
      <p:ext uri="{BB962C8B-B14F-4D97-AF65-F5344CB8AC3E}">
        <p14:creationId xmlns:p14="http://schemas.microsoft.com/office/powerpoint/2010/main" val="1455600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additive="base">
                                        <p:cTn id="14" dur="500" fill="hold"/>
                                        <p:tgtEl>
                                          <p:spTgt spid="24"/>
                                        </p:tgtEl>
                                        <p:attrNameLst>
                                          <p:attrName>ppt_x</p:attrName>
                                        </p:attrNameLst>
                                      </p:cBhvr>
                                      <p:tavLst>
                                        <p:tav tm="0">
                                          <p:val>
                                            <p:strVal val="#ppt_x"/>
                                          </p:val>
                                        </p:tav>
                                        <p:tav tm="100000">
                                          <p:val>
                                            <p:strVal val="#ppt_x"/>
                                          </p:val>
                                        </p:tav>
                                      </p:tavLst>
                                    </p:anim>
                                    <p:anim calcmode="lin" valueType="num">
                                      <p:cBhvr additive="base">
                                        <p:cTn id="15"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29B99-8F7A-5FF8-B25F-960CD077454B}"/>
            </a:ext>
          </a:extLst>
        </p:cNvPr>
        <p:cNvGrpSpPr/>
        <p:nvPr/>
      </p:nvGrpSpPr>
      <p:grpSpPr>
        <a:xfrm>
          <a:off x="0" y="0"/>
          <a:ext cx="0" cy="0"/>
          <a:chOff x="0" y="0"/>
          <a:chExt cx="0" cy="0"/>
        </a:xfrm>
      </p:grpSpPr>
      <p:sp>
        <p:nvSpPr>
          <p:cNvPr id="22" name="Title 21">
            <a:extLst>
              <a:ext uri="{FF2B5EF4-FFF2-40B4-BE49-F238E27FC236}">
                <a16:creationId xmlns:a16="http://schemas.microsoft.com/office/drawing/2014/main" id="{6CC863D6-71E3-09C8-1FB0-1EDF254EF006}"/>
              </a:ext>
            </a:extLst>
          </p:cNvPr>
          <p:cNvSpPr>
            <a:spLocks noGrp="1"/>
          </p:cNvSpPr>
          <p:nvPr>
            <p:ph type="title"/>
          </p:nvPr>
        </p:nvSpPr>
        <p:spPr>
          <a:xfrm>
            <a:off x="581620" y="281767"/>
            <a:ext cx="6545045" cy="742996"/>
          </a:xfrm>
        </p:spPr>
        <p:txBody>
          <a:bodyPr/>
          <a:lstStyle/>
          <a:p>
            <a:r>
              <a:rPr lang="en-US" sz="2800" dirty="0"/>
              <a:t>Well known Action/Reaction of A Contact</a:t>
            </a:r>
          </a:p>
        </p:txBody>
      </p:sp>
      <p:grpSp>
        <p:nvGrpSpPr>
          <p:cNvPr id="5" name="Group 38">
            <a:extLst>
              <a:ext uri="{FF2B5EF4-FFF2-40B4-BE49-F238E27FC236}">
                <a16:creationId xmlns:a16="http://schemas.microsoft.com/office/drawing/2014/main" id="{E41E708D-472A-C874-A555-D0FDC17FEAC7}"/>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A4B11A25-08BF-3FCD-CCB4-EDCE499100F8}"/>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9AD7511E-7B16-D30F-C295-3B7219664D97}"/>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68A216FC-9D03-36AF-973E-8673E806B1FE}"/>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496245B9-3F3D-D381-83D6-F8D14AB4F52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351910E7-7AC5-1F18-7DE6-221B87AAF4D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AD48DA1B-95F0-17E2-6587-E47ACCDEE58B}"/>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A19C09B6-DA66-B72A-31E1-3E8B46FD6EC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1BBBB3DD-9EC6-7059-D09B-B10D73483D6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4843E4FB-1623-75AC-3687-8645B3E3AD23}"/>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2D7B988D-893E-DDB0-E28D-E7A2A448255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E8838567-22A7-14B9-5333-9350C27D722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F31970BB-EE59-0269-8913-5170AAEBE589}"/>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6F044EA2-D54B-BCB4-07F4-DB7044CE2C1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0876F52D-C3A1-FFE5-3B44-27CA0938658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C81D9B5E-728C-7FD7-577D-5286BEEA3087}"/>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2056D6B8-DC7F-D593-626D-9094D982F2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6" name="Picture 2" descr="Rath Yatra 2025: Why do millions gather to touch Lord Jagannath's Rath rope?  Know its significance">
            <a:extLst>
              <a:ext uri="{FF2B5EF4-FFF2-40B4-BE49-F238E27FC236}">
                <a16:creationId xmlns:a16="http://schemas.microsoft.com/office/drawing/2014/main" id="{0A4538EF-5348-EE97-C629-B43D6F3147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839" y="1284394"/>
            <a:ext cx="8094133" cy="455295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2">
            <a:extLst>
              <a:ext uri="{FF2B5EF4-FFF2-40B4-BE49-F238E27FC236}">
                <a16:creationId xmlns:a16="http://schemas.microsoft.com/office/drawing/2014/main" id="{C9782C0A-EBD1-59D1-2131-FE099A92ECDE}"/>
              </a:ext>
            </a:extLst>
          </p:cNvPr>
          <p:cNvPicPr>
            <a:picLocks noChangeAspect="1"/>
          </p:cNvPicPr>
          <p:nvPr/>
        </p:nvPicPr>
        <p:blipFill>
          <a:blip r:embed="rId5"/>
          <a:stretch>
            <a:fillRect/>
          </a:stretch>
        </p:blipFill>
        <p:spPr>
          <a:xfrm>
            <a:off x="5654626" y="1281067"/>
            <a:ext cx="3107845" cy="2257028"/>
          </a:xfrm>
          <a:prstGeom prst="rect">
            <a:avLst/>
          </a:prstGeom>
        </p:spPr>
      </p:pic>
      <p:pic>
        <p:nvPicPr>
          <p:cNvPr id="4" name="Picture 3">
            <a:extLst>
              <a:ext uri="{FF2B5EF4-FFF2-40B4-BE49-F238E27FC236}">
                <a16:creationId xmlns:a16="http://schemas.microsoft.com/office/drawing/2014/main" id="{7B460634-9130-BB0E-4D17-B961F8484F5E}"/>
              </a:ext>
            </a:extLst>
          </p:cNvPr>
          <p:cNvPicPr>
            <a:picLocks noChangeAspect="1"/>
          </p:cNvPicPr>
          <p:nvPr/>
        </p:nvPicPr>
        <p:blipFill>
          <a:blip r:embed="rId6"/>
          <a:stretch>
            <a:fillRect/>
          </a:stretch>
        </p:blipFill>
        <p:spPr>
          <a:xfrm>
            <a:off x="304800" y="2192205"/>
            <a:ext cx="6348282" cy="430923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5" name="Picture 34">
            <a:extLst>
              <a:ext uri="{FF2B5EF4-FFF2-40B4-BE49-F238E27FC236}">
                <a16:creationId xmlns:a16="http://schemas.microsoft.com/office/drawing/2014/main" id="{5AA4D71E-3CD3-A600-F866-D252FC6F6A5C}"/>
              </a:ext>
            </a:extLst>
          </p:cNvPr>
          <p:cNvPicPr>
            <a:picLocks noChangeAspect="1"/>
          </p:cNvPicPr>
          <p:nvPr/>
        </p:nvPicPr>
        <p:blipFill>
          <a:blip r:embed="rId7"/>
          <a:stretch>
            <a:fillRect/>
          </a:stretch>
        </p:blipFill>
        <p:spPr>
          <a:xfrm>
            <a:off x="2085965" y="1654594"/>
            <a:ext cx="3291841" cy="365760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mc:AlternateContent xmlns:mc="http://schemas.openxmlformats.org/markup-compatibility/2006" xmlns:p14="http://schemas.microsoft.com/office/powerpoint/2010/main">
        <mc:Choice Requires="p14">
          <p:contentPart p14:bwMode="auto" r:id="rId8">
            <p14:nvContentPartPr>
              <p14:cNvPr id="2" name="Ink 1">
                <a:extLst>
                  <a:ext uri="{FF2B5EF4-FFF2-40B4-BE49-F238E27FC236}">
                    <a16:creationId xmlns:a16="http://schemas.microsoft.com/office/drawing/2014/main" id="{423CE2EB-01FC-B676-9C2D-DE5877B12860}"/>
                  </a:ext>
                </a:extLst>
              </p14:cNvPr>
              <p14:cNvContentPartPr/>
              <p14:nvPr/>
            </p14:nvContentPartPr>
            <p14:xfrm>
              <a:off x="4836240" y="3547080"/>
              <a:ext cx="1059480" cy="325080"/>
            </p14:xfrm>
          </p:contentPart>
        </mc:Choice>
        <mc:Fallback xmlns="">
          <p:pic>
            <p:nvPicPr>
              <p:cNvPr id="2" name="Ink 1">
                <a:extLst>
                  <a:ext uri="{FF2B5EF4-FFF2-40B4-BE49-F238E27FC236}">
                    <a16:creationId xmlns:a16="http://schemas.microsoft.com/office/drawing/2014/main" id="{423CE2EB-01FC-B676-9C2D-DE5877B12860}"/>
                  </a:ext>
                </a:extLst>
              </p:cNvPr>
              <p:cNvPicPr/>
              <p:nvPr/>
            </p:nvPicPr>
            <p:blipFill>
              <a:blip r:embed="rId9"/>
              <a:stretch>
                <a:fillRect/>
              </a:stretch>
            </p:blipFill>
            <p:spPr>
              <a:xfrm>
                <a:off x="4826880" y="3537720"/>
                <a:ext cx="1078200" cy="343800"/>
              </a:xfrm>
              <a:prstGeom prst="rect">
                <a:avLst/>
              </a:prstGeom>
            </p:spPr>
          </p:pic>
        </mc:Fallback>
      </mc:AlternateContent>
    </p:spTree>
    <p:extLst>
      <p:ext uri="{BB962C8B-B14F-4D97-AF65-F5344CB8AC3E}">
        <p14:creationId xmlns:p14="http://schemas.microsoft.com/office/powerpoint/2010/main" val="3307230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2000"/>
                                        <p:tgtEl>
                                          <p:spTgt spid="1026"/>
                                        </p:tgtEl>
                                      </p:cBhvr>
                                    </p:animEffect>
                                    <p:anim calcmode="lin" valueType="num">
                                      <p:cBhvr>
                                        <p:cTn id="8" dur="2000" fill="hold"/>
                                        <p:tgtEl>
                                          <p:spTgt spid="1026"/>
                                        </p:tgtEl>
                                        <p:attrNameLst>
                                          <p:attrName>ppt_w</p:attrName>
                                        </p:attrNameLst>
                                      </p:cBhvr>
                                      <p:tavLst>
                                        <p:tav tm="0" fmla="#ppt_w*sin(2.5*pi*$)">
                                          <p:val>
                                            <p:fltVal val="0"/>
                                          </p:val>
                                        </p:tav>
                                        <p:tav tm="100000">
                                          <p:val>
                                            <p:fltVal val="1"/>
                                          </p:val>
                                        </p:tav>
                                      </p:tavLst>
                                    </p:anim>
                                    <p:anim calcmode="lin" valueType="num">
                                      <p:cBhvr>
                                        <p:cTn id="9" dur="2000" fill="hold"/>
                                        <p:tgtEl>
                                          <p:spTgt spid="102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3"/>
                                        </p:tgtEl>
                                        <p:attrNameLst>
                                          <p:attrName>style.visibility</p:attrName>
                                        </p:attrNameLst>
                                      </p:cBhvr>
                                      <p:to>
                                        <p:strVal val="visible"/>
                                      </p:to>
                                    </p:set>
                                    <p:anim calcmode="lin" valueType="num">
                                      <p:cBhvr additive="base">
                                        <p:cTn id="14" dur="500" fill="hold"/>
                                        <p:tgtEl>
                                          <p:spTgt spid="33"/>
                                        </p:tgtEl>
                                        <p:attrNameLst>
                                          <p:attrName>ppt_x</p:attrName>
                                        </p:attrNameLst>
                                      </p:cBhvr>
                                      <p:tavLst>
                                        <p:tav tm="0">
                                          <p:val>
                                            <p:strVal val="#ppt_x"/>
                                          </p:val>
                                        </p:tav>
                                        <p:tav tm="100000">
                                          <p:val>
                                            <p:strVal val="#ppt_x"/>
                                          </p:val>
                                        </p:tav>
                                      </p:tavLst>
                                    </p:anim>
                                    <p:anim calcmode="lin" valueType="num">
                                      <p:cBhvr additive="base">
                                        <p:cTn id="15"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p:cTn id="26" dur="1250" fill="hold"/>
                                        <p:tgtEl>
                                          <p:spTgt spid="35"/>
                                        </p:tgtEl>
                                        <p:attrNameLst>
                                          <p:attrName>ppt_w</p:attrName>
                                        </p:attrNameLst>
                                      </p:cBhvr>
                                      <p:tavLst>
                                        <p:tav tm="0">
                                          <p:val>
                                            <p:fltVal val="0"/>
                                          </p:val>
                                        </p:tav>
                                        <p:tav tm="100000">
                                          <p:val>
                                            <p:strVal val="#ppt_w"/>
                                          </p:val>
                                        </p:tav>
                                      </p:tavLst>
                                    </p:anim>
                                    <p:anim calcmode="lin" valueType="num">
                                      <p:cBhvr>
                                        <p:cTn id="27" dur="1250" fill="hold"/>
                                        <p:tgtEl>
                                          <p:spTgt spid="35"/>
                                        </p:tgtEl>
                                        <p:attrNameLst>
                                          <p:attrName>ppt_h</p:attrName>
                                        </p:attrNameLst>
                                      </p:cBhvr>
                                      <p:tavLst>
                                        <p:tav tm="0">
                                          <p:val>
                                            <p:fltVal val="0"/>
                                          </p:val>
                                        </p:tav>
                                        <p:tav tm="100000">
                                          <p:val>
                                            <p:strVal val="#ppt_h"/>
                                          </p:val>
                                        </p:tav>
                                      </p:tavLst>
                                    </p:anim>
                                    <p:animEffect transition="in" filter="fade">
                                      <p:cBhvr>
                                        <p:cTn id="28" dur="12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592FA-E2FC-3682-0BFA-42510800643F}"/>
            </a:ext>
          </a:extLst>
        </p:cNvPr>
        <p:cNvGrpSpPr/>
        <p:nvPr/>
      </p:nvGrpSpPr>
      <p:grpSpPr>
        <a:xfrm>
          <a:off x="0" y="0"/>
          <a:ext cx="0" cy="0"/>
          <a:chOff x="0" y="0"/>
          <a:chExt cx="0" cy="0"/>
        </a:xfrm>
      </p:grpSpPr>
      <p:sp>
        <p:nvSpPr>
          <p:cNvPr id="22" name="Title 21">
            <a:extLst>
              <a:ext uri="{FF2B5EF4-FFF2-40B4-BE49-F238E27FC236}">
                <a16:creationId xmlns:a16="http://schemas.microsoft.com/office/drawing/2014/main" id="{9E1BC075-7DA2-2783-3BE1-2DF679CDF0A0}"/>
              </a:ext>
            </a:extLst>
          </p:cNvPr>
          <p:cNvSpPr>
            <a:spLocks noGrp="1"/>
          </p:cNvSpPr>
          <p:nvPr>
            <p:ph type="title"/>
          </p:nvPr>
        </p:nvSpPr>
        <p:spPr>
          <a:xfrm>
            <a:off x="609600" y="190500"/>
            <a:ext cx="6629400" cy="1028700"/>
          </a:xfrm>
        </p:spPr>
        <p:txBody>
          <a:bodyPr/>
          <a:lstStyle/>
          <a:p>
            <a:r>
              <a:rPr lang="en-US" sz="2800" dirty="0"/>
              <a:t>Modelling of Symmetric 3D Systems to 2D Systems</a:t>
            </a:r>
          </a:p>
        </p:txBody>
      </p:sp>
      <p:sp>
        <p:nvSpPr>
          <p:cNvPr id="3" name="Subtitle 2">
            <a:extLst>
              <a:ext uri="{FF2B5EF4-FFF2-40B4-BE49-F238E27FC236}">
                <a16:creationId xmlns:a16="http://schemas.microsoft.com/office/drawing/2014/main" id="{B3AF71DB-6249-F556-43C3-194981900042}"/>
              </a:ext>
            </a:extLst>
          </p:cNvPr>
          <p:cNvSpPr txBox="1">
            <a:spLocks noGrp="1"/>
          </p:cNvSpPr>
          <p:nvPr>
            <p:ph idx="1"/>
          </p:nvPr>
        </p:nvSpPr>
        <p:spPr/>
        <p:txBody>
          <a:bodyPr anchorCtr="0"/>
          <a:lstStyle/>
          <a:p>
            <a:pPr marL="342900" lvl="0" indent="-342900" algn="l">
              <a:spcBef>
                <a:spcPts val="600"/>
              </a:spcBef>
              <a:buClr>
                <a:srgbClr val="000000"/>
              </a:buClr>
              <a:buChar char="•"/>
            </a:pPr>
            <a:endParaRPr lang="en-US" sz="2400" dirty="0"/>
          </a:p>
          <a:p>
            <a:pPr marL="342900" lvl="0" indent="-342900" algn="l">
              <a:spcBef>
                <a:spcPts val="600"/>
              </a:spcBef>
              <a:buClr>
                <a:srgbClr val="000000"/>
              </a:buClr>
              <a:buChar char="•"/>
            </a:pPr>
            <a:endParaRPr lang="en-US" sz="2400" dirty="0"/>
          </a:p>
          <a:p>
            <a:pPr marL="342900" lvl="0" indent="-342900" algn="l">
              <a:spcBef>
                <a:spcPts val="600"/>
              </a:spcBef>
              <a:buClr>
                <a:srgbClr val="000000"/>
              </a:buClr>
              <a:buChar char="•"/>
            </a:pPr>
            <a:endParaRPr lang="en-US" sz="2400" dirty="0">
              <a:solidFill>
                <a:srgbClr val="7030A0"/>
              </a:solidFill>
              <a:ea typeface="Calibri"/>
              <a:cs typeface="Calibri"/>
            </a:endParaRPr>
          </a:p>
        </p:txBody>
      </p:sp>
      <p:grpSp>
        <p:nvGrpSpPr>
          <p:cNvPr id="5" name="Group 38">
            <a:extLst>
              <a:ext uri="{FF2B5EF4-FFF2-40B4-BE49-F238E27FC236}">
                <a16:creationId xmlns:a16="http://schemas.microsoft.com/office/drawing/2014/main" id="{1D374FF5-0465-0A34-FD4A-62033A5CEF14}"/>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391609A4-387B-3781-FAD5-3FEFA8A3AA2C}"/>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FCB09A64-FFD2-6ED7-D425-5E84B743E639}"/>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DD445C63-1286-2911-2F7F-7825C43C6B40}"/>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78A977DC-90D1-980A-0885-19B71141D51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30392F66-3510-AACE-C676-341CAA86E73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8EEFBBF5-D1EE-22CD-23FE-72C02BDCFD28}"/>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4821CCA0-6FF2-2E33-1539-BF8F6E31BE4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2618F3C5-8C38-67B3-96F1-31E125DF9D9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1CF7328F-1118-3690-0B7E-E2937D64DB83}"/>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61761C77-A209-01D6-C2AE-35C6C37A080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8AA43C72-5D60-43B4-D46D-BDC100C7712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EE682DDF-4B76-64FF-A7E0-A39E63613B34}"/>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1FEE9C65-5D9F-5960-8739-384527EB616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9257B268-0571-7274-63E7-BF9D0294A6A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4BDE9B49-065D-6D82-6C74-8A398715FBCE}"/>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B50D4483-C36A-871A-6BE2-1453EBE279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4" name="Picture 23">
            <a:extLst>
              <a:ext uri="{FF2B5EF4-FFF2-40B4-BE49-F238E27FC236}">
                <a16:creationId xmlns:a16="http://schemas.microsoft.com/office/drawing/2014/main" id="{7439976C-1194-FD8B-1681-584A78884AC8}"/>
              </a:ext>
            </a:extLst>
          </p:cNvPr>
          <p:cNvPicPr>
            <a:picLocks noChangeAspect="1"/>
          </p:cNvPicPr>
          <p:nvPr/>
        </p:nvPicPr>
        <p:blipFill>
          <a:blip r:embed="rId4"/>
          <a:stretch>
            <a:fillRect/>
          </a:stretch>
        </p:blipFill>
        <p:spPr>
          <a:xfrm>
            <a:off x="887997" y="3159459"/>
            <a:ext cx="1533525" cy="1838325"/>
          </a:xfrm>
          <a:prstGeom prst="rect">
            <a:avLst/>
          </a:prstGeom>
        </p:spPr>
      </p:pic>
      <p:grpSp>
        <p:nvGrpSpPr>
          <p:cNvPr id="23" name="Group 22">
            <a:extLst>
              <a:ext uri="{FF2B5EF4-FFF2-40B4-BE49-F238E27FC236}">
                <a16:creationId xmlns:a16="http://schemas.microsoft.com/office/drawing/2014/main" id="{4B05AD3C-9DEB-6A20-9C4B-C25253FD44BA}"/>
              </a:ext>
            </a:extLst>
          </p:cNvPr>
          <p:cNvGrpSpPr/>
          <p:nvPr/>
        </p:nvGrpSpPr>
        <p:grpSpPr>
          <a:xfrm>
            <a:off x="3031878" y="1676400"/>
            <a:ext cx="2656553" cy="2813922"/>
            <a:chOff x="3031878" y="1676400"/>
            <a:chExt cx="2656553" cy="2813922"/>
          </a:xfrm>
        </p:grpSpPr>
        <p:sp>
          <p:nvSpPr>
            <p:cNvPr id="2" name="Cube 1">
              <a:extLst>
                <a:ext uri="{FF2B5EF4-FFF2-40B4-BE49-F238E27FC236}">
                  <a16:creationId xmlns:a16="http://schemas.microsoft.com/office/drawing/2014/main" id="{FD9EDD1F-E3D5-DB8F-C22E-A0D5A70EDDC5}"/>
                </a:ext>
              </a:extLst>
            </p:cNvPr>
            <p:cNvSpPr/>
            <p:nvPr/>
          </p:nvSpPr>
          <p:spPr bwMode="auto">
            <a:xfrm>
              <a:off x="3554831" y="2204322"/>
              <a:ext cx="2133600" cy="2286000"/>
            </a:xfrm>
            <a:prstGeom prst="cube">
              <a:avLst/>
            </a:prstGeom>
            <a:blipFill>
              <a:blip r:embed="rId5"/>
              <a:tile tx="0" ty="0" sx="100000" sy="100000" flip="none" algn="tl"/>
            </a:bli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cxnSp>
          <p:nvCxnSpPr>
            <p:cNvPr id="26" name="Straight Arrow Connector 25">
              <a:extLst>
                <a:ext uri="{FF2B5EF4-FFF2-40B4-BE49-F238E27FC236}">
                  <a16:creationId xmlns:a16="http://schemas.microsoft.com/office/drawing/2014/main" id="{12ADCD27-E419-C772-C322-0505F1246580}"/>
                </a:ext>
              </a:extLst>
            </p:cNvPr>
            <p:cNvCxnSpPr/>
            <p:nvPr/>
          </p:nvCxnSpPr>
          <p:spPr bwMode="auto">
            <a:xfrm flipV="1">
              <a:off x="3505200" y="2133600"/>
              <a:ext cx="533400" cy="533400"/>
            </a:xfrm>
            <a:prstGeom prst="straightConnector1">
              <a:avLst/>
            </a:prstGeom>
            <a:solidFill>
              <a:schemeClr val="accent1"/>
            </a:solidFill>
            <a:ln w="15875" cap="flat" cmpd="sng" algn="ctr">
              <a:solidFill>
                <a:schemeClr val="tx1"/>
              </a:solidFill>
              <a:prstDash val="solid"/>
              <a:round/>
              <a:headEnd type="triangle" w="med" len="med"/>
              <a:tailEnd type="triangle"/>
            </a:ln>
            <a:effectLst/>
          </p:spPr>
        </p:cxnSp>
        <p:sp>
          <p:nvSpPr>
            <p:cNvPr id="27" name="TextBox 26">
              <a:extLst>
                <a:ext uri="{FF2B5EF4-FFF2-40B4-BE49-F238E27FC236}">
                  <a16:creationId xmlns:a16="http://schemas.microsoft.com/office/drawing/2014/main" id="{77D8F2F9-A5E7-3C70-661B-94A75FDC5169}"/>
                </a:ext>
              </a:extLst>
            </p:cNvPr>
            <p:cNvSpPr txBox="1"/>
            <p:nvPr/>
          </p:nvSpPr>
          <p:spPr>
            <a:xfrm>
              <a:off x="3505200" y="2003111"/>
              <a:ext cx="338554" cy="461665"/>
            </a:xfrm>
            <a:prstGeom prst="rect">
              <a:avLst/>
            </a:prstGeom>
            <a:noFill/>
          </p:spPr>
          <p:txBody>
            <a:bodyPr wrap="none" rtlCol="0">
              <a:spAutoFit/>
            </a:bodyPr>
            <a:lstStyle/>
            <a:p>
              <a:r>
                <a:rPr lang="en-US" i="1" dirty="0"/>
                <a:t>a</a:t>
              </a:r>
            </a:p>
          </p:txBody>
        </p:sp>
        <p:cxnSp>
          <p:nvCxnSpPr>
            <p:cNvPr id="28" name="Straight Arrow Connector 27">
              <a:extLst>
                <a:ext uri="{FF2B5EF4-FFF2-40B4-BE49-F238E27FC236}">
                  <a16:creationId xmlns:a16="http://schemas.microsoft.com/office/drawing/2014/main" id="{F8457E5D-DF15-F201-786D-876CC0419F5F}"/>
                </a:ext>
              </a:extLst>
            </p:cNvPr>
            <p:cNvCxnSpPr>
              <a:cxnSpLocks/>
            </p:cNvCxnSpPr>
            <p:nvPr/>
          </p:nvCxnSpPr>
          <p:spPr bwMode="auto">
            <a:xfrm>
              <a:off x="4114800" y="2097657"/>
              <a:ext cx="1573631" cy="0"/>
            </a:xfrm>
            <a:prstGeom prst="straightConnector1">
              <a:avLst/>
            </a:prstGeom>
            <a:solidFill>
              <a:schemeClr val="accent1"/>
            </a:solidFill>
            <a:ln w="15875" cap="flat" cmpd="sng" algn="ctr">
              <a:solidFill>
                <a:schemeClr val="tx1"/>
              </a:solidFill>
              <a:prstDash val="solid"/>
              <a:round/>
              <a:headEnd type="triangle" w="med" len="med"/>
              <a:tailEnd type="triangle"/>
            </a:ln>
            <a:effectLst/>
          </p:spPr>
        </p:cxnSp>
        <p:sp>
          <p:nvSpPr>
            <p:cNvPr id="31" name="TextBox 30">
              <a:extLst>
                <a:ext uri="{FF2B5EF4-FFF2-40B4-BE49-F238E27FC236}">
                  <a16:creationId xmlns:a16="http://schemas.microsoft.com/office/drawing/2014/main" id="{F0B620C2-8EE0-61C8-643F-10F7DE2D0DD1}"/>
                </a:ext>
              </a:extLst>
            </p:cNvPr>
            <p:cNvSpPr txBox="1"/>
            <p:nvPr/>
          </p:nvSpPr>
          <p:spPr>
            <a:xfrm>
              <a:off x="4538246" y="1676400"/>
              <a:ext cx="338554" cy="461665"/>
            </a:xfrm>
            <a:prstGeom prst="rect">
              <a:avLst/>
            </a:prstGeom>
            <a:noFill/>
          </p:spPr>
          <p:txBody>
            <a:bodyPr wrap="none" rtlCol="0">
              <a:spAutoFit/>
            </a:bodyPr>
            <a:lstStyle/>
            <a:p>
              <a:r>
                <a:rPr lang="en-US" i="1" dirty="0"/>
                <a:t>b</a:t>
              </a:r>
            </a:p>
          </p:txBody>
        </p:sp>
        <p:sp>
          <p:nvSpPr>
            <p:cNvPr id="32" name="TextBox 31">
              <a:extLst>
                <a:ext uri="{FF2B5EF4-FFF2-40B4-BE49-F238E27FC236}">
                  <a16:creationId xmlns:a16="http://schemas.microsoft.com/office/drawing/2014/main" id="{A16B89EC-7234-C516-1519-5A10CB733A89}"/>
                </a:ext>
              </a:extLst>
            </p:cNvPr>
            <p:cNvSpPr txBox="1"/>
            <p:nvPr/>
          </p:nvSpPr>
          <p:spPr>
            <a:xfrm>
              <a:off x="3031878" y="3225353"/>
              <a:ext cx="320922" cy="461665"/>
            </a:xfrm>
            <a:prstGeom prst="rect">
              <a:avLst/>
            </a:prstGeom>
            <a:noFill/>
          </p:spPr>
          <p:txBody>
            <a:bodyPr wrap="none" rtlCol="0">
              <a:spAutoFit/>
            </a:bodyPr>
            <a:lstStyle/>
            <a:p>
              <a:r>
                <a:rPr lang="en-US" i="1" dirty="0"/>
                <a:t>c</a:t>
              </a:r>
            </a:p>
          </p:txBody>
        </p:sp>
        <p:cxnSp>
          <p:nvCxnSpPr>
            <p:cNvPr id="33" name="Straight Arrow Connector 32">
              <a:extLst>
                <a:ext uri="{FF2B5EF4-FFF2-40B4-BE49-F238E27FC236}">
                  <a16:creationId xmlns:a16="http://schemas.microsoft.com/office/drawing/2014/main" id="{FC69D6F7-8606-93D4-DC59-3FE4E5AF7EE2}"/>
                </a:ext>
              </a:extLst>
            </p:cNvPr>
            <p:cNvCxnSpPr>
              <a:cxnSpLocks/>
            </p:cNvCxnSpPr>
            <p:nvPr/>
          </p:nvCxnSpPr>
          <p:spPr bwMode="auto">
            <a:xfrm>
              <a:off x="3429000" y="2716546"/>
              <a:ext cx="0" cy="1773776"/>
            </a:xfrm>
            <a:prstGeom prst="straightConnector1">
              <a:avLst/>
            </a:prstGeom>
            <a:solidFill>
              <a:schemeClr val="accent1"/>
            </a:solidFill>
            <a:ln w="15875" cap="flat" cmpd="sng" algn="ctr">
              <a:solidFill>
                <a:schemeClr val="tx1"/>
              </a:solidFill>
              <a:prstDash val="solid"/>
              <a:round/>
              <a:headEnd type="triangle" w="med" len="med"/>
              <a:tailEnd type="triangle"/>
            </a:ln>
            <a:effectLst/>
          </p:spPr>
        </p:cxnSp>
      </p:grpSp>
      <p:sp>
        <p:nvSpPr>
          <p:cNvPr id="38" name="TextBox 37">
            <a:extLst>
              <a:ext uri="{FF2B5EF4-FFF2-40B4-BE49-F238E27FC236}">
                <a16:creationId xmlns:a16="http://schemas.microsoft.com/office/drawing/2014/main" id="{59ABE033-ECF7-7C4D-F6EF-3D496318F900}"/>
              </a:ext>
            </a:extLst>
          </p:cNvPr>
          <p:cNvSpPr txBox="1"/>
          <p:nvPr/>
        </p:nvSpPr>
        <p:spPr>
          <a:xfrm>
            <a:off x="1990725" y="4984571"/>
            <a:ext cx="6904414" cy="830997"/>
          </a:xfrm>
          <a:prstGeom prst="rect">
            <a:avLst/>
          </a:prstGeom>
          <a:noFill/>
        </p:spPr>
        <p:txBody>
          <a:bodyPr wrap="square">
            <a:spAutoFit/>
          </a:bodyPr>
          <a:lstStyle/>
          <a:p>
            <a:r>
              <a:rPr lang="en-US" dirty="0"/>
              <a:t>A Cubic Box has 3-planes of Geometric symmetry. </a:t>
            </a:r>
          </a:p>
          <a:p>
            <a:r>
              <a:rPr lang="en-US" dirty="0"/>
              <a:t>X-Y symmetry, Y-Z Symmetry &amp; Z-X Symmetry</a:t>
            </a:r>
          </a:p>
        </p:txBody>
      </p:sp>
    </p:spTree>
    <p:extLst>
      <p:ext uri="{BB962C8B-B14F-4D97-AF65-F5344CB8AC3E}">
        <p14:creationId xmlns:p14="http://schemas.microsoft.com/office/powerpoint/2010/main" val="1884902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ppt_x"/>
                                          </p:val>
                                        </p:tav>
                                        <p:tav tm="100000">
                                          <p:val>
                                            <p:strVal val="#ppt_x"/>
                                          </p:val>
                                        </p:tav>
                                      </p:tavLst>
                                    </p:anim>
                                    <p:anim calcmode="lin" valueType="num">
                                      <p:cBhvr additive="base">
                                        <p:cTn id="1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ppt_x"/>
                                          </p:val>
                                        </p:tav>
                                        <p:tav tm="100000">
                                          <p:val>
                                            <p:strVal val="#ppt_x"/>
                                          </p:val>
                                        </p:tav>
                                      </p:tavLst>
                                    </p:anim>
                                    <p:anim calcmode="lin" valueType="num">
                                      <p:cBhvr additive="base">
                                        <p:cTn id="20"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22B25-FF8D-1F64-F573-70E522E36CCC}"/>
            </a:ext>
          </a:extLst>
        </p:cNvPr>
        <p:cNvGrpSpPr/>
        <p:nvPr/>
      </p:nvGrpSpPr>
      <p:grpSpPr>
        <a:xfrm>
          <a:off x="0" y="0"/>
          <a:ext cx="0" cy="0"/>
          <a:chOff x="0" y="0"/>
          <a:chExt cx="0" cy="0"/>
        </a:xfrm>
      </p:grpSpPr>
      <p:sp>
        <p:nvSpPr>
          <p:cNvPr id="22" name="Title 21">
            <a:extLst>
              <a:ext uri="{FF2B5EF4-FFF2-40B4-BE49-F238E27FC236}">
                <a16:creationId xmlns:a16="http://schemas.microsoft.com/office/drawing/2014/main" id="{3DA878E4-A000-7A9D-96D5-1353B3B518A6}"/>
              </a:ext>
            </a:extLst>
          </p:cNvPr>
          <p:cNvSpPr>
            <a:spLocks noGrp="1"/>
          </p:cNvSpPr>
          <p:nvPr>
            <p:ph type="title"/>
          </p:nvPr>
        </p:nvSpPr>
        <p:spPr>
          <a:xfrm>
            <a:off x="609600" y="190500"/>
            <a:ext cx="7772400" cy="1028700"/>
          </a:xfrm>
        </p:spPr>
        <p:txBody>
          <a:bodyPr/>
          <a:lstStyle/>
          <a:p>
            <a:r>
              <a:rPr lang="en-US" sz="2800" dirty="0"/>
              <a:t>Conversion of Symmetric 3D Systems to 2D Systems</a:t>
            </a:r>
          </a:p>
        </p:txBody>
      </p:sp>
      <p:sp>
        <p:nvSpPr>
          <p:cNvPr id="3" name="Subtitle 2">
            <a:extLst>
              <a:ext uri="{FF2B5EF4-FFF2-40B4-BE49-F238E27FC236}">
                <a16:creationId xmlns:a16="http://schemas.microsoft.com/office/drawing/2014/main" id="{3BED6570-1B71-1975-12E8-E06FB77D435F}"/>
              </a:ext>
            </a:extLst>
          </p:cNvPr>
          <p:cNvSpPr txBox="1">
            <a:spLocks noGrp="1"/>
          </p:cNvSpPr>
          <p:nvPr>
            <p:ph idx="1"/>
          </p:nvPr>
        </p:nvSpPr>
        <p:spPr/>
        <p:txBody>
          <a:bodyPr anchorCtr="0"/>
          <a:lstStyle/>
          <a:p>
            <a:pPr marL="342900" lvl="0" indent="-342900" algn="l">
              <a:spcBef>
                <a:spcPts val="600"/>
              </a:spcBef>
              <a:buClr>
                <a:srgbClr val="000000"/>
              </a:buClr>
              <a:buChar char="•"/>
            </a:pPr>
            <a:endParaRPr lang="en-US" sz="2400" dirty="0"/>
          </a:p>
          <a:p>
            <a:pPr marL="342900" lvl="0" indent="-342900" algn="l">
              <a:spcBef>
                <a:spcPts val="600"/>
              </a:spcBef>
              <a:buClr>
                <a:srgbClr val="000000"/>
              </a:buClr>
              <a:buChar char="•"/>
            </a:pPr>
            <a:endParaRPr lang="en-US" sz="2400" dirty="0"/>
          </a:p>
          <a:p>
            <a:pPr marL="342900" lvl="0" indent="-342900" algn="l">
              <a:spcBef>
                <a:spcPts val="600"/>
              </a:spcBef>
              <a:buClr>
                <a:srgbClr val="000000"/>
              </a:buClr>
              <a:buChar char="•"/>
            </a:pPr>
            <a:endParaRPr lang="en-US" sz="2400" dirty="0">
              <a:solidFill>
                <a:srgbClr val="7030A0"/>
              </a:solidFill>
              <a:ea typeface="Calibri"/>
              <a:cs typeface="Calibri"/>
            </a:endParaRPr>
          </a:p>
        </p:txBody>
      </p:sp>
      <p:grpSp>
        <p:nvGrpSpPr>
          <p:cNvPr id="5" name="Group 38">
            <a:extLst>
              <a:ext uri="{FF2B5EF4-FFF2-40B4-BE49-F238E27FC236}">
                <a16:creationId xmlns:a16="http://schemas.microsoft.com/office/drawing/2014/main" id="{FF52753E-494C-89AC-F41D-AFA545B77FB9}"/>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2A0B7432-BDF6-6B35-8685-5FA3D62C8CD1}"/>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47D50767-77EF-A703-82F8-5031CDDFF557}"/>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E2D5E035-135D-DEBE-82AF-A00F4BF1065C}"/>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E5801169-A78F-35D6-FCC9-D74C228EC20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0926F9D0-AF1A-5C0F-4745-6E087BAE8A3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A213A69E-EAD0-58F9-B40A-05CE4164BB17}"/>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CBB8DFE3-AC40-CDC7-829C-87A039A87EC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FE2416E7-AC5A-CF01-E4A2-02ED6C2E1C4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F8AF4583-5E42-BFF5-8D85-104B6549DBBC}"/>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4EDA9258-BE20-585F-3EB4-42FA26FDEA9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4ADA05CD-B6C8-1F2C-14CA-F3A51E2B9F6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33D2640E-4C65-FF66-51A3-A407608A1F43}"/>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7CD8B7DD-7B32-F36B-BC98-1AE59BD262F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5E2C8B97-166B-A641-286C-32A6F0D6FA3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DDA3EA7C-B827-CDB2-F7E6-F06B346E0587}"/>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C862EE6A-D761-26E4-0D1B-6DE4CBE99F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Cube 1">
            <a:extLst>
              <a:ext uri="{FF2B5EF4-FFF2-40B4-BE49-F238E27FC236}">
                <a16:creationId xmlns:a16="http://schemas.microsoft.com/office/drawing/2014/main" id="{57DD2116-C502-9D11-4FFF-23E2DCB0759D}"/>
              </a:ext>
            </a:extLst>
          </p:cNvPr>
          <p:cNvSpPr/>
          <p:nvPr/>
        </p:nvSpPr>
        <p:spPr bwMode="auto">
          <a:xfrm>
            <a:off x="3554831" y="2204322"/>
            <a:ext cx="2133600" cy="2286000"/>
          </a:xfrm>
          <a:prstGeom prst="cube">
            <a:avLst/>
          </a:prstGeom>
          <a:blipFill>
            <a:blip r:embed="rId4"/>
            <a:tile tx="0" ty="0" sx="100000" sy="100000" flip="none" algn="tl"/>
          </a:bli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pic>
        <p:nvPicPr>
          <p:cNvPr id="24" name="Picture 23">
            <a:extLst>
              <a:ext uri="{FF2B5EF4-FFF2-40B4-BE49-F238E27FC236}">
                <a16:creationId xmlns:a16="http://schemas.microsoft.com/office/drawing/2014/main" id="{A5B8CBDC-1F55-AF5C-7640-40DC5A1796A3}"/>
              </a:ext>
            </a:extLst>
          </p:cNvPr>
          <p:cNvPicPr>
            <a:picLocks noChangeAspect="1"/>
          </p:cNvPicPr>
          <p:nvPr/>
        </p:nvPicPr>
        <p:blipFill>
          <a:blip r:embed="rId5"/>
          <a:stretch>
            <a:fillRect/>
          </a:stretch>
        </p:blipFill>
        <p:spPr>
          <a:xfrm>
            <a:off x="457200" y="3810000"/>
            <a:ext cx="1533525" cy="1838325"/>
          </a:xfrm>
          <a:prstGeom prst="rect">
            <a:avLst/>
          </a:prstGeom>
        </p:spPr>
      </p:pic>
      <p:cxnSp>
        <p:nvCxnSpPr>
          <p:cNvPr id="26" name="Straight Arrow Connector 25">
            <a:extLst>
              <a:ext uri="{FF2B5EF4-FFF2-40B4-BE49-F238E27FC236}">
                <a16:creationId xmlns:a16="http://schemas.microsoft.com/office/drawing/2014/main" id="{E02E33F3-E2B5-550D-FF3A-51F086F83DD9}"/>
              </a:ext>
            </a:extLst>
          </p:cNvPr>
          <p:cNvCxnSpPr/>
          <p:nvPr/>
        </p:nvCxnSpPr>
        <p:spPr bwMode="auto">
          <a:xfrm flipV="1">
            <a:off x="3505200" y="2133600"/>
            <a:ext cx="533400" cy="533400"/>
          </a:xfrm>
          <a:prstGeom prst="straightConnector1">
            <a:avLst/>
          </a:prstGeom>
          <a:solidFill>
            <a:schemeClr val="accent1"/>
          </a:solidFill>
          <a:ln w="15875" cap="flat" cmpd="sng" algn="ctr">
            <a:solidFill>
              <a:schemeClr val="tx1"/>
            </a:solidFill>
            <a:prstDash val="solid"/>
            <a:round/>
            <a:headEnd type="triangle" w="med" len="med"/>
            <a:tailEnd type="triangle"/>
          </a:ln>
          <a:effectLst/>
        </p:spPr>
      </p:cxnSp>
      <p:sp>
        <p:nvSpPr>
          <p:cNvPr id="27" name="TextBox 26">
            <a:extLst>
              <a:ext uri="{FF2B5EF4-FFF2-40B4-BE49-F238E27FC236}">
                <a16:creationId xmlns:a16="http://schemas.microsoft.com/office/drawing/2014/main" id="{F3F54F8B-3E40-2384-9082-599C0CA20687}"/>
              </a:ext>
            </a:extLst>
          </p:cNvPr>
          <p:cNvSpPr txBox="1"/>
          <p:nvPr/>
        </p:nvSpPr>
        <p:spPr>
          <a:xfrm>
            <a:off x="3505200" y="2003111"/>
            <a:ext cx="338554" cy="461665"/>
          </a:xfrm>
          <a:prstGeom prst="rect">
            <a:avLst/>
          </a:prstGeom>
          <a:noFill/>
        </p:spPr>
        <p:txBody>
          <a:bodyPr wrap="none" rtlCol="0">
            <a:spAutoFit/>
          </a:bodyPr>
          <a:lstStyle/>
          <a:p>
            <a:r>
              <a:rPr lang="en-US" i="1" dirty="0"/>
              <a:t>a</a:t>
            </a:r>
          </a:p>
        </p:txBody>
      </p:sp>
      <p:cxnSp>
        <p:nvCxnSpPr>
          <p:cNvPr id="28" name="Straight Arrow Connector 27">
            <a:extLst>
              <a:ext uri="{FF2B5EF4-FFF2-40B4-BE49-F238E27FC236}">
                <a16:creationId xmlns:a16="http://schemas.microsoft.com/office/drawing/2014/main" id="{51F8E9D1-84D7-A7CA-648F-F22C3BC5E8CB}"/>
              </a:ext>
            </a:extLst>
          </p:cNvPr>
          <p:cNvCxnSpPr>
            <a:cxnSpLocks/>
          </p:cNvCxnSpPr>
          <p:nvPr/>
        </p:nvCxnSpPr>
        <p:spPr bwMode="auto">
          <a:xfrm>
            <a:off x="4114800" y="2097657"/>
            <a:ext cx="1573631" cy="0"/>
          </a:xfrm>
          <a:prstGeom prst="straightConnector1">
            <a:avLst/>
          </a:prstGeom>
          <a:solidFill>
            <a:schemeClr val="accent1"/>
          </a:solidFill>
          <a:ln w="15875" cap="flat" cmpd="sng" algn="ctr">
            <a:solidFill>
              <a:schemeClr val="tx1"/>
            </a:solidFill>
            <a:prstDash val="solid"/>
            <a:round/>
            <a:headEnd type="triangle" w="med" len="med"/>
            <a:tailEnd type="triangle"/>
          </a:ln>
          <a:effectLst/>
        </p:spPr>
      </p:cxnSp>
      <p:sp>
        <p:nvSpPr>
          <p:cNvPr id="31" name="TextBox 30">
            <a:extLst>
              <a:ext uri="{FF2B5EF4-FFF2-40B4-BE49-F238E27FC236}">
                <a16:creationId xmlns:a16="http://schemas.microsoft.com/office/drawing/2014/main" id="{0BCF06E8-93B3-EA10-43CA-C59A22142E75}"/>
              </a:ext>
            </a:extLst>
          </p:cNvPr>
          <p:cNvSpPr txBox="1"/>
          <p:nvPr/>
        </p:nvSpPr>
        <p:spPr>
          <a:xfrm>
            <a:off x="4538246" y="1676400"/>
            <a:ext cx="338554" cy="461665"/>
          </a:xfrm>
          <a:prstGeom prst="rect">
            <a:avLst/>
          </a:prstGeom>
          <a:noFill/>
        </p:spPr>
        <p:txBody>
          <a:bodyPr wrap="none" rtlCol="0">
            <a:spAutoFit/>
          </a:bodyPr>
          <a:lstStyle/>
          <a:p>
            <a:r>
              <a:rPr lang="en-US" i="1" dirty="0"/>
              <a:t>b</a:t>
            </a:r>
          </a:p>
        </p:txBody>
      </p:sp>
      <p:sp>
        <p:nvSpPr>
          <p:cNvPr id="32" name="TextBox 31">
            <a:extLst>
              <a:ext uri="{FF2B5EF4-FFF2-40B4-BE49-F238E27FC236}">
                <a16:creationId xmlns:a16="http://schemas.microsoft.com/office/drawing/2014/main" id="{6C416F83-5B27-04E7-F300-5956F46F56B8}"/>
              </a:ext>
            </a:extLst>
          </p:cNvPr>
          <p:cNvSpPr txBox="1"/>
          <p:nvPr/>
        </p:nvSpPr>
        <p:spPr>
          <a:xfrm>
            <a:off x="3031878" y="3225353"/>
            <a:ext cx="320922" cy="461665"/>
          </a:xfrm>
          <a:prstGeom prst="rect">
            <a:avLst/>
          </a:prstGeom>
          <a:noFill/>
        </p:spPr>
        <p:txBody>
          <a:bodyPr wrap="none" rtlCol="0">
            <a:spAutoFit/>
          </a:bodyPr>
          <a:lstStyle/>
          <a:p>
            <a:r>
              <a:rPr lang="en-US" i="1" dirty="0"/>
              <a:t>c</a:t>
            </a:r>
          </a:p>
        </p:txBody>
      </p:sp>
      <p:cxnSp>
        <p:nvCxnSpPr>
          <p:cNvPr id="33" name="Straight Arrow Connector 32">
            <a:extLst>
              <a:ext uri="{FF2B5EF4-FFF2-40B4-BE49-F238E27FC236}">
                <a16:creationId xmlns:a16="http://schemas.microsoft.com/office/drawing/2014/main" id="{C60FCC2A-1FCC-7845-4517-A305C9FE74D2}"/>
              </a:ext>
            </a:extLst>
          </p:cNvPr>
          <p:cNvCxnSpPr>
            <a:cxnSpLocks/>
          </p:cNvCxnSpPr>
          <p:nvPr/>
        </p:nvCxnSpPr>
        <p:spPr bwMode="auto">
          <a:xfrm>
            <a:off x="3429000" y="2716546"/>
            <a:ext cx="0" cy="1773776"/>
          </a:xfrm>
          <a:prstGeom prst="straightConnector1">
            <a:avLst/>
          </a:prstGeom>
          <a:solidFill>
            <a:schemeClr val="accent1"/>
          </a:solidFill>
          <a:ln w="15875" cap="flat" cmpd="sng" algn="ctr">
            <a:solidFill>
              <a:schemeClr val="tx1"/>
            </a:solidFill>
            <a:prstDash val="solid"/>
            <a:round/>
            <a:headEnd type="triangle" w="med" len="med"/>
            <a:tailEnd type="triangle"/>
          </a:ln>
          <a:effectLst/>
        </p:spPr>
      </p:cxnSp>
      <p:sp>
        <p:nvSpPr>
          <p:cNvPr id="38" name="TextBox 37">
            <a:extLst>
              <a:ext uri="{FF2B5EF4-FFF2-40B4-BE49-F238E27FC236}">
                <a16:creationId xmlns:a16="http://schemas.microsoft.com/office/drawing/2014/main" id="{CA171144-01D9-EA05-D34B-257A16B939FE}"/>
              </a:ext>
            </a:extLst>
          </p:cNvPr>
          <p:cNvSpPr txBox="1"/>
          <p:nvPr/>
        </p:nvSpPr>
        <p:spPr>
          <a:xfrm>
            <a:off x="1828424" y="5596954"/>
            <a:ext cx="6904414" cy="461665"/>
          </a:xfrm>
          <a:prstGeom prst="rect">
            <a:avLst/>
          </a:prstGeom>
          <a:noFill/>
        </p:spPr>
        <p:txBody>
          <a:bodyPr wrap="square">
            <a:spAutoFit/>
          </a:bodyPr>
          <a:lstStyle/>
          <a:p>
            <a:r>
              <a:rPr lang="en-US" dirty="0"/>
              <a:t>Consider a force system as shown above.</a:t>
            </a:r>
          </a:p>
        </p:txBody>
      </p:sp>
      <p:cxnSp>
        <p:nvCxnSpPr>
          <p:cNvPr id="25" name="Straight Arrow Connector 24">
            <a:extLst>
              <a:ext uri="{FF2B5EF4-FFF2-40B4-BE49-F238E27FC236}">
                <a16:creationId xmlns:a16="http://schemas.microsoft.com/office/drawing/2014/main" id="{5F63F62F-F46E-B00B-952D-071FD0D70806}"/>
              </a:ext>
            </a:extLst>
          </p:cNvPr>
          <p:cNvCxnSpPr>
            <a:cxnSpLocks/>
          </p:cNvCxnSpPr>
          <p:nvPr/>
        </p:nvCxnSpPr>
        <p:spPr bwMode="auto">
          <a:xfrm flipV="1">
            <a:off x="4495800" y="2707257"/>
            <a:ext cx="685798" cy="721743"/>
          </a:xfrm>
          <a:prstGeom prst="straightConnector1">
            <a:avLst/>
          </a:prstGeom>
          <a:solidFill>
            <a:schemeClr val="accent1"/>
          </a:solidFill>
          <a:ln w="57150" cap="flat" cmpd="sng" algn="ctr">
            <a:solidFill>
              <a:srgbClr val="FF0000"/>
            </a:solidFill>
            <a:prstDash val="solid"/>
            <a:round/>
            <a:headEnd type="none" w="med" len="med"/>
            <a:tailEnd type="triangle"/>
          </a:ln>
          <a:effectLst/>
        </p:spPr>
      </p:cxnSp>
      <p:cxnSp>
        <p:nvCxnSpPr>
          <p:cNvPr id="34" name="Straight Arrow Connector 33">
            <a:extLst>
              <a:ext uri="{FF2B5EF4-FFF2-40B4-BE49-F238E27FC236}">
                <a16:creationId xmlns:a16="http://schemas.microsoft.com/office/drawing/2014/main" id="{DE4D9BDF-BD3C-6E0A-6CAD-7C2A359BB1FF}"/>
              </a:ext>
            </a:extLst>
          </p:cNvPr>
          <p:cNvCxnSpPr>
            <a:cxnSpLocks/>
          </p:cNvCxnSpPr>
          <p:nvPr/>
        </p:nvCxnSpPr>
        <p:spPr bwMode="auto">
          <a:xfrm flipV="1">
            <a:off x="4495800" y="4459857"/>
            <a:ext cx="685798" cy="721743"/>
          </a:xfrm>
          <a:prstGeom prst="straightConnector1">
            <a:avLst/>
          </a:prstGeom>
          <a:solidFill>
            <a:schemeClr val="accent1"/>
          </a:solidFill>
          <a:ln w="57150" cap="flat" cmpd="sng" algn="ctr">
            <a:solidFill>
              <a:srgbClr val="FF0000"/>
            </a:solidFill>
            <a:prstDash val="solid"/>
            <a:round/>
            <a:headEnd type="none" w="med" len="med"/>
            <a:tailEnd type="triangle"/>
          </a:ln>
          <a:effectLst/>
        </p:spPr>
      </p:cxnSp>
      <p:sp>
        <p:nvSpPr>
          <p:cNvPr id="35" name="TextBox 34">
            <a:extLst>
              <a:ext uri="{FF2B5EF4-FFF2-40B4-BE49-F238E27FC236}">
                <a16:creationId xmlns:a16="http://schemas.microsoft.com/office/drawing/2014/main" id="{8EFB3781-257D-CA9B-A353-B7B3F4755179}"/>
              </a:ext>
            </a:extLst>
          </p:cNvPr>
          <p:cNvSpPr txBox="1"/>
          <p:nvPr/>
        </p:nvSpPr>
        <p:spPr>
          <a:xfrm>
            <a:off x="4191000" y="3048000"/>
            <a:ext cx="389850" cy="461665"/>
          </a:xfrm>
          <a:prstGeom prst="rect">
            <a:avLst/>
          </a:prstGeom>
          <a:noFill/>
        </p:spPr>
        <p:txBody>
          <a:bodyPr wrap="none" rtlCol="0">
            <a:spAutoFit/>
          </a:bodyPr>
          <a:lstStyle/>
          <a:p>
            <a:r>
              <a:rPr lang="en-US" b="1" i="1" dirty="0"/>
              <a:t>F</a:t>
            </a:r>
          </a:p>
        </p:txBody>
      </p:sp>
      <p:sp>
        <p:nvSpPr>
          <p:cNvPr id="36" name="TextBox 35">
            <a:extLst>
              <a:ext uri="{FF2B5EF4-FFF2-40B4-BE49-F238E27FC236}">
                <a16:creationId xmlns:a16="http://schemas.microsoft.com/office/drawing/2014/main" id="{3CF543B4-4F25-2507-9044-16D997F91565}"/>
              </a:ext>
            </a:extLst>
          </p:cNvPr>
          <p:cNvSpPr txBox="1"/>
          <p:nvPr/>
        </p:nvSpPr>
        <p:spPr>
          <a:xfrm>
            <a:off x="4334550" y="4643735"/>
            <a:ext cx="389850" cy="461665"/>
          </a:xfrm>
          <a:prstGeom prst="rect">
            <a:avLst/>
          </a:prstGeom>
          <a:noFill/>
        </p:spPr>
        <p:txBody>
          <a:bodyPr wrap="none" rtlCol="0">
            <a:spAutoFit/>
          </a:bodyPr>
          <a:lstStyle/>
          <a:p>
            <a:r>
              <a:rPr lang="en-US" b="1" i="1" dirty="0"/>
              <a:t>F</a:t>
            </a:r>
          </a:p>
        </p:txBody>
      </p:sp>
    </p:spTree>
    <p:extLst>
      <p:ext uri="{BB962C8B-B14F-4D97-AF65-F5344CB8AC3E}">
        <p14:creationId xmlns:p14="http://schemas.microsoft.com/office/powerpoint/2010/main" val="267746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ppt_x"/>
                                          </p:val>
                                        </p:tav>
                                        <p:tav tm="100000">
                                          <p:val>
                                            <p:strVal val="#ppt_x"/>
                                          </p:val>
                                        </p:tav>
                                      </p:tavLst>
                                    </p:anim>
                                    <p:anim calcmode="lin" valueType="num">
                                      <p:cBhvr additive="base">
                                        <p:cTn id="12" dur="500" fill="hold"/>
                                        <p:tgtEl>
                                          <p:spTgt spid="3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ppt_x"/>
                                          </p:val>
                                        </p:tav>
                                        <p:tav tm="100000">
                                          <p:val>
                                            <p:strVal val="#ppt_x"/>
                                          </p:val>
                                        </p:tav>
                                      </p:tavLst>
                                    </p:anim>
                                    <p:anim calcmode="lin" valueType="num">
                                      <p:cBhvr additive="base">
                                        <p:cTn id="16" dur="500" fill="hold"/>
                                        <p:tgtEl>
                                          <p:spTgt spid="3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500" fill="hold"/>
                                        <p:tgtEl>
                                          <p:spTgt spid="36"/>
                                        </p:tgtEl>
                                        <p:attrNameLst>
                                          <p:attrName>ppt_x</p:attrName>
                                        </p:attrNameLst>
                                      </p:cBhvr>
                                      <p:tavLst>
                                        <p:tav tm="0">
                                          <p:val>
                                            <p:strVal val="#ppt_x"/>
                                          </p:val>
                                        </p:tav>
                                        <p:tav tm="100000">
                                          <p:val>
                                            <p:strVal val="#ppt_x"/>
                                          </p:val>
                                        </p:tav>
                                      </p:tavLst>
                                    </p:anim>
                                    <p:anim calcmode="lin" valueType="num">
                                      <p:cBhvr additive="base">
                                        <p:cTn id="2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additive="base">
                                        <p:cTn id="25" dur="500" fill="hold"/>
                                        <p:tgtEl>
                                          <p:spTgt spid="38"/>
                                        </p:tgtEl>
                                        <p:attrNameLst>
                                          <p:attrName>ppt_x</p:attrName>
                                        </p:attrNameLst>
                                      </p:cBhvr>
                                      <p:tavLst>
                                        <p:tav tm="0">
                                          <p:val>
                                            <p:strVal val="#ppt_x"/>
                                          </p:val>
                                        </p:tav>
                                        <p:tav tm="100000">
                                          <p:val>
                                            <p:strVal val="#ppt_x"/>
                                          </p:val>
                                        </p:tav>
                                      </p:tavLst>
                                    </p:anim>
                                    <p:anim calcmode="lin" valueType="num">
                                      <p:cBhvr additive="base">
                                        <p:cTn id="26"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5" grpId="0"/>
      <p:bldP spid="3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1DB2C-03DA-7BAC-1214-47188C6F53C5}"/>
            </a:ext>
          </a:extLst>
        </p:cNvPr>
        <p:cNvGrpSpPr/>
        <p:nvPr/>
      </p:nvGrpSpPr>
      <p:grpSpPr>
        <a:xfrm>
          <a:off x="0" y="0"/>
          <a:ext cx="0" cy="0"/>
          <a:chOff x="0" y="0"/>
          <a:chExt cx="0" cy="0"/>
        </a:xfrm>
      </p:grpSpPr>
      <p:sp>
        <p:nvSpPr>
          <p:cNvPr id="22" name="Title 21">
            <a:extLst>
              <a:ext uri="{FF2B5EF4-FFF2-40B4-BE49-F238E27FC236}">
                <a16:creationId xmlns:a16="http://schemas.microsoft.com/office/drawing/2014/main" id="{7E6B7AD9-E306-3079-4DCE-91CB212BE918}"/>
              </a:ext>
            </a:extLst>
          </p:cNvPr>
          <p:cNvSpPr>
            <a:spLocks noGrp="1"/>
          </p:cNvSpPr>
          <p:nvPr>
            <p:ph type="title"/>
          </p:nvPr>
        </p:nvSpPr>
        <p:spPr>
          <a:xfrm>
            <a:off x="609600" y="190500"/>
            <a:ext cx="7772400" cy="1028700"/>
          </a:xfrm>
        </p:spPr>
        <p:txBody>
          <a:bodyPr/>
          <a:lstStyle/>
          <a:p>
            <a:r>
              <a:rPr lang="en-US" sz="2800" dirty="0"/>
              <a:t>Conversion of Symmetric 3D Systems to 2D Systems</a:t>
            </a:r>
          </a:p>
        </p:txBody>
      </p:sp>
      <p:sp>
        <p:nvSpPr>
          <p:cNvPr id="3" name="Subtitle 2">
            <a:extLst>
              <a:ext uri="{FF2B5EF4-FFF2-40B4-BE49-F238E27FC236}">
                <a16:creationId xmlns:a16="http://schemas.microsoft.com/office/drawing/2014/main" id="{90A86DFA-BF16-7CE1-416A-C8151C1BC5F5}"/>
              </a:ext>
            </a:extLst>
          </p:cNvPr>
          <p:cNvSpPr txBox="1">
            <a:spLocks noGrp="1"/>
          </p:cNvSpPr>
          <p:nvPr>
            <p:ph idx="1"/>
          </p:nvPr>
        </p:nvSpPr>
        <p:spPr/>
        <p:txBody>
          <a:bodyPr anchorCtr="0"/>
          <a:lstStyle/>
          <a:p>
            <a:pPr marL="342900" lvl="0" indent="-342900" algn="l">
              <a:spcBef>
                <a:spcPts val="600"/>
              </a:spcBef>
              <a:buClr>
                <a:srgbClr val="000000"/>
              </a:buClr>
              <a:buChar char="•"/>
            </a:pPr>
            <a:endParaRPr lang="en-US" sz="2400" dirty="0"/>
          </a:p>
          <a:p>
            <a:pPr marL="342900" lvl="0" indent="-342900" algn="l">
              <a:spcBef>
                <a:spcPts val="600"/>
              </a:spcBef>
              <a:buClr>
                <a:srgbClr val="000000"/>
              </a:buClr>
              <a:buChar char="•"/>
            </a:pPr>
            <a:endParaRPr lang="en-US" sz="2400" dirty="0"/>
          </a:p>
          <a:p>
            <a:pPr marL="342900" lvl="0" indent="-342900" algn="l">
              <a:spcBef>
                <a:spcPts val="600"/>
              </a:spcBef>
              <a:buClr>
                <a:srgbClr val="000000"/>
              </a:buClr>
              <a:buChar char="•"/>
            </a:pPr>
            <a:endParaRPr lang="en-US" sz="2400" dirty="0">
              <a:solidFill>
                <a:srgbClr val="7030A0"/>
              </a:solidFill>
              <a:ea typeface="Calibri"/>
              <a:cs typeface="Calibri"/>
            </a:endParaRPr>
          </a:p>
        </p:txBody>
      </p:sp>
      <p:grpSp>
        <p:nvGrpSpPr>
          <p:cNvPr id="5" name="Group 38">
            <a:extLst>
              <a:ext uri="{FF2B5EF4-FFF2-40B4-BE49-F238E27FC236}">
                <a16:creationId xmlns:a16="http://schemas.microsoft.com/office/drawing/2014/main" id="{DF7077CB-7897-97C5-2D07-C24CF83A7266}"/>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60A2386A-AAF2-DF7D-8E51-DD91F20B6E37}"/>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534D0C15-6D9D-B382-5443-6CB8E7FF4FB8}"/>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B17A2409-769A-3F93-EBB0-2BCFCCE500E7}"/>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400F9D86-D327-E30F-5245-FD218371773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8315CAAA-655C-33CA-18EE-638ABC7EE8F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2CC43277-82BF-83F4-E2CC-B17261E36732}"/>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9C460EDE-4539-8BA5-FE2A-8057A62F4A1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ED25C5D5-BA43-0A5D-EFB7-B81D87C921C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1EB67B10-9F58-DE14-B2B7-AAF62D24C4D4}"/>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F69CB61F-3CE2-8E52-9B63-5C622A350B6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A35DBD96-7BF0-3367-022C-96BDA35B772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3BA3C955-5907-8E51-BAD3-FCF8BC17B1B8}"/>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33B8EA31-0F71-ECC0-64BF-0AC99276B31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56AD9B16-1AEA-74FC-F4B7-69101463CE2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8A37BE78-378D-54C9-179F-89A25B14E603}"/>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128914E0-C28C-9BD6-EA99-2CD2DD96A5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Cube 1">
            <a:extLst>
              <a:ext uri="{FF2B5EF4-FFF2-40B4-BE49-F238E27FC236}">
                <a16:creationId xmlns:a16="http://schemas.microsoft.com/office/drawing/2014/main" id="{EEEC53DC-1437-3D48-35E9-A631141BE6FA}"/>
              </a:ext>
            </a:extLst>
          </p:cNvPr>
          <p:cNvSpPr/>
          <p:nvPr/>
        </p:nvSpPr>
        <p:spPr bwMode="auto">
          <a:xfrm>
            <a:off x="2199353" y="2204322"/>
            <a:ext cx="2133600" cy="2286000"/>
          </a:xfrm>
          <a:prstGeom prst="cube">
            <a:avLst/>
          </a:prstGeom>
          <a:blipFill>
            <a:blip r:embed="rId4"/>
            <a:tile tx="0" ty="0" sx="100000" sy="100000" flip="none" algn="tl"/>
          </a:blip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pic>
        <p:nvPicPr>
          <p:cNvPr id="24" name="Picture 23">
            <a:extLst>
              <a:ext uri="{FF2B5EF4-FFF2-40B4-BE49-F238E27FC236}">
                <a16:creationId xmlns:a16="http://schemas.microsoft.com/office/drawing/2014/main" id="{0EA8771D-7618-3BA8-9E9A-E7340BBE2E72}"/>
              </a:ext>
            </a:extLst>
          </p:cNvPr>
          <p:cNvPicPr>
            <a:picLocks noChangeAspect="1"/>
          </p:cNvPicPr>
          <p:nvPr/>
        </p:nvPicPr>
        <p:blipFill>
          <a:blip r:embed="rId5"/>
          <a:stretch>
            <a:fillRect/>
          </a:stretch>
        </p:blipFill>
        <p:spPr>
          <a:xfrm>
            <a:off x="457200" y="3810000"/>
            <a:ext cx="1533525" cy="1838325"/>
          </a:xfrm>
          <a:prstGeom prst="rect">
            <a:avLst/>
          </a:prstGeom>
        </p:spPr>
      </p:pic>
      <p:cxnSp>
        <p:nvCxnSpPr>
          <p:cNvPr id="26" name="Straight Arrow Connector 25">
            <a:extLst>
              <a:ext uri="{FF2B5EF4-FFF2-40B4-BE49-F238E27FC236}">
                <a16:creationId xmlns:a16="http://schemas.microsoft.com/office/drawing/2014/main" id="{745DFBF9-8B4C-066A-995E-DEF215618FC4}"/>
              </a:ext>
            </a:extLst>
          </p:cNvPr>
          <p:cNvCxnSpPr/>
          <p:nvPr/>
        </p:nvCxnSpPr>
        <p:spPr bwMode="auto">
          <a:xfrm flipV="1">
            <a:off x="2149722" y="2133600"/>
            <a:ext cx="533400" cy="533400"/>
          </a:xfrm>
          <a:prstGeom prst="straightConnector1">
            <a:avLst/>
          </a:prstGeom>
          <a:solidFill>
            <a:schemeClr val="accent1"/>
          </a:solidFill>
          <a:ln w="15875" cap="flat" cmpd="sng" algn="ctr">
            <a:solidFill>
              <a:schemeClr val="tx1"/>
            </a:solidFill>
            <a:prstDash val="solid"/>
            <a:round/>
            <a:headEnd type="triangle" w="med" len="med"/>
            <a:tailEnd type="triangle"/>
          </a:ln>
          <a:effectLst/>
        </p:spPr>
      </p:cxnSp>
      <p:sp>
        <p:nvSpPr>
          <p:cNvPr id="27" name="TextBox 26">
            <a:extLst>
              <a:ext uri="{FF2B5EF4-FFF2-40B4-BE49-F238E27FC236}">
                <a16:creationId xmlns:a16="http://schemas.microsoft.com/office/drawing/2014/main" id="{6C285CFF-17CC-B215-D911-A6BB034A665E}"/>
              </a:ext>
            </a:extLst>
          </p:cNvPr>
          <p:cNvSpPr txBox="1"/>
          <p:nvPr/>
        </p:nvSpPr>
        <p:spPr>
          <a:xfrm>
            <a:off x="2149722" y="2003111"/>
            <a:ext cx="338554" cy="461665"/>
          </a:xfrm>
          <a:prstGeom prst="rect">
            <a:avLst/>
          </a:prstGeom>
          <a:noFill/>
        </p:spPr>
        <p:txBody>
          <a:bodyPr wrap="none" rtlCol="0">
            <a:spAutoFit/>
          </a:bodyPr>
          <a:lstStyle/>
          <a:p>
            <a:r>
              <a:rPr lang="en-US" i="1" dirty="0"/>
              <a:t>a</a:t>
            </a:r>
          </a:p>
        </p:txBody>
      </p:sp>
      <p:cxnSp>
        <p:nvCxnSpPr>
          <p:cNvPr id="28" name="Straight Arrow Connector 27">
            <a:extLst>
              <a:ext uri="{FF2B5EF4-FFF2-40B4-BE49-F238E27FC236}">
                <a16:creationId xmlns:a16="http://schemas.microsoft.com/office/drawing/2014/main" id="{16A6DD68-A7AB-19AD-72A8-7F749324B3AE}"/>
              </a:ext>
            </a:extLst>
          </p:cNvPr>
          <p:cNvCxnSpPr>
            <a:cxnSpLocks/>
          </p:cNvCxnSpPr>
          <p:nvPr/>
        </p:nvCxnSpPr>
        <p:spPr bwMode="auto">
          <a:xfrm>
            <a:off x="2759322" y="2097657"/>
            <a:ext cx="1573631" cy="0"/>
          </a:xfrm>
          <a:prstGeom prst="straightConnector1">
            <a:avLst/>
          </a:prstGeom>
          <a:solidFill>
            <a:schemeClr val="accent1"/>
          </a:solidFill>
          <a:ln w="15875" cap="flat" cmpd="sng" algn="ctr">
            <a:solidFill>
              <a:schemeClr val="tx1"/>
            </a:solidFill>
            <a:prstDash val="solid"/>
            <a:round/>
            <a:headEnd type="triangle" w="med" len="med"/>
            <a:tailEnd type="triangle"/>
          </a:ln>
          <a:effectLst/>
        </p:spPr>
      </p:cxnSp>
      <p:sp>
        <p:nvSpPr>
          <p:cNvPr id="31" name="TextBox 30">
            <a:extLst>
              <a:ext uri="{FF2B5EF4-FFF2-40B4-BE49-F238E27FC236}">
                <a16:creationId xmlns:a16="http://schemas.microsoft.com/office/drawing/2014/main" id="{4752B61C-81C2-DD33-6A7C-EE1A2214C676}"/>
              </a:ext>
            </a:extLst>
          </p:cNvPr>
          <p:cNvSpPr txBox="1"/>
          <p:nvPr/>
        </p:nvSpPr>
        <p:spPr>
          <a:xfrm>
            <a:off x="3182768" y="1676400"/>
            <a:ext cx="338554" cy="461665"/>
          </a:xfrm>
          <a:prstGeom prst="rect">
            <a:avLst/>
          </a:prstGeom>
          <a:noFill/>
        </p:spPr>
        <p:txBody>
          <a:bodyPr wrap="none" rtlCol="0">
            <a:spAutoFit/>
          </a:bodyPr>
          <a:lstStyle/>
          <a:p>
            <a:r>
              <a:rPr lang="en-US" i="1" dirty="0"/>
              <a:t>b</a:t>
            </a:r>
          </a:p>
        </p:txBody>
      </p:sp>
      <p:sp>
        <p:nvSpPr>
          <p:cNvPr id="32" name="TextBox 31">
            <a:extLst>
              <a:ext uri="{FF2B5EF4-FFF2-40B4-BE49-F238E27FC236}">
                <a16:creationId xmlns:a16="http://schemas.microsoft.com/office/drawing/2014/main" id="{794965D8-7898-E1A2-33F5-023B6C63491F}"/>
              </a:ext>
            </a:extLst>
          </p:cNvPr>
          <p:cNvSpPr txBox="1"/>
          <p:nvPr/>
        </p:nvSpPr>
        <p:spPr>
          <a:xfrm>
            <a:off x="1676400" y="3225353"/>
            <a:ext cx="320922" cy="461665"/>
          </a:xfrm>
          <a:prstGeom prst="rect">
            <a:avLst/>
          </a:prstGeom>
          <a:noFill/>
        </p:spPr>
        <p:txBody>
          <a:bodyPr wrap="none" rtlCol="0">
            <a:spAutoFit/>
          </a:bodyPr>
          <a:lstStyle/>
          <a:p>
            <a:r>
              <a:rPr lang="en-US" i="1" dirty="0"/>
              <a:t>c</a:t>
            </a:r>
          </a:p>
        </p:txBody>
      </p:sp>
      <p:cxnSp>
        <p:nvCxnSpPr>
          <p:cNvPr id="33" name="Straight Arrow Connector 32">
            <a:extLst>
              <a:ext uri="{FF2B5EF4-FFF2-40B4-BE49-F238E27FC236}">
                <a16:creationId xmlns:a16="http://schemas.microsoft.com/office/drawing/2014/main" id="{11D2A4F1-122B-A9C1-07B4-B5DF61D781FC}"/>
              </a:ext>
            </a:extLst>
          </p:cNvPr>
          <p:cNvCxnSpPr>
            <a:cxnSpLocks/>
          </p:cNvCxnSpPr>
          <p:nvPr/>
        </p:nvCxnSpPr>
        <p:spPr bwMode="auto">
          <a:xfrm>
            <a:off x="2073522" y="2716546"/>
            <a:ext cx="0" cy="1773776"/>
          </a:xfrm>
          <a:prstGeom prst="straightConnector1">
            <a:avLst/>
          </a:prstGeom>
          <a:solidFill>
            <a:schemeClr val="accent1"/>
          </a:solidFill>
          <a:ln w="15875" cap="flat" cmpd="sng" algn="ctr">
            <a:solidFill>
              <a:schemeClr val="tx1"/>
            </a:solidFill>
            <a:prstDash val="solid"/>
            <a:round/>
            <a:headEnd type="triangle" w="med" len="med"/>
            <a:tailEnd type="triangle"/>
          </a:ln>
          <a:effectLst/>
        </p:spPr>
      </p:cxnSp>
      <p:sp>
        <p:nvSpPr>
          <p:cNvPr id="38" name="TextBox 37">
            <a:extLst>
              <a:ext uri="{FF2B5EF4-FFF2-40B4-BE49-F238E27FC236}">
                <a16:creationId xmlns:a16="http://schemas.microsoft.com/office/drawing/2014/main" id="{F44F2356-4C53-343E-E17F-A84B9B4BBB08}"/>
              </a:ext>
            </a:extLst>
          </p:cNvPr>
          <p:cNvSpPr txBox="1"/>
          <p:nvPr/>
        </p:nvSpPr>
        <p:spPr>
          <a:xfrm>
            <a:off x="1921539" y="5234371"/>
            <a:ext cx="6904414" cy="830997"/>
          </a:xfrm>
          <a:prstGeom prst="rect">
            <a:avLst/>
          </a:prstGeom>
          <a:noFill/>
        </p:spPr>
        <p:txBody>
          <a:bodyPr wrap="square">
            <a:spAutoFit/>
          </a:bodyPr>
          <a:lstStyle/>
          <a:p>
            <a:r>
              <a:rPr lang="en-US" dirty="0"/>
              <a:t>Using symmetry and static equivalence, the problem can be converted into a 2D problem </a:t>
            </a:r>
          </a:p>
        </p:txBody>
      </p:sp>
      <p:cxnSp>
        <p:nvCxnSpPr>
          <p:cNvPr id="25" name="Straight Arrow Connector 24">
            <a:extLst>
              <a:ext uri="{FF2B5EF4-FFF2-40B4-BE49-F238E27FC236}">
                <a16:creationId xmlns:a16="http://schemas.microsoft.com/office/drawing/2014/main" id="{645BD497-8036-FC10-F0CD-E17F5C4D71C6}"/>
              </a:ext>
            </a:extLst>
          </p:cNvPr>
          <p:cNvCxnSpPr>
            <a:cxnSpLocks/>
          </p:cNvCxnSpPr>
          <p:nvPr/>
        </p:nvCxnSpPr>
        <p:spPr bwMode="auto">
          <a:xfrm flipV="1">
            <a:off x="2149722" y="3411049"/>
            <a:ext cx="1676398" cy="1488208"/>
          </a:xfrm>
          <a:prstGeom prst="straightConnector1">
            <a:avLst/>
          </a:prstGeom>
          <a:solidFill>
            <a:schemeClr val="accent1"/>
          </a:solidFill>
          <a:ln w="57150" cap="flat" cmpd="sng" algn="ctr">
            <a:solidFill>
              <a:srgbClr val="FF0000"/>
            </a:solidFill>
            <a:prstDash val="solid"/>
            <a:round/>
            <a:headEnd type="none" w="med" len="med"/>
            <a:tailEnd type="triangle"/>
          </a:ln>
          <a:effectLst/>
        </p:spPr>
      </p:cxnSp>
      <p:sp>
        <p:nvSpPr>
          <p:cNvPr id="35" name="TextBox 34">
            <a:extLst>
              <a:ext uri="{FF2B5EF4-FFF2-40B4-BE49-F238E27FC236}">
                <a16:creationId xmlns:a16="http://schemas.microsoft.com/office/drawing/2014/main" id="{4BD81E11-26A9-EB21-8B62-7074611C6881}"/>
              </a:ext>
            </a:extLst>
          </p:cNvPr>
          <p:cNvSpPr txBox="1"/>
          <p:nvPr/>
        </p:nvSpPr>
        <p:spPr>
          <a:xfrm>
            <a:off x="2835522" y="3603857"/>
            <a:ext cx="543739" cy="461665"/>
          </a:xfrm>
          <a:prstGeom prst="rect">
            <a:avLst/>
          </a:prstGeom>
          <a:noFill/>
        </p:spPr>
        <p:txBody>
          <a:bodyPr wrap="none" rtlCol="0">
            <a:spAutoFit/>
          </a:bodyPr>
          <a:lstStyle/>
          <a:p>
            <a:r>
              <a:rPr lang="en-US" b="1" i="1" dirty="0"/>
              <a:t>2F</a:t>
            </a:r>
          </a:p>
        </p:txBody>
      </p:sp>
      <p:pic>
        <p:nvPicPr>
          <p:cNvPr id="30" name="Picture 29">
            <a:extLst>
              <a:ext uri="{FF2B5EF4-FFF2-40B4-BE49-F238E27FC236}">
                <a16:creationId xmlns:a16="http://schemas.microsoft.com/office/drawing/2014/main" id="{C72B4877-363B-8623-B5CE-7789A8375519}"/>
              </a:ext>
            </a:extLst>
          </p:cNvPr>
          <p:cNvPicPr>
            <a:picLocks noChangeAspect="1"/>
          </p:cNvPicPr>
          <p:nvPr/>
        </p:nvPicPr>
        <p:blipFill>
          <a:blip r:embed="rId6"/>
          <a:stretch>
            <a:fillRect/>
          </a:stretch>
        </p:blipFill>
        <p:spPr>
          <a:xfrm>
            <a:off x="4595135" y="2081596"/>
            <a:ext cx="4319075" cy="2719003"/>
          </a:xfrm>
          <a:prstGeom prst="rect">
            <a:avLst/>
          </a:prstGeom>
        </p:spPr>
      </p:pic>
      <mc:AlternateContent xmlns:mc="http://schemas.openxmlformats.org/markup-compatibility/2006" xmlns:p14="http://schemas.microsoft.com/office/powerpoint/2010/main">
        <mc:Choice Requires="p14">
          <p:contentPart p14:bwMode="auto" r:id="rId7">
            <p14:nvContentPartPr>
              <p14:cNvPr id="4" name="Ink 3">
                <a:extLst>
                  <a:ext uri="{FF2B5EF4-FFF2-40B4-BE49-F238E27FC236}">
                    <a16:creationId xmlns:a16="http://schemas.microsoft.com/office/drawing/2014/main" id="{CB3E9084-2561-E1F6-1056-1C227B338270}"/>
                  </a:ext>
                </a:extLst>
              </p14:cNvPr>
              <p14:cNvContentPartPr/>
              <p14:nvPr/>
            </p14:nvContentPartPr>
            <p14:xfrm>
              <a:off x="5997240" y="4105080"/>
              <a:ext cx="177120" cy="259920"/>
            </p14:xfrm>
          </p:contentPart>
        </mc:Choice>
        <mc:Fallback xmlns="">
          <p:pic>
            <p:nvPicPr>
              <p:cNvPr id="4" name="Ink 3">
                <a:extLst>
                  <a:ext uri="{FF2B5EF4-FFF2-40B4-BE49-F238E27FC236}">
                    <a16:creationId xmlns:a16="http://schemas.microsoft.com/office/drawing/2014/main" id="{CB3E9084-2561-E1F6-1056-1C227B338270}"/>
                  </a:ext>
                </a:extLst>
              </p:cNvPr>
              <p:cNvPicPr/>
              <p:nvPr/>
            </p:nvPicPr>
            <p:blipFill>
              <a:blip r:embed="rId8"/>
              <a:stretch>
                <a:fillRect/>
              </a:stretch>
            </p:blipFill>
            <p:spPr>
              <a:xfrm>
                <a:off x="5987880" y="4095720"/>
                <a:ext cx="195840" cy="278640"/>
              </a:xfrm>
              <a:prstGeom prst="rect">
                <a:avLst/>
              </a:prstGeom>
            </p:spPr>
          </p:pic>
        </mc:Fallback>
      </mc:AlternateContent>
    </p:spTree>
    <p:extLst>
      <p:ext uri="{BB962C8B-B14F-4D97-AF65-F5344CB8AC3E}">
        <p14:creationId xmlns:p14="http://schemas.microsoft.com/office/powerpoint/2010/main" val="877957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ppt_x"/>
                                          </p:val>
                                        </p:tav>
                                        <p:tav tm="100000">
                                          <p:val>
                                            <p:strVal val="#ppt_x"/>
                                          </p:val>
                                        </p:tav>
                                      </p:tavLst>
                                    </p:anim>
                                    <p:anim calcmode="lin" valueType="num">
                                      <p:cBhvr additive="base">
                                        <p:cTn id="8"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ppt_x"/>
                                          </p:val>
                                        </p:tav>
                                        <p:tav tm="100000">
                                          <p:val>
                                            <p:strVal val="#ppt_x"/>
                                          </p:val>
                                        </p:tav>
                                      </p:tavLst>
                                    </p:anim>
                                    <p:anim calcmode="lin" valueType="num">
                                      <p:cBhvr additive="base">
                                        <p:cTn id="14" dur="500" fill="hold"/>
                                        <p:tgtEl>
                                          <p:spTgt spid="35"/>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ppt_x"/>
                                          </p:val>
                                        </p:tav>
                                        <p:tav tm="100000">
                                          <p:val>
                                            <p:strVal val="#ppt_x"/>
                                          </p:val>
                                        </p:tav>
                                      </p:tavLst>
                                    </p:anim>
                                    <p:anim calcmode="lin" valueType="num">
                                      <p:cBhvr additive="base">
                                        <p:cTn id="1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p:cTn id="23" dur="1250" fill="hold"/>
                                        <p:tgtEl>
                                          <p:spTgt spid="30"/>
                                        </p:tgtEl>
                                        <p:attrNameLst>
                                          <p:attrName>ppt_w</p:attrName>
                                        </p:attrNameLst>
                                      </p:cBhvr>
                                      <p:tavLst>
                                        <p:tav tm="0">
                                          <p:val>
                                            <p:fltVal val="0"/>
                                          </p:val>
                                        </p:tav>
                                        <p:tav tm="100000">
                                          <p:val>
                                            <p:strVal val="#ppt_w"/>
                                          </p:val>
                                        </p:tav>
                                      </p:tavLst>
                                    </p:anim>
                                    <p:anim calcmode="lin" valueType="num">
                                      <p:cBhvr>
                                        <p:cTn id="24" dur="1250" fill="hold"/>
                                        <p:tgtEl>
                                          <p:spTgt spid="30"/>
                                        </p:tgtEl>
                                        <p:attrNameLst>
                                          <p:attrName>ppt_h</p:attrName>
                                        </p:attrNameLst>
                                      </p:cBhvr>
                                      <p:tavLst>
                                        <p:tav tm="0">
                                          <p:val>
                                            <p:fltVal val="0"/>
                                          </p:val>
                                        </p:tav>
                                        <p:tav tm="100000">
                                          <p:val>
                                            <p:strVal val="#ppt_h"/>
                                          </p:val>
                                        </p:tav>
                                      </p:tavLst>
                                    </p:anim>
                                    <p:animEffect transition="in" filter="fade">
                                      <p:cBhvr>
                                        <p:cTn id="25" dur="1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3C4C9-94F4-1AFF-A129-28AF90AD0118}"/>
            </a:ext>
          </a:extLst>
        </p:cNvPr>
        <p:cNvGrpSpPr/>
        <p:nvPr/>
      </p:nvGrpSpPr>
      <p:grpSpPr>
        <a:xfrm>
          <a:off x="0" y="0"/>
          <a:ext cx="0" cy="0"/>
          <a:chOff x="0" y="0"/>
          <a:chExt cx="0" cy="0"/>
        </a:xfrm>
      </p:grpSpPr>
      <p:sp>
        <p:nvSpPr>
          <p:cNvPr id="22" name="Title 21">
            <a:extLst>
              <a:ext uri="{FF2B5EF4-FFF2-40B4-BE49-F238E27FC236}">
                <a16:creationId xmlns:a16="http://schemas.microsoft.com/office/drawing/2014/main" id="{2DA0AEBA-8BF8-2F52-B4D9-F2409C51D47F}"/>
              </a:ext>
            </a:extLst>
          </p:cNvPr>
          <p:cNvSpPr>
            <a:spLocks noGrp="1"/>
          </p:cNvSpPr>
          <p:nvPr>
            <p:ph type="title"/>
          </p:nvPr>
        </p:nvSpPr>
        <p:spPr>
          <a:xfrm>
            <a:off x="334992" y="254884"/>
            <a:ext cx="7772400" cy="941671"/>
          </a:xfrm>
        </p:spPr>
        <p:txBody>
          <a:bodyPr/>
          <a:lstStyle/>
          <a:p>
            <a:r>
              <a:rPr lang="en-US" sz="2800" dirty="0"/>
              <a:t>Simple Real System</a:t>
            </a:r>
          </a:p>
        </p:txBody>
      </p:sp>
      <p:sp>
        <p:nvSpPr>
          <p:cNvPr id="3" name="Subtitle 2">
            <a:extLst>
              <a:ext uri="{FF2B5EF4-FFF2-40B4-BE49-F238E27FC236}">
                <a16:creationId xmlns:a16="http://schemas.microsoft.com/office/drawing/2014/main" id="{BABA3085-2466-704B-3D8D-F500258A4DF2}"/>
              </a:ext>
            </a:extLst>
          </p:cNvPr>
          <p:cNvSpPr txBox="1">
            <a:spLocks noGrp="1"/>
          </p:cNvSpPr>
          <p:nvPr>
            <p:ph idx="1"/>
          </p:nvPr>
        </p:nvSpPr>
        <p:spPr/>
        <p:txBody>
          <a:bodyPr anchorCtr="0"/>
          <a:lstStyle/>
          <a:p>
            <a:pPr marL="342900" lvl="0" indent="-342900" algn="l">
              <a:spcBef>
                <a:spcPts val="600"/>
              </a:spcBef>
              <a:buClr>
                <a:srgbClr val="000000"/>
              </a:buClr>
              <a:buChar char="•"/>
            </a:pPr>
            <a:endParaRPr lang="en-US" sz="2400" dirty="0"/>
          </a:p>
          <a:p>
            <a:pPr marL="342900" lvl="0" indent="-342900" algn="l">
              <a:spcBef>
                <a:spcPts val="600"/>
              </a:spcBef>
              <a:buClr>
                <a:srgbClr val="000000"/>
              </a:buClr>
              <a:buChar char="•"/>
            </a:pPr>
            <a:endParaRPr lang="en-US" sz="2400" dirty="0"/>
          </a:p>
          <a:p>
            <a:pPr marL="342900" lvl="0" indent="-342900" algn="l">
              <a:spcBef>
                <a:spcPts val="600"/>
              </a:spcBef>
              <a:buClr>
                <a:srgbClr val="000000"/>
              </a:buClr>
              <a:buChar char="•"/>
            </a:pPr>
            <a:endParaRPr lang="en-US" sz="2400" dirty="0">
              <a:solidFill>
                <a:srgbClr val="7030A0"/>
              </a:solidFill>
              <a:ea typeface="Calibri"/>
              <a:cs typeface="Calibri"/>
            </a:endParaRPr>
          </a:p>
        </p:txBody>
      </p:sp>
      <p:grpSp>
        <p:nvGrpSpPr>
          <p:cNvPr id="5" name="Group 38">
            <a:extLst>
              <a:ext uri="{FF2B5EF4-FFF2-40B4-BE49-F238E27FC236}">
                <a16:creationId xmlns:a16="http://schemas.microsoft.com/office/drawing/2014/main" id="{094BA52A-FCA3-64B6-3E55-D57A66F6010B}"/>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B6A621AF-57C5-D9D3-5B9C-B58E9002132F}"/>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9CC4DDC1-F718-791B-3922-83A5BF2DCEBC}"/>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76C0EB20-4A91-D051-9DAA-4237CB562C32}"/>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0526ED3B-1E72-73E1-91C5-0B77693AD33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6FBF4E07-B371-2460-6819-E0C778DB3D1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021B7B07-6591-4B34-9DFC-CC1E0D26027C}"/>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C320FF4F-8410-AFEB-B9D5-1CA6813A9D4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E21F8E74-880C-E176-2CAB-1BDFE8F359C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399046CD-F4CF-5B4D-4D68-7C5C99C6B4B8}"/>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267B0A2C-A588-A0EB-1C09-69A6A7D0225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A25BD461-2B66-6B3C-9E06-C1718641132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C6C8C415-9B87-AAE8-15D8-8C397B2FB903}"/>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E2C367E3-0628-E902-8E49-B45F7B09F97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E54F8EAA-9CC7-356D-59DD-1C353A04303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1B1FBAEB-C484-C16B-0869-1969A78E27BF}"/>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C9427A35-8BCC-43DD-F430-3C3F0E45C1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4" name="Picture 23">
            <a:extLst>
              <a:ext uri="{FF2B5EF4-FFF2-40B4-BE49-F238E27FC236}">
                <a16:creationId xmlns:a16="http://schemas.microsoft.com/office/drawing/2014/main" id="{9C83AE1C-4FC0-ACCA-BA49-87996882C540}"/>
              </a:ext>
            </a:extLst>
          </p:cNvPr>
          <p:cNvPicPr>
            <a:picLocks noChangeAspect="1"/>
          </p:cNvPicPr>
          <p:nvPr/>
        </p:nvPicPr>
        <p:blipFill>
          <a:blip r:embed="rId4"/>
          <a:stretch>
            <a:fillRect/>
          </a:stretch>
        </p:blipFill>
        <p:spPr>
          <a:xfrm>
            <a:off x="304800" y="2130215"/>
            <a:ext cx="2681590" cy="3032125"/>
          </a:xfrm>
          <a:prstGeom prst="rect">
            <a:avLst/>
          </a:prstGeom>
        </p:spPr>
      </p:pic>
      <p:pic>
        <p:nvPicPr>
          <p:cNvPr id="32" name="Picture 31">
            <a:extLst>
              <a:ext uri="{FF2B5EF4-FFF2-40B4-BE49-F238E27FC236}">
                <a16:creationId xmlns:a16="http://schemas.microsoft.com/office/drawing/2014/main" id="{A1134793-CE00-DEF4-78D4-30B2B24841E7}"/>
              </a:ext>
            </a:extLst>
          </p:cNvPr>
          <p:cNvPicPr>
            <a:picLocks noChangeAspect="1"/>
          </p:cNvPicPr>
          <p:nvPr/>
        </p:nvPicPr>
        <p:blipFill>
          <a:blip r:embed="rId5"/>
          <a:stretch>
            <a:fillRect/>
          </a:stretch>
        </p:blipFill>
        <p:spPr>
          <a:xfrm>
            <a:off x="3348699" y="1960605"/>
            <a:ext cx="2362530" cy="2915057"/>
          </a:xfrm>
          <a:prstGeom prst="rect">
            <a:avLst/>
          </a:prstGeom>
        </p:spPr>
      </p:pic>
      <p:cxnSp>
        <p:nvCxnSpPr>
          <p:cNvPr id="29" name="Straight Arrow Connector 28">
            <a:extLst>
              <a:ext uri="{FF2B5EF4-FFF2-40B4-BE49-F238E27FC236}">
                <a16:creationId xmlns:a16="http://schemas.microsoft.com/office/drawing/2014/main" id="{338569BB-6884-7533-2A70-51D522C8A33D}"/>
              </a:ext>
            </a:extLst>
          </p:cNvPr>
          <p:cNvCxnSpPr>
            <a:cxnSpLocks/>
          </p:cNvCxnSpPr>
          <p:nvPr/>
        </p:nvCxnSpPr>
        <p:spPr bwMode="auto">
          <a:xfrm flipV="1">
            <a:off x="3733800" y="4724400"/>
            <a:ext cx="0" cy="914400"/>
          </a:xfrm>
          <a:prstGeom prst="straightConnector1">
            <a:avLst/>
          </a:prstGeom>
          <a:solidFill>
            <a:schemeClr val="accent1"/>
          </a:solidFill>
          <a:ln w="44450" cap="flat" cmpd="sng" algn="ctr">
            <a:solidFill>
              <a:srgbClr val="0070C0"/>
            </a:solidFill>
            <a:prstDash val="solid"/>
            <a:round/>
            <a:headEnd type="none" w="med" len="med"/>
            <a:tailEnd type="triangle"/>
          </a:ln>
          <a:effectLst/>
        </p:spPr>
      </p:cxnSp>
      <p:cxnSp>
        <p:nvCxnSpPr>
          <p:cNvPr id="33" name="Straight Arrow Connector 32">
            <a:extLst>
              <a:ext uri="{FF2B5EF4-FFF2-40B4-BE49-F238E27FC236}">
                <a16:creationId xmlns:a16="http://schemas.microsoft.com/office/drawing/2014/main" id="{4EFE143A-9C61-6E70-8263-54FDEAA94D68}"/>
              </a:ext>
            </a:extLst>
          </p:cNvPr>
          <p:cNvCxnSpPr>
            <a:cxnSpLocks/>
          </p:cNvCxnSpPr>
          <p:nvPr/>
        </p:nvCxnSpPr>
        <p:spPr bwMode="auto">
          <a:xfrm flipV="1">
            <a:off x="4648200" y="4807219"/>
            <a:ext cx="0" cy="907781"/>
          </a:xfrm>
          <a:prstGeom prst="straightConnector1">
            <a:avLst/>
          </a:prstGeom>
          <a:solidFill>
            <a:schemeClr val="accent1"/>
          </a:solidFill>
          <a:ln w="44450" cap="flat" cmpd="sng" algn="ctr">
            <a:solidFill>
              <a:srgbClr val="0070C0"/>
            </a:solidFill>
            <a:prstDash val="solid"/>
            <a:round/>
            <a:headEnd type="none" w="med" len="med"/>
            <a:tailEnd type="triangle"/>
          </a:ln>
          <a:effectLst/>
        </p:spPr>
      </p:cxnSp>
      <p:sp>
        <p:nvSpPr>
          <p:cNvPr id="34" name="TextBox 33">
            <a:extLst>
              <a:ext uri="{FF2B5EF4-FFF2-40B4-BE49-F238E27FC236}">
                <a16:creationId xmlns:a16="http://schemas.microsoft.com/office/drawing/2014/main" id="{580B1843-83A5-07F5-DA67-486419DE8E16}"/>
              </a:ext>
            </a:extLst>
          </p:cNvPr>
          <p:cNvSpPr txBox="1"/>
          <p:nvPr/>
        </p:nvSpPr>
        <p:spPr>
          <a:xfrm>
            <a:off x="2490975" y="5790539"/>
            <a:ext cx="3460434" cy="461665"/>
          </a:xfrm>
          <a:prstGeom prst="rect">
            <a:avLst/>
          </a:prstGeom>
          <a:noFill/>
        </p:spPr>
        <p:txBody>
          <a:bodyPr wrap="none" rtlCol="0">
            <a:spAutoFit/>
          </a:bodyPr>
          <a:lstStyle/>
          <a:p>
            <a:r>
              <a:rPr lang="en-US" dirty="0">
                <a:solidFill>
                  <a:srgbClr val="00B0F0"/>
                </a:solidFill>
              </a:rPr>
              <a:t>Forces of Wheels on Floor</a:t>
            </a:r>
          </a:p>
        </p:txBody>
      </p:sp>
      <p:cxnSp>
        <p:nvCxnSpPr>
          <p:cNvPr id="36" name="Straight Arrow Connector 35">
            <a:extLst>
              <a:ext uri="{FF2B5EF4-FFF2-40B4-BE49-F238E27FC236}">
                <a16:creationId xmlns:a16="http://schemas.microsoft.com/office/drawing/2014/main" id="{23DA498E-067F-F1FA-967E-C3BD7122A66B}"/>
              </a:ext>
            </a:extLst>
          </p:cNvPr>
          <p:cNvCxnSpPr>
            <a:cxnSpLocks/>
          </p:cNvCxnSpPr>
          <p:nvPr/>
        </p:nvCxnSpPr>
        <p:spPr bwMode="auto">
          <a:xfrm flipH="1">
            <a:off x="5181600" y="1447800"/>
            <a:ext cx="848689" cy="1066800"/>
          </a:xfrm>
          <a:prstGeom prst="straightConnector1">
            <a:avLst/>
          </a:prstGeom>
          <a:solidFill>
            <a:schemeClr val="accent1"/>
          </a:solidFill>
          <a:ln w="60325" cap="flat" cmpd="sng" algn="ctr">
            <a:solidFill>
              <a:srgbClr val="FF0000"/>
            </a:solidFill>
            <a:prstDash val="solid"/>
            <a:round/>
            <a:headEnd type="none" w="med" len="med"/>
            <a:tailEnd type="triangle"/>
          </a:ln>
          <a:effectLst/>
        </p:spPr>
      </p:cxnSp>
      <p:sp>
        <p:nvSpPr>
          <p:cNvPr id="40" name="TextBox 39">
            <a:extLst>
              <a:ext uri="{FF2B5EF4-FFF2-40B4-BE49-F238E27FC236}">
                <a16:creationId xmlns:a16="http://schemas.microsoft.com/office/drawing/2014/main" id="{9335F7E0-D488-8E5F-4BD7-DDAAE759F996}"/>
              </a:ext>
            </a:extLst>
          </p:cNvPr>
          <p:cNvSpPr txBox="1"/>
          <p:nvPr/>
        </p:nvSpPr>
        <p:spPr>
          <a:xfrm>
            <a:off x="2299476" y="1491002"/>
            <a:ext cx="3312125" cy="461665"/>
          </a:xfrm>
          <a:prstGeom prst="rect">
            <a:avLst/>
          </a:prstGeom>
          <a:noFill/>
        </p:spPr>
        <p:txBody>
          <a:bodyPr wrap="none" rtlCol="0">
            <a:spAutoFit/>
          </a:bodyPr>
          <a:lstStyle/>
          <a:p>
            <a:r>
              <a:rPr lang="en-US" dirty="0">
                <a:solidFill>
                  <a:srgbClr val="FF0000"/>
                </a:solidFill>
              </a:rPr>
              <a:t>Force of Hand on Handle</a:t>
            </a:r>
          </a:p>
        </p:txBody>
      </p:sp>
      <p:cxnSp>
        <p:nvCxnSpPr>
          <p:cNvPr id="23" name="Straight Arrow Connector 22">
            <a:extLst>
              <a:ext uri="{FF2B5EF4-FFF2-40B4-BE49-F238E27FC236}">
                <a16:creationId xmlns:a16="http://schemas.microsoft.com/office/drawing/2014/main" id="{00F66E14-2347-AD2C-07D9-9EBF3AEE6CB3}"/>
              </a:ext>
            </a:extLst>
          </p:cNvPr>
          <p:cNvCxnSpPr/>
          <p:nvPr/>
        </p:nvCxnSpPr>
        <p:spPr bwMode="auto">
          <a:xfrm>
            <a:off x="4191000" y="2514600"/>
            <a:ext cx="0" cy="914400"/>
          </a:xfrm>
          <a:prstGeom prst="straightConnector1">
            <a:avLst/>
          </a:prstGeom>
          <a:solidFill>
            <a:schemeClr val="accent1"/>
          </a:solidFill>
          <a:ln w="50800" cap="flat" cmpd="sng" algn="ctr">
            <a:solidFill>
              <a:srgbClr val="FFC000"/>
            </a:solidFill>
            <a:prstDash val="solid"/>
            <a:round/>
            <a:headEnd type="none" w="med" len="med"/>
            <a:tailEnd type="triangle"/>
          </a:ln>
          <a:effectLst/>
        </p:spPr>
      </p:cxnSp>
      <p:sp>
        <p:nvSpPr>
          <p:cNvPr id="25" name="TextBox 24">
            <a:extLst>
              <a:ext uri="{FF2B5EF4-FFF2-40B4-BE49-F238E27FC236}">
                <a16:creationId xmlns:a16="http://schemas.microsoft.com/office/drawing/2014/main" id="{BBB635FA-E6BF-3B32-A6AF-78475C16A61D}"/>
              </a:ext>
            </a:extLst>
          </p:cNvPr>
          <p:cNvSpPr txBox="1"/>
          <p:nvPr/>
        </p:nvSpPr>
        <p:spPr>
          <a:xfrm>
            <a:off x="4408767" y="2555818"/>
            <a:ext cx="2361185" cy="1200329"/>
          </a:xfrm>
          <a:prstGeom prst="rect">
            <a:avLst/>
          </a:prstGeom>
          <a:solidFill>
            <a:schemeClr val="bg1"/>
          </a:solidFill>
        </p:spPr>
        <p:txBody>
          <a:bodyPr wrap="square" rtlCol="0">
            <a:spAutoFit/>
          </a:bodyPr>
          <a:lstStyle/>
          <a:p>
            <a:pPr algn="ctr"/>
            <a:r>
              <a:rPr lang="en-US" dirty="0">
                <a:solidFill>
                  <a:srgbClr val="FF9900"/>
                </a:solidFill>
              </a:rPr>
              <a:t>Combined weight of bottles and cart acting at G.</a:t>
            </a:r>
          </a:p>
        </p:txBody>
      </p:sp>
      <p:sp>
        <p:nvSpPr>
          <p:cNvPr id="28" name="TextBox 27">
            <a:extLst>
              <a:ext uri="{FF2B5EF4-FFF2-40B4-BE49-F238E27FC236}">
                <a16:creationId xmlns:a16="http://schemas.microsoft.com/office/drawing/2014/main" id="{B5D72988-F20C-968B-EC11-BEA38731EE5B}"/>
              </a:ext>
            </a:extLst>
          </p:cNvPr>
          <p:cNvSpPr txBox="1"/>
          <p:nvPr/>
        </p:nvSpPr>
        <p:spPr>
          <a:xfrm>
            <a:off x="6361923" y="1635059"/>
            <a:ext cx="1968809" cy="461665"/>
          </a:xfrm>
          <a:prstGeom prst="rect">
            <a:avLst/>
          </a:prstGeom>
          <a:noFill/>
        </p:spPr>
        <p:txBody>
          <a:bodyPr wrap="none" rtlCol="0">
            <a:spAutoFit/>
          </a:bodyPr>
          <a:lstStyle/>
          <a:p>
            <a:r>
              <a:rPr lang="en-US" dirty="0">
                <a:solidFill>
                  <a:srgbClr val="7030A0"/>
                </a:solidFill>
              </a:rPr>
              <a:t>2D Equivalent</a:t>
            </a:r>
          </a:p>
        </p:txBody>
      </p:sp>
      <p:grpSp>
        <p:nvGrpSpPr>
          <p:cNvPr id="43" name="Group 42">
            <a:extLst>
              <a:ext uri="{FF2B5EF4-FFF2-40B4-BE49-F238E27FC236}">
                <a16:creationId xmlns:a16="http://schemas.microsoft.com/office/drawing/2014/main" id="{1B25DC66-5BE4-FF9B-5B01-C9919229AAA5}"/>
              </a:ext>
            </a:extLst>
          </p:cNvPr>
          <p:cNvGrpSpPr/>
          <p:nvPr/>
        </p:nvGrpSpPr>
        <p:grpSpPr>
          <a:xfrm>
            <a:off x="6278157" y="2130215"/>
            <a:ext cx="2542352" cy="3413935"/>
            <a:chOff x="6278157" y="2130215"/>
            <a:chExt cx="2542352" cy="3413935"/>
          </a:xfrm>
        </p:grpSpPr>
        <p:cxnSp>
          <p:nvCxnSpPr>
            <p:cNvPr id="35" name="Straight Arrow Connector 34">
              <a:extLst>
                <a:ext uri="{FF2B5EF4-FFF2-40B4-BE49-F238E27FC236}">
                  <a16:creationId xmlns:a16="http://schemas.microsoft.com/office/drawing/2014/main" id="{106240A1-033B-6388-2484-28E2837E2B83}"/>
                </a:ext>
              </a:extLst>
            </p:cNvPr>
            <p:cNvCxnSpPr>
              <a:cxnSpLocks/>
            </p:cNvCxnSpPr>
            <p:nvPr/>
          </p:nvCxnSpPr>
          <p:spPr bwMode="auto">
            <a:xfrm flipH="1">
              <a:off x="7924800" y="2130215"/>
              <a:ext cx="895709" cy="917785"/>
            </a:xfrm>
            <a:prstGeom prst="straightConnector1">
              <a:avLst/>
            </a:prstGeom>
            <a:solidFill>
              <a:schemeClr val="accent1"/>
            </a:solidFill>
            <a:ln w="60325" cap="flat" cmpd="sng" algn="ctr">
              <a:solidFill>
                <a:srgbClr val="FF0000"/>
              </a:solidFill>
              <a:prstDash val="solid"/>
              <a:round/>
              <a:headEnd type="none" w="med" len="med"/>
              <a:tailEnd type="triangle"/>
            </a:ln>
            <a:effectLst/>
          </p:spPr>
        </p:cxnSp>
        <p:grpSp>
          <p:nvGrpSpPr>
            <p:cNvPr id="42" name="Group 41">
              <a:extLst>
                <a:ext uri="{FF2B5EF4-FFF2-40B4-BE49-F238E27FC236}">
                  <a16:creationId xmlns:a16="http://schemas.microsoft.com/office/drawing/2014/main" id="{877EDAAB-910E-F0A4-3F10-B4402913E50B}"/>
                </a:ext>
              </a:extLst>
            </p:cNvPr>
            <p:cNvGrpSpPr/>
            <p:nvPr/>
          </p:nvGrpSpPr>
          <p:grpSpPr>
            <a:xfrm>
              <a:off x="6278157" y="2238682"/>
              <a:ext cx="2192855" cy="3305468"/>
              <a:chOff x="6278157" y="2238682"/>
              <a:chExt cx="2192855" cy="3305468"/>
            </a:xfrm>
          </p:grpSpPr>
          <p:pic>
            <p:nvPicPr>
              <p:cNvPr id="31" name="Picture 30">
                <a:extLst>
                  <a:ext uri="{FF2B5EF4-FFF2-40B4-BE49-F238E27FC236}">
                    <a16:creationId xmlns:a16="http://schemas.microsoft.com/office/drawing/2014/main" id="{CD4652CA-B944-B4EB-F47B-936AB9101B02}"/>
                  </a:ext>
                </a:extLst>
              </p:cNvPr>
              <p:cNvPicPr>
                <a:picLocks noChangeAspect="1"/>
              </p:cNvPicPr>
              <p:nvPr/>
            </p:nvPicPr>
            <p:blipFill>
              <a:blip r:embed="rId6"/>
              <a:stretch>
                <a:fillRect/>
              </a:stretch>
            </p:blipFill>
            <p:spPr>
              <a:xfrm>
                <a:off x="6401314" y="2542546"/>
                <a:ext cx="2069698" cy="3001604"/>
              </a:xfrm>
              <a:prstGeom prst="rect">
                <a:avLst/>
              </a:prstGeom>
            </p:spPr>
          </p:pic>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119CB8D8-F1E3-ED39-6D33-11477BDFA818}"/>
                      </a:ext>
                    </a:extLst>
                  </p:cNvPr>
                  <p:cNvSpPr txBox="1"/>
                  <p:nvPr/>
                </p:nvSpPr>
                <p:spPr>
                  <a:xfrm>
                    <a:off x="7505700" y="2238682"/>
                    <a:ext cx="850233"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𝐹</m:t>
                                  </m:r>
                                </m:e>
                              </m:acc>
                            </m:e>
                            <m:sub>
                              <m:r>
                                <a:rPr lang="en-US" b="0" i="1" smtClean="0">
                                  <a:solidFill>
                                    <a:srgbClr val="FF0000"/>
                                  </a:solidFill>
                                  <a:latin typeface="Cambria Math" panose="02040503050406030204" pitchFamily="18" charset="0"/>
                                </a:rPr>
                                <m:t>𝐻𝑎𝑛𝑑</m:t>
                              </m:r>
                            </m:sub>
                          </m:sSub>
                        </m:oMath>
                      </m:oMathPara>
                    </a14:m>
                    <a:endParaRPr lang="en-US" dirty="0">
                      <a:solidFill>
                        <a:srgbClr val="FF0000"/>
                      </a:solidFill>
                    </a:endParaRPr>
                  </a:p>
                </p:txBody>
              </p:sp>
            </mc:Choice>
            <mc:Fallback xmlns="">
              <p:sp>
                <p:nvSpPr>
                  <p:cNvPr id="38" name="TextBox 37">
                    <a:extLst>
                      <a:ext uri="{FF2B5EF4-FFF2-40B4-BE49-F238E27FC236}">
                        <a16:creationId xmlns:a16="http://schemas.microsoft.com/office/drawing/2014/main" id="{119CB8D8-F1E3-ED39-6D33-11477BDFA818}"/>
                      </a:ext>
                    </a:extLst>
                  </p:cNvPr>
                  <p:cNvSpPr txBox="1">
                    <a:spLocks noRot="1" noChangeAspect="1" noMove="1" noResize="1" noEditPoints="1" noAdjustHandles="1" noChangeArrowheads="1" noChangeShapeType="1" noTextEdit="1"/>
                  </p:cNvSpPr>
                  <p:nvPr/>
                </p:nvSpPr>
                <p:spPr>
                  <a:xfrm>
                    <a:off x="7505700" y="2238682"/>
                    <a:ext cx="850233" cy="414088"/>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B3EC0698-ECB2-FA4D-7610-110A0109073F}"/>
                      </a:ext>
                    </a:extLst>
                  </p:cNvPr>
                  <p:cNvSpPr txBox="1"/>
                  <p:nvPr/>
                </p:nvSpPr>
                <p:spPr>
                  <a:xfrm>
                    <a:off x="6705395" y="3290219"/>
                    <a:ext cx="380745"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solidFill>
                                    <a:srgbClr val="0070C0"/>
                                  </a:solidFill>
                                  <a:latin typeface="Cambria Math" panose="02040503050406030204" pitchFamily="18" charset="0"/>
                                </a:rPr>
                              </m:ctrlPr>
                            </m:accPr>
                            <m:e>
                              <m:r>
                                <a:rPr lang="en-US" b="0" i="1" smtClean="0">
                                  <a:solidFill>
                                    <a:srgbClr val="0070C0"/>
                                  </a:solidFill>
                                  <a:latin typeface="Cambria Math" panose="02040503050406030204" pitchFamily="18" charset="0"/>
                                </a:rPr>
                                <m:t>𝑊</m:t>
                              </m:r>
                            </m:e>
                          </m:acc>
                        </m:oMath>
                      </m:oMathPara>
                    </a14:m>
                    <a:endParaRPr lang="en-US" dirty="0">
                      <a:solidFill>
                        <a:srgbClr val="0070C0"/>
                      </a:solidFill>
                    </a:endParaRPr>
                  </a:p>
                </p:txBody>
              </p:sp>
            </mc:Choice>
            <mc:Fallback xmlns="">
              <p:sp>
                <p:nvSpPr>
                  <p:cNvPr id="39" name="TextBox 38">
                    <a:extLst>
                      <a:ext uri="{FF2B5EF4-FFF2-40B4-BE49-F238E27FC236}">
                        <a16:creationId xmlns:a16="http://schemas.microsoft.com/office/drawing/2014/main" id="{B3EC0698-ECB2-FA4D-7610-110A0109073F}"/>
                      </a:ext>
                    </a:extLst>
                  </p:cNvPr>
                  <p:cNvSpPr txBox="1">
                    <a:spLocks noRot="1" noChangeAspect="1" noMove="1" noResize="1" noEditPoints="1" noAdjustHandles="1" noChangeArrowheads="1" noChangeShapeType="1" noTextEdit="1"/>
                  </p:cNvSpPr>
                  <p:nvPr/>
                </p:nvSpPr>
                <p:spPr>
                  <a:xfrm>
                    <a:off x="6705395" y="3290219"/>
                    <a:ext cx="380745" cy="414088"/>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6798A9C4-4468-8F9E-B00E-53AFAEBCE50B}"/>
                      </a:ext>
                    </a:extLst>
                  </p:cNvPr>
                  <p:cNvSpPr txBox="1"/>
                  <p:nvPr/>
                </p:nvSpPr>
                <p:spPr>
                  <a:xfrm>
                    <a:off x="6278157" y="5038606"/>
                    <a:ext cx="1098699"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2</m:t>
                              </m:r>
                              <m:acc>
                                <m:accPr>
                                  <m:chr m:val="⃗"/>
                                  <m:ctrlPr>
                                    <a:rPr lang="en-US"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𝐹</m:t>
                                  </m:r>
                                </m:e>
                              </m:acc>
                            </m:e>
                            <m:sub>
                              <m:r>
                                <a:rPr lang="en-US" b="0" i="1" smtClean="0">
                                  <a:solidFill>
                                    <a:srgbClr val="FF0000"/>
                                  </a:solidFill>
                                  <a:latin typeface="Cambria Math" panose="02040503050406030204" pitchFamily="18" charset="0"/>
                                </a:rPr>
                                <m:t>𝑅𝑜𝑙𝑙𝑒𝑟</m:t>
                              </m:r>
                            </m:sub>
                          </m:sSub>
                        </m:oMath>
                      </m:oMathPara>
                    </a14:m>
                    <a:endParaRPr lang="en-US" dirty="0">
                      <a:solidFill>
                        <a:srgbClr val="FF0000"/>
                      </a:solidFill>
                    </a:endParaRPr>
                  </a:p>
                </p:txBody>
              </p:sp>
            </mc:Choice>
            <mc:Fallback xmlns="">
              <p:sp>
                <p:nvSpPr>
                  <p:cNvPr id="41" name="TextBox 40">
                    <a:extLst>
                      <a:ext uri="{FF2B5EF4-FFF2-40B4-BE49-F238E27FC236}">
                        <a16:creationId xmlns:a16="http://schemas.microsoft.com/office/drawing/2014/main" id="{6798A9C4-4468-8F9E-B00E-53AFAEBCE50B}"/>
                      </a:ext>
                    </a:extLst>
                  </p:cNvPr>
                  <p:cNvSpPr txBox="1">
                    <a:spLocks noRot="1" noChangeAspect="1" noMove="1" noResize="1" noEditPoints="1" noAdjustHandles="1" noChangeArrowheads="1" noChangeShapeType="1" noTextEdit="1"/>
                  </p:cNvSpPr>
                  <p:nvPr/>
                </p:nvSpPr>
                <p:spPr>
                  <a:xfrm>
                    <a:off x="6278157" y="5038606"/>
                    <a:ext cx="1098699" cy="414088"/>
                  </a:xfrm>
                  <a:prstGeom prst="rect">
                    <a:avLst/>
                  </a:prstGeom>
                  <a:blipFill>
                    <a:blip r:embed="rId9"/>
                    <a:stretch>
                      <a:fillRect/>
                    </a:stretch>
                  </a:blipFill>
                </p:spPr>
                <p:txBody>
                  <a:bodyPr/>
                  <a:lstStyle/>
                  <a:p>
                    <a:r>
                      <a:rPr lang="en-US">
                        <a:noFill/>
                      </a:rPr>
                      <a:t> </a:t>
                    </a:r>
                  </a:p>
                </p:txBody>
              </p:sp>
            </mc:Fallback>
          </mc:AlternateContent>
        </p:grpSp>
      </p:grpSp>
    </p:spTree>
    <p:extLst>
      <p:ext uri="{BB962C8B-B14F-4D97-AF65-F5344CB8AC3E}">
        <p14:creationId xmlns:p14="http://schemas.microsoft.com/office/powerpoint/2010/main" val="2444015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1250" fill="hold"/>
                                        <p:tgtEl>
                                          <p:spTgt spid="32"/>
                                        </p:tgtEl>
                                        <p:attrNameLst>
                                          <p:attrName>ppt_w</p:attrName>
                                        </p:attrNameLst>
                                      </p:cBhvr>
                                      <p:tavLst>
                                        <p:tav tm="0">
                                          <p:val>
                                            <p:fltVal val="0"/>
                                          </p:val>
                                        </p:tav>
                                        <p:tav tm="100000">
                                          <p:val>
                                            <p:strVal val="#ppt_w"/>
                                          </p:val>
                                        </p:tav>
                                      </p:tavLst>
                                    </p:anim>
                                    <p:anim calcmode="lin" valueType="num">
                                      <p:cBhvr>
                                        <p:cTn id="14" dur="1250" fill="hold"/>
                                        <p:tgtEl>
                                          <p:spTgt spid="32"/>
                                        </p:tgtEl>
                                        <p:attrNameLst>
                                          <p:attrName>ppt_h</p:attrName>
                                        </p:attrNameLst>
                                      </p:cBhvr>
                                      <p:tavLst>
                                        <p:tav tm="0">
                                          <p:val>
                                            <p:fltVal val="0"/>
                                          </p:val>
                                        </p:tav>
                                        <p:tav tm="100000">
                                          <p:val>
                                            <p:strVal val="#ppt_h"/>
                                          </p:val>
                                        </p:tav>
                                      </p:tavLst>
                                    </p:anim>
                                    <p:animEffect transition="in" filter="fade">
                                      <p:cBhvr>
                                        <p:cTn id="15" dur="1250"/>
                                        <p:tgtEl>
                                          <p:spTgt spid="32"/>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500" fill="hold"/>
                                        <p:tgtEl>
                                          <p:spTgt spid="34"/>
                                        </p:tgtEl>
                                        <p:attrNameLst>
                                          <p:attrName>ppt_x</p:attrName>
                                        </p:attrNameLst>
                                      </p:cBhvr>
                                      <p:tavLst>
                                        <p:tav tm="0">
                                          <p:val>
                                            <p:strVal val="#ppt_x"/>
                                          </p:val>
                                        </p:tav>
                                        <p:tav tm="100000">
                                          <p:val>
                                            <p:strVal val="#ppt_x"/>
                                          </p:val>
                                        </p:tav>
                                      </p:tavLst>
                                    </p:anim>
                                    <p:anim calcmode="lin" valueType="num">
                                      <p:cBhvr additive="base">
                                        <p:cTn id="21" dur="500" fill="hold"/>
                                        <p:tgtEl>
                                          <p:spTgt spid="34"/>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33"/>
                                        </p:tgtEl>
                                        <p:attrNameLst>
                                          <p:attrName>style.visibility</p:attrName>
                                        </p:attrNameLst>
                                      </p:cBhvr>
                                      <p:to>
                                        <p:strVal val="visible"/>
                                      </p:to>
                                    </p:set>
                                    <p:anim calcmode="lin" valueType="num">
                                      <p:cBhvr additive="base">
                                        <p:cTn id="24" dur="500" fill="hold"/>
                                        <p:tgtEl>
                                          <p:spTgt spid="33"/>
                                        </p:tgtEl>
                                        <p:attrNameLst>
                                          <p:attrName>ppt_x</p:attrName>
                                        </p:attrNameLst>
                                      </p:cBhvr>
                                      <p:tavLst>
                                        <p:tav tm="0">
                                          <p:val>
                                            <p:strVal val="#ppt_x"/>
                                          </p:val>
                                        </p:tav>
                                        <p:tav tm="100000">
                                          <p:val>
                                            <p:strVal val="#ppt_x"/>
                                          </p:val>
                                        </p:tav>
                                      </p:tavLst>
                                    </p:anim>
                                    <p:anim calcmode="lin" valueType="num">
                                      <p:cBhvr additive="base">
                                        <p:cTn id="25" dur="500" fill="hold"/>
                                        <p:tgtEl>
                                          <p:spTgt spid="33"/>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fill="hold"/>
                                        <p:tgtEl>
                                          <p:spTgt spid="29"/>
                                        </p:tgtEl>
                                        <p:attrNameLst>
                                          <p:attrName>ppt_x</p:attrName>
                                        </p:attrNameLst>
                                      </p:cBhvr>
                                      <p:tavLst>
                                        <p:tav tm="0">
                                          <p:val>
                                            <p:strVal val="#ppt_x"/>
                                          </p:val>
                                        </p:tav>
                                        <p:tav tm="100000">
                                          <p:val>
                                            <p:strVal val="#ppt_x"/>
                                          </p:val>
                                        </p:tav>
                                      </p:tavLst>
                                    </p:anim>
                                    <p:anim calcmode="lin" valueType="num">
                                      <p:cBhvr additive="base">
                                        <p:cTn id="29"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500" fill="hold"/>
                                        <p:tgtEl>
                                          <p:spTgt spid="23"/>
                                        </p:tgtEl>
                                        <p:attrNameLst>
                                          <p:attrName>ppt_x</p:attrName>
                                        </p:attrNameLst>
                                      </p:cBhvr>
                                      <p:tavLst>
                                        <p:tav tm="0">
                                          <p:val>
                                            <p:strVal val="#ppt_x"/>
                                          </p:val>
                                        </p:tav>
                                        <p:tav tm="100000">
                                          <p:val>
                                            <p:strVal val="#ppt_x"/>
                                          </p:val>
                                        </p:tav>
                                      </p:tavLst>
                                    </p:anim>
                                    <p:anim calcmode="lin" valueType="num">
                                      <p:cBhvr additive="base">
                                        <p:cTn id="35" dur="500" fill="hold"/>
                                        <p:tgtEl>
                                          <p:spTgt spid="23"/>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fill="hold"/>
                                        <p:tgtEl>
                                          <p:spTgt spid="25"/>
                                        </p:tgtEl>
                                        <p:attrNameLst>
                                          <p:attrName>ppt_x</p:attrName>
                                        </p:attrNameLst>
                                      </p:cBhvr>
                                      <p:tavLst>
                                        <p:tav tm="0">
                                          <p:val>
                                            <p:strVal val="#ppt_x"/>
                                          </p:val>
                                        </p:tav>
                                        <p:tav tm="100000">
                                          <p:val>
                                            <p:strVal val="#ppt_x"/>
                                          </p:val>
                                        </p:tav>
                                      </p:tavLst>
                                    </p:anim>
                                    <p:anim calcmode="lin" valueType="num">
                                      <p:cBhvr additive="base">
                                        <p:cTn id="39"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40"/>
                                        </p:tgtEl>
                                        <p:attrNameLst>
                                          <p:attrName>style.visibility</p:attrName>
                                        </p:attrNameLst>
                                      </p:cBhvr>
                                      <p:to>
                                        <p:strVal val="visible"/>
                                      </p:to>
                                    </p:set>
                                    <p:anim calcmode="lin" valueType="num">
                                      <p:cBhvr additive="base">
                                        <p:cTn id="44" dur="500" fill="hold"/>
                                        <p:tgtEl>
                                          <p:spTgt spid="40"/>
                                        </p:tgtEl>
                                        <p:attrNameLst>
                                          <p:attrName>ppt_x</p:attrName>
                                        </p:attrNameLst>
                                      </p:cBhvr>
                                      <p:tavLst>
                                        <p:tav tm="0">
                                          <p:val>
                                            <p:strVal val="#ppt_x"/>
                                          </p:val>
                                        </p:tav>
                                        <p:tav tm="100000">
                                          <p:val>
                                            <p:strVal val="#ppt_x"/>
                                          </p:val>
                                        </p:tav>
                                      </p:tavLst>
                                    </p:anim>
                                    <p:anim calcmode="lin" valueType="num">
                                      <p:cBhvr additive="base">
                                        <p:cTn id="45" dur="500" fill="hold"/>
                                        <p:tgtEl>
                                          <p:spTgt spid="40"/>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36"/>
                                        </p:tgtEl>
                                        <p:attrNameLst>
                                          <p:attrName>style.visibility</p:attrName>
                                        </p:attrNameLst>
                                      </p:cBhvr>
                                      <p:to>
                                        <p:strVal val="visible"/>
                                      </p:to>
                                    </p:set>
                                    <p:anim calcmode="lin" valueType="num">
                                      <p:cBhvr additive="base">
                                        <p:cTn id="48" dur="500" fill="hold"/>
                                        <p:tgtEl>
                                          <p:spTgt spid="36"/>
                                        </p:tgtEl>
                                        <p:attrNameLst>
                                          <p:attrName>ppt_x</p:attrName>
                                        </p:attrNameLst>
                                      </p:cBhvr>
                                      <p:tavLst>
                                        <p:tav tm="0">
                                          <p:val>
                                            <p:strVal val="#ppt_x"/>
                                          </p:val>
                                        </p:tav>
                                        <p:tav tm="100000">
                                          <p:val>
                                            <p:strVal val="#ppt_x"/>
                                          </p:val>
                                        </p:tav>
                                      </p:tavLst>
                                    </p:anim>
                                    <p:anim calcmode="lin" valueType="num">
                                      <p:cBhvr additive="base">
                                        <p:cTn id="49"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cBhvr additive="base">
                                        <p:cTn id="54" dur="500" fill="hold"/>
                                        <p:tgtEl>
                                          <p:spTgt spid="28"/>
                                        </p:tgtEl>
                                        <p:attrNameLst>
                                          <p:attrName>ppt_x</p:attrName>
                                        </p:attrNameLst>
                                      </p:cBhvr>
                                      <p:tavLst>
                                        <p:tav tm="0">
                                          <p:val>
                                            <p:strVal val="#ppt_x"/>
                                          </p:val>
                                        </p:tav>
                                        <p:tav tm="100000">
                                          <p:val>
                                            <p:strVal val="#ppt_x"/>
                                          </p:val>
                                        </p:tav>
                                      </p:tavLst>
                                    </p:anim>
                                    <p:anim calcmode="lin" valueType="num">
                                      <p:cBhvr additive="base">
                                        <p:cTn id="55"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nodeType="clickEffect">
                                  <p:stCondLst>
                                    <p:cond delay="0"/>
                                  </p:stCondLst>
                                  <p:childTnLst>
                                    <p:set>
                                      <p:cBhvr>
                                        <p:cTn id="59" dur="1" fill="hold">
                                          <p:stCondLst>
                                            <p:cond delay="0"/>
                                          </p:stCondLst>
                                        </p:cTn>
                                        <p:tgtEl>
                                          <p:spTgt spid="43"/>
                                        </p:tgtEl>
                                        <p:attrNameLst>
                                          <p:attrName>style.visibility</p:attrName>
                                        </p:attrNameLst>
                                      </p:cBhvr>
                                      <p:to>
                                        <p:strVal val="visible"/>
                                      </p:to>
                                    </p:set>
                                    <p:anim calcmode="lin" valueType="num">
                                      <p:cBhvr>
                                        <p:cTn id="60" dur="1250" fill="hold"/>
                                        <p:tgtEl>
                                          <p:spTgt spid="43"/>
                                        </p:tgtEl>
                                        <p:attrNameLst>
                                          <p:attrName>ppt_w</p:attrName>
                                        </p:attrNameLst>
                                      </p:cBhvr>
                                      <p:tavLst>
                                        <p:tav tm="0">
                                          <p:val>
                                            <p:fltVal val="0"/>
                                          </p:val>
                                        </p:tav>
                                        <p:tav tm="100000">
                                          <p:val>
                                            <p:strVal val="#ppt_w"/>
                                          </p:val>
                                        </p:tav>
                                      </p:tavLst>
                                    </p:anim>
                                    <p:anim calcmode="lin" valueType="num">
                                      <p:cBhvr>
                                        <p:cTn id="61" dur="1250" fill="hold"/>
                                        <p:tgtEl>
                                          <p:spTgt spid="43"/>
                                        </p:tgtEl>
                                        <p:attrNameLst>
                                          <p:attrName>ppt_h</p:attrName>
                                        </p:attrNameLst>
                                      </p:cBhvr>
                                      <p:tavLst>
                                        <p:tav tm="0">
                                          <p:val>
                                            <p:fltVal val="0"/>
                                          </p:val>
                                        </p:tav>
                                        <p:tav tm="100000">
                                          <p:val>
                                            <p:strVal val="#ppt_h"/>
                                          </p:val>
                                        </p:tav>
                                      </p:tavLst>
                                    </p:anim>
                                    <p:animEffect transition="in" filter="fade">
                                      <p:cBhvr>
                                        <p:cTn id="62" dur="125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40" grpId="0"/>
      <p:bldP spid="25" grpId="0" animBg="1"/>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89A36-31F0-CA14-9540-5146C0394253}"/>
            </a:ext>
          </a:extLst>
        </p:cNvPr>
        <p:cNvGrpSpPr/>
        <p:nvPr/>
      </p:nvGrpSpPr>
      <p:grpSpPr>
        <a:xfrm>
          <a:off x="0" y="0"/>
          <a:ext cx="0" cy="0"/>
          <a:chOff x="0" y="0"/>
          <a:chExt cx="0" cy="0"/>
        </a:xfrm>
      </p:grpSpPr>
      <p:sp>
        <p:nvSpPr>
          <p:cNvPr id="22" name="Title 21">
            <a:extLst>
              <a:ext uri="{FF2B5EF4-FFF2-40B4-BE49-F238E27FC236}">
                <a16:creationId xmlns:a16="http://schemas.microsoft.com/office/drawing/2014/main" id="{10FE237F-66C0-6D51-9D85-353C5BA77269}"/>
              </a:ext>
            </a:extLst>
          </p:cNvPr>
          <p:cNvSpPr>
            <a:spLocks noGrp="1"/>
          </p:cNvSpPr>
          <p:nvPr>
            <p:ph type="title"/>
          </p:nvPr>
        </p:nvSpPr>
        <p:spPr>
          <a:xfrm>
            <a:off x="417135" y="261608"/>
            <a:ext cx="7772400" cy="728992"/>
          </a:xfrm>
        </p:spPr>
        <p:txBody>
          <a:bodyPr/>
          <a:lstStyle/>
          <a:p>
            <a:r>
              <a:rPr lang="en-US" sz="2800" dirty="0"/>
              <a:t>Modeling the Action of Forces</a:t>
            </a:r>
          </a:p>
        </p:txBody>
      </p:sp>
      <p:sp>
        <p:nvSpPr>
          <p:cNvPr id="3" name="Subtitle 2">
            <a:extLst>
              <a:ext uri="{FF2B5EF4-FFF2-40B4-BE49-F238E27FC236}">
                <a16:creationId xmlns:a16="http://schemas.microsoft.com/office/drawing/2014/main" id="{6BDCDAC1-F357-84B5-528C-598988C6DDB4}"/>
              </a:ext>
            </a:extLst>
          </p:cNvPr>
          <p:cNvSpPr txBox="1">
            <a:spLocks noGrp="1"/>
          </p:cNvSpPr>
          <p:nvPr>
            <p:ph idx="1"/>
          </p:nvPr>
        </p:nvSpPr>
        <p:spPr/>
        <p:txBody>
          <a:bodyPr anchorCtr="0"/>
          <a:lstStyle/>
          <a:p>
            <a:pPr marL="342900" lvl="0" indent="-342900" algn="l">
              <a:spcBef>
                <a:spcPts val="600"/>
              </a:spcBef>
              <a:buClr>
                <a:srgbClr val="000000"/>
              </a:buClr>
              <a:buChar char="•"/>
            </a:pPr>
            <a:endParaRPr lang="en-US" sz="2400" dirty="0"/>
          </a:p>
          <a:p>
            <a:pPr marL="342900" lvl="0" indent="-342900" algn="l">
              <a:spcBef>
                <a:spcPts val="600"/>
              </a:spcBef>
              <a:buClr>
                <a:srgbClr val="000000"/>
              </a:buClr>
              <a:buChar char="•"/>
            </a:pPr>
            <a:endParaRPr lang="en-US" sz="2400" dirty="0"/>
          </a:p>
          <a:p>
            <a:pPr marL="342900" lvl="0" indent="-342900" algn="l">
              <a:spcBef>
                <a:spcPts val="600"/>
              </a:spcBef>
              <a:buClr>
                <a:srgbClr val="000000"/>
              </a:buClr>
              <a:buChar char="•"/>
            </a:pPr>
            <a:endParaRPr lang="en-US" sz="2400" dirty="0">
              <a:solidFill>
                <a:srgbClr val="7030A0"/>
              </a:solidFill>
              <a:ea typeface="Calibri"/>
              <a:cs typeface="Calibri"/>
            </a:endParaRPr>
          </a:p>
        </p:txBody>
      </p:sp>
      <p:grpSp>
        <p:nvGrpSpPr>
          <p:cNvPr id="5" name="Group 38">
            <a:extLst>
              <a:ext uri="{FF2B5EF4-FFF2-40B4-BE49-F238E27FC236}">
                <a16:creationId xmlns:a16="http://schemas.microsoft.com/office/drawing/2014/main" id="{2684E4C5-AD16-0066-0C38-829020CE4CE9}"/>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330FE723-826D-259D-3A80-AB2BE1C1B75B}"/>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18DD0FBE-3F38-A61C-DCE8-6233C32F492B}"/>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A464D8A0-9042-1FB3-77BD-C77B893C15F7}"/>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C33653B1-BE4B-6E2F-D987-18D2328250C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80D98E15-A52E-F516-D48C-11216E796D8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4D303ECD-71DC-5B00-E237-BB9D371DB282}"/>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72E21B92-2F75-19FC-D128-5ED26503144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F159075C-E98C-94A6-2CDB-2BB8E780658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65C957E4-A072-CA90-3DA8-F9C8C0649A03}"/>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C6D4B66B-7978-2610-786F-ABADBA7604D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90ADD2FE-C33B-CC88-DA71-4D903AB2CB5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CE9FD640-4A7A-4BA3-D094-809533E46A40}"/>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7A398C5B-B418-370F-4E05-2378C3E5666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C76CCD63-CC87-79F8-8372-1819D3BF296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809DF25F-6A39-9E63-944D-C8B7A806F1F3}"/>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7E21D8A2-67C2-2831-4AAE-E743C60BA8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TextBox 22">
            <a:extLst>
              <a:ext uri="{FF2B5EF4-FFF2-40B4-BE49-F238E27FC236}">
                <a16:creationId xmlns:a16="http://schemas.microsoft.com/office/drawing/2014/main" id="{4084D53F-F337-1361-ED78-84474192D0AA}"/>
              </a:ext>
            </a:extLst>
          </p:cNvPr>
          <p:cNvSpPr txBox="1"/>
          <p:nvPr/>
        </p:nvSpPr>
        <p:spPr>
          <a:xfrm>
            <a:off x="493335" y="1560016"/>
            <a:ext cx="8077200" cy="4154984"/>
          </a:xfrm>
          <a:prstGeom prst="rect">
            <a:avLst/>
          </a:prstGeom>
          <a:noFill/>
        </p:spPr>
        <p:txBody>
          <a:bodyPr wrap="square">
            <a:spAutoFit/>
          </a:bodyPr>
          <a:lstStyle/>
          <a:p>
            <a:pPr marL="342900" indent="-342900">
              <a:buFont typeface="Arial" panose="020B0604020202020204" pitchFamily="34" charset="0"/>
              <a:buChar char="•"/>
            </a:pPr>
            <a:r>
              <a:rPr lang="en-US" dirty="0"/>
              <a:t>As a part of Equilibrium analysis, the force application on mechanical systems for analysis in two dimensions are to be carefully observed. </a:t>
            </a:r>
          </a:p>
          <a:p>
            <a:pPr marL="342900" indent="-342900">
              <a:buFont typeface="Arial" panose="020B0604020202020204" pitchFamily="34" charset="0"/>
              <a:buChar char="•"/>
            </a:pPr>
            <a:r>
              <a:rPr lang="en-US" dirty="0"/>
              <a:t>The force exerted on the body to be isolated, by the body to be removed. </a:t>
            </a:r>
          </a:p>
          <a:p>
            <a:pPr marL="342900" indent="-342900">
              <a:buFont typeface="Arial" panose="020B0604020202020204" pitchFamily="34" charset="0"/>
              <a:buChar char="•"/>
            </a:pPr>
            <a:r>
              <a:rPr lang="en-US" dirty="0"/>
              <a:t>Reaction mentioned in Newton’s third law, to every action, must be carefully identified. </a:t>
            </a:r>
          </a:p>
          <a:p>
            <a:pPr marL="342900" indent="-342900">
              <a:buFont typeface="Arial" panose="020B0604020202020204" pitchFamily="34" charset="0"/>
              <a:buChar char="•"/>
            </a:pPr>
            <a:r>
              <a:rPr lang="en-US" dirty="0"/>
              <a:t>The force exerted on the body in question by a contacting or supporting member is always in the sense to oppose the movement of the isolated body which would occur if the contacting or supporting body were removed</a:t>
            </a:r>
          </a:p>
        </p:txBody>
      </p:sp>
    </p:spTree>
    <p:extLst>
      <p:ext uri="{BB962C8B-B14F-4D97-AF65-F5344CB8AC3E}">
        <p14:creationId xmlns:p14="http://schemas.microsoft.com/office/powerpoint/2010/main" val="2612114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Effect transition="in" filter="dissolve">
                                      <p:cBhvr>
                                        <p:cTn id="7" dur="500"/>
                                        <p:tgtEl>
                                          <p:spTgt spid="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3">
                                            <p:txEl>
                                              <p:pRg st="1" end="1"/>
                                            </p:txEl>
                                          </p:spTgt>
                                        </p:tgtEl>
                                        <p:attrNameLst>
                                          <p:attrName>style.visibility</p:attrName>
                                        </p:attrNameLst>
                                      </p:cBhvr>
                                      <p:to>
                                        <p:strVal val="visible"/>
                                      </p:to>
                                    </p:set>
                                    <p:animEffect transition="in" filter="dissolve">
                                      <p:cBhvr>
                                        <p:cTn id="12" dur="500"/>
                                        <p:tgtEl>
                                          <p:spTgt spid="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3">
                                            <p:txEl>
                                              <p:pRg st="2" end="2"/>
                                            </p:txEl>
                                          </p:spTgt>
                                        </p:tgtEl>
                                        <p:attrNameLst>
                                          <p:attrName>style.visibility</p:attrName>
                                        </p:attrNameLst>
                                      </p:cBhvr>
                                      <p:to>
                                        <p:strVal val="visible"/>
                                      </p:to>
                                    </p:set>
                                    <p:animEffect transition="in" filter="dissolve">
                                      <p:cBhvr>
                                        <p:cTn id="17" dur="500"/>
                                        <p:tgtEl>
                                          <p:spTgt spid="2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3">
                                            <p:txEl>
                                              <p:pRg st="3" end="3"/>
                                            </p:txEl>
                                          </p:spTgt>
                                        </p:tgtEl>
                                        <p:attrNameLst>
                                          <p:attrName>style.visibility</p:attrName>
                                        </p:attrNameLst>
                                      </p:cBhvr>
                                      <p:to>
                                        <p:strVal val="visible"/>
                                      </p:to>
                                    </p:set>
                                    <p:animEffect transition="in" filter="dissolve">
                                      <p:cBhvr>
                                        <p:cTn id="22" dur="500"/>
                                        <p:tgtEl>
                                          <p:spTgt spid="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C6EDA-C022-5CC4-4A87-1B65B31EC6FB}"/>
            </a:ext>
          </a:extLst>
        </p:cNvPr>
        <p:cNvGrpSpPr/>
        <p:nvPr/>
      </p:nvGrpSpPr>
      <p:grpSpPr>
        <a:xfrm>
          <a:off x="0" y="0"/>
          <a:ext cx="0" cy="0"/>
          <a:chOff x="0" y="0"/>
          <a:chExt cx="0" cy="0"/>
        </a:xfrm>
      </p:grpSpPr>
      <p:sp>
        <p:nvSpPr>
          <p:cNvPr id="22" name="Title 21">
            <a:extLst>
              <a:ext uri="{FF2B5EF4-FFF2-40B4-BE49-F238E27FC236}">
                <a16:creationId xmlns:a16="http://schemas.microsoft.com/office/drawing/2014/main" id="{6F54E4F4-461C-6B20-111D-2F21B7BA37BF}"/>
              </a:ext>
            </a:extLst>
          </p:cNvPr>
          <p:cNvSpPr>
            <a:spLocks noGrp="1"/>
          </p:cNvSpPr>
          <p:nvPr>
            <p:ph type="title"/>
          </p:nvPr>
        </p:nvSpPr>
        <p:spPr>
          <a:xfrm>
            <a:off x="533400" y="285014"/>
            <a:ext cx="7772400" cy="823823"/>
          </a:xfrm>
        </p:spPr>
        <p:txBody>
          <a:bodyPr/>
          <a:lstStyle/>
          <a:p>
            <a:r>
              <a:rPr lang="en-US" sz="2800" dirty="0"/>
              <a:t>Modeling the Action of Forces</a:t>
            </a:r>
          </a:p>
        </p:txBody>
      </p:sp>
      <p:grpSp>
        <p:nvGrpSpPr>
          <p:cNvPr id="5" name="Group 38">
            <a:extLst>
              <a:ext uri="{FF2B5EF4-FFF2-40B4-BE49-F238E27FC236}">
                <a16:creationId xmlns:a16="http://schemas.microsoft.com/office/drawing/2014/main" id="{94B10B12-1D37-396E-8C52-803805943A83}"/>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54A543CE-83A5-1AEF-FEC9-D8E8E51D6C9C}"/>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0E007437-273E-1E5E-1934-E277BEA082CD}"/>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5E17E3ED-0839-0BB4-AE1C-D3A608A2F292}"/>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0115EEC8-8A68-405B-D442-464FD5A73DA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6BB69DC0-30CC-3234-0339-2B3CCDAEB20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F3DA7754-4D93-CCE3-623B-F03E45253A03}"/>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7741DE34-5440-C60C-A1A8-13DE1173883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76CC7332-B19B-A19A-B0EF-BEA3B553B89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606269FF-59A4-2B8F-D0EA-1F2EDC0002E7}"/>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F1E5B7F7-EF75-EC0E-70BE-83FE65A005F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B0F8EA04-2C92-6BE4-8775-5666975214D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F7447294-0B49-59DB-8049-13F307B32380}"/>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B398F9FF-C04F-2AC1-F354-2359073F7DE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3A6E62B2-A278-0FED-EA57-F2C021E40A3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78210932-FB46-22D8-235A-D539D2EEF389}"/>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3BF28BD8-7F69-5A6D-DC5D-627E308DB8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7EFA6759-1565-2A1D-422D-0560B5CA4CDB}"/>
                  </a:ext>
                </a:extLst>
              </p:cNvPr>
              <p:cNvSpPr txBox="1"/>
              <p:nvPr/>
            </p:nvSpPr>
            <p:spPr>
              <a:xfrm>
                <a:off x="3900282" y="4786152"/>
                <a:ext cx="453970" cy="506421"/>
              </a:xfrm>
              <a:prstGeom prst="rect">
                <a:avLst/>
              </a:prstGeom>
              <a:solidFill>
                <a:schemeClr val="bg1"/>
              </a:solid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𝑻</m:t>
                          </m:r>
                        </m:e>
                      </m:acc>
                    </m:oMath>
                  </m:oMathPara>
                </a14:m>
                <a:endParaRPr lang="en-US" b="1" i="1" dirty="0"/>
              </a:p>
            </p:txBody>
          </p:sp>
        </mc:Choice>
        <mc:Fallback xmlns="">
          <p:sp>
            <p:nvSpPr>
              <p:cNvPr id="3" name="TextBox 2">
                <a:extLst>
                  <a:ext uri="{FF2B5EF4-FFF2-40B4-BE49-F238E27FC236}">
                    <a16:creationId xmlns:a16="http://schemas.microsoft.com/office/drawing/2014/main" id="{7EFA6759-1565-2A1D-422D-0560B5CA4CDB}"/>
                  </a:ext>
                </a:extLst>
              </p:cNvPr>
              <p:cNvSpPr txBox="1">
                <a:spLocks noRot="1" noChangeAspect="1" noMove="1" noResize="1" noEditPoints="1" noAdjustHandles="1" noChangeArrowheads="1" noChangeShapeType="1" noTextEdit="1"/>
              </p:cNvSpPr>
              <p:nvPr/>
            </p:nvSpPr>
            <p:spPr>
              <a:xfrm>
                <a:off x="3900282" y="4786152"/>
                <a:ext cx="453970" cy="506421"/>
              </a:xfrm>
              <a:prstGeom prst="rect">
                <a:avLst/>
              </a:prstGeom>
              <a:blipFill>
                <a:blip r:embed="rId4"/>
                <a:stretch>
                  <a:fillRect/>
                </a:stretch>
              </a:blipFill>
            </p:spPr>
            <p:txBody>
              <a:bodyPr/>
              <a:lstStyle/>
              <a:p>
                <a:r>
                  <a:rPr lang="en-US">
                    <a:noFill/>
                  </a:rPr>
                  <a:t> </a:t>
                </a:r>
              </a:p>
            </p:txBody>
          </p:sp>
        </mc:Fallback>
      </mc:AlternateContent>
      <p:sp>
        <p:nvSpPr>
          <p:cNvPr id="31" name="TextBox 30">
            <a:extLst>
              <a:ext uri="{FF2B5EF4-FFF2-40B4-BE49-F238E27FC236}">
                <a16:creationId xmlns:a16="http://schemas.microsoft.com/office/drawing/2014/main" id="{AA845990-52F5-462F-EA0F-7899A8652DAE}"/>
              </a:ext>
            </a:extLst>
          </p:cNvPr>
          <p:cNvSpPr txBox="1"/>
          <p:nvPr/>
        </p:nvSpPr>
        <p:spPr>
          <a:xfrm>
            <a:off x="317740" y="1287657"/>
            <a:ext cx="5284788" cy="461665"/>
          </a:xfrm>
          <a:prstGeom prst="rect">
            <a:avLst/>
          </a:prstGeom>
          <a:noFill/>
        </p:spPr>
        <p:txBody>
          <a:bodyPr wrap="square">
            <a:spAutoFit/>
          </a:bodyPr>
          <a:lstStyle/>
          <a:p>
            <a:r>
              <a:rPr lang="en-US" dirty="0"/>
              <a:t>1. Flexible cable, belt, chain, or rope</a:t>
            </a:r>
          </a:p>
        </p:txBody>
      </p:sp>
      <p:sp>
        <p:nvSpPr>
          <p:cNvPr id="33" name="TextBox 32">
            <a:extLst>
              <a:ext uri="{FF2B5EF4-FFF2-40B4-BE49-F238E27FC236}">
                <a16:creationId xmlns:a16="http://schemas.microsoft.com/office/drawing/2014/main" id="{67310115-5F8F-07CB-AD95-13B2E377F657}"/>
              </a:ext>
            </a:extLst>
          </p:cNvPr>
          <p:cNvSpPr txBox="1"/>
          <p:nvPr/>
        </p:nvSpPr>
        <p:spPr>
          <a:xfrm>
            <a:off x="525428" y="1956533"/>
            <a:ext cx="4572000" cy="461665"/>
          </a:xfrm>
          <a:prstGeom prst="rect">
            <a:avLst/>
          </a:prstGeom>
          <a:noFill/>
        </p:spPr>
        <p:txBody>
          <a:bodyPr wrap="square">
            <a:spAutoFit/>
          </a:bodyPr>
          <a:lstStyle/>
          <a:p>
            <a:r>
              <a:rPr lang="en-US" dirty="0"/>
              <a:t>Weight of cable negligible</a:t>
            </a:r>
          </a:p>
        </p:txBody>
      </p:sp>
      <p:pic>
        <p:nvPicPr>
          <p:cNvPr id="35" name="Picture 34">
            <a:extLst>
              <a:ext uri="{FF2B5EF4-FFF2-40B4-BE49-F238E27FC236}">
                <a16:creationId xmlns:a16="http://schemas.microsoft.com/office/drawing/2014/main" id="{957120AC-16B7-7410-F45C-5EF43743291F}"/>
              </a:ext>
            </a:extLst>
          </p:cNvPr>
          <p:cNvPicPr>
            <a:picLocks noChangeAspect="1"/>
          </p:cNvPicPr>
          <p:nvPr/>
        </p:nvPicPr>
        <p:blipFill>
          <a:blip r:embed="rId5"/>
          <a:stretch>
            <a:fillRect/>
          </a:stretch>
        </p:blipFill>
        <p:spPr>
          <a:xfrm>
            <a:off x="4262067" y="1515759"/>
            <a:ext cx="4029637" cy="1343212"/>
          </a:xfrm>
          <a:prstGeom prst="rect">
            <a:avLst/>
          </a:prstGeom>
        </p:spPr>
      </p:pic>
      <p:sp>
        <p:nvSpPr>
          <p:cNvPr id="37" name="TextBox 36">
            <a:extLst>
              <a:ext uri="{FF2B5EF4-FFF2-40B4-BE49-F238E27FC236}">
                <a16:creationId xmlns:a16="http://schemas.microsoft.com/office/drawing/2014/main" id="{909E8E87-C99A-2DE9-A8AC-BD0E6403AFC0}"/>
              </a:ext>
            </a:extLst>
          </p:cNvPr>
          <p:cNvSpPr txBox="1"/>
          <p:nvPr/>
        </p:nvSpPr>
        <p:spPr>
          <a:xfrm>
            <a:off x="275713" y="3741639"/>
            <a:ext cx="8512511" cy="830997"/>
          </a:xfrm>
          <a:prstGeom prst="rect">
            <a:avLst/>
          </a:prstGeom>
          <a:noFill/>
        </p:spPr>
        <p:txBody>
          <a:bodyPr wrap="square">
            <a:spAutoFit/>
          </a:bodyPr>
          <a:lstStyle/>
          <a:p>
            <a:r>
              <a:rPr lang="en-US" dirty="0"/>
              <a:t>A flexible cable is always a tension away from the body in the direction of the cable.</a:t>
            </a:r>
          </a:p>
        </p:txBody>
      </p:sp>
      <p:sp>
        <p:nvSpPr>
          <p:cNvPr id="39" name="TextBox 38">
            <a:extLst>
              <a:ext uri="{FF2B5EF4-FFF2-40B4-BE49-F238E27FC236}">
                <a16:creationId xmlns:a16="http://schemas.microsoft.com/office/drawing/2014/main" id="{15D38C3C-7C53-D461-269F-CE59795A2AE2}"/>
              </a:ext>
            </a:extLst>
          </p:cNvPr>
          <p:cNvSpPr txBox="1"/>
          <p:nvPr/>
        </p:nvSpPr>
        <p:spPr>
          <a:xfrm>
            <a:off x="152400" y="3028479"/>
            <a:ext cx="3972598" cy="461665"/>
          </a:xfrm>
          <a:prstGeom prst="rect">
            <a:avLst/>
          </a:prstGeom>
          <a:noFill/>
        </p:spPr>
        <p:txBody>
          <a:bodyPr wrap="square">
            <a:spAutoFit/>
          </a:bodyPr>
          <a:lstStyle/>
          <a:p>
            <a:r>
              <a:rPr lang="en-US" dirty="0"/>
              <a:t>Weight of cable not negligible</a:t>
            </a:r>
          </a:p>
        </p:txBody>
      </p:sp>
      <p:pic>
        <p:nvPicPr>
          <p:cNvPr id="41" name="Picture 40">
            <a:extLst>
              <a:ext uri="{FF2B5EF4-FFF2-40B4-BE49-F238E27FC236}">
                <a16:creationId xmlns:a16="http://schemas.microsoft.com/office/drawing/2014/main" id="{3A6AE7E5-AB28-F86E-02D4-EFDCF69AC288}"/>
              </a:ext>
            </a:extLst>
          </p:cNvPr>
          <p:cNvPicPr>
            <a:picLocks noChangeAspect="1"/>
          </p:cNvPicPr>
          <p:nvPr/>
        </p:nvPicPr>
        <p:blipFill>
          <a:blip r:embed="rId6"/>
          <a:stretch>
            <a:fillRect/>
          </a:stretch>
        </p:blipFill>
        <p:spPr>
          <a:xfrm>
            <a:off x="4345626" y="2364340"/>
            <a:ext cx="3982006" cy="1495634"/>
          </a:xfrm>
          <a:prstGeom prst="rect">
            <a:avLst/>
          </a:prstGeom>
        </p:spPr>
      </p:pic>
      <p:pic>
        <p:nvPicPr>
          <p:cNvPr id="43" name="Picture 42">
            <a:extLst>
              <a:ext uri="{FF2B5EF4-FFF2-40B4-BE49-F238E27FC236}">
                <a16:creationId xmlns:a16="http://schemas.microsoft.com/office/drawing/2014/main" id="{174FBA99-2B7D-71C5-EC09-97B73228CC73}"/>
              </a:ext>
            </a:extLst>
          </p:cNvPr>
          <p:cNvPicPr>
            <a:picLocks noChangeAspect="1"/>
          </p:cNvPicPr>
          <p:nvPr/>
        </p:nvPicPr>
        <p:blipFill>
          <a:blip r:embed="rId7"/>
          <a:stretch>
            <a:fillRect/>
          </a:stretch>
        </p:blipFill>
        <p:spPr>
          <a:xfrm>
            <a:off x="3628521" y="4092208"/>
            <a:ext cx="3610479" cy="2629267"/>
          </a:xfrm>
          <a:prstGeom prst="rect">
            <a:avLst/>
          </a:prstGeom>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1675E122-8545-8987-6BA4-4A213BE6C135}"/>
                  </a:ext>
                </a:extLst>
              </p:cNvPr>
              <p:cNvSpPr txBox="1"/>
              <p:nvPr/>
            </p:nvSpPr>
            <p:spPr>
              <a:xfrm>
                <a:off x="3965630" y="6153432"/>
                <a:ext cx="453970" cy="506421"/>
              </a:xfrm>
              <a:prstGeom prst="rect">
                <a:avLst/>
              </a:prstGeom>
              <a:solidFill>
                <a:schemeClr val="bg1"/>
              </a:solid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𝑻</m:t>
                          </m:r>
                        </m:e>
                      </m:acc>
                    </m:oMath>
                  </m:oMathPara>
                </a14:m>
                <a:endParaRPr lang="en-US" b="1" i="1" dirty="0"/>
              </a:p>
            </p:txBody>
          </p:sp>
        </mc:Choice>
        <mc:Fallback xmlns="">
          <p:sp>
            <p:nvSpPr>
              <p:cNvPr id="4" name="TextBox 3">
                <a:extLst>
                  <a:ext uri="{FF2B5EF4-FFF2-40B4-BE49-F238E27FC236}">
                    <a16:creationId xmlns:a16="http://schemas.microsoft.com/office/drawing/2014/main" id="{1675E122-8545-8987-6BA4-4A213BE6C135}"/>
                  </a:ext>
                </a:extLst>
              </p:cNvPr>
              <p:cNvSpPr txBox="1">
                <a:spLocks noRot="1" noChangeAspect="1" noMove="1" noResize="1" noEditPoints="1" noAdjustHandles="1" noChangeArrowheads="1" noChangeShapeType="1" noTextEdit="1"/>
              </p:cNvSpPr>
              <p:nvPr/>
            </p:nvSpPr>
            <p:spPr>
              <a:xfrm>
                <a:off x="3965630" y="6153432"/>
                <a:ext cx="453970" cy="506421"/>
              </a:xfrm>
              <a:prstGeom prst="rect">
                <a:avLst/>
              </a:prstGeom>
              <a:blipFill>
                <a:blip r:embed="rId8"/>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777951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additive="base">
                                        <p:cTn id="13" dur="500" fill="hold"/>
                                        <p:tgtEl>
                                          <p:spTgt spid="33"/>
                                        </p:tgtEl>
                                        <p:attrNameLst>
                                          <p:attrName>ppt_x</p:attrName>
                                        </p:attrNameLst>
                                      </p:cBhvr>
                                      <p:tavLst>
                                        <p:tav tm="0">
                                          <p:val>
                                            <p:strVal val="#ppt_x"/>
                                          </p:val>
                                        </p:tav>
                                        <p:tav tm="100000">
                                          <p:val>
                                            <p:strVal val="#ppt_x"/>
                                          </p:val>
                                        </p:tav>
                                      </p:tavLst>
                                    </p:anim>
                                    <p:anim calcmode="lin" valueType="num">
                                      <p:cBhvr additive="base">
                                        <p:cTn id="1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ppt_x"/>
                                          </p:val>
                                        </p:tav>
                                        <p:tav tm="100000">
                                          <p:val>
                                            <p:strVal val="#ppt_x"/>
                                          </p:val>
                                        </p:tav>
                                      </p:tavLst>
                                    </p:anim>
                                    <p:anim calcmode="lin" valueType="num">
                                      <p:cBhvr additive="base">
                                        <p:cTn id="20"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500" fill="hold"/>
                                        <p:tgtEl>
                                          <p:spTgt spid="39"/>
                                        </p:tgtEl>
                                        <p:attrNameLst>
                                          <p:attrName>ppt_x</p:attrName>
                                        </p:attrNameLst>
                                      </p:cBhvr>
                                      <p:tavLst>
                                        <p:tav tm="0">
                                          <p:val>
                                            <p:strVal val="#ppt_x"/>
                                          </p:val>
                                        </p:tav>
                                        <p:tav tm="100000">
                                          <p:val>
                                            <p:strVal val="#ppt_x"/>
                                          </p:val>
                                        </p:tav>
                                      </p:tavLst>
                                    </p:anim>
                                    <p:anim calcmode="lin" valueType="num">
                                      <p:cBhvr additive="base">
                                        <p:cTn id="26"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additive="base">
                                        <p:cTn id="31" dur="500" fill="hold"/>
                                        <p:tgtEl>
                                          <p:spTgt spid="41"/>
                                        </p:tgtEl>
                                        <p:attrNameLst>
                                          <p:attrName>ppt_x</p:attrName>
                                        </p:attrNameLst>
                                      </p:cBhvr>
                                      <p:tavLst>
                                        <p:tav tm="0">
                                          <p:val>
                                            <p:strVal val="#ppt_x"/>
                                          </p:val>
                                        </p:tav>
                                        <p:tav tm="100000">
                                          <p:val>
                                            <p:strVal val="#ppt_x"/>
                                          </p:val>
                                        </p:tav>
                                      </p:tavLst>
                                    </p:anim>
                                    <p:anim calcmode="lin" valueType="num">
                                      <p:cBhvr additive="base">
                                        <p:cTn id="32"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500" fill="hold"/>
                                        <p:tgtEl>
                                          <p:spTgt spid="37"/>
                                        </p:tgtEl>
                                        <p:attrNameLst>
                                          <p:attrName>ppt_x</p:attrName>
                                        </p:attrNameLst>
                                      </p:cBhvr>
                                      <p:tavLst>
                                        <p:tav tm="0">
                                          <p:val>
                                            <p:strVal val="#ppt_x"/>
                                          </p:val>
                                        </p:tav>
                                        <p:tav tm="100000">
                                          <p:val>
                                            <p:strVal val="#ppt_x"/>
                                          </p:val>
                                        </p:tav>
                                      </p:tavLst>
                                    </p:anim>
                                    <p:anim calcmode="lin" valueType="num">
                                      <p:cBhvr additive="base">
                                        <p:cTn id="38"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cBhvr additive="base">
                                        <p:cTn id="43" dur="500" fill="hold"/>
                                        <p:tgtEl>
                                          <p:spTgt spid="43"/>
                                        </p:tgtEl>
                                        <p:attrNameLst>
                                          <p:attrName>ppt_x</p:attrName>
                                        </p:attrNameLst>
                                      </p:cBhvr>
                                      <p:tavLst>
                                        <p:tav tm="0">
                                          <p:val>
                                            <p:strVal val="#ppt_x"/>
                                          </p:val>
                                        </p:tav>
                                        <p:tav tm="100000">
                                          <p:val>
                                            <p:strVal val="#ppt_x"/>
                                          </p:val>
                                        </p:tav>
                                      </p:tavLst>
                                    </p:anim>
                                    <p:anim calcmode="lin" valueType="num">
                                      <p:cBhvr additive="base">
                                        <p:cTn id="44"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gtEl>
                                        <p:attrNameLst>
                                          <p:attrName>style.visibility</p:attrName>
                                        </p:attrNameLst>
                                      </p:cBhvr>
                                      <p:to>
                                        <p:strVal val="visible"/>
                                      </p:to>
                                    </p:set>
                                    <p:anim calcmode="lin" valueType="num">
                                      <p:cBhvr additive="base">
                                        <p:cTn id="49" dur="500" fill="hold"/>
                                        <p:tgtEl>
                                          <p:spTgt spid="3"/>
                                        </p:tgtEl>
                                        <p:attrNameLst>
                                          <p:attrName>ppt_x</p:attrName>
                                        </p:attrNameLst>
                                      </p:cBhvr>
                                      <p:tavLst>
                                        <p:tav tm="0">
                                          <p:val>
                                            <p:strVal val="#ppt_x"/>
                                          </p:val>
                                        </p:tav>
                                        <p:tav tm="100000">
                                          <p:val>
                                            <p:strVal val="#ppt_x"/>
                                          </p:val>
                                        </p:tav>
                                      </p:tavLst>
                                    </p:anim>
                                    <p:anim calcmode="lin" valueType="num">
                                      <p:cBhvr additive="base">
                                        <p:cTn id="50" dur="500" fill="hold"/>
                                        <p:tgtEl>
                                          <p:spTgt spid="3"/>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
                                        </p:tgtEl>
                                        <p:attrNameLst>
                                          <p:attrName>style.visibility</p:attrName>
                                        </p:attrNameLst>
                                      </p:cBhvr>
                                      <p:to>
                                        <p:strVal val="visible"/>
                                      </p:to>
                                    </p:set>
                                    <p:anim calcmode="lin" valueType="num">
                                      <p:cBhvr additive="base">
                                        <p:cTn id="53" dur="500" fill="hold"/>
                                        <p:tgtEl>
                                          <p:spTgt spid="4"/>
                                        </p:tgtEl>
                                        <p:attrNameLst>
                                          <p:attrName>ppt_x</p:attrName>
                                        </p:attrNameLst>
                                      </p:cBhvr>
                                      <p:tavLst>
                                        <p:tav tm="0">
                                          <p:val>
                                            <p:strVal val="#ppt_x"/>
                                          </p:val>
                                        </p:tav>
                                        <p:tav tm="100000">
                                          <p:val>
                                            <p:strVal val="#ppt_x"/>
                                          </p:val>
                                        </p:tav>
                                      </p:tavLst>
                                    </p:anim>
                                    <p:anim calcmode="lin" valueType="num">
                                      <p:cBhvr additive="base">
                                        <p:cTn id="5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1" grpId="0"/>
      <p:bldP spid="33" grpId="0"/>
      <p:bldP spid="37" grpId="0"/>
      <p:bldP spid="39" grpId="0"/>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C97FD-452B-62C8-D140-9DF5EF7B27C2}"/>
            </a:ext>
          </a:extLst>
        </p:cNvPr>
        <p:cNvGrpSpPr/>
        <p:nvPr/>
      </p:nvGrpSpPr>
      <p:grpSpPr>
        <a:xfrm>
          <a:off x="0" y="0"/>
          <a:ext cx="0" cy="0"/>
          <a:chOff x="0" y="0"/>
          <a:chExt cx="0" cy="0"/>
        </a:xfrm>
      </p:grpSpPr>
      <p:sp>
        <p:nvSpPr>
          <p:cNvPr id="22" name="Title 21">
            <a:extLst>
              <a:ext uri="{FF2B5EF4-FFF2-40B4-BE49-F238E27FC236}">
                <a16:creationId xmlns:a16="http://schemas.microsoft.com/office/drawing/2014/main" id="{02FD9FE9-07E9-55C4-6673-4BAAB917E386}"/>
              </a:ext>
            </a:extLst>
          </p:cNvPr>
          <p:cNvSpPr>
            <a:spLocks noGrp="1"/>
          </p:cNvSpPr>
          <p:nvPr>
            <p:ph type="title"/>
          </p:nvPr>
        </p:nvSpPr>
        <p:spPr>
          <a:xfrm>
            <a:off x="533400" y="285014"/>
            <a:ext cx="7772400" cy="823823"/>
          </a:xfrm>
        </p:spPr>
        <p:txBody>
          <a:bodyPr/>
          <a:lstStyle/>
          <a:p>
            <a:r>
              <a:rPr lang="en-US" sz="2800" dirty="0"/>
              <a:t>Modeling the Action of Forces</a:t>
            </a:r>
          </a:p>
        </p:txBody>
      </p:sp>
      <p:grpSp>
        <p:nvGrpSpPr>
          <p:cNvPr id="5" name="Group 38">
            <a:extLst>
              <a:ext uri="{FF2B5EF4-FFF2-40B4-BE49-F238E27FC236}">
                <a16:creationId xmlns:a16="http://schemas.microsoft.com/office/drawing/2014/main" id="{7CA2593E-5BDA-9C30-9EA4-41385C41D995}"/>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450ACF50-A3DD-5995-E1CE-154895B1DDEA}"/>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B77D427F-0B7A-C482-8B94-2AAE382C9D6C}"/>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0ABFB816-2B30-B105-3D1B-728E3A80A208}"/>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AF6DA838-5015-48EA-70A2-1B0263B3F24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BEB2B669-449E-BC99-BF03-839D3ECA70A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A8C3D14C-E9C7-96C0-C46A-67BE11DDB83B}"/>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2CF1A7BC-48CE-C414-BEE3-D94B063AA65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78A0F34A-C5CB-B0A8-AEC8-EBB8EB42F1C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7BDE3984-9035-ADDC-CAAC-0C215F679D50}"/>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2E9C43F2-C3B2-C73D-4909-DAF5F5A6090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43E19296-DB32-8ADB-1EA5-031AB622914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EA9350B2-5590-C16D-3C14-FD3552C77B85}"/>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179A4B7-78FB-A9B5-2126-BFFDED082D7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175DD833-DA10-A0B4-11AC-7084222CF5D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7378778A-8514-1039-3C6A-EE771F552F37}"/>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0109BCBD-8410-D9A5-8501-04441A64B0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7" name="Group 36">
            <a:extLst>
              <a:ext uri="{FF2B5EF4-FFF2-40B4-BE49-F238E27FC236}">
                <a16:creationId xmlns:a16="http://schemas.microsoft.com/office/drawing/2014/main" id="{CCC68B8E-35DA-A908-7CED-9FABF820A749}"/>
              </a:ext>
            </a:extLst>
          </p:cNvPr>
          <p:cNvGrpSpPr/>
          <p:nvPr/>
        </p:nvGrpSpPr>
        <p:grpSpPr>
          <a:xfrm>
            <a:off x="4847102" y="3656368"/>
            <a:ext cx="2324424" cy="1819529"/>
            <a:chOff x="4847102" y="3656368"/>
            <a:chExt cx="2324424" cy="1819529"/>
          </a:xfrm>
        </p:grpSpPr>
        <p:pic>
          <p:nvPicPr>
            <p:cNvPr id="36" name="Picture 35">
              <a:extLst>
                <a:ext uri="{FF2B5EF4-FFF2-40B4-BE49-F238E27FC236}">
                  <a16:creationId xmlns:a16="http://schemas.microsoft.com/office/drawing/2014/main" id="{992C2F46-7A5B-B993-0DFB-6A7FB2E458F2}"/>
                </a:ext>
              </a:extLst>
            </p:cNvPr>
            <p:cNvPicPr>
              <a:picLocks noChangeAspect="1"/>
            </p:cNvPicPr>
            <p:nvPr/>
          </p:nvPicPr>
          <p:blipFill>
            <a:blip r:embed="rId4"/>
            <a:stretch>
              <a:fillRect/>
            </a:stretch>
          </p:blipFill>
          <p:spPr>
            <a:xfrm>
              <a:off x="4847102" y="3656368"/>
              <a:ext cx="2324424" cy="1819529"/>
            </a:xfrm>
            <a:prstGeom prst="rect">
              <a:avLst/>
            </a:prstGeom>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3A1FA278-1FF3-B6B0-ECA3-23F68700E89F}"/>
                    </a:ext>
                  </a:extLst>
                </p:cNvPr>
                <p:cNvSpPr txBox="1"/>
                <p:nvPr/>
              </p:nvSpPr>
              <p:spPr>
                <a:xfrm>
                  <a:off x="4929997" y="4733977"/>
                  <a:ext cx="495649" cy="506421"/>
                </a:xfrm>
                <a:prstGeom prst="rect">
                  <a:avLst/>
                </a:prstGeom>
                <a:solidFill>
                  <a:schemeClr val="bg1"/>
                </a:solid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𝑵</m:t>
                            </m:r>
                          </m:e>
                        </m:acc>
                      </m:oMath>
                    </m:oMathPara>
                  </a14:m>
                  <a:endParaRPr lang="en-US" b="1" i="1" dirty="0"/>
                </a:p>
              </p:txBody>
            </p:sp>
          </mc:Choice>
          <mc:Fallback xmlns="">
            <p:sp>
              <p:nvSpPr>
                <p:cNvPr id="2" name="TextBox 1">
                  <a:extLst>
                    <a:ext uri="{FF2B5EF4-FFF2-40B4-BE49-F238E27FC236}">
                      <a16:creationId xmlns:a16="http://schemas.microsoft.com/office/drawing/2014/main" id="{3A1FA278-1FF3-B6B0-ECA3-23F68700E89F}"/>
                    </a:ext>
                  </a:extLst>
                </p:cNvPr>
                <p:cNvSpPr txBox="1">
                  <a:spLocks noRot="1" noChangeAspect="1" noMove="1" noResize="1" noEditPoints="1" noAdjustHandles="1" noChangeArrowheads="1" noChangeShapeType="1" noTextEdit="1"/>
                </p:cNvSpPr>
                <p:nvPr/>
              </p:nvSpPr>
              <p:spPr>
                <a:xfrm>
                  <a:off x="4929997" y="4733977"/>
                  <a:ext cx="495649" cy="506421"/>
                </a:xfrm>
                <a:prstGeom prst="rect">
                  <a:avLst/>
                </a:prstGeom>
                <a:blipFill>
                  <a:blip r:embed="rId5"/>
                  <a:stretch>
                    <a:fillRect/>
                  </a:stretch>
                </a:blipFill>
              </p:spPr>
              <p:txBody>
                <a:bodyPr/>
                <a:lstStyle/>
                <a:p>
                  <a:r>
                    <a:rPr lang="en-US">
                      <a:noFill/>
                    </a:rPr>
                    <a:t> </a:t>
                  </a:r>
                </a:p>
              </p:txBody>
            </p:sp>
          </mc:Fallback>
        </mc:AlternateContent>
      </p:grpSp>
      <p:sp>
        <p:nvSpPr>
          <p:cNvPr id="30" name="TextBox 29">
            <a:extLst>
              <a:ext uri="{FF2B5EF4-FFF2-40B4-BE49-F238E27FC236}">
                <a16:creationId xmlns:a16="http://schemas.microsoft.com/office/drawing/2014/main" id="{2FA75908-117D-DD0D-5A96-85552866EB4C}"/>
              </a:ext>
            </a:extLst>
          </p:cNvPr>
          <p:cNvSpPr txBox="1"/>
          <p:nvPr/>
        </p:nvSpPr>
        <p:spPr>
          <a:xfrm>
            <a:off x="501770" y="1306209"/>
            <a:ext cx="4572000" cy="461665"/>
          </a:xfrm>
          <a:prstGeom prst="rect">
            <a:avLst/>
          </a:prstGeom>
          <a:noFill/>
        </p:spPr>
        <p:txBody>
          <a:bodyPr wrap="square">
            <a:spAutoFit/>
          </a:bodyPr>
          <a:lstStyle/>
          <a:p>
            <a:r>
              <a:rPr lang="en-US" dirty="0"/>
              <a:t>2. Smooth surfaces</a:t>
            </a:r>
          </a:p>
        </p:txBody>
      </p:sp>
      <p:pic>
        <p:nvPicPr>
          <p:cNvPr id="32" name="Picture 31">
            <a:extLst>
              <a:ext uri="{FF2B5EF4-FFF2-40B4-BE49-F238E27FC236}">
                <a16:creationId xmlns:a16="http://schemas.microsoft.com/office/drawing/2014/main" id="{83E0AE99-9A8B-4833-CCF7-579C902C0447}"/>
              </a:ext>
            </a:extLst>
          </p:cNvPr>
          <p:cNvPicPr>
            <a:picLocks noChangeAspect="1"/>
          </p:cNvPicPr>
          <p:nvPr/>
        </p:nvPicPr>
        <p:blipFill>
          <a:blip r:embed="rId6"/>
          <a:stretch>
            <a:fillRect/>
          </a:stretch>
        </p:blipFill>
        <p:spPr>
          <a:xfrm>
            <a:off x="986757" y="1801542"/>
            <a:ext cx="2004267" cy="1817055"/>
          </a:xfrm>
          <a:prstGeom prst="rect">
            <a:avLst/>
          </a:prstGeom>
        </p:spPr>
      </p:pic>
      <p:sp>
        <p:nvSpPr>
          <p:cNvPr id="34" name="TextBox 33">
            <a:extLst>
              <a:ext uri="{FF2B5EF4-FFF2-40B4-BE49-F238E27FC236}">
                <a16:creationId xmlns:a16="http://schemas.microsoft.com/office/drawing/2014/main" id="{19070AED-EBCF-4155-1902-BF1514F675B9}"/>
              </a:ext>
            </a:extLst>
          </p:cNvPr>
          <p:cNvSpPr txBox="1"/>
          <p:nvPr/>
        </p:nvSpPr>
        <p:spPr>
          <a:xfrm>
            <a:off x="3713249" y="1633779"/>
            <a:ext cx="4572000" cy="830997"/>
          </a:xfrm>
          <a:prstGeom prst="rect">
            <a:avLst/>
          </a:prstGeom>
          <a:noFill/>
        </p:spPr>
        <p:txBody>
          <a:bodyPr wrap="square">
            <a:spAutoFit/>
          </a:bodyPr>
          <a:lstStyle/>
          <a:p>
            <a:r>
              <a:rPr lang="en-US" dirty="0"/>
              <a:t>Contact force is compressive and is normal to the surface.</a:t>
            </a:r>
          </a:p>
        </p:txBody>
      </p:sp>
    </p:spTree>
    <p:extLst>
      <p:ext uri="{BB962C8B-B14F-4D97-AF65-F5344CB8AC3E}">
        <p14:creationId xmlns:p14="http://schemas.microsoft.com/office/powerpoint/2010/main" val="302562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additive="base">
                                        <p:cTn id="13" dur="500" fill="hold"/>
                                        <p:tgtEl>
                                          <p:spTgt spid="32"/>
                                        </p:tgtEl>
                                        <p:attrNameLst>
                                          <p:attrName>ppt_x</p:attrName>
                                        </p:attrNameLst>
                                      </p:cBhvr>
                                      <p:tavLst>
                                        <p:tav tm="0">
                                          <p:val>
                                            <p:strVal val="#ppt_x"/>
                                          </p:val>
                                        </p:tav>
                                        <p:tav tm="100000">
                                          <p:val>
                                            <p:strVal val="#ppt_x"/>
                                          </p:val>
                                        </p:tav>
                                      </p:tavLst>
                                    </p:anim>
                                    <p:anim calcmode="lin" valueType="num">
                                      <p:cBhvr additive="base">
                                        <p:cTn id="14"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fill="hold"/>
                                        <p:tgtEl>
                                          <p:spTgt spid="34"/>
                                        </p:tgtEl>
                                        <p:attrNameLst>
                                          <p:attrName>ppt_x</p:attrName>
                                        </p:attrNameLst>
                                      </p:cBhvr>
                                      <p:tavLst>
                                        <p:tav tm="0">
                                          <p:val>
                                            <p:strVal val="#ppt_x"/>
                                          </p:val>
                                        </p:tav>
                                        <p:tav tm="100000">
                                          <p:val>
                                            <p:strVal val="#ppt_x"/>
                                          </p:val>
                                        </p:tav>
                                      </p:tavLst>
                                    </p:anim>
                                    <p:anim calcmode="lin" valueType="num">
                                      <p:cBhvr additive="base">
                                        <p:cTn id="20"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ppt_x"/>
                                          </p:val>
                                        </p:tav>
                                        <p:tav tm="100000">
                                          <p:val>
                                            <p:strVal val="#ppt_x"/>
                                          </p:val>
                                        </p:tav>
                                      </p:tavLst>
                                    </p:anim>
                                    <p:anim calcmode="lin" valueType="num">
                                      <p:cBhvr additive="base">
                                        <p:cTn id="2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4057F-5D1C-9682-E432-8E2A3FA7C26D}"/>
            </a:ext>
          </a:extLst>
        </p:cNvPr>
        <p:cNvGrpSpPr/>
        <p:nvPr/>
      </p:nvGrpSpPr>
      <p:grpSpPr>
        <a:xfrm>
          <a:off x="0" y="0"/>
          <a:ext cx="0" cy="0"/>
          <a:chOff x="0" y="0"/>
          <a:chExt cx="0" cy="0"/>
        </a:xfrm>
      </p:grpSpPr>
      <p:sp>
        <p:nvSpPr>
          <p:cNvPr id="22" name="Title 21">
            <a:extLst>
              <a:ext uri="{FF2B5EF4-FFF2-40B4-BE49-F238E27FC236}">
                <a16:creationId xmlns:a16="http://schemas.microsoft.com/office/drawing/2014/main" id="{E66B92BB-8686-C8C3-3323-645FFD551555}"/>
              </a:ext>
            </a:extLst>
          </p:cNvPr>
          <p:cNvSpPr>
            <a:spLocks noGrp="1"/>
          </p:cNvSpPr>
          <p:nvPr>
            <p:ph type="title"/>
          </p:nvPr>
        </p:nvSpPr>
        <p:spPr>
          <a:xfrm>
            <a:off x="182592" y="188283"/>
            <a:ext cx="7772400" cy="954717"/>
          </a:xfrm>
        </p:spPr>
        <p:txBody>
          <a:bodyPr/>
          <a:lstStyle/>
          <a:p>
            <a:r>
              <a:rPr lang="en-US" sz="2800" dirty="0"/>
              <a:t>Modeling the Action of Forces</a:t>
            </a:r>
          </a:p>
        </p:txBody>
      </p:sp>
      <p:grpSp>
        <p:nvGrpSpPr>
          <p:cNvPr id="5" name="Group 38">
            <a:extLst>
              <a:ext uri="{FF2B5EF4-FFF2-40B4-BE49-F238E27FC236}">
                <a16:creationId xmlns:a16="http://schemas.microsoft.com/office/drawing/2014/main" id="{DFDFBBC9-A105-FF36-CEE0-E743F1AD5187}"/>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34C14B03-E8B9-5CDA-332F-C407F95287CD}"/>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CA0120E7-F11F-7A5F-169B-50B3B530BF0E}"/>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972E71DE-2AED-F851-E30A-A700ED49D626}"/>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62AF4F98-BDDE-4993-98D2-852984A6CE1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CCA04C9F-AE6B-A9F7-D13A-2FC08C1C2CA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C459891D-0DD5-1836-0105-9A6A67B825C6}"/>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0C57AD7E-DFCE-B194-671E-5B780F05C1F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73002755-ED96-EAF9-EF57-3FBBA02BE78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EED7B347-0524-EB87-A14E-042EA4443ADA}"/>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57858894-D694-AD70-C256-EB9FA121E08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5BB50FD6-66B7-B139-309B-BC17893C164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2E7FF483-DEE5-FD07-084B-ED22600DDDB0}"/>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754BA768-A925-2679-CB35-6767670A5F6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0B114A83-178B-B33A-8876-495599E0869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D826F59D-19B9-FC1C-5636-44319CB06055}"/>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1EC68E3E-6F86-85A3-E3BC-E37CF037E9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 name="TextBox 24">
            <a:extLst>
              <a:ext uri="{FF2B5EF4-FFF2-40B4-BE49-F238E27FC236}">
                <a16:creationId xmlns:a16="http://schemas.microsoft.com/office/drawing/2014/main" id="{2C787C06-565F-F551-A175-0AA2B116346F}"/>
              </a:ext>
            </a:extLst>
          </p:cNvPr>
          <p:cNvSpPr txBox="1"/>
          <p:nvPr/>
        </p:nvSpPr>
        <p:spPr>
          <a:xfrm>
            <a:off x="625475" y="1367241"/>
            <a:ext cx="4572000" cy="461665"/>
          </a:xfrm>
          <a:prstGeom prst="rect">
            <a:avLst/>
          </a:prstGeom>
          <a:noFill/>
        </p:spPr>
        <p:txBody>
          <a:bodyPr wrap="square">
            <a:spAutoFit/>
          </a:bodyPr>
          <a:lstStyle/>
          <a:p>
            <a:r>
              <a:rPr lang="en-US" dirty="0"/>
              <a:t>3.Rough surfaces</a:t>
            </a:r>
          </a:p>
        </p:txBody>
      </p:sp>
      <p:pic>
        <p:nvPicPr>
          <p:cNvPr id="27" name="Picture 26">
            <a:extLst>
              <a:ext uri="{FF2B5EF4-FFF2-40B4-BE49-F238E27FC236}">
                <a16:creationId xmlns:a16="http://schemas.microsoft.com/office/drawing/2014/main" id="{A4A34144-A15F-7F0D-FCFA-39D73902017A}"/>
              </a:ext>
            </a:extLst>
          </p:cNvPr>
          <p:cNvPicPr>
            <a:picLocks noChangeAspect="1"/>
          </p:cNvPicPr>
          <p:nvPr/>
        </p:nvPicPr>
        <p:blipFill>
          <a:blip r:embed="rId4"/>
          <a:stretch>
            <a:fillRect/>
          </a:stretch>
        </p:blipFill>
        <p:spPr>
          <a:xfrm>
            <a:off x="760279" y="1801671"/>
            <a:ext cx="2575268" cy="2041928"/>
          </a:xfrm>
          <a:prstGeom prst="rect">
            <a:avLst/>
          </a:prstGeom>
        </p:spPr>
      </p:pic>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6488F450-353D-5B15-918D-E901E5F680F1}"/>
                  </a:ext>
                </a:extLst>
              </p:cNvPr>
              <p:cNvSpPr txBox="1"/>
              <p:nvPr/>
            </p:nvSpPr>
            <p:spPr>
              <a:xfrm>
                <a:off x="3467448" y="1310873"/>
                <a:ext cx="5371752" cy="1703928"/>
              </a:xfrm>
              <a:prstGeom prst="rect">
                <a:avLst/>
              </a:prstGeom>
              <a:noFill/>
            </p:spPr>
            <p:txBody>
              <a:bodyPr wrap="square">
                <a:spAutoFit/>
              </a:bodyPr>
              <a:lstStyle/>
              <a:p>
                <a:r>
                  <a:rPr lang="en-US" dirty="0"/>
                  <a:t>Rough surfaces are capable of supporting a tangential component </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oMath>
                </a14:m>
                <a:r>
                  <a:rPr lang="en-US" dirty="0"/>
                  <a:t> (frictional force) as well as a normal component </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𝑁</m:t>
                        </m:r>
                      </m:e>
                    </m:acc>
                  </m:oMath>
                </a14:m>
                <a:r>
                  <a:rPr lang="en-US" dirty="0"/>
                  <a:t> of the resultant contact force </a:t>
                </a:r>
                <a14:m>
                  <m:oMath xmlns:m="http://schemas.openxmlformats.org/officeDocument/2006/math">
                    <m:acc>
                      <m:accPr>
                        <m:chr m:val="⃗"/>
                        <m:ctrlPr>
                          <a:rPr lang="en-US" i="1">
                            <a:latin typeface="Cambria Math" panose="02040503050406030204" pitchFamily="18" charset="0"/>
                          </a:rPr>
                        </m:ctrlPr>
                      </m:accPr>
                      <m:e>
                        <m:r>
                          <a:rPr lang="en-US" b="0" i="1" smtClean="0">
                            <a:latin typeface="Cambria Math" panose="02040503050406030204" pitchFamily="18" charset="0"/>
                          </a:rPr>
                          <m:t>𝑅</m:t>
                        </m:r>
                      </m:e>
                    </m:acc>
                  </m:oMath>
                </a14:m>
                <a:r>
                  <a:rPr lang="en-US" dirty="0"/>
                  <a:t>.</a:t>
                </a:r>
              </a:p>
            </p:txBody>
          </p:sp>
        </mc:Choice>
        <mc:Fallback xmlns="">
          <p:sp>
            <p:nvSpPr>
              <p:cNvPr id="36" name="TextBox 35">
                <a:extLst>
                  <a:ext uri="{FF2B5EF4-FFF2-40B4-BE49-F238E27FC236}">
                    <a16:creationId xmlns:a16="http://schemas.microsoft.com/office/drawing/2014/main" id="{6488F450-353D-5B15-918D-E901E5F680F1}"/>
                  </a:ext>
                </a:extLst>
              </p:cNvPr>
              <p:cNvSpPr txBox="1">
                <a:spLocks noRot="1" noChangeAspect="1" noMove="1" noResize="1" noEditPoints="1" noAdjustHandles="1" noChangeArrowheads="1" noChangeShapeType="1" noTextEdit="1"/>
              </p:cNvSpPr>
              <p:nvPr/>
            </p:nvSpPr>
            <p:spPr>
              <a:xfrm>
                <a:off x="3467448" y="1310873"/>
                <a:ext cx="5371752" cy="1703928"/>
              </a:xfrm>
              <a:prstGeom prst="rect">
                <a:avLst/>
              </a:prstGeom>
              <a:blipFill>
                <a:blip r:embed="rId5"/>
                <a:stretch>
                  <a:fillRect l="-1816" t="-2857" b="-7143"/>
                </a:stretch>
              </a:blipFill>
            </p:spPr>
            <p:txBody>
              <a:bodyPr/>
              <a:lstStyle/>
              <a:p>
                <a:r>
                  <a:rPr lang="en-US">
                    <a:noFill/>
                  </a:rPr>
                  <a:t> </a:t>
                </a:r>
              </a:p>
            </p:txBody>
          </p:sp>
        </mc:Fallback>
      </mc:AlternateContent>
      <p:grpSp>
        <p:nvGrpSpPr>
          <p:cNvPr id="23" name="Group 22">
            <a:extLst>
              <a:ext uri="{FF2B5EF4-FFF2-40B4-BE49-F238E27FC236}">
                <a16:creationId xmlns:a16="http://schemas.microsoft.com/office/drawing/2014/main" id="{389F4F7A-F0BD-F1B1-6990-398C73DB27B6}"/>
              </a:ext>
            </a:extLst>
          </p:cNvPr>
          <p:cNvGrpSpPr/>
          <p:nvPr/>
        </p:nvGrpSpPr>
        <p:grpSpPr>
          <a:xfrm>
            <a:off x="3649188" y="3429000"/>
            <a:ext cx="3907912" cy="2955803"/>
            <a:chOff x="3649188" y="3429000"/>
            <a:chExt cx="3907912" cy="2955803"/>
          </a:xfrm>
        </p:grpSpPr>
        <p:pic>
          <p:nvPicPr>
            <p:cNvPr id="39" name="Picture 38">
              <a:extLst>
                <a:ext uri="{FF2B5EF4-FFF2-40B4-BE49-F238E27FC236}">
                  <a16:creationId xmlns:a16="http://schemas.microsoft.com/office/drawing/2014/main" id="{AFA293F1-DFB7-E32B-11F6-01C5477A3697}"/>
                </a:ext>
              </a:extLst>
            </p:cNvPr>
            <p:cNvPicPr>
              <a:picLocks noChangeAspect="1"/>
            </p:cNvPicPr>
            <p:nvPr/>
          </p:nvPicPr>
          <p:blipFill>
            <a:blip r:embed="rId6"/>
            <a:stretch>
              <a:fillRect/>
            </a:stretch>
          </p:blipFill>
          <p:spPr>
            <a:xfrm>
              <a:off x="3649188" y="3429000"/>
              <a:ext cx="3907912" cy="2955803"/>
            </a:xfrm>
            <a:prstGeom prst="rect">
              <a:avLst/>
            </a:prstGeom>
          </p:spPr>
        </p:pic>
        <p:cxnSp>
          <p:nvCxnSpPr>
            <p:cNvPr id="3" name="Straight Arrow Connector 2">
              <a:extLst>
                <a:ext uri="{FF2B5EF4-FFF2-40B4-BE49-F238E27FC236}">
                  <a16:creationId xmlns:a16="http://schemas.microsoft.com/office/drawing/2014/main" id="{9CFEC332-9465-3B64-4BCB-5E9C038FC821}"/>
                </a:ext>
              </a:extLst>
            </p:cNvPr>
            <p:cNvCxnSpPr>
              <a:cxnSpLocks/>
            </p:cNvCxnSpPr>
            <p:nvPr/>
          </p:nvCxnSpPr>
          <p:spPr bwMode="auto">
            <a:xfrm flipV="1">
              <a:off x="5410200" y="4876800"/>
              <a:ext cx="685800" cy="1219200"/>
            </a:xfrm>
            <a:prstGeom prst="straightConnector1">
              <a:avLst/>
            </a:prstGeom>
            <a:solidFill>
              <a:schemeClr val="accent1"/>
            </a:solidFill>
            <a:ln w="69850" cap="flat" cmpd="sng" algn="ctr">
              <a:solidFill>
                <a:srgbClr val="FF0000"/>
              </a:solidFill>
              <a:prstDash val="solid"/>
              <a:round/>
              <a:headEnd type="none" w="med" len="med"/>
              <a:tailEnd type="stealth"/>
            </a:ln>
            <a:effectLst/>
          </p:spPr>
        </p:cxnSp>
      </p:grpSp>
    </p:spTree>
    <p:extLst>
      <p:ext uri="{BB962C8B-B14F-4D97-AF65-F5344CB8AC3E}">
        <p14:creationId xmlns:p14="http://schemas.microsoft.com/office/powerpoint/2010/main" val="1472275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500" fill="hold"/>
                                        <p:tgtEl>
                                          <p:spTgt spid="27"/>
                                        </p:tgtEl>
                                        <p:attrNameLst>
                                          <p:attrName>ppt_x</p:attrName>
                                        </p:attrNameLst>
                                      </p:cBhvr>
                                      <p:tavLst>
                                        <p:tav tm="0">
                                          <p:val>
                                            <p:strVal val="#ppt_x"/>
                                          </p:val>
                                        </p:tav>
                                        <p:tav tm="100000">
                                          <p:val>
                                            <p:strVal val="#ppt_x"/>
                                          </p:val>
                                        </p:tav>
                                      </p:tavLst>
                                    </p:anim>
                                    <p:anim calcmode="lin" valueType="num">
                                      <p:cBhvr additive="base">
                                        <p:cTn id="1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500" fill="hold"/>
                                        <p:tgtEl>
                                          <p:spTgt spid="36"/>
                                        </p:tgtEl>
                                        <p:attrNameLst>
                                          <p:attrName>ppt_x</p:attrName>
                                        </p:attrNameLst>
                                      </p:cBhvr>
                                      <p:tavLst>
                                        <p:tav tm="0">
                                          <p:val>
                                            <p:strVal val="#ppt_x"/>
                                          </p:val>
                                        </p:tav>
                                        <p:tav tm="100000">
                                          <p:val>
                                            <p:strVal val="#ppt_x"/>
                                          </p:val>
                                        </p:tav>
                                      </p:tavLst>
                                    </p:anim>
                                    <p:anim calcmode="lin" valueType="num">
                                      <p:cBhvr additive="base">
                                        <p:cTn id="2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ppt_x"/>
                                          </p:val>
                                        </p:tav>
                                        <p:tav tm="100000">
                                          <p:val>
                                            <p:strVal val="#ppt_x"/>
                                          </p:val>
                                        </p:tav>
                                      </p:tavLst>
                                    </p:anim>
                                    <p:anim calcmode="lin" valueType="num">
                                      <p:cBhvr additive="base">
                                        <p:cTn id="2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3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BA770-FE15-A1CB-7CBC-44B3CCD8B5BB}"/>
            </a:ext>
          </a:extLst>
        </p:cNvPr>
        <p:cNvGrpSpPr/>
        <p:nvPr/>
      </p:nvGrpSpPr>
      <p:grpSpPr>
        <a:xfrm>
          <a:off x="0" y="0"/>
          <a:ext cx="0" cy="0"/>
          <a:chOff x="0" y="0"/>
          <a:chExt cx="0" cy="0"/>
        </a:xfrm>
      </p:grpSpPr>
      <p:sp>
        <p:nvSpPr>
          <p:cNvPr id="22" name="Title 21">
            <a:extLst>
              <a:ext uri="{FF2B5EF4-FFF2-40B4-BE49-F238E27FC236}">
                <a16:creationId xmlns:a16="http://schemas.microsoft.com/office/drawing/2014/main" id="{B565F8A7-49D2-8ECB-78CB-836C368EFAE4}"/>
              </a:ext>
            </a:extLst>
          </p:cNvPr>
          <p:cNvSpPr>
            <a:spLocks noGrp="1"/>
          </p:cNvSpPr>
          <p:nvPr>
            <p:ph type="title"/>
          </p:nvPr>
        </p:nvSpPr>
        <p:spPr>
          <a:xfrm>
            <a:off x="182592" y="188283"/>
            <a:ext cx="7772400" cy="954717"/>
          </a:xfrm>
        </p:spPr>
        <p:txBody>
          <a:bodyPr/>
          <a:lstStyle/>
          <a:p>
            <a:r>
              <a:rPr lang="en-US" sz="2800" dirty="0"/>
              <a:t>Modeling the Action of Forces</a:t>
            </a:r>
          </a:p>
        </p:txBody>
      </p:sp>
      <p:grpSp>
        <p:nvGrpSpPr>
          <p:cNvPr id="5" name="Group 38">
            <a:extLst>
              <a:ext uri="{FF2B5EF4-FFF2-40B4-BE49-F238E27FC236}">
                <a16:creationId xmlns:a16="http://schemas.microsoft.com/office/drawing/2014/main" id="{D6986829-D94C-646A-9F45-86FB13028BEC}"/>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FC0FA035-4F88-3DFC-EA6E-0FAFD4F0BC03}"/>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E161809D-B35D-6E3D-90C7-55C11405458B}"/>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CE8E1BE3-029D-8A24-2DE8-EF754038032D}"/>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09825A37-2B39-0C3E-3AA6-5B48C7C3585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E6B05F66-AA1F-DC05-C2EA-F69740BB0A1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13B3FC38-BE72-741F-4934-0267202C8B87}"/>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04203DA0-1D16-EA48-306F-802DD080478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6F91EE4F-6687-2BE2-A7C5-C606ED677F3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B9ED027D-A09D-4F4E-F24D-3EBADFD45FA6}"/>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24A8FE0F-0EF8-E37F-832F-5D24332E24F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5D4FDD94-F847-EB7A-CFF7-96F3EABA86A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B5291D98-3A0D-1532-5BBC-B94CB06916C6}"/>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87802FE4-F3DB-3CC5-D397-5E13198A952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FF599D90-C40C-4A86-F321-D36D3AA53DE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19650559-5D82-58FA-3B00-A67A1D65DA97}"/>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2FB6D993-A891-72E1-275B-0DA871347D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41797E56-6BA8-CE8E-E275-BDAFACF8FA21}"/>
                  </a:ext>
                </a:extLst>
              </p:cNvPr>
              <p:cNvSpPr txBox="1"/>
              <p:nvPr/>
            </p:nvSpPr>
            <p:spPr>
              <a:xfrm>
                <a:off x="1524000" y="5029200"/>
                <a:ext cx="495649" cy="506421"/>
              </a:xfrm>
              <a:prstGeom prst="rect">
                <a:avLst/>
              </a:prstGeom>
              <a:solidFill>
                <a:schemeClr val="bg1"/>
              </a:solidFill>
            </p:spPr>
            <p:txBody>
              <a:bodyPr wrap="none" rtlCol="0">
                <a:spAutoFit/>
              </a:bodyPr>
              <a:lstStyle/>
              <a:p>
                <a:pPr algn="r"/>
                <a14:m>
                  <m:oMathPara xmlns:m="http://schemas.openxmlformats.org/officeDocument/2006/math">
                    <m:oMathParaPr>
                      <m:jc m:val="centerGroup"/>
                    </m:oMathParaPr>
                    <m:oMath xmlns:m="http://schemas.openxmlformats.org/officeDocument/2006/math">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𝑵</m:t>
                          </m:r>
                        </m:e>
                      </m:acc>
                    </m:oMath>
                  </m:oMathPara>
                </a14:m>
                <a:endParaRPr lang="en-US" b="1" i="1" dirty="0"/>
              </a:p>
            </p:txBody>
          </p:sp>
        </mc:Choice>
        <mc:Fallback xmlns="">
          <p:sp>
            <p:nvSpPr>
              <p:cNvPr id="25" name="TextBox 24">
                <a:extLst>
                  <a:ext uri="{FF2B5EF4-FFF2-40B4-BE49-F238E27FC236}">
                    <a16:creationId xmlns:a16="http://schemas.microsoft.com/office/drawing/2014/main" id="{41797E56-6BA8-CE8E-E275-BDAFACF8FA21}"/>
                  </a:ext>
                </a:extLst>
              </p:cNvPr>
              <p:cNvSpPr txBox="1">
                <a:spLocks noRot="1" noChangeAspect="1" noMove="1" noResize="1" noEditPoints="1" noAdjustHandles="1" noChangeArrowheads="1" noChangeShapeType="1" noTextEdit="1"/>
              </p:cNvSpPr>
              <p:nvPr/>
            </p:nvSpPr>
            <p:spPr>
              <a:xfrm>
                <a:off x="1524000" y="5029200"/>
                <a:ext cx="495649" cy="506421"/>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BC7480DB-9F13-F491-6213-A3164F2A29A5}"/>
                  </a:ext>
                </a:extLst>
              </p:cNvPr>
              <p:cNvSpPr txBox="1"/>
              <p:nvPr/>
            </p:nvSpPr>
            <p:spPr>
              <a:xfrm>
                <a:off x="4724400" y="5105400"/>
                <a:ext cx="495649" cy="506421"/>
              </a:xfrm>
              <a:prstGeom prst="rect">
                <a:avLst/>
              </a:prstGeom>
              <a:solidFill>
                <a:schemeClr val="bg1"/>
              </a:solidFill>
            </p:spPr>
            <p:txBody>
              <a:bodyPr wrap="none" rtlCol="0">
                <a:spAutoFit/>
              </a:bodyPr>
              <a:lstStyle/>
              <a:p>
                <a:pPr algn="r"/>
                <a14:m>
                  <m:oMathPara xmlns:m="http://schemas.openxmlformats.org/officeDocument/2006/math">
                    <m:oMathParaPr>
                      <m:jc m:val="centerGroup"/>
                    </m:oMathParaPr>
                    <m:oMath xmlns:m="http://schemas.openxmlformats.org/officeDocument/2006/math">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𝑵</m:t>
                          </m:r>
                        </m:e>
                      </m:acc>
                    </m:oMath>
                  </m:oMathPara>
                </a14:m>
                <a:endParaRPr lang="en-US" b="1" i="1" dirty="0"/>
              </a:p>
            </p:txBody>
          </p:sp>
        </mc:Choice>
        <mc:Fallback xmlns="">
          <p:sp>
            <p:nvSpPr>
              <p:cNvPr id="26" name="TextBox 25">
                <a:extLst>
                  <a:ext uri="{FF2B5EF4-FFF2-40B4-BE49-F238E27FC236}">
                    <a16:creationId xmlns:a16="http://schemas.microsoft.com/office/drawing/2014/main" id="{BC7480DB-9F13-F491-6213-A3164F2A29A5}"/>
                  </a:ext>
                </a:extLst>
              </p:cNvPr>
              <p:cNvSpPr txBox="1">
                <a:spLocks noRot="1" noChangeAspect="1" noMove="1" noResize="1" noEditPoints="1" noAdjustHandles="1" noChangeArrowheads="1" noChangeShapeType="1" noTextEdit="1"/>
              </p:cNvSpPr>
              <p:nvPr/>
            </p:nvSpPr>
            <p:spPr>
              <a:xfrm>
                <a:off x="4724400" y="5105400"/>
                <a:ext cx="495649" cy="506421"/>
              </a:xfrm>
              <a:prstGeom prst="rect">
                <a:avLst/>
              </a:prstGeom>
              <a:blipFill>
                <a:blip r:embed="rId5"/>
                <a:stretch>
                  <a:fillRect/>
                </a:stretch>
              </a:blipFill>
            </p:spPr>
            <p:txBody>
              <a:bodyPr/>
              <a:lstStyle/>
              <a:p>
                <a:r>
                  <a:rPr lang="en-US">
                    <a:noFill/>
                  </a:rPr>
                  <a:t> </a:t>
                </a:r>
              </a:p>
            </p:txBody>
          </p:sp>
        </mc:Fallback>
      </mc:AlternateContent>
      <p:sp>
        <p:nvSpPr>
          <p:cNvPr id="36" name="TextBox 35">
            <a:extLst>
              <a:ext uri="{FF2B5EF4-FFF2-40B4-BE49-F238E27FC236}">
                <a16:creationId xmlns:a16="http://schemas.microsoft.com/office/drawing/2014/main" id="{3044FA3A-0DEA-197C-2FB0-8116A3DC291F}"/>
              </a:ext>
            </a:extLst>
          </p:cNvPr>
          <p:cNvSpPr txBox="1"/>
          <p:nvPr/>
        </p:nvSpPr>
        <p:spPr>
          <a:xfrm>
            <a:off x="398444" y="1301105"/>
            <a:ext cx="2649556" cy="461665"/>
          </a:xfrm>
          <a:prstGeom prst="rect">
            <a:avLst/>
          </a:prstGeom>
          <a:noFill/>
        </p:spPr>
        <p:txBody>
          <a:bodyPr wrap="square">
            <a:spAutoFit/>
          </a:bodyPr>
          <a:lstStyle/>
          <a:p>
            <a:r>
              <a:rPr lang="en-US" dirty="0"/>
              <a:t>4.Roller support</a:t>
            </a:r>
          </a:p>
        </p:txBody>
      </p:sp>
      <p:pic>
        <p:nvPicPr>
          <p:cNvPr id="38" name="Picture 37">
            <a:extLst>
              <a:ext uri="{FF2B5EF4-FFF2-40B4-BE49-F238E27FC236}">
                <a16:creationId xmlns:a16="http://schemas.microsoft.com/office/drawing/2014/main" id="{EBEFB328-3DE9-250E-7535-1CF49C3077D9}"/>
              </a:ext>
            </a:extLst>
          </p:cNvPr>
          <p:cNvPicPr>
            <a:picLocks noChangeAspect="1"/>
          </p:cNvPicPr>
          <p:nvPr/>
        </p:nvPicPr>
        <p:blipFill>
          <a:blip r:embed="rId6"/>
          <a:stretch>
            <a:fillRect/>
          </a:stretch>
        </p:blipFill>
        <p:spPr>
          <a:xfrm>
            <a:off x="566597" y="1878586"/>
            <a:ext cx="2405316" cy="1550414"/>
          </a:xfrm>
          <a:prstGeom prst="rect">
            <a:avLst/>
          </a:prstGeom>
        </p:spPr>
      </p:pic>
      <p:pic>
        <p:nvPicPr>
          <p:cNvPr id="40" name="Picture 39">
            <a:extLst>
              <a:ext uri="{FF2B5EF4-FFF2-40B4-BE49-F238E27FC236}">
                <a16:creationId xmlns:a16="http://schemas.microsoft.com/office/drawing/2014/main" id="{61393FD8-0900-0E75-13CB-BA9816A0CD41}"/>
              </a:ext>
            </a:extLst>
          </p:cNvPr>
          <p:cNvPicPr>
            <a:picLocks noChangeAspect="1"/>
          </p:cNvPicPr>
          <p:nvPr/>
        </p:nvPicPr>
        <p:blipFill>
          <a:blip r:embed="rId7"/>
          <a:stretch>
            <a:fillRect/>
          </a:stretch>
        </p:blipFill>
        <p:spPr>
          <a:xfrm>
            <a:off x="3650804" y="2148036"/>
            <a:ext cx="4620270" cy="1562318"/>
          </a:xfrm>
          <a:prstGeom prst="rect">
            <a:avLst/>
          </a:prstGeom>
        </p:spPr>
      </p:pic>
      <p:sp>
        <p:nvSpPr>
          <p:cNvPr id="43" name="TextBox 42">
            <a:extLst>
              <a:ext uri="{FF2B5EF4-FFF2-40B4-BE49-F238E27FC236}">
                <a16:creationId xmlns:a16="http://schemas.microsoft.com/office/drawing/2014/main" id="{28DC70C8-4AE5-A92E-1C74-46368AE371C2}"/>
              </a:ext>
            </a:extLst>
          </p:cNvPr>
          <p:cNvSpPr txBox="1"/>
          <p:nvPr/>
        </p:nvSpPr>
        <p:spPr>
          <a:xfrm>
            <a:off x="2989053" y="1246219"/>
            <a:ext cx="5714887" cy="1200329"/>
          </a:xfrm>
          <a:prstGeom prst="rect">
            <a:avLst/>
          </a:prstGeom>
          <a:noFill/>
        </p:spPr>
        <p:txBody>
          <a:bodyPr wrap="square">
            <a:spAutoFit/>
          </a:bodyPr>
          <a:lstStyle/>
          <a:p>
            <a:r>
              <a:rPr lang="en-US" dirty="0"/>
              <a:t>Roller, rocker, or ball support transmits a compressive force normal to the supporting surface.</a:t>
            </a:r>
          </a:p>
        </p:txBody>
      </p:sp>
      <p:pic>
        <p:nvPicPr>
          <p:cNvPr id="45" name="Picture 44">
            <a:extLst>
              <a:ext uri="{FF2B5EF4-FFF2-40B4-BE49-F238E27FC236}">
                <a16:creationId xmlns:a16="http://schemas.microsoft.com/office/drawing/2014/main" id="{95D4B09F-A544-7A60-B225-F32BE429CEA1}"/>
              </a:ext>
            </a:extLst>
          </p:cNvPr>
          <p:cNvPicPr>
            <a:picLocks noChangeAspect="1"/>
          </p:cNvPicPr>
          <p:nvPr/>
        </p:nvPicPr>
        <p:blipFill>
          <a:blip r:embed="rId8"/>
          <a:stretch>
            <a:fillRect/>
          </a:stretch>
        </p:blipFill>
        <p:spPr>
          <a:xfrm>
            <a:off x="1021438" y="3692769"/>
            <a:ext cx="1495634" cy="1314633"/>
          </a:xfrm>
          <a:prstGeom prst="rect">
            <a:avLst/>
          </a:prstGeom>
        </p:spPr>
      </p:pic>
      <p:pic>
        <p:nvPicPr>
          <p:cNvPr id="47" name="Picture 46">
            <a:extLst>
              <a:ext uri="{FF2B5EF4-FFF2-40B4-BE49-F238E27FC236}">
                <a16:creationId xmlns:a16="http://schemas.microsoft.com/office/drawing/2014/main" id="{4B666BD5-3EBB-24C7-A3A2-91B478B3A9CB}"/>
              </a:ext>
            </a:extLst>
          </p:cNvPr>
          <p:cNvPicPr>
            <a:picLocks noChangeAspect="1"/>
          </p:cNvPicPr>
          <p:nvPr/>
        </p:nvPicPr>
        <p:blipFill>
          <a:blip r:embed="rId9"/>
          <a:stretch>
            <a:fillRect/>
          </a:stretch>
        </p:blipFill>
        <p:spPr>
          <a:xfrm>
            <a:off x="4458669" y="3602546"/>
            <a:ext cx="1371791" cy="1705213"/>
          </a:xfrm>
          <a:prstGeom prst="rect">
            <a:avLst/>
          </a:prstGeom>
        </p:spPr>
      </p:pic>
    </p:spTree>
    <p:extLst>
      <p:ext uri="{BB962C8B-B14F-4D97-AF65-F5344CB8AC3E}">
        <p14:creationId xmlns:p14="http://schemas.microsoft.com/office/powerpoint/2010/main" val="1321176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ppt_x"/>
                                          </p:val>
                                        </p:tav>
                                        <p:tav tm="100000">
                                          <p:val>
                                            <p:strVal val="#ppt_x"/>
                                          </p:val>
                                        </p:tav>
                                      </p:tavLst>
                                    </p:anim>
                                    <p:anim calcmode="lin" valueType="num">
                                      <p:cBhvr additive="base">
                                        <p:cTn id="8"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p:cTn id="13" dur="1250" fill="hold"/>
                                        <p:tgtEl>
                                          <p:spTgt spid="38"/>
                                        </p:tgtEl>
                                        <p:attrNameLst>
                                          <p:attrName>ppt_w</p:attrName>
                                        </p:attrNameLst>
                                      </p:cBhvr>
                                      <p:tavLst>
                                        <p:tav tm="0">
                                          <p:val>
                                            <p:fltVal val="0"/>
                                          </p:val>
                                        </p:tav>
                                        <p:tav tm="100000">
                                          <p:val>
                                            <p:strVal val="#ppt_w"/>
                                          </p:val>
                                        </p:tav>
                                      </p:tavLst>
                                    </p:anim>
                                    <p:anim calcmode="lin" valueType="num">
                                      <p:cBhvr>
                                        <p:cTn id="14" dur="1250" fill="hold"/>
                                        <p:tgtEl>
                                          <p:spTgt spid="38"/>
                                        </p:tgtEl>
                                        <p:attrNameLst>
                                          <p:attrName>ppt_h</p:attrName>
                                        </p:attrNameLst>
                                      </p:cBhvr>
                                      <p:tavLst>
                                        <p:tav tm="0">
                                          <p:val>
                                            <p:fltVal val="0"/>
                                          </p:val>
                                        </p:tav>
                                        <p:tav tm="100000">
                                          <p:val>
                                            <p:strVal val="#ppt_h"/>
                                          </p:val>
                                        </p:tav>
                                      </p:tavLst>
                                    </p:anim>
                                    <p:animEffect transition="in" filter="fade">
                                      <p:cBhvr>
                                        <p:cTn id="15" dur="1250"/>
                                        <p:tgtEl>
                                          <p:spTgt spid="38"/>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43"/>
                                        </p:tgtEl>
                                        <p:attrNameLst>
                                          <p:attrName>style.visibility</p:attrName>
                                        </p:attrNameLst>
                                      </p:cBhvr>
                                      <p:to>
                                        <p:strVal val="visible"/>
                                      </p:to>
                                    </p:set>
                                    <p:anim calcmode="lin" valueType="num">
                                      <p:cBhvr additive="base">
                                        <p:cTn id="20" dur="500" fill="hold"/>
                                        <p:tgtEl>
                                          <p:spTgt spid="43"/>
                                        </p:tgtEl>
                                        <p:attrNameLst>
                                          <p:attrName>ppt_x</p:attrName>
                                        </p:attrNameLst>
                                      </p:cBhvr>
                                      <p:tavLst>
                                        <p:tav tm="0">
                                          <p:val>
                                            <p:strVal val="#ppt_x"/>
                                          </p:val>
                                        </p:tav>
                                        <p:tav tm="100000">
                                          <p:val>
                                            <p:strVal val="#ppt_x"/>
                                          </p:val>
                                        </p:tav>
                                      </p:tavLst>
                                    </p:anim>
                                    <p:anim calcmode="lin" valueType="num">
                                      <p:cBhvr additive="base">
                                        <p:cTn id="21"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40"/>
                                        </p:tgtEl>
                                        <p:attrNameLst>
                                          <p:attrName>style.visibility</p:attrName>
                                        </p:attrNameLst>
                                      </p:cBhvr>
                                      <p:to>
                                        <p:strVal val="visible"/>
                                      </p:to>
                                    </p:set>
                                    <p:anim calcmode="lin" valueType="num">
                                      <p:cBhvr additive="base">
                                        <p:cTn id="26" dur="500" fill="hold"/>
                                        <p:tgtEl>
                                          <p:spTgt spid="40"/>
                                        </p:tgtEl>
                                        <p:attrNameLst>
                                          <p:attrName>ppt_x</p:attrName>
                                        </p:attrNameLst>
                                      </p:cBhvr>
                                      <p:tavLst>
                                        <p:tav tm="0">
                                          <p:val>
                                            <p:strVal val="#ppt_x"/>
                                          </p:val>
                                        </p:tav>
                                        <p:tav tm="100000">
                                          <p:val>
                                            <p:strVal val="#ppt_x"/>
                                          </p:val>
                                        </p:tav>
                                      </p:tavLst>
                                    </p:anim>
                                    <p:anim calcmode="lin" valueType="num">
                                      <p:cBhvr additive="base">
                                        <p:cTn id="27"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additive="base">
                                        <p:cTn id="32" dur="500" fill="hold"/>
                                        <p:tgtEl>
                                          <p:spTgt spid="45"/>
                                        </p:tgtEl>
                                        <p:attrNameLst>
                                          <p:attrName>ppt_x</p:attrName>
                                        </p:attrNameLst>
                                      </p:cBhvr>
                                      <p:tavLst>
                                        <p:tav tm="0">
                                          <p:val>
                                            <p:strVal val="#ppt_x"/>
                                          </p:val>
                                        </p:tav>
                                        <p:tav tm="100000">
                                          <p:val>
                                            <p:strVal val="#ppt_x"/>
                                          </p:val>
                                        </p:tav>
                                      </p:tavLst>
                                    </p:anim>
                                    <p:anim calcmode="lin" valueType="num">
                                      <p:cBhvr additive="base">
                                        <p:cTn id="33" dur="500" fill="hold"/>
                                        <p:tgtEl>
                                          <p:spTgt spid="45"/>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500" fill="hold"/>
                                        <p:tgtEl>
                                          <p:spTgt spid="25"/>
                                        </p:tgtEl>
                                        <p:attrNameLst>
                                          <p:attrName>ppt_x</p:attrName>
                                        </p:attrNameLst>
                                      </p:cBhvr>
                                      <p:tavLst>
                                        <p:tav tm="0">
                                          <p:val>
                                            <p:strVal val="#ppt_x"/>
                                          </p:val>
                                        </p:tav>
                                        <p:tav tm="100000">
                                          <p:val>
                                            <p:strVal val="#ppt_x"/>
                                          </p:val>
                                        </p:tav>
                                      </p:tavLst>
                                    </p:anim>
                                    <p:anim calcmode="lin" valueType="num">
                                      <p:cBhvr additive="base">
                                        <p:cTn id="37"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47"/>
                                        </p:tgtEl>
                                        <p:attrNameLst>
                                          <p:attrName>style.visibility</p:attrName>
                                        </p:attrNameLst>
                                      </p:cBhvr>
                                      <p:to>
                                        <p:strVal val="visible"/>
                                      </p:to>
                                    </p:set>
                                    <p:anim calcmode="lin" valueType="num">
                                      <p:cBhvr additive="base">
                                        <p:cTn id="42" dur="500" fill="hold"/>
                                        <p:tgtEl>
                                          <p:spTgt spid="47"/>
                                        </p:tgtEl>
                                        <p:attrNameLst>
                                          <p:attrName>ppt_x</p:attrName>
                                        </p:attrNameLst>
                                      </p:cBhvr>
                                      <p:tavLst>
                                        <p:tav tm="0">
                                          <p:val>
                                            <p:strVal val="#ppt_x"/>
                                          </p:val>
                                        </p:tav>
                                        <p:tav tm="100000">
                                          <p:val>
                                            <p:strVal val="#ppt_x"/>
                                          </p:val>
                                        </p:tav>
                                      </p:tavLst>
                                    </p:anim>
                                    <p:anim calcmode="lin" valueType="num">
                                      <p:cBhvr additive="base">
                                        <p:cTn id="43" dur="500" fill="hold"/>
                                        <p:tgtEl>
                                          <p:spTgt spid="47"/>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cBhvr additive="base">
                                        <p:cTn id="46" dur="500" fill="hold"/>
                                        <p:tgtEl>
                                          <p:spTgt spid="26"/>
                                        </p:tgtEl>
                                        <p:attrNameLst>
                                          <p:attrName>ppt_x</p:attrName>
                                        </p:attrNameLst>
                                      </p:cBhvr>
                                      <p:tavLst>
                                        <p:tav tm="0">
                                          <p:val>
                                            <p:strVal val="#ppt_x"/>
                                          </p:val>
                                        </p:tav>
                                        <p:tav tm="100000">
                                          <p:val>
                                            <p:strVal val="#ppt_x"/>
                                          </p:val>
                                        </p:tav>
                                      </p:tavLst>
                                    </p:anim>
                                    <p:anim calcmode="lin" valueType="num">
                                      <p:cBhvr additive="base">
                                        <p:cTn id="47"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36" grpId="0"/>
      <p:bldP spid="4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614EC-4F90-ABAC-BB4E-646BACD101BF}"/>
            </a:ext>
          </a:extLst>
        </p:cNvPr>
        <p:cNvGrpSpPr/>
        <p:nvPr/>
      </p:nvGrpSpPr>
      <p:grpSpPr>
        <a:xfrm>
          <a:off x="0" y="0"/>
          <a:ext cx="0" cy="0"/>
          <a:chOff x="0" y="0"/>
          <a:chExt cx="0" cy="0"/>
        </a:xfrm>
      </p:grpSpPr>
      <p:sp>
        <p:nvSpPr>
          <p:cNvPr id="22" name="Title 21">
            <a:extLst>
              <a:ext uri="{FF2B5EF4-FFF2-40B4-BE49-F238E27FC236}">
                <a16:creationId xmlns:a16="http://schemas.microsoft.com/office/drawing/2014/main" id="{CE3D6B2E-D181-B0CE-863E-00EEDC8221E2}"/>
              </a:ext>
            </a:extLst>
          </p:cNvPr>
          <p:cNvSpPr>
            <a:spLocks noGrp="1"/>
          </p:cNvSpPr>
          <p:nvPr>
            <p:ph type="title"/>
          </p:nvPr>
        </p:nvSpPr>
        <p:spPr>
          <a:xfrm>
            <a:off x="182592" y="188283"/>
            <a:ext cx="7772400" cy="954717"/>
          </a:xfrm>
        </p:spPr>
        <p:txBody>
          <a:bodyPr/>
          <a:lstStyle/>
          <a:p>
            <a:r>
              <a:rPr lang="en-US" sz="2800" dirty="0"/>
              <a:t>Roller Contacts: Action of Forces</a:t>
            </a:r>
          </a:p>
        </p:txBody>
      </p:sp>
      <p:grpSp>
        <p:nvGrpSpPr>
          <p:cNvPr id="5" name="Group 38">
            <a:extLst>
              <a:ext uri="{FF2B5EF4-FFF2-40B4-BE49-F238E27FC236}">
                <a16:creationId xmlns:a16="http://schemas.microsoft.com/office/drawing/2014/main" id="{3C717503-3BC3-4A30-926F-FCB2B7B415B5}"/>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B7A4A48E-96BA-755A-8638-1ABFCED8A583}"/>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A8C285DC-49FE-0D11-CC12-879700D68861}"/>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24A91F5B-DE44-87DE-7724-7B80726C2E0D}"/>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6CB27E61-1B8B-EC2A-7F49-ECC9DB18694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6881E3E2-0BA6-D521-CD7E-DDBF8E9F637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630F9F93-977F-59FB-7926-051BF80CC132}"/>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53AE1CE6-2B93-D128-FFBB-A1D5A6094F0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008ED576-1D9A-EA19-D007-C78F94A1762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A66E0FDC-4B9A-A9A4-2C17-BC7E0F23EBBE}"/>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86F85B81-4655-99A5-26A1-24E845950E1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9358FC10-E8A0-B44A-C62A-C7522FE4799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29593420-3D80-C370-22FC-5E162FB10409}"/>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FB0CCB64-38C1-CA6F-A26F-7F57E427281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AC70CA94-67B3-FB78-F830-9B5B4B011B8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51DD1412-28D5-8184-9289-547CCD498818}"/>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DDD58AD7-A36D-75F3-D8F5-DA19C7D9E0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extBox 1">
            <a:extLst>
              <a:ext uri="{FF2B5EF4-FFF2-40B4-BE49-F238E27FC236}">
                <a16:creationId xmlns:a16="http://schemas.microsoft.com/office/drawing/2014/main" id="{35291AE4-BD7D-BFEF-B04E-15B61C31F2FE}"/>
              </a:ext>
            </a:extLst>
          </p:cNvPr>
          <p:cNvSpPr txBox="1"/>
          <p:nvPr/>
        </p:nvSpPr>
        <p:spPr>
          <a:xfrm>
            <a:off x="3525323" y="1366028"/>
            <a:ext cx="2201244" cy="461665"/>
          </a:xfrm>
          <a:prstGeom prst="rect">
            <a:avLst/>
          </a:prstGeom>
          <a:noFill/>
        </p:spPr>
        <p:txBody>
          <a:bodyPr wrap="none" rtlCol="0">
            <a:spAutoFit/>
          </a:bodyPr>
          <a:lstStyle/>
          <a:p>
            <a:r>
              <a:rPr lang="en-US" dirty="0"/>
              <a:t>Parking on Hills</a:t>
            </a:r>
          </a:p>
        </p:txBody>
      </p:sp>
      <p:pic>
        <p:nvPicPr>
          <p:cNvPr id="4" name="Picture 3">
            <a:extLst>
              <a:ext uri="{FF2B5EF4-FFF2-40B4-BE49-F238E27FC236}">
                <a16:creationId xmlns:a16="http://schemas.microsoft.com/office/drawing/2014/main" id="{1D5860C8-6654-EA97-EE73-AC2CB8A13CFF}"/>
              </a:ext>
            </a:extLst>
          </p:cNvPr>
          <p:cNvPicPr>
            <a:picLocks noChangeAspect="1"/>
          </p:cNvPicPr>
          <p:nvPr/>
        </p:nvPicPr>
        <p:blipFill>
          <a:blip r:embed="rId4"/>
          <a:stretch>
            <a:fillRect/>
          </a:stretch>
        </p:blipFill>
        <p:spPr>
          <a:xfrm>
            <a:off x="609600" y="1972780"/>
            <a:ext cx="2438400" cy="3251202"/>
          </a:xfrm>
          <a:prstGeom prst="rect">
            <a:avLst/>
          </a:prstGeom>
        </p:spPr>
      </p:pic>
      <p:pic>
        <p:nvPicPr>
          <p:cNvPr id="24" name="Picture 23">
            <a:extLst>
              <a:ext uri="{FF2B5EF4-FFF2-40B4-BE49-F238E27FC236}">
                <a16:creationId xmlns:a16="http://schemas.microsoft.com/office/drawing/2014/main" id="{266B6266-8D33-03E6-4FC6-FB90B3A989C6}"/>
              </a:ext>
            </a:extLst>
          </p:cNvPr>
          <p:cNvPicPr>
            <a:picLocks noChangeAspect="1"/>
          </p:cNvPicPr>
          <p:nvPr/>
        </p:nvPicPr>
        <p:blipFill>
          <a:blip r:embed="rId5"/>
          <a:stretch>
            <a:fillRect/>
          </a:stretch>
        </p:blipFill>
        <p:spPr>
          <a:xfrm>
            <a:off x="3409114" y="2241364"/>
            <a:ext cx="2429269" cy="2597449"/>
          </a:xfrm>
          <a:prstGeom prst="rect">
            <a:avLst/>
          </a:prstGeom>
        </p:spPr>
      </p:pic>
      <p:pic>
        <p:nvPicPr>
          <p:cNvPr id="28" name="Picture 27">
            <a:extLst>
              <a:ext uri="{FF2B5EF4-FFF2-40B4-BE49-F238E27FC236}">
                <a16:creationId xmlns:a16="http://schemas.microsoft.com/office/drawing/2014/main" id="{90573A46-2A91-7A6E-F3A1-114B0C6CD62A}"/>
              </a:ext>
            </a:extLst>
          </p:cNvPr>
          <p:cNvPicPr>
            <a:picLocks noChangeAspect="1"/>
          </p:cNvPicPr>
          <p:nvPr/>
        </p:nvPicPr>
        <p:blipFill>
          <a:blip r:embed="rId6"/>
          <a:stretch>
            <a:fillRect/>
          </a:stretch>
        </p:blipFill>
        <p:spPr>
          <a:xfrm>
            <a:off x="6443605" y="2277307"/>
            <a:ext cx="2265084" cy="2294693"/>
          </a:xfrm>
          <a:prstGeom prst="rect">
            <a:avLst/>
          </a:prstGeom>
        </p:spPr>
      </p:pic>
      <p:pic>
        <p:nvPicPr>
          <p:cNvPr id="1026" name="Picture 2" descr="Parking safely on hills tips">
            <a:extLst>
              <a:ext uri="{FF2B5EF4-FFF2-40B4-BE49-F238E27FC236}">
                <a16:creationId xmlns:a16="http://schemas.microsoft.com/office/drawing/2014/main" id="{F5BB8FEE-5214-0CDF-A6C5-8353DF8A1A8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38068" y="1839973"/>
            <a:ext cx="3657934" cy="47963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4716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999"/>
                                          </p:stCondLst>
                                        </p:cTn>
                                        <p:tgtEl>
                                          <p:spTgt spid="2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anim calcmode="lin" valueType="num">
                                      <p:cBhvr>
                                        <p:cTn id="27" dur="1250" fill="hold"/>
                                        <p:tgtEl>
                                          <p:spTgt spid="1026"/>
                                        </p:tgtEl>
                                        <p:attrNameLst>
                                          <p:attrName>ppt_w</p:attrName>
                                        </p:attrNameLst>
                                      </p:cBhvr>
                                      <p:tavLst>
                                        <p:tav tm="0">
                                          <p:val>
                                            <p:fltVal val="0"/>
                                          </p:val>
                                        </p:tav>
                                        <p:tav tm="100000">
                                          <p:val>
                                            <p:strVal val="#ppt_w"/>
                                          </p:val>
                                        </p:tav>
                                      </p:tavLst>
                                    </p:anim>
                                    <p:anim calcmode="lin" valueType="num">
                                      <p:cBhvr>
                                        <p:cTn id="28" dur="1250" fill="hold"/>
                                        <p:tgtEl>
                                          <p:spTgt spid="1026"/>
                                        </p:tgtEl>
                                        <p:attrNameLst>
                                          <p:attrName>ppt_h</p:attrName>
                                        </p:attrNameLst>
                                      </p:cBhvr>
                                      <p:tavLst>
                                        <p:tav tm="0">
                                          <p:val>
                                            <p:fltVal val="0"/>
                                          </p:val>
                                        </p:tav>
                                        <p:tav tm="100000">
                                          <p:val>
                                            <p:strVal val="#ppt_h"/>
                                          </p:val>
                                        </p:tav>
                                      </p:tavLst>
                                    </p:anim>
                                    <p:animEffect transition="in" filter="fade">
                                      <p:cBhvr>
                                        <p:cTn id="29" dur="125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25FB2-5090-29DF-E18B-5E222F480AB5}"/>
            </a:ext>
          </a:extLst>
        </p:cNvPr>
        <p:cNvGrpSpPr/>
        <p:nvPr/>
      </p:nvGrpSpPr>
      <p:grpSpPr>
        <a:xfrm>
          <a:off x="0" y="0"/>
          <a:ext cx="0" cy="0"/>
          <a:chOff x="0" y="0"/>
          <a:chExt cx="0" cy="0"/>
        </a:xfrm>
      </p:grpSpPr>
      <p:sp>
        <p:nvSpPr>
          <p:cNvPr id="22" name="Title 21">
            <a:extLst>
              <a:ext uri="{FF2B5EF4-FFF2-40B4-BE49-F238E27FC236}">
                <a16:creationId xmlns:a16="http://schemas.microsoft.com/office/drawing/2014/main" id="{34DB5E2D-2FD9-8979-FA9B-59CCEB98E881}"/>
              </a:ext>
            </a:extLst>
          </p:cNvPr>
          <p:cNvSpPr>
            <a:spLocks noGrp="1"/>
          </p:cNvSpPr>
          <p:nvPr>
            <p:ph type="title"/>
          </p:nvPr>
        </p:nvSpPr>
        <p:spPr>
          <a:xfrm>
            <a:off x="182592" y="188283"/>
            <a:ext cx="7772400" cy="954717"/>
          </a:xfrm>
        </p:spPr>
        <p:txBody>
          <a:bodyPr/>
          <a:lstStyle/>
          <a:p>
            <a:r>
              <a:rPr lang="en-US" sz="2800" dirty="0"/>
              <a:t>Modeling the Action of Forces</a:t>
            </a:r>
          </a:p>
        </p:txBody>
      </p:sp>
      <p:sp>
        <p:nvSpPr>
          <p:cNvPr id="3" name="Subtitle 2">
            <a:extLst>
              <a:ext uri="{FF2B5EF4-FFF2-40B4-BE49-F238E27FC236}">
                <a16:creationId xmlns:a16="http://schemas.microsoft.com/office/drawing/2014/main" id="{8B316673-F9AC-E62A-EE81-ABFFEA6477AC}"/>
              </a:ext>
            </a:extLst>
          </p:cNvPr>
          <p:cNvSpPr txBox="1">
            <a:spLocks noGrp="1"/>
          </p:cNvSpPr>
          <p:nvPr>
            <p:ph idx="1"/>
          </p:nvPr>
        </p:nvSpPr>
        <p:spPr>
          <a:xfrm>
            <a:off x="476279" y="1305554"/>
            <a:ext cx="3381346" cy="590354"/>
          </a:xfrm>
        </p:spPr>
        <p:txBody>
          <a:bodyPr anchorCtr="0"/>
          <a:lstStyle/>
          <a:p>
            <a:pPr marL="0" lvl="0" indent="0">
              <a:spcBef>
                <a:spcPts val="600"/>
              </a:spcBef>
              <a:buClr>
                <a:srgbClr val="000000"/>
              </a:buClr>
              <a:buNone/>
            </a:pPr>
            <a:r>
              <a:rPr lang="en-US" sz="2400" dirty="0"/>
              <a:t>5.Freely sliding guide</a:t>
            </a:r>
            <a:endParaRPr lang="en-US" sz="2400" dirty="0">
              <a:solidFill>
                <a:srgbClr val="7030A0"/>
              </a:solidFill>
              <a:ea typeface="Calibri"/>
              <a:cs typeface="Calibri"/>
            </a:endParaRPr>
          </a:p>
        </p:txBody>
      </p:sp>
      <p:grpSp>
        <p:nvGrpSpPr>
          <p:cNvPr id="5" name="Group 38">
            <a:extLst>
              <a:ext uri="{FF2B5EF4-FFF2-40B4-BE49-F238E27FC236}">
                <a16:creationId xmlns:a16="http://schemas.microsoft.com/office/drawing/2014/main" id="{21B24010-0260-2E24-000D-91E26DB28743}"/>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191D61C0-EB7A-F8E3-0DA3-7955A3E02F57}"/>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0BBB513D-02CB-D070-E78D-8B941DD59970}"/>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5251A32D-A537-B478-B951-873D69659992}"/>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72E04481-AEBD-C5CF-E42A-B1237F268CB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CD5595BE-5942-772F-599D-A0E3952884F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D062A8B7-E051-2624-1984-9957C9451032}"/>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798C3BDC-B1C5-8F9C-D67E-7116B9B1BA7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CDB05262-2877-0C2C-4257-AD0B4721966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9A34406F-CF59-D5B3-BF0C-9D54AFEA8C83}"/>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DDD7F2E8-E5F5-3B58-CE46-5483C7D0E2C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E03B93D5-B8DB-9E78-71D5-23F99446815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85D09327-0529-C934-09E4-DDAC1BC9A788}"/>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06C81C8C-B078-7A55-3EEE-0D21B0F4CA7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12F6112F-0B52-17A7-9588-521E4D908EA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7AB1DA11-B0A2-A4D6-400B-8217FF4CB372}"/>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FE60E597-4EF6-64B9-FC0C-174B1F6707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7D7A03DC-87F1-7018-714F-E6B34F491F0B}"/>
                  </a:ext>
                </a:extLst>
              </p:cNvPr>
              <p:cNvSpPr txBox="1"/>
              <p:nvPr/>
            </p:nvSpPr>
            <p:spPr>
              <a:xfrm>
                <a:off x="5181600" y="5638800"/>
                <a:ext cx="495649" cy="506421"/>
              </a:xfrm>
              <a:prstGeom prst="rect">
                <a:avLst/>
              </a:prstGeom>
              <a:solidFill>
                <a:schemeClr val="bg1"/>
              </a:solidFill>
            </p:spPr>
            <p:txBody>
              <a:bodyPr wrap="none" rtlCol="0">
                <a:spAutoFit/>
              </a:bodyPr>
              <a:lstStyle/>
              <a:p>
                <a:pPr algn="r"/>
                <a14:m>
                  <m:oMathPara xmlns:m="http://schemas.openxmlformats.org/officeDocument/2006/math">
                    <m:oMathParaPr>
                      <m:jc m:val="centerGroup"/>
                    </m:oMathParaPr>
                    <m:oMath xmlns:m="http://schemas.openxmlformats.org/officeDocument/2006/math">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𝑵</m:t>
                          </m:r>
                        </m:e>
                      </m:acc>
                    </m:oMath>
                  </m:oMathPara>
                </a14:m>
                <a:endParaRPr lang="en-US" b="1" i="1" dirty="0"/>
              </a:p>
            </p:txBody>
          </p:sp>
        </mc:Choice>
        <mc:Fallback xmlns="">
          <p:sp>
            <p:nvSpPr>
              <p:cNvPr id="27" name="TextBox 26">
                <a:extLst>
                  <a:ext uri="{FF2B5EF4-FFF2-40B4-BE49-F238E27FC236}">
                    <a16:creationId xmlns:a16="http://schemas.microsoft.com/office/drawing/2014/main" id="{7D7A03DC-87F1-7018-714F-E6B34F491F0B}"/>
                  </a:ext>
                </a:extLst>
              </p:cNvPr>
              <p:cNvSpPr txBox="1">
                <a:spLocks noRot="1" noChangeAspect="1" noMove="1" noResize="1" noEditPoints="1" noAdjustHandles="1" noChangeArrowheads="1" noChangeShapeType="1" noTextEdit="1"/>
              </p:cNvSpPr>
              <p:nvPr/>
            </p:nvSpPr>
            <p:spPr>
              <a:xfrm>
                <a:off x="5181600" y="5638800"/>
                <a:ext cx="495649" cy="506421"/>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B1D7F2F0-F778-159B-CD2E-2BF5788C2C14}"/>
                  </a:ext>
                </a:extLst>
              </p:cNvPr>
              <p:cNvSpPr txBox="1"/>
              <p:nvPr/>
            </p:nvSpPr>
            <p:spPr>
              <a:xfrm>
                <a:off x="6895751" y="5638800"/>
                <a:ext cx="495649" cy="506421"/>
              </a:xfrm>
              <a:prstGeom prst="rect">
                <a:avLst/>
              </a:prstGeom>
              <a:solidFill>
                <a:schemeClr val="bg1"/>
              </a:solidFill>
            </p:spPr>
            <p:txBody>
              <a:bodyPr wrap="none" rtlCol="0">
                <a:spAutoFit/>
              </a:bodyPr>
              <a:lstStyle/>
              <a:p>
                <a:pPr algn="r"/>
                <a14:m>
                  <m:oMathPara xmlns:m="http://schemas.openxmlformats.org/officeDocument/2006/math">
                    <m:oMathParaPr>
                      <m:jc m:val="centerGroup"/>
                    </m:oMathParaPr>
                    <m:oMath xmlns:m="http://schemas.openxmlformats.org/officeDocument/2006/math">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𝑵</m:t>
                          </m:r>
                        </m:e>
                      </m:acc>
                    </m:oMath>
                  </m:oMathPara>
                </a14:m>
                <a:endParaRPr lang="en-US" b="1" i="1" dirty="0"/>
              </a:p>
            </p:txBody>
          </p:sp>
        </mc:Choice>
        <mc:Fallback xmlns="">
          <p:sp>
            <p:nvSpPr>
              <p:cNvPr id="28" name="TextBox 27">
                <a:extLst>
                  <a:ext uri="{FF2B5EF4-FFF2-40B4-BE49-F238E27FC236}">
                    <a16:creationId xmlns:a16="http://schemas.microsoft.com/office/drawing/2014/main" id="{B1D7F2F0-F778-159B-CD2E-2BF5788C2C14}"/>
                  </a:ext>
                </a:extLst>
              </p:cNvPr>
              <p:cNvSpPr txBox="1">
                <a:spLocks noRot="1" noChangeAspect="1" noMove="1" noResize="1" noEditPoints="1" noAdjustHandles="1" noChangeArrowheads="1" noChangeShapeType="1" noTextEdit="1"/>
              </p:cNvSpPr>
              <p:nvPr/>
            </p:nvSpPr>
            <p:spPr>
              <a:xfrm>
                <a:off x="6895751" y="5638800"/>
                <a:ext cx="495649" cy="506421"/>
              </a:xfrm>
              <a:prstGeom prst="rect">
                <a:avLst/>
              </a:prstGeom>
              <a:blipFill>
                <a:blip r:embed="rId5"/>
                <a:stretch>
                  <a:fillRect/>
                </a:stretch>
              </a:blipFill>
            </p:spPr>
            <p:txBody>
              <a:bodyPr/>
              <a:lstStyle/>
              <a:p>
                <a:r>
                  <a:rPr lang="en-US">
                    <a:noFill/>
                  </a:rPr>
                  <a:t> </a:t>
                </a:r>
              </a:p>
            </p:txBody>
          </p:sp>
        </mc:Fallback>
      </mc:AlternateContent>
      <p:pic>
        <p:nvPicPr>
          <p:cNvPr id="34" name="Picture 33">
            <a:extLst>
              <a:ext uri="{FF2B5EF4-FFF2-40B4-BE49-F238E27FC236}">
                <a16:creationId xmlns:a16="http://schemas.microsoft.com/office/drawing/2014/main" id="{A80C29D8-D0BE-C597-108F-716498A0C4FF}"/>
              </a:ext>
            </a:extLst>
          </p:cNvPr>
          <p:cNvPicPr>
            <a:picLocks noChangeAspect="1"/>
          </p:cNvPicPr>
          <p:nvPr/>
        </p:nvPicPr>
        <p:blipFill>
          <a:blip r:embed="rId6"/>
          <a:stretch>
            <a:fillRect/>
          </a:stretch>
        </p:blipFill>
        <p:spPr>
          <a:xfrm>
            <a:off x="497845" y="1972336"/>
            <a:ext cx="2810267" cy="1381318"/>
          </a:xfrm>
          <a:prstGeom prst="rect">
            <a:avLst/>
          </a:prstGeom>
        </p:spPr>
      </p:pic>
      <p:pic>
        <p:nvPicPr>
          <p:cNvPr id="36" name="Picture 35">
            <a:extLst>
              <a:ext uri="{FF2B5EF4-FFF2-40B4-BE49-F238E27FC236}">
                <a16:creationId xmlns:a16="http://schemas.microsoft.com/office/drawing/2014/main" id="{59C0FD34-FD4C-4AC2-ED1D-492EA36C09F8}"/>
              </a:ext>
            </a:extLst>
          </p:cNvPr>
          <p:cNvPicPr>
            <a:picLocks noChangeAspect="1"/>
          </p:cNvPicPr>
          <p:nvPr/>
        </p:nvPicPr>
        <p:blipFill>
          <a:blip r:embed="rId7"/>
          <a:stretch>
            <a:fillRect/>
          </a:stretch>
        </p:blipFill>
        <p:spPr>
          <a:xfrm>
            <a:off x="417135" y="3587457"/>
            <a:ext cx="2848373" cy="1648055"/>
          </a:xfrm>
          <a:prstGeom prst="rect">
            <a:avLst/>
          </a:prstGeom>
        </p:spPr>
      </p:pic>
      <p:sp>
        <p:nvSpPr>
          <p:cNvPr id="38" name="TextBox 37">
            <a:extLst>
              <a:ext uri="{FF2B5EF4-FFF2-40B4-BE49-F238E27FC236}">
                <a16:creationId xmlns:a16="http://schemas.microsoft.com/office/drawing/2014/main" id="{B6865102-D9F0-E85F-A8A7-0CF66970042B}"/>
              </a:ext>
            </a:extLst>
          </p:cNvPr>
          <p:cNvSpPr txBox="1"/>
          <p:nvPr/>
        </p:nvSpPr>
        <p:spPr>
          <a:xfrm>
            <a:off x="3954145" y="1666576"/>
            <a:ext cx="4572000" cy="1200329"/>
          </a:xfrm>
          <a:prstGeom prst="rect">
            <a:avLst/>
          </a:prstGeom>
          <a:noFill/>
        </p:spPr>
        <p:txBody>
          <a:bodyPr wrap="square">
            <a:spAutoFit/>
          </a:bodyPr>
          <a:lstStyle/>
          <a:p>
            <a:r>
              <a:rPr lang="en-US" dirty="0"/>
              <a:t>Collar or slider free to move along smooth guides; can support force normal to guide only.</a:t>
            </a:r>
          </a:p>
        </p:txBody>
      </p:sp>
      <p:pic>
        <p:nvPicPr>
          <p:cNvPr id="40" name="Picture 39">
            <a:extLst>
              <a:ext uri="{FF2B5EF4-FFF2-40B4-BE49-F238E27FC236}">
                <a16:creationId xmlns:a16="http://schemas.microsoft.com/office/drawing/2014/main" id="{77C2572C-4A44-9517-654D-BA34F58929E2}"/>
              </a:ext>
            </a:extLst>
          </p:cNvPr>
          <p:cNvPicPr>
            <a:picLocks noChangeAspect="1"/>
          </p:cNvPicPr>
          <p:nvPr/>
        </p:nvPicPr>
        <p:blipFill>
          <a:blip r:embed="rId8"/>
          <a:stretch>
            <a:fillRect/>
          </a:stretch>
        </p:blipFill>
        <p:spPr>
          <a:xfrm>
            <a:off x="4572000" y="3174218"/>
            <a:ext cx="3498347" cy="2616981"/>
          </a:xfrm>
          <a:prstGeom prst="rect">
            <a:avLst/>
          </a:prstGeom>
        </p:spPr>
      </p:pic>
    </p:spTree>
    <p:extLst>
      <p:ext uri="{BB962C8B-B14F-4D97-AF65-F5344CB8AC3E}">
        <p14:creationId xmlns:p14="http://schemas.microsoft.com/office/powerpoint/2010/main" val="731698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p:cTn id="13" dur="1250" fill="hold"/>
                                        <p:tgtEl>
                                          <p:spTgt spid="34"/>
                                        </p:tgtEl>
                                        <p:attrNameLst>
                                          <p:attrName>ppt_w</p:attrName>
                                        </p:attrNameLst>
                                      </p:cBhvr>
                                      <p:tavLst>
                                        <p:tav tm="0">
                                          <p:val>
                                            <p:fltVal val="0"/>
                                          </p:val>
                                        </p:tav>
                                        <p:tav tm="100000">
                                          <p:val>
                                            <p:strVal val="#ppt_w"/>
                                          </p:val>
                                        </p:tav>
                                      </p:tavLst>
                                    </p:anim>
                                    <p:anim calcmode="lin" valueType="num">
                                      <p:cBhvr>
                                        <p:cTn id="14" dur="1250" fill="hold"/>
                                        <p:tgtEl>
                                          <p:spTgt spid="34"/>
                                        </p:tgtEl>
                                        <p:attrNameLst>
                                          <p:attrName>ppt_h</p:attrName>
                                        </p:attrNameLst>
                                      </p:cBhvr>
                                      <p:tavLst>
                                        <p:tav tm="0">
                                          <p:val>
                                            <p:fltVal val="0"/>
                                          </p:val>
                                        </p:tav>
                                        <p:tav tm="100000">
                                          <p:val>
                                            <p:strVal val="#ppt_h"/>
                                          </p:val>
                                        </p:tav>
                                      </p:tavLst>
                                    </p:anim>
                                    <p:animEffect transition="in" filter="fade">
                                      <p:cBhvr>
                                        <p:cTn id="15" dur="1250"/>
                                        <p:tgtEl>
                                          <p:spTgt spid="34"/>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36"/>
                                        </p:tgtEl>
                                        <p:attrNameLst>
                                          <p:attrName>style.visibility</p:attrName>
                                        </p:attrNameLst>
                                      </p:cBhvr>
                                      <p:to>
                                        <p:strVal val="visible"/>
                                      </p:to>
                                    </p:set>
                                    <p:anim calcmode="lin" valueType="num">
                                      <p:cBhvr>
                                        <p:cTn id="20" dur="1250" fill="hold"/>
                                        <p:tgtEl>
                                          <p:spTgt spid="36"/>
                                        </p:tgtEl>
                                        <p:attrNameLst>
                                          <p:attrName>ppt_w</p:attrName>
                                        </p:attrNameLst>
                                      </p:cBhvr>
                                      <p:tavLst>
                                        <p:tav tm="0">
                                          <p:val>
                                            <p:fltVal val="0"/>
                                          </p:val>
                                        </p:tav>
                                        <p:tav tm="100000">
                                          <p:val>
                                            <p:strVal val="#ppt_w"/>
                                          </p:val>
                                        </p:tav>
                                      </p:tavLst>
                                    </p:anim>
                                    <p:anim calcmode="lin" valueType="num">
                                      <p:cBhvr>
                                        <p:cTn id="21" dur="1250" fill="hold"/>
                                        <p:tgtEl>
                                          <p:spTgt spid="36"/>
                                        </p:tgtEl>
                                        <p:attrNameLst>
                                          <p:attrName>ppt_h</p:attrName>
                                        </p:attrNameLst>
                                      </p:cBhvr>
                                      <p:tavLst>
                                        <p:tav tm="0">
                                          <p:val>
                                            <p:fltVal val="0"/>
                                          </p:val>
                                        </p:tav>
                                        <p:tav tm="100000">
                                          <p:val>
                                            <p:strVal val="#ppt_h"/>
                                          </p:val>
                                        </p:tav>
                                      </p:tavLst>
                                    </p:anim>
                                    <p:animEffect transition="in" filter="fade">
                                      <p:cBhvr>
                                        <p:cTn id="22" dur="1250"/>
                                        <p:tgtEl>
                                          <p:spTgt spid="36"/>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additive="base">
                                        <p:cTn id="27" dur="500" fill="hold"/>
                                        <p:tgtEl>
                                          <p:spTgt spid="38"/>
                                        </p:tgtEl>
                                        <p:attrNameLst>
                                          <p:attrName>ppt_x</p:attrName>
                                        </p:attrNameLst>
                                      </p:cBhvr>
                                      <p:tavLst>
                                        <p:tav tm="0">
                                          <p:val>
                                            <p:strVal val="#ppt_x"/>
                                          </p:val>
                                        </p:tav>
                                        <p:tav tm="100000">
                                          <p:val>
                                            <p:strVal val="#ppt_x"/>
                                          </p:val>
                                        </p:tav>
                                      </p:tavLst>
                                    </p:anim>
                                    <p:anim calcmode="lin" valueType="num">
                                      <p:cBhvr additive="base">
                                        <p:cTn id="28"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40"/>
                                        </p:tgtEl>
                                        <p:attrNameLst>
                                          <p:attrName>style.visibility</p:attrName>
                                        </p:attrNameLst>
                                      </p:cBhvr>
                                      <p:to>
                                        <p:strVal val="visible"/>
                                      </p:to>
                                    </p:set>
                                    <p:anim calcmode="lin" valueType="num">
                                      <p:cBhvr additive="base">
                                        <p:cTn id="33" dur="500" fill="hold"/>
                                        <p:tgtEl>
                                          <p:spTgt spid="40"/>
                                        </p:tgtEl>
                                        <p:attrNameLst>
                                          <p:attrName>ppt_x</p:attrName>
                                        </p:attrNameLst>
                                      </p:cBhvr>
                                      <p:tavLst>
                                        <p:tav tm="0">
                                          <p:val>
                                            <p:strVal val="#ppt_x"/>
                                          </p:val>
                                        </p:tav>
                                        <p:tav tm="100000">
                                          <p:val>
                                            <p:strVal val="#ppt_x"/>
                                          </p:val>
                                        </p:tav>
                                      </p:tavLst>
                                    </p:anim>
                                    <p:anim calcmode="lin" valueType="num">
                                      <p:cBhvr additive="base">
                                        <p:cTn id="34" dur="500" fill="hold"/>
                                        <p:tgtEl>
                                          <p:spTgt spid="4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fill="hold"/>
                                        <p:tgtEl>
                                          <p:spTgt spid="27"/>
                                        </p:tgtEl>
                                        <p:attrNameLst>
                                          <p:attrName>ppt_x</p:attrName>
                                        </p:attrNameLst>
                                      </p:cBhvr>
                                      <p:tavLst>
                                        <p:tav tm="0">
                                          <p:val>
                                            <p:strVal val="#ppt_x"/>
                                          </p:val>
                                        </p:tav>
                                        <p:tav tm="100000">
                                          <p:val>
                                            <p:strVal val="#ppt_x"/>
                                          </p:val>
                                        </p:tav>
                                      </p:tavLst>
                                    </p:anim>
                                    <p:anim calcmode="lin" valueType="num">
                                      <p:cBhvr additive="base">
                                        <p:cTn id="38" dur="500" fill="hold"/>
                                        <p:tgtEl>
                                          <p:spTgt spid="27"/>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500" fill="hold"/>
                                        <p:tgtEl>
                                          <p:spTgt spid="28"/>
                                        </p:tgtEl>
                                        <p:attrNameLst>
                                          <p:attrName>ppt_x</p:attrName>
                                        </p:attrNameLst>
                                      </p:cBhvr>
                                      <p:tavLst>
                                        <p:tav tm="0">
                                          <p:val>
                                            <p:strVal val="#ppt_x"/>
                                          </p:val>
                                        </p:tav>
                                        <p:tav tm="100000">
                                          <p:val>
                                            <p:strVal val="#ppt_x"/>
                                          </p:val>
                                        </p:tav>
                                      </p:tavLst>
                                    </p:anim>
                                    <p:anim calcmode="lin" valueType="num">
                                      <p:cBhvr additive="base">
                                        <p:cTn id="4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7" grpId="0" animBg="1"/>
      <p:bldP spid="28" grpId="0" animBg="1"/>
      <p:bldP spid="3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4ABC8-CC6D-A9B6-133B-DE8A606CDF2A}"/>
            </a:ext>
          </a:extLst>
        </p:cNvPr>
        <p:cNvGrpSpPr/>
        <p:nvPr/>
      </p:nvGrpSpPr>
      <p:grpSpPr>
        <a:xfrm>
          <a:off x="0" y="0"/>
          <a:ext cx="0" cy="0"/>
          <a:chOff x="0" y="0"/>
          <a:chExt cx="0" cy="0"/>
        </a:xfrm>
      </p:grpSpPr>
      <p:pic>
        <p:nvPicPr>
          <p:cNvPr id="42" name="Picture 41">
            <a:extLst>
              <a:ext uri="{FF2B5EF4-FFF2-40B4-BE49-F238E27FC236}">
                <a16:creationId xmlns:a16="http://schemas.microsoft.com/office/drawing/2014/main" id="{0BA957CE-A24F-43D6-586C-AB22C85FE9AF}"/>
              </a:ext>
            </a:extLst>
          </p:cNvPr>
          <p:cNvPicPr>
            <a:picLocks noChangeAspect="1"/>
          </p:cNvPicPr>
          <p:nvPr/>
        </p:nvPicPr>
        <p:blipFill>
          <a:blip r:embed="rId3"/>
          <a:stretch>
            <a:fillRect/>
          </a:stretch>
        </p:blipFill>
        <p:spPr>
          <a:xfrm>
            <a:off x="5438502" y="4676215"/>
            <a:ext cx="1952898" cy="1724266"/>
          </a:xfrm>
          <a:prstGeom prst="rect">
            <a:avLst/>
          </a:prstGeom>
        </p:spPr>
      </p:pic>
      <p:pic>
        <p:nvPicPr>
          <p:cNvPr id="40" name="Picture 39">
            <a:extLst>
              <a:ext uri="{FF2B5EF4-FFF2-40B4-BE49-F238E27FC236}">
                <a16:creationId xmlns:a16="http://schemas.microsoft.com/office/drawing/2014/main" id="{67652223-3605-2700-5598-717526C94A22}"/>
              </a:ext>
            </a:extLst>
          </p:cNvPr>
          <p:cNvPicPr>
            <a:picLocks noChangeAspect="1"/>
          </p:cNvPicPr>
          <p:nvPr/>
        </p:nvPicPr>
        <p:blipFill>
          <a:blip r:embed="rId4"/>
          <a:stretch>
            <a:fillRect/>
          </a:stretch>
        </p:blipFill>
        <p:spPr>
          <a:xfrm>
            <a:off x="1219200" y="4453866"/>
            <a:ext cx="1952898" cy="2124371"/>
          </a:xfrm>
          <a:prstGeom prst="rect">
            <a:avLst/>
          </a:prstGeom>
        </p:spPr>
      </p:pic>
      <p:sp>
        <p:nvSpPr>
          <p:cNvPr id="22" name="Title 21">
            <a:extLst>
              <a:ext uri="{FF2B5EF4-FFF2-40B4-BE49-F238E27FC236}">
                <a16:creationId xmlns:a16="http://schemas.microsoft.com/office/drawing/2014/main" id="{064CEE96-2590-E7B3-D9AA-BAFE25F659E0}"/>
              </a:ext>
            </a:extLst>
          </p:cNvPr>
          <p:cNvSpPr>
            <a:spLocks noGrp="1"/>
          </p:cNvSpPr>
          <p:nvPr>
            <p:ph type="title"/>
          </p:nvPr>
        </p:nvSpPr>
        <p:spPr>
          <a:xfrm>
            <a:off x="581620" y="281767"/>
            <a:ext cx="7772400" cy="742996"/>
          </a:xfrm>
        </p:spPr>
        <p:txBody>
          <a:bodyPr/>
          <a:lstStyle/>
          <a:p>
            <a:r>
              <a:rPr lang="en-US" sz="2800" dirty="0"/>
              <a:t>Modeling the Action of Forces</a:t>
            </a:r>
          </a:p>
        </p:txBody>
      </p:sp>
      <p:grpSp>
        <p:nvGrpSpPr>
          <p:cNvPr id="5" name="Group 38">
            <a:extLst>
              <a:ext uri="{FF2B5EF4-FFF2-40B4-BE49-F238E27FC236}">
                <a16:creationId xmlns:a16="http://schemas.microsoft.com/office/drawing/2014/main" id="{B238C1FD-5FEF-37D6-03BD-7A1689AF43B1}"/>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E7969401-946F-41F9-F2A1-5F0497F2E229}"/>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2A8CB9F5-4C9B-119F-1C28-CE545F01C7ED}"/>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C4AA9647-C964-2B63-D9CB-DF6EBE4EE093}"/>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202EC429-D94C-3E97-837E-E75444722E5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C45E27F4-E841-B5CA-3D3A-9E5F95D1164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08C387E8-3778-8998-F22C-1F9FD8227608}"/>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E7937A8A-457E-A8BC-9F75-06DDF663E0A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F815AE2F-FA59-2D3D-2387-9DB40A19A2F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E971753C-B6CB-BC08-FE36-75BD573D5A15}"/>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F2C4342E-408C-9555-6832-E6A48FA0709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2E4CC43E-BDF9-87D7-42CD-595FE27D536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A079D0B5-CCA7-4B05-4DCF-06CAA107AC1D}"/>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CAFF22A3-AC30-38FA-FEC6-AF8D2CDEE40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93AE550F-B4E0-88E9-C114-B8CFF4CE187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672AFC82-1EFC-5C63-DA44-18F418F81031}"/>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D04F2245-7221-920D-84D3-BCC6DDA445F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A842B377-16BE-B3EF-BA85-CADBF63E7265}"/>
                  </a:ext>
                </a:extLst>
              </p:cNvPr>
              <p:cNvSpPr txBox="1"/>
              <p:nvPr/>
            </p:nvSpPr>
            <p:spPr>
              <a:xfrm>
                <a:off x="5151659" y="5739274"/>
                <a:ext cx="473206" cy="506421"/>
              </a:xfrm>
              <a:prstGeom prst="rect">
                <a:avLst/>
              </a:prstGeom>
              <a:solidFill>
                <a:schemeClr val="bg1"/>
              </a:solidFill>
            </p:spPr>
            <p:txBody>
              <a:bodyPr wrap="none" rtlCol="0">
                <a:spAutoFit/>
              </a:bodyPr>
              <a:lstStyle/>
              <a:p>
                <a:pPr/>
                <a14:m>
                  <m:oMathPara xmlns:m="http://schemas.openxmlformats.org/officeDocument/2006/math">
                    <m:oMathParaPr>
                      <m:jc m:val="centerGroup"/>
                    </m:oMathParaPr>
                    <m:oMath xmlns:m="http://schemas.openxmlformats.org/officeDocument/2006/math">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𝑹</m:t>
                          </m:r>
                        </m:e>
                      </m:acc>
                    </m:oMath>
                  </m:oMathPara>
                </a14:m>
                <a:endParaRPr lang="en-US" b="1" i="1" dirty="0"/>
              </a:p>
            </p:txBody>
          </p:sp>
        </mc:Choice>
        <mc:Fallback xmlns="">
          <p:sp>
            <p:nvSpPr>
              <p:cNvPr id="25" name="TextBox 24">
                <a:extLst>
                  <a:ext uri="{FF2B5EF4-FFF2-40B4-BE49-F238E27FC236}">
                    <a16:creationId xmlns:a16="http://schemas.microsoft.com/office/drawing/2014/main" id="{A842B377-16BE-B3EF-BA85-CADBF63E7265}"/>
                  </a:ext>
                </a:extLst>
              </p:cNvPr>
              <p:cNvSpPr txBox="1">
                <a:spLocks noRot="1" noChangeAspect="1" noMove="1" noResize="1" noEditPoints="1" noAdjustHandles="1" noChangeArrowheads="1" noChangeShapeType="1" noTextEdit="1"/>
              </p:cNvSpPr>
              <p:nvPr/>
            </p:nvSpPr>
            <p:spPr>
              <a:xfrm>
                <a:off x="5151659" y="5739274"/>
                <a:ext cx="473206" cy="506421"/>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E432BD31-4730-BE94-4843-C0F49A6F16B2}"/>
                  </a:ext>
                </a:extLst>
              </p:cNvPr>
              <p:cNvSpPr txBox="1"/>
              <p:nvPr/>
            </p:nvSpPr>
            <p:spPr>
              <a:xfrm>
                <a:off x="2619870" y="6019800"/>
                <a:ext cx="428130" cy="451790"/>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𝑅</m:t>
                              </m:r>
                            </m:e>
                          </m:acc>
                        </m:e>
                        <m:sub>
                          <m:r>
                            <a:rPr lang="en-US" b="0" i="1" smtClean="0">
                              <a:latin typeface="Cambria Math" panose="02040503050406030204" pitchFamily="18" charset="0"/>
                            </a:rPr>
                            <m:t>𝑦</m:t>
                          </m:r>
                        </m:sub>
                      </m:sSub>
                    </m:oMath>
                  </m:oMathPara>
                </a14:m>
                <a:endParaRPr lang="en-US" dirty="0"/>
              </a:p>
            </p:txBody>
          </p:sp>
        </mc:Choice>
        <mc:Fallback xmlns="">
          <p:sp>
            <p:nvSpPr>
              <p:cNvPr id="26" name="TextBox 25">
                <a:extLst>
                  <a:ext uri="{FF2B5EF4-FFF2-40B4-BE49-F238E27FC236}">
                    <a16:creationId xmlns:a16="http://schemas.microsoft.com/office/drawing/2014/main" id="{E432BD31-4730-BE94-4843-C0F49A6F16B2}"/>
                  </a:ext>
                </a:extLst>
              </p:cNvPr>
              <p:cNvSpPr txBox="1">
                <a:spLocks noRot="1" noChangeAspect="1" noMove="1" noResize="1" noEditPoints="1" noAdjustHandles="1" noChangeArrowheads="1" noChangeShapeType="1" noTextEdit="1"/>
              </p:cNvSpPr>
              <p:nvPr/>
            </p:nvSpPr>
            <p:spPr>
              <a:xfrm>
                <a:off x="2619870" y="6019800"/>
                <a:ext cx="428130" cy="451790"/>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3ADD2427-73A1-A0C1-235F-E2DAAC57BA2D}"/>
                  </a:ext>
                </a:extLst>
              </p:cNvPr>
              <p:cNvSpPr txBox="1"/>
              <p:nvPr/>
            </p:nvSpPr>
            <p:spPr>
              <a:xfrm>
                <a:off x="1295400" y="4953000"/>
                <a:ext cx="419089"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𝑅</m:t>
                              </m:r>
                            </m:e>
                          </m:acc>
                        </m:e>
                        <m:sub>
                          <m:r>
                            <a:rPr lang="en-US" b="0" i="1" smtClean="0">
                              <a:latin typeface="Cambria Math" panose="02040503050406030204" pitchFamily="18" charset="0"/>
                            </a:rPr>
                            <m:t>𝑥</m:t>
                          </m:r>
                        </m:sub>
                      </m:sSub>
                    </m:oMath>
                  </m:oMathPara>
                </a14:m>
                <a:endParaRPr lang="en-US" dirty="0"/>
              </a:p>
            </p:txBody>
          </p:sp>
        </mc:Choice>
        <mc:Fallback xmlns="">
          <p:sp>
            <p:nvSpPr>
              <p:cNvPr id="27" name="TextBox 26">
                <a:extLst>
                  <a:ext uri="{FF2B5EF4-FFF2-40B4-BE49-F238E27FC236}">
                    <a16:creationId xmlns:a16="http://schemas.microsoft.com/office/drawing/2014/main" id="{3ADD2427-73A1-A0C1-235F-E2DAAC57BA2D}"/>
                  </a:ext>
                </a:extLst>
              </p:cNvPr>
              <p:cNvSpPr txBox="1">
                <a:spLocks noRot="1" noChangeAspect="1" noMove="1" noResize="1" noEditPoints="1" noAdjustHandles="1" noChangeArrowheads="1" noChangeShapeType="1" noTextEdit="1"/>
              </p:cNvSpPr>
              <p:nvPr/>
            </p:nvSpPr>
            <p:spPr>
              <a:xfrm>
                <a:off x="1295400" y="4953000"/>
                <a:ext cx="419089" cy="414088"/>
              </a:xfrm>
              <a:prstGeom prst="rect">
                <a:avLst/>
              </a:prstGeom>
              <a:blipFill>
                <a:blip r:embed="rId8"/>
                <a:stretch>
                  <a:fillRect/>
                </a:stretch>
              </a:blipFill>
            </p:spPr>
            <p:txBody>
              <a:bodyPr/>
              <a:lstStyle/>
              <a:p>
                <a:r>
                  <a:rPr lang="en-US">
                    <a:noFill/>
                  </a:rPr>
                  <a:t> </a:t>
                </a:r>
              </a:p>
            </p:txBody>
          </p:sp>
        </mc:Fallback>
      </mc:AlternateContent>
      <p:pic>
        <p:nvPicPr>
          <p:cNvPr id="31" name="Picture 30">
            <a:extLst>
              <a:ext uri="{FF2B5EF4-FFF2-40B4-BE49-F238E27FC236}">
                <a16:creationId xmlns:a16="http://schemas.microsoft.com/office/drawing/2014/main" id="{30CBF333-4408-017D-DC3C-9CCD3D28D7A8}"/>
              </a:ext>
            </a:extLst>
          </p:cNvPr>
          <p:cNvPicPr>
            <a:picLocks noChangeAspect="1"/>
          </p:cNvPicPr>
          <p:nvPr/>
        </p:nvPicPr>
        <p:blipFill>
          <a:blip r:embed="rId9"/>
          <a:stretch>
            <a:fillRect/>
          </a:stretch>
        </p:blipFill>
        <p:spPr>
          <a:xfrm>
            <a:off x="2764209" y="1277353"/>
            <a:ext cx="2303090" cy="2253562"/>
          </a:xfrm>
          <a:prstGeom prst="rect">
            <a:avLst/>
          </a:prstGeom>
        </p:spPr>
      </p:pic>
      <p:sp>
        <p:nvSpPr>
          <p:cNvPr id="33" name="TextBox 32">
            <a:extLst>
              <a:ext uri="{FF2B5EF4-FFF2-40B4-BE49-F238E27FC236}">
                <a16:creationId xmlns:a16="http://schemas.microsoft.com/office/drawing/2014/main" id="{9D507EB9-2E00-E58B-27FE-E9B0E1345198}"/>
              </a:ext>
            </a:extLst>
          </p:cNvPr>
          <p:cNvSpPr txBox="1"/>
          <p:nvPr/>
        </p:nvSpPr>
        <p:spPr>
          <a:xfrm>
            <a:off x="485499" y="1335782"/>
            <a:ext cx="2562501" cy="461665"/>
          </a:xfrm>
          <a:prstGeom prst="rect">
            <a:avLst/>
          </a:prstGeom>
          <a:noFill/>
        </p:spPr>
        <p:txBody>
          <a:bodyPr wrap="square">
            <a:spAutoFit/>
          </a:bodyPr>
          <a:lstStyle/>
          <a:p>
            <a:r>
              <a:rPr lang="en-US" dirty="0"/>
              <a:t>6. Pin connection</a:t>
            </a:r>
          </a:p>
        </p:txBody>
      </p:sp>
      <p:sp>
        <p:nvSpPr>
          <p:cNvPr id="35" name="TextBox 34">
            <a:extLst>
              <a:ext uri="{FF2B5EF4-FFF2-40B4-BE49-F238E27FC236}">
                <a16:creationId xmlns:a16="http://schemas.microsoft.com/office/drawing/2014/main" id="{EF405B57-4064-5F59-20A9-47FA4E67A049}"/>
              </a:ext>
            </a:extLst>
          </p:cNvPr>
          <p:cNvSpPr txBox="1"/>
          <p:nvPr/>
        </p:nvSpPr>
        <p:spPr>
          <a:xfrm>
            <a:off x="555741" y="2859848"/>
            <a:ext cx="2372000" cy="461665"/>
          </a:xfrm>
          <a:prstGeom prst="rect">
            <a:avLst/>
          </a:prstGeom>
          <a:noFill/>
        </p:spPr>
        <p:txBody>
          <a:bodyPr wrap="square">
            <a:spAutoFit/>
          </a:bodyPr>
          <a:lstStyle/>
          <a:p>
            <a:r>
              <a:rPr lang="en-US" dirty="0"/>
              <a:t>Pin free to turn</a:t>
            </a:r>
          </a:p>
        </p:txBody>
      </p:sp>
      <p:sp>
        <p:nvSpPr>
          <p:cNvPr id="37" name="TextBox 36">
            <a:extLst>
              <a:ext uri="{FF2B5EF4-FFF2-40B4-BE49-F238E27FC236}">
                <a16:creationId xmlns:a16="http://schemas.microsoft.com/office/drawing/2014/main" id="{D6AD44FB-E916-F9AB-0D7F-012EBB1C77AF}"/>
              </a:ext>
            </a:extLst>
          </p:cNvPr>
          <p:cNvSpPr txBox="1"/>
          <p:nvPr/>
        </p:nvSpPr>
        <p:spPr>
          <a:xfrm>
            <a:off x="4912935" y="1384459"/>
            <a:ext cx="4094540" cy="1569660"/>
          </a:xfrm>
          <a:prstGeom prst="rect">
            <a:avLst/>
          </a:prstGeom>
          <a:noFill/>
        </p:spPr>
        <p:txBody>
          <a:bodyPr wrap="square">
            <a:spAutoFit/>
          </a:bodyPr>
          <a:lstStyle/>
          <a:p>
            <a:r>
              <a:rPr lang="en-US" dirty="0"/>
              <a:t>A freely hinged pin connection is capable of supporting a force in any direction in the plane normal to the pin axis.</a:t>
            </a:r>
          </a:p>
        </p:txBody>
      </p: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3D52229C-E0C7-6ED3-921B-58822FF7F9C1}"/>
                  </a:ext>
                </a:extLst>
              </p:cNvPr>
              <p:cNvSpPr txBox="1"/>
              <p:nvPr/>
            </p:nvSpPr>
            <p:spPr>
              <a:xfrm>
                <a:off x="645506" y="3363851"/>
                <a:ext cx="3599470" cy="1245084"/>
              </a:xfrm>
              <a:prstGeom prst="rect">
                <a:avLst/>
              </a:prstGeom>
              <a:noFill/>
            </p:spPr>
            <p:txBody>
              <a:bodyPr wrap="square">
                <a:spAutoFit/>
              </a:bodyPr>
              <a:lstStyle/>
              <a:p>
                <a:r>
                  <a:rPr lang="en-US" dirty="0"/>
                  <a:t>The action may be  either shown as  two components </a:t>
                </a:r>
                <a14:m>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𝑅</m:t>
                            </m:r>
                          </m:e>
                        </m:acc>
                      </m:e>
                      <m:sub>
                        <m:r>
                          <a:rPr lang="en-US" b="0" i="1" smtClean="0">
                            <a:latin typeface="Cambria Math" panose="02040503050406030204" pitchFamily="18" charset="0"/>
                          </a:rPr>
                          <m:t>𝑥</m:t>
                        </m:r>
                      </m:sub>
                    </m:sSub>
                  </m:oMath>
                </a14:m>
                <a:r>
                  <a:rPr lang="en-US" dirty="0"/>
                  <a:t> and </a:t>
                </a:r>
                <a14:m>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𝑅</m:t>
                            </m:r>
                          </m:e>
                        </m:acc>
                      </m:e>
                      <m:sub>
                        <m:r>
                          <a:rPr lang="en-US" i="1">
                            <a:latin typeface="Cambria Math" panose="02040503050406030204" pitchFamily="18" charset="0"/>
                          </a:rPr>
                          <m:t>𝑥</m:t>
                        </m:r>
                      </m:sub>
                    </m:sSub>
                  </m:oMath>
                </a14:m>
                <a:r>
                  <a:rPr lang="en-US" dirty="0"/>
                  <a:t> or</a:t>
                </a:r>
              </a:p>
            </p:txBody>
          </p:sp>
        </mc:Choice>
        <mc:Fallback xmlns="">
          <p:sp>
            <p:nvSpPr>
              <p:cNvPr id="46" name="TextBox 45">
                <a:extLst>
                  <a:ext uri="{FF2B5EF4-FFF2-40B4-BE49-F238E27FC236}">
                    <a16:creationId xmlns:a16="http://schemas.microsoft.com/office/drawing/2014/main" id="{3D52229C-E0C7-6ED3-921B-58822FF7F9C1}"/>
                  </a:ext>
                </a:extLst>
              </p:cNvPr>
              <p:cNvSpPr txBox="1">
                <a:spLocks noRot="1" noChangeAspect="1" noMove="1" noResize="1" noEditPoints="1" noAdjustHandles="1" noChangeArrowheads="1" noChangeShapeType="1" noTextEdit="1"/>
              </p:cNvSpPr>
              <p:nvPr/>
            </p:nvSpPr>
            <p:spPr>
              <a:xfrm>
                <a:off x="645506" y="3363851"/>
                <a:ext cx="3599470" cy="1245084"/>
              </a:xfrm>
              <a:prstGeom prst="rect">
                <a:avLst/>
              </a:prstGeom>
              <a:blipFill>
                <a:blip r:embed="rId10"/>
                <a:stretch>
                  <a:fillRect l="-2712" t="-3922" r="-1017" b="-10784"/>
                </a:stretch>
              </a:blipFill>
            </p:spPr>
            <p:txBody>
              <a:bodyPr/>
              <a:lstStyle/>
              <a:p>
                <a:r>
                  <a:rPr lang="en-US">
                    <a:noFill/>
                  </a:rPr>
                  <a:t> </a:t>
                </a:r>
              </a:p>
            </p:txBody>
          </p:sp>
        </mc:Fallback>
      </mc:AlternateContent>
      <p:sp>
        <p:nvSpPr>
          <p:cNvPr id="48" name="TextBox 47">
            <a:extLst>
              <a:ext uri="{FF2B5EF4-FFF2-40B4-BE49-F238E27FC236}">
                <a16:creationId xmlns:a16="http://schemas.microsoft.com/office/drawing/2014/main" id="{0E36E1E3-4E63-775C-E073-0E0EE7102D8C}"/>
              </a:ext>
            </a:extLst>
          </p:cNvPr>
          <p:cNvSpPr txBox="1"/>
          <p:nvPr/>
        </p:nvSpPr>
        <p:spPr>
          <a:xfrm>
            <a:off x="4308742" y="4054967"/>
            <a:ext cx="3599470" cy="461665"/>
          </a:xfrm>
          <a:prstGeom prst="rect">
            <a:avLst/>
          </a:prstGeom>
          <a:noFill/>
        </p:spPr>
        <p:txBody>
          <a:bodyPr wrap="square">
            <a:spAutoFit/>
          </a:bodyPr>
          <a:lstStyle/>
          <a:p>
            <a:r>
              <a:rPr lang="en-US" dirty="0"/>
              <a:t>A magnitude  and direction. </a:t>
            </a:r>
          </a:p>
        </p:txBody>
      </p:sp>
    </p:spTree>
    <p:extLst>
      <p:ext uri="{BB962C8B-B14F-4D97-AF65-F5344CB8AC3E}">
        <p14:creationId xmlns:p14="http://schemas.microsoft.com/office/powerpoint/2010/main" val="1049973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ppt_w</p:attrName>
                                        </p:attrNameLst>
                                      </p:cBhvr>
                                      <p:tavLst>
                                        <p:tav tm="0">
                                          <p:val>
                                            <p:fltVal val="0"/>
                                          </p:val>
                                        </p:tav>
                                        <p:tav tm="100000">
                                          <p:val>
                                            <p:strVal val="#ppt_w"/>
                                          </p:val>
                                        </p:tav>
                                      </p:tavLst>
                                    </p:anim>
                                    <p:anim calcmode="lin" valueType="num">
                                      <p:cBhvr>
                                        <p:cTn id="14" dur="500" fill="hold"/>
                                        <p:tgtEl>
                                          <p:spTgt spid="31"/>
                                        </p:tgtEl>
                                        <p:attrNameLst>
                                          <p:attrName>ppt_h</p:attrName>
                                        </p:attrNameLst>
                                      </p:cBhvr>
                                      <p:tavLst>
                                        <p:tav tm="0">
                                          <p:val>
                                            <p:fltVal val="0"/>
                                          </p:val>
                                        </p:tav>
                                        <p:tav tm="100000">
                                          <p:val>
                                            <p:strVal val="#ppt_h"/>
                                          </p:val>
                                        </p:tav>
                                      </p:tavLst>
                                    </p:anim>
                                    <p:animEffect transition="in" filter="fade">
                                      <p:cBhvr>
                                        <p:cTn id="15" dur="500"/>
                                        <p:tgtEl>
                                          <p:spTgt spid="31"/>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37"/>
                                        </p:tgtEl>
                                        <p:attrNameLst>
                                          <p:attrName>style.visibility</p:attrName>
                                        </p:attrNameLst>
                                      </p:cBhvr>
                                      <p:to>
                                        <p:strVal val="visible"/>
                                      </p:to>
                                    </p:set>
                                    <p:anim calcmode="lin" valueType="num">
                                      <p:cBhvr additive="base">
                                        <p:cTn id="20" dur="500" fill="hold"/>
                                        <p:tgtEl>
                                          <p:spTgt spid="37"/>
                                        </p:tgtEl>
                                        <p:attrNameLst>
                                          <p:attrName>ppt_x</p:attrName>
                                        </p:attrNameLst>
                                      </p:cBhvr>
                                      <p:tavLst>
                                        <p:tav tm="0">
                                          <p:val>
                                            <p:strVal val="#ppt_x"/>
                                          </p:val>
                                        </p:tav>
                                        <p:tav tm="100000">
                                          <p:val>
                                            <p:strVal val="#ppt_x"/>
                                          </p:val>
                                        </p:tav>
                                      </p:tavLst>
                                    </p:anim>
                                    <p:anim calcmode="lin" valueType="num">
                                      <p:cBhvr additive="base">
                                        <p:cTn id="21"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500" fill="hold"/>
                                        <p:tgtEl>
                                          <p:spTgt spid="35"/>
                                        </p:tgtEl>
                                        <p:attrNameLst>
                                          <p:attrName>ppt_x</p:attrName>
                                        </p:attrNameLst>
                                      </p:cBhvr>
                                      <p:tavLst>
                                        <p:tav tm="0">
                                          <p:val>
                                            <p:strVal val="#ppt_x"/>
                                          </p:val>
                                        </p:tav>
                                        <p:tav tm="100000">
                                          <p:val>
                                            <p:strVal val="#ppt_x"/>
                                          </p:val>
                                        </p:tav>
                                      </p:tavLst>
                                    </p:anim>
                                    <p:anim calcmode="lin" valueType="num">
                                      <p:cBhvr additive="base">
                                        <p:cTn id="27"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46"/>
                                        </p:tgtEl>
                                        <p:attrNameLst>
                                          <p:attrName>style.visibility</p:attrName>
                                        </p:attrNameLst>
                                      </p:cBhvr>
                                      <p:to>
                                        <p:strVal val="visible"/>
                                      </p:to>
                                    </p:set>
                                    <p:anim calcmode="lin" valueType="num">
                                      <p:cBhvr additive="base">
                                        <p:cTn id="32" dur="500" fill="hold"/>
                                        <p:tgtEl>
                                          <p:spTgt spid="46"/>
                                        </p:tgtEl>
                                        <p:attrNameLst>
                                          <p:attrName>ppt_x</p:attrName>
                                        </p:attrNameLst>
                                      </p:cBhvr>
                                      <p:tavLst>
                                        <p:tav tm="0">
                                          <p:val>
                                            <p:strVal val="#ppt_x"/>
                                          </p:val>
                                        </p:tav>
                                        <p:tav tm="100000">
                                          <p:val>
                                            <p:strVal val="#ppt_x"/>
                                          </p:val>
                                        </p:tav>
                                      </p:tavLst>
                                    </p:anim>
                                    <p:anim calcmode="lin" valueType="num">
                                      <p:cBhvr additive="base">
                                        <p:cTn id="33" dur="500" fill="hold"/>
                                        <p:tgtEl>
                                          <p:spTgt spid="46"/>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500" fill="hold"/>
                                        <p:tgtEl>
                                          <p:spTgt spid="40"/>
                                        </p:tgtEl>
                                        <p:attrNameLst>
                                          <p:attrName>ppt_x</p:attrName>
                                        </p:attrNameLst>
                                      </p:cBhvr>
                                      <p:tavLst>
                                        <p:tav tm="0">
                                          <p:val>
                                            <p:strVal val="#ppt_x"/>
                                          </p:val>
                                        </p:tav>
                                        <p:tav tm="100000">
                                          <p:val>
                                            <p:strVal val="#ppt_x"/>
                                          </p:val>
                                        </p:tav>
                                      </p:tavLst>
                                    </p:anim>
                                    <p:anim calcmode="lin" valueType="num">
                                      <p:cBhvr additive="base">
                                        <p:cTn id="39" dur="500" fill="hold"/>
                                        <p:tgtEl>
                                          <p:spTgt spid="40"/>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500" fill="hold"/>
                                        <p:tgtEl>
                                          <p:spTgt spid="27"/>
                                        </p:tgtEl>
                                        <p:attrNameLst>
                                          <p:attrName>ppt_x</p:attrName>
                                        </p:attrNameLst>
                                      </p:cBhvr>
                                      <p:tavLst>
                                        <p:tav tm="0">
                                          <p:val>
                                            <p:strVal val="#ppt_x"/>
                                          </p:val>
                                        </p:tav>
                                        <p:tav tm="100000">
                                          <p:val>
                                            <p:strVal val="#ppt_x"/>
                                          </p:val>
                                        </p:tav>
                                      </p:tavLst>
                                    </p:anim>
                                    <p:anim calcmode="lin" valueType="num">
                                      <p:cBhvr additive="base">
                                        <p:cTn id="43" dur="500" fill="hold"/>
                                        <p:tgtEl>
                                          <p:spTgt spid="27"/>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cBhvr additive="base">
                                        <p:cTn id="46" dur="500" fill="hold"/>
                                        <p:tgtEl>
                                          <p:spTgt spid="26"/>
                                        </p:tgtEl>
                                        <p:attrNameLst>
                                          <p:attrName>ppt_x</p:attrName>
                                        </p:attrNameLst>
                                      </p:cBhvr>
                                      <p:tavLst>
                                        <p:tav tm="0">
                                          <p:val>
                                            <p:strVal val="#ppt_x"/>
                                          </p:val>
                                        </p:tav>
                                        <p:tav tm="100000">
                                          <p:val>
                                            <p:strVal val="#ppt_x"/>
                                          </p:val>
                                        </p:tav>
                                      </p:tavLst>
                                    </p:anim>
                                    <p:anim calcmode="lin" valueType="num">
                                      <p:cBhvr additive="base">
                                        <p:cTn id="47"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48"/>
                                        </p:tgtEl>
                                        <p:attrNameLst>
                                          <p:attrName>style.visibility</p:attrName>
                                        </p:attrNameLst>
                                      </p:cBhvr>
                                      <p:to>
                                        <p:strVal val="visible"/>
                                      </p:to>
                                    </p:set>
                                    <p:anim calcmode="lin" valueType="num">
                                      <p:cBhvr additive="base">
                                        <p:cTn id="52" dur="500" fill="hold"/>
                                        <p:tgtEl>
                                          <p:spTgt spid="48"/>
                                        </p:tgtEl>
                                        <p:attrNameLst>
                                          <p:attrName>ppt_x</p:attrName>
                                        </p:attrNameLst>
                                      </p:cBhvr>
                                      <p:tavLst>
                                        <p:tav tm="0">
                                          <p:val>
                                            <p:strVal val="#ppt_x"/>
                                          </p:val>
                                        </p:tav>
                                        <p:tav tm="100000">
                                          <p:val>
                                            <p:strVal val="#ppt_x"/>
                                          </p:val>
                                        </p:tav>
                                      </p:tavLst>
                                    </p:anim>
                                    <p:anim calcmode="lin" valueType="num">
                                      <p:cBhvr additive="base">
                                        <p:cTn id="53"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749"/>
                                          </p:stCondLst>
                                        </p:cTn>
                                        <p:tgtEl>
                                          <p:spTgt spid="42"/>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749"/>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33" grpId="0"/>
      <p:bldP spid="35" grpId="0"/>
      <p:bldP spid="37" grpId="0"/>
      <p:bldP spid="46" grpId="0"/>
      <p:bldP spid="4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D6FBCA-562C-1862-46CF-1A10C734CDC1}"/>
            </a:ext>
          </a:extLst>
        </p:cNvPr>
        <p:cNvGrpSpPr/>
        <p:nvPr/>
      </p:nvGrpSpPr>
      <p:grpSpPr>
        <a:xfrm>
          <a:off x="0" y="0"/>
          <a:ext cx="0" cy="0"/>
          <a:chOff x="0" y="0"/>
          <a:chExt cx="0" cy="0"/>
        </a:xfrm>
      </p:grpSpPr>
      <p:sp>
        <p:nvSpPr>
          <p:cNvPr id="22" name="Title 21">
            <a:extLst>
              <a:ext uri="{FF2B5EF4-FFF2-40B4-BE49-F238E27FC236}">
                <a16:creationId xmlns:a16="http://schemas.microsoft.com/office/drawing/2014/main" id="{9E87F834-851E-1D39-B47D-ED5B410682F4}"/>
              </a:ext>
            </a:extLst>
          </p:cNvPr>
          <p:cNvSpPr>
            <a:spLocks noGrp="1"/>
          </p:cNvSpPr>
          <p:nvPr>
            <p:ph type="title"/>
          </p:nvPr>
        </p:nvSpPr>
        <p:spPr>
          <a:xfrm>
            <a:off x="581620" y="281767"/>
            <a:ext cx="7772400" cy="742996"/>
          </a:xfrm>
        </p:spPr>
        <p:txBody>
          <a:bodyPr/>
          <a:lstStyle/>
          <a:p>
            <a:r>
              <a:rPr lang="en-US" sz="2800" dirty="0"/>
              <a:t>Modeling the Action of Forces</a:t>
            </a:r>
          </a:p>
        </p:txBody>
      </p:sp>
      <p:grpSp>
        <p:nvGrpSpPr>
          <p:cNvPr id="5" name="Group 38">
            <a:extLst>
              <a:ext uri="{FF2B5EF4-FFF2-40B4-BE49-F238E27FC236}">
                <a16:creationId xmlns:a16="http://schemas.microsoft.com/office/drawing/2014/main" id="{7B3F2EF3-FAF2-E629-F4F9-B55F1EC0E728}"/>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5BBB9738-5A60-FECA-6762-2728B58F49D4}"/>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37525BC1-3BD2-8CE9-9D02-820733D09323}"/>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9C98EC6E-44FB-4CEA-FCE4-656B0A622A3C}"/>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4C553E73-C8C3-24BE-A611-716C4D70F29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27B5D1FC-BBC3-FF48-ADFC-A62B0A18187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E573A32C-93D5-F062-AB46-EF64570F9A50}"/>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AC9F5CE3-2436-FAC0-68EC-7A1C3FC3D2C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84BABEC1-D929-6FDD-9E16-3DD37328050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077347D3-9C6F-BC31-4D88-85CC380F5434}"/>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C4A8DC45-B622-76CA-5411-EC40E5E72B7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EB4276D1-4546-663C-9619-0842D963B64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98930012-6CDE-1515-4867-AF6F14E25EDA}"/>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79A27A0D-A2EA-F63D-EF42-539299E86D9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27A7AE49-B504-01ED-FA87-BFB19C9CDF9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409987BD-80D8-576F-E470-B1AA8F20ED84}"/>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3CE505A1-129C-071F-BA0C-AA4625B8D1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1" name="Picture 30">
            <a:extLst>
              <a:ext uri="{FF2B5EF4-FFF2-40B4-BE49-F238E27FC236}">
                <a16:creationId xmlns:a16="http://schemas.microsoft.com/office/drawing/2014/main" id="{5A74CB30-F89B-06C5-A10E-431664B5468F}"/>
              </a:ext>
            </a:extLst>
          </p:cNvPr>
          <p:cNvPicPr>
            <a:picLocks noChangeAspect="1"/>
          </p:cNvPicPr>
          <p:nvPr/>
        </p:nvPicPr>
        <p:blipFill>
          <a:blip r:embed="rId4"/>
          <a:stretch>
            <a:fillRect/>
          </a:stretch>
        </p:blipFill>
        <p:spPr>
          <a:xfrm>
            <a:off x="2764209" y="1277353"/>
            <a:ext cx="2303090" cy="2253562"/>
          </a:xfrm>
          <a:prstGeom prst="rect">
            <a:avLst/>
          </a:prstGeom>
        </p:spPr>
      </p:pic>
      <p:sp>
        <p:nvSpPr>
          <p:cNvPr id="33" name="TextBox 32">
            <a:extLst>
              <a:ext uri="{FF2B5EF4-FFF2-40B4-BE49-F238E27FC236}">
                <a16:creationId xmlns:a16="http://schemas.microsoft.com/office/drawing/2014/main" id="{5CBCECC5-3A5D-47C1-DB07-9CE3488B33BF}"/>
              </a:ext>
            </a:extLst>
          </p:cNvPr>
          <p:cNvSpPr txBox="1"/>
          <p:nvPr/>
        </p:nvSpPr>
        <p:spPr>
          <a:xfrm>
            <a:off x="485499" y="1335782"/>
            <a:ext cx="2562501" cy="461665"/>
          </a:xfrm>
          <a:prstGeom prst="rect">
            <a:avLst/>
          </a:prstGeom>
          <a:noFill/>
        </p:spPr>
        <p:txBody>
          <a:bodyPr wrap="square">
            <a:spAutoFit/>
          </a:bodyPr>
          <a:lstStyle/>
          <a:p>
            <a:r>
              <a:rPr lang="en-US" dirty="0"/>
              <a:t>6. Pin connection</a:t>
            </a:r>
          </a:p>
        </p:txBody>
      </p:sp>
      <p:sp>
        <p:nvSpPr>
          <p:cNvPr id="37" name="TextBox 36">
            <a:extLst>
              <a:ext uri="{FF2B5EF4-FFF2-40B4-BE49-F238E27FC236}">
                <a16:creationId xmlns:a16="http://schemas.microsoft.com/office/drawing/2014/main" id="{CDC901CE-D6AD-77C6-D367-BEE96648784C}"/>
              </a:ext>
            </a:extLst>
          </p:cNvPr>
          <p:cNvSpPr txBox="1"/>
          <p:nvPr/>
        </p:nvSpPr>
        <p:spPr>
          <a:xfrm>
            <a:off x="4912935" y="1384459"/>
            <a:ext cx="4094540" cy="1569660"/>
          </a:xfrm>
          <a:prstGeom prst="rect">
            <a:avLst/>
          </a:prstGeom>
          <a:noFill/>
        </p:spPr>
        <p:txBody>
          <a:bodyPr wrap="square">
            <a:spAutoFit/>
          </a:bodyPr>
          <a:lstStyle/>
          <a:p>
            <a:r>
              <a:rPr lang="en-US" dirty="0"/>
              <a:t>A freely hinged pin connection is capable of supporting a force in any direction in the plane normal to the pin axis.</a:t>
            </a:r>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C5BE559F-BA37-C170-CC5D-4934A5EF17B5}"/>
                  </a:ext>
                </a:extLst>
              </p:cNvPr>
              <p:cNvSpPr txBox="1"/>
              <p:nvPr/>
            </p:nvSpPr>
            <p:spPr>
              <a:xfrm>
                <a:off x="333870" y="3796725"/>
                <a:ext cx="4572000" cy="506421"/>
              </a:xfrm>
              <a:prstGeom prst="rect">
                <a:avLst/>
              </a:prstGeom>
              <a:noFill/>
            </p:spPr>
            <p:txBody>
              <a:bodyPr wrap="square">
                <a:spAutoFit/>
              </a:bodyPr>
              <a:lstStyle/>
              <a:p>
                <a:r>
                  <a:rPr lang="en-US" dirty="0"/>
                  <a:t> also supports a couple </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oMath>
                </a14:m>
                <a:r>
                  <a:rPr lang="en-US" dirty="0"/>
                  <a:t>.</a:t>
                </a:r>
              </a:p>
            </p:txBody>
          </p:sp>
        </mc:Choice>
        <mc:Fallback xmlns="">
          <p:sp>
            <p:nvSpPr>
              <p:cNvPr id="48" name="TextBox 47">
                <a:extLst>
                  <a:ext uri="{FF2B5EF4-FFF2-40B4-BE49-F238E27FC236}">
                    <a16:creationId xmlns:a16="http://schemas.microsoft.com/office/drawing/2014/main" id="{C5BE559F-BA37-C170-CC5D-4934A5EF17B5}"/>
                  </a:ext>
                </a:extLst>
              </p:cNvPr>
              <p:cNvSpPr txBox="1">
                <a:spLocks noRot="1" noChangeAspect="1" noMove="1" noResize="1" noEditPoints="1" noAdjustHandles="1" noChangeArrowheads="1" noChangeShapeType="1" noTextEdit="1"/>
              </p:cNvSpPr>
              <p:nvPr/>
            </p:nvSpPr>
            <p:spPr>
              <a:xfrm>
                <a:off x="333870" y="3796725"/>
                <a:ext cx="4572000" cy="506421"/>
              </a:xfrm>
              <a:prstGeom prst="rect">
                <a:avLst/>
              </a:prstGeom>
              <a:blipFill>
                <a:blip r:embed="rId5"/>
                <a:stretch>
                  <a:fillRect l="-533" b="-27711"/>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84CDD441-AF86-7AA2-4D80-BA8F7F5B3C11}"/>
              </a:ext>
            </a:extLst>
          </p:cNvPr>
          <p:cNvSpPr txBox="1"/>
          <p:nvPr/>
        </p:nvSpPr>
        <p:spPr>
          <a:xfrm>
            <a:off x="357730" y="3335060"/>
            <a:ext cx="4572000" cy="461665"/>
          </a:xfrm>
          <a:prstGeom prst="rect">
            <a:avLst/>
          </a:prstGeom>
          <a:noFill/>
        </p:spPr>
        <p:txBody>
          <a:bodyPr wrap="square">
            <a:spAutoFit/>
          </a:bodyPr>
          <a:lstStyle/>
          <a:p>
            <a:r>
              <a:rPr lang="en-US" dirty="0"/>
              <a:t>A pin not free to turn</a:t>
            </a:r>
          </a:p>
        </p:txBody>
      </p:sp>
      <p:pic>
        <p:nvPicPr>
          <p:cNvPr id="23" name="Picture 22">
            <a:extLst>
              <a:ext uri="{FF2B5EF4-FFF2-40B4-BE49-F238E27FC236}">
                <a16:creationId xmlns:a16="http://schemas.microsoft.com/office/drawing/2014/main" id="{4E318773-1BA6-EC27-C07C-E7975A0C7534}"/>
              </a:ext>
            </a:extLst>
          </p:cNvPr>
          <p:cNvPicPr>
            <a:picLocks noChangeAspect="1"/>
          </p:cNvPicPr>
          <p:nvPr/>
        </p:nvPicPr>
        <p:blipFill>
          <a:blip r:embed="rId6"/>
          <a:stretch>
            <a:fillRect/>
          </a:stretch>
        </p:blipFill>
        <p:spPr>
          <a:xfrm>
            <a:off x="4114800" y="4108174"/>
            <a:ext cx="2975907" cy="2410238"/>
          </a:xfrm>
          <a:prstGeom prst="rect">
            <a:avLst/>
          </a:prstGeom>
        </p:spPr>
      </p:pic>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35E8C143-6A23-F443-6D1F-DAD9B1FBE0BC}"/>
                  </a:ext>
                </a:extLst>
              </p:cNvPr>
              <p:cNvSpPr txBox="1"/>
              <p:nvPr/>
            </p:nvSpPr>
            <p:spPr>
              <a:xfrm>
                <a:off x="4982070" y="6019800"/>
                <a:ext cx="428130" cy="451790"/>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𝑅</m:t>
                              </m:r>
                            </m:e>
                          </m:acc>
                        </m:e>
                        <m:sub>
                          <m:r>
                            <a:rPr lang="en-US" b="0" i="1" smtClean="0">
                              <a:latin typeface="Cambria Math" panose="02040503050406030204" pitchFamily="18" charset="0"/>
                            </a:rPr>
                            <m:t>𝑦</m:t>
                          </m:r>
                        </m:sub>
                      </m:sSub>
                    </m:oMath>
                  </m:oMathPara>
                </a14:m>
                <a:endParaRPr lang="en-US" dirty="0"/>
              </a:p>
            </p:txBody>
          </p:sp>
        </mc:Choice>
        <mc:Fallback xmlns="">
          <p:sp>
            <p:nvSpPr>
              <p:cNvPr id="24" name="TextBox 23">
                <a:extLst>
                  <a:ext uri="{FF2B5EF4-FFF2-40B4-BE49-F238E27FC236}">
                    <a16:creationId xmlns:a16="http://schemas.microsoft.com/office/drawing/2014/main" id="{35E8C143-6A23-F443-6D1F-DAD9B1FBE0BC}"/>
                  </a:ext>
                </a:extLst>
              </p:cNvPr>
              <p:cNvSpPr txBox="1">
                <a:spLocks noRot="1" noChangeAspect="1" noMove="1" noResize="1" noEditPoints="1" noAdjustHandles="1" noChangeArrowheads="1" noChangeShapeType="1" noTextEdit="1"/>
              </p:cNvSpPr>
              <p:nvPr/>
            </p:nvSpPr>
            <p:spPr>
              <a:xfrm>
                <a:off x="4982070" y="6019800"/>
                <a:ext cx="428130" cy="451790"/>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9B38DC74-D146-7B09-604C-C3E9E46F541E}"/>
                  </a:ext>
                </a:extLst>
              </p:cNvPr>
              <p:cNvSpPr txBox="1"/>
              <p:nvPr/>
            </p:nvSpPr>
            <p:spPr>
              <a:xfrm>
                <a:off x="4076711" y="4572000"/>
                <a:ext cx="419089" cy="414088"/>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𝑅</m:t>
                              </m:r>
                            </m:e>
                          </m:acc>
                        </m:e>
                        <m:sub>
                          <m:r>
                            <a:rPr lang="en-US" b="0" i="1" smtClean="0">
                              <a:latin typeface="Cambria Math" panose="02040503050406030204" pitchFamily="18" charset="0"/>
                            </a:rPr>
                            <m:t>𝑥</m:t>
                          </m:r>
                        </m:sub>
                      </m:sSub>
                    </m:oMath>
                  </m:oMathPara>
                </a14:m>
                <a:endParaRPr lang="en-US" dirty="0"/>
              </a:p>
            </p:txBody>
          </p:sp>
        </mc:Choice>
        <mc:Fallback xmlns="">
          <p:sp>
            <p:nvSpPr>
              <p:cNvPr id="28" name="TextBox 27">
                <a:extLst>
                  <a:ext uri="{FF2B5EF4-FFF2-40B4-BE49-F238E27FC236}">
                    <a16:creationId xmlns:a16="http://schemas.microsoft.com/office/drawing/2014/main" id="{9B38DC74-D146-7B09-604C-C3E9E46F541E}"/>
                  </a:ext>
                </a:extLst>
              </p:cNvPr>
              <p:cNvSpPr txBox="1">
                <a:spLocks noRot="1" noChangeAspect="1" noMove="1" noResize="1" noEditPoints="1" noAdjustHandles="1" noChangeArrowheads="1" noChangeShapeType="1" noTextEdit="1"/>
              </p:cNvSpPr>
              <p:nvPr/>
            </p:nvSpPr>
            <p:spPr>
              <a:xfrm>
                <a:off x="4076711" y="4572000"/>
                <a:ext cx="419089" cy="414088"/>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B1BB6CBB-F43B-3BF8-3224-80F8D65B1EF8}"/>
                  </a:ext>
                </a:extLst>
              </p:cNvPr>
              <p:cNvSpPr txBox="1"/>
              <p:nvPr/>
            </p:nvSpPr>
            <p:spPr>
              <a:xfrm>
                <a:off x="6400800" y="4724400"/>
                <a:ext cx="457200" cy="50642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oMath>
                  </m:oMathPara>
                </a14:m>
                <a:endParaRPr lang="en-US" dirty="0"/>
              </a:p>
            </p:txBody>
          </p:sp>
        </mc:Choice>
        <mc:Fallback xmlns="">
          <p:sp>
            <p:nvSpPr>
              <p:cNvPr id="30" name="TextBox 29">
                <a:extLst>
                  <a:ext uri="{FF2B5EF4-FFF2-40B4-BE49-F238E27FC236}">
                    <a16:creationId xmlns:a16="http://schemas.microsoft.com/office/drawing/2014/main" id="{B1BB6CBB-F43B-3BF8-3224-80F8D65B1EF8}"/>
                  </a:ext>
                </a:extLst>
              </p:cNvPr>
              <p:cNvSpPr txBox="1">
                <a:spLocks noRot="1" noChangeAspect="1" noMove="1" noResize="1" noEditPoints="1" noAdjustHandles="1" noChangeArrowheads="1" noChangeShapeType="1" noTextEdit="1"/>
              </p:cNvSpPr>
              <p:nvPr/>
            </p:nvSpPr>
            <p:spPr>
              <a:xfrm>
                <a:off x="6400800" y="4724400"/>
                <a:ext cx="457200" cy="506421"/>
              </a:xfrm>
              <a:prstGeom prst="rect">
                <a:avLst/>
              </a:prstGeom>
              <a:blipFill>
                <a:blip r:embed="rId9"/>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818498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8"/>
                                        </p:tgtEl>
                                        <p:attrNameLst>
                                          <p:attrName>style.visibility</p:attrName>
                                        </p:attrNameLst>
                                      </p:cBhvr>
                                      <p:to>
                                        <p:strVal val="visible"/>
                                      </p:to>
                                    </p:set>
                                    <p:anim calcmode="lin" valueType="num">
                                      <p:cBhvr additive="base">
                                        <p:cTn id="13" dur="500" fill="hold"/>
                                        <p:tgtEl>
                                          <p:spTgt spid="48"/>
                                        </p:tgtEl>
                                        <p:attrNameLst>
                                          <p:attrName>ppt_x</p:attrName>
                                        </p:attrNameLst>
                                      </p:cBhvr>
                                      <p:tavLst>
                                        <p:tav tm="0">
                                          <p:val>
                                            <p:strVal val="#ppt_x"/>
                                          </p:val>
                                        </p:tav>
                                        <p:tav tm="100000">
                                          <p:val>
                                            <p:strVal val="#ppt_x"/>
                                          </p:val>
                                        </p:tav>
                                      </p:tavLst>
                                    </p:anim>
                                    <p:anim calcmode="lin" valueType="num">
                                      <p:cBhvr additive="base">
                                        <p:cTn id="14"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500" fill="hold"/>
                                        <p:tgtEl>
                                          <p:spTgt spid="28"/>
                                        </p:tgtEl>
                                        <p:attrNameLst>
                                          <p:attrName>ppt_x</p:attrName>
                                        </p:attrNameLst>
                                      </p:cBhvr>
                                      <p:tavLst>
                                        <p:tav tm="0">
                                          <p:val>
                                            <p:strVal val="#ppt_x"/>
                                          </p:val>
                                        </p:tav>
                                        <p:tav tm="100000">
                                          <p:val>
                                            <p:strVal val="#ppt_x"/>
                                          </p:val>
                                        </p:tav>
                                      </p:tavLst>
                                    </p:anim>
                                    <p:anim calcmode="lin" valueType="num">
                                      <p:cBhvr additive="base">
                                        <p:cTn id="24" dur="500" fill="hold"/>
                                        <p:tgtEl>
                                          <p:spTgt spid="2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fill="hold"/>
                                        <p:tgtEl>
                                          <p:spTgt spid="24"/>
                                        </p:tgtEl>
                                        <p:attrNameLst>
                                          <p:attrName>ppt_x</p:attrName>
                                        </p:attrNameLst>
                                      </p:cBhvr>
                                      <p:tavLst>
                                        <p:tav tm="0">
                                          <p:val>
                                            <p:strVal val="#ppt_x"/>
                                          </p:val>
                                        </p:tav>
                                        <p:tav tm="100000">
                                          <p:val>
                                            <p:strVal val="#ppt_x"/>
                                          </p:val>
                                        </p:tav>
                                      </p:tavLst>
                                    </p:anim>
                                    <p:anim calcmode="lin" valueType="num">
                                      <p:cBhvr additive="base">
                                        <p:cTn id="28" dur="500" fill="hold"/>
                                        <p:tgtEl>
                                          <p:spTgt spid="2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ppt_x"/>
                                          </p:val>
                                        </p:tav>
                                        <p:tav tm="100000">
                                          <p:val>
                                            <p:strVal val="#ppt_x"/>
                                          </p:val>
                                        </p:tav>
                                      </p:tavLst>
                                    </p:anim>
                                    <p:anim calcmode="lin" valueType="num">
                                      <p:cBhvr additive="base">
                                        <p:cTn id="32"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3" grpId="0"/>
      <p:bldP spid="24" grpId="0" animBg="1"/>
      <p:bldP spid="28" grpId="0" animBg="1"/>
      <p:bldP spid="3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DB553-848F-EDA8-E2E1-CCC84121760A}"/>
            </a:ext>
          </a:extLst>
        </p:cNvPr>
        <p:cNvGrpSpPr/>
        <p:nvPr/>
      </p:nvGrpSpPr>
      <p:grpSpPr>
        <a:xfrm>
          <a:off x="0" y="0"/>
          <a:ext cx="0" cy="0"/>
          <a:chOff x="0" y="0"/>
          <a:chExt cx="0" cy="0"/>
        </a:xfrm>
      </p:grpSpPr>
      <p:sp>
        <p:nvSpPr>
          <p:cNvPr id="22" name="Title 21">
            <a:extLst>
              <a:ext uri="{FF2B5EF4-FFF2-40B4-BE49-F238E27FC236}">
                <a16:creationId xmlns:a16="http://schemas.microsoft.com/office/drawing/2014/main" id="{DB40BBA5-ED72-41A4-5E1E-4BEDA4511304}"/>
              </a:ext>
            </a:extLst>
          </p:cNvPr>
          <p:cNvSpPr>
            <a:spLocks noGrp="1"/>
          </p:cNvSpPr>
          <p:nvPr>
            <p:ph type="title"/>
          </p:nvPr>
        </p:nvSpPr>
        <p:spPr>
          <a:xfrm>
            <a:off x="581620" y="281767"/>
            <a:ext cx="7772400" cy="742996"/>
          </a:xfrm>
        </p:spPr>
        <p:txBody>
          <a:bodyPr/>
          <a:lstStyle/>
          <a:p>
            <a:r>
              <a:rPr lang="en-US" sz="2800" dirty="0"/>
              <a:t>Modeling the Action of Forces</a:t>
            </a:r>
          </a:p>
        </p:txBody>
      </p:sp>
      <p:grpSp>
        <p:nvGrpSpPr>
          <p:cNvPr id="5" name="Group 38">
            <a:extLst>
              <a:ext uri="{FF2B5EF4-FFF2-40B4-BE49-F238E27FC236}">
                <a16:creationId xmlns:a16="http://schemas.microsoft.com/office/drawing/2014/main" id="{2D225362-8FAF-FA7A-817A-DD99A4A83BE1}"/>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CBCA5DA4-B70D-8E56-701E-AC64B71C721D}"/>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707734A0-CC80-5C36-8C5E-EEC507D17E89}"/>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936637FC-94FE-1FDF-7300-3116D4692A5C}"/>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55F3AAE0-2966-A755-B98F-EB041659193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2A04511E-871A-E7F3-1295-A67D75FEB54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73215D93-E377-9DB8-FB5E-3F39929BD495}"/>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651D37B-DE28-48D8-D979-67976EE463C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705D6B8B-F5BB-16BE-C7E2-D2D9B3209E2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44884569-4D0E-B044-914B-956CEBC9435D}"/>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BDC4001F-796C-CAB0-0CD9-5469BADDE18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ECE6DA79-AD22-0D5E-76CB-C325DDDFD0A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909FAA97-3D95-D712-B514-8BC11E9920C6}"/>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559369AB-60D5-CF6A-ED19-9E9011FC3BB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6B4D0DCB-4080-8DD7-BE4C-D97686B196B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61285CCA-5561-CFEE-1A02-15027433777E}"/>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9317CA46-50FD-657C-551F-C32F1999E3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 name="TextBox 23">
            <a:extLst>
              <a:ext uri="{FF2B5EF4-FFF2-40B4-BE49-F238E27FC236}">
                <a16:creationId xmlns:a16="http://schemas.microsoft.com/office/drawing/2014/main" id="{2FEFE4A7-A28A-E0BF-0B97-DF6CC90C5519}"/>
              </a:ext>
            </a:extLst>
          </p:cNvPr>
          <p:cNvSpPr txBox="1"/>
          <p:nvPr/>
        </p:nvSpPr>
        <p:spPr>
          <a:xfrm>
            <a:off x="417135" y="1318358"/>
            <a:ext cx="3469065" cy="461665"/>
          </a:xfrm>
          <a:prstGeom prst="rect">
            <a:avLst/>
          </a:prstGeom>
          <a:noFill/>
        </p:spPr>
        <p:txBody>
          <a:bodyPr wrap="square">
            <a:spAutoFit/>
          </a:bodyPr>
          <a:lstStyle/>
          <a:p>
            <a:r>
              <a:rPr lang="en-US" dirty="0"/>
              <a:t>7.Built-in or fixed support</a:t>
            </a:r>
          </a:p>
        </p:txBody>
      </p:sp>
      <p:pic>
        <p:nvPicPr>
          <p:cNvPr id="26" name="Picture 25">
            <a:extLst>
              <a:ext uri="{FF2B5EF4-FFF2-40B4-BE49-F238E27FC236}">
                <a16:creationId xmlns:a16="http://schemas.microsoft.com/office/drawing/2014/main" id="{84CE0FC9-FF67-BBFC-0793-F27E53620FBB}"/>
              </a:ext>
            </a:extLst>
          </p:cNvPr>
          <p:cNvPicPr>
            <a:picLocks noChangeAspect="1"/>
          </p:cNvPicPr>
          <p:nvPr/>
        </p:nvPicPr>
        <p:blipFill>
          <a:blip r:embed="rId4"/>
          <a:stretch>
            <a:fillRect/>
          </a:stretch>
        </p:blipFill>
        <p:spPr>
          <a:xfrm>
            <a:off x="457200" y="1948234"/>
            <a:ext cx="1742984" cy="1480766"/>
          </a:xfrm>
          <a:prstGeom prst="rect">
            <a:avLst/>
          </a:prstGeom>
        </p:spPr>
      </p:pic>
      <p:pic>
        <p:nvPicPr>
          <p:cNvPr id="28" name="Picture 27">
            <a:extLst>
              <a:ext uri="{FF2B5EF4-FFF2-40B4-BE49-F238E27FC236}">
                <a16:creationId xmlns:a16="http://schemas.microsoft.com/office/drawing/2014/main" id="{24B253EB-4F36-890F-6592-353A44D0C57A}"/>
              </a:ext>
            </a:extLst>
          </p:cNvPr>
          <p:cNvPicPr>
            <a:picLocks noChangeAspect="1"/>
          </p:cNvPicPr>
          <p:nvPr/>
        </p:nvPicPr>
        <p:blipFill>
          <a:blip r:embed="rId5"/>
          <a:stretch>
            <a:fillRect/>
          </a:stretch>
        </p:blipFill>
        <p:spPr>
          <a:xfrm>
            <a:off x="2312519" y="2091563"/>
            <a:ext cx="2237508" cy="1295400"/>
          </a:xfrm>
          <a:prstGeom prst="rect">
            <a:avLst/>
          </a:prstGeom>
        </p:spPr>
      </p:pic>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5581152-429A-7453-65CC-2986019C903B}"/>
                  </a:ext>
                </a:extLst>
              </p:cNvPr>
              <p:cNvSpPr txBox="1"/>
              <p:nvPr/>
            </p:nvSpPr>
            <p:spPr>
              <a:xfrm>
                <a:off x="4242200" y="1344177"/>
                <a:ext cx="4765275" cy="2073260"/>
              </a:xfrm>
              <a:prstGeom prst="rect">
                <a:avLst/>
              </a:prstGeom>
              <a:noFill/>
            </p:spPr>
            <p:txBody>
              <a:bodyPr wrap="square">
                <a:spAutoFit/>
              </a:bodyPr>
              <a:lstStyle/>
              <a:p>
                <a:r>
                  <a:rPr lang="en-US" dirty="0"/>
                  <a:t>A built-in or fixed support is capable of supporting an axial force </a:t>
                </a:r>
                <a14:m>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𝑎𝑥𝑖𝑎𝑙</m:t>
                        </m:r>
                      </m:sub>
                    </m:sSub>
                  </m:oMath>
                </a14:m>
                <a:r>
                  <a:rPr lang="en-US" dirty="0"/>
                  <a:t>, a transverse force </a:t>
                </a:r>
                <a14:m>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𝐹</m:t>
                            </m:r>
                          </m:e>
                        </m:acc>
                      </m:e>
                      <m:sub>
                        <m:r>
                          <a:rPr lang="en-US" b="0" i="1" smtClean="0">
                            <a:latin typeface="Cambria Math" panose="02040503050406030204" pitchFamily="18" charset="0"/>
                          </a:rPr>
                          <m:t>𝑡𝑟𝑎𝑛𝑠𝑣𝑒𝑟𝑠𝑒</m:t>
                        </m:r>
                      </m:sub>
                    </m:sSub>
                    <m:r>
                      <a:rPr lang="en-US" b="0" i="1" smtClean="0">
                        <a:latin typeface="Cambria Math" panose="02040503050406030204" pitchFamily="18" charset="0"/>
                      </a:rPr>
                      <m:t> </m:t>
                    </m:r>
                  </m:oMath>
                </a14:m>
                <a:r>
                  <a:rPr lang="en-US" dirty="0"/>
                  <a:t>(shear force), and a couple </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oMath>
                </a14:m>
                <a:r>
                  <a:rPr lang="en-US" dirty="0"/>
                  <a:t> (bending moment) to prevent rotation/</a:t>
                </a:r>
              </a:p>
            </p:txBody>
          </p:sp>
        </mc:Choice>
        <mc:Fallback xmlns="">
          <p:sp>
            <p:nvSpPr>
              <p:cNvPr id="30" name="TextBox 29">
                <a:extLst>
                  <a:ext uri="{FF2B5EF4-FFF2-40B4-BE49-F238E27FC236}">
                    <a16:creationId xmlns:a16="http://schemas.microsoft.com/office/drawing/2014/main" id="{C5581152-429A-7453-65CC-2986019C903B}"/>
                  </a:ext>
                </a:extLst>
              </p:cNvPr>
              <p:cNvSpPr txBox="1">
                <a:spLocks noRot="1" noChangeAspect="1" noMove="1" noResize="1" noEditPoints="1" noAdjustHandles="1" noChangeArrowheads="1" noChangeShapeType="1" noTextEdit="1"/>
              </p:cNvSpPr>
              <p:nvPr/>
            </p:nvSpPr>
            <p:spPr>
              <a:xfrm>
                <a:off x="4242200" y="1344177"/>
                <a:ext cx="4765275" cy="2073260"/>
              </a:xfrm>
              <a:prstGeom prst="rect">
                <a:avLst/>
              </a:prstGeom>
              <a:blipFill>
                <a:blip r:embed="rId6"/>
                <a:stretch>
                  <a:fillRect l="-2046" t="-2353" r="-1407" b="-5882"/>
                </a:stretch>
              </a:blipFill>
            </p:spPr>
            <p:txBody>
              <a:bodyPr/>
              <a:lstStyle/>
              <a:p>
                <a:r>
                  <a:rPr lang="en-US">
                    <a:noFill/>
                  </a:rPr>
                  <a:t> </a:t>
                </a:r>
              </a:p>
            </p:txBody>
          </p:sp>
        </mc:Fallback>
      </mc:AlternateContent>
      <p:pic>
        <p:nvPicPr>
          <p:cNvPr id="32" name="Picture 31">
            <a:extLst>
              <a:ext uri="{FF2B5EF4-FFF2-40B4-BE49-F238E27FC236}">
                <a16:creationId xmlns:a16="http://schemas.microsoft.com/office/drawing/2014/main" id="{427F57E9-05B3-527B-1BA7-23FDE7998835}"/>
              </a:ext>
            </a:extLst>
          </p:cNvPr>
          <p:cNvPicPr>
            <a:picLocks noChangeAspect="1"/>
          </p:cNvPicPr>
          <p:nvPr/>
        </p:nvPicPr>
        <p:blipFill>
          <a:blip r:embed="rId7"/>
          <a:stretch>
            <a:fillRect/>
          </a:stretch>
        </p:blipFill>
        <p:spPr>
          <a:xfrm>
            <a:off x="2663934" y="4053469"/>
            <a:ext cx="2670066" cy="2338895"/>
          </a:xfrm>
          <a:prstGeom prst="rect">
            <a:avLst/>
          </a:prstGeom>
        </p:spPr>
      </p:pic>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00B4DC36-CBDF-338A-C7A3-6B97151BE3EB}"/>
                  </a:ext>
                </a:extLst>
              </p:cNvPr>
              <p:cNvSpPr txBox="1"/>
              <p:nvPr/>
            </p:nvSpPr>
            <p:spPr>
              <a:xfrm>
                <a:off x="1797846" y="4716495"/>
                <a:ext cx="1280444" cy="50642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e>
                        <m:sub>
                          <m:r>
                            <a:rPr lang="en-US" b="0" i="1" smtClean="0">
                              <a:latin typeface="Cambria Math" panose="02040503050406030204" pitchFamily="18" charset="0"/>
                            </a:rPr>
                            <m:t>𝑎𝑥𝑖𝑎𝑙</m:t>
                          </m:r>
                        </m:sub>
                      </m:sSub>
                    </m:oMath>
                  </m:oMathPara>
                </a14:m>
                <a:endParaRPr lang="en-US" dirty="0"/>
              </a:p>
            </p:txBody>
          </p:sp>
        </mc:Choice>
        <mc:Fallback xmlns="">
          <p:sp>
            <p:nvSpPr>
              <p:cNvPr id="37" name="TextBox 36">
                <a:extLst>
                  <a:ext uri="{FF2B5EF4-FFF2-40B4-BE49-F238E27FC236}">
                    <a16:creationId xmlns:a16="http://schemas.microsoft.com/office/drawing/2014/main" id="{00B4DC36-CBDF-338A-C7A3-6B97151BE3EB}"/>
                  </a:ext>
                </a:extLst>
              </p:cNvPr>
              <p:cNvSpPr txBox="1">
                <a:spLocks noRot="1" noChangeAspect="1" noMove="1" noResize="1" noEditPoints="1" noAdjustHandles="1" noChangeArrowheads="1" noChangeShapeType="1" noTextEdit="1"/>
              </p:cNvSpPr>
              <p:nvPr/>
            </p:nvSpPr>
            <p:spPr>
              <a:xfrm>
                <a:off x="1797846" y="4716495"/>
                <a:ext cx="1280444" cy="506421"/>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DABAE2E7-91A9-512B-E1D7-0F80449D2125}"/>
                  </a:ext>
                </a:extLst>
              </p:cNvPr>
              <p:cNvSpPr txBox="1"/>
              <p:nvPr/>
            </p:nvSpPr>
            <p:spPr>
              <a:xfrm>
                <a:off x="3565620" y="5995189"/>
                <a:ext cx="1905001" cy="50642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𝐹</m:t>
                              </m:r>
                            </m:e>
                          </m:acc>
                        </m:e>
                        <m:sub>
                          <m:r>
                            <a:rPr lang="en-US" b="0" i="1" smtClean="0">
                              <a:latin typeface="Cambria Math" panose="02040503050406030204" pitchFamily="18" charset="0"/>
                            </a:rPr>
                            <m:t>𝑡𝑟𝑎𝑛𝑠𝑣𝑒𝑟𝑠𝑒</m:t>
                          </m:r>
                        </m:sub>
                      </m:sSub>
                    </m:oMath>
                  </m:oMathPara>
                </a14:m>
                <a:endParaRPr lang="en-US" dirty="0"/>
              </a:p>
            </p:txBody>
          </p:sp>
        </mc:Choice>
        <mc:Fallback xmlns="">
          <p:sp>
            <p:nvSpPr>
              <p:cNvPr id="39" name="TextBox 38">
                <a:extLst>
                  <a:ext uri="{FF2B5EF4-FFF2-40B4-BE49-F238E27FC236}">
                    <a16:creationId xmlns:a16="http://schemas.microsoft.com/office/drawing/2014/main" id="{DABAE2E7-91A9-512B-E1D7-0F80449D2125}"/>
                  </a:ext>
                </a:extLst>
              </p:cNvPr>
              <p:cNvSpPr txBox="1">
                <a:spLocks noRot="1" noChangeAspect="1" noMove="1" noResize="1" noEditPoints="1" noAdjustHandles="1" noChangeArrowheads="1" noChangeShapeType="1" noTextEdit="1"/>
              </p:cNvSpPr>
              <p:nvPr/>
            </p:nvSpPr>
            <p:spPr>
              <a:xfrm>
                <a:off x="3565620" y="5995189"/>
                <a:ext cx="1905001" cy="506421"/>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3265B9E9-30E5-429F-23C1-1E38411C8D1C}"/>
                  </a:ext>
                </a:extLst>
              </p:cNvPr>
              <p:cNvSpPr txBox="1"/>
              <p:nvPr/>
            </p:nvSpPr>
            <p:spPr>
              <a:xfrm>
                <a:off x="2682195" y="4236916"/>
                <a:ext cx="974820" cy="50642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oMath>
                  </m:oMathPara>
                </a14:m>
                <a:endParaRPr lang="en-US" dirty="0"/>
              </a:p>
            </p:txBody>
          </p:sp>
        </mc:Choice>
        <mc:Fallback xmlns="">
          <p:sp>
            <p:nvSpPr>
              <p:cNvPr id="41" name="TextBox 40">
                <a:extLst>
                  <a:ext uri="{FF2B5EF4-FFF2-40B4-BE49-F238E27FC236}">
                    <a16:creationId xmlns:a16="http://schemas.microsoft.com/office/drawing/2014/main" id="{3265B9E9-30E5-429F-23C1-1E38411C8D1C}"/>
                  </a:ext>
                </a:extLst>
              </p:cNvPr>
              <p:cNvSpPr txBox="1">
                <a:spLocks noRot="1" noChangeAspect="1" noMove="1" noResize="1" noEditPoints="1" noAdjustHandles="1" noChangeArrowheads="1" noChangeShapeType="1" noTextEdit="1"/>
              </p:cNvSpPr>
              <p:nvPr/>
            </p:nvSpPr>
            <p:spPr>
              <a:xfrm>
                <a:off x="2682195" y="4236916"/>
                <a:ext cx="974820" cy="506421"/>
              </a:xfrm>
              <a:prstGeom prst="rect">
                <a:avLst/>
              </a:prstGeom>
              <a:blipFill>
                <a:blip r:embed="rId10"/>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40974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ppt_x"/>
                                          </p:val>
                                        </p:tav>
                                        <p:tav tm="100000">
                                          <p:val>
                                            <p:strVal val="#ppt_x"/>
                                          </p:val>
                                        </p:tav>
                                      </p:tavLst>
                                    </p:anim>
                                    <p:anim calcmode="lin" valueType="num">
                                      <p:cBhvr additive="base">
                                        <p:cTn id="1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ppt_x"/>
                                          </p:val>
                                        </p:tav>
                                        <p:tav tm="100000">
                                          <p:val>
                                            <p:strVal val="#ppt_x"/>
                                          </p:val>
                                        </p:tav>
                                      </p:tavLst>
                                    </p:anim>
                                    <p:anim calcmode="lin" valueType="num">
                                      <p:cBhvr additive="base">
                                        <p:cTn id="2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additive="base">
                                        <p:cTn id="25" dur="500" fill="hold"/>
                                        <p:tgtEl>
                                          <p:spTgt spid="30"/>
                                        </p:tgtEl>
                                        <p:attrNameLst>
                                          <p:attrName>ppt_x</p:attrName>
                                        </p:attrNameLst>
                                      </p:cBhvr>
                                      <p:tavLst>
                                        <p:tav tm="0">
                                          <p:val>
                                            <p:strVal val="#ppt_x"/>
                                          </p:val>
                                        </p:tav>
                                        <p:tav tm="100000">
                                          <p:val>
                                            <p:strVal val="#ppt_x"/>
                                          </p:val>
                                        </p:tav>
                                      </p:tavLst>
                                    </p:anim>
                                    <p:anim calcmode="lin" valueType="num">
                                      <p:cBhvr additive="base">
                                        <p:cTn id="26"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2"/>
                                        </p:tgtEl>
                                        <p:attrNameLst>
                                          <p:attrName>style.visibility</p:attrName>
                                        </p:attrNameLst>
                                      </p:cBhvr>
                                      <p:to>
                                        <p:strVal val="visible"/>
                                      </p:to>
                                    </p:set>
                                    <p:anim calcmode="lin" valueType="num">
                                      <p:cBhvr additive="base">
                                        <p:cTn id="31" dur="500" fill="hold"/>
                                        <p:tgtEl>
                                          <p:spTgt spid="32"/>
                                        </p:tgtEl>
                                        <p:attrNameLst>
                                          <p:attrName>ppt_x</p:attrName>
                                        </p:attrNameLst>
                                      </p:cBhvr>
                                      <p:tavLst>
                                        <p:tav tm="0">
                                          <p:val>
                                            <p:strVal val="#ppt_x"/>
                                          </p:val>
                                        </p:tav>
                                        <p:tav tm="100000">
                                          <p:val>
                                            <p:strVal val="#ppt_x"/>
                                          </p:val>
                                        </p:tav>
                                      </p:tavLst>
                                    </p:anim>
                                    <p:anim calcmode="lin" valueType="num">
                                      <p:cBhvr additive="base">
                                        <p:cTn id="32" dur="500" fill="hold"/>
                                        <p:tgtEl>
                                          <p:spTgt spid="3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 calcmode="lin" valueType="num">
                                      <p:cBhvr additive="base">
                                        <p:cTn id="35" dur="500" fill="hold"/>
                                        <p:tgtEl>
                                          <p:spTgt spid="41"/>
                                        </p:tgtEl>
                                        <p:attrNameLst>
                                          <p:attrName>ppt_x</p:attrName>
                                        </p:attrNameLst>
                                      </p:cBhvr>
                                      <p:tavLst>
                                        <p:tav tm="0">
                                          <p:val>
                                            <p:strVal val="#ppt_x"/>
                                          </p:val>
                                        </p:tav>
                                        <p:tav tm="100000">
                                          <p:val>
                                            <p:strVal val="#ppt_x"/>
                                          </p:val>
                                        </p:tav>
                                      </p:tavLst>
                                    </p:anim>
                                    <p:anim calcmode="lin" valueType="num">
                                      <p:cBhvr additive="base">
                                        <p:cTn id="36" dur="500" fill="hold"/>
                                        <p:tgtEl>
                                          <p:spTgt spid="4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additive="base">
                                        <p:cTn id="39" dur="500" fill="hold"/>
                                        <p:tgtEl>
                                          <p:spTgt spid="37"/>
                                        </p:tgtEl>
                                        <p:attrNameLst>
                                          <p:attrName>ppt_x</p:attrName>
                                        </p:attrNameLst>
                                      </p:cBhvr>
                                      <p:tavLst>
                                        <p:tav tm="0">
                                          <p:val>
                                            <p:strVal val="#ppt_x"/>
                                          </p:val>
                                        </p:tav>
                                        <p:tav tm="100000">
                                          <p:val>
                                            <p:strVal val="#ppt_x"/>
                                          </p:val>
                                        </p:tav>
                                      </p:tavLst>
                                    </p:anim>
                                    <p:anim calcmode="lin" valueType="num">
                                      <p:cBhvr additive="base">
                                        <p:cTn id="40" dur="500" fill="hold"/>
                                        <p:tgtEl>
                                          <p:spTgt spid="3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additive="base">
                                        <p:cTn id="43" dur="500" fill="hold"/>
                                        <p:tgtEl>
                                          <p:spTgt spid="39"/>
                                        </p:tgtEl>
                                        <p:attrNameLst>
                                          <p:attrName>ppt_x</p:attrName>
                                        </p:attrNameLst>
                                      </p:cBhvr>
                                      <p:tavLst>
                                        <p:tav tm="0">
                                          <p:val>
                                            <p:strVal val="#ppt_x"/>
                                          </p:val>
                                        </p:tav>
                                        <p:tav tm="100000">
                                          <p:val>
                                            <p:strVal val="#ppt_x"/>
                                          </p:val>
                                        </p:tav>
                                      </p:tavLst>
                                    </p:anim>
                                    <p:anim calcmode="lin" valueType="num">
                                      <p:cBhvr additive="base">
                                        <p:cTn id="44"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30" grpId="0"/>
      <p:bldP spid="37" grpId="0"/>
      <p:bldP spid="39" grpId="0"/>
      <p:bldP spid="4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80EBB-2405-39ED-F0CB-558C1E8F9259}"/>
            </a:ext>
          </a:extLst>
        </p:cNvPr>
        <p:cNvGrpSpPr/>
        <p:nvPr/>
      </p:nvGrpSpPr>
      <p:grpSpPr>
        <a:xfrm>
          <a:off x="0" y="0"/>
          <a:ext cx="0" cy="0"/>
          <a:chOff x="0" y="0"/>
          <a:chExt cx="0" cy="0"/>
        </a:xfrm>
      </p:grpSpPr>
      <p:sp>
        <p:nvSpPr>
          <p:cNvPr id="22" name="Title 21">
            <a:extLst>
              <a:ext uri="{FF2B5EF4-FFF2-40B4-BE49-F238E27FC236}">
                <a16:creationId xmlns:a16="http://schemas.microsoft.com/office/drawing/2014/main" id="{E84EA829-B73E-8744-44DF-C61566DF40E5}"/>
              </a:ext>
            </a:extLst>
          </p:cNvPr>
          <p:cNvSpPr>
            <a:spLocks noGrp="1"/>
          </p:cNvSpPr>
          <p:nvPr>
            <p:ph type="title"/>
          </p:nvPr>
        </p:nvSpPr>
        <p:spPr>
          <a:xfrm>
            <a:off x="581620" y="281767"/>
            <a:ext cx="7772400" cy="742996"/>
          </a:xfrm>
        </p:spPr>
        <p:txBody>
          <a:bodyPr/>
          <a:lstStyle/>
          <a:p>
            <a:r>
              <a:rPr lang="en-US" sz="2800" dirty="0"/>
              <a:t>Modeling the Action of Forces</a:t>
            </a:r>
          </a:p>
        </p:txBody>
      </p:sp>
      <p:grpSp>
        <p:nvGrpSpPr>
          <p:cNvPr id="5" name="Group 38">
            <a:extLst>
              <a:ext uri="{FF2B5EF4-FFF2-40B4-BE49-F238E27FC236}">
                <a16:creationId xmlns:a16="http://schemas.microsoft.com/office/drawing/2014/main" id="{D96FE63A-1E96-35FC-E601-A3C919C51DC0}"/>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B10B83EE-033A-BBC4-9C12-97783AF81786}"/>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1F95D50E-EC33-8B88-7CC2-93660E272B7B}"/>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778322FB-6768-AEC9-8776-2B929C1BCC8E}"/>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41D0EE72-1B16-765B-DFF4-A3444FF0691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E69BF2F9-0BDE-2EA4-499D-4FD3A2CE2A8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4B7B2BCF-5AF8-8431-2A81-93F129DAA601}"/>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80D7543-700E-558A-5DD2-EF1472417CE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4A1C9511-8A8F-5B62-903D-3B917CCA57B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DD94FD39-7D6F-AD4F-53B8-656A944F3C7A}"/>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585C8DED-E6C6-9B2D-CBD2-557C2517C9D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A831B5A8-7368-9A62-0D6A-C3C9955F666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AA0632EB-3912-DDC3-7C46-F281C4DAEF75}"/>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AA74AD40-83C7-ECBA-9CA1-3EA229DD31B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9DCB69F6-8A4A-3917-BFBF-51B99FD1FFF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1D447AD7-A90E-738B-E1B4-C4AC5C73710B}"/>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9CF4C1C2-7665-8E43-6C04-7BAB58C409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 name="TextBox 3">
            <a:extLst>
              <a:ext uri="{FF2B5EF4-FFF2-40B4-BE49-F238E27FC236}">
                <a16:creationId xmlns:a16="http://schemas.microsoft.com/office/drawing/2014/main" id="{48C5C22F-01F5-1910-5D70-B735BDEF5139}"/>
              </a:ext>
            </a:extLst>
          </p:cNvPr>
          <p:cNvSpPr txBox="1"/>
          <p:nvPr/>
        </p:nvSpPr>
        <p:spPr>
          <a:xfrm>
            <a:off x="697302" y="1234552"/>
            <a:ext cx="4572000" cy="461665"/>
          </a:xfrm>
          <a:prstGeom prst="rect">
            <a:avLst/>
          </a:prstGeom>
          <a:noFill/>
        </p:spPr>
        <p:txBody>
          <a:bodyPr wrap="square">
            <a:spAutoFit/>
          </a:bodyPr>
          <a:lstStyle/>
          <a:p>
            <a:r>
              <a:rPr lang="en-US" dirty="0"/>
              <a:t>8. Gravitational attraction</a:t>
            </a:r>
          </a:p>
        </p:txBody>
      </p:sp>
      <p:pic>
        <p:nvPicPr>
          <p:cNvPr id="25" name="Picture 24">
            <a:extLst>
              <a:ext uri="{FF2B5EF4-FFF2-40B4-BE49-F238E27FC236}">
                <a16:creationId xmlns:a16="http://schemas.microsoft.com/office/drawing/2014/main" id="{18304913-F4AF-CFA2-D3E1-F35674411EA9}"/>
              </a:ext>
            </a:extLst>
          </p:cNvPr>
          <p:cNvPicPr>
            <a:picLocks noChangeAspect="1"/>
          </p:cNvPicPr>
          <p:nvPr/>
        </p:nvPicPr>
        <p:blipFill>
          <a:blip r:embed="rId4"/>
          <a:stretch>
            <a:fillRect/>
          </a:stretch>
        </p:blipFill>
        <p:spPr>
          <a:xfrm>
            <a:off x="1600200" y="1724509"/>
            <a:ext cx="2178945" cy="2208794"/>
          </a:xfrm>
          <a:prstGeom prst="rect">
            <a:avLst/>
          </a:prstGeom>
        </p:spPr>
      </p:pic>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7D535592-701C-7A52-FA77-0EEBE2E6C9DF}"/>
                  </a:ext>
                </a:extLst>
              </p:cNvPr>
              <p:cNvSpPr txBox="1"/>
              <p:nvPr/>
            </p:nvSpPr>
            <p:spPr>
              <a:xfrm>
                <a:off x="4121687" y="1501032"/>
                <a:ext cx="4572000" cy="1983748"/>
              </a:xfrm>
              <a:prstGeom prst="rect">
                <a:avLst/>
              </a:prstGeom>
              <a:noFill/>
            </p:spPr>
            <p:txBody>
              <a:bodyPr wrap="square">
                <a:spAutoFit/>
              </a:bodyPr>
              <a:lstStyle/>
              <a:p>
                <a:r>
                  <a:rPr lang="en-US" dirty="0"/>
                  <a:t>The resultant of gravitational attraction on all elements of a body of mass, </a:t>
                </a:r>
                <a:r>
                  <a:rPr lang="en-US" i="1" dirty="0"/>
                  <a:t>m</a:t>
                </a:r>
                <a:r>
                  <a:rPr lang="en-US" dirty="0"/>
                  <a:t> is the weight </a:t>
                </a:r>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𝑊</m:t>
                        </m:r>
                      </m:e>
                    </m:acc>
                    <m:r>
                      <a:rPr lang="en-US" b="0" i="1" smtClean="0">
                        <a:latin typeface="Cambria Math" panose="02040503050406030204" pitchFamily="18" charset="0"/>
                      </a:rPr>
                      <m:t>=</m:t>
                    </m:r>
                    <m:r>
                      <a:rPr lang="en-US" b="0" i="1" smtClean="0">
                        <a:latin typeface="Cambria Math" panose="02040503050406030204" pitchFamily="18" charset="0"/>
                      </a:rPr>
                      <m:t>𝑚</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𝑔</m:t>
                        </m:r>
                      </m:e>
                    </m:acc>
                  </m:oMath>
                </a14:m>
                <a:r>
                  <a:rPr lang="en-US" dirty="0"/>
                  <a:t> and acts toward the center of the earth through the center mass </a:t>
                </a:r>
                <a:r>
                  <a:rPr lang="en-US" i="1" dirty="0"/>
                  <a:t>G</a:t>
                </a:r>
                <a:r>
                  <a:rPr lang="en-US" dirty="0"/>
                  <a:t>.</a:t>
                </a:r>
              </a:p>
            </p:txBody>
          </p:sp>
        </mc:Choice>
        <mc:Fallback xmlns="">
          <p:sp>
            <p:nvSpPr>
              <p:cNvPr id="27" name="TextBox 26">
                <a:extLst>
                  <a:ext uri="{FF2B5EF4-FFF2-40B4-BE49-F238E27FC236}">
                    <a16:creationId xmlns:a16="http://schemas.microsoft.com/office/drawing/2014/main" id="{7D535592-701C-7A52-FA77-0EEBE2E6C9DF}"/>
                  </a:ext>
                </a:extLst>
              </p:cNvPr>
              <p:cNvSpPr txBox="1">
                <a:spLocks noRot="1" noChangeAspect="1" noMove="1" noResize="1" noEditPoints="1" noAdjustHandles="1" noChangeArrowheads="1" noChangeShapeType="1" noTextEdit="1"/>
              </p:cNvSpPr>
              <p:nvPr/>
            </p:nvSpPr>
            <p:spPr>
              <a:xfrm>
                <a:off x="4121687" y="1501032"/>
                <a:ext cx="4572000" cy="1983748"/>
              </a:xfrm>
              <a:prstGeom prst="rect">
                <a:avLst/>
              </a:prstGeom>
              <a:blipFill>
                <a:blip r:embed="rId5"/>
                <a:stretch>
                  <a:fillRect l="-2000" t="-2454" r="-1733" b="-6135"/>
                </a:stretch>
              </a:blipFill>
            </p:spPr>
            <p:txBody>
              <a:bodyPr/>
              <a:lstStyle/>
              <a:p>
                <a:r>
                  <a:rPr lang="en-US">
                    <a:noFill/>
                  </a:rPr>
                  <a:t> </a:t>
                </a:r>
              </a:p>
            </p:txBody>
          </p:sp>
        </mc:Fallback>
      </mc:AlternateContent>
      <p:pic>
        <p:nvPicPr>
          <p:cNvPr id="30" name="Picture 29">
            <a:extLst>
              <a:ext uri="{FF2B5EF4-FFF2-40B4-BE49-F238E27FC236}">
                <a16:creationId xmlns:a16="http://schemas.microsoft.com/office/drawing/2014/main" id="{5CA1A8FC-AD94-9581-66FB-66FE2C1FA6B3}"/>
              </a:ext>
            </a:extLst>
          </p:cNvPr>
          <p:cNvPicPr>
            <a:picLocks noChangeAspect="1"/>
          </p:cNvPicPr>
          <p:nvPr/>
        </p:nvPicPr>
        <p:blipFill>
          <a:blip r:embed="rId6"/>
          <a:stretch>
            <a:fillRect/>
          </a:stretch>
        </p:blipFill>
        <p:spPr>
          <a:xfrm>
            <a:off x="1406723" y="3529221"/>
            <a:ext cx="2372422" cy="2391403"/>
          </a:xfrm>
          <a:prstGeom prst="rect">
            <a:avLst/>
          </a:prstGeom>
        </p:spPr>
      </p:pic>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8A11C86B-BE5F-038F-6CFC-70AD3641BB71}"/>
                  </a:ext>
                </a:extLst>
              </p:cNvPr>
              <p:cNvSpPr txBox="1"/>
              <p:nvPr/>
            </p:nvSpPr>
            <p:spPr>
              <a:xfrm>
                <a:off x="2819400" y="5162340"/>
                <a:ext cx="1524000" cy="506421"/>
              </a:xfrm>
              <a:prstGeom prst="rect">
                <a:avLst/>
              </a:prstGeom>
              <a:noFill/>
            </p:spPr>
            <p:txBody>
              <a:bodyPr wrap="square">
                <a:spAutoFit/>
              </a:bodyPr>
              <a:lstStyle/>
              <a:p>
                <a14:m>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𝑊</m:t>
                        </m:r>
                      </m:e>
                    </m:acc>
                    <m:r>
                      <a:rPr lang="en-US" b="0" i="1" smtClean="0">
                        <a:latin typeface="Cambria Math" panose="02040503050406030204" pitchFamily="18" charset="0"/>
                      </a:rPr>
                      <m:t>=</m:t>
                    </m:r>
                    <m:r>
                      <a:rPr lang="en-US" b="0" i="1" smtClean="0">
                        <a:latin typeface="Cambria Math" panose="02040503050406030204" pitchFamily="18" charset="0"/>
                      </a:rPr>
                      <m:t>𝑚</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𝑔</m:t>
                        </m:r>
                      </m:e>
                    </m:acc>
                  </m:oMath>
                </a14:m>
                <a:r>
                  <a:rPr lang="en-US" dirty="0"/>
                  <a:t> </a:t>
                </a:r>
              </a:p>
            </p:txBody>
          </p:sp>
        </mc:Choice>
        <mc:Fallback xmlns="">
          <p:sp>
            <p:nvSpPr>
              <p:cNvPr id="32" name="TextBox 31">
                <a:extLst>
                  <a:ext uri="{FF2B5EF4-FFF2-40B4-BE49-F238E27FC236}">
                    <a16:creationId xmlns:a16="http://schemas.microsoft.com/office/drawing/2014/main" id="{8A11C86B-BE5F-038F-6CFC-70AD3641BB71}"/>
                  </a:ext>
                </a:extLst>
              </p:cNvPr>
              <p:cNvSpPr txBox="1">
                <a:spLocks noRot="1" noChangeAspect="1" noMove="1" noResize="1" noEditPoints="1" noAdjustHandles="1" noChangeArrowheads="1" noChangeShapeType="1" noTextEdit="1"/>
              </p:cNvSpPr>
              <p:nvPr/>
            </p:nvSpPr>
            <p:spPr>
              <a:xfrm>
                <a:off x="2819400" y="5162340"/>
                <a:ext cx="1524000" cy="506421"/>
              </a:xfrm>
              <a:prstGeom prst="rect">
                <a:avLst/>
              </a:prstGeom>
              <a:blipFill>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439060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ppt_x"/>
                                          </p:val>
                                        </p:tav>
                                        <p:tav tm="100000">
                                          <p:val>
                                            <p:strVal val="#ppt_x"/>
                                          </p:val>
                                        </p:tav>
                                      </p:tavLst>
                                    </p:anim>
                                    <p:anim calcmode="lin" valueType="num">
                                      <p:cBhvr additive="base">
                                        <p:cTn id="1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1000"/>
                                        <p:tgtEl>
                                          <p:spTgt spid="27"/>
                                        </p:tgtEl>
                                      </p:cBhvr>
                                    </p:animEffect>
                                    <p:anim calcmode="lin" valueType="num">
                                      <p:cBhvr>
                                        <p:cTn id="20" dur="1000" fill="hold"/>
                                        <p:tgtEl>
                                          <p:spTgt spid="27"/>
                                        </p:tgtEl>
                                        <p:attrNameLst>
                                          <p:attrName>ppt_x</p:attrName>
                                        </p:attrNameLst>
                                      </p:cBhvr>
                                      <p:tavLst>
                                        <p:tav tm="0">
                                          <p:val>
                                            <p:strVal val="#ppt_x"/>
                                          </p:val>
                                        </p:tav>
                                        <p:tav tm="100000">
                                          <p:val>
                                            <p:strVal val="#ppt_x"/>
                                          </p:val>
                                        </p:tav>
                                      </p:tavLst>
                                    </p:anim>
                                    <p:anim calcmode="lin" valueType="num">
                                      <p:cBhvr>
                                        <p:cTn id="21"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additive="base">
                                        <p:cTn id="26" dur="500" fill="hold"/>
                                        <p:tgtEl>
                                          <p:spTgt spid="30"/>
                                        </p:tgtEl>
                                        <p:attrNameLst>
                                          <p:attrName>ppt_x</p:attrName>
                                        </p:attrNameLst>
                                      </p:cBhvr>
                                      <p:tavLst>
                                        <p:tav tm="0">
                                          <p:val>
                                            <p:strVal val="#ppt_x"/>
                                          </p:val>
                                        </p:tav>
                                        <p:tav tm="100000">
                                          <p:val>
                                            <p:strVal val="#ppt_x"/>
                                          </p:val>
                                        </p:tav>
                                      </p:tavLst>
                                    </p:anim>
                                    <p:anim calcmode="lin" valueType="num">
                                      <p:cBhvr additive="base">
                                        <p:cTn id="27" dur="500" fill="hold"/>
                                        <p:tgtEl>
                                          <p:spTgt spid="30"/>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500" fill="hold"/>
                                        <p:tgtEl>
                                          <p:spTgt spid="32"/>
                                        </p:tgtEl>
                                        <p:attrNameLst>
                                          <p:attrName>ppt_x</p:attrName>
                                        </p:attrNameLst>
                                      </p:cBhvr>
                                      <p:tavLst>
                                        <p:tav tm="0">
                                          <p:val>
                                            <p:strVal val="#ppt_x"/>
                                          </p:val>
                                        </p:tav>
                                        <p:tav tm="100000">
                                          <p:val>
                                            <p:strVal val="#ppt_x"/>
                                          </p:val>
                                        </p:tav>
                                      </p:tavLst>
                                    </p:anim>
                                    <p:anim calcmode="lin" valueType="num">
                                      <p:cBhvr additive="base">
                                        <p:cTn id="31"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7" grpId="0"/>
      <p:bldP spid="3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F54657-ED69-B399-215F-772D2926523E}"/>
            </a:ext>
          </a:extLst>
        </p:cNvPr>
        <p:cNvGrpSpPr/>
        <p:nvPr/>
      </p:nvGrpSpPr>
      <p:grpSpPr>
        <a:xfrm>
          <a:off x="0" y="0"/>
          <a:ext cx="0" cy="0"/>
          <a:chOff x="0" y="0"/>
          <a:chExt cx="0" cy="0"/>
        </a:xfrm>
      </p:grpSpPr>
      <p:pic>
        <p:nvPicPr>
          <p:cNvPr id="51" name="Picture 50">
            <a:extLst>
              <a:ext uri="{FF2B5EF4-FFF2-40B4-BE49-F238E27FC236}">
                <a16:creationId xmlns:a16="http://schemas.microsoft.com/office/drawing/2014/main" id="{CB1A1B7E-E496-E9D4-54D0-F8E6B65DAD27}"/>
              </a:ext>
            </a:extLst>
          </p:cNvPr>
          <p:cNvPicPr>
            <a:picLocks noChangeAspect="1"/>
          </p:cNvPicPr>
          <p:nvPr/>
        </p:nvPicPr>
        <p:blipFill>
          <a:blip r:embed="rId3"/>
          <a:stretch>
            <a:fillRect/>
          </a:stretch>
        </p:blipFill>
        <p:spPr>
          <a:xfrm>
            <a:off x="616443" y="4388556"/>
            <a:ext cx="1905000" cy="2469444"/>
          </a:xfrm>
          <a:prstGeom prst="rect">
            <a:avLst/>
          </a:prstGeom>
        </p:spPr>
      </p:pic>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3D977799-018D-39E2-B375-B435316076D0}"/>
                  </a:ext>
                </a:extLst>
              </p:cNvPr>
              <p:cNvSpPr txBox="1"/>
              <p:nvPr/>
            </p:nvSpPr>
            <p:spPr>
              <a:xfrm>
                <a:off x="1543888" y="4624946"/>
                <a:ext cx="1028487"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r>
                        <a:rPr lang="en-US" b="0" i="1" smtClean="0">
                          <a:latin typeface="Cambria Math" panose="02040503050406030204" pitchFamily="18" charset="0"/>
                        </a:rPr>
                        <m:t>=</m:t>
                      </m:r>
                      <m:r>
                        <a:rPr lang="en-US" b="0" i="1" smtClean="0">
                          <a:latin typeface="Cambria Math" panose="02040503050406030204" pitchFamily="18" charset="0"/>
                        </a:rPr>
                        <m:t>𝑘</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𝑥</m:t>
                          </m:r>
                        </m:e>
                      </m:acc>
                    </m:oMath>
                  </m:oMathPara>
                </a14:m>
                <a:endParaRPr lang="en-US" dirty="0"/>
              </a:p>
            </p:txBody>
          </p:sp>
        </mc:Choice>
        <mc:Fallback xmlns="">
          <p:sp>
            <p:nvSpPr>
              <p:cNvPr id="52" name="TextBox 51">
                <a:extLst>
                  <a:ext uri="{FF2B5EF4-FFF2-40B4-BE49-F238E27FC236}">
                    <a16:creationId xmlns:a16="http://schemas.microsoft.com/office/drawing/2014/main" id="{3D977799-018D-39E2-B375-B435316076D0}"/>
                  </a:ext>
                </a:extLst>
              </p:cNvPr>
              <p:cNvSpPr txBox="1">
                <a:spLocks noRot="1" noChangeAspect="1" noMove="1" noResize="1" noEditPoints="1" noAdjustHandles="1" noChangeArrowheads="1" noChangeShapeType="1" noTextEdit="1"/>
              </p:cNvSpPr>
              <p:nvPr/>
            </p:nvSpPr>
            <p:spPr>
              <a:xfrm>
                <a:off x="1543888" y="4624946"/>
                <a:ext cx="1028487" cy="414088"/>
              </a:xfrm>
              <a:prstGeom prst="rect">
                <a:avLst/>
              </a:prstGeom>
              <a:blipFill>
                <a:blip r:embed="rId4"/>
                <a:stretch>
                  <a:fillRect/>
                </a:stretch>
              </a:blipFill>
            </p:spPr>
            <p:txBody>
              <a:bodyPr/>
              <a:lstStyle/>
              <a:p>
                <a:r>
                  <a:rPr lang="en-US">
                    <a:noFill/>
                  </a:rPr>
                  <a:t> </a:t>
                </a:r>
              </a:p>
            </p:txBody>
          </p:sp>
        </mc:Fallback>
      </mc:AlternateContent>
      <p:sp>
        <p:nvSpPr>
          <p:cNvPr id="22" name="Title 21">
            <a:extLst>
              <a:ext uri="{FF2B5EF4-FFF2-40B4-BE49-F238E27FC236}">
                <a16:creationId xmlns:a16="http://schemas.microsoft.com/office/drawing/2014/main" id="{53E5725E-8047-5FF8-562C-9C94A4C94906}"/>
              </a:ext>
            </a:extLst>
          </p:cNvPr>
          <p:cNvSpPr>
            <a:spLocks noGrp="1"/>
          </p:cNvSpPr>
          <p:nvPr>
            <p:ph type="title"/>
          </p:nvPr>
        </p:nvSpPr>
        <p:spPr>
          <a:xfrm>
            <a:off x="581620" y="281767"/>
            <a:ext cx="7772400" cy="742996"/>
          </a:xfrm>
        </p:spPr>
        <p:txBody>
          <a:bodyPr/>
          <a:lstStyle/>
          <a:p>
            <a:r>
              <a:rPr lang="en-US" sz="2800" dirty="0"/>
              <a:t>Modeling the Action of Forces</a:t>
            </a:r>
          </a:p>
        </p:txBody>
      </p:sp>
      <p:sp>
        <p:nvSpPr>
          <p:cNvPr id="3" name="Subtitle 2">
            <a:extLst>
              <a:ext uri="{FF2B5EF4-FFF2-40B4-BE49-F238E27FC236}">
                <a16:creationId xmlns:a16="http://schemas.microsoft.com/office/drawing/2014/main" id="{79084CCF-8D44-5572-30B1-08E6A2120347}"/>
              </a:ext>
            </a:extLst>
          </p:cNvPr>
          <p:cNvSpPr txBox="1">
            <a:spLocks noGrp="1"/>
          </p:cNvSpPr>
          <p:nvPr>
            <p:ph idx="1"/>
          </p:nvPr>
        </p:nvSpPr>
        <p:spPr/>
        <p:txBody>
          <a:bodyPr anchorCtr="0"/>
          <a:lstStyle/>
          <a:p>
            <a:pPr marL="342900" lvl="0" indent="-342900" algn="l">
              <a:spcBef>
                <a:spcPts val="600"/>
              </a:spcBef>
              <a:buClr>
                <a:srgbClr val="000000"/>
              </a:buClr>
              <a:buChar char="•"/>
            </a:pPr>
            <a:endParaRPr lang="en-US" sz="2400" dirty="0"/>
          </a:p>
          <a:p>
            <a:pPr marL="342900" lvl="0" indent="-342900" algn="l">
              <a:spcBef>
                <a:spcPts val="600"/>
              </a:spcBef>
              <a:buClr>
                <a:srgbClr val="000000"/>
              </a:buClr>
              <a:buChar char="•"/>
            </a:pPr>
            <a:endParaRPr lang="en-US" sz="2400" dirty="0"/>
          </a:p>
          <a:p>
            <a:pPr marL="342900" lvl="0" indent="-342900" algn="l">
              <a:spcBef>
                <a:spcPts val="600"/>
              </a:spcBef>
              <a:buClr>
                <a:srgbClr val="000000"/>
              </a:buClr>
              <a:buChar char="•"/>
            </a:pP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EE51C187-4497-E0AF-BDF3-D8EDF613FFD2}"/>
              </a:ext>
            </a:extLst>
          </p:cNvPr>
          <p:cNvSpPr txBox="1">
            <a:spLocks noGrp="1"/>
          </p:cNvSpPr>
          <p:nvPr>
            <p:ph type="sldNum" sz="quarter" idx="12"/>
          </p:nvPr>
        </p:nvSpPr>
        <p:spPr>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20</a:t>
            </a:fld>
            <a:endParaRPr lang="en-US"/>
          </a:p>
        </p:txBody>
      </p:sp>
      <p:grpSp>
        <p:nvGrpSpPr>
          <p:cNvPr id="5" name="Group 38">
            <a:extLst>
              <a:ext uri="{FF2B5EF4-FFF2-40B4-BE49-F238E27FC236}">
                <a16:creationId xmlns:a16="http://schemas.microsoft.com/office/drawing/2014/main" id="{D5EFFB4F-59EC-E543-D034-91DB4230521B}"/>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ED17F4CC-B687-640D-2801-1E96B89A969B}"/>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F40835EA-CFDD-7DFA-DB64-F6BB9C3F8779}"/>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3597500D-217C-5147-2282-969C792A6D00}"/>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DEDCDF41-6D13-1C80-6B24-08C13F1E1E4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9C9928DB-A52C-816B-DCC6-94B3F4A31F3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8004B0F0-2B4F-48E6-C21A-C0E984AD3D3E}"/>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9D58B97A-7A97-6541-4792-8824044B895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4CEE1AF6-2F94-DE2E-3122-F8701AB1B0B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D874507D-E0A0-CB2C-19D0-6DA9EC4DF2CC}"/>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35CBEF07-75B1-E858-EBF3-1FEC30046AE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44C285FD-8C70-D1A5-AAF2-CA9C10DEA68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65AEA076-41ED-D481-B553-B56B1B2D7FFE}"/>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CC18A1E5-34CE-509B-3EC8-68D1923F48F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778CDBAA-D652-6283-E5C4-D2FBA79A99A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B52F7D73-4A73-723D-313B-EB8B4DFB6E0D}"/>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B04FCD2E-16B3-2AC1-9777-0AB0B924381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 name="TextBox 24">
            <a:extLst>
              <a:ext uri="{FF2B5EF4-FFF2-40B4-BE49-F238E27FC236}">
                <a16:creationId xmlns:a16="http://schemas.microsoft.com/office/drawing/2014/main" id="{CB5F1957-E399-7281-4EA6-67E3DE92ED88}"/>
              </a:ext>
            </a:extLst>
          </p:cNvPr>
          <p:cNvSpPr txBox="1"/>
          <p:nvPr/>
        </p:nvSpPr>
        <p:spPr>
          <a:xfrm>
            <a:off x="346494" y="1256429"/>
            <a:ext cx="4572000" cy="461665"/>
          </a:xfrm>
          <a:prstGeom prst="rect">
            <a:avLst/>
          </a:prstGeom>
          <a:noFill/>
        </p:spPr>
        <p:txBody>
          <a:bodyPr wrap="square">
            <a:spAutoFit/>
          </a:bodyPr>
          <a:lstStyle/>
          <a:p>
            <a:r>
              <a:rPr lang="en-US" dirty="0"/>
              <a:t>9. Spring action</a:t>
            </a:r>
          </a:p>
        </p:txBody>
      </p:sp>
      <p:sp>
        <p:nvSpPr>
          <p:cNvPr id="27" name="TextBox 26">
            <a:extLst>
              <a:ext uri="{FF2B5EF4-FFF2-40B4-BE49-F238E27FC236}">
                <a16:creationId xmlns:a16="http://schemas.microsoft.com/office/drawing/2014/main" id="{7A3FA9E9-2EEB-997B-6B82-8D74176B6D1D}"/>
              </a:ext>
            </a:extLst>
          </p:cNvPr>
          <p:cNvSpPr txBox="1"/>
          <p:nvPr/>
        </p:nvSpPr>
        <p:spPr>
          <a:xfrm>
            <a:off x="502433" y="1870494"/>
            <a:ext cx="2361537" cy="461665"/>
          </a:xfrm>
          <a:prstGeom prst="rect">
            <a:avLst/>
          </a:prstGeom>
          <a:noFill/>
        </p:spPr>
        <p:txBody>
          <a:bodyPr wrap="square">
            <a:spAutoFit/>
          </a:bodyPr>
          <a:lstStyle/>
          <a:p>
            <a:r>
              <a:rPr lang="en-US" dirty="0"/>
              <a:t>Neutral position</a:t>
            </a:r>
          </a:p>
        </p:txBody>
      </p:sp>
      <p:pic>
        <p:nvPicPr>
          <p:cNvPr id="34" name="Picture 33">
            <a:extLst>
              <a:ext uri="{FF2B5EF4-FFF2-40B4-BE49-F238E27FC236}">
                <a16:creationId xmlns:a16="http://schemas.microsoft.com/office/drawing/2014/main" id="{25338F96-3362-4426-DD3D-983A7878CA65}"/>
              </a:ext>
            </a:extLst>
          </p:cNvPr>
          <p:cNvPicPr>
            <a:picLocks noChangeAspect="1"/>
          </p:cNvPicPr>
          <p:nvPr/>
        </p:nvPicPr>
        <p:blipFill>
          <a:blip r:embed="rId6"/>
          <a:stretch>
            <a:fillRect/>
          </a:stretch>
        </p:blipFill>
        <p:spPr>
          <a:xfrm>
            <a:off x="551665" y="2412613"/>
            <a:ext cx="3286584" cy="1143160"/>
          </a:xfrm>
          <a:prstGeom prst="rect">
            <a:avLst/>
          </a:prstGeom>
        </p:spPr>
      </p:pic>
      <p:sp>
        <p:nvSpPr>
          <p:cNvPr id="35" name="Freeform: Shape 34">
            <a:extLst>
              <a:ext uri="{FF2B5EF4-FFF2-40B4-BE49-F238E27FC236}">
                <a16:creationId xmlns:a16="http://schemas.microsoft.com/office/drawing/2014/main" id="{BB0E9206-A4A8-A367-8F32-B1E9B6399435}"/>
              </a:ext>
            </a:extLst>
          </p:cNvPr>
          <p:cNvSpPr/>
          <p:nvPr/>
        </p:nvSpPr>
        <p:spPr bwMode="auto">
          <a:xfrm>
            <a:off x="2579298" y="2158344"/>
            <a:ext cx="233557" cy="500332"/>
          </a:xfrm>
          <a:custGeom>
            <a:avLst/>
            <a:gdLst>
              <a:gd name="csX0" fmla="*/ 0 w 233557"/>
              <a:gd name="csY0" fmla="*/ 0 h 500332"/>
              <a:gd name="csX1" fmla="*/ 207034 w 233557"/>
              <a:gd name="csY1" fmla="*/ 232914 h 500332"/>
              <a:gd name="csX2" fmla="*/ 224287 w 233557"/>
              <a:gd name="csY2" fmla="*/ 500332 h 500332"/>
            </a:gdLst>
            <a:ahLst/>
            <a:cxnLst>
              <a:cxn ang="0">
                <a:pos x="csX0" y="csY0"/>
              </a:cxn>
              <a:cxn ang="0">
                <a:pos x="csX1" y="csY1"/>
              </a:cxn>
              <a:cxn ang="0">
                <a:pos x="csX2" y="csY2"/>
              </a:cxn>
            </a:cxnLst>
            <a:rect l="l" t="t" r="r" b="b"/>
            <a:pathLst>
              <a:path w="233557" h="500332">
                <a:moveTo>
                  <a:pt x="0" y="0"/>
                </a:moveTo>
                <a:cubicBezTo>
                  <a:pt x="84826" y="74763"/>
                  <a:pt x="169653" y="149526"/>
                  <a:pt x="207034" y="232914"/>
                </a:cubicBezTo>
                <a:cubicBezTo>
                  <a:pt x="244415" y="316302"/>
                  <a:pt x="234351" y="408317"/>
                  <a:pt x="224287" y="500332"/>
                </a:cubicBezTo>
              </a:path>
            </a:pathLst>
          </a:custGeom>
          <a:noFill/>
          <a:ln w="158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cxnSp>
        <p:nvCxnSpPr>
          <p:cNvPr id="37" name="Straight Connector 36">
            <a:extLst>
              <a:ext uri="{FF2B5EF4-FFF2-40B4-BE49-F238E27FC236}">
                <a16:creationId xmlns:a16="http://schemas.microsoft.com/office/drawing/2014/main" id="{E897E539-CC27-4EE6-494F-D68782ECC240}"/>
              </a:ext>
            </a:extLst>
          </p:cNvPr>
          <p:cNvCxnSpPr>
            <a:cxnSpLocks/>
          </p:cNvCxnSpPr>
          <p:nvPr/>
        </p:nvCxnSpPr>
        <p:spPr bwMode="auto">
          <a:xfrm>
            <a:off x="2787770" y="2101327"/>
            <a:ext cx="31630" cy="557349"/>
          </a:xfrm>
          <a:prstGeom prst="line">
            <a:avLst/>
          </a:prstGeom>
          <a:solidFill>
            <a:schemeClr val="accent1"/>
          </a:solidFill>
          <a:ln w="28575" cap="flat" cmpd="sng" algn="ctr">
            <a:solidFill>
              <a:schemeClr val="tx1"/>
            </a:solidFill>
            <a:prstDash val="solid"/>
            <a:round/>
            <a:headEnd type="none" w="med" len="med"/>
            <a:tailEnd type="none" w="med" len="med"/>
          </a:ln>
          <a:effectLst/>
        </p:spPr>
      </p:cxnSp>
      <p:grpSp>
        <p:nvGrpSpPr>
          <p:cNvPr id="46" name="Group 45">
            <a:extLst>
              <a:ext uri="{FF2B5EF4-FFF2-40B4-BE49-F238E27FC236}">
                <a16:creationId xmlns:a16="http://schemas.microsoft.com/office/drawing/2014/main" id="{36B3CE92-D00B-8ABD-2DB9-A7C9DA327DBC}"/>
              </a:ext>
            </a:extLst>
          </p:cNvPr>
          <p:cNvGrpSpPr/>
          <p:nvPr/>
        </p:nvGrpSpPr>
        <p:grpSpPr>
          <a:xfrm>
            <a:off x="990600" y="2033161"/>
            <a:ext cx="4668115" cy="1319639"/>
            <a:chOff x="990600" y="1828800"/>
            <a:chExt cx="4668115" cy="1319639"/>
          </a:xfrm>
        </p:grpSpPr>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F7F87E48-5A38-8ACB-0B0B-DF21F8A79B73}"/>
                    </a:ext>
                  </a:extLst>
                </p:cNvPr>
                <p:cNvSpPr txBox="1"/>
                <p:nvPr/>
              </p:nvSpPr>
              <p:spPr>
                <a:xfrm>
                  <a:off x="5382164" y="2620133"/>
                  <a:ext cx="276551"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oMath>
                    </m:oMathPara>
                  </a14:m>
                  <a:endParaRPr lang="en-US" dirty="0"/>
                </a:p>
              </p:txBody>
            </p:sp>
          </mc:Choice>
          <mc:Fallback xmlns="">
            <p:sp>
              <p:nvSpPr>
                <p:cNvPr id="28" name="TextBox 27">
                  <a:extLst>
                    <a:ext uri="{FF2B5EF4-FFF2-40B4-BE49-F238E27FC236}">
                      <a16:creationId xmlns:a16="http://schemas.microsoft.com/office/drawing/2014/main" id="{F7F87E48-5A38-8ACB-0B0B-DF21F8A79B73}"/>
                    </a:ext>
                  </a:extLst>
                </p:cNvPr>
                <p:cNvSpPr txBox="1">
                  <a:spLocks noRot="1" noChangeAspect="1" noMove="1" noResize="1" noEditPoints="1" noAdjustHandles="1" noChangeArrowheads="1" noChangeShapeType="1" noTextEdit="1"/>
                </p:cNvSpPr>
                <p:nvPr/>
              </p:nvSpPr>
              <p:spPr>
                <a:xfrm>
                  <a:off x="5382164" y="2620133"/>
                  <a:ext cx="276551" cy="414088"/>
                </a:xfrm>
                <a:prstGeom prst="rect">
                  <a:avLst/>
                </a:prstGeom>
                <a:blipFill>
                  <a:blip r:embed="rId7"/>
                  <a:stretch>
                    <a:fillRect/>
                  </a:stretch>
                </a:blipFill>
              </p:spPr>
              <p:txBody>
                <a:bodyPr/>
                <a:lstStyle/>
                <a:p>
                  <a:r>
                    <a:rPr lang="en-US">
                      <a:noFill/>
                    </a:rPr>
                    <a:t> </a:t>
                  </a:r>
                </a:p>
              </p:txBody>
            </p:sp>
          </mc:Fallback>
        </mc:AlternateContent>
        <p:pic>
          <p:nvPicPr>
            <p:cNvPr id="41" name="Picture 40">
              <a:extLst>
                <a:ext uri="{FF2B5EF4-FFF2-40B4-BE49-F238E27FC236}">
                  <a16:creationId xmlns:a16="http://schemas.microsoft.com/office/drawing/2014/main" id="{05D49C13-BDB3-A316-F8FA-69C9FD35D54B}"/>
                </a:ext>
              </a:extLst>
            </p:cNvPr>
            <p:cNvPicPr>
              <a:picLocks noChangeAspect="1"/>
            </p:cNvPicPr>
            <p:nvPr/>
          </p:nvPicPr>
          <p:blipFill>
            <a:blip r:embed="rId8"/>
            <a:stretch>
              <a:fillRect/>
            </a:stretch>
          </p:blipFill>
          <p:spPr>
            <a:xfrm>
              <a:off x="990600" y="2438400"/>
              <a:ext cx="4382112" cy="710039"/>
            </a:xfrm>
            <a:prstGeom prst="rect">
              <a:avLst/>
            </a:prstGeom>
          </p:spPr>
        </p:pic>
        <p:cxnSp>
          <p:nvCxnSpPr>
            <p:cNvPr id="43" name="Straight Arrow Connector 42">
              <a:extLst>
                <a:ext uri="{FF2B5EF4-FFF2-40B4-BE49-F238E27FC236}">
                  <a16:creationId xmlns:a16="http://schemas.microsoft.com/office/drawing/2014/main" id="{A04C7F19-18DA-A4DF-4A50-A056BFAAC37A}"/>
                </a:ext>
              </a:extLst>
            </p:cNvPr>
            <p:cNvCxnSpPr>
              <a:stCxn id="35" idx="1"/>
            </p:cNvCxnSpPr>
            <p:nvPr/>
          </p:nvCxnSpPr>
          <p:spPr bwMode="auto">
            <a:xfrm flipV="1">
              <a:off x="2786332" y="2380001"/>
              <a:ext cx="1481533" cy="11257"/>
            </a:xfrm>
            <a:prstGeom prst="straightConnector1">
              <a:avLst/>
            </a:prstGeom>
            <a:solidFill>
              <a:schemeClr val="accent1"/>
            </a:solidFill>
            <a:ln w="25400" cap="flat" cmpd="sng" algn="ctr">
              <a:solidFill>
                <a:schemeClr val="tx1"/>
              </a:solidFill>
              <a:prstDash val="solid"/>
              <a:round/>
              <a:headEnd type="none" w="med" len="med"/>
              <a:tailEnd type="triangle"/>
            </a:ln>
            <a:effectLst/>
          </p:spPr>
        </p:cxnSp>
        <p:cxnSp>
          <p:nvCxnSpPr>
            <p:cNvPr id="44" name="Straight Connector 43">
              <a:extLst>
                <a:ext uri="{FF2B5EF4-FFF2-40B4-BE49-F238E27FC236}">
                  <a16:creationId xmlns:a16="http://schemas.microsoft.com/office/drawing/2014/main" id="{DA95D095-8104-1013-0E73-5935F8A10DBA}"/>
                </a:ext>
              </a:extLst>
            </p:cNvPr>
            <p:cNvCxnSpPr>
              <a:cxnSpLocks/>
            </p:cNvCxnSpPr>
            <p:nvPr/>
          </p:nvCxnSpPr>
          <p:spPr bwMode="auto">
            <a:xfrm>
              <a:off x="4235570" y="1957251"/>
              <a:ext cx="31630" cy="557349"/>
            </a:xfrm>
            <a:prstGeom prst="line">
              <a:avLst/>
            </a:prstGeom>
            <a:solidFill>
              <a:schemeClr val="accent1"/>
            </a:solidFill>
            <a:ln w="28575" cap="flat" cmpd="sng" algn="ctr">
              <a:solidFill>
                <a:schemeClr val="tx1"/>
              </a:solidFill>
              <a:prstDash val="solid"/>
              <a:round/>
              <a:headEnd type="none" w="med" len="med"/>
              <a:tailEnd type="none" w="med" len="med"/>
            </a:ln>
            <a:effectLst/>
          </p:spPr>
        </p:cxn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1936D3A5-909A-9603-F27A-0C5356B54B96}"/>
                    </a:ext>
                  </a:extLst>
                </p:cNvPr>
                <p:cNvSpPr txBox="1"/>
                <p:nvPr/>
              </p:nvSpPr>
              <p:spPr>
                <a:xfrm>
                  <a:off x="3657600" y="1828800"/>
                  <a:ext cx="249747"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𝑥</m:t>
                            </m:r>
                          </m:e>
                        </m:acc>
                      </m:oMath>
                    </m:oMathPara>
                  </a14:m>
                  <a:endParaRPr lang="en-US" dirty="0"/>
                </a:p>
              </p:txBody>
            </p:sp>
          </mc:Choice>
          <mc:Fallback xmlns="">
            <p:sp>
              <p:nvSpPr>
                <p:cNvPr id="45" name="TextBox 44">
                  <a:extLst>
                    <a:ext uri="{FF2B5EF4-FFF2-40B4-BE49-F238E27FC236}">
                      <a16:creationId xmlns:a16="http://schemas.microsoft.com/office/drawing/2014/main" id="{1936D3A5-909A-9603-F27A-0C5356B54B96}"/>
                    </a:ext>
                  </a:extLst>
                </p:cNvPr>
                <p:cNvSpPr txBox="1">
                  <a:spLocks noRot="1" noChangeAspect="1" noMove="1" noResize="1" noEditPoints="1" noAdjustHandles="1" noChangeArrowheads="1" noChangeShapeType="1" noTextEdit="1"/>
                </p:cNvSpPr>
                <p:nvPr/>
              </p:nvSpPr>
              <p:spPr>
                <a:xfrm>
                  <a:off x="3657600" y="1828800"/>
                  <a:ext cx="249747" cy="369332"/>
                </a:xfrm>
                <a:prstGeom prst="rect">
                  <a:avLst/>
                </a:prstGeom>
                <a:blipFill>
                  <a:blip r:embed="rId9"/>
                  <a:stretch>
                    <a:fillRect l="-24390" t="-36667" r="-95122" b="-5000"/>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1323AEC6-D01D-661F-F4A9-EF7617622C69}"/>
                  </a:ext>
                </a:extLst>
              </p:cNvPr>
              <p:cNvSpPr txBox="1"/>
              <p:nvPr/>
            </p:nvSpPr>
            <p:spPr>
              <a:xfrm>
                <a:off x="3838249" y="2747816"/>
                <a:ext cx="276551"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oMath>
                  </m:oMathPara>
                </a14:m>
                <a:endParaRPr lang="en-US" dirty="0"/>
              </a:p>
            </p:txBody>
          </p:sp>
        </mc:Choice>
        <mc:Fallback xmlns="">
          <p:sp>
            <p:nvSpPr>
              <p:cNvPr id="47" name="TextBox 46">
                <a:extLst>
                  <a:ext uri="{FF2B5EF4-FFF2-40B4-BE49-F238E27FC236}">
                    <a16:creationId xmlns:a16="http://schemas.microsoft.com/office/drawing/2014/main" id="{1323AEC6-D01D-661F-F4A9-EF7617622C69}"/>
                  </a:ext>
                </a:extLst>
              </p:cNvPr>
              <p:cNvSpPr txBox="1">
                <a:spLocks noRot="1" noChangeAspect="1" noMove="1" noResize="1" noEditPoints="1" noAdjustHandles="1" noChangeArrowheads="1" noChangeShapeType="1" noTextEdit="1"/>
              </p:cNvSpPr>
              <p:nvPr/>
            </p:nvSpPr>
            <p:spPr>
              <a:xfrm>
                <a:off x="3838249" y="2747816"/>
                <a:ext cx="276551" cy="414088"/>
              </a:xfrm>
              <a:prstGeom prst="rect">
                <a:avLst/>
              </a:prstGeom>
              <a:blipFill>
                <a:blip r:embed="rId10"/>
                <a:stretch>
                  <a:fillRect/>
                </a:stretch>
              </a:blipFill>
            </p:spPr>
            <p:txBody>
              <a:bodyPr/>
              <a:lstStyle/>
              <a:p>
                <a:r>
                  <a:rPr lang="en-US">
                    <a:noFill/>
                  </a:rPr>
                  <a:t> </a:t>
                </a:r>
              </a:p>
            </p:txBody>
          </p:sp>
        </mc:Fallback>
      </mc:AlternateContent>
      <p:grpSp>
        <p:nvGrpSpPr>
          <p:cNvPr id="2" name="Group 1">
            <a:extLst>
              <a:ext uri="{FF2B5EF4-FFF2-40B4-BE49-F238E27FC236}">
                <a16:creationId xmlns:a16="http://schemas.microsoft.com/office/drawing/2014/main" id="{6617D715-67E0-C49D-A7F4-37DF4B5E1446}"/>
              </a:ext>
            </a:extLst>
          </p:cNvPr>
          <p:cNvGrpSpPr/>
          <p:nvPr/>
        </p:nvGrpSpPr>
        <p:grpSpPr>
          <a:xfrm>
            <a:off x="4572000" y="4495897"/>
            <a:ext cx="2438400" cy="2017163"/>
            <a:chOff x="4572000" y="4495897"/>
            <a:chExt cx="2438400" cy="2017163"/>
          </a:xfrm>
        </p:grpSpPr>
        <p:pic>
          <p:nvPicPr>
            <p:cNvPr id="55" name="Picture 54">
              <a:extLst>
                <a:ext uri="{FF2B5EF4-FFF2-40B4-BE49-F238E27FC236}">
                  <a16:creationId xmlns:a16="http://schemas.microsoft.com/office/drawing/2014/main" id="{FF019094-469C-8C07-D023-4F4DA2D0ED69}"/>
                </a:ext>
              </a:extLst>
            </p:cNvPr>
            <p:cNvPicPr>
              <a:picLocks noChangeAspect="1"/>
            </p:cNvPicPr>
            <p:nvPr/>
          </p:nvPicPr>
          <p:blipFill>
            <a:blip r:embed="rId11"/>
            <a:stretch>
              <a:fillRect/>
            </a:stretch>
          </p:blipFill>
          <p:spPr>
            <a:xfrm>
              <a:off x="4580626" y="4495897"/>
              <a:ext cx="2429774" cy="2003936"/>
            </a:xfrm>
            <a:prstGeom prst="rect">
              <a:avLst/>
            </a:prstGeom>
          </p:spPr>
        </p:pic>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8D5AECCA-2853-D6AF-9319-B66D17A17DDF}"/>
                    </a:ext>
                  </a:extLst>
                </p:cNvPr>
                <p:cNvSpPr txBox="1"/>
                <p:nvPr/>
              </p:nvSpPr>
              <p:spPr>
                <a:xfrm>
                  <a:off x="4572000" y="5143331"/>
                  <a:ext cx="276550" cy="4140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oMath>
                    </m:oMathPara>
                  </a14:m>
                  <a:endParaRPr lang="en-US" dirty="0"/>
                </a:p>
              </p:txBody>
            </p:sp>
          </mc:Choice>
          <mc:Fallback xmlns="">
            <p:sp>
              <p:nvSpPr>
                <p:cNvPr id="56" name="TextBox 55">
                  <a:extLst>
                    <a:ext uri="{FF2B5EF4-FFF2-40B4-BE49-F238E27FC236}">
                      <a16:creationId xmlns:a16="http://schemas.microsoft.com/office/drawing/2014/main" id="{8D5AECCA-2853-D6AF-9319-B66D17A17DDF}"/>
                    </a:ext>
                  </a:extLst>
                </p:cNvPr>
                <p:cNvSpPr txBox="1">
                  <a:spLocks noRot="1" noChangeAspect="1" noMove="1" noResize="1" noEditPoints="1" noAdjustHandles="1" noChangeArrowheads="1" noChangeShapeType="1" noTextEdit="1"/>
                </p:cNvSpPr>
                <p:nvPr/>
              </p:nvSpPr>
              <p:spPr>
                <a:xfrm>
                  <a:off x="4572000" y="5143331"/>
                  <a:ext cx="276550" cy="414088"/>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a:extLst>
                    <a:ext uri="{FF2B5EF4-FFF2-40B4-BE49-F238E27FC236}">
                      <a16:creationId xmlns:a16="http://schemas.microsoft.com/office/drawing/2014/main" id="{69A09385-27B5-1F1B-F517-5EE93AB56BF4}"/>
                    </a:ext>
                  </a:extLst>
                </p:cNvPr>
                <p:cNvSpPr txBox="1"/>
                <p:nvPr/>
              </p:nvSpPr>
              <p:spPr>
                <a:xfrm>
                  <a:off x="5867400" y="6143728"/>
                  <a:ext cx="249747"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𝑥</m:t>
                            </m:r>
                          </m:e>
                        </m:acc>
                      </m:oMath>
                    </m:oMathPara>
                  </a14:m>
                  <a:endParaRPr lang="en-US" dirty="0"/>
                </a:p>
              </p:txBody>
            </p:sp>
          </mc:Choice>
          <mc:Fallback xmlns="">
            <p:sp>
              <p:nvSpPr>
                <p:cNvPr id="57" name="TextBox 56">
                  <a:extLst>
                    <a:ext uri="{FF2B5EF4-FFF2-40B4-BE49-F238E27FC236}">
                      <a16:creationId xmlns:a16="http://schemas.microsoft.com/office/drawing/2014/main" id="{69A09385-27B5-1F1B-F517-5EE93AB56BF4}"/>
                    </a:ext>
                  </a:extLst>
                </p:cNvPr>
                <p:cNvSpPr txBox="1">
                  <a:spLocks noRot="1" noChangeAspect="1" noMove="1" noResize="1" noEditPoints="1" noAdjustHandles="1" noChangeArrowheads="1" noChangeShapeType="1" noTextEdit="1"/>
                </p:cNvSpPr>
                <p:nvPr/>
              </p:nvSpPr>
              <p:spPr>
                <a:xfrm>
                  <a:off x="5867400" y="6143728"/>
                  <a:ext cx="249747" cy="369332"/>
                </a:xfrm>
                <a:prstGeom prst="rect">
                  <a:avLst/>
                </a:prstGeom>
                <a:blipFill>
                  <a:blip r:embed="rId13"/>
                  <a:stretch>
                    <a:fillRect l="-27500" t="-36667" r="-97500" b="-5000"/>
                  </a:stretch>
                </a:blipFill>
              </p:spPr>
              <p:txBody>
                <a:bodyPr/>
                <a:lstStyle/>
                <a:p>
                  <a:r>
                    <a:rPr lang="en-US">
                      <a:noFill/>
                    </a:rPr>
                    <a:t> </a:t>
                  </a:r>
                </a:p>
              </p:txBody>
            </p:sp>
          </mc:Fallback>
        </mc:AlternateContent>
      </p:grpSp>
      <p:sp>
        <p:nvSpPr>
          <p:cNvPr id="59" name="TextBox 58">
            <a:extLst>
              <a:ext uri="{FF2B5EF4-FFF2-40B4-BE49-F238E27FC236}">
                <a16:creationId xmlns:a16="http://schemas.microsoft.com/office/drawing/2014/main" id="{DFE10E5D-91CB-1F1B-AD54-BD1A1B555D44}"/>
              </a:ext>
            </a:extLst>
          </p:cNvPr>
          <p:cNvSpPr txBox="1"/>
          <p:nvPr/>
        </p:nvSpPr>
        <p:spPr>
          <a:xfrm>
            <a:off x="4456108" y="1231039"/>
            <a:ext cx="4572000" cy="1200329"/>
          </a:xfrm>
          <a:prstGeom prst="rect">
            <a:avLst/>
          </a:prstGeom>
          <a:noFill/>
        </p:spPr>
        <p:txBody>
          <a:bodyPr wrap="square">
            <a:spAutoFit/>
          </a:bodyPr>
          <a:lstStyle/>
          <a:p>
            <a:r>
              <a:rPr lang="en-US" dirty="0"/>
              <a:t>Spring force is tensile if spring is stretched and compressive if compressed. </a:t>
            </a:r>
          </a:p>
        </p:txBody>
      </p:sp>
      <p:sp>
        <p:nvSpPr>
          <p:cNvPr id="61" name="TextBox 60">
            <a:extLst>
              <a:ext uri="{FF2B5EF4-FFF2-40B4-BE49-F238E27FC236}">
                <a16:creationId xmlns:a16="http://schemas.microsoft.com/office/drawing/2014/main" id="{CF51468A-B1BA-F089-BA55-5F4A48DCCA8A}"/>
              </a:ext>
            </a:extLst>
          </p:cNvPr>
          <p:cNvSpPr txBox="1"/>
          <p:nvPr/>
        </p:nvSpPr>
        <p:spPr>
          <a:xfrm>
            <a:off x="319177" y="3464553"/>
            <a:ext cx="8688298" cy="830997"/>
          </a:xfrm>
          <a:prstGeom prst="rect">
            <a:avLst/>
          </a:prstGeom>
          <a:noFill/>
        </p:spPr>
        <p:txBody>
          <a:bodyPr wrap="square">
            <a:spAutoFit/>
          </a:bodyPr>
          <a:lstStyle/>
          <a:p>
            <a:r>
              <a:rPr lang="en-US" dirty="0"/>
              <a:t>For a linearly elastic spring the stiffness k is the force required to deform the spring a unit distance.</a:t>
            </a:r>
          </a:p>
        </p:txBody>
      </p:sp>
      <p:sp>
        <p:nvSpPr>
          <p:cNvPr id="30" name="TextBox 29">
            <a:extLst>
              <a:ext uri="{FF2B5EF4-FFF2-40B4-BE49-F238E27FC236}">
                <a16:creationId xmlns:a16="http://schemas.microsoft.com/office/drawing/2014/main" id="{48BA2E4B-C7CD-AA6D-E785-7070EA45C1C1}"/>
              </a:ext>
            </a:extLst>
          </p:cNvPr>
          <p:cNvSpPr txBox="1"/>
          <p:nvPr/>
        </p:nvSpPr>
        <p:spPr>
          <a:xfrm>
            <a:off x="1887733" y="5329535"/>
            <a:ext cx="2029420" cy="461665"/>
          </a:xfrm>
          <a:prstGeom prst="rect">
            <a:avLst/>
          </a:prstGeom>
          <a:noFill/>
        </p:spPr>
        <p:txBody>
          <a:bodyPr wrap="square">
            <a:spAutoFit/>
          </a:bodyPr>
          <a:lstStyle/>
          <a:p>
            <a:r>
              <a:rPr lang="en-US" dirty="0"/>
              <a:t>Linear Spring</a:t>
            </a:r>
          </a:p>
        </p:txBody>
      </p:sp>
      <p:sp>
        <p:nvSpPr>
          <p:cNvPr id="53" name="TextBox 52">
            <a:extLst>
              <a:ext uri="{FF2B5EF4-FFF2-40B4-BE49-F238E27FC236}">
                <a16:creationId xmlns:a16="http://schemas.microsoft.com/office/drawing/2014/main" id="{8877EA0E-71DA-9376-0289-7DA576CA1422}"/>
              </a:ext>
            </a:extLst>
          </p:cNvPr>
          <p:cNvSpPr txBox="1"/>
          <p:nvPr/>
        </p:nvSpPr>
        <p:spPr>
          <a:xfrm>
            <a:off x="6264878" y="5189657"/>
            <a:ext cx="2498122" cy="461665"/>
          </a:xfrm>
          <a:prstGeom prst="rect">
            <a:avLst/>
          </a:prstGeom>
          <a:noFill/>
        </p:spPr>
        <p:txBody>
          <a:bodyPr wrap="square">
            <a:spAutoFit/>
          </a:bodyPr>
          <a:lstStyle/>
          <a:p>
            <a:r>
              <a:rPr lang="en-US" dirty="0"/>
              <a:t>Non-linear Spring</a:t>
            </a:r>
          </a:p>
        </p:txBody>
      </p:sp>
      <p:grpSp>
        <p:nvGrpSpPr>
          <p:cNvPr id="65" name="Group 64">
            <a:extLst>
              <a:ext uri="{FF2B5EF4-FFF2-40B4-BE49-F238E27FC236}">
                <a16:creationId xmlns:a16="http://schemas.microsoft.com/office/drawing/2014/main" id="{D23AB84F-65FC-B4A7-59AA-3D4218E5C712}"/>
              </a:ext>
            </a:extLst>
          </p:cNvPr>
          <p:cNvGrpSpPr/>
          <p:nvPr/>
        </p:nvGrpSpPr>
        <p:grpSpPr>
          <a:xfrm>
            <a:off x="2827232" y="1748504"/>
            <a:ext cx="2900840" cy="1961850"/>
            <a:chOff x="4281447" y="3252762"/>
            <a:chExt cx="2271753" cy="1372183"/>
          </a:xfrm>
          <a:solidFill>
            <a:schemeClr val="bg1"/>
          </a:solidFill>
        </p:grpSpPr>
        <p:pic>
          <p:nvPicPr>
            <p:cNvPr id="63" name="Picture 62">
              <a:extLst>
                <a:ext uri="{FF2B5EF4-FFF2-40B4-BE49-F238E27FC236}">
                  <a16:creationId xmlns:a16="http://schemas.microsoft.com/office/drawing/2014/main" id="{A2F5A8A9-20E5-BC95-315B-7243073068E6}"/>
                </a:ext>
              </a:extLst>
            </p:cNvPr>
            <p:cNvPicPr>
              <a:picLocks noChangeAspect="1"/>
            </p:cNvPicPr>
            <p:nvPr/>
          </p:nvPicPr>
          <p:blipFill>
            <a:blip r:embed="rId14"/>
            <a:stretch>
              <a:fillRect/>
            </a:stretch>
          </p:blipFill>
          <p:spPr>
            <a:xfrm>
              <a:off x="4281447" y="3252762"/>
              <a:ext cx="2262248" cy="1372183"/>
            </a:xfrm>
            <a:prstGeom prst="rect">
              <a:avLst/>
            </a:prstGeom>
            <a:grpFill/>
          </p:spPr>
        </p:pic>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853CB164-D60C-AE8F-B13D-8C3AFD5105A5}"/>
                    </a:ext>
                  </a:extLst>
                </p:cNvPr>
                <p:cNvSpPr txBox="1"/>
                <p:nvPr/>
              </p:nvSpPr>
              <p:spPr>
                <a:xfrm>
                  <a:off x="6276650" y="3700712"/>
                  <a:ext cx="276550" cy="414088"/>
                </a:xfrm>
                <a:prstGeom prst="rect">
                  <a:avLst/>
                </a:prstGeom>
                <a:grp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𝐹</m:t>
                            </m:r>
                          </m:e>
                        </m:acc>
                      </m:oMath>
                    </m:oMathPara>
                  </a14:m>
                  <a:endParaRPr lang="en-US" dirty="0"/>
                </a:p>
              </p:txBody>
            </p:sp>
          </mc:Choice>
          <mc:Fallback xmlns="">
            <p:sp>
              <p:nvSpPr>
                <p:cNvPr id="64" name="TextBox 63">
                  <a:extLst>
                    <a:ext uri="{FF2B5EF4-FFF2-40B4-BE49-F238E27FC236}">
                      <a16:creationId xmlns:a16="http://schemas.microsoft.com/office/drawing/2014/main" id="{853CB164-D60C-AE8F-B13D-8C3AFD5105A5}"/>
                    </a:ext>
                  </a:extLst>
                </p:cNvPr>
                <p:cNvSpPr txBox="1">
                  <a:spLocks noRot="1" noChangeAspect="1" noMove="1" noResize="1" noEditPoints="1" noAdjustHandles="1" noChangeArrowheads="1" noChangeShapeType="1" noTextEdit="1"/>
                </p:cNvSpPr>
                <p:nvPr/>
              </p:nvSpPr>
              <p:spPr>
                <a:xfrm>
                  <a:off x="6276650" y="3700712"/>
                  <a:ext cx="276550" cy="414088"/>
                </a:xfrm>
                <a:prstGeom prst="rect">
                  <a:avLst/>
                </a:prstGeom>
                <a:blipFill>
                  <a:blip r:embed="rId15"/>
                  <a:stretch>
                    <a:fillRect/>
                  </a:stretch>
                </a:blipFill>
              </p:spPr>
              <p:txBody>
                <a:bodyPr/>
                <a:lstStyle/>
                <a:p>
                  <a:r>
                    <a:rPr lang="en-US">
                      <a:noFill/>
                    </a:rPr>
                    <a:t> </a:t>
                  </a:r>
                </a:p>
              </p:txBody>
            </p:sp>
          </mc:Fallback>
        </mc:AlternateContent>
      </p:grpSp>
      <p:pic>
        <p:nvPicPr>
          <p:cNvPr id="24" name="Picture 23">
            <a:extLst>
              <a:ext uri="{FF2B5EF4-FFF2-40B4-BE49-F238E27FC236}">
                <a16:creationId xmlns:a16="http://schemas.microsoft.com/office/drawing/2014/main" id="{92048507-7B6F-ABC2-4E26-9FA4C06AB554}"/>
              </a:ext>
            </a:extLst>
          </p:cNvPr>
          <p:cNvPicPr>
            <a:picLocks noChangeAspect="1"/>
          </p:cNvPicPr>
          <p:nvPr/>
        </p:nvPicPr>
        <p:blipFill>
          <a:blip r:embed="rId16"/>
          <a:stretch>
            <a:fillRect/>
          </a:stretch>
        </p:blipFill>
        <p:spPr>
          <a:xfrm>
            <a:off x="209165" y="1859028"/>
            <a:ext cx="8383170" cy="3362794"/>
          </a:xfrm>
          <a:prstGeom prst="rect">
            <a:avLst/>
          </a:prstGeom>
        </p:spPr>
      </p:pic>
    </p:spTree>
    <p:extLst>
      <p:ext uri="{BB962C8B-B14F-4D97-AF65-F5344CB8AC3E}">
        <p14:creationId xmlns:p14="http://schemas.microsoft.com/office/powerpoint/2010/main" val="2001120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xit" presetSubtype="32" fill="hold" nodeType="clickEffect">
                                  <p:stCondLst>
                                    <p:cond delay="0"/>
                                  </p:stCondLst>
                                  <p:childTnLst>
                                    <p:anim calcmode="lin" valueType="num">
                                      <p:cBhvr>
                                        <p:cTn id="6" dur="1500"/>
                                        <p:tgtEl>
                                          <p:spTgt spid="24"/>
                                        </p:tgtEl>
                                        <p:attrNameLst>
                                          <p:attrName>ppt_w</p:attrName>
                                        </p:attrNameLst>
                                      </p:cBhvr>
                                      <p:tavLst>
                                        <p:tav tm="0">
                                          <p:val>
                                            <p:strVal val="ppt_w"/>
                                          </p:val>
                                        </p:tav>
                                        <p:tav tm="100000">
                                          <p:val>
                                            <p:fltVal val="0"/>
                                          </p:val>
                                        </p:tav>
                                      </p:tavLst>
                                    </p:anim>
                                    <p:anim calcmode="lin" valueType="num">
                                      <p:cBhvr>
                                        <p:cTn id="7" dur="1500"/>
                                        <p:tgtEl>
                                          <p:spTgt spid="24"/>
                                        </p:tgtEl>
                                        <p:attrNameLst>
                                          <p:attrName>ppt_h</p:attrName>
                                        </p:attrNameLst>
                                      </p:cBhvr>
                                      <p:tavLst>
                                        <p:tav tm="0">
                                          <p:val>
                                            <p:strVal val="ppt_h"/>
                                          </p:val>
                                        </p:tav>
                                        <p:tav tm="100000">
                                          <p:val>
                                            <p:fltVal val="0"/>
                                          </p:val>
                                        </p:tav>
                                      </p:tavLst>
                                    </p:anim>
                                    <p:animEffect transition="out" filter="fade">
                                      <p:cBhvr>
                                        <p:cTn id="8" dur="1500"/>
                                        <p:tgtEl>
                                          <p:spTgt spid="24"/>
                                        </p:tgtEl>
                                      </p:cBhvr>
                                    </p:animEffect>
                                    <p:set>
                                      <p:cBhvr>
                                        <p:cTn id="9" dur="1" fill="hold">
                                          <p:stCondLst>
                                            <p:cond delay="1499"/>
                                          </p:stCondLst>
                                        </p:cTn>
                                        <p:tgtEl>
                                          <p:spTgt spid="24"/>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additive="base">
                                        <p:cTn id="14" dur="500" fill="hold"/>
                                        <p:tgtEl>
                                          <p:spTgt spid="25"/>
                                        </p:tgtEl>
                                        <p:attrNameLst>
                                          <p:attrName>ppt_x</p:attrName>
                                        </p:attrNameLst>
                                      </p:cBhvr>
                                      <p:tavLst>
                                        <p:tav tm="0">
                                          <p:val>
                                            <p:strVal val="#ppt_x"/>
                                          </p:val>
                                        </p:tav>
                                        <p:tav tm="100000">
                                          <p:val>
                                            <p:strVal val="#ppt_x"/>
                                          </p:val>
                                        </p:tav>
                                      </p:tavLst>
                                    </p:anim>
                                    <p:anim calcmode="lin" valueType="num">
                                      <p:cBhvr additive="base">
                                        <p:cTn id="15"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59"/>
                                        </p:tgtEl>
                                        <p:attrNameLst>
                                          <p:attrName>style.visibility</p:attrName>
                                        </p:attrNameLst>
                                      </p:cBhvr>
                                      <p:to>
                                        <p:strVal val="visible"/>
                                      </p:to>
                                    </p:set>
                                    <p:anim calcmode="lin" valueType="num">
                                      <p:cBhvr additive="base">
                                        <p:cTn id="20" dur="500" fill="hold"/>
                                        <p:tgtEl>
                                          <p:spTgt spid="59"/>
                                        </p:tgtEl>
                                        <p:attrNameLst>
                                          <p:attrName>ppt_x</p:attrName>
                                        </p:attrNameLst>
                                      </p:cBhvr>
                                      <p:tavLst>
                                        <p:tav tm="0">
                                          <p:val>
                                            <p:strVal val="#ppt_x"/>
                                          </p:val>
                                        </p:tav>
                                        <p:tav tm="100000">
                                          <p:val>
                                            <p:strVal val="#ppt_x"/>
                                          </p:val>
                                        </p:tav>
                                      </p:tavLst>
                                    </p:anim>
                                    <p:anim calcmode="lin" valueType="num">
                                      <p:cBhvr additive="base">
                                        <p:cTn id="21"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additive="base">
                                        <p:cTn id="26" dur="500" fill="hold"/>
                                        <p:tgtEl>
                                          <p:spTgt spid="34"/>
                                        </p:tgtEl>
                                        <p:attrNameLst>
                                          <p:attrName>ppt_x</p:attrName>
                                        </p:attrNameLst>
                                      </p:cBhvr>
                                      <p:tavLst>
                                        <p:tav tm="0">
                                          <p:val>
                                            <p:strVal val="#ppt_x"/>
                                          </p:val>
                                        </p:tav>
                                        <p:tav tm="100000">
                                          <p:val>
                                            <p:strVal val="#ppt_x"/>
                                          </p:val>
                                        </p:tav>
                                      </p:tavLst>
                                    </p:anim>
                                    <p:anim calcmode="lin" valueType="num">
                                      <p:cBhvr additive="base">
                                        <p:cTn id="27"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500" fill="hold"/>
                                        <p:tgtEl>
                                          <p:spTgt spid="27"/>
                                        </p:tgtEl>
                                        <p:attrNameLst>
                                          <p:attrName>ppt_x</p:attrName>
                                        </p:attrNameLst>
                                      </p:cBhvr>
                                      <p:tavLst>
                                        <p:tav tm="0">
                                          <p:val>
                                            <p:strVal val="#ppt_x"/>
                                          </p:val>
                                        </p:tav>
                                        <p:tav tm="100000">
                                          <p:val>
                                            <p:strVal val="#ppt_x"/>
                                          </p:val>
                                        </p:tav>
                                      </p:tavLst>
                                    </p:anim>
                                    <p:anim calcmode="lin" valueType="num">
                                      <p:cBhvr additive="base">
                                        <p:cTn id="33"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46"/>
                                        </p:tgtEl>
                                        <p:attrNameLst>
                                          <p:attrName>style.visibility</p:attrName>
                                        </p:attrNameLst>
                                      </p:cBhvr>
                                      <p:to>
                                        <p:strVal val="visible"/>
                                      </p:to>
                                    </p:set>
                                    <p:animEffect transition="in" filter="fade">
                                      <p:cBhvr>
                                        <p:cTn id="38" dur="1000"/>
                                        <p:tgtEl>
                                          <p:spTgt spid="46"/>
                                        </p:tgtEl>
                                      </p:cBhvr>
                                    </p:animEffect>
                                    <p:anim calcmode="lin" valueType="num">
                                      <p:cBhvr>
                                        <p:cTn id="39" dur="1000" fill="hold"/>
                                        <p:tgtEl>
                                          <p:spTgt spid="46"/>
                                        </p:tgtEl>
                                        <p:attrNameLst>
                                          <p:attrName>ppt_x</p:attrName>
                                        </p:attrNameLst>
                                      </p:cBhvr>
                                      <p:tavLst>
                                        <p:tav tm="0">
                                          <p:val>
                                            <p:strVal val="#ppt_x"/>
                                          </p:val>
                                        </p:tav>
                                        <p:tav tm="100000">
                                          <p:val>
                                            <p:strVal val="#ppt_x"/>
                                          </p:val>
                                        </p:tav>
                                      </p:tavLst>
                                    </p:anim>
                                    <p:anim calcmode="lin" valueType="num">
                                      <p:cBhvr>
                                        <p:cTn id="40" dur="1000" fill="hold"/>
                                        <p:tgtEl>
                                          <p:spTgt spid="46"/>
                                        </p:tgtEl>
                                        <p:attrNameLst>
                                          <p:attrName>ppt_y</p:attrName>
                                        </p:attrNameLst>
                                      </p:cBhvr>
                                      <p:tavLst>
                                        <p:tav tm="0">
                                          <p:val>
                                            <p:strVal val="#ppt_y+.1"/>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fill="hold"/>
                                        <p:tgtEl>
                                          <p:spTgt spid="37"/>
                                        </p:tgtEl>
                                        <p:attrNameLst>
                                          <p:attrName>ppt_x</p:attrName>
                                        </p:attrNameLst>
                                      </p:cBhvr>
                                      <p:tavLst>
                                        <p:tav tm="0">
                                          <p:val>
                                            <p:strVal val="#ppt_x"/>
                                          </p:val>
                                        </p:tav>
                                        <p:tav tm="100000">
                                          <p:val>
                                            <p:strVal val="#ppt_x"/>
                                          </p:val>
                                        </p:tav>
                                      </p:tavLst>
                                    </p:anim>
                                    <p:anim calcmode="lin" valueType="num">
                                      <p:cBhvr additive="base">
                                        <p:cTn id="44"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47"/>
                                        </p:tgtEl>
                                        <p:attrNameLst>
                                          <p:attrName>style.visibility</p:attrName>
                                        </p:attrNameLst>
                                      </p:cBhvr>
                                      <p:to>
                                        <p:strVal val="visible"/>
                                      </p:to>
                                    </p:set>
                                    <p:anim calcmode="lin" valueType="num">
                                      <p:cBhvr additive="base">
                                        <p:cTn id="49" dur="500" fill="hold"/>
                                        <p:tgtEl>
                                          <p:spTgt spid="47"/>
                                        </p:tgtEl>
                                        <p:attrNameLst>
                                          <p:attrName>ppt_x</p:attrName>
                                        </p:attrNameLst>
                                      </p:cBhvr>
                                      <p:tavLst>
                                        <p:tav tm="0">
                                          <p:val>
                                            <p:strVal val="#ppt_x"/>
                                          </p:val>
                                        </p:tav>
                                        <p:tav tm="100000">
                                          <p:val>
                                            <p:strVal val="#ppt_x"/>
                                          </p:val>
                                        </p:tav>
                                      </p:tavLst>
                                    </p:anim>
                                    <p:anim calcmode="lin" valueType="num">
                                      <p:cBhvr additive="base">
                                        <p:cTn id="50"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61"/>
                                        </p:tgtEl>
                                        <p:attrNameLst>
                                          <p:attrName>style.visibility</p:attrName>
                                        </p:attrNameLst>
                                      </p:cBhvr>
                                      <p:to>
                                        <p:strVal val="visible"/>
                                      </p:to>
                                    </p:set>
                                    <p:anim calcmode="lin" valueType="num">
                                      <p:cBhvr additive="base">
                                        <p:cTn id="55" dur="500" fill="hold"/>
                                        <p:tgtEl>
                                          <p:spTgt spid="61"/>
                                        </p:tgtEl>
                                        <p:attrNameLst>
                                          <p:attrName>ppt_x</p:attrName>
                                        </p:attrNameLst>
                                      </p:cBhvr>
                                      <p:tavLst>
                                        <p:tav tm="0">
                                          <p:val>
                                            <p:strVal val="#ppt_x"/>
                                          </p:val>
                                        </p:tav>
                                        <p:tav tm="100000">
                                          <p:val>
                                            <p:strVal val="#ppt_x"/>
                                          </p:val>
                                        </p:tav>
                                      </p:tavLst>
                                    </p:anim>
                                    <p:anim calcmode="lin" valueType="num">
                                      <p:cBhvr additive="base">
                                        <p:cTn id="56"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51"/>
                                        </p:tgtEl>
                                        <p:attrNameLst>
                                          <p:attrName>style.visibility</p:attrName>
                                        </p:attrNameLst>
                                      </p:cBhvr>
                                      <p:to>
                                        <p:strVal val="visible"/>
                                      </p:to>
                                    </p:set>
                                    <p:anim calcmode="lin" valueType="num">
                                      <p:cBhvr additive="base">
                                        <p:cTn id="61" dur="500" fill="hold"/>
                                        <p:tgtEl>
                                          <p:spTgt spid="51"/>
                                        </p:tgtEl>
                                        <p:attrNameLst>
                                          <p:attrName>ppt_x</p:attrName>
                                        </p:attrNameLst>
                                      </p:cBhvr>
                                      <p:tavLst>
                                        <p:tav tm="0">
                                          <p:val>
                                            <p:strVal val="#ppt_x"/>
                                          </p:val>
                                        </p:tav>
                                        <p:tav tm="100000">
                                          <p:val>
                                            <p:strVal val="#ppt_x"/>
                                          </p:val>
                                        </p:tav>
                                      </p:tavLst>
                                    </p:anim>
                                    <p:anim calcmode="lin" valueType="num">
                                      <p:cBhvr additive="base">
                                        <p:cTn id="62" dur="500" fill="hold"/>
                                        <p:tgtEl>
                                          <p:spTgt spid="51"/>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30"/>
                                        </p:tgtEl>
                                        <p:attrNameLst>
                                          <p:attrName>style.visibility</p:attrName>
                                        </p:attrNameLst>
                                      </p:cBhvr>
                                      <p:to>
                                        <p:strVal val="visible"/>
                                      </p:to>
                                    </p:set>
                                    <p:anim calcmode="lin" valueType="num">
                                      <p:cBhvr additive="base">
                                        <p:cTn id="65" dur="500" fill="hold"/>
                                        <p:tgtEl>
                                          <p:spTgt spid="30"/>
                                        </p:tgtEl>
                                        <p:attrNameLst>
                                          <p:attrName>ppt_x</p:attrName>
                                        </p:attrNameLst>
                                      </p:cBhvr>
                                      <p:tavLst>
                                        <p:tav tm="0">
                                          <p:val>
                                            <p:strVal val="#ppt_x"/>
                                          </p:val>
                                        </p:tav>
                                        <p:tav tm="100000">
                                          <p:val>
                                            <p:strVal val="#ppt_x"/>
                                          </p:val>
                                        </p:tav>
                                      </p:tavLst>
                                    </p:anim>
                                    <p:anim calcmode="lin" valueType="num">
                                      <p:cBhvr additive="base">
                                        <p:cTn id="66" dur="500" fill="hold"/>
                                        <p:tgtEl>
                                          <p:spTgt spid="30"/>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52"/>
                                        </p:tgtEl>
                                        <p:attrNameLst>
                                          <p:attrName>style.visibility</p:attrName>
                                        </p:attrNameLst>
                                      </p:cBhvr>
                                      <p:to>
                                        <p:strVal val="visible"/>
                                      </p:to>
                                    </p:set>
                                    <p:anim calcmode="lin" valueType="num">
                                      <p:cBhvr additive="base">
                                        <p:cTn id="69" dur="500" fill="hold"/>
                                        <p:tgtEl>
                                          <p:spTgt spid="52"/>
                                        </p:tgtEl>
                                        <p:attrNameLst>
                                          <p:attrName>ppt_x</p:attrName>
                                        </p:attrNameLst>
                                      </p:cBhvr>
                                      <p:tavLst>
                                        <p:tav tm="0">
                                          <p:val>
                                            <p:strVal val="#ppt_x"/>
                                          </p:val>
                                        </p:tav>
                                        <p:tav tm="100000">
                                          <p:val>
                                            <p:strVal val="#ppt_x"/>
                                          </p:val>
                                        </p:tav>
                                      </p:tavLst>
                                    </p:anim>
                                    <p:anim calcmode="lin" valueType="num">
                                      <p:cBhvr additive="base">
                                        <p:cTn id="70"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nodeType="clickEffect">
                                  <p:stCondLst>
                                    <p:cond delay="0"/>
                                  </p:stCondLst>
                                  <p:childTnLst>
                                    <p:set>
                                      <p:cBhvr>
                                        <p:cTn id="74" dur="1" fill="hold">
                                          <p:stCondLst>
                                            <p:cond delay="0"/>
                                          </p:stCondLst>
                                        </p:cTn>
                                        <p:tgtEl>
                                          <p:spTgt spid="2"/>
                                        </p:tgtEl>
                                        <p:attrNameLst>
                                          <p:attrName>style.visibility</p:attrName>
                                        </p:attrNameLst>
                                      </p:cBhvr>
                                      <p:to>
                                        <p:strVal val="visible"/>
                                      </p:to>
                                    </p:set>
                                    <p:animEffect transition="in" filter="fade">
                                      <p:cBhvr>
                                        <p:cTn id="75" dur="1000"/>
                                        <p:tgtEl>
                                          <p:spTgt spid="2"/>
                                        </p:tgtEl>
                                      </p:cBhvr>
                                    </p:animEffect>
                                    <p:anim calcmode="lin" valueType="num">
                                      <p:cBhvr>
                                        <p:cTn id="76" dur="1000" fill="hold"/>
                                        <p:tgtEl>
                                          <p:spTgt spid="2"/>
                                        </p:tgtEl>
                                        <p:attrNameLst>
                                          <p:attrName>ppt_x</p:attrName>
                                        </p:attrNameLst>
                                      </p:cBhvr>
                                      <p:tavLst>
                                        <p:tav tm="0">
                                          <p:val>
                                            <p:strVal val="#ppt_x"/>
                                          </p:val>
                                        </p:tav>
                                        <p:tav tm="100000">
                                          <p:val>
                                            <p:strVal val="#ppt_x"/>
                                          </p:val>
                                        </p:tav>
                                      </p:tavLst>
                                    </p:anim>
                                    <p:anim calcmode="lin" valueType="num">
                                      <p:cBhvr>
                                        <p:cTn id="77" dur="1000" fill="hold"/>
                                        <p:tgtEl>
                                          <p:spTgt spid="2"/>
                                        </p:tgtEl>
                                        <p:attrNameLst>
                                          <p:attrName>ppt_y</p:attrName>
                                        </p:attrNameLst>
                                      </p:cBhvr>
                                      <p:tavLst>
                                        <p:tav tm="0">
                                          <p:val>
                                            <p:strVal val="#ppt_y+.1"/>
                                          </p:val>
                                        </p:tav>
                                        <p:tav tm="100000">
                                          <p:val>
                                            <p:strVal val="#ppt_y"/>
                                          </p:val>
                                        </p:tav>
                                      </p:tavLst>
                                    </p:anim>
                                  </p:childTnLst>
                                </p:cTn>
                              </p:par>
                              <p:par>
                                <p:cTn id="78" presetID="2" presetClass="entr" presetSubtype="4" fill="hold" grpId="0" nodeType="withEffect">
                                  <p:stCondLst>
                                    <p:cond delay="0"/>
                                  </p:stCondLst>
                                  <p:childTnLst>
                                    <p:set>
                                      <p:cBhvr>
                                        <p:cTn id="79" dur="1" fill="hold">
                                          <p:stCondLst>
                                            <p:cond delay="0"/>
                                          </p:stCondLst>
                                        </p:cTn>
                                        <p:tgtEl>
                                          <p:spTgt spid="53"/>
                                        </p:tgtEl>
                                        <p:attrNameLst>
                                          <p:attrName>style.visibility</p:attrName>
                                        </p:attrNameLst>
                                      </p:cBhvr>
                                      <p:to>
                                        <p:strVal val="visible"/>
                                      </p:to>
                                    </p:set>
                                    <p:anim calcmode="lin" valueType="num">
                                      <p:cBhvr additive="base">
                                        <p:cTn id="80" dur="500" fill="hold"/>
                                        <p:tgtEl>
                                          <p:spTgt spid="53"/>
                                        </p:tgtEl>
                                        <p:attrNameLst>
                                          <p:attrName>ppt_x</p:attrName>
                                        </p:attrNameLst>
                                      </p:cBhvr>
                                      <p:tavLst>
                                        <p:tav tm="0">
                                          <p:val>
                                            <p:strVal val="#ppt_x"/>
                                          </p:val>
                                        </p:tav>
                                        <p:tav tm="100000">
                                          <p:val>
                                            <p:strVal val="#ppt_x"/>
                                          </p:val>
                                        </p:tav>
                                      </p:tavLst>
                                    </p:anim>
                                    <p:anim calcmode="lin" valueType="num">
                                      <p:cBhvr additive="base">
                                        <p:cTn id="81"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2" presetClass="entr" presetSubtype="4" fill="hold" nodeType="clickEffect">
                                  <p:stCondLst>
                                    <p:cond delay="0"/>
                                  </p:stCondLst>
                                  <p:childTnLst>
                                    <p:set>
                                      <p:cBhvr>
                                        <p:cTn id="85" dur="1" fill="hold">
                                          <p:stCondLst>
                                            <p:cond delay="0"/>
                                          </p:stCondLst>
                                        </p:cTn>
                                        <p:tgtEl>
                                          <p:spTgt spid="65"/>
                                        </p:tgtEl>
                                        <p:attrNameLst>
                                          <p:attrName>style.visibility</p:attrName>
                                        </p:attrNameLst>
                                      </p:cBhvr>
                                      <p:to>
                                        <p:strVal val="visible"/>
                                      </p:to>
                                    </p:set>
                                    <p:anim calcmode="lin" valueType="num">
                                      <p:cBhvr additive="base">
                                        <p:cTn id="86" dur="500" fill="hold"/>
                                        <p:tgtEl>
                                          <p:spTgt spid="65"/>
                                        </p:tgtEl>
                                        <p:attrNameLst>
                                          <p:attrName>ppt_x</p:attrName>
                                        </p:attrNameLst>
                                      </p:cBhvr>
                                      <p:tavLst>
                                        <p:tav tm="0">
                                          <p:val>
                                            <p:strVal val="#ppt_x"/>
                                          </p:val>
                                        </p:tav>
                                        <p:tav tm="100000">
                                          <p:val>
                                            <p:strVal val="#ppt_x"/>
                                          </p:val>
                                        </p:tav>
                                      </p:tavLst>
                                    </p:anim>
                                    <p:anim calcmode="lin" valueType="num">
                                      <p:cBhvr additive="base">
                                        <p:cTn id="87"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25" grpId="0"/>
      <p:bldP spid="27" grpId="0"/>
      <p:bldP spid="47" grpId="0"/>
      <p:bldP spid="59" grpId="0"/>
      <p:bldP spid="61" grpId="0"/>
      <p:bldP spid="30" grpId="0"/>
      <p:bldP spid="5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1B04D-C350-7F93-F587-9B5759F2D1AB}"/>
            </a:ext>
          </a:extLst>
        </p:cNvPr>
        <p:cNvGrpSpPr/>
        <p:nvPr/>
      </p:nvGrpSpPr>
      <p:grpSpPr>
        <a:xfrm>
          <a:off x="0" y="0"/>
          <a:ext cx="0" cy="0"/>
          <a:chOff x="0" y="0"/>
          <a:chExt cx="0" cy="0"/>
        </a:xfrm>
      </p:grpSpPr>
      <p:sp>
        <p:nvSpPr>
          <p:cNvPr id="22" name="Title 21">
            <a:extLst>
              <a:ext uri="{FF2B5EF4-FFF2-40B4-BE49-F238E27FC236}">
                <a16:creationId xmlns:a16="http://schemas.microsoft.com/office/drawing/2014/main" id="{33DC365F-A65A-A3F7-36C5-A712D9815C90}"/>
              </a:ext>
            </a:extLst>
          </p:cNvPr>
          <p:cNvSpPr>
            <a:spLocks noGrp="1"/>
          </p:cNvSpPr>
          <p:nvPr>
            <p:ph type="title"/>
          </p:nvPr>
        </p:nvSpPr>
        <p:spPr>
          <a:xfrm>
            <a:off x="304800" y="286452"/>
            <a:ext cx="7772400" cy="766253"/>
          </a:xfrm>
        </p:spPr>
        <p:txBody>
          <a:bodyPr/>
          <a:lstStyle/>
          <a:p>
            <a:r>
              <a:rPr lang="en-US" sz="2800" dirty="0"/>
              <a:t>Equilibrium Conditions in 2D</a:t>
            </a:r>
          </a:p>
        </p:txBody>
      </p:sp>
      <p:sp>
        <p:nvSpPr>
          <p:cNvPr id="3" name="Subtitle 2">
            <a:extLst>
              <a:ext uri="{FF2B5EF4-FFF2-40B4-BE49-F238E27FC236}">
                <a16:creationId xmlns:a16="http://schemas.microsoft.com/office/drawing/2014/main" id="{CA5274F3-64B3-4D2F-BB27-B806D5858912}"/>
              </a:ext>
            </a:extLst>
          </p:cNvPr>
          <p:cNvSpPr txBox="1">
            <a:spLocks noGrp="1"/>
          </p:cNvSpPr>
          <p:nvPr>
            <p:ph idx="1"/>
          </p:nvPr>
        </p:nvSpPr>
        <p:spPr>
          <a:xfrm>
            <a:off x="457200" y="1277841"/>
            <a:ext cx="7772400" cy="1008225"/>
          </a:xfrm>
        </p:spPr>
        <p:txBody>
          <a:bodyPr anchorCtr="0"/>
          <a:lstStyle/>
          <a:p>
            <a:pPr lvl="0">
              <a:spcBef>
                <a:spcPts val="600"/>
              </a:spcBef>
              <a:buClr>
                <a:srgbClr val="000000"/>
              </a:buClr>
            </a:pPr>
            <a:r>
              <a:rPr lang="en-US" sz="2400" dirty="0"/>
              <a:t>Three equations per free body. </a:t>
            </a:r>
          </a:p>
          <a:p>
            <a:pPr lvl="0">
              <a:spcBef>
                <a:spcPts val="600"/>
              </a:spcBef>
              <a:buClr>
                <a:srgbClr val="000000"/>
              </a:buClr>
            </a:pPr>
            <a:r>
              <a:rPr lang="en-US" sz="2400" dirty="0"/>
              <a:t>More than three equations per free body is illegal.</a:t>
            </a:r>
          </a:p>
          <a:p>
            <a:pPr lvl="0">
              <a:spcBef>
                <a:spcPts val="600"/>
              </a:spcBef>
              <a:buClr>
                <a:srgbClr val="000000"/>
              </a:buClr>
            </a:pPr>
            <a:endParaRPr lang="en-US" sz="2400" dirty="0"/>
          </a:p>
          <a:p>
            <a:pPr marL="342900" lvl="0" indent="-342900" algn="l">
              <a:spcBef>
                <a:spcPts val="600"/>
              </a:spcBef>
              <a:buClr>
                <a:srgbClr val="000000"/>
              </a:buClr>
              <a:buChar char="•"/>
            </a:pPr>
            <a:endParaRPr lang="en-US" sz="2400" dirty="0"/>
          </a:p>
          <a:p>
            <a:pPr marL="342900" lvl="0" indent="-342900" algn="l">
              <a:spcBef>
                <a:spcPts val="600"/>
              </a:spcBef>
              <a:buClr>
                <a:srgbClr val="000000"/>
              </a:buClr>
              <a:buChar char="•"/>
            </a:pPr>
            <a:endParaRPr lang="en-US" sz="2400" dirty="0">
              <a:solidFill>
                <a:srgbClr val="7030A0"/>
              </a:solidFill>
              <a:ea typeface="Calibri"/>
              <a:cs typeface="Calibri"/>
            </a:endParaRPr>
          </a:p>
        </p:txBody>
      </p:sp>
      <p:grpSp>
        <p:nvGrpSpPr>
          <p:cNvPr id="5" name="Group 38">
            <a:extLst>
              <a:ext uri="{FF2B5EF4-FFF2-40B4-BE49-F238E27FC236}">
                <a16:creationId xmlns:a16="http://schemas.microsoft.com/office/drawing/2014/main" id="{12DFD28F-8C80-A277-F758-C0B280EF13A1}"/>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04480D97-09B1-D2AC-1C51-F9A2FD67D22F}"/>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E9818E76-F164-3AB9-339F-4AC015419054}"/>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7DEDB728-64D0-34A5-3429-D6460ED82E73}"/>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E1E11A2D-D731-360E-61E7-97CABFEE23A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CDC3571C-A7BE-9BE9-81A0-D5C64FCAA55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1B875630-510E-770A-A35B-FDDF739D276F}"/>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91B11AAB-94E2-E023-48FF-652A1F10A6D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A0350597-C77E-F762-6634-2154DC7AD87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DA220F6E-9DCA-B87E-D378-E6371FB75097}"/>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F865A828-EEF1-982C-FDFA-809544D555A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E85E82BC-A0FA-A344-8A10-91026EEA6A6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08262C7E-6E63-18FC-AE43-1DA5ECE5FE78}"/>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32652526-7A05-F525-82E8-B6E55C07282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47DBD20D-6D77-75A5-CA19-377ABF0EC0E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FCDD3D9E-7A13-0A2B-7FD5-F578B38BA020}"/>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44AA148E-EB60-2AB4-A209-451FBFDCFE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7498F3D9-2518-D484-1C7C-B3E35F5197EA}"/>
                  </a:ext>
                </a:extLst>
              </p:cNvPr>
              <p:cNvSpPr txBox="1"/>
              <p:nvPr/>
            </p:nvSpPr>
            <p:spPr>
              <a:xfrm>
                <a:off x="1733073" y="2703235"/>
                <a:ext cx="1555106"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𝑋𝑖</m:t>
                              </m:r>
                            </m:sub>
                          </m:sSub>
                        </m:e>
                      </m:nary>
                      <m:r>
                        <a:rPr lang="en-US" b="0" i="1" smtClean="0">
                          <a:latin typeface="Cambria Math" panose="02040503050406030204" pitchFamily="18" charset="0"/>
                        </a:rPr>
                        <m:t>=0</m:t>
                      </m:r>
                    </m:oMath>
                  </m:oMathPara>
                </a14:m>
                <a:endParaRPr lang="en-US" dirty="0"/>
              </a:p>
            </p:txBody>
          </p:sp>
        </mc:Choice>
        <mc:Fallback xmlns="">
          <p:sp>
            <p:nvSpPr>
              <p:cNvPr id="2" name="TextBox 1">
                <a:extLst>
                  <a:ext uri="{FF2B5EF4-FFF2-40B4-BE49-F238E27FC236}">
                    <a16:creationId xmlns:a16="http://schemas.microsoft.com/office/drawing/2014/main" id="{7498F3D9-2518-D484-1C7C-B3E35F5197EA}"/>
                  </a:ext>
                </a:extLst>
              </p:cNvPr>
              <p:cNvSpPr txBox="1">
                <a:spLocks noRot="1" noChangeAspect="1" noMove="1" noResize="1" noEditPoints="1" noAdjustHandles="1" noChangeArrowheads="1" noChangeShapeType="1" noTextEdit="1"/>
              </p:cNvSpPr>
              <p:nvPr/>
            </p:nvSpPr>
            <p:spPr>
              <a:xfrm>
                <a:off x="1733073" y="2703235"/>
                <a:ext cx="1555106" cy="100822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198BABCB-5FD9-158A-CADF-D4938F535F2F}"/>
                  </a:ext>
                </a:extLst>
              </p:cNvPr>
              <p:cNvSpPr txBox="1"/>
              <p:nvPr/>
            </p:nvSpPr>
            <p:spPr>
              <a:xfrm>
                <a:off x="1600200" y="3870686"/>
                <a:ext cx="1542282"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𝑌𝑖</m:t>
                              </m:r>
                            </m:sub>
                          </m:sSub>
                        </m:e>
                      </m:nary>
                      <m:r>
                        <a:rPr lang="en-US" b="0" i="1" smtClean="0">
                          <a:latin typeface="Cambria Math" panose="02040503050406030204" pitchFamily="18" charset="0"/>
                        </a:rPr>
                        <m:t>=0</m:t>
                      </m:r>
                    </m:oMath>
                  </m:oMathPara>
                </a14:m>
                <a:endParaRPr lang="en-US" dirty="0"/>
              </a:p>
            </p:txBody>
          </p:sp>
        </mc:Choice>
        <mc:Fallback xmlns="">
          <p:sp>
            <p:nvSpPr>
              <p:cNvPr id="23" name="TextBox 22">
                <a:extLst>
                  <a:ext uri="{FF2B5EF4-FFF2-40B4-BE49-F238E27FC236}">
                    <a16:creationId xmlns:a16="http://schemas.microsoft.com/office/drawing/2014/main" id="{198BABCB-5FD9-158A-CADF-D4938F535F2F}"/>
                  </a:ext>
                </a:extLst>
              </p:cNvPr>
              <p:cNvSpPr txBox="1">
                <a:spLocks noRot="1" noChangeAspect="1" noMove="1" noResize="1" noEditPoints="1" noAdjustHandles="1" noChangeArrowheads="1" noChangeShapeType="1" noTextEdit="1"/>
              </p:cNvSpPr>
              <p:nvPr/>
            </p:nvSpPr>
            <p:spPr>
              <a:xfrm>
                <a:off x="1600200" y="3870686"/>
                <a:ext cx="1542282" cy="100822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0416A786-8DE5-ED2C-1FA8-8CEA3528C03C}"/>
                  </a:ext>
                </a:extLst>
              </p:cNvPr>
              <p:cNvSpPr txBox="1"/>
              <p:nvPr/>
            </p:nvSpPr>
            <p:spPr>
              <a:xfrm>
                <a:off x="1524000" y="5109090"/>
                <a:ext cx="1648080"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b="1" i="1" smtClean="0">
                                  <a:latin typeface="Cambria Math" panose="02040503050406030204" pitchFamily="18" charset="0"/>
                                </a:rPr>
                              </m:ctrlPr>
                            </m:sSubPr>
                            <m:e>
                              <m:r>
                                <a:rPr lang="en-US" b="0" i="1" smtClean="0">
                                  <a:latin typeface="Cambria Math" panose="02040503050406030204" pitchFamily="18" charset="0"/>
                                </a:rPr>
                                <m:t>𝑀</m:t>
                              </m:r>
                            </m:e>
                            <m:sub>
                              <m:r>
                                <a:rPr lang="en-US" b="1" i="1" smtClean="0">
                                  <a:latin typeface="Cambria Math" panose="02040503050406030204" pitchFamily="18" charset="0"/>
                                </a:rPr>
                                <m:t>𝑶𝒊</m:t>
                              </m:r>
                            </m:sub>
                          </m:sSub>
                        </m:e>
                      </m:nary>
                      <m:r>
                        <a:rPr lang="en-US" b="0" i="1" smtClean="0">
                          <a:latin typeface="Cambria Math" panose="02040503050406030204" pitchFamily="18" charset="0"/>
                        </a:rPr>
                        <m:t>=0</m:t>
                      </m:r>
                    </m:oMath>
                  </m:oMathPara>
                </a14:m>
                <a:endParaRPr lang="en-US" dirty="0"/>
              </a:p>
            </p:txBody>
          </p:sp>
        </mc:Choice>
        <mc:Fallback xmlns="">
          <p:sp>
            <p:nvSpPr>
              <p:cNvPr id="24" name="TextBox 23">
                <a:extLst>
                  <a:ext uri="{FF2B5EF4-FFF2-40B4-BE49-F238E27FC236}">
                    <a16:creationId xmlns:a16="http://schemas.microsoft.com/office/drawing/2014/main" id="{0416A786-8DE5-ED2C-1FA8-8CEA3528C03C}"/>
                  </a:ext>
                </a:extLst>
              </p:cNvPr>
              <p:cNvSpPr txBox="1">
                <a:spLocks noRot="1" noChangeAspect="1" noMove="1" noResize="1" noEditPoints="1" noAdjustHandles="1" noChangeArrowheads="1" noChangeShapeType="1" noTextEdit="1"/>
              </p:cNvSpPr>
              <p:nvPr/>
            </p:nvSpPr>
            <p:spPr>
              <a:xfrm>
                <a:off x="1524000" y="5109090"/>
                <a:ext cx="1648080" cy="1008225"/>
              </a:xfrm>
              <a:prstGeom prst="rect">
                <a:avLst/>
              </a:prstGeom>
              <a:blipFill>
                <a:blip r:embed="rId6"/>
                <a:stretch>
                  <a:fillRect/>
                </a:stretch>
              </a:blipFill>
            </p:spPr>
            <p:txBody>
              <a:bodyPr/>
              <a:lstStyle/>
              <a:p>
                <a:r>
                  <a:rPr lang="en-US">
                    <a:noFill/>
                  </a:rPr>
                  <a:t> </a:t>
                </a:r>
              </a:p>
            </p:txBody>
          </p:sp>
        </mc:Fallback>
      </mc:AlternateContent>
      <p:sp>
        <p:nvSpPr>
          <p:cNvPr id="26" name="TextBox 25">
            <a:extLst>
              <a:ext uri="{FF2B5EF4-FFF2-40B4-BE49-F238E27FC236}">
                <a16:creationId xmlns:a16="http://schemas.microsoft.com/office/drawing/2014/main" id="{BF96103A-25B5-1BAE-EDA2-3B0B173FCDDD}"/>
              </a:ext>
            </a:extLst>
          </p:cNvPr>
          <p:cNvSpPr txBox="1"/>
          <p:nvPr/>
        </p:nvSpPr>
        <p:spPr>
          <a:xfrm>
            <a:off x="4114800" y="4907340"/>
            <a:ext cx="4572000" cy="1569660"/>
          </a:xfrm>
          <a:prstGeom prst="rect">
            <a:avLst/>
          </a:prstGeom>
          <a:noFill/>
        </p:spPr>
        <p:txBody>
          <a:bodyPr wrap="square">
            <a:spAutoFit/>
          </a:bodyPr>
          <a:lstStyle/>
          <a:p>
            <a:r>
              <a:rPr lang="en-US" dirty="0"/>
              <a:t>The third equation represents the zero sum of the moments of all forces about any point O on or off the body.</a:t>
            </a:r>
          </a:p>
        </p:txBody>
      </p:sp>
      <p:sp>
        <p:nvSpPr>
          <p:cNvPr id="28" name="TextBox 27">
            <a:extLst>
              <a:ext uri="{FF2B5EF4-FFF2-40B4-BE49-F238E27FC236}">
                <a16:creationId xmlns:a16="http://schemas.microsoft.com/office/drawing/2014/main" id="{DF98DBDF-6CD7-88C4-D673-292CE372ED4C}"/>
              </a:ext>
            </a:extLst>
          </p:cNvPr>
          <p:cNvSpPr txBox="1"/>
          <p:nvPr/>
        </p:nvSpPr>
        <p:spPr>
          <a:xfrm>
            <a:off x="4046538" y="3663305"/>
            <a:ext cx="4572000" cy="461665"/>
          </a:xfrm>
          <a:prstGeom prst="rect">
            <a:avLst/>
          </a:prstGeom>
          <a:noFill/>
        </p:spPr>
        <p:txBody>
          <a:bodyPr wrap="square">
            <a:spAutoFit/>
          </a:bodyPr>
          <a:lstStyle/>
          <a:p>
            <a:r>
              <a:rPr lang="en-US" dirty="0"/>
              <a:t>Force in 2D written in scalar form</a:t>
            </a:r>
          </a:p>
        </p:txBody>
      </p:sp>
    </p:spTree>
    <p:extLst>
      <p:ext uri="{BB962C8B-B14F-4D97-AF65-F5344CB8AC3E}">
        <p14:creationId xmlns:p14="http://schemas.microsoft.com/office/powerpoint/2010/main" val="1221145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500" fill="hold"/>
                                        <p:tgtEl>
                                          <p:spTgt spid="23"/>
                                        </p:tgtEl>
                                        <p:attrNameLst>
                                          <p:attrName>ppt_x</p:attrName>
                                        </p:attrNameLst>
                                      </p:cBhvr>
                                      <p:tavLst>
                                        <p:tav tm="0">
                                          <p:val>
                                            <p:strVal val="#ppt_x"/>
                                          </p:val>
                                        </p:tav>
                                        <p:tav tm="100000">
                                          <p:val>
                                            <p:strVal val="#ppt_x"/>
                                          </p:val>
                                        </p:tav>
                                      </p:tavLst>
                                    </p:anim>
                                    <p:anim calcmode="lin" valueType="num">
                                      <p:cBhvr additive="base">
                                        <p:cTn id="24"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ppt_x"/>
                                          </p:val>
                                        </p:tav>
                                        <p:tav tm="100000">
                                          <p:val>
                                            <p:strVal val="#ppt_x"/>
                                          </p:val>
                                        </p:tav>
                                      </p:tavLst>
                                    </p:anim>
                                    <p:anim calcmode="lin" valueType="num">
                                      <p:cBhvr additive="base">
                                        <p:cTn id="3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ppt_x"/>
                                          </p:val>
                                        </p:tav>
                                        <p:tav tm="100000">
                                          <p:val>
                                            <p:strVal val="#ppt_x"/>
                                          </p:val>
                                        </p:tav>
                                      </p:tavLst>
                                    </p:anim>
                                    <p:anim calcmode="lin" valueType="num">
                                      <p:cBhvr additive="base">
                                        <p:cTn id="36"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500" fill="hold"/>
                                        <p:tgtEl>
                                          <p:spTgt spid="26"/>
                                        </p:tgtEl>
                                        <p:attrNameLst>
                                          <p:attrName>ppt_x</p:attrName>
                                        </p:attrNameLst>
                                      </p:cBhvr>
                                      <p:tavLst>
                                        <p:tav tm="0">
                                          <p:val>
                                            <p:strVal val="#ppt_x"/>
                                          </p:val>
                                        </p:tav>
                                        <p:tav tm="100000">
                                          <p:val>
                                            <p:strVal val="#ppt_x"/>
                                          </p:val>
                                        </p:tav>
                                      </p:tavLst>
                                    </p:anim>
                                    <p:anim calcmode="lin" valueType="num">
                                      <p:cBhvr additive="base">
                                        <p:cTn id="4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P spid="23" grpId="0"/>
      <p:bldP spid="24" grpId="0"/>
      <p:bldP spid="26" grpId="0"/>
      <p:bldP spid="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232D2-2FBA-9BDA-4061-EA1A2713E6B1}"/>
            </a:ext>
          </a:extLst>
        </p:cNvPr>
        <p:cNvGrpSpPr/>
        <p:nvPr/>
      </p:nvGrpSpPr>
      <p:grpSpPr>
        <a:xfrm>
          <a:off x="0" y="0"/>
          <a:ext cx="0" cy="0"/>
          <a:chOff x="0" y="0"/>
          <a:chExt cx="0" cy="0"/>
        </a:xfrm>
      </p:grpSpPr>
      <p:sp>
        <p:nvSpPr>
          <p:cNvPr id="22" name="Title 21">
            <a:extLst>
              <a:ext uri="{FF2B5EF4-FFF2-40B4-BE49-F238E27FC236}">
                <a16:creationId xmlns:a16="http://schemas.microsoft.com/office/drawing/2014/main" id="{6C1E90FD-F675-92F3-1A0C-730ED3A40B5A}"/>
              </a:ext>
            </a:extLst>
          </p:cNvPr>
          <p:cNvSpPr>
            <a:spLocks noGrp="1"/>
          </p:cNvSpPr>
          <p:nvPr>
            <p:ph type="title"/>
          </p:nvPr>
        </p:nvSpPr>
        <p:spPr>
          <a:xfrm>
            <a:off x="304800" y="286452"/>
            <a:ext cx="7772400" cy="766253"/>
          </a:xfrm>
        </p:spPr>
        <p:txBody>
          <a:bodyPr/>
          <a:lstStyle/>
          <a:p>
            <a:r>
              <a:rPr lang="en-US" sz="2800" dirty="0"/>
              <a:t>Equilibrium Conditions in 2D</a:t>
            </a:r>
          </a:p>
        </p:txBody>
      </p:sp>
      <p:grpSp>
        <p:nvGrpSpPr>
          <p:cNvPr id="5" name="Group 38">
            <a:extLst>
              <a:ext uri="{FF2B5EF4-FFF2-40B4-BE49-F238E27FC236}">
                <a16:creationId xmlns:a16="http://schemas.microsoft.com/office/drawing/2014/main" id="{7733FF86-59CF-5E3F-2896-B81C1C17F268}"/>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D94F85BC-3D99-B60D-020D-6022366720B7}"/>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EDF4109B-2DA2-C075-B4DE-89ED3FFDA405}"/>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3DBCF13F-B25E-C530-5D99-93690AD9E68E}"/>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E91DD624-AF8C-5FF6-ACF8-2E6ECFF99A5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19E2908C-E688-AF46-DC3E-310C32DA5F6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019C6D2D-1428-C985-EEB0-3C50CBDF8C14}"/>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752A84D5-FE21-9085-E78C-EEC9F3BAB70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EC37EE76-3247-209D-43A9-199A6D0ACBF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E316EDC4-4A41-4D5C-400B-4640ABDA0E83}"/>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09375572-39D7-A1F7-C125-6C0DE93B334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A3ECC83C-1A5A-5DD0-EFAB-08D27139E5F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F4041B7D-8110-B525-C56A-78515C3A5E4A}"/>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F370A9EB-BEDB-4EDC-8101-720D61635C3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2F99BC19-2C6D-2237-18C9-67F51D11792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5D00F1B4-8508-E290-5D95-8F6915D13BFF}"/>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4F1F55DA-9C24-B81F-A70A-9ACF116A18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CDC3380-9C4B-204A-31E6-BB51C45EBCAF}"/>
                  </a:ext>
                </a:extLst>
              </p:cNvPr>
              <p:cNvSpPr txBox="1"/>
              <p:nvPr/>
            </p:nvSpPr>
            <p:spPr>
              <a:xfrm>
                <a:off x="1733073" y="1371600"/>
                <a:ext cx="1555106"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𝑋𝑖</m:t>
                              </m:r>
                            </m:sub>
                          </m:sSub>
                        </m:e>
                      </m:nary>
                      <m:r>
                        <a:rPr lang="en-US" b="0" i="1" smtClean="0">
                          <a:latin typeface="Cambria Math" panose="02040503050406030204" pitchFamily="18" charset="0"/>
                        </a:rPr>
                        <m:t>=0</m:t>
                      </m:r>
                    </m:oMath>
                  </m:oMathPara>
                </a14:m>
                <a:endParaRPr lang="en-US" dirty="0"/>
              </a:p>
            </p:txBody>
          </p:sp>
        </mc:Choice>
        <mc:Fallback xmlns="">
          <p:sp>
            <p:nvSpPr>
              <p:cNvPr id="2" name="TextBox 1">
                <a:extLst>
                  <a:ext uri="{FF2B5EF4-FFF2-40B4-BE49-F238E27FC236}">
                    <a16:creationId xmlns:a16="http://schemas.microsoft.com/office/drawing/2014/main" id="{BCDC3380-9C4B-204A-31E6-BB51C45EBCAF}"/>
                  </a:ext>
                </a:extLst>
              </p:cNvPr>
              <p:cNvSpPr txBox="1">
                <a:spLocks noRot="1" noChangeAspect="1" noMove="1" noResize="1" noEditPoints="1" noAdjustHandles="1" noChangeArrowheads="1" noChangeShapeType="1" noTextEdit="1"/>
              </p:cNvSpPr>
              <p:nvPr/>
            </p:nvSpPr>
            <p:spPr>
              <a:xfrm>
                <a:off x="1733073" y="1371600"/>
                <a:ext cx="1555106" cy="100822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91FF815E-500B-0350-0D9B-F66AEDD9FFD0}"/>
                  </a:ext>
                </a:extLst>
              </p:cNvPr>
              <p:cNvSpPr txBox="1"/>
              <p:nvPr/>
            </p:nvSpPr>
            <p:spPr>
              <a:xfrm>
                <a:off x="1600200" y="2539051"/>
                <a:ext cx="1542282"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𝑌𝑖</m:t>
                              </m:r>
                            </m:sub>
                          </m:sSub>
                        </m:e>
                      </m:nary>
                      <m:r>
                        <a:rPr lang="en-US" b="0" i="1" smtClean="0">
                          <a:latin typeface="Cambria Math" panose="02040503050406030204" pitchFamily="18" charset="0"/>
                        </a:rPr>
                        <m:t>=0</m:t>
                      </m:r>
                    </m:oMath>
                  </m:oMathPara>
                </a14:m>
                <a:endParaRPr lang="en-US" dirty="0"/>
              </a:p>
            </p:txBody>
          </p:sp>
        </mc:Choice>
        <mc:Fallback xmlns="">
          <p:sp>
            <p:nvSpPr>
              <p:cNvPr id="23" name="TextBox 22">
                <a:extLst>
                  <a:ext uri="{FF2B5EF4-FFF2-40B4-BE49-F238E27FC236}">
                    <a16:creationId xmlns:a16="http://schemas.microsoft.com/office/drawing/2014/main" id="{91FF815E-500B-0350-0D9B-F66AEDD9FFD0}"/>
                  </a:ext>
                </a:extLst>
              </p:cNvPr>
              <p:cNvSpPr txBox="1">
                <a:spLocks noRot="1" noChangeAspect="1" noMove="1" noResize="1" noEditPoints="1" noAdjustHandles="1" noChangeArrowheads="1" noChangeShapeType="1" noTextEdit="1"/>
              </p:cNvSpPr>
              <p:nvPr/>
            </p:nvSpPr>
            <p:spPr>
              <a:xfrm>
                <a:off x="1600200" y="2539051"/>
                <a:ext cx="1542282" cy="100822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E24FBE93-E412-69B8-61B5-2170C8BDE990}"/>
                  </a:ext>
                </a:extLst>
              </p:cNvPr>
              <p:cNvSpPr txBox="1"/>
              <p:nvPr/>
            </p:nvSpPr>
            <p:spPr>
              <a:xfrm>
                <a:off x="1494402" y="3858902"/>
                <a:ext cx="1648080"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b="1" i="1" smtClean="0">
                                  <a:latin typeface="Cambria Math" panose="02040503050406030204" pitchFamily="18" charset="0"/>
                                </a:rPr>
                              </m:ctrlPr>
                            </m:sSubPr>
                            <m:e>
                              <m:r>
                                <a:rPr lang="en-US" b="0" i="1" smtClean="0">
                                  <a:latin typeface="Cambria Math" panose="02040503050406030204" pitchFamily="18" charset="0"/>
                                </a:rPr>
                                <m:t>𝑀</m:t>
                              </m:r>
                            </m:e>
                            <m:sub>
                              <m:r>
                                <a:rPr lang="en-US" b="1" i="1" smtClean="0">
                                  <a:latin typeface="Cambria Math" panose="02040503050406030204" pitchFamily="18" charset="0"/>
                                </a:rPr>
                                <m:t>𝑶𝒊</m:t>
                              </m:r>
                            </m:sub>
                          </m:sSub>
                        </m:e>
                      </m:nary>
                      <m:r>
                        <a:rPr lang="en-US" b="0" i="1" smtClean="0">
                          <a:latin typeface="Cambria Math" panose="02040503050406030204" pitchFamily="18" charset="0"/>
                        </a:rPr>
                        <m:t>=0</m:t>
                      </m:r>
                    </m:oMath>
                  </m:oMathPara>
                </a14:m>
                <a:endParaRPr lang="en-US" dirty="0"/>
              </a:p>
            </p:txBody>
          </p:sp>
        </mc:Choice>
        <mc:Fallback xmlns="">
          <p:sp>
            <p:nvSpPr>
              <p:cNvPr id="24" name="TextBox 23">
                <a:extLst>
                  <a:ext uri="{FF2B5EF4-FFF2-40B4-BE49-F238E27FC236}">
                    <a16:creationId xmlns:a16="http://schemas.microsoft.com/office/drawing/2014/main" id="{E24FBE93-E412-69B8-61B5-2170C8BDE990}"/>
                  </a:ext>
                </a:extLst>
              </p:cNvPr>
              <p:cNvSpPr txBox="1">
                <a:spLocks noRot="1" noChangeAspect="1" noMove="1" noResize="1" noEditPoints="1" noAdjustHandles="1" noChangeArrowheads="1" noChangeShapeType="1" noTextEdit="1"/>
              </p:cNvSpPr>
              <p:nvPr/>
            </p:nvSpPr>
            <p:spPr>
              <a:xfrm>
                <a:off x="1494402" y="3858902"/>
                <a:ext cx="1648080" cy="1008225"/>
              </a:xfrm>
              <a:prstGeom prst="rect">
                <a:avLst/>
              </a:prstGeom>
              <a:blipFill>
                <a:blip r:embed="rId6"/>
                <a:stretch>
                  <a:fillRect/>
                </a:stretch>
              </a:blipFill>
            </p:spPr>
            <p:txBody>
              <a:bodyPr/>
              <a:lstStyle/>
              <a:p>
                <a:r>
                  <a:rPr lang="en-US">
                    <a:noFill/>
                  </a:rPr>
                  <a:t> </a:t>
                </a:r>
              </a:p>
            </p:txBody>
          </p:sp>
        </mc:Fallback>
      </mc:AlternateContent>
      <p:sp>
        <p:nvSpPr>
          <p:cNvPr id="26" name="TextBox 25">
            <a:extLst>
              <a:ext uri="{FF2B5EF4-FFF2-40B4-BE49-F238E27FC236}">
                <a16:creationId xmlns:a16="http://schemas.microsoft.com/office/drawing/2014/main" id="{B29EA25C-A6BF-1CDB-B536-03BC1A530AB1}"/>
              </a:ext>
            </a:extLst>
          </p:cNvPr>
          <p:cNvSpPr txBox="1"/>
          <p:nvPr/>
        </p:nvSpPr>
        <p:spPr>
          <a:xfrm>
            <a:off x="4016319" y="2945778"/>
            <a:ext cx="4572000" cy="1569660"/>
          </a:xfrm>
          <a:prstGeom prst="rect">
            <a:avLst/>
          </a:prstGeom>
          <a:noFill/>
        </p:spPr>
        <p:txBody>
          <a:bodyPr wrap="square">
            <a:spAutoFit/>
          </a:bodyPr>
          <a:lstStyle/>
          <a:p>
            <a:r>
              <a:rPr lang="en-US" dirty="0"/>
              <a:t>The third equation represents the zero sum of the moments of all forces about any point O on or off the body.</a:t>
            </a:r>
          </a:p>
        </p:txBody>
      </p:sp>
      <p:sp>
        <p:nvSpPr>
          <p:cNvPr id="28" name="TextBox 27">
            <a:extLst>
              <a:ext uri="{FF2B5EF4-FFF2-40B4-BE49-F238E27FC236}">
                <a16:creationId xmlns:a16="http://schemas.microsoft.com/office/drawing/2014/main" id="{0FF100C0-5A1B-ED13-DD48-498593D12584}"/>
              </a:ext>
            </a:extLst>
          </p:cNvPr>
          <p:cNvSpPr txBox="1"/>
          <p:nvPr/>
        </p:nvSpPr>
        <p:spPr>
          <a:xfrm>
            <a:off x="3948057" y="1701743"/>
            <a:ext cx="4572000" cy="461665"/>
          </a:xfrm>
          <a:prstGeom prst="rect">
            <a:avLst/>
          </a:prstGeom>
          <a:noFill/>
        </p:spPr>
        <p:txBody>
          <a:bodyPr wrap="square">
            <a:spAutoFit/>
          </a:bodyPr>
          <a:lstStyle/>
          <a:p>
            <a:r>
              <a:rPr lang="en-US" dirty="0"/>
              <a:t>Force in 2D written in scalar form</a:t>
            </a:r>
          </a:p>
        </p:txBody>
      </p:sp>
      <p:sp>
        <p:nvSpPr>
          <p:cNvPr id="4" name="Content Placeholder 3">
            <a:extLst>
              <a:ext uri="{FF2B5EF4-FFF2-40B4-BE49-F238E27FC236}">
                <a16:creationId xmlns:a16="http://schemas.microsoft.com/office/drawing/2014/main" id="{42D25E0D-BB4E-31AF-CE3E-72EF93BFB1DD}"/>
              </a:ext>
            </a:extLst>
          </p:cNvPr>
          <p:cNvSpPr>
            <a:spLocks noGrp="1"/>
          </p:cNvSpPr>
          <p:nvPr>
            <p:ph idx="1"/>
          </p:nvPr>
        </p:nvSpPr>
        <p:spPr>
          <a:xfrm>
            <a:off x="844674" y="5004103"/>
            <a:ext cx="7772400" cy="1363128"/>
          </a:xfrm>
        </p:spPr>
        <p:txBody>
          <a:bodyPr/>
          <a:lstStyle/>
          <a:p>
            <a:pPr marL="0" indent="0" algn="ctr">
              <a:buNone/>
            </a:pPr>
            <a:r>
              <a:rPr lang="en-US" sz="2400" dirty="0"/>
              <a:t>Above set of Equations are the necessary and sufficient conditions for complete equilibrium in two dimensions., and equilibrium is assured!</a:t>
            </a:r>
          </a:p>
        </p:txBody>
      </p:sp>
    </p:spTree>
    <p:extLst>
      <p:ext uri="{BB962C8B-B14F-4D97-AF65-F5344CB8AC3E}">
        <p14:creationId xmlns:p14="http://schemas.microsoft.com/office/powerpoint/2010/main" val="3577954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295D4-BB1C-4C20-86F5-DB8D7D5F183F}"/>
            </a:ext>
          </a:extLst>
        </p:cNvPr>
        <p:cNvGrpSpPr/>
        <p:nvPr/>
      </p:nvGrpSpPr>
      <p:grpSpPr>
        <a:xfrm>
          <a:off x="0" y="0"/>
          <a:ext cx="0" cy="0"/>
          <a:chOff x="0" y="0"/>
          <a:chExt cx="0" cy="0"/>
        </a:xfrm>
      </p:grpSpPr>
      <p:sp>
        <p:nvSpPr>
          <p:cNvPr id="22" name="Title 21">
            <a:extLst>
              <a:ext uri="{FF2B5EF4-FFF2-40B4-BE49-F238E27FC236}">
                <a16:creationId xmlns:a16="http://schemas.microsoft.com/office/drawing/2014/main" id="{527D0DCF-600C-9326-26CF-47865F703C6A}"/>
              </a:ext>
            </a:extLst>
          </p:cNvPr>
          <p:cNvSpPr>
            <a:spLocks noGrp="1"/>
          </p:cNvSpPr>
          <p:nvPr>
            <p:ph type="title"/>
          </p:nvPr>
        </p:nvSpPr>
        <p:spPr>
          <a:xfrm>
            <a:off x="304800" y="286452"/>
            <a:ext cx="7772400" cy="766253"/>
          </a:xfrm>
        </p:spPr>
        <p:txBody>
          <a:bodyPr/>
          <a:lstStyle/>
          <a:p>
            <a:r>
              <a:rPr lang="en-US" sz="2800" dirty="0"/>
              <a:t>Equilibrium Conditions in 2D</a:t>
            </a:r>
          </a:p>
        </p:txBody>
      </p:sp>
      <p:grpSp>
        <p:nvGrpSpPr>
          <p:cNvPr id="5" name="Group 38">
            <a:extLst>
              <a:ext uri="{FF2B5EF4-FFF2-40B4-BE49-F238E27FC236}">
                <a16:creationId xmlns:a16="http://schemas.microsoft.com/office/drawing/2014/main" id="{A58DBE84-A5DC-35F6-A223-2805974307B8}"/>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3296BB02-6A43-70CE-7FA8-40F89C21B029}"/>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37D3E6E8-F82F-4A8C-258E-73160A452FBA}"/>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CB574676-D614-1CFC-1217-4F9F336F9E7A}"/>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2DD25A20-93A2-DDFB-1F57-5DB8ABD35C7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C1D4D20F-D072-1977-033B-1629C0C1A63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2F3A5361-95DB-8318-B86B-A175E762587F}"/>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67E6D9EC-00B6-2ED7-4A90-93F56406754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98F94A92-F441-0240-31CF-E04985A7FCA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8A05E3A0-9B29-2DAD-E61B-8D732A2BD8FB}"/>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98BD89AD-3A25-8E88-3BB4-4A402FB9BB0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E6BDC676-284D-D454-880B-DA6A9DBAF36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4C11921F-0362-CC27-7AC1-24BBD51F7966}"/>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8B37EFAD-06C0-BE21-2406-B4F39BFBB15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5D6D8F65-AA5E-6D9C-F5C8-4A7A884407A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14FA9A6E-1786-C98D-EA10-EFF8D8206EC1}"/>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35BFC464-02A3-3BB5-11C2-A66B49B9AD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FA782835-04AE-EEE0-B01E-813C8F7D3DCA}"/>
                  </a:ext>
                </a:extLst>
              </p:cNvPr>
              <p:cNvSpPr txBox="1"/>
              <p:nvPr/>
            </p:nvSpPr>
            <p:spPr>
              <a:xfrm>
                <a:off x="1733073" y="1371600"/>
                <a:ext cx="1555106"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𝑋𝑖</m:t>
                              </m:r>
                            </m:sub>
                          </m:sSub>
                        </m:e>
                      </m:nary>
                      <m:r>
                        <a:rPr lang="en-US" b="0" i="1" smtClean="0">
                          <a:latin typeface="Cambria Math" panose="02040503050406030204" pitchFamily="18" charset="0"/>
                        </a:rPr>
                        <m:t>=0</m:t>
                      </m:r>
                    </m:oMath>
                  </m:oMathPara>
                </a14:m>
                <a:endParaRPr lang="en-US" dirty="0"/>
              </a:p>
            </p:txBody>
          </p:sp>
        </mc:Choice>
        <mc:Fallback xmlns="">
          <p:sp>
            <p:nvSpPr>
              <p:cNvPr id="2" name="TextBox 1">
                <a:extLst>
                  <a:ext uri="{FF2B5EF4-FFF2-40B4-BE49-F238E27FC236}">
                    <a16:creationId xmlns:a16="http://schemas.microsoft.com/office/drawing/2014/main" id="{FA782835-04AE-EEE0-B01E-813C8F7D3DCA}"/>
                  </a:ext>
                </a:extLst>
              </p:cNvPr>
              <p:cNvSpPr txBox="1">
                <a:spLocks noRot="1" noChangeAspect="1" noMove="1" noResize="1" noEditPoints="1" noAdjustHandles="1" noChangeArrowheads="1" noChangeShapeType="1" noTextEdit="1"/>
              </p:cNvSpPr>
              <p:nvPr/>
            </p:nvSpPr>
            <p:spPr>
              <a:xfrm>
                <a:off x="1733073" y="1371600"/>
                <a:ext cx="1555106" cy="100822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CAE0CBAC-7335-50B0-A2A8-A08250AE1D42}"/>
                  </a:ext>
                </a:extLst>
              </p:cNvPr>
              <p:cNvSpPr txBox="1"/>
              <p:nvPr/>
            </p:nvSpPr>
            <p:spPr>
              <a:xfrm>
                <a:off x="1600200" y="2539051"/>
                <a:ext cx="1542282"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𝑌𝑖</m:t>
                              </m:r>
                            </m:sub>
                          </m:sSub>
                        </m:e>
                      </m:nary>
                      <m:r>
                        <a:rPr lang="en-US" b="0" i="1" smtClean="0">
                          <a:latin typeface="Cambria Math" panose="02040503050406030204" pitchFamily="18" charset="0"/>
                        </a:rPr>
                        <m:t>=0</m:t>
                      </m:r>
                    </m:oMath>
                  </m:oMathPara>
                </a14:m>
                <a:endParaRPr lang="en-US" dirty="0"/>
              </a:p>
            </p:txBody>
          </p:sp>
        </mc:Choice>
        <mc:Fallback xmlns="">
          <p:sp>
            <p:nvSpPr>
              <p:cNvPr id="23" name="TextBox 22">
                <a:extLst>
                  <a:ext uri="{FF2B5EF4-FFF2-40B4-BE49-F238E27FC236}">
                    <a16:creationId xmlns:a16="http://schemas.microsoft.com/office/drawing/2014/main" id="{CAE0CBAC-7335-50B0-A2A8-A08250AE1D42}"/>
                  </a:ext>
                </a:extLst>
              </p:cNvPr>
              <p:cNvSpPr txBox="1">
                <a:spLocks noRot="1" noChangeAspect="1" noMove="1" noResize="1" noEditPoints="1" noAdjustHandles="1" noChangeArrowheads="1" noChangeShapeType="1" noTextEdit="1"/>
              </p:cNvSpPr>
              <p:nvPr/>
            </p:nvSpPr>
            <p:spPr>
              <a:xfrm>
                <a:off x="1600200" y="2539051"/>
                <a:ext cx="1542282" cy="100822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5B2830D7-B969-303D-02B3-F660774B69F6}"/>
                  </a:ext>
                </a:extLst>
              </p:cNvPr>
              <p:cNvSpPr txBox="1"/>
              <p:nvPr/>
            </p:nvSpPr>
            <p:spPr>
              <a:xfrm>
                <a:off x="1494402" y="3858902"/>
                <a:ext cx="1648080"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b="1" i="1" smtClean="0">
                                  <a:latin typeface="Cambria Math" panose="02040503050406030204" pitchFamily="18" charset="0"/>
                                </a:rPr>
                              </m:ctrlPr>
                            </m:sSubPr>
                            <m:e>
                              <m:r>
                                <a:rPr lang="en-US" b="1" i="1" smtClean="0">
                                  <a:latin typeface="Cambria Math" panose="02040503050406030204" pitchFamily="18" charset="0"/>
                                </a:rPr>
                                <m:t>𝑴</m:t>
                              </m:r>
                            </m:e>
                            <m:sub>
                              <m:r>
                                <a:rPr lang="en-US" b="1" i="1" smtClean="0">
                                  <a:latin typeface="Cambria Math" panose="02040503050406030204" pitchFamily="18" charset="0"/>
                                </a:rPr>
                                <m:t>𝑶𝒊</m:t>
                              </m:r>
                            </m:sub>
                          </m:sSub>
                        </m:e>
                      </m:nary>
                      <m:r>
                        <a:rPr lang="en-US" b="0" i="1" smtClean="0">
                          <a:latin typeface="Cambria Math" panose="02040503050406030204" pitchFamily="18" charset="0"/>
                        </a:rPr>
                        <m:t>=0</m:t>
                      </m:r>
                    </m:oMath>
                  </m:oMathPara>
                </a14:m>
                <a:endParaRPr lang="en-US" dirty="0"/>
              </a:p>
            </p:txBody>
          </p:sp>
        </mc:Choice>
        <mc:Fallback xmlns="">
          <p:sp>
            <p:nvSpPr>
              <p:cNvPr id="24" name="TextBox 23">
                <a:extLst>
                  <a:ext uri="{FF2B5EF4-FFF2-40B4-BE49-F238E27FC236}">
                    <a16:creationId xmlns:a16="http://schemas.microsoft.com/office/drawing/2014/main" id="{5B2830D7-B969-303D-02B3-F660774B69F6}"/>
                  </a:ext>
                </a:extLst>
              </p:cNvPr>
              <p:cNvSpPr txBox="1">
                <a:spLocks noRot="1" noChangeAspect="1" noMove="1" noResize="1" noEditPoints="1" noAdjustHandles="1" noChangeArrowheads="1" noChangeShapeType="1" noTextEdit="1"/>
              </p:cNvSpPr>
              <p:nvPr/>
            </p:nvSpPr>
            <p:spPr>
              <a:xfrm>
                <a:off x="1494402" y="3858902"/>
                <a:ext cx="1648080" cy="1008225"/>
              </a:xfrm>
              <a:prstGeom prst="rect">
                <a:avLst/>
              </a:prstGeom>
              <a:blipFill>
                <a:blip r:embed="rId6"/>
                <a:stretch>
                  <a:fillRect/>
                </a:stretch>
              </a:blipFill>
            </p:spPr>
            <p:txBody>
              <a:bodyPr/>
              <a:lstStyle/>
              <a:p>
                <a:r>
                  <a:rPr lang="en-US">
                    <a:noFill/>
                  </a:rPr>
                  <a:t> </a:t>
                </a:r>
              </a:p>
            </p:txBody>
          </p:sp>
        </mc:Fallback>
      </mc:AlternateContent>
      <p:sp>
        <p:nvSpPr>
          <p:cNvPr id="26" name="TextBox 25">
            <a:extLst>
              <a:ext uri="{FF2B5EF4-FFF2-40B4-BE49-F238E27FC236}">
                <a16:creationId xmlns:a16="http://schemas.microsoft.com/office/drawing/2014/main" id="{B639BE38-5911-90CA-B3CD-CD7F697662FC}"/>
              </a:ext>
            </a:extLst>
          </p:cNvPr>
          <p:cNvSpPr txBox="1"/>
          <p:nvPr/>
        </p:nvSpPr>
        <p:spPr>
          <a:xfrm>
            <a:off x="4016319" y="2945778"/>
            <a:ext cx="4572000" cy="1569660"/>
          </a:xfrm>
          <a:prstGeom prst="rect">
            <a:avLst/>
          </a:prstGeom>
          <a:noFill/>
        </p:spPr>
        <p:txBody>
          <a:bodyPr wrap="square">
            <a:spAutoFit/>
          </a:bodyPr>
          <a:lstStyle/>
          <a:p>
            <a:r>
              <a:rPr lang="en-US" dirty="0"/>
              <a:t>The third equation represents the zero sum of the moments of all forces about any point O on or off the body.</a:t>
            </a:r>
          </a:p>
        </p:txBody>
      </p:sp>
      <p:sp>
        <p:nvSpPr>
          <p:cNvPr id="28" name="TextBox 27">
            <a:extLst>
              <a:ext uri="{FF2B5EF4-FFF2-40B4-BE49-F238E27FC236}">
                <a16:creationId xmlns:a16="http://schemas.microsoft.com/office/drawing/2014/main" id="{61468312-664D-D89C-7851-0832CA1BC820}"/>
              </a:ext>
            </a:extLst>
          </p:cNvPr>
          <p:cNvSpPr txBox="1"/>
          <p:nvPr/>
        </p:nvSpPr>
        <p:spPr>
          <a:xfrm>
            <a:off x="3948057" y="1701743"/>
            <a:ext cx="4572000" cy="461665"/>
          </a:xfrm>
          <a:prstGeom prst="rect">
            <a:avLst/>
          </a:prstGeom>
          <a:noFill/>
        </p:spPr>
        <p:txBody>
          <a:bodyPr wrap="square">
            <a:spAutoFit/>
          </a:bodyPr>
          <a:lstStyle/>
          <a:p>
            <a:r>
              <a:rPr lang="en-US" dirty="0"/>
              <a:t>Force in 2D written in scalar form</a:t>
            </a:r>
          </a:p>
        </p:txBody>
      </p:sp>
      <p:sp>
        <p:nvSpPr>
          <p:cNvPr id="4" name="Content Placeholder 3">
            <a:extLst>
              <a:ext uri="{FF2B5EF4-FFF2-40B4-BE49-F238E27FC236}">
                <a16:creationId xmlns:a16="http://schemas.microsoft.com/office/drawing/2014/main" id="{ED47571B-AE07-3161-B60E-C2B060717831}"/>
              </a:ext>
            </a:extLst>
          </p:cNvPr>
          <p:cNvSpPr>
            <a:spLocks noGrp="1"/>
          </p:cNvSpPr>
          <p:nvPr>
            <p:ph idx="1"/>
          </p:nvPr>
        </p:nvSpPr>
        <p:spPr>
          <a:xfrm>
            <a:off x="685800" y="4879286"/>
            <a:ext cx="7772400" cy="1675694"/>
          </a:xfrm>
        </p:spPr>
        <p:txBody>
          <a:bodyPr/>
          <a:lstStyle/>
          <a:p>
            <a:r>
              <a:rPr lang="en-US" sz="2400" dirty="0"/>
              <a:t>They are necessary conditions because, if they are not satisfied, there can be no force or moment balance. </a:t>
            </a:r>
          </a:p>
          <a:p>
            <a:r>
              <a:rPr lang="en-US" sz="2400" dirty="0"/>
              <a:t>They are sufficient because once they are satisfied, there can be no imbalance, and equilibrium is assured</a:t>
            </a:r>
          </a:p>
        </p:txBody>
      </p:sp>
    </p:spTree>
    <p:extLst>
      <p:ext uri="{BB962C8B-B14F-4D97-AF65-F5344CB8AC3E}">
        <p14:creationId xmlns:p14="http://schemas.microsoft.com/office/powerpoint/2010/main" val="2235018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D386C-B9A7-9A5D-1DDE-173F5607BD13}"/>
            </a:ext>
          </a:extLst>
        </p:cNvPr>
        <p:cNvGrpSpPr/>
        <p:nvPr/>
      </p:nvGrpSpPr>
      <p:grpSpPr>
        <a:xfrm>
          <a:off x="0" y="0"/>
          <a:ext cx="0" cy="0"/>
          <a:chOff x="0" y="0"/>
          <a:chExt cx="0" cy="0"/>
        </a:xfrm>
      </p:grpSpPr>
      <p:sp>
        <p:nvSpPr>
          <p:cNvPr id="22" name="Title 21">
            <a:extLst>
              <a:ext uri="{FF2B5EF4-FFF2-40B4-BE49-F238E27FC236}">
                <a16:creationId xmlns:a16="http://schemas.microsoft.com/office/drawing/2014/main" id="{EED48588-E832-BF92-C39A-4704575B2133}"/>
              </a:ext>
            </a:extLst>
          </p:cNvPr>
          <p:cNvSpPr>
            <a:spLocks noGrp="1"/>
          </p:cNvSpPr>
          <p:nvPr>
            <p:ph type="title"/>
          </p:nvPr>
        </p:nvSpPr>
        <p:spPr>
          <a:xfrm>
            <a:off x="283234" y="201283"/>
            <a:ext cx="7772400" cy="872363"/>
          </a:xfrm>
        </p:spPr>
        <p:txBody>
          <a:bodyPr/>
          <a:lstStyle/>
          <a:p>
            <a:r>
              <a:rPr lang="en-US" sz="2800" dirty="0"/>
              <a:t>Categories of Equilibrium</a:t>
            </a:r>
          </a:p>
        </p:txBody>
      </p:sp>
      <p:sp>
        <p:nvSpPr>
          <p:cNvPr id="3" name="Subtitle 2">
            <a:extLst>
              <a:ext uri="{FF2B5EF4-FFF2-40B4-BE49-F238E27FC236}">
                <a16:creationId xmlns:a16="http://schemas.microsoft.com/office/drawing/2014/main" id="{890B00A2-BEC2-7E64-CB03-A259F93E8073}"/>
              </a:ext>
            </a:extLst>
          </p:cNvPr>
          <p:cNvSpPr txBox="1">
            <a:spLocks noGrp="1"/>
          </p:cNvSpPr>
          <p:nvPr>
            <p:ph idx="1"/>
          </p:nvPr>
        </p:nvSpPr>
        <p:spPr>
          <a:xfrm>
            <a:off x="490476" y="2285143"/>
            <a:ext cx="8404663" cy="2093810"/>
          </a:xfrm>
        </p:spPr>
        <p:txBody>
          <a:bodyPr anchorCtr="0"/>
          <a:lstStyle/>
          <a:p>
            <a:pPr lvl="0">
              <a:spcBef>
                <a:spcPts val="600"/>
              </a:spcBef>
              <a:buClr>
                <a:srgbClr val="000000"/>
              </a:buClr>
            </a:pPr>
            <a:r>
              <a:rPr lang="en-US" sz="2400" dirty="0"/>
              <a:t>Applications of above equation set fall naturally into a number of categories which are easily identified. </a:t>
            </a:r>
          </a:p>
          <a:p>
            <a:pPr lvl="0">
              <a:spcBef>
                <a:spcPts val="600"/>
              </a:spcBef>
              <a:buClr>
                <a:srgbClr val="000000"/>
              </a:buClr>
            </a:pPr>
            <a:r>
              <a:rPr lang="en-US" sz="2400" dirty="0"/>
              <a:t>Category 1, equilibrium of collinear forces, clearly requires only the one force equation in the direction of the forces (x-direction), since all other equations are automatically satisfied. </a:t>
            </a:r>
          </a:p>
        </p:txBody>
      </p:sp>
      <p:grpSp>
        <p:nvGrpSpPr>
          <p:cNvPr id="5" name="Group 38">
            <a:extLst>
              <a:ext uri="{FF2B5EF4-FFF2-40B4-BE49-F238E27FC236}">
                <a16:creationId xmlns:a16="http://schemas.microsoft.com/office/drawing/2014/main" id="{A09598F6-FB2B-CE16-DA00-C91EC988C8A3}"/>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2A2438F2-DD23-F7E4-EB0E-EF5400BE8D2C}"/>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DF4EB3E0-7767-2FA6-1CD2-D9033B084951}"/>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34F33479-E490-1A34-D492-183A881E8E20}"/>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29FFDDC5-B799-6708-3E7A-5C846E125D2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D6E01C7A-1F1A-1B00-0CEA-E1F9DFF08E0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8A9C824A-34AB-81D0-1A8C-BA44E6CA130D}"/>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26A0596A-5CC5-5862-C3ED-D2E805A86AB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83FE3BF5-75DE-4B02-FE98-3C96E4DF95A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D799A04F-1FBF-EF92-CF73-0C00F42ECA5A}"/>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562CD7E9-0E16-7685-4DB0-19605B30EB4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433DBBDA-E84C-670C-58AB-1E3CFBA12E2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C69286D9-E41C-E740-CE9B-67A05CEAF1C8}"/>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32C7D0A9-E476-F406-7DBA-9529B5CD68E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C000C195-48E8-9719-A24F-A0D0CD6FFCA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3895E14B-4C28-CC2B-B8F1-B82AAECAE9EE}"/>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3968C7D2-7FA6-7BD0-A793-3E856636EC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59E5FA77-F06D-114F-5382-A9CC060F293F}"/>
                  </a:ext>
                </a:extLst>
              </p:cNvPr>
              <p:cNvSpPr txBox="1"/>
              <p:nvPr/>
            </p:nvSpPr>
            <p:spPr>
              <a:xfrm>
                <a:off x="1733073" y="1219200"/>
                <a:ext cx="1555106"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𝑋𝑖</m:t>
                              </m:r>
                            </m:sub>
                          </m:sSub>
                        </m:e>
                      </m:nary>
                      <m:r>
                        <a:rPr lang="en-US" b="0" i="1" smtClean="0">
                          <a:latin typeface="Cambria Math" panose="02040503050406030204" pitchFamily="18" charset="0"/>
                        </a:rPr>
                        <m:t>=0</m:t>
                      </m:r>
                    </m:oMath>
                  </m:oMathPara>
                </a14:m>
                <a:endParaRPr lang="en-US" dirty="0"/>
              </a:p>
            </p:txBody>
          </p:sp>
        </mc:Choice>
        <mc:Fallback xmlns="">
          <p:sp>
            <p:nvSpPr>
              <p:cNvPr id="2" name="TextBox 1">
                <a:extLst>
                  <a:ext uri="{FF2B5EF4-FFF2-40B4-BE49-F238E27FC236}">
                    <a16:creationId xmlns:a16="http://schemas.microsoft.com/office/drawing/2014/main" id="{59E5FA77-F06D-114F-5382-A9CC060F293F}"/>
                  </a:ext>
                </a:extLst>
              </p:cNvPr>
              <p:cNvSpPr txBox="1">
                <a:spLocks noRot="1" noChangeAspect="1" noMove="1" noResize="1" noEditPoints="1" noAdjustHandles="1" noChangeArrowheads="1" noChangeShapeType="1" noTextEdit="1"/>
              </p:cNvSpPr>
              <p:nvPr/>
            </p:nvSpPr>
            <p:spPr>
              <a:xfrm>
                <a:off x="1733073" y="1219200"/>
                <a:ext cx="1555106" cy="100822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FA2529B9-4BBC-F9D4-E529-267A6DC19A76}"/>
                  </a:ext>
                </a:extLst>
              </p:cNvPr>
              <p:cNvSpPr txBox="1"/>
              <p:nvPr/>
            </p:nvSpPr>
            <p:spPr>
              <a:xfrm>
                <a:off x="3800859" y="1145659"/>
                <a:ext cx="1542282"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𝑌𝑖</m:t>
                              </m:r>
                            </m:sub>
                          </m:sSub>
                        </m:e>
                      </m:nary>
                      <m:r>
                        <a:rPr lang="en-US" b="0" i="1" smtClean="0">
                          <a:latin typeface="Cambria Math" panose="02040503050406030204" pitchFamily="18" charset="0"/>
                        </a:rPr>
                        <m:t>=0</m:t>
                      </m:r>
                    </m:oMath>
                  </m:oMathPara>
                </a14:m>
                <a:endParaRPr lang="en-US" dirty="0"/>
              </a:p>
            </p:txBody>
          </p:sp>
        </mc:Choice>
        <mc:Fallback xmlns="">
          <p:sp>
            <p:nvSpPr>
              <p:cNvPr id="23" name="TextBox 22">
                <a:extLst>
                  <a:ext uri="{FF2B5EF4-FFF2-40B4-BE49-F238E27FC236}">
                    <a16:creationId xmlns:a16="http://schemas.microsoft.com/office/drawing/2014/main" id="{FA2529B9-4BBC-F9D4-E529-267A6DC19A76}"/>
                  </a:ext>
                </a:extLst>
              </p:cNvPr>
              <p:cNvSpPr txBox="1">
                <a:spLocks noRot="1" noChangeAspect="1" noMove="1" noResize="1" noEditPoints="1" noAdjustHandles="1" noChangeArrowheads="1" noChangeShapeType="1" noTextEdit="1"/>
              </p:cNvSpPr>
              <p:nvPr/>
            </p:nvSpPr>
            <p:spPr>
              <a:xfrm>
                <a:off x="3800859" y="1145659"/>
                <a:ext cx="1542282" cy="100822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EEEE975D-E812-FEA7-CA7F-4247C88C2C2F}"/>
                  </a:ext>
                </a:extLst>
              </p:cNvPr>
              <p:cNvSpPr txBox="1"/>
              <p:nvPr/>
            </p:nvSpPr>
            <p:spPr>
              <a:xfrm>
                <a:off x="5870198" y="1248778"/>
                <a:ext cx="1648080"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b="1" i="1" smtClean="0">
                                  <a:latin typeface="Cambria Math" panose="02040503050406030204" pitchFamily="18" charset="0"/>
                                </a:rPr>
                              </m:ctrlPr>
                            </m:sSubPr>
                            <m:e>
                              <m:r>
                                <a:rPr lang="en-US" b="0" i="1" smtClean="0">
                                  <a:latin typeface="Cambria Math" panose="02040503050406030204" pitchFamily="18" charset="0"/>
                                </a:rPr>
                                <m:t>𝑀</m:t>
                              </m:r>
                            </m:e>
                            <m:sub>
                              <m:r>
                                <a:rPr lang="en-US" b="1" i="1" smtClean="0">
                                  <a:latin typeface="Cambria Math" panose="02040503050406030204" pitchFamily="18" charset="0"/>
                                </a:rPr>
                                <m:t>𝑶𝒊</m:t>
                              </m:r>
                            </m:sub>
                          </m:sSub>
                        </m:e>
                      </m:nary>
                      <m:r>
                        <a:rPr lang="en-US" b="0" i="1" smtClean="0">
                          <a:latin typeface="Cambria Math" panose="02040503050406030204" pitchFamily="18" charset="0"/>
                        </a:rPr>
                        <m:t>=0</m:t>
                      </m:r>
                    </m:oMath>
                  </m:oMathPara>
                </a14:m>
                <a:endParaRPr lang="en-US" dirty="0"/>
              </a:p>
            </p:txBody>
          </p:sp>
        </mc:Choice>
        <mc:Fallback xmlns="">
          <p:sp>
            <p:nvSpPr>
              <p:cNvPr id="24" name="TextBox 23">
                <a:extLst>
                  <a:ext uri="{FF2B5EF4-FFF2-40B4-BE49-F238E27FC236}">
                    <a16:creationId xmlns:a16="http://schemas.microsoft.com/office/drawing/2014/main" id="{EEEE975D-E812-FEA7-CA7F-4247C88C2C2F}"/>
                  </a:ext>
                </a:extLst>
              </p:cNvPr>
              <p:cNvSpPr txBox="1">
                <a:spLocks noRot="1" noChangeAspect="1" noMove="1" noResize="1" noEditPoints="1" noAdjustHandles="1" noChangeArrowheads="1" noChangeShapeType="1" noTextEdit="1"/>
              </p:cNvSpPr>
              <p:nvPr/>
            </p:nvSpPr>
            <p:spPr>
              <a:xfrm>
                <a:off x="5870198" y="1248778"/>
                <a:ext cx="1648080" cy="1008225"/>
              </a:xfrm>
              <a:prstGeom prst="rect">
                <a:avLst/>
              </a:prstGeom>
              <a:blipFill>
                <a:blip r:embed="rId6"/>
                <a:stretch>
                  <a:fillRect/>
                </a:stretch>
              </a:blipFill>
            </p:spPr>
            <p:txBody>
              <a:bodyPr/>
              <a:lstStyle/>
              <a:p>
                <a:r>
                  <a:rPr lang="en-US">
                    <a:noFill/>
                  </a:rPr>
                  <a:t> </a:t>
                </a:r>
              </a:p>
            </p:txBody>
          </p:sp>
        </mc:Fallback>
      </mc:AlternateContent>
      <p:pic>
        <p:nvPicPr>
          <p:cNvPr id="26" name="Picture 25">
            <a:extLst>
              <a:ext uri="{FF2B5EF4-FFF2-40B4-BE49-F238E27FC236}">
                <a16:creationId xmlns:a16="http://schemas.microsoft.com/office/drawing/2014/main" id="{DDD94BAA-A4F4-4C63-186D-8D126A85D1EE}"/>
              </a:ext>
            </a:extLst>
          </p:cNvPr>
          <p:cNvPicPr>
            <a:picLocks noChangeAspect="1"/>
          </p:cNvPicPr>
          <p:nvPr/>
        </p:nvPicPr>
        <p:blipFill>
          <a:blip r:embed="rId7"/>
          <a:stretch>
            <a:fillRect/>
          </a:stretch>
        </p:blipFill>
        <p:spPr>
          <a:xfrm>
            <a:off x="639924" y="4284648"/>
            <a:ext cx="8349201" cy="2192351"/>
          </a:xfrm>
          <a:prstGeom prst="rect">
            <a:avLst/>
          </a:prstGeom>
        </p:spPr>
      </p:pic>
    </p:spTree>
    <p:extLst>
      <p:ext uri="{BB962C8B-B14F-4D97-AF65-F5344CB8AC3E}">
        <p14:creationId xmlns:p14="http://schemas.microsoft.com/office/powerpoint/2010/main" val="3416710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ppt_x"/>
                                          </p:val>
                                        </p:tav>
                                        <p:tav tm="100000">
                                          <p:val>
                                            <p:strVal val="#ppt_x"/>
                                          </p:val>
                                        </p:tav>
                                      </p:tavLst>
                                    </p:anim>
                                    <p:anim calcmode="lin" valueType="num">
                                      <p:cBhvr additive="base">
                                        <p:cTn id="1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BD56C-EB00-94CD-2718-E29CAF87E5AF}"/>
            </a:ext>
          </a:extLst>
        </p:cNvPr>
        <p:cNvGrpSpPr/>
        <p:nvPr/>
      </p:nvGrpSpPr>
      <p:grpSpPr>
        <a:xfrm>
          <a:off x="0" y="0"/>
          <a:ext cx="0" cy="0"/>
          <a:chOff x="0" y="0"/>
          <a:chExt cx="0" cy="0"/>
        </a:xfrm>
      </p:grpSpPr>
      <p:sp>
        <p:nvSpPr>
          <p:cNvPr id="22" name="Title 21">
            <a:extLst>
              <a:ext uri="{FF2B5EF4-FFF2-40B4-BE49-F238E27FC236}">
                <a16:creationId xmlns:a16="http://schemas.microsoft.com/office/drawing/2014/main" id="{F0CFBEDB-01FB-196F-538D-4117ED85B0C3}"/>
              </a:ext>
            </a:extLst>
          </p:cNvPr>
          <p:cNvSpPr>
            <a:spLocks noGrp="1"/>
          </p:cNvSpPr>
          <p:nvPr>
            <p:ph type="title"/>
          </p:nvPr>
        </p:nvSpPr>
        <p:spPr>
          <a:xfrm>
            <a:off x="283234" y="201283"/>
            <a:ext cx="7772400" cy="872363"/>
          </a:xfrm>
        </p:spPr>
        <p:txBody>
          <a:bodyPr/>
          <a:lstStyle/>
          <a:p>
            <a:r>
              <a:rPr lang="en-US" sz="2800" dirty="0"/>
              <a:t>Categories of Equilibrium</a:t>
            </a:r>
          </a:p>
        </p:txBody>
      </p:sp>
      <p:sp>
        <p:nvSpPr>
          <p:cNvPr id="3" name="Subtitle 2">
            <a:extLst>
              <a:ext uri="{FF2B5EF4-FFF2-40B4-BE49-F238E27FC236}">
                <a16:creationId xmlns:a16="http://schemas.microsoft.com/office/drawing/2014/main" id="{6FE8AFEF-DF16-947A-04E8-E6A8F85EA64C}"/>
              </a:ext>
            </a:extLst>
          </p:cNvPr>
          <p:cNvSpPr txBox="1">
            <a:spLocks noGrp="1"/>
          </p:cNvSpPr>
          <p:nvPr>
            <p:ph idx="1"/>
          </p:nvPr>
        </p:nvSpPr>
        <p:spPr>
          <a:xfrm>
            <a:off x="304800" y="2277929"/>
            <a:ext cx="8590340" cy="1917155"/>
          </a:xfrm>
        </p:spPr>
        <p:txBody>
          <a:bodyPr anchorCtr="0"/>
          <a:lstStyle/>
          <a:p>
            <a:pPr lvl="0">
              <a:spcBef>
                <a:spcPts val="600"/>
              </a:spcBef>
              <a:buClr>
                <a:srgbClr val="000000"/>
              </a:buClr>
            </a:pPr>
            <a:r>
              <a:rPr lang="en-US" sz="2400" dirty="0"/>
              <a:t>Category 2, equilibrium of forces which lie in a plane (x-y plane) and are concurrent at a point O, requires the two force equations only, since the moment sum about O, that is, about a z-axis through O, is necessarily zero. Included in this category is the case of the equilibrium of a particle. </a:t>
            </a:r>
          </a:p>
        </p:txBody>
      </p:sp>
      <p:grpSp>
        <p:nvGrpSpPr>
          <p:cNvPr id="5" name="Group 38">
            <a:extLst>
              <a:ext uri="{FF2B5EF4-FFF2-40B4-BE49-F238E27FC236}">
                <a16:creationId xmlns:a16="http://schemas.microsoft.com/office/drawing/2014/main" id="{D5D9140F-EBBB-A62E-4629-2E1796647F54}"/>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0785FC49-462D-AF1B-B557-C89F49070E1C}"/>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97BF86B3-A5DE-A407-6CA9-276DD2616B41}"/>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52F8320A-1735-A57B-72D3-7CBE22600126}"/>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BE141CD1-2245-9772-FEA7-31B65E09E47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93CFE69C-2469-D3DA-FF05-FC2CDD0A7CB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09E79203-C32C-4062-21BB-70DB606E907B}"/>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11B18E9C-2312-98FD-9A51-94F0EC83170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A3F866C4-538E-E025-C768-65D47DE08BE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66DDAF2B-727B-B9D9-3FC6-693E1A46EBF7}"/>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9F050A86-20E6-0812-6CF6-94C336B331E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72CA1DF2-1A81-632F-3019-D6972E4183C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498B8CB5-47C0-3407-5FF6-238CEBC88B5C}"/>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CE34AE4A-CF2F-E755-04F5-327E8FF4179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952CBBF9-6569-73DF-AF91-8D5C3A7BB33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DA6AA0D5-430F-AF30-F88A-F7B3800CA248}"/>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276BF2A6-85BB-7A56-FDA6-7E7014E0EF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41BBA93-AB5C-278A-F481-40C8D08B11DE}"/>
                  </a:ext>
                </a:extLst>
              </p:cNvPr>
              <p:cNvSpPr txBox="1"/>
              <p:nvPr/>
            </p:nvSpPr>
            <p:spPr>
              <a:xfrm>
                <a:off x="1733073" y="1219200"/>
                <a:ext cx="1555106"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𝑋𝑖</m:t>
                              </m:r>
                            </m:sub>
                          </m:sSub>
                        </m:e>
                      </m:nary>
                      <m:r>
                        <a:rPr lang="en-US" b="0" i="1" smtClean="0">
                          <a:latin typeface="Cambria Math" panose="02040503050406030204" pitchFamily="18" charset="0"/>
                        </a:rPr>
                        <m:t>=0</m:t>
                      </m:r>
                    </m:oMath>
                  </m:oMathPara>
                </a14:m>
                <a:endParaRPr lang="en-US" dirty="0"/>
              </a:p>
            </p:txBody>
          </p:sp>
        </mc:Choice>
        <mc:Fallback xmlns="">
          <p:sp>
            <p:nvSpPr>
              <p:cNvPr id="2" name="TextBox 1">
                <a:extLst>
                  <a:ext uri="{FF2B5EF4-FFF2-40B4-BE49-F238E27FC236}">
                    <a16:creationId xmlns:a16="http://schemas.microsoft.com/office/drawing/2014/main" id="{B41BBA93-AB5C-278A-F481-40C8D08B11DE}"/>
                  </a:ext>
                </a:extLst>
              </p:cNvPr>
              <p:cNvSpPr txBox="1">
                <a:spLocks noRot="1" noChangeAspect="1" noMove="1" noResize="1" noEditPoints="1" noAdjustHandles="1" noChangeArrowheads="1" noChangeShapeType="1" noTextEdit="1"/>
              </p:cNvSpPr>
              <p:nvPr/>
            </p:nvSpPr>
            <p:spPr>
              <a:xfrm>
                <a:off x="1733073" y="1219200"/>
                <a:ext cx="1555106" cy="100822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31C3B505-70AB-ECB8-250E-626D50DFC5EB}"/>
                  </a:ext>
                </a:extLst>
              </p:cNvPr>
              <p:cNvSpPr txBox="1"/>
              <p:nvPr/>
            </p:nvSpPr>
            <p:spPr>
              <a:xfrm>
                <a:off x="3800859" y="1145659"/>
                <a:ext cx="1542282"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𝑌𝑖</m:t>
                              </m:r>
                            </m:sub>
                          </m:sSub>
                        </m:e>
                      </m:nary>
                      <m:r>
                        <a:rPr lang="en-US" b="0" i="1" smtClean="0">
                          <a:latin typeface="Cambria Math" panose="02040503050406030204" pitchFamily="18" charset="0"/>
                        </a:rPr>
                        <m:t>=0</m:t>
                      </m:r>
                    </m:oMath>
                  </m:oMathPara>
                </a14:m>
                <a:endParaRPr lang="en-US" dirty="0"/>
              </a:p>
            </p:txBody>
          </p:sp>
        </mc:Choice>
        <mc:Fallback xmlns="">
          <p:sp>
            <p:nvSpPr>
              <p:cNvPr id="23" name="TextBox 22">
                <a:extLst>
                  <a:ext uri="{FF2B5EF4-FFF2-40B4-BE49-F238E27FC236}">
                    <a16:creationId xmlns:a16="http://schemas.microsoft.com/office/drawing/2014/main" id="{31C3B505-70AB-ECB8-250E-626D50DFC5EB}"/>
                  </a:ext>
                </a:extLst>
              </p:cNvPr>
              <p:cNvSpPr txBox="1">
                <a:spLocks noRot="1" noChangeAspect="1" noMove="1" noResize="1" noEditPoints="1" noAdjustHandles="1" noChangeArrowheads="1" noChangeShapeType="1" noTextEdit="1"/>
              </p:cNvSpPr>
              <p:nvPr/>
            </p:nvSpPr>
            <p:spPr>
              <a:xfrm>
                <a:off x="3800859" y="1145659"/>
                <a:ext cx="1542282" cy="100822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654A493F-E894-8E9C-2A49-26E0C4F552B4}"/>
                  </a:ext>
                </a:extLst>
              </p:cNvPr>
              <p:cNvSpPr txBox="1"/>
              <p:nvPr/>
            </p:nvSpPr>
            <p:spPr>
              <a:xfrm>
                <a:off x="5870198" y="1248778"/>
                <a:ext cx="1648080"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b="1" i="1" smtClean="0">
                                  <a:latin typeface="Cambria Math" panose="02040503050406030204" pitchFamily="18" charset="0"/>
                                </a:rPr>
                              </m:ctrlPr>
                            </m:sSubPr>
                            <m:e>
                              <m:r>
                                <a:rPr lang="en-US" b="1" i="1" smtClean="0">
                                  <a:latin typeface="Cambria Math" panose="02040503050406030204" pitchFamily="18" charset="0"/>
                                </a:rPr>
                                <m:t>𝑴</m:t>
                              </m:r>
                            </m:e>
                            <m:sub>
                              <m:r>
                                <a:rPr lang="en-US" b="1" i="1" smtClean="0">
                                  <a:latin typeface="Cambria Math" panose="02040503050406030204" pitchFamily="18" charset="0"/>
                                </a:rPr>
                                <m:t>𝑶𝒊</m:t>
                              </m:r>
                            </m:sub>
                          </m:sSub>
                        </m:e>
                      </m:nary>
                      <m:r>
                        <a:rPr lang="en-US" b="0" i="1" smtClean="0">
                          <a:latin typeface="Cambria Math" panose="02040503050406030204" pitchFamily="18" charset="0"/>
                        </a:rPr>
                        <m:t>=0</m:t>
                      </m:r>
                    </m:oMath>
                  </m:oMathPara>
                </a14:m>
                <a:endParaRPr lang="en-US" dirty="0"/>
              </a:p>
            </p:txBody>
          </p:sp>
        </mc:Choice>
        <mc:Fallback xmlns="">
          <p:sp>
            <p:nvSpPr>
              <p:cNvPr id="24" name="TextBox 23">
                <a:extLst>
                  <a:ext uri="{FF2B5EF4-FFF2-40B4-BE49-F238E27FC236}">
                    <a16:creationId xmlns:a16="http://schemas.microsoft.com/office/drawing/2014/main" id="{654A493F-E894-8E9C-2A49-26E0C4F552B4}"/>
                  </a:ext>
                </a:extLst>
              </p:cNvPr>
              <p:cNvSpPr txBox="1">
                <a:spLocks noRot="1" noChangeAspect="1" noMove="1" noResize="1" noEditPoints="1" noAdjustHandles="1" noChangeArrowheads="1" noChangeShapeType="1" noTextEdit="1"/>
              </p:cNvSpPr>
              <p:nvPr/>
            </p:nvSpPr>
            <p:spPr>
              <a:xfrm>
                <a:off x="5870198" y="1248778"/>
                <a:ext cx="1648080" cy="1008225"/>
              </a:xfrm>
              <a:prstGeom prst="rect">
                <a:avLst/>
              </a:prstGeom>
              <a:blipFill>
                <a:blip r:embed="rId6"/>
                <a:stretch>
                  <a:fillRect/>
                </a:stretch>
              </a:blipFill>
            </p:spPr>
            <p:txBody>
              <a:bodyPr/>
              <a:lstStyle/>
              <a:p>
                <a:r>
                  <a:rPr lang="en-US">
                    <a:noFill/>
                  </a:rPr>
                  <a:t> </a:t>
                </a:r>
              </a:p>
            </p:txBody>
          </p:sp>
        </mc:Fallback>
      </mc:AlternateContent>
      <p:pic>
        <p:nvPicPr>
          <p:cNvPr id="26" name="Picture 25">
            <a:extLst>
              <a:ext uri="{FF2B5EF4-FFF2-40B4-BE49-F238E27FC236}">
                <a16:creationId xmlns:a16="http://schemas.microsoft.com/office/drawing/2014/main" id="{24382CCA-2A4D-00C5-D636-14B462147498}"/>
              </a:ext>
            </a:extLst>
          </p:cNvPr>
          <p:cNvPicPr>
            <a:picLocks noChangeAspect="1"/>
          </p:cNvPicPr>
          <p:nvPr/>
        </p:nvPicPr>
        <p:blipFill>
          <a:blip r:embed="rId7"/>
          <a:stretch>
            <a:fillRect/>
          </a:stretch>
        </p:blipFill>
        <p:spPr>
          <a:xfrm>
            <a:off x="609600" y="4132170"/>
            <a:ext cx="7446034" cy="2308596"/>
          </a:xfrm>
          <a:prstGeom prst="rect">
            <a:avLst/>
          </a:prstGeom>
        </p:spPr>
      </p:pic>
    </p:spTree>
    <p:extLst>
      <p:ext uri="{BB962C8B-B14F-4D97-AF65-F5344CB8AC3E}">
        <p14:creationId xmlns:p14="http://schemas.microsoft.com/office/powerpoint/2010/main" val="862557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1250" fill="hold"/>
                                        <p:tgtEl>
                                          <p:spTgt spid="26"/>
                                        </p:tgtEl>
                                        <p:attrNameLst>
                                          <p:attrName>ppt_w</p:attrName>
                                        </p:attrNameLst>
                                      </p:cBhvr>
                                      <p:tavLst>
                                        <p:tav tm="0">
                                          <p:val>
                                            <p:fltVal val="0"/>
                                          </p:val>
                                        </p:tav>
                                        <p:tav tm="100000">
                                          <p:val>
                                            <p:strVal val="#ppt_w"/>
                                          </p:val>
                                        </p:tav>
                                      </p:tavLst>
                                    </p:anim>
                                    <p:anim calcmode="lin" valueType="num">
                                      <p:cBhvr>
                                        <p:cTn id="14" dur="1250" fill="hold"/>
                                        <p:tgtEl>
                                          <p:spTgt spid="26"/>
                                        </p:tgtEl>
                                        <p:attrNameLst>
                                          <p:attrName>ppt_h</p:attrName>
                                        </p:attrNameLst>
                                      </p:cBhvr>
                                      <p:tavLst>
                                        <p:tav tm="0">
                                          <p:val>
                                            <p:fltVal val="0"/>
                                          </p:val>
                                        </p:tav>
                                        <p:tav tm="100000">
                                          <p:val>
                                            <p:strVal val="#ppt_h"/>
                                          </p:val>
                                        </p:tav>
                                      </p:tavLst>
                                    </p:anim>
                                    <p:animEffect transition="in" filter="fade">
                                      <p:cBhvr>
                                        <p:cTn id="15" dur="1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6D7BD-94C0-31D5-5433-AD42D8C083E9}"/>
            </a:ext>
          </a:extLst>
        </p:cNvPr>
        <p:cNvGrpSpPr/>
        <p:nvPr/>
      </p:nvGrpSpPr>
      <p:grpSpPr>
        <a:xfrm>
          <a:off x="0" y="0"/>
          <a:ext cx="0" cy="0"/>
          <a:chOff x="0" y="0"/>
          <a:chExt cx="0" cy="0"/>
        </a:xfrm>
      </p:grpSpPr>
      <p:sp>
        <p:nvSpPr>
          <p:cNvPr id="22" name="Title 21">
            <a:extLst>
              <a:ext uri="{FF2B5EF4-FFF2-40B4-BE49-F238E27FC236}">
                <a16:creationId xmlns:a16="http://schemas.microsoft.com/office/drawing/2014/main" id="{23F7AC3A-24EC-E41B-993B-9CB62837D184}"/>
              </a:ext>
            </a:extLst>
          </p:cNvPr>
          <p:cNvSpPr>
            <a:spLocks noGrp="1"/>
          </p:cNvSpPr>
          <p:nvPr>
            <p:ph type="title"/>
          </p:nvPr>
        </p:nvSpPr>
        <p:spPr>
          <a:xfrm>
            <a:off x="283234" y="201283"/>
            <a:ext cx="7772400" cy="872363"/>
          </a:xfrm>
        </p:spPr>
        <p:txBody>
          <a:bodyPr/>
          <a:lstStyle/>
          <a:p>
            <a:r>
              <a:rPr lang="en-US" sz="2800" dirty="0"/>
              <a:t>Categories of Equilibrium</a:t>
            </a:r>
          </a:p>
        </p:txBody>
      </p:sp>
      <p:sp>
        <p:nvSpPr>
          <p:cNvPr id="3" name="Subtitle 2">
            <a:extLst>
              <a:ext uri="{FF2B5EF4-FFF2-40B4-BE49-F238E27FC236}">
                <a16:creationId xmlns:a16="http://schemas.microsoft.com/office/drawing/2014/main" id="{54274144-C942-A177-6505-AEBE0A6C158F}"/>
              </a:ext>
            </a:extLst>
          </p:cNvPr>
          <p:cNvSpPr txBox="1">
            <a:spLocks noGrp="1"/>
          </p:cNvSpPr>
          <p:nvPr>
            <p:ph idx="1"/>
          </p:nvPr>
        </p:nvSpPr>
        <p:spPr>
          <a:xfrm>
            <a:off x="391256" y="2400541"/>
            <a:ext cx="8478005" cy="1564063"/>
          </a:xfrm>
        </p:spPr>
        <p:txBody>
          <a:bodyPr anchorCtr="0"/>
          <a:lstStyle/>
          <a:p>
            <a:pPr lvl="0">
              <a:spcBef>
                <a:spcPts val="600"/>
              </a:spcBef>
              <a:buClr>
                <a:srgbClr val="000000"/>
              </a:buClr>
            </a:pPr>
            <a:r>
              <a:rPr lang="en-US" sz="2400" dirty="0"/>
              <a:t>Category 3, equilibrium of parallel forces in a plane, requires the one force equation in the direction of the forces (x-direction) and one moment equation about an axis (z-axis) normal to the plane of the forces.</a:t>
            </a:r>
            <a:endParaRPr lang="en-US" sz="2400" dirty="0">
              <a:solidFill>
                <a:srgbClr val="7030A0"/>
              </a:solidFill>
              <a:ea typeface="Calibri"/>
              <a:cs typeface="Calibri"/>
            </a:endParaRPr>
          </a:p>
        </p:txBody>
      </p:sp>
      <p:grpSp>
        <p:nvGrpSpPr>
          <p:cNvPr id="5" name="Group 38">
            <a:extLst>
              <a:ext uri="{FF2B5EF4-FFF2-40B4-BE49-F238E27FC236}">
                <a16:creationId xmlns:a16="http://schemas.microsoft.com/office/drawing/2014/main" id="{70B61DAE-FF5B-FB4D-DA8F-C06B96781152}"/>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3644C0ED-A322-B5C4-F8CB-759C937169B4}"/>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AB21BBE5-1DBD-62A1-E5FC-04DA0A7355B8}"/>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8EC851FA-A8E3-C230-1FB0-B7C0F4E0E32D}"/>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5BF8025D-86C5-623A-473F-379376F7F09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FFD6E0DD-A731-3DF7-FFDE-B3581A55CDC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AD765114-5539-06EF-F3C4-D77C697DA4EC}"/>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D0573C39-990D-3D0E-F174-E9D4B946B45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02E5169E-8EBC-91AB-31E9-BB0BA878BA6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74564AC8-B676-72EE-7779-78F25812B344}"/>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F42470F2-0E04-1DE9-0075-17C2B3574CF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53346D08-16E6-7DBA-9E1F-22FDA3AFCF2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8B1C3E95-1492-B62C-07CC-A5E16512F409}"/>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51A9E0A8-09F7-3A1D-CDAB-C8EAB013A64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898AF47B-2AA4-3254-8E07-504C18F9C9A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6D5EB2B3-6817-7497-3951-0F609E805450}"/>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B692551E-7AD7-7911-2C22-D574832853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4DE98DEB-34B9-4303-B3AC-2C882640243B}"/>
                  </a:ext>
                </a:extLst>
              </p:cNvPr>
              <p:cNvSpPr txBox="1"/>
              <p:nvPr/>
            </p:nvSpPr>
            <p:spPr>
              <a:xfrm>
                <a:off x="1733073" y="1219200"/>
                <a:ext cx="1555106"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𝑋𝑖</m:t>
                              </m:r>
                            </m:sub>
                          </m:sSub>
                        </m:e>
                      </m:nary>
                      <m:r>
                        <a:rPr lang="en-US" b="0" i="1" smtClean="0">
                          <a:latin typeface="Cambria Math" panose="02040503050406030204" pitchFamily="18" charset="0"/>
                        </a:rPr>
                        <m:t>=0</m:t>
                      </m:r>
                    </m:oMath>
                  </m:oMathPara>
                </a14:m>
                <a:endParaRPr lang="en-US" dirty="0"/>
              </a:p>
            </p:txBody>
          </p:sp>
        </mc:Choice>
        <mc:Fallback xmlns="">
          <p:sp>
            <p:nvSpPr>
              <p:cNvPr id="2" name="TextBox 1">
                <a:extLst>
                  <a:ext uri="{FF2B5EF4-FFF2-40B4-BE49-F238E27FC236}">
                    <a16:creationId xmlns:a16="http://schemas.microsoft.com/office/drawing/2014/main" id="{4DE98DEB-34B9-4303-B3AC-2C882640243B}"/>
                  </a:ext>
                </a:extLst>
              </p:cNvPr>
              <p:cNvSpPr txBox="1">
                <a:spLocks noRot="1" noChangeAspect="1" noMove="1" noResize="1" noEditPoints="1" noAdjustHandles="1" noChangeArrowheads="1" noChangeShapeType="1" noTextEdit="1"/>
              </p:cNvSpPr>
              <p:nvPr/>
            </p:nvSpPr>
            <p:spPr>
              <a:xfrm>
                <a:off x="1733073" y="1219200"/>
                <a:ext cx="1555106" cy="100822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A760F516-864B-C905-72A9-C7C727241CCC}"/>
                  </a:ext>
                </a:extLst>
              </p:cNvPr>
              <p:cNvSpPr txBox="1"/>
              <p:nvPr/>
            </p:nvSpPr>
            <p:spPr>
              <a:xfrm>
                <a:off x="3800859" y="1145659"/>
                <a:ext cx="1542282"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𝑌𝑖</m:t>
                              </m:r>
                            </m:sub>
                          </m:sSub>
                        </m:e>
                      </m:nary>
                      <m:r>
                        <a:rPr lang="en-US" b="0" i="1" smtClean="0">
                          <a:latin typeface="Cambria Math" panose="02040503050406030204" pitchFamily="18" charset="0"/>
                        </a:rPr>
                        <m:t>=0</m:t>
                      </m:r>
                    </m:oMath>
                  </m:oMathPara>
                </a14:m>
                <a:endParaRPr lang="en-US" dirty="0"/>
              </a:p>
            </p:txBody>
          </p:sp>
        </mc:Choice>
        <mc:Fallback xmlns="">
          <p:sp>
            <p:nvSpPr>
              <p:cNvPr id="23" name="TextBox 22">
                <a:extLst>
                  <a:ext uri="{FF2B5EF4-FFF2-40B4-BE49-F238E27FC236}">
                    <a16:creationId xmlns:a16="http://schemas.microsoft.com/office/drawing/2014/main" id="{A760F516-864B-C905-72A9-C7C727241CCC}"/>
                  </a:ext>
                </a:extLst>
              </p:cNvPr>
              <p:cNvSpPr txBox="1">
                <a:spLocks noRot="1" noChangeAspect="1" noMove="1" noResize="1" noEditPoints="1" noAdjustHandles="1" noChangeArrowheads="1" noChangeShapeType="1" noTextEdit="1"/>
              </p:cNvSpPr>
              <p:nvPr/>
            </p:nvSpPr>
            <p:spPr>
              <a:xfrm>
                <a:off x="3800859" y="1145659"/>
                <a:ext cx="1542282" cy="100822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0E8B0808-6395-D182-45EF-4C92F7606465}"/>
                  </a:ext>
                </a:extLst>
              </p:cNvPr>
              <p:cNvSpPr txBox="1"/>
              <p:nvPr/>
            </p:nvSpPr>
            <p:spPr>
              <a:xfrm>
                <a:off x="5870198" y="1248778"/>
                <a:ext cx="1648080"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b="1" i="1" smtClean="0">
                                  <a:latin typeface="Cambria Math" panose="02040503050406030204" pitchFamily="18" charset="0"/>
                                </a:rPr>
                              </m:ctrlPr>
                            </m:sSubPr>
                            <m:e>
                              <m:r>
                                <a:rPr lang="en-US" b="1" i="1" smtClean="0">
                                  <a:latin typeface="Cambria Math" panose="02040503050406030204" pitchFamily="18" charset="0"/>
                                </a:rPr>
                                <m:t>𝑴</m:t>
                              </m:r>
                            </m:e>
                            <m:sub>
                              <m:r>
                                <a:rPr lang="en-US" b="1" i="1" smtClean="0">
                                  <a:latin typeface="Cambria Math" panose="02040503050406030204" pitchFamily="18" charset="0"/>
                                </a:rPr>
                                <m:t>𝑶𝒊</m:t>
                              </m:r>
                            </m:sub>
                          </m:sSub>
                        </m:e>
                      </m:nary>
                      <m:r>
                        <a:rPr lang="en-US" b="0" i="1" smtClean="0">
                          <a:latin typeface="Cambria Math" panose="02040503050406030204" pitchFamily="18" charset="0"/>
                        </a:rPr>
                        <m:t>=0</m:t>
                      </m:r>
                    </m:oMath>
                  </m:oMathPara>
                </a14:m>
                <a:endParaRPr lang="en-US" dirty="0"/>
              </a:p>
            </p:txBody>
          </p:sp>
        </mc:Choice>
        <mc:Fallback xmlns="">
          <p:sp>
            <p:nvSpPr>
              <p:cNvPr id="24" name="TextBox 23">
                <a:extLst>
                  <a:ext uri="{FF2B5EF4-FFF2-40B4-BE49-F238E27FC236}">
                    <a16:creationId xmlns:a16="http://schemas.microsoft.com/office/drawing/2014/main" id="{0E8B0808-6395-D182-45EF-4C92F7606465}"/>
                  </a:ext>
                </a:extLst>
              </p:cNvPr>
              <p:cNvSpPr txBox="1">
                <a:spLocks noRot="1" noChangeAspect="1" noMove="1" noResize="1" noEditPoints="1" noAdjustHandles="1" noChangeArrowheads="1" noChangeShapeType="1" noTextEdit="1"/>
              </p:cNvSpPr>
              <p:nvPr/>
            </p:nvSpPr>
            <p:spPr>
              <a:xfrm>
                <a:off x="5870198" y="1248778"/>
                <a:ext cx="1648080" cy="1008225"/>
              </a:xfrm>
              <a:prstGeom prst="rect">
                <a:avLst/>
              </a:prstGeom>
              <a:blipFill>
                <a:blip r:embed="rId6"/>
                <a:stretch>
                  <a:fillRect/>
                </a:stretch>
              </a:blipFill>
            </p:spPr>
            <p:txBody>
              <a:bodyPr/>
              <a:lstStyle/>
              <a:p>
                <a:r>
                  <a:rPr lang="en-US">
                    <a:noFill/>
                  </a:rPr>
                  <a:t> </a:t>
                </a:r>
              </a:p>
            </p:txBody>
          </p:sp>
        </mc:Fallback>
      </mc:AlternateContent>
      <p:pic>
        <p:nvPicPr>
          <p:cNvPr id="26" name="Picture 25">
            <a:extLst>
              <a:ext uri="{FF2B5EF4-FFF2-40B4-BE49-F238E27FC236}">
                <a16:creationId xmlns:a16="http://schemas.microsoft.com/office/drawing/2014/main" id="{AB7CFCDB-62D2-0A95-1577-5FF8C72FCE36}"/>
              </a:ext>
            </a:extLst>
          </p:cNvPr>
          <p:cNvPicPr>
            <a:picLocks noChangeAspect="1"/>
          </p:cNvPicPr>
          <p:nvPr/>
        </p:nvPicPr>
        <p:blipFill>
          <a:blip r:embed="rId7"/>
          <a:stretch>
            <a:fillRect/>
          </a:stretch>
        </p:blipFill>
        <p:spPr>
          <a:xfrm>
            <a:off x="919289" y="3990183"/>
            <a:ext cx="7583234" cy="2505764"/>
          </a:xfrm>
          <a:prstGeom prst="rect">
            <a:avLst/>
          </a:prstGeom>
        </p:spPr>
      </p:pic>
    </p:spTree>
    <p:extLst>
      <p:ext uri="{BB962C8B-B14F-4D97-AF65-F5344CB8AC3E}">
        <p14:creationId xmlns:p14="http://schemas.microsoft.com/office/powerpoint/2010/main" val="3240015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ppt_x"/>
                                          </p:val>
                                        </p:tav>
                                        <p:tav tm="100000">
                                          <p:val>
                                            <p:strVal val="#ppt_x"/>
                                          </p:val>
                                        </p:tav>
                                      </p:tavLst>
                                    </p:anim>
                                    <p:anim calcmode="lin" valueType="num">
                                      <p:cBhvr additive="base">
                                        <p:cTn id="1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46079-CACA-D02F-2A85-51FADC68EFDF}"/>
            </a:ext>
          </a:extLst>
        </p:cNvPr>
        <p:cNvGrpSpPr/>
        <p:nvPr/>
      </p:nvGrpSpPr>
      <p:grpSpPr>
        <a:xfrm>
          <a:off x="0" y="0"/>
          <a:ext cx="0" cy="0"/>
          <a:chOff x="0" y="0"/>
          <a:chExt cx="0" cy="0"/>
        </a:xfrm>
      </p:grpSpPr>
      <p:sp>
        <p:nvSpPr>
          <p:cNvPr id="22" name="Title 21">
            <a:extLst>
              <a:ext uri="{FF2B5EF4-FFF2-40B4-BE49-F238E27FC236}">
                <a16:creationId xmlns:a16="http://schemas.microsoft.com/office/drawing/2014/main" id="{5CD84A6B-03A5-050F-5C74-891475C4BC68}"/>
              </a:ext>
            </a:extLst>
          </p:cNvPr>
          <p:cNvSpPr>
            <a:spLocks noGrp="1"/>
          </p:cNvSpPr>
          <p:nvPr>
            <p:ph type="title"/>
          </p:nvPr>
        </p:nvSpPr>
        <p:spPr>
          <a:xfrm>
            <a:off x="283234" y="201283"/>
            <a:ext cx="7772400" cy="872363"/>
          </a:xfrm>
        </p:spPr>
        <p:txBody>
          <a:bodyPr/>
          <a:lstStyle/>
          <a:p>
            <a:r>
              <a:rPr lang="en-US" sz="2800" dirty="0"/>
              <a:t>Categories of Equilibrium</a:t>
            </a:r>
          </a:p>
        </p:txBody>
      </p:sp>
      <p:sp>
        <p:nvSpPr>
          <p:cNvPr id="3" name="Subtitle 2">
            <a:extLst>
              <a:ext uri="{FF2B5EF4-FFF2-40B4-BE49-F238E27FC236}">
                <a16:creationId xmlns:a16="http://schemas.microsoft.com/office/drawing/2014/main" id="{1A0E644B-465E-E261-1604-ADBD0C010A60}"/>
              </a:ext>
            </a:extLst>
          </p:cNvPr>
          <p:cNvSpPr txBox="1">
            <a:spLocks noGrp="1"/>
          </p:cNvSpPr>
          <p:nvPr>
            <p:ph idx="1"/>
          </p:nvPr>
        </p:nvSpPr>
        <p:spPr>
          <a:xfrm>
            <a:off x="316302" y="2407023"/>
            <a:ext cx="8578838" cy="1278557"/>
          </a:xfrm>
        </p:spPr>
        <p:txBody>
          <a:bodyPr anchorCtr="0"/>
          <a:lstStyle/>
          <a:p>
            <a:pPr lvl="0">
              <a:spcBef>
                <a:spcPts val="600"/>
              </a:spcBef>
              <a:buClr>
                <a:srgbClr val="000000"/>
              </a:buClr>
            </a:pPr>
            <a:r>
              <a:rPr lang="en-US" sz="2400" dirty="0"/>
              <a:t>Category 4, equilibrium of a general system of forces in a plane (x-y), requires the two force equations in the plane and one moment equation about an axis (z-axis) normal to the plane.</a:t>
            </a:r>
            <a:endParaRPr lang="en-US" sz="2400" dirty="0">
              <a:solidFill>
                <a:srgbClr val="7030A0"/>
              </a:solidFill>
              <a:ea typeface="Calibri"/>
              <a:cs typeface="Calibri"/>
            </a:endParaRPr>
          </a:p>
        </p:txBody>
      </p:sp>
      <p:grpSp>
        <p:nvGrpSpPr>
          <p:cNvPr id="5" name="Group 38">
            <a:extLst>
              <a:ext uri="{FF2B5EF4-FFF2-40B4-BE49-F238E27FC236}">
                <a16:creationId xmlns:a16="http://schemas.microsoft.com/office/drawing/2014/main" id="{C0008636-98D8-A8A4-79E3-53E6204ECC05}"/>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CE6EE8FA-5E2E-5410-2870-EC69EE037F55}"/>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F66F8D65-19D3-4348-A135-07DD03C77EB6}"/>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BE009EB3-54AC-5A87-60F0-F2A04A7F8453}"/>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44255354-9D08-D38A-2405-3B9FA9DCFF3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05828A7E-F4C3-E419-30F6-A437F1E97BF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9915D26B-1667-A064-7848-EA498015659B}"/>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6FB59583-7D45-2C9C-EE30-BD48D118804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E9EEA1AF-9F6B-8616-84A8-D4313BF9999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68503B8F-11DC-F74C-10C1-C783BA93A9D1}"/>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91683E3C-5382-3F35-8A9E-E7A8664DC57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A820C3B9-7521-5F28-5FCE-A35B573595F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1AE5ED0A-F110-55A5-3C85-EFA30FCD11CC}"/>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A6BD3A3B-F683-313D-FEAE-AEF9A558DCB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E1E50BFE-25E6-B01F-B7B9-B6981B96596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7A27D0B2-C537-88F5-B464-D18598A5F3F1}"/>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4F5A9191-7648-8C5F-D7CD-967AA22E32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613CC2DE-994B-E843-DAF5-11BF1200772C}"/>
                  </a:ext>
                </a:extLst>
              </p:cNvPr>
              <p:cNvSpPr txBox="1"/>
              <p:nvPr/>
            </p:nvSpPr>
            <p:spPr>
              <a:xfrm>
                <a:off x="1733073" y="1219200"/>
                <a:ext cx="1555106"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𝑋𝑖</m:t>
                              </m:r>
                            </m:sub>
                          </m:sSub>
                        </m:e>
                      </m:nary>
                      <m:r>
                        <a:rPr lang="en-US" b="0" i="1" smtClean="0">
                          <a:latin typeface="Cambria Math" panose="02040503050406030204" pitchFamily="18" charset="0"/>
                        </a:rPr>
                        <m:t>=0</m:t>
                      </m:r>
                    </m:oMath>
                  </m:oMathPara>
                </a14:m>
                <a:endParaRPr lang="en-US" dirty="0"/>
              </a:p>
            </p:txBody>
          </p:sp>
        </mc:Choice>
        <mc:Fallback xmlns="">
          <p:sp>
            <p:nvSpPr>
              <p:cNvPr id="2" name="TextBox 1">
                <a:extLst>
                  <a:ext uri="{FF2B5EF4-FFF2-40B4-BE49-F238E27FC236}">
                    <a16:creationId xmlns:a16="http://schemas.microsoft.com/office/drawing/2014/main" id="{613CC2DE-994B-E843-DAF5-11BF1200772C}"/>
                  </a:ext>
                </a:extLst>
              </p:cNvPr>
              <p:cNvSpPr txBox="1">
                <a:spLocks noRot="1" noChangeAspect="1" noMove="1" noResize="1" noEditPoints="1" noAdjustHandles="1" noChangeArrowheads="1" noChangeShapeType="1" noTextEdit="1"/>
              </p:cNvSpPr>
              <p:nvPr/>
            </p:nvSpPr>
            <p:spPr>
              <a:xfrm>
                <a:off x="1733073" y="1219200"/>
                <a:ext cx="1555106" cy="100822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08BBF5F4-EA9E-C5D3-50AB-CF4777F10AB9}"/>
                  </a:ext>
                </a:extLst>
              </p:cNvPr>
              <p:cNvSpPr txBox="1"/>
              <p:nvPr/>
            </p:nvSpPr>
            <p:spPr>
              <a:xfrm>
                <a:off x="3800859" y="1145659"/>
                <a:ext cx="1542282"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𝑌𝑖</m:t>
                              </m:r>
                            </m:sub>
                          </m:sSub>
                        </m:e>
                      </m:nary>
                      <m:r>
                        <a:rPr lang="en-US" b="0" i="1" smtClean="0">
                          <a:latin typeface="Cambria Math" panose="02040503050406030204" pitchFamily="18" charset="0"/>
                        </a:rPr>
                        <m:t>=0</m:t>
                      </m:r>
                    </m:oMath>
                  </m:oMathPara>
                </a14:m>
                <a:endParaRPr lang="en-US" dirty="0"/>
              </a:p>
            </p:txBody>
          </p:sp>
        </mc:Choice>
        <mc:Fallback xmlns="">
          <p:sp>
            <p:nvSpPr>
              <p:cNvPr id="23" name="TextBox 22">
                <a:extLst>
                  <a:ext uri="{FF2B5EF4-FFF2-40B4-BE49-F238E27FC236}">
                    <a16:creationId xmlns:a16="http://schemas.microsoft.com/office/drawing/2014/main" id="{08BBF5F4-EA9E-C5D3-50AB-CF4777F10AB9}"/>
                  </a:ext>
                </a:extLst>
              </p:cNvPr>
              <p:cNvSpPr txBox="1">
                <a:spLocks noRot="1" noChangeAspect="1" noMove="1" noResize="1" noEditPoints="1" noAdjustHandles="1" noChangeArrowheads="1" noChangeShapeType="1" noTextEdit="1"/>
              </p:cNvSpPr>
              <p:nvPr/>
            </p:nvSpPr>
            <p:spPr>
              <a:xfrm>
                <a:off x="3800859" y="1145659"/>
                <a:ext cx="1542282" cy="100822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505A359A-5D22-A17D-DD53-67553E5CA82E}"/>
                  </a:ext>
                </a:extLst>
              </p:cNvPr>
              <p:cNvSpPr txBox="1"/>
              <p:nvPr/>
            </p:nvSpPr>
            <p:spPr>
              <a:xfrm>
                <a:off x="5870198" y="1248778"/>
                <a:ext cx="1648080"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b="1" i="1" smtClean="0">
                                  <a:latin typeface="Cambria Math" panose="02040503050406030204" pitchFamily="18" charset="0"/>
                                </a:rPr>
                              </m:ctrlPr>
                            </m:sSubPr>
                            <m:e>
                              <m:r>
                                <a:rPr lang="en-US" b="1" i="1" smtClean="0">
                                  <a:latin typeface="Cambria Math" panose="02040503050406030204" pitchFamily="18" charset="0"/>
                                </a:rPr>
                                <m:t>𝑴</m:t>
                              </m:r>
                            </m:e>
                            <m:sub>
                              <m:r>
                                <a:rPr lang="en-US" b="1" i="1" smtClean="0">
                                  <a:latin typeface="Cambria Math" panose="02040503050406030204" pitchFamily="18" charset="0"/>
                                </a:rPr>
                                <m:t>𝑶𝒊</m:t>
                              </m:r>
                            </m:sub>
                          </m:sSub>
                        </m:e>
                      </m:nary>
                      <m:r>
                        <a:rPr lang="en-US" b="0" i="1" smtClean="0">
                          <a:latin typeface="Cambria Math" panose="02040503050406030204" pitchFamily="18" charset="0"/>
                        </a:rPr>
                        <m:t>=0</m:t>
                      </m:r>
                    </m:oMath>
                  </m:oMathPara>
                </a14:m>
                <a:endParaRPr lang="en-US" dirty="0"/>
              </a:p>
            </p:txBody>
          </p:sp>
        </mc:Choice>
        <mc:Fallback xmlns="">
          <p:sp>
            <p:nvSpPr>
              <p:cNvPr id="24" name="TextBox 23">
                <a:extLst>
                  <a:ext uri="{FF2B5EF4-FFF2-40B4-BE49-F238E27FC236}">
                    <a16:creationId xmlns:a16="http://schemas.microsoft.com/office/drawing/2014/main" id="{505A359A-5D22-A17D-DD53-67553E5CA82E}"/>
                  </a:ext>
                </a:extLst>
              </p:cNvPr>
              <p:cNvSpPr txBox="1">
                <a:spLocks noRot="1" noChangeAspect="1" noMove="1" noResize="1" noEditPoints="1" noAdjustHandles="1" noChangeArrowheads="1" noChangeShapeType="1" noTextEdit="1"/>
              </p:cNvSpPr>
              <p:nvPr/>
            </p:nvSpPr>
            <p:spPr>
              <a:xfrm>
                <a:off x="5870198" y="1248778"/>
                <a:ext cx="1648080" cy="1008225"/>
              </a:xfrm>
              <a:prstGeom prst="rect">
                <a:avLst/>
              </a:prstGeom>
              <a:blipFill>
                <a:blip r:embed="rId6"/>
                <a:stretch>
                  <a:fillRect/>
                </a:stretch>
              </a:blipFill>
            </p:spPr>
            <p:txBody>
              <a:bodyPr/>
              <a:lstStyle/>
              <a:p>
                <a:r>
                  <a:rPr lang="en-US">
                    <a:noFill/>
                  </a:rPr>
                  <a:t> </a:t>
                </a:r>
              </a:p>
            </p:txBody>
          </p:sp>
        </mc:Fallback>
      </mc:AlternateContent>
      <p:pic>
        <p:nvPicPr>
          <p:cNvPr id="26" name="Picture 25">
            <a:extLst>
              <a:ext uri="{FF2B5EF4-FFF2-40B4-BE49-F238E27FC236}">
                <a16:creationId xmlns:a16="http://schemas.microsoft.com/office/drawing/2014/main" id="{9482F418-ADC1-B834-3DED-5F1A7B2D022D}"/>
              </a:ext>
            </a:extLst>
          </p:cNvPr>
          <p:cNvPicPr>
            <a:picLocks noChangeAspect="1"/>
          </p:cNvPicPr>
          <p:nvPr/>
        </p:nvPicPr>
        <p:blipFill>
          <a:blip r:embed="rId7"/>
          <a:stretch>
            <a:fillRect/>
          </a:stretch>
        </p:blipFill>
        <p:spPr>
          <a:xfrm>
            <a:off x="283234" y="3636466"/>
            <a:ext cx="8100589" cy="2939455"/>
          </a:xfrm>
          <a:prstGeom prst="rect">
            <a:avLst/>
          </a:prstGeom>
        </p:spPr>
      </p:pic>
    </p:spTree>
    <p:extLst>
      <p:ext uri="{BB962C8B-B14F-4D97-AF65-F5344CB8AC3E}">
        <p14:creationId xmlns:p14="http://schemas.microsoft.com/office/powerpoint/2010/main" val="774546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ppt_x"/>
                                          </p:val>
                                        </p:tav>
                                        <p:tav tm="100000">
                                          <p:val>
                                            <p:strVal val="#ppt_x"/>
                                          </p:val>
                                        </p:tav>
                                      </p:tavLst>
                                    </p:anim>
                                    <p:anim calcmode="lin" valueType="num">
                                      <p:cBhvr additive="base">
                                        <p:cTn id="1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793A6-7B4A-8F0D-E31B-2B1979E1EC0E}"/>
            </a:ext>
          </a:extLst>
        </p:cNvPr>
        <p:cNvGrpSpPr/>
        <p:nvPr/>
      </p:nvGrpSpPr>
      <p:grpSpPr>
        <a:xfrm>
          <a:off x="0" y="0"/>
          <a:ext cx="0" cy="0"/>
          <a:chOff x="0" y="0"/>
          <a:chExt cx="0" cy="0"/>
        </a:xfrm>
      </p:grpSpPr>
      <p:sp>
        <p:nvSpPr>
          <p:cNvPr id="22" name="Title 21">
            <a:extLst>
              <a:ext uri="{FF2B5EF4-FFF2-40B4-BE49-F238E27FC236}">
                <a16:creationId xmlns:a16="http://schemas.microsoft.com/office/drawing/2014/main" id="{849746AB-DFF1-6B5A-9BE6-8F22C7F8CE43}"/>
              </a:ext>
            </a:extLst>
          </p:cNvPr>
          <p:cNvSpPr>
            <a:spLocks noGrp="1"/>
          </p:cNvSpPr>
          <p:nvPr>
            <p:ph type="title"/>
          </p:nvPr>
        </p:nvSpPr>
        <p:spPr>
          <a:xfrm>
            <a:off x="533400" y="152400"/>
            <a:ext cx="6035675" cy="1143000"/>
          </a:xfrm>
        </p:spPr>
        <p:txBody>
          <a:bodyPr/>
          <a:lstStyle/>
          <a:p>
            <a:r>
              <a:rPr lang="en-US" sz="2800" dirty="0"/>
              <a:t>Frequently Encoutered 2D Equilibrium Systems</a:t>
            </a:r>
          </a:p>
        </p:txBody>
      </p:sp>
      <p:sp>
        <p:nvSpPr>
          <p:cNvPr id="3" name="Subtitle 2">
            <a:extLst>
              <a:ext uri="{FF2B5EF4-FFF2-40B4-BE49-F238E27FC236}">
                <a16:creationId xmlns:a16="http://schemas.microsoft.com/office/drawing/2014/main" id="{3C631F0E-92AD-5345-2D86-C536DDF455BD}"/>
              </a:ext>
            </a:extLst>
          </p:cNvPr>
          <p:cNvSpPr txBox="1">
            <a:spLocks noGrp="1"/>
          </p:cNvSpPr>
          <p:nvPr>
            <p:ph idx="1"/>
          </p:nvPr>
        </p:nvSpPr>
        <p:spPr>
          <a:xfrm>
            <a:off x="417134" y="1487050"/>
            <a:ext cx="8193465" cy="2410966"/>
          </a:xfrm>
        </p:spPr>
        <p:txBody>
          <a:bodyPr anchorCtr="0"/>
          <a:lstStyle/>
          <a:p>
            <a:pPr lvl="0">
              <a:spcBef>
                <a:spcPts val="600"/>
              </a:spcBef>
              <a:buClr>
                <a:srgbClr val="000000"/>
              </a:buClr>
            </a:pPr>
            <a:r>
              <a:rPr lang="en-US" sz="2400" dirty="0"/>
              <a:t>Two frequently occurring equilibrium cases. </a:t>
            </a:r>
          </a:p>
          <a:p>
            <a:pPr lvl="0">
              <a:spcBef>
                <a:spcPts val="600"/>
              </a:spcBef>
              <a:buClr>
                <a:srgbClr val="000000"/>
              </a:buClr>
            </a:pPr>
            <a:r>
              <a:rPr lang="en-US" sz="2400" dirty="0"/>
              <a:t>The first situation is the equilibrium of a body under the action of two forces only. </a:t>
            </a:r>
          </a:p>
          <a:p>
            <a:pPr lvl="0">
              <a:spcBef>
                <a:spcPts val="600"/>
              </a:spcBef>
              <a:buClr>
                <a:srgbClr val="000000"/>
              </a:buClr>
            </a:pPr>
            <a:r>
              <a:rPr lang="en-US" sz="2400" dirty="0"/>
              <a:t>It is seen for such a two-force member to be in equilibrium, the forces must be equal, opposite, and collinear.</a:t>
            </a:r>
          </a:p>
          <a:p>
            <a:pPr marL="342900" lvl="0" indent="-342900" algn="l">
              <a:spcBef>
                <a:spcPts val="600"/>
              </a:spcBef>
              <a:buClr>
                <a:srgbClr val="000000"/>
              </a:buClr>
              <a:buChar char="•"/>
            </a:pPr>
            <a:endParaRPr lang="en-US" sz="2400" dirty="0"/>
          </a:p>
          <a:p>
            <a:pPr marL="342900" lvl="0" indent="-342900" algn="l">
              <a:spcBef>
                <a:spcPts val="600"/>
              </a:spcBef>
              <a:buClr>
                <a:srgbClr val="000000"/>
              </a:buClr>
              <a:buChar char="•"/>
            </a:pPr>
            <a:endParaRPr lang="en-US" sz="2400" dirty="0">
              <a:solidFill>
                <a:srgbClr val="7030A0"/>
              </a:solidFill>
              <a:ea typeface="Calibri"/>
              <a:cs typeface="Calibri"/>
            </a:endParaRPr>
          </a:p>
        </p:txBody>
      </p:sp>
      <p:grpSp>
        <p:nvGrpSpPr>
          <p:cNvPr id="5" name="Group 38">
            <a:extLst>
              <a:ext uri="{FF2B5EF4-FFF2-40B4-BE49-F238E27FC236}">
                <a16:creationId xmlns:a16="http://schemas.microsoft.com/office/drawing/2014/main" id="{267E0C35-AB7E-A3BD-C72E-82F23369DF82}"/>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FFC04BC1-DD47-BD68-98E6-A8B456CA7446}"/>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804D3B93-6B9F-EAF2-398F-C2D13B8448ED}"/>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FD79F1DB-F524-EBA5-39FE-141D78A0D18C}"/>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1C5D3437-4CBB-FC53-45A1-C3DB12F6FBF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E624D8B6-E148-D3D5-5FF5-73FC80B561D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DA1960B5-A512-98DF-9146-B5F798DDCB8F}"/>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549EE5DF-DE47-1106-0A0F-439073CDA14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B26B93E4-458D-F47F-A909-1F63A52079C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63193FE4-508A-80D6-DFC9-CFE275F10722}"/>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A060FC5C-0703-471E-09A9-4A4589B649F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5EE48B9F-F04A-D2E4-9515-4FC5AFB6237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6C135ECD-A42E-7B0D-0A3F-4620406443F0}"/>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AC937C42-B385-1FAC-DA7C-D2D619870EC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F84A9365-26D7-7D64-E8A6-C680EC7475A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092952D4-4DD2-578F-086C-254873CBB30A}"/>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02A84A18-6375-5BBE-F5F1-FAB1DF6749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 name="Picture 22">
            <a:extLst>
              <a:ext uri="{FF2B5EF4-FFF2-40B4-BE49-F238E27FC236}">
                <a16:creationId xmlns:a16="http://schemas.microsoft.com/office/drawing/2014/main" id="{787DE4B2-14EF-6BCB-C93F-B652470BE9C5}"/>
              </a:ext>
            </a:extLst>
          </p:cNvPr>
          <p:cNvPicPr>
            <a:picLocks noChangeAspect="1"/>
          </p:cNvPicPr>
          <p:nvPr/>
        </p:nvPicPr>
        <p:blipFill>
          <a:blip r:embed="rId4"/>
          <a:stretch>
            <a:fillRect/>
          </a:stretch>
        </p:blipFill>
        <p:spPr>
          <a:xfrm>
            <a:off x="533400" y="4141760"/>
            <a:ext cx="3076575" cy="2133600"/>
          </a:xfrm>
          <a:prstGeom prst="rect">
            <a:avLst/>
          </a:prstGeom>
        </p:spPr>
      </p:pic>
    </p:spTree>
    <p:extLst>
      <p:ext uri="{BB962C8B-B14F-4D97-AF65-F5344CB8AC3E}">
        <p14:creationId xmlns:p14="http://schemas.microsoft.com/office/powerpoint/2010/main" val="419037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500" fill="hold"/>
                                        <p:tgtEl>
                                          <p:spTgt spid="23"/>
                                        </p:tgtEl>
                                        <p:attrNameLst>
                                          <p:attrName>ppt_w</p:attrName>
                                        </p:attrNameLst>
                                      </p:cBhvr>
                                      <p:tavLst>
                                        <p:tav tm="0">
                                          <p:val>
                                            <p:fltVal val="0"/>
                                          </p:val>
                                        </p:tav>
                                        <p:tav tm="100000">
                                          <p:val>
                                            <p:strVal val="#ppt_w"/>
                                          </p:val>
                                        </p:tav>
                                      </p:tavLst>
                                    </p:anim>
                                    <p:anim calcmode="lin" valueType="num">
                                      <p:cBhvr>
                                        <p:cTn id="23" dur="500" fill="hold"/>
                                        <p:tgtEl>
                                          <p:spTgt spid="23"/>
                                        </p:tgtEl>
                                        <p:attrNameLst>
                                          <p:attrName>ppt_h</p:attrName>
                                        </p:attrNameLst>
                                      </p:cBhvr>
                                      <p:tavLst>
                                        <p:tav tm="0">
                                          <p:val>
                                            <p:fltVal val="0"/>
                                          </p:val>
                                        </p:tav>
                                        <p:tav tm="100000">
                                          <p:val>
                                            <p:strVal val="#ppt_h"/>
                                          </p:val>
                                        </p:tav>
                                      </p:tavLst>
                                    </p:anim>
                                    <p:animEffect transition="in" filter="fade">
                                      <p:cBhvr>
                                        <p:cTn id="2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326E25-5E0E-A56C-1F44-599D481CB797}"/>
            </a:ext>
          </a:extLst>
        </p:cNvPr>
        <p:cNvGrpSpPr/>
        <p:nvPr/>
      </p:nvGrpSpPr>
      <p:grpSpPr>
        <a:xfrm>
          <a:off x="0" y="0"/>
          <a:ext cx="0" cy="0"/>
          <a:chOff x="0" y="0"/>
          <a:chExt cx="0" cy="0"/>
        </a:xfrm>
      </p:grpSpPr>
      <p:sp>
        <p:nvSpPr>
          <p:cNvPr id="22" name="Title 21">
            <a:extLst>
              <a:ext uri="{FF2B5EF4-FFF2-40B4-BE49-F238E27FC236}">
                <a16:creationId xmlns:a16="http://schemas.microsoft.com/office/drawing/2014/main" id="{42D4AB05-0E13-CEF1-E648-1D4A53B76DFA}"/>
              </a:ext>
            </a:extLst>
          </p:cNvPr>
          <p:cNvSpPr>
            <a:spLocks noGrp="1"/>
          </p:cNvSpPr>
          <p:nvPr>
            <p:ph type="title"/>
          </p:nvPr>
        </p:nvSpPr>
        <p:spPr>
          <a:xfrm>
            <a:off x="533400" y="152400"/>
            <a:ext cx="7772400" cy="1143000"/>
          </a:xfrm>
        </p:spPr>
        <p:txBody>
          <a:bodyPr/>
          <a:lstStyle/>
          <a:p>
            <a:r>
              <a:rPr lang="en-US" sz="2800" dirty="0"/>
              <a:t>Frequently Encoutered 2D Equilibrium Systems</a:t>
            </a:r>
          </a:p>
        </p:txBody>
      </p:sp>
      <p:sp>
        <p:nvSpPr>
          <p:cNvPr id="3" name="Subtitle 2">
            <a:extLst>
              <a:ext uri="{FF2B5EF4-FFF2-40B4-BE49-F238E27FC236}">
                <a16:creationId xmlns:a16="http://schemas.microsoft.com/office/drawing/2014/main" id="{D8475008-3CC0-37AC-F7F8-D875B8F6570A}"/>
              </a:ext>
            </a:extLst>
          </p:cNvPr>
          <p:cNvSpPr txBox="1">
            <a:spLocks noGrp="1"/>
          </p:cNvSpPr>
          <p:nvPr>
            <p:ph idx="1"/>
          </p:nvPr>
        </p:nvSpPr>
        <p:spPr>
          <a:xfrm>
            <a:off x="448765" y="1308236"/>
            <a:ext cx="8314235" cy="3206823"/>
          </a:xfrm>
        </p:spPr>
        <p:txBody>
          <a:bodyPr anchorCtr="0"/>
          <a:lstStyle/>
          <a:p>
            <a:pPr lvl="0">
              <a:spcBef>
                <a:spcPts val="600"/>
              </a:spcBef>
              <a:buClr>
                <a:srgbClr val="000000"/>
              </a:buClr>
            </a:pPr>
            <a:r>
              <a:rPr lang="en-US" sz="2400" dirty="0"/>
              <a:t>The second situation is a three-force member, which is a body under the action of three forces. </a:t>
            </a:r>
          </a:p>
          <a:p>
            <a:pPr lvl="0">
              <a:spcBef>
                <a:spcPts val="600"/>
              </a:spcBef>
              <a:buClr>
                <a:srgbClr val="000000"/>
              </a:buClr>
            </a:pPr>
            <a:r>
              <a:rPr lang="en-US" sz="2400" dirty="0"/>
              <a:t>It is seen that equilibrium requires the lines of action of the three forces to be concurrent. </a:t>
            </a:r>
          </a:p>
          <a:p>
            <a:pPr lvl="0">
              <a:spcBef>
                <a:spcPts val="600"/>
              </a:spcBef>
              <a:buClr>
                <a:srgbClr val="000000"/>
              </a:buClr>
            </a:pPr>
            <a:r>
              <a:rPr lang="en-US" sz="2400" dirty="0"/>
              <a:t>If they were not concurrent, then one of the forces would exert a resultant moment about the point of intersection of the other two, which would violate the requirement of zero moment about every point. </a:t>
            </a:r>
            <a:endParaRPr lang="en-US" sz="2400" dirty="0">
              <a:solidFill>
                <a:srgbClr val="7030A0"/>
              </a:solidFill>
              <a:ea typeface="Calibri"/>
              <a:cs typeface="Calibri"/>
            </a:endParaRPr>
          </a:p>
        </p:txBody>
      </p:sp>
      <p:grpSp>
        <p:nvGrpSpPr>
          <p:cNvPr id="5" name="Group 38">
            <a:extLst>
              <a:ext uri="{FF2B5EF4-FFF2-40B4-BE49-F238E27FC236}">
                <a16:creationId xmlns:a16="http://schemas.microsoft.com/office/drawing/2014/main" id="{69B7082B-1AE5-B4EF-8699-84E8E304A765}"/>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87CF56D3-0FF7-8140-9A36-7CC4787D9A59}"/>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29F189C9-4868-2CFF-1504-29201D8D33AE}"/>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333D127E-9C96-A765-665F-BF4BC7722BF1}"/>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6377DB42-68BD-872F-D9A3-09BFBD81A65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C8BFCED0-822E-773C-721A-A16628C61EB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591D97C2-B671-0D61-0432-5396FFEAA210}"/>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BE54D457-F906-CB65-D281-5380EBCC673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BFA61789-406F-C4F1-C158-EA12FC76440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937E64AA-3E5C-E67D-4AF1-D37901AFF864}"/>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28E8A7DA-5FAE-4427-8E2B-D469BEC90B9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B292FC19-3364-EEB0-1076-FF0F36F711B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7A49541F-6D6A-38F8-6496-3F0086FF3F49}"/>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4AC4C6B4-8562-6A54-F028-7C669A36D19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81CF95A9-8359-AAEC-9A5B-42E849CDEB7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7A3E4851-72BD-6FDA-9607-1009AB884FC0}"/>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DF4D23F4-F66D-2F53-271B-2217941BF8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 name="TextBox 23">
            <a:extLst>
              <a:ext uri="{FF2B5EF4-FFF2-40B4-BE49-F238E27FC236}">
                <a16:creationId xmlns:a16="http://schemas.microsoft.com/office/drawing/2014/main" id="{4F97342E-D006-D3F0-76D1-DD3770C1F468}"/>
              </a:ext>
            </a:extLst>
          </p:cNvPr>
          <p:cNvSpPr txBox="1"/>
          <p:nvPr/>
        </p:nvSpPr>
        <p:spPr>
          <a:xfrm>
            <a:off x="3897701" y="4461064"/>
            <a:ext cx="5109773" cy="1646605"/>
          </a:xfrm>
          <a:prstGeom prst="rect">
            <a:avLst/>
          </a:prstGeom>
          <a:noFill/>
        </p:spPr>
        <p:txBody>
          <a:bodyPr wrap="square">
            <a:spAutoFit/>
          </a:bodyPr>
          <a:lstStyle/>
          <a:p>
            <a:pPr lvl="0">
              <a:spcBef>
                <a:spcPts val="600"/>
              </a:spcBef>
              <a:buClr>
                <a:srgbClr val="000000"/>
              </a:buClr>
            </a:pPr>
            <a:r>
              <a:rPr lang="en-US" sz="2400" dirty="0"/>
              <a:t>The only exception occurs when the three forces are parallel. </a:t>
            </a:r>
          </a:p>
          <a:p>
            <a:pPr lvl="0">
              <a:spcBef>
                <a:spcPts val="600"/>
              </a:spcBef>
              <a:buClr>
                <a:srgbClr val="000000"/>
              </a:buClr>
            </a:pPr>
            <a:r>
              <a:rPr lang="en-US" sz="2400" dirty="0"/>
              <a:t>In this case we may consider the point of concurrency to be at infinity. </a:t>
            </a:r>
          </a:p>
        </p:txBody>
      </p:sp>
      <p:pic>
        <p:nvPicPr>
          <p:cNvPr id="26" name="Picture 25">
            <a:extLst>
              <a:ext uri="{FF2B5EF4-FFF2-40B4-BE49-F238E27FC236}">
                <a16:creationId xmlns:a16="http://schemas.microsoft.com/office/drawing/2014/main" id="{4D85EAAA-ECD3-5089-7972-0017DFD04B71}"/>
              </a:ext>
            </a:extLst>
          </p:cNvPr>
          <p:cNvPicPr>
            <a:picLocks noChangeAspect="1"/>
          </p:cNvPicPr>
          <p:nvPr/>
        </p:nvPicPr>
        <p:blipFill>
          <a:blip r:embed="rId4"/>
          <a:stretch>
            <a:fillRect/>
          </a:stretch>
        </p:blipFill>
        <p:spPr>
          <a:xfrm>
            <a:off x="949325" y="4580317"/>
            <a:ext cx="2505075" cy="1924050"/>
          </a:xfrm>
          <a:prstGeom prst="rect">
            <a:avLst/>
          </a:prstGeom>
        </p:spPr>
      </p:pic>
    </p:spTree>
    <p:extLst>
      <p:ext uri="{BB962C8B-B14F-4D97-AF65-F5344CB8AC3E}">
        <p14:creationId xmlns:p14="http://schemas.microsoft.com/office/powerpoint/2010/main" val="1110062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250" fill="hold"/>
                                        <p:tgtEl>
                                          <p:spTgt spid="26"/>
                                        </p:tgtEl>
                                        <p:attrNameLst>
                                          <p:attrName>ppt_w</p:attrName>
                                        </p:attrNameLst>
                                      </p:cBhvr>
                                      <p:tavLst>
                                        <p:tav tm="0">
                                          <p:val>
                                            <p:fltVal val="0"/>
                                          </p:val>
                                        </p:tav>
                                        <p:tav tm="100000">
                                          <p:val>
                                            <p:strVal val="#ppt_w"/>
                                          </p:val>
                                        </p:tav>
                                      </p:tavLst>
                                    </p:anim>
                                    <p:anim calcmode="lin" valueType="num">
                                      <p:cBhvr>
                                        <p:cTn id="8" dur="1250" fill="hold"/>
                                        <p:tgtEl>
                                          <p:spTgt spid="26"/>
                                        </p:tgtEl>
                                        <p:attrNameLst>
                                          <p:attrName>ppt_h</p:attrName>
                                        </p:attrNameLst>
                                      </p:cBhvr>
                                      <p:tavLst>
                                        <p:tav tm="0">
                                          <p:val>
                                            <p:fltVal val="0"/>
                                          </p:val>
                                        </p:tav>
                                        <p:tav tm="100000">
                                          <p:val>
                                            <p:strVal val="#ppt_h"/>
                                          </p:val>
                                        </p:tav>
                                      </p:tavLst>
                                    </p:anim>
                                    <p:animEffect transition="in" filter="fade">
                                      <p:cBhvr>
                                        <p:cTn id="9" dur="1250"/>
                                        <p:tgtEl>
                                          <p:spTgt spid="26"/>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dissolv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dissolve">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dissolve">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4">
                                            <p:txEl>
                                              <p:pRg st="0" end="0"/>
                                            </p:txEl>
                                          </p:spTgt>
                                        </p:tgtEl>
                                        <p:attrNameLst>
                                          <p:attrName>style.visibility</p:attrName>
                                        </p:attrNameLst>
                                      </p:cBhvr>
                                      <p:to>
                                        <p:strVal val="visible"/>
                                      </p:to>
                                    </p:set>
                                    <p:animEffect transition="in" filter="dissolve">
                                      <p:cBhvr>
                                        <p:cTn id="29" dur="500"/>
                                        <p:tgtEl>
                                          <p:spTgt spid="24">
                                            <p:txEl>
                                              <p:pRg st="0" end="0"/>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24">
                                            <p:txEl>
                                              <p:pRg st="1" end="1"/>
                                            </p:txEl>
                                          </p:spTgt>
                                        </p:tgtEl>
                                        <p:attrNameLst>
                                          <p:attrName>style.visibility</p:attrName>
                                        </p:attrNameLst>
                                      </p:cBhvr>
                                      <p:to>
                                        <p:strVal val="visible"/>
                                      </p:to>
                                    </p:set>
                                    <p:animEffect transition="in" filter="dissolve">
                                      <p:cBhvr>
                                        <p:cTn id="34" dur="500"/>
                                        <p:tgtEl>
                                          <p:spTgt spid="2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4"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E3A67-36F0-F891-1873-266909436A6B}"/>
            </a:ext>
          </a:extLst>
        </p:cNvPr>
        <p:cNvGrpSpPr/>
        <p:nvPr/>
      </p:nvGrpSpPr>
      <p:grpSpPr>
        <a:xfrm>
          <a:off x="0" y="0"/>
          <a:ext cx="0" cy="0"/>
          <a:chOff x="0" y="0"/>
          <a:chExt cx="0" cy="0"/>
        </a:xfrm>
      </p:grpSpPr>
      <p:sp>
        <p:nvSpPr>
          <p:cNvPr id="22" name="Title 21">
            <a:extLst>
              <a:ext uri="{FF2B5EF4-FFF2-40B4-BE49-F238E27FC236}">
                <a16:creationId xmlns:a16="http://schemas.microsoft.com/office/drawing/2014/main" id="{C5307640-F916-22D9-06A5-622FFBF4C0F6}"/>
              </a:ext>
            </a:extLst>
          </p:cNvPr>
          <p:cNvSpPr>
            <a:spLocks noGrp="1"/>
          </p:cNvSpPr>
          <p:nvPr>
            <p:ph type="title"/>
          </p:nvPr>
        </p:nvSpPr>
        <p:spPr>
          <a:xfrm>
            <a:off x="533400" y="152400"/>
            <a:ext cx="7772400" cy="1143000"/>
          </a:xfrm>
        </p:spPr>
        <p:txBody>
          <a:bodyPr/>
          <a:lstStyle/>
          <a:p>
            <a:r>
              <a:rPr lang="en-US" sz="2800" dirty="0"/>
              <a:t>Frequently Encoutered 2D Equilibrium Systems</a:t>
            </a:r>
          </a:p>
        </p:txBody>
      </p:sp>
      <p:sp>
        <p:nvSpPr>
          <p:cNvPr id="3" name="Subtitle 2">
            <a:extLst>
              <a:ext uri="{FF2B5EF4-FFF2-40B4-BE49-F238E27FC236}">
                <a16:creationId xmlns:a16="http://schemas.microsoft.com/office/drawing/2014/main" id="{2A61EB3B-14D4-A74A-9916-A1DCABC1952E}"/>
              </a:ext>
            </a:extLst>
          </p:cNvPr>
          <p:cNvSpPr txBox="1">
            <a:spLocks noGrp="1"/>
          </p:cNvSpPr>
          <p:nvPr>
            <p:ph idx="1"/>
          </p:nvPr>
        </p:nvSpPr>
        <p:spPr>
          <a:xfrm>
            <a:off x="490419" y="1219200"/>
            <a:ext cx="8314235" cy="3206823"/>
          </a:xfrm>
        </p:spPr>
        <p:txBody>
          <a:bodyPr anchorCtr="0"/>
          <a:lstStyle/>
          <a:p>
            <a:pPr lvl="0">
              <a:spcBef>
                <a:spcPts val="600"/>
              </a:spcBef>
              <a:buClr>
                <a:srgbClr val="000000"/>
              </a:buClr>
            </a:pPr>
            <a:r>
              <a:rPr lang="en-US" sz="2400" dirty="0"/>
              <a:t>The principle of the concurrency of three forces in equilibrium is of considerable use in carrying out a graphical solution of the force equations. </a:t>
            </a:r>
          </a:p>
          <a:p>
            <a:pPr lvl="0">
              <a:spcBef>
                <a:spcPts val="600"/>
              </a:spcBef>
              <a:buClr>
                <a:srgbClr val="000000"/>
              </a:buClr>
            </a:pPr>
            <a:r>
              <a:rPr lang="en-US" sz="2400" dirty="0"/>
              <a:t>In this case the polygon of forces is drawn and made to close, as shown in Figure. </a:t>
            </a:r>
          </a:p>
          <a:p>
            <a:pPr lvl="0">
              <a:spcBef>
                <a:spcPts val="600"/>
              </a:spcBef>
              <a:buClr>
                <a:srgbClr val="000000"/>
              </a:buClr>
            </a:pPr>
            <a:r>
              <a:rPr lang="en-US" sz="2400" dirty="0"/>
              <a:t>Frequently, a body in equilibrium under the action of more than three forces may be reduced to a three-force member by a combination of two or more of the known forces.</a:t>
            </a:r>
            <a:endParaRPr lang="en-US" sz="2400" dirty="0">
              <a:solidFill>
                <a:srgbClr val="7030A0"/>
              </a:solidFill>
              <a:ea typeface="Calibri"/>
              <a:cs typeface="Calibri"/>
            </a:endParaRPr>
          </a:p>
        </p:txBody>
      </p:sp>
      <p:grpSp>
        <p:nvGrpSpPr>
          <p:cNvPr id="5" name="Group 38">
            <a:extLst>
              <a:ext uri="{FF2B5EF4-FFF2-40B4-BE49-F238E27FC236}">
                <a16:creationId xmlns:a16="http://schemas.microsoft.com/office/drawing/2014/main" id="{3049AE1D-9C27-1338-AB17-262F4CC7C070}"/>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1F1E9502-5F58-3CAC-C6BA-52182DA44265}"/>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11227D16-EBCE-C410-D9B9-25F6ED59FA73}"/>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68F112BE-509B-641E-0B9C-79D6F2925AA6}"/>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CB93CEF7-97CC-7C77-3327-542BD52B4C5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6B083BE6-5F49-9890-6A13-E552B595DA8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04046269-F2BE-B6B4-E583-2CBAE9C47235}"/>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E5819039-6B6E-6332-B830-70FA7216482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8F0638BE-5859-FA99-AEF9-200BA49F489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516239B2-55FB-EAAD-1701-859A0FB5B30A}"/>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59484ACF-1AC1-F05A-83B1-CC451729C82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807AE87D-F480-42E2-9FFF-DFAD69A0739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95C8571F-9520-D5FE-E30C-DA9F8AE391D3}"/>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16618B42-7110-EC6C-3BDB-1B7738702C6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3C3F38CD-8AB5-DCA0-D0F7-499DF22B33C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B070C16E-186F-818C-CD6B-414CC8057771}"/>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01692B8B-5C9D-EC0E-7EAC-A8E0C23D18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 name="Picture 22">
            <a:extLst>
              <a:ext uri="{FF2B5EF4-FFF2-40B4-BE49-F238E27FC236}">
                <a16:creationId xmlns:a16="http://schemas.microsoft.com/office/drawing/2014/main" id="{4097C9D0-66CF-BA74-12CF-8E11DD1D9F7C}"/>
              </a:ext>
            </a:extLst>
          </p:cNvPr>
          <p:cNvPicPr>
            <a:picLocks noChangeAspect="1"/>
          </p:cNvPicPr>
          <p:nvPr/>
        </p:nvPicPr>
        <p:blipFill>
          <a:blip r:embed="rId4"/>
          <a:stretch>
            <a:fillRect/>
          </a:stretch>
        </p:blipFill>
        <p:spPr>
          <a:xfrm>
            <a:off x="2895600" y="4518413"/>
            <a:ext cx="2731441" cy="2152860"/>
          </a:xfrm>
          <a:prstGeom prst="rect">
            <a:avLst/>
          </a:prstGeom>
        </p:spPr>
      </p:pic>
    </p:spTree>
    <p:extLst>
      <p:ext uri="{BB962C8B-B14F-4D97-AF65-F5344CB8AC3E}">
        <p14:creationId xmlns:p14="http://schemas.microsoft.com/office/powerpoint/2010/main" val="2635360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E79D9-765F-16F3-554D-B8191454DD48}"/>
            </a:ext>
          </a:extLst>
        </p:cNvPr>
        <p:cNvGrpSpPr/>
        <p:nvPr/>
      </p:nvGrpSpPr>
      <p:grpSpPr>
        <a:xfrm>
          <a:off x="0" y="0"/>
          <a:ext cx="0" cy="0"/>
          <a:chOff x="0" y="0"/>
          <a:chExt cx="0" cy="0"/>
        </a:xfrm>
      </p:grpSpPr>
      <p:sp>
        <p:nvSpPr>
          <p:cNvPr id="22" name="Title 21">
            <a:extLst>
              <a:ext uri="{FF2B5EF4-FFF2-40B4-BE49-F238E27FC236}">
                <a16:creationId xmlns:a16="http://schemas.microsoft.com/office/drawing/2014/main" id="{F8C6EB58-E777-59D0-24EA-4B7086B7DED0}"/>
              </a:ext>
            </a:extLst>
          </p:cNvPr>
          <p:cNvSpPr>
            <a:spLocks noGrp="1"/>
          </p:cNvSpPr>
          <p:nvPr>
            <p:ph type="title"/>
          </p:nvPr>
        </p:nvSpPr>
        <p:spPr>
          <a:xfrm>
            <a:off x="283234" y="201283"/>
            <a:ext cx="7772400" cy="872363"/>
          </a:xfrm>
        </p:spPr>
        <p:txBody>
          <a:bodyPr/>
          <a:lstStyle/>
          <a:p>
            <a:r>
              <a:rPr lang="en-US" sz="2800" dirty="0"/>
              <a:t>2D Equilibrium Equations</a:t>
            </a:r>
          </a:p>
        </p:txBody>
      </p:sp>
      <p:grpSp>
        <p:nvGrpSpPr>
          <p:cNvPr id="5" name="Group 38">
            <a:extLst>
              <a:ext uri="{FF2B5EF4-FFF2-40B4-BE49-F238E27FC236}">
                <a16:creationId xmlns:a16="http://schemas.microsoft.com/office/drawing/2014/main" id="{53F46044-E452-79A3-38F8-45F7F6A948FD}"/>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19867083-5E12-8155-104E-5FE416F766DF}"/>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CCDAE716-629C-01CD-8C91-C326FC1B1083}"/>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B9D91444-A5BC-DA40-02F2-EB36829D370E}"/>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2D13B1F9-86C4-074E-52DA-D549A5A81A4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694FB600-1B97-1102-1676-EA5DDE04029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87F59267-75B8-F597-772B-18D59D0BECA9}"/>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BFF8DB98-862D-DB23-0F7D-80B3C98EB06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4596D126-E30F-62C1-4DA3-A82FD495C2D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58D6FE83-3097-F9E9-FA98-7663FB7727EF}"/>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817415D0-3233-E7C0-7CA9-B865AFA8AD3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2DCD1DC6-BDD8-D0C4-4022-55B87012BC1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3B35B8CC-A515-D236-4C3D-22C759C161C8}"/>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50146431-8DAB-3F71-2A54-5F38A9705C5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0605155D-EC7F-2234-737A-9364636D5E0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33BCBB1D-3192-A2C2-CD1F-955065179133}"/>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3CFDC31B-8BF2-4976-10F0-C25C52CFFB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3789014-1D3F-F3FC-EECE-E4B1A99E0064}"/>
                  </a:ext>
                </a:extLst>
              </p:cNvPr>
              <p:cNvSpPr txBox="1"/>
              <p:nvPr/>
            </p:nvSpPr>
            <p:spPr>
              <a:xfrm>
                <a:off x="1733073" y="1219200"/>
                <a:ext cx="1555106"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𝑋𝑖</m:t>
                              </m:r>
                            </m:sub>
                          </m:sSub>
                        </m:e>
                      </m:nary>
                      <m:r>
                        <a:rPr lang="en-US" b="0" i="1" smtClean="0">
                          <a:latin typeface="Cambria Math" panose="02040503050406030204" pitchFamily="18" charset="0"/>
                        </a:rPr>
                        <m:t>=0</m:t>
                      </m:r>
                    </m:oMath>
                  </m:oMathPara>
                </a14:m>
                <a:endParaRPr lang="en-US" dirty="0"/>
              </a:p>
            </p:txBody>
          </p:sp>
        </mc:Choice>
        <mc:Fallback xmlns="">
          <p:sp>
            <p:nvSpPr>
              <p:cNvPr id="2" name="TextBox 1">
                <a:extLst>
                  <a:ext uri="{FF2B5EF4-FFF2-40B4-BE49-F238E27FC236}">
                    <a16:creationId xmlns:a16="http://schemas.microsoft.com/office/drawing/2014/main" id="{613CC2DE-994B-E843-DAF5-11BF1200772C}"/>
                  </a:ext>
                </a:extLst>
              </p:cNvPr>
              <p:cNvSpPr txBox="1">
                <a:spLocks noRot="1" noChangeAspect="1" noMove="1" noResize="1" noEditPoints="1" noAdjustHandles="1" noChangeArrowheads="1" noChangeShapeType="1" noTextEdit="1"/>
              </p:cNvSpPr>
              <p:nvPr/>
            </p:nvSpPr>
            <p:spPr>
              <a:xfrm>
                <a:off x="1733073" y="1219200"/>
                <a:ext cx="1555106" cy="100822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CD16652C-0336-35F2-C153-DD584A80F7BF}"/>
                  </a:ext>
                </a:extLst>
              </p:cNvPr>
              <p:cNvSpPr txBox="1"/>
              <p:nvPr/>
            </p:nvSpPr>
            <p:spPr>
              <a:xfrm>
                <a:off x="3800859" y="1145659"/>
                <a:ext cx="1542282"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𝑌𝑖</m:t>
                              </m:r>
                            </m:sub>
                          </m:sSub>
                        </m:e>
                      </m:nary>
                      <m:r>
                        <a:rPr lang="en-US" b="0" i="1" smtClean="0">
                          <a:latin typeface="Cambria Math" panose="02040503050406030204" pitchFamily="18" charset="0"/>
                        </a:rPr>
                        <m:t>=0</m:t>
                      </m:r>
                    </m:oMath>
                  </m:oMathPara>
                </a14:m>
                <a:endParaRPr lang="en-US" dirty="0"/>
              </a:p>
            </p:txBody>
          </p:sp>
        </mc:Choice>
        <mc:Fallback xmlns="">
          <p:sp>
            <p:nvSpPr>
              <p:cNvPr id="23" name="TextBox 22">
                <a:extLst>
                  <a:ext uri="{FF2B5EF4-FFF2-40B4-BE49-F238E27FC236}">
                    <a16:creationId xmlns:a16="http://schemas.microsoft.com/office/drawing/2014/main" id="{08BBF5F4-EA9E-C5D3-50AB-CF4777F10AB9}"/>
                  </a:ext>
                </a:extLst>
              </p:cNvPr>
              <p:cNvSpPr txBox="1">
                <a:spLocks noRot="1" noChangeAspect="1" noMove="1" noResize="1" noEditPoints="1" noAdjustHandles="1" noChangeArrowheads="1" noChangeShapeType="1" noTextEdit="1"/>
              </p:cNvSpPr>
              <p:nvPr/>
            </p:nvSpPr>
            <p:spPr>
              <a:xfrm>
                <a:off x="3800859" y="1145659"/>
                <a:ext cx="1542282" cy="100822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9CF04A54-F16C-49D7-6A73-F852E59A2C8F}"/>
                  </a:ext>
                </a:extLst>
              </p:cNvPr>
              <p:cNvSpPr txBox="1"/>
              <p:nvPr/>
            </p:nvSpPr>
            <p:spPr>
              <a:xfrm>
                <a:off x="5870198" y="1248778"/>
                <a:ext cx="1648080"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b="1" i="1" smtClean="0">
                                  <a:latin typeface="Cambria Math" panose="02040503050406030204" pitchFamily="18" charset="0"/>
                                </a:rPr>
                              </m:ctrlPr>
                            </m:sSubPr>
                            <m:e>
                              <m:r>
                                <a:rPr lang="en-US" b="1" i="1" smtClean="0">
                                  <a:latin typeface="Cambria Math" panose="02040503050406030204" pitchFamily="18" charset="0"/>
                                </a:rPr>
                                <m:t>𝑴</m:t>
                              </m:r>
                            </m:e>
                            <m:sub>
                              <m:r>
                                <a:rPr lang="en-US" b="1" i="1" smtClean="0">
                                  <a:latin typeface="Cambria Math" panose="02040503050406030204" pitchFamily="18" charset="0"/>
                                </a:rPr>
                                <m:t>𝑶𝒊</m:t>
                              </m:r>
                            </m:sub>
                          </m:sSub>
                        </m:e>
                      </m:nary>
                      <m:r>
                        <a:rPr lang="en-US" b="0" i="1" smtClean="0">
                          <a:latin typeface="Cambria Math" panose="02040503050406030204" pitchFamily="18" charset="0"/>
                        </a:rPr>
                        <m:t>=0</m:t>
                      </m:r>
                    </m:oMath>
                  </m:oMathPara>
                </a14:m>
                <a:endParaRPr lang="en-US" dirty="0"/>
              </a:p>
            </p:txBody>
          </p:sp>
        </mc:Choice>
        <mc:Fallback xmlns="">
          <p:sp>
            <p:nvSpPr>
              <p:cNvPr id="24" name="TextBox 23">
                <a:extLst>
                  <a:ext uri="{FF2B5EF4-FFF2-40B4-BE49-F238E27FC236}">
                    <a16:creationId xmlns:a16="http://schemas.microsoft.com/office/drawing/2014/main" id="{505A359A-5D22-A17D-DD53-67553E5CA82E}"/>
                  </a:ext>
                </a:extLst>
              </p:cNvPr>
              <p:cNvSpPr txBox="1">
                <a:spLocks noRot="1" noChangeAspect="1" noMove="1" noResize="1" noEditPoints="1" noAdjustHandles="1" noChangeArrowheads="1" noChangeShapeType="1" noTextEdit="1"/>
              </p:cNvSpPr>
              <p:nvPr/>
            </p:nvSpPr>
            <p:spPr>
              <a:xfrm>
                <a:off x="5870198" y="1248778"/>
                <a:ext cx="1648080" cy="1008225"/>
              </a:xfrm>
              <a:prstGeom prst="rect">
                <a:avLst/>
              </a:prstGeom>
              <a:blipFill>
                <a:blip r:embed="rId6"/>
                <a:stretch>
                  <a:fillRect/>
                </a:stretch>
              </a:blipFill>
            </p:spPr>
            <p:txBody>
              <a:bodyPr/>
              <a:lstStyle/>
              <a:p>
                <a:r>
                  <a:rPr lang="en-US">
                    <a:noFill/>
                  </a:rPr>
                  <a:t> </a:t>
                </a:r>
              </a:p>
            </p:txBody>
          </p:sp>
        </mc:Fallback>
      </mc:AlternateContent>
      <p:sp>
        <p:nvSpPr>
          <p:cNvPr id="4" name="Content Placeholder 3">
            <a:extLst>
              <a:ext uri="{FF2B5EF4-FFF2-40B4-BE49-F238E27FC236}">
                <a16:creationId xmlns:a16="http://schemas.microsoft.com/office/drawing/2014/main" id="{2335AD66-546D-8C38-202F-06141129625A}"/>
              </a:ext>
            </a:extLst>
          </p:cNvPr>
          <p:cNvSpPr>
            <a:spLocks noGrp="1"/>
          </p:cNvSpPr>
          <p:nvPr>
            <p:ph idx="1"/>
          </p:nvPr>
        </p:nvSpPr>
        <p:spPr>
          <a:xfrm>
            <a:off x="824706" y="3800627"/>
            <a:ext cx="7772400" cy="1228495"/>
          </a:xfrm>
        </p:spPr>
        <p:txBody>
          <a:bodyPr/>
          <a:lstStyle/>
          <a:p>
            <a:pPr marL="0" indent="0" algn="ctr">
              <a:buNone/>
            </a:pPr>
            <a:r>
              <a:rPr lang="en-US" dirty="0">
                <a:solidFill>
                  <a:srgbClr val="FF0000"/>
                </a:solidFill>
              </a:rPr>
              <a:t>Any other alternative set Possible/Required for ensuing equilibrium in 2D???</a:t>
            </a:r>
          </a:p>
        </p:txBody>
      </p:sp>
    </p:spTree>
    <p:extLst>
      <p:ext uri="{BB962C8B-B14F-4D97-AF65-F5344CB8AC3E}">
        <p14:creationId xmlns:p14="http://schemas.microsoft.com/office/powerpoint/2010/main" val="33659974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93111-E57C-CEE7-DD8D-8D17DE7C4C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437F1B-399F-84E0-B033-76FAD4F1042A}"/>
              </a:ext>
            </a:extLst>
          </p:cNvPr>
          <p:cNvSpPr>
            <a:spLocks noGrp="1"/>
          </p:cNvSpPr>
          <p:nvPr>
            <p:ph type="title"/>
          </p:nvPr>
        </p:nvSpPr>
        <p:spPr>
          <a:xfrm>
            <a:off x="421448" y="38100"/>
            <a:ext cx="7772400" cy="1143000"/>
          </a:xfrm>
        </p:spPr>
        <p:txBody>
          <a:bodyPr/>
          <a:lstStyle/>
          <a:p>
            <a:r>
              <a:rPr lang="en-US" sz="2800" dirty="0"/>
              <a:t>Alternative Equilibrium Equations</a:t>
            </a:r>
          </a:p>
        </p:txBody>
      </p:sp>
      <p:sp>
        <p:nvSpPr>
          <p:cNvPr id="3" name="Subtitle 2">
            <a:extLst>
              <a:ext uri="{FF2B5EF4-FFF2-40B4-BE49-F238E27FC236}">
                <a16:creationId xmlns:a16="http://schemas.microsoft.com/office/drawing/2014/main" id="{62CC34C3-5166-128A-46D4-127236003E5D}"/>
              </a:ext>
            </a:extLst>
          </p:cNvPr>
          <p:cNvSpPr txBox="1">
            <a:spLocks noGrp="1"/>
          </p:cNvSpPr>
          <p:nvPr>
            <p:ph idx="1"/>
          </p:nvPr>
        </p:nvSpPr>
        <p:spPr>
          <a:xfrm>
            <a:off x="409945" y="1256423"/>
            <a:ext cx="8597529" cy="1809276"/>
          </a:xfrm>
        </p:spPr>
        <p:txBody>
          <a:bodyPr anchorCtr="0"/>
          <a:lstStyle/>
          <a:p>
            <a:pPr lvl="0">
              <a:spcBef>
                <a:spcPts val="600"/>
              </a:spcBef>
              <a:buClr>
                <a:srgbClr val="000000"/>
              </a:buClr>
            </a:pPr>
            <a:r>
              <a:rPr lang="en-US" sz="2400" dirty="0"/>
              <a:t>In addition to standard set of Equations, there are two other ways to express the general conditions for the equilibrium of forces in two dimensions. </a:t>
            </a:r>
          </a:p>
          <a:p>
            <a:pPr lvl="0">
              <a:spcBef>
                <a:spcPts val="600"/>
              </a:spcBef>
              <a:buClr>
                <a:srgbClr val="000000"/>
              </a:buClr>
            </a:pPr>
            <a:r>
              <a:rPr lang="en-US" sz="2400" dirty="0"/>
              <a:t>The first alternate way is illustrated as</a:t>
            </a:r>
          </a:p>
        </p:txBody>
      </p:sp>
      <p:grpSp>
        <p:nvGrpSpPr>
          <p:cNvPr id="5" name="Group 38">
            <a:extLst>
              <a:ext uri="{FF2B5EF4-FFF2-40B4-BE49-F238E27FC236}">
                <a16:creationId xmlns:a16="http://schemas.microsoft.com/office/drawing/2014/main" id="{F115460D-C380-C471-2514-E90E15BE989A}"/>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A7BCDDEE-5A9A-E0D3-AB37-1E37FC4BB819}"/>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B93502D5-FA61-0B78-C223-01B80E44FF69}"/>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EC0850AE-4EE6-54B7-66C6-E6C7664E5D44}"/>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411E5141-7C87-00FB-6B45-D91F0560E42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25CE9F74-9A0B-1DB7-3A89-05ECE1D0651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88B29F93-6EE8-EF8D-96B9-33261F211F8D}"/>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B424B61-1EC1-B91D-482B-835A2487938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3F0D17E7-2B9B-5E8C-7FF1-E3F4322C824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2B360219-B552-AFCB-8C82-B6AB03DBF309}"/>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DA2B0CAC-D5C6-7A4C-0A9B-26C3048FDC7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A58B8561-7284-9990-224B-F0B2F48F89B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64CFCD5C-6A99-A173-D089-044F29B7F44B}"/>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13BFD236-58DA-5E5B-3632-DF79E04DF87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5A43C1BE-0407-3A96-5FCE-8E31C143EBC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240FD401-75F9-FA45-4A84-84A42D51DDA0}"/>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C00E2821-31E7-6572-B4FB-FD6CFA1C3F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7" name="Subtitle 2">
                <a:extLst>
                  <a:ext uri="{FF2B5EF4-FFF2-40B4-BE49-F238E27FC236}">
                    <a16:creationId xmlns:a16="http://schemas.microsoft.com/office/drawing/2014/main" id="{F04D1D96-2B3F-D205-FD6F-AE91F49A48F7}"/>
                  </a:ext>
                </a:extLst>
              </p:cNvPr>
              <p:cNvSpPr txBox="1">
                <a:spLocks/>
              </p:cNvSpPr>
              <p:nvPr/>
            </p:nvSpPr>
            <p:spPr bwMode="auto">
              <a:xfrm>
                <a:off x="421448" y="5003451"/>
                <a:ext cx="8473692" cy="119625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a:lstStyle>
              <a:p>
                <a:pPr>
                  <a:spcBef>
                    <a:spcPts val="600"/>
                  </a:spcBef>
                  <a:buClr>
                    <a:srgbClr val="000000"/>
                  </a:buClr>
                </a:pPr>
                <a:r>
                  <a:rPr lang="en-US" sz="2400" kern="0" dirty="0"/>
                  <a:t>For the body shown in Figure, if </a:t>
                </a:r>
                <a14:m>
                  <m:oMath xmlns:m="http://schemas.openxmlformats.org/officeDocument/2006/math">
                    <m:nary>
                      <m:naryPr>
                        <m:chr m:val="∑"/>
                        <m:subHide m:val="on"/>
                        <m:supHide m:val="on"/>
                        <m:ctrlPr>
                          <a:rPr lang="en-US" sz="2400" i="1" kern="0" smtClean="0">
                            <a:latin typeface="Cambria Math" panose="02040503050406030204" pitchFamily="18" charset="0"/>
                          </a:rPr>
                        </m:ctrlPr>
                      </m:naryPr>
                      <m:sub/>
                      <m:sup/>
                      <m:e>
                        <m:sSub>
                          <m:sSubPr>
                            <m:ctrlPr>
                              <a:rPr lang="en-US" sz="2400" i="1" kern="0" smtClean="0">
                                <a:latin typeface="Cambria Math" panose="02040503050406030204" pitchFamily="18" charset="0"/>
                              </a:rPr>
                            </m:ctrlPr>
                          </m:sSubPr>
                          <m:e>
                            <m:acc>
                              <m:accPr>
                                <m:chr m:val="⃗"/>
                                <m:ctrlPr>
                                  <a:rPr lang="en-US" sz="2400" i="1" kern="0" smtClean="0">
                                    <a:latin typeface="Cambria Math" panose="02040503050406030204" pitchFamily="18" charset="0"/>
                                  </a:rPr>
                                </m:ctrlPr>
                              </m:accPr>
                              <m:e>
                                <m:r>
                                  <a:rPr lang="en-US" sz="2400" b="0" i="1" kern="0" smtClean="0">
                                    <a:latin typeface="Cambria Math" panose="02040503050406030204" pitchFamily="18" charset="0"/>
                                  </a:rPr>
                                  <m:t>𝑀</m:t>
                                </m:r>
                              </m:e>
                            </m:acc>
                          </m:e>
                          <m:sub>
                            <m:r>
                              <a:rPr lang="en-US" sz="2400" b="0" i="1" kern="0" smtClean="0">
                                <a:latin typeface="Cambria Math" panose="02040503050406030204" pitchFamily="18" charset="0"/>
                              </a:rPr>
                              <m:t>𝐴</m:t>
                            </m:r>
                          </m:sub>
                        </m:sSub>
                      </m:e>
                    </m:nary>
                    <m:r>
                      <a:rPr lang="en-US" sz="2400" b="0" i="1" kern="0" smtClean="0">
                        <a:latin typeface="Cambria Math" panose="02040503050406030204" pitchFamily="18" charset="0"/>
                      </a:rPr>
                      <m:t>=0</m:t>
                    </m:r>
                  </m:oMath>
                </a14:m>
                <a:r>
                  <a:rPr lang="en-US" sz="2400" kern="0" dirty="0"/>
                  <a:t>, then the resultant, if it still exists, cannot be a couple, but must be a force </a:t>
                </a:r>
                <a14:m>
                  <m:oMath xmlns:m="http://schemas.openxmlformats.org/officeDocument/2006/math">
                    <m:acc>
                      <m:accPr>
                        <m:chr m:val="⃗"/>
                        <m:ctrlPr>
                          <a:rPr lang="en-US" sz="2400" i="1" kern="0" smtClean="0">
                            <a:latin typeface="Cambria Math" panose="02040503050406030204" pitchFamily="18" charset="0"/>
                          </a:rPr>
                        </m:ctrlPr>
                      </m:accPr>
                      <m:e>
                        <m:r>
                          <a:rPr lang="en-US" sz="2400" b="0" i="1" kern="0" smtClean="0">
                            <a:latin typeface="Cambria Math" panose="02040503050406030204" pitchFamily="18" charset="0"/>
                          </a:rPr>
                          <m:t>𝑅</m:t>
                        </m:r>
                      </m:e>
                    </m:acc>
                  </m:oMath>
                </a14:m>
                <a:r>
                  <a:rPr lang="en-US" sz="2400" kern="0" dirty="0"/>
                  <a:t> passing through A. </a:t>
                </a:r>
              </a:p>
            </p:txBody>
          </p:sp>
        </mc:Choice>
        <mc:Fallback xmlns="">
          <p:sp>
            <p:nvSpPr>
              <p:cNvPr id="27" name="Subtitle 2">
                <a:extLst>
                  <a:ext uri="{FF2B5EF4-FFF2-40B4-BE49-F238E27FC236}">
                    <a16:creationId xmlns:a16="http://schemas.microsoft.com/office/drawing/2014/main" id="{F04D1D96-2B3F-D205-FD6F-AE91F49A48F7}"/>
                  </a:ext>
                </a:extLst>
              </p:cNvPr>
              <p:cNvSpPr txBox="1">
                <a:spLocks noRot="1" noChangeAspect="1" noMove="1" noResize="1" noEditPoints="1" noAdjustHandles="1" noChangeArrowheads="1" noChangeShapeType="1" noTextEdit="1"/>
              </p:cNvSpPr>
              <p:nvPr/>
            </p:nvSpPr>
            <p:spPr bwMode="auto">
              <a:xfrm>
                <a:off x="421448" y="5003451"/>
                <a:ext cx="8473692" cy="1196252"/>
              </a:xfrm>
              <a:prstGeom prst="rect">
                <a:avLst/>
              </a:prstGeom>
              <a:blipFill>
                <a:blip r:embed="rId4"/>
                <a:stretch>
                  <a:fillRect l="-935" r="-719" b="-18878"/>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pic>
        <p:nvPicPr>
          <p:cNvPr id="25" name="Picture 24">
            <a:extLst>
              <a:ext uri="{FF2B5EF4-FFF2-40B4-BE49-F238E27FC236}">
                <a16:creationId xmlns:a16="http://schemas.microsoft.com/office/drawing/2014/main" id="{4FE87074-EDB6-6341-150F-5D87166516A9}"/>
              </a:ext>
            </a:extLst>
          </p:cNvPr>
          <p:cNvPicPr>
            <a:picLocks noChangeAspect="1"/>
          </p:cNvPicPr>
          <p:nvPr/>
        </p:nvPicPr>
        <p:blipFill>
          <a:blip r:embed="rId5"/>
          <a:stretch>
            <a:fillRect/>
          </a:stretch>
        </p:blipFill>
        <p:spPr>
          <a:xfrm>
            <a:off x="1371600" y="3022966"/>
            <a:ext cx="3476088" cy="1809276"/>
          </a:xfrm>
          <a:prstGeom prst="rect">
            <a:avLst/>
          </a:prstGeom>
        </p:spPr>
      </p:pic>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210409A3-31F6-3242-AE4A-53349F145227}"/>
                  </a:ext>
                </a:extLst>
              </p:cNvPr>
              <p:cNvSpPr txBox="1"/>
              <p:nvPr/>
            </p:nvSpPr>
            <p:spPr>
              <a:xfrm>
                <a:off x="4824684" y="3345003"/>
                <a:ext cx="2969467" cy="89434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en-US" i="1" smtClean="0">
                              <a:latin typeface="Cambria Math" panose="02040503050406030204" pitchFamily="18" charset="0"/>
                            </a:rPr>
                          </m:ctrlPr>
                        </m:naryPr>
                        <m:sub/>
                        <m:sup/>
                        <m:e>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𝑀</m:t>
                                  </m:r>
                                </m:e>
                              </m:acc>
                            </m:e>
                            <m:sub>
                              <m:r>
                                <a:rPr lang="en-US" b="0" i="1" smtClean="0">
                                  <a:latin typeface="Cambria Math" panose="02040503050406030204" pitchFamily="18" charset="0"/>
                                </a:rPr>
                                <m:t>𝐴</m:t>
                              </m:r>
                            </m:sub>
                          </m:sSub>
                          <m:r>
                            <a:rPr lang="en-US" b="0" i="1" smtClean="0">
                              <a:latin typeface="Cambria Math" panose="02040503050406030204" pitchFamily="18" charset="0"/>
                            </a:rPr>
                            <m:t>=</m:t>
                          </m:r>
                        </m:e>
                      </m:nary>
                      <m:r>
                        <a:rPr lang="en-US" b="0" i="1" smtClean="0">
                          <a:latin typeface="Cambria Math" panose="02040503050406030204" pitchFamily="18" charset="0"/>
                        </a:rPr>
                        <m:t>0 ;</m:t>
                      </m:r>
                      <m:r>
                        <a:rPr lang="en-US" b="0" i="1" smtClean="0">
                          <a:latin typeface="Cambria Math" panose="02040503050406030204" pitchFamily="18" charset="0"/>
                        </a:rPr>
                        <m:t>𝑆𝑎𝑡𝑖𝑠𝑓𝑖𝑒𝑑</m:t>
                      </m:r>
                    </m:oMath>
                  </m:oMathPara>
                </a14:m>
                <a:endParaRPr lang="en-US" dirty="0"/>
              </a:p>
            </p:txBody>
          </p:sp>
        </mc:Choice>
        <mc:Fallback xmlns="">
          <p:sp>
            <p:nvSpPr>
              <p:cNvPr id="28" name="TextBox 27">
                <a:extLst>
                  <a:ext uri="{FF2B5EF4-FFF2-40B4-BE49-F238E27FC236}">
                    <a16:creationId xmlns:a16="http://schemas.microsoft.com/office/drawing/2014/main" id="{210409A3-31F6-3242-AE4A-53349F145227}"/>
                  </a:ext>
                </a:extLst>
              </p:cNvPr>
              <p:cNvSpPr txBox="1">
                <a:spLocks noRot="1" noChangeAspect="1" noMove="1" noResize="1" noEditPoints="1" noAdjustHandles="1" noChangeArrowheads="1" noChangeShapeType="1" noTextEdit="1"/>
              </p:cNvSpPr>
              <p:nvPr/>
            </p:nvSpPr>
            <p:spPr>
              <a:xfrm>
                <a:off x="4824684" y="3345003"/>
                <a:ext cx="2969467" cy="894347"/>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054751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4FB82-BF1B-05C4-0289-18754DC403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09A862-D3A9-D671-DB12-FCC8CCCB2FD1}"/>
              </a:ext>
            </a:extLst>
          </p:cNvPr>
          <p:cNvSpPr>
            <a:spLocks noGrp="1"/>
          </p:cNvSpPr>
          <p:nvPr>
            <p:ph type="title"/>
          </p:nvPr>
        </p:nvSpPr>
        <p:spPr>
          <a:xfrm>
            <a:off x="421448" y="38100"/>
            <a:ext cx="7772400" cy="1143000"/>
          </a:xfrm>
        </p:spPr>
        <p:txBody>
          <a:bodyPr/>
          <a:lstStyle/>
          <a:p>
            <a:r>
              <a:rPr lang="en-US" sz="2800" dirty="0"/>
              <a:t>Alternative Equilibrium Equations</a:t>
            </a:r>
          </a:p>
        </p:txBody>
      </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B258BF69-2AE9-9553-BE16-8B4B39DEFE24}"/>
                  </a:ext>
                </a:extLst>
              </p:cNvPr>
              <p:cNvSpPr txBox="1">
                <a:spLocks noGrp="1"/>
              </p:cNvSpPr>
              <p:nvPr>
                <p:ph idx="1"/>
              </p:nvPr>
            </p:nvSpPr>
            <p:spPr>
              <a:xfrm>
                <a:off x="276045" y="3447422"/>
                <a:ext cx="8758843" cy="2960004"/>
              </a:xfrm>
            </p:spPr>
            <p:txBody>
              <a:bodyPr anchorCtr="0"/>
              <a:lstStyle/>
              <a:p>
                <a:pPr lvl="0">
                  <a:spcBef>
                    <a:spcPts val="600"/>
                  </a:spcBef>
                  <a:buClr>
                    <a:srgbClr val="000000"/>
                  </a:buClr>
                </a:pPr>
                <a:r>
                  <a:rPr lang="en-US" sz="2400" dirty="0"/>
                  <a:t>If now the equations </a:t>
                </a:r>
                <a14:m>
                  <m:oMath xmlns:m="http://schemas.openxmlformats.org/officeDocument/2006/math">
                    <m:nary>
                      <m:naryPr>
                        <m:chr m:val="∑"/>
                        <m:subHide m:val="on"/>
                        <m:supHide m:val="on"/>
                        <m:ctrlPr>
                          <a:rPr lang="en-US" sz="2400" i="1" smtClean="0">
                            <a:latin typeface="Cambria Math" panose="02040503050406030204" pitchFamily="18" charset="0"/>
                          </a:rPr>
                        </m:ctrlPr>
                      </m:naryPr>
                      <m:sub/>
                      <m:sup/>
                      <m:e>
                        <m:sSub>
                          <m:sSubPr>
                            <m:ctrlPr>
                              <a:rPr lang="en-US" sz="2400" i="1" smtClean="0">
                                <a:latin typeface="Cambria Math" panose="02040503050406030204" pitchFamily="18" charset="0"/>
                              </a:rPr>
                            </m:ctrlPr>
                          </m:sSub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𝑀</m:t>
                                </m:r>
                              </m:e>
                            </m:acc>
                          </m:e>
                          <m:sub>
                            <m:r>
                              <a:rPr lang="en-US" sz="2400" b="0" i="1" smtClean="0">
                                <a:latin typeface="Cambria Math" panose="02040503050406030204" pitchFamily="18" charset="0"/>
                              </a:rPr>
                              <m:t>𝐴</m:t>
                            </m:r>
                          </m:sub>
                        </m:sSub>
                        <m:r>
                          <a:rPr lang="en-US" sz="2400" b="0" i="1" smtClean="0">
                            <a:latin typeface="Cambria Math" panose="02040503050406030204" pitchFamily="18" charset="0"/>
                          </a:rPr>
                          <m:t>=0 &amp; </m:t>
                        </m:r>
                      </m:e>
                    </m:nary>
                    <m:nary>
                      <m:naryPr>
                        <m:chr m:val="∑"/>
                        <m:subHide m:val="on"/>
                        <m:supHide m:val="on"/>
                        <m:ctrlPr>
                          <a:rPr lang="en-US" sz="2400" i="1" smtClean="0">
                            <a:latin typeface="Cambria Math" panose="02040503050406030204" pitchFamily="18" charset="0"/>
                          </a:rPr>
                        </m:ctrlPr>
                      </m:naryPr>
                      <m:sub/>
                      <m:sup/>
                      <m:e>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b="0" i="1" smtClean="0">
                                    <a:latin typeface="Cambria Math" panose="02040503050406030204" pitchFamily="18" charset="0"/>
                                  </a:rPr>
                                  <m:t>𝐹</m:t>
                                </m:r>
                              </m:e>
                            </m:acc>
                          </m:e>
                          <m:sub>
                            <m:r>
                              <a:rPr lang="en-US" sz="2400" b="0" i="1" smtClean="0">
                                <a:latin typeface="Cambria Math" panose="02040503050406030204" pitchFamily="18" charset="0"/>
                              </a:rPr>
                              <m:t>𝑋</m:t>
                            </m:r>
                          </m:sub>
                        </m:sSub>
                        <m:r>
                          <a:rPr lang="en-US" sz="2400" i="1">
                            <a:latin typeface="Cambria Math" panose="02040503050406030204" pitchFamily="18" charset="0"/>
                          </a:rPr>
                          <m:t>=0  </m:t>
                        </m:r>
                      </m:e>
                    </m:nary>
                  </m:oMath>
                </a14:m>
                <a:r>
                  <a:rPr lang="en-US" sz="2400" dirty="0"/>
                  <a:t>are valid, where the x-direction is arbitrary, it follows from above Figure  that the resultant force </a:t>
                </a:r>
                <a14:m>
                  <m:oMath xmlns:m="http://schemas.openxmlformats.org/officeDocument/2006/math">
                    <m:acc>
                      <m:accPr>
                        <m:chr m:val="⃗"/>
                        <m:ctrlPr>
                          <a:rPr lang="en-US" sz="2400" i="1">
                            <a:latin typeface="Cambria Math" panose="02040503050406030204" pitchFamily="18" charset="0"/>
                          </a:rPr>
                        </m:ctrlPr>
                      </m:accPr>
                      <m:e>
                        <m:r>
                          <a:rPr lang="en-US" sz="2400" i="1">
                            <a:latin typeface="Cambria Math" panose="02040503050406030204" pitchFamily="18" charset="0"/>
                          </a:rPr>
                          <m:t>𝑅</m:t>
                        </m:r>
                      </m:e>
                    </m:acc>
                  </m:oMath>
                </a14:m>
                <a:r>
                  <a:rPr lang="en-US" sz="2400" dirty="0"/>
                  <a:t> , if it still exists, not only must pass through A, but also must be perpendicular to the x-direction as shown. </a:t>
                </a:r>
              </a:p>
              <a:p>
                <a:pPr lvl="0">
                  <a:spcBef>
                    <a:spcPts val="600"/>
                  </a:spcBef>
                  <a:buClr>
                    <a:srgbClr val="000000"/>
                  </a:buClr>
                </a:pPr>
                <a:r>
                  <a:rPr lang="en-US" sz="2400" dirty="0"/>
                  <a:t>Now, if </a:t>
                </a:r>
                <a14:m>
                  <m:oMath xmlns:m="http://schemas.openxmlformats.org/officeDocument/2006/math">
                    <m:nary>
                      <m:naryPr>
                        <m:chr m:val="∑"/>
                        <m:subHide m:val="on"/>
                        <m:supHide m:val="on"/>
                        <m:ctrlPr>
                          <a:rPr lang="en-US" sz="2400" i="1">
                            <a:latin typeface="Cambria Math" panose="02040503050406030204" pitchFamily="18" charset="0"/>
                          </a:rPr>
                        </m:ctrlPr>
                      </m:naryPr>
                      <m:sub/>
                      <m:sup/>
                      <m:e>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𝑀</m:t>
                                </m:r>
                              </m:e>
                            </m:acc>
                          </m:e>
                          <m:sub>
                            <m:r>
                              <a:rPr lang="en-US" sz="2400" i="1">
                                <a:latin typeface="Cambria Math" panose="02040503050406030204" pitchFamily="18" charset="0"/>
                              </a:rPr>
                              <m:t>𝐴</m:t>
                            </m:r>
                          </m:sub>
                        </m:sSub>
                        <m:r>
                          <a:rPr lang="en-US" sz="2400" i="1">
                            <a:latin typeface="Cambria Math" panose="02040503050406030204" pitchFamily="18" charset="0"/>
                          </a:rPr>
                          <m:t>=0 </m:t>
                        </m:r>
                      </m:e>
                    </m:nary>
                  </m:oMath>
                </a14:m>
                <a:r>
                  <a:rPr lang="en-US" sz="2400" dirty="0"/>
                  <a:t>, where B is any point such that the line AB is not per pedicular to the x-direction, we see that </a:t>
                </a:r>
                <a14:m>
                  <m:oMath xmlns:m="http://schemas.openxmlformats.org/officeDocument/2006/math">
                    <m:acc>
                      <m:accPr>
                        <m:chr m:val="⃗"/>
                        <m:ctrlPr>
                          <a:rPr lang="en-US" sz="2400" i="1">
                            <a:latin typeface="Cambria Math" panose="02040503050406030204" pitchFamily="18" charset="0"/>
                          </a:rPr>
                        </m:ctrlPr>
                      </m:accPr>
                      <m:e>
                        <m:r>
                          <a:rPr lang="en-US" sz="2400" i="1">
                            <a:latin typeface="Cambria Math" panose="02040503050406030204" pitchFamily="18" charset="0"/>
                          </a:rPr>
                          <m:t>𝑅</m:t>
                        </m:r>
                      </m:e>
                    </m:acc>
                  </m:oMath>
                </a14:m>
                <a:r>
                  <a:rPr lang="en-US" sz="2400" dirty="0"/>
                  <a:t> must be zero, and thus the body is in equilibrium. </a:t>
                </a:r>
              </a:p>
            </p:txBody>
          </p:sp>
        </mc:Choice>
        <mc:Fallback xmlns="">
          <p:sp>
            <p:nvSpPr>
              <p:cNvPr id="3" name="Subtitle 2">
                <a:extLst>
                  <a:ext uri="{FF2B5EF4-FFF2-40B4-BE49-F238E27FC236}">
                    <a16:creationId xmlns:a16="http://schemas.microsoft.com/office/drawing/2014/main" id="{B258BF69-2AE9-9553-BE16-8B4B39DEFE24}"/>
                  </a:ext>
                </a:extLst>
              </p:cNvPr>
              <p:cNvSpPr txBox="1">
                <a:spLocks noGrp="1" noRot="1" noChangeAspect="1" noMove="1" noResize="1" noEditPoints="1" noAdjustHandles="1" noChangeArrowheads="1" noChangeShapeType="1" noTextEdit="1"/>
              </p:cNvSpPr>
              <p:nvPr>
                <p:ph idx="1"/>
              </p:nvPr>
            </p:nvSpPr>
            <p:spPr>
              <a:xfrm>
                <a:off x="276045" y="3447422"/>
                <a:ext cx="8758843" cy="2960004"/>
              </a:xfrm>
              <a:blipFill>
                <a:blip r:embed="rId3"/>
                <a:stretch>
                  <a:fillRect l="-905" r="-626" b="-3093"/>
                </a:stretch>
              </a:blipFill>
            </p:spPr>
            <p:txBody>
              <a:bodyPr/>
              <a:lstStyle/>
              <a:p>
                <a:r>
                  <a:rPr lang="en-US">
                    <a:noFill/>
                  </a:rPr>
                  <a:t> </a:t>
                </a:r>
              </a:p>
            </p:txBody>
          </p:sp>
        </mc:Fallback>
      </mc:AlternateContent>
      <p:grpSp>
        <p:nvGrpSpPr>
          <p:cNvPr id="5" name="Group 38">
            <a:extLst>
              <a:ext uri="{FF2B5EF4-FFF2-40B4-BE49-F238E27FC236}">
                <a16:creationId xmlns:a16="http://schemas.microsoft.com/office/drawing/2014/main" id="{999C9414-4359-9170-6418-47A5D44115CD}"/>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A990FBE8-EBFD-2BE5-78E4-BCA1BE11D1A6}"/>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3DB4FB11-502D-7216-CDAB-F92A3A0FFE19}"/>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487F16A3-E4D6-6054-39DD-77D3C3CD1091}"/>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8E60839D-C404-336A-AD8B-143E6AB048E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D2B1D70B-1AC0-C4ED-7082-6CF9DFF4EC7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92B9A6A9-0F39-4170-180E-C8B6CB4DF833}"/>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5762D8F8-1A02-69D7-DADC-24B23E7C959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2969AB14-9DA9-2BD9-6553-55A9F5DDB61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E43EBC67-9082-A55B-D53D-DA349B871012}"/>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2943F665-C375-08D1-0421-C73C6FB4D89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47CD5885-39FD-4D9D-9981-A6AB992F41A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53FB4B3C-FD59-58FF-C528-DFBE6A89B4C6}"/>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85E1AE48-76DC-1D3C-520B-7948B67AB10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8DEB03DA-DDF7-76A3-DDA6-BE705A0BCD7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D6A285F1-E3D2-AB3A-3C32-906BAD380DC2}"/>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235CE303-E209-959F-0C71-2995C22E5A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6" name="Picture 25">
            <a:extLst>
              <a:ext uri="{FF2B5EF4-FFF2-40B4-BE49-F238E27FC236}">
                <a16:creationId xmlns:a16="http://schemas.microsoft.com/office/drawing/2014/main" id="{69A7C48B-D1C3-295B-0541-68297A90732D}"/>
              </a:ext>
            </a:extLst>
          </p:cNvPr>
          <p:cNvPicPr>
            <a:picLocks noChangeAspect="1"/>
          </p:cNvPicPr>
          <p:nvPr/>
        </p:nvPicPr>
        <p:blipFill>
          <a:blip r:embed="rId5"/>
          <a:stretch>
            <a:fillRect/>
          </a:stretch>
        </p:blipFill>
        <p:spPr>
          <a:xfrm>
            <a:off x="1393579" y="1364527"/>
            <a:ext cx="3253958" cy="1661016"/>
          </a:xfrm>
          <a:prstGeom prst="rect">
            <a:avLst/>
          </a:prstGeom>
        </p:spPr>
      </p:pic>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B9DFABF0-A28F-F78E-6AAB-0BD26203D473}"/>
                  </a:ext>
                </a:extLst>
              </p:cNvPr>
              <p:cNvSpPr txBox="1"/>
              <p:nvPr/>
            </p:nvSpPr>
            <p:spPr>
              <a:xfrm>
                <a:off x="4759872" y="1435453"/>
                <a:ext cx="3098412" cy="184172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i="1" smtClean="0">
                              <a:latin typeface="Cambria Math" panose="02040503050406030204" pitchFamily="18" charset="0"/>
                            </a:rPr>
                          </m:ctrlPr>
                        </m:dPr>
                        <m:e>
                          <m:m>
                            <m:mPr>
                              <m:mcs>
                                <m:mc>
                                  <m:mcPr>
                                    <m:count m:val="1"/>
                                    <m:mcJc m:val="center"/>
                                  </m:mcPr>
                                </m:mc>
                              </m:mcs>
                              <m:ctrlPr>
                                <a:rPr lang="en-US" i="1" smtClean="0">
                                  <a:latin typeface="Cambria Math" panose="02040503050406030204" pitchFamily="18" charset="0"/>
                                </a:rPr>
                              </m:ctrlPr>
                            </m:mPr>
                            <m:mr>
                              <m:e>
                                <m:nary>
                                  <m:naryPr>
                                    <m:chr m:val="∑"/>
                                    <m:subHide m:val="on"/>
                                    <m:supHide m:val="on"/>
                                    <m:ctrlPr>
                                      <a:rPr lang="en-US" i="1">
                                        <a:latin typeface="Cambria Math" panose="02040503050406030204" pitchFamily="18" charset="0"/>
                                      </a:rPr>
                                    </m:ctrlPr>
                                  </m:naryPr>
                                  <m:sub/>
                                  <m:sup/>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𝑀</m:t>
                                            </m:r>
                                          </m:e>
                                        </m:acc>
                                      </m:e>
                                      <m:sub>
                                        <m:r>
                                          <a:rPr lang="en-US" i="1">
                                            <a:latin typeface="Cambria Math" panose="02040503050406030204" pitchFamily="18" charset="0"/>
                                          </a:rPr>
                                          <m:t>𝐴</m:t>
                                        </m:r>
                                      </m:sub>
                                    </m:sSub>
                                    <m:r>
                                      <a:rPr lang="en-US" i="1">
                                        <a:latin typeface="Cambria Math" panose="02040503050406030204" pitchFamily="18" charset="0"/>
                                      </a:rPr>
                                      <m:t>=</m:t>
                                    </m:r>
                                  </m:e>
                                </m:nary>
                                <m:r>
                                  <a:rPr lang="en-US" i="1">
                                    <a:latin typeface="Cambria Math" panose="02040503050406030204" pitchFamily="18" charset="0"/>
                                  </a:rPr>
                                  <m:t>0</m:t>
                                </m:r>
                              </m:e>
                            </m:mr>
                            <m:mr>
                              <m:e>
                                <m:nary>
                                  <m:naryPr>
                                    <m:chr m:val="∑"/>
                                    <m:subHide m:val="on"/>
                                    <m:supHide m:val="on"/>
                                    <m:ctrlPr>
                                      <a:rPr lang="en-US" i="1">
                                        <a:latin typeface="Cambria Math" panose="02040503050406030204" pitchFamily="18" charset="0"/>
                                      </a:rPr>
                                    </m:ctrlPr>
                                  </m:naryPr>
                                  <m:sub/>
                                  <m:sup/>
                                  <m:e>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panose="02040503050406030204" pitchFamily="18" charset="0"/>
                                              </a:rPr>
                                              <m:t>𝐹</m:t>
                                            </m:r>
                                          </m:e>
                                        </m:acc>
                                      </m:e>
                                      <m:sub>
                                        <m:r>
                                          <a:rPr lang="en-US" i="1">
                                            <a:latin typeface="Cambria Math" panose="02040503050406030204" pitchFamily="18" charset="0"/>
                                          </a:rPr>
                                          <m:t>𝑋</m:t>
                                        </m:r>
                                      </m:sub>
                                    </m:sSub>
                                    <m:r>
                                      <a:rPr lang="en-US" i="1">
                                        <a:latin typeface="Cambria Math" panose="02040503050406030204" pitchFamily="18" charset="0"/>
                                      </a:rPr>
                                      <m:t>=</m:t>
                                    </m:r>
                                  </m:e>
                                </m:nary>
                                <m:r>
                                  <a:rPr lang="en-US" i="1">
                                    <a:latin typeface="Cambria Math" panose="02040503050406030204" pitchFamily="18" charset="0"/>
                                  </a:rPr>
                                  <m:t>0</m:t>
                                </m:r>
                              </m:e>
                            </m:mr>
                          </m:m>
                        </m:e>
                      </m:d>
                      <m:r>
                        <a:rPr lang="en-US" b="0" i="1" smtClean="0">
                          <a:latin typeface="Cambria Math" panose="02040503050406030204" pitchFamily="18" charset="0"/>
                        </a:rPr>
                        <m:t> </m:t>
                      </m:r>
                      <m:r>
                        <a:rPr lang="en-US" b="0" i="1" smtClean="0">
                          <a:latin typeface="Cambria Math" panose="02040503050406030204" pitchFamily="18" charset="0"/>
                        </a:rPr>
                        <m:t>𝑆𝑎𝑡𝑖𝑠𝑓𝑖𝑒𝑑</m:t>
                      </m:r>
                    </m:oMath>
                  </m:oMathPara>
                </a14:m>
                <a:endParaRPr lang="en-US" dirty="0"/>
              </a:p>
            </p:txBody>
          </p:sp>
        </mc:Choice>
        <mc:Fallback xmlns="">
          <p:sp>
            <p:nvSpPr>
              <p:cNvPr id="27" name="TextBox 26">
                <a:extLst>
                  <a:ext uri="{FF2B5EF4-FFF2-40B4-BE49-F238E27FC236}">
                    <a16:creationId xmlns:a16="http://schemas.microsoft.com/office/drawing/2014/main" id="{B9DFABF0-A28F-F78E-6AAB-0BD26203D473}"/>
                  </a:ext>
                </a:extLst>
              </p:cNvPr>
              <p:cNvSpPr txBox="1">
                <a:spLocks noRot="1" noChangeAspect="1" noMove="1" noResize="1" noEditPoints="1" noAdjustHandles="1" noChangeArrowheads="1" noChangeShapeType="1" noTextEdit="1"/>
              </p:cNvSpPr>
              <p:nvPr/>
            </p:nvSpPr>
            <p:spPr>
              <a:xfrm>
                <a:off x="4759872" y="1435453"/>
                <a:ext cx="3098412" cy="1841723"/>
              </a:xfrm>
              <a:prstGeom prst="rect">
                <a:avLst/>
              </a:prstGeom>
              <a:blipFill>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243570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dissolv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dissolve">
                                      <p:cBhvr>
                                        <p:cTn id="18" dur="500"/>
                                        <p:tgtEl>
                                          <p:spTgt spid="3">
                                            <p:txEl>
                                              <p:pRg st="1" end="1"/>
                                            </p:txEl>
                                          </p:spTgt>
                                        </p:tgtEl>
                                      </p:cBhvr>
                                    </p:animEffect>
                                  </p:childTnLst>
                                </p:cTn>
                              </p:par>
                              <p:par>
                                <p:cTn id="19" presetID="2" presetClass="entr" presetSubtype="4"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additive="base">
                                        <p:cTn id="21" dur="500" fill="hold"/>
                                        <p:tgtEl>
                                          <p:spTgt spid="26"/>
                                        </p:tgtEl>
                                        <p:attrNameLst>
                                          <p:attrName>ppt_x</p:attrName>
                                        </p:attrNameLst>
                                      </p:cBhvr>
                                      <p:tavLst>
                                        <p:tav tm="0">
                                          <p:val>
                                            <p:strVal val="#ppt_x"/>
                                          </p:val>
                                        </p:tav>
                                        <p:tav tm="100000">
                                          <p:val>
                                            <p:strVal val="#ppt_x"/>
                                          </p:val>
                                        </p:tav>
                                      </p:tavLst>
                                    </p:anim>
                                    <p:anim calcmode="lin" valueType="num">
                                      <p:cBhvr additive="base">
                                        <p:cTn id="2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78E91-D30D-C211-0AE5-6CB1A8AF89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2C5045-F0BA-D343-D0F5-73FEE977B60E}"/>
              </a:ext>
            </a:extLst>
          </p:cNvPr>
          <p:cNvSpPr>
            <a:spLocks noGrp="1"/>
          </p:cNvSpPr>
          <p:nvPr>
            <p:ph type="title"/>
          </p:nvPr>
        </p:nvSpPr>
        <p:spPr>
          <a:xfrm>
            <a:off x="421448" y="38100"/>
            <a:ext cx="7772400" cy="1143000"/>
          </a:xfrm>
        </p:spPr>
        <p:txBody>
          <a:bodyPr/>
          <a:lstStyle/>
          <a:p>
            <a:r>
              <a:rPr lang="en-US" sz="2800" dirty="0"/>
              <a:t>Alternative Equilibrium Equations</a:t>
            </a:r>
          </a:p>
        </p:txBody>
      </p:sp>
      <p:sp>
        <p:nvSpPr>
          <p:cNvPr id="3" name="Subtitle 2">
            <a:extLst>
              <a:ext uri="{FF2B5EF4-FFF2-40B4-BE49-F238E27FC236}">
                <a16:creationId xmlns:a16="http://schemas.microsoft.com/office/drawing/2014/main" id="{754C1587-DE7F-3FA7-1396-A24C35DC85C0}"/>
              </a:ext>
            </a:extLst>
          </p:cNvPr>
          <p:cNvSpPr txBox="1">
            <a:spLocks noGrp="1"/>
          </p:cNvSpPr>
          <p:nvPr>
            <p:ph idx="1"/>
          </p:nvPr>
        </p:nvSpPr>
        <p:spPr>
          <a:xfrm>
            <a:off x="358169" y="1372738"/>
            <a:ext cx="8758843" cy="801248"/>
          </a:xfrm>
        </p:spPr>
        <p:txBody>
          <a:bodyPr anchorCtr="0"/>
          <a:lstStyle/>
          <a:p>
            <a:pPr lvl="0">
              <a:spcBef>
                <a:spcPts val="600"/>
              </a:spcBef>
              <a:buClr>
                <a:srgbClr val="000000"/>
              </a:buClr>
            </a:pPr>
            <a:r>
              <a:rPr lang="en-US" sz="2400" dirty="0"/>
              <a:t>Therefore, an alternative set of equilibrium equations is</a:t>
            </a:r>
            <a:endParaRPr lang="en-US" sz="2400" dirty="0">
              <a:solidFill>
                <a:srgbClr val="7030A0"/>
              </a:solidFill>
              <a:ea typeface="Calibri"/>
              <a:cs typeface="Calibri"/>
            </a:endParaRPr>
          </a:p>
        </p:txBody>
      </p:sp>
      <p:grpSp>
        <p:nvGrpSpPr>
          <p:cNvPr id="5" name="Group 38">
            <a:extLst>
              <a:ext uri="{FF2B5EF4-FFF2-40B4-BE49-F238E27FC236}">
                <a16:creationId xmlns:a16="http://schemas.microsoft.com/office/drawing/2014/main" id="{2C107F3D-9C0A-23F3-B8C5-AAB2743CC2BF}"/>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2E1AB236-171C-6A51-7D46-E268023FABC7}"/>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523DC1DB-AA08-F1BA-540C-23C548EF6962}"/>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1A39F0C2-397A-A5A0-28BF-2626BDDF6391}"/>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1EAE5EFA-F0DA-8AA8-DB6A-D8AF4B69BC5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3D14906A-902B-CE28-18C8-039C73B1F23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C0F761EE-64B2-F9CA-672D-F594AA5A5934}"/>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94B03C6-F2E1-83A2-9466-E8BBBAF2761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D324E0D9-B9AD-DA46-8E27-585DC7B954E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CEA687D6-2BF8-0002-A015-B2C9768D39DD}"/>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9E7214A5-651C-8858-BFBA-24839B41A74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17BD8885-4225-109E-6350-BCD105D3B44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0A74ED48-C68C-242D-F79F-0CBF2F6C07A2}"/>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6BF74566-C0CF-9E7A-FD3E-15A61C25A60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1B1BA003-0D20-AB78-2E72-4CB78E8E01A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DA6E5C3D-D3FD-7EFF-3029-BC0F87EC8DC7}"/>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4888A46F-10FF-16C5-7E05-DC73B6AE6A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00D36817-8F24-C0FF-6FCA-BFBD41366554}"/>
                  </a:ext>
                </a:extLst>
              </p:cNvPr>
              <p:cNvSpPr txBox="1"/>
              <p:nvPr/>
            </p:nvSpPr>
            <p:spPr>
              <a:xfrm>
                <a:off x="1752600" y="2133600"/>
                <a:ext cx="1555106"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𝑋𝑖</m:t>
                              </m:r>
                            </m:sub>
                          </m:sSub>
                        </m:e>
                      </m:nary>
                      <m:r>
                        <a:rPr lang="en-US" b="0" i="1" smtClean="0">
                          <a:latin typeface="Cambria Math" panose="02040503050406030204" pitchFamily="18" charset="0"/>
                        </a:rPr>
                        <m:t>=0</m:t>
                      </m:r>
                    </m:oMath>
                  </m:oMathPara>
                </a14:m>
                <a:endParaRPr lang="en-US" dirty="0"/>
              </a:p>
            </p:txBody>
          </p:sp>
        </mc:Choice>
        <mc:Fallback xmlns="">
          <p:sp>
            <p:nvSpPr>
              <p:cNvPr id="24" name="TextBox 23">
                <a:extLst>
                  <a:ext uri="{FF2B5EF4-FFF2-40B4-BE49-F238E27FC236}">
                    <a16:creationId xmlns:a16="http://schemas.microsoft.com/office/drawing/2014/main" id="{00D36817-8F24-C0FF-6FCA-BFBD41366554}"/>
                  </a:ext>
                </a:extLst>
              </p:cNvPr>
              <p:cNvSpPr txBox="1">
                <a:spLocks noRot="1" noChangeAspect="1" noMove="1" noResize="1" noEditPoints="1" noAdjustHandles="1" noChangeArrowheads="1" noChangeShapeType="1" noTextEdit="1"/>
              </p:cNvSpPr>
              <p:nvPr/>
            </p:nvSpPr>
            <p:spPr>
              <a:xfrm>
                <a:off x="1752600" y="2133600"/>
                <a:ext cx="1555106" cy="100822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0CE06A0F-8292-6038-3051-B1F95C147A3F}"/>
                  </a:ext>
                </a:extLst>
              </p:cNvPr>
              <p:cNvSpPr txBox="1"/>
              <p:nvPr/>
            </p:nvSpPr>
            <p:spPr>
              <a:xfrm>
                <a:off x="3657600" y="2127914"/>
                <a:ext cx="1582356"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i="1" smtClean="0">
                                  <a:latin typeface="Cambria Math" panose="02040503050406030204" pitchFamily="18" charset="0"/>
                                </a:rPr>
                              </m:ctrlPr>
                            </m:sSubPr>
                            <m:e>
                              <m:r>
                                <a:rPr lang="en-US" b="0" i="1" smtClean="0">
                                  <a:latin typeface="Cambria Math" panose="02040503050406030204" pitchFamily="18" charset="0"/>
                                </a:rPr>
                                <m:t>𝑀</m:t>
                              </m:r>
                            </m:e>
                            <m:sub>
                              <m:r>
                                <a:rPr lang="en-US" b="0" i="1" smtClean="0">
                                  <a:latin typeface="Cambria Math" panose="02040503050406030204" pitchFamily="18" charset="0"/>
                                </a:rPr>
                                <m:t>𝐴𝑖</m:t>
                              </m:r>
                            </m:sub>
                          </m:sSub>
                        </m:e>
                      </m:nary>
                      <m:r>
                        <a:rPr lang="en-US" b="0" i="1" smtClean="0">
                          <a:latin typeface="Cambria Math" panose="02040503050406030204" pitchFamily="18" charset="0"/>
                        </a:rPr>
                        <m:t>=0</m:t>
                      </m:r>
                    </m:oMath>
                  </m:oMathPara>
                </a14:m>
                <a:endParaRPr lang="en-US" dirty="0"/>
              </a:p>
            </p:txBody>
          </p:sp>
        </mc:Choice>
        <mc:Fallback xmlns="">
          <p:sp>
            <p:nvSpPr>
              <p:cNvPr id="25" name="TextBox 24">
                <a:extLst>
                  <a:ext uri="{FF2B5EF4-FFF2-40B4-BE49-F238E27FC236}">
                    <a16:creationId xmlns:a16="http://schemas.microsoft.com/office/drawing/2014/main" id="{0CE06A0F-8292-6038-3051-B1F95C147A3F}"/>
                  </a:ext>
                </a:extLst>
              </p:cNvPr>
              <p:cNvSpPr txBox="1">
                <a:spLocks noRot="1" noChangeAspect="1" noMove="1" noResize="1" noEditPoints="1" noAdjustHandles="1" noChangeArrowheads="1" noChangeShapeType="1" noTextEdit="1"/>
              </p:cNvSpPr>
              <p:nvPr/>
            </p:nvSpPr>
            <p:spPr>
              <a:xfrm>
                <a:off x="3657600" y="2127914"/>
                <a:ext cx="1582356" cy="100822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DAE6B229-5C70-5B3C-877D-4E8773BD2594}"/>
                  </a:ext>
                </a:extLst>
              </p:cNvPr>
              <p:cNvSpPr txBox="1"/>
              <p:nvPr/>
            </p:nvSpPr>
            <p:spPr>
              <a:xfrm>
                <a:off x="5790513" y="2127913"/>
                <a:ext cx="1600887"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i="1" smtClean="0">
                                  <a:latin typeface="Cambria Math" panose="02040503050406030204" pitchFamily="18" charset="0"/>
                                </a:rPr>
                              </m:ctrlPr>
                            </m:sSubPr>
                            <m:e>
                              <m:r>
                                <a:rPr lang="en-US" b="0" i="1" smtClean="0">
                                  <a:latin typeface="Cambria Math" panose="02040503050406030204" pitchFamily="18" charset="0"/>
                                </a:rPr>
                                <m:t>𝑀</m:t>
                              </m:r>
                            </m:e>
                            <m:sub>
                              <m:r>
                                <a:rPr lang="en-US" b="0" i="1" smtClean="0">
                                  <a:latin typeface="Cambria Math" panose="02040503050406030204" pitchFamily="18" charset="0"/>
                                </a:rPr>
                                <m:t>𝐵𝑖</m:t>
                              </m:r>
                            </m:sub>
                          </m:sSub>
                        </m:e>
                      </m:nary>
                      <m:r>
                        <a:rPr lang="en-US" b="0" i="1" smtClean="0">
                          <a:latin typeface="Cambria Math" panose="02040503050406030204" pitchFamily="18" charset="0"/>
                        </a:rPr>
                        <m:t>=0</m:t>
                      </m:r>
                    </m:oMath>
                  </m:oMathPara>
                </a14:m>
                <a:endParaRPr lang="en-US" dirty="0"/>
              </a:p>
            </p:txBody>
          </p:sp>
        </mc:Choice>
        <mc:Fallback xmlns="">
          <p:sp>
            <p:nvSpPr>
              <p:cNvPr id="26" name="TextBox 25">
                <a:extLst>
                  <a:ext uri="{FF2B5EF4-FFF2-40B4-BE49-F238E27FC236}">
                    <a16:creationId xmlns:a16="http://schemas.microsoft.com/office/drawing/2014/main" id="{DAE6B229-5C70-5B3C-877D-4E8773BD2594}"/>
                  </a:ext>
                </a:extLst>
              </p:cNvPr>
              <p:cNvSpPr txBox="1">
                <a:spLocks noRot="1" noChangeAspect="1" noMove="1" noResize="1" noEditPoints="1" noAdjustHandles="1" noChangeArrowheads="1" noChangeShapeType="1" noTextEdit="1"/>
              </p:cNvSpPr>
              <p:nvPr/>
            </p:nvSpPr>
            <p:spPr>
              <a:xfrm>
                <a:off x="5790513" y="2127913"/>
                <a:ext cx="1600887" cy="1008225"/>
              </a:xfrm>
              <a:prstGeom prst="rect">
                <a:avLst/>
              </a:prstGeom>
              <a:blipFill>
                <a:blip r:embed="rId6"/>
                <a:stretch>
                  <a:fillRect/>
                </a:stretch>
              </a:blipFill>
            </p:spPr>
            <p:txBody>
              <a:bodyPr/>
              <a:lstStyle/>
              <a:p>
                <a:r>
                  <a:rPr lang="en-US">
                    <a:noFill/>
                  </a:rPr>
                  <a:t> </a:t>
                </a:r>
              </a:p>
            </p:txBody>
          </p:sp>
        </mc:Fallback>
      </mc:AlternateContent>
      <p:sp>
        <p:nvSpPr>
          <p:cNvPr id="23" name="TextBox 22">
            <a:extLst>
              <a:ext uri="{FF2B5EF4-FFF2-40B4-BE49-F238E27FC236}">
                <a16:creationId xmlns:a16="http://schemas.microsoft.com/office/drawing/2014/main" id="{5F672500-C530-D0E4-D35E-9B36B4C8856D}"/>
              </a:ext>
            </a:extLst>
          </p:cNvPr>
          <p:cNvSpPr txBox="1"/>
          <p:nvPr/>
        </p:nvSpPr>
        <p:spPr>
          <a:xfrm>
            <a:off x="493962" y="3514277"/>
            <a:ext cx="8341552" cy="830997"/>
          </a:xfrm>
          <a:prstGeom prst="rect">
            <a:avLst/>
          </a:prstGeom>
          <a:noFill/>
        </p:spPr>
        <p:txBody>
          <a:bodyPr wrap="square">
            <a:spAutoFit/>
          </a:bodyPr>
          <a:lstStyle/>
          <a:p>
            <a:r>
              <a:rPr lang="en-US" dirty="0"/>
              <a:t>where the two points A and B must not lie on a line perpendicular to the x-direction.</a:t>
            </a:r>
          </a:p>
        </p:txBody>
      </p:sp>
      <p:pic>
        <p:nvPicPr>
          <p:cNvPr id="4" name="Picture 3">
            <a:extLst>
              <a:ext uri="{FF2B5EF4-FFF2-40B4-BE49-F238E27FC236}">
                <a16:creationId xmlns:a16="http://schemas.microsoft.com/office/drawing/2014/main" id="{6544A71E-A7FA-CCAD-DBAE-683E404B9E14}"/>
              </a:ext>
            </a:extLst>
          </p:cNvPr>
          <p:cNvPicPr>
            <a:picLocks noChangeAspect="1"/>
          </p:cNvPicPr>
          <p:nvPr/>
        </p:nvPicPr>
        <p:blipFill>
          <a:blip r:embed="rId7"/>
          <a:stretch>
            <a:fillRect/>
          </a:stretch>
        </p:blipFill>
        <p:spPr>
          <a:xfrm>
            <a:off x="2590800" y="4550187"/>
            <a:ext cx="3253958" cy="1661016"/>
          </a:xfrm>
          <a:prstGeom prst="rect">
            <a:avLst/>
          </a:prstGeom>
        </p:spPr>
      </p:pic>
    </p:spTree>
    <p:extLst>
      <p:ext uri="{BB962C8B-B14F-4D97-AF65-F5344CB8AC3E}">
        <p14:creationId xmlns:p14="http://schemas.microsoft.com/office/powerpoint/2010/main" val="1755598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ppt_x"/>
                                          </p:val>
                                        </p:tav>
                                        <p:tav tm="100000">
                                          <p:val>
                                            <p:strVal val="#ppt_x"/>
                                          </p:val>
                                        </p:tav>
                                      </p:tavLst>
                                    </p:anim>
                                    <p:anim calcmode="lin" valueType="num">
                                      <p:cBhvr additive="base">
                                        <p:cTn id="20" dur="500" fill="hold"/>
                                        <p:tgtEl>
                                          <p:spTgt spid="2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500" fill="hold"/>
                                        <p:tgtEl>
                                          <p:spTgt spid="23"/>
                                        </p:tgtEl>
                                        <p:attrNameLst>
                                          <p:attrName>ppt_x</p:attrName>
                                        </p:attrNameLst>
                                      </p:cBhvr>
                                      <p:tavLst>
                                        <p:tav tm="0">
                                          <p:val>
                                            <p:strVal val="#ppt_x"/>
                                          </p:val>
                                        </p:tav>
                                        <p:tav tm="100000">
                                          <p:val>
                                            <p:strVal val="#ppt_x"/>
                                          </p:val>
                                        </p:tav>
                                      </p:tavLst>
                                    </p:anim>
                                    <p:anim calcmode="lin" valueType="num">
                                      <p:cBhvr additive="base">
                                        <p:cTn id="3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4" grpId="0"/>
      <p:bldP spid="25" grpId="0"/>
      <p:bldP spid="26" grpId="0"/>
      <p:bldP spid="2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8135A-8C0C-003B-C3F2-C9AF5AEEA8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7AC9DA-77BF-FB17-02F7-16694B0BD239}"/>
              </a:ext>
            </a:extLst>
          </p:cNvPr>
          <p:cNvSpPr txBox="1">
            <a:spLocks noGrp="1"/>
          </p:cNvSpPr>
          <p:nvPr>
            <p:ph type="ctrTitle"/>
          </p:nvPr>
        </p:nvSpPr>
        <p:spPr>
          <a:xfrm>
            <a:off x="381003" y="304800"/>
            <a:ext cx="8382003" cy="804034"/>
          </a:xfrm>
          <a:noFill/>
        </p:spPr>
        <p:txBody>
          <a:bodyPr/>
          <a:lstStyle/>
          <a:p>
            <a:pPr lvl="0"/>
            <a:r>
              <a:rPr lang="en-US" sz="2800" dirty="0"/>
              <a:t>Alternative Equilibrium Equations</a:t>
            </a:r>
            <a:endParaRPr lang="en-US" sz="2800" dirty="0">
              <a:solidFill>
                <a:schemeClr val="tx1"/>
              </a:solidFill>
              <a:ea typeface="Calibri"/>
              <a:cs typeface="Calibri"/>
            </a:endParaRPr>
          </a:p>
        </p:txBody>
      </p:sp>
      <p:grpSp>
        <p:nvGrpSpPr>
          <p:cNvPr id="5" name="Group 38">
            <a:extLst>
              <a:ext uri="{FF2B5EF4-FFF2-40B4-BE49-F238E27FC236}">
                <a16:creationId xmlns:a16="http://schemas.microsoft.com/office/drawing/2014/main" id="{B9446EF3-BEFF-D554-6A40-A1B04A87CDF3}"/>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65356008-E475-D42D-D5FF-6DB14BAB7947}"/>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D74E784B-BF44-1890-2268-2C8178BF604E}"/>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DB8420B8-92D2-268A-FAA4-227C40FFBC9C}"/>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847DE2C1-C60F-32DB-7276-00FFCB4042C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CFC5E21F-E3C8-EE8F-8BA2-5E7FB6A33AE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494A5726-B850-73F0-7ACB-2A3B6FC93B3A}"/>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FAA7E4AD-6167-F548-99FF-082518AAF54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63268F7E-A735-A818-27CA-29D6CA16453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257E7B0F-EEDA-7804-6BEF-0F3C1A821A91}"/>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F86B3FB7-C786-4169-D8D6-BC5FAEB4C18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6E06053B-4050-F8F4-4536-626F9532B55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BF3196FC-E3DA-7D44-20F3-047748D2E87B}"/>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640B84F0-55B3-DDEE-2C12-7F90EE18753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645B90E5-7463-AAAB-A87B-B0A5DDFD3B6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F9ACF954-6BF3-960F-52B6-3288257453A2}"/>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126B9914-DD88-DC08-3AB1-7A31453C9B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3" name="Subtitle 2">
                <a:extLst>
                  <a:ext uri="{FF2B5EF4-FFF2-40B4-BE49-F238E27FC236}">
                    <a16:creationId xmlns:a16="http://schemas.microsoft.com/office/drawing/2014/main" id="{4F344235-6367-750F-A853-E31076D50382}"/>
                  </a:ext>
                </a:extLst>
              </p:cNvPr>
              <p:cNvSpPr txBox="1">
                <a:spLocks noGrp="1"/>
              </p:cNvSpPr>
              <p:nvPr>
                <p:ph type="subTitle" idx="1"/>
              </p:nvPr>
            </p:nvSpPr>
            <p:spPr>
              <a:xfrm>
                <a:off x="286439" y="2881118"/>
                <a:ext cx="8812212" cy="3840357"/>
              </a:xfrm>
            </p:spPr>
            <p:txBody>
              <a:bodyPr anchorCtr="0"/>
              <a:lstStyle/>
              <a:p>
                <a:pPr marL="342900" lvl="0" indent="-342900" algn="l">
                  <a:spcBef>
                    <a:spcPts val="600"/>
                  </a:spcBef>
                  <a:buClr>
                    <a:srgbClr val="000000"/>
                  </a:buClr>
                  <a:buChar char="•"/>
                </a:pPr>
                <a:r>
                  <a:rPr lang="en-US" sz="2400" dirty="0"/>
                  <a:t>A third formulation of the equilibrium conditions may be made for a coplanar force system. </a:t>
                </a:r>
              </a:p>
              <a:p>
                <a:pPr marL="342900" lvl="0" indent="-342900" algn="l">
                  <a:spcBef>
                    <a:spcPts val="600"/>
                  </a:spcBef>
                  <a:buClr>
                    <a:srgbClr val="000000"/>
                  </a:buClr>
                  <a:buChar char="•"/>
                </a:pPr>
                <a:r>
                  <a:rPr lang="en-US" sz="2400" dirty="0"/>
                  <a:t>This is illustrated in following Figures. </a:t>
                </a:r>
              </a:p>
              <a:p>
                <a:pPr marL="342900" lvl="0" indent="-342900" algn="l">
                  <a:spcBef>
                    <a:spcPts val="600"/>
                  </a:spcBef>
                  <a:buClr>
                    <a:srgbClr val="000000"/>
                  </a:buClr>
                  <a:buChar char="•"/>
                </a:pPr>
                <a:r>
                  <a:rPr lang="en-US" sz="2400" dirty="0"/>
                  <a:t>Again, if </a:t>
                </a:r>
                <a14:m>
                  <m:oMath xmlns:m="http://schemas.openxmlformats.org/officeDocument/2006/math">
                    <m:nary>
                      <m:naryPr>
                        <m:chr m:val="∑"/>
                        <m:subHide m:val="on"/>
                        <m:supHide m:val="on"/>
                        <m:ctrlPr>
                          <a:rPr lang="en-US" sz="2400" i="1">
                            <a:latin typeface="Cambria Math" panose="02040503050406030204" pitchFamily="18" charset="0"/>
                          </a:rPr>
                        </m:ctrlPr>
                      </m:naryPr>
                      <m:sub/>
                      <m:sup/>
                      <m:e>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𝑀</m:t>
                                </m:r>
                              </m:e>
                            </m:acc>
                          </m:e>
                          <m:sub>
                            <m:r>
                              <a:rPr lang="en-US" sz="2400" i="1">
                                <a:latin typeface="Cambria Math" panose="02040503050406030204" pitchFamily="18" charset="0"/>
                              </a:rPr>
                              <m:t>𝐴</m:t>
                            </m:r>
                          </m:sub>
                        </m:sSub>
                        <m:r>
                          <a:rPr lang="en-US" sz="2400" i="1">
                            <a:latin typeface="Cambria Math" panose="02040503050406030204" pitchFamily="18" charset="0"/>
                          </a:rPr>
                          <m:t>=0 &amp; </m:t>
                        </m:r>
                      </m:e>
                    </m:nary>
                    <m:r>
                      <a:rPr lang="en-US" sz="2400" i="1">
                        <a:latin typeface="Cambria Math" panose="02040503050406030204" pitchFamily="18" charset="0"/>
                      </a:rPr>
                      <m:t> </m:t>
                    </m:r>
                  </m:oMath>
                </a14:m>
                <a:r>
                  <a:rPr lang="en-US" sz="2400" dirty="0"/>
                  <a:t>for any body such as that shown in Figure  the resultant, if any, must be a force </a:t>
                </a:r>
                <a14:m>
                  <m:oMath xmlns:m="http://schemas.openxmlformats.org/officeDocument/2006/math">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𝑅</m:t>
                        </m:r>
                      </m:e>
                    </m:acc>
                  </m:oMath>
                </a14:m>
                <a:r>
                  <a:rPr lang="en-US" sz="2400" dirty="0"/>
                  <a:t> through A. </a:t>
                </a:r>
              </a:p>
              <a:p>
                <a:pPr marL="342900" lvl="0" indent="-342900" algn="l">
                  <a:spcBef>
                    <a:spcPts val="600"/>
                  </a:spcBef>
                  <a:buClr>
                    <a:srgbClr val="000000"/>
                  </a:buClr>
                  <a:buChar char="•"/>
                </a:pPr>
                <a:r>
                  <a:rPr lang="en-US" sz="2400" dirty="0"/>
                  <a:t>In addition, if </a:t>
                </a:r>
                <a14:m>
                  <m:oMath xmlns:m="http://schemas.openxmlformats.org/officeDocument/2006/math">
                    <m:nary>
                      <m:naryPr>
                        <m:chr m:val="∑"/>
                        <m:subHide m:val="on"/>
                        <m:supHide m:val="on"/>
                        <m:ctrlPr>
                          <a:rPr lang="en-US" sz="2400" i="1">
                            <a:latin typeface="Cambria Math" panose="02040503050406030204" pitchFamily="18" charset="0"/>
                          </a:rPr>
                        </m:ctrlPr>
                      </m:naryPr>
                      <m:sub/>
                      <m:sup/>
                      <m:e>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𝑀</m:t>
                                </m:r>
                              </m:e>
                            </m:acc>
                          </m:e>
                          <m:sub>
                            <m:r>
                              <a:rPr lang="en-US" sz="2400" b="0" i="1" smtClean="0">
                                <a:latin typeface="Cambria Math" panose="02040503050406030204" pitchFamily="18" charset="0"/>
                              </a:rPr>
                              <m:t>𝐵</m:t>
                            </m:r>
                          </m:sub>
                        </m:sSub>
                        <m:r>
                          <a:rPr lang="en-US" sz="2400" i="1">
                            <a:latin typeface="Cambria Math" panose="02040503050406030204" pitchFamily="18" charset="0"/>
                          </a:rPr>
                          <m:t>=0 &amp; </m:t>
                        </m:r>
                      </m:e>
                    </m:nary>
                  </m:oMath>
                </a14:m>
                <a:r>
                  <a:rPr lang="en-US" sz="2400" dirty="0"/>
                  <a:t>, the resultant, if one still exists, must pass through B as shown in the second Figure. </a:t>
                </a:r>
              </a:p>
              <a:p>
                <a:pPr marL="342900" lvl="0" indent="-342900" algn="l">
                  <a:spcBef>
                    <a:spcPts val="600"/>
                  </a:spcBef>
                  <a:buClr>
                    <a:srgbClr val="000000"/>
                  </a:buClr>
                  <a:buChar char="•"/>
                </a:pPr>
                <a:r>
                  <a:rPr lang="en-US" sz="2400" dirty="0"/>
                  <a:t>Such a force cannot exist, however, if </a:t>
                </a:r>
                <a14:m>
                  <m:oMath xmlns:m="http://schemas.openxmlformats.org/officeDocument/2006/math">
                    <m:nary>
                      <m:naryPr>
                        <m:chr m:val="∑"/>
                        <m:subHide m:val="on"/>
                        <m:supHide m:val="on"/>
                        <m:ctrlPr>
                          <a:rPr lang="en-US" sz="2400" i="1">
                            <a:latin typeface="Cambria Math" panose="02040503050406030204" pitchFamily="18" charset="0"/>
                          </a:rPr>
                        </m:ctrlPr>
                      </m:naryPr>
                      <m:sub/>
                      <m:sup/>
                      <m:e>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𝑀</m:t>
                                </m:r>
                              </m:e>
                            </m:acc>
                          </m:e>
                          <m:sub>
                            <m:r>
                              <a:rPr lang="en-US" sz="2400" b="0" i="1" smtClean="0">
                                <a:latin typeface="Cambria Math" panose="02040503050406030204" pitchFamily="18" charset="0"/>
                              </a:rPr>
                              <m:t>𝐶</m:t>
                            </m:r>
                          </m:sub>
                        </m:sSub>
                        <m:r>
                          <a:rPr lang="en-US" sz="2400" i="1">
                            <a:latin typeface="Cambria Math" panose="02040503050406030204" pitchFamily="18" charset="0"/>
                          </a:rPr>
                          <m:t>=0 &amp; </m:t>
                        </m:r>
                      </m:e>
                    </m:nary>
                  </m:oMath>
                </a14:m>
                <a:r>
                  <a:rPr lang="en-US" sz="2400" dirty="0"/>
                  <a:t>, where C is not collinear with A and B. </a:t>
                </a:r>
                <a:endParaRPr lang="en-US" sz="2400" dirty="0">
                  <a:solidFill>
                    <a:srgbClr val="7030A0"/>
                  </a:solidFill>
                  <a:ea typeface="Calibri"/>
                  <a:cs typeface="Calibri"/>
                </a:endParaRPr>
              </a:p>
            </p:txBody>
          </p:sp>
        </mc:Choice>
        <mc:Fallback xmlns="">
          <p:sp>
            <p:nvSpPr>
              <p:cNvPr id="3" name="Subtitle 2">
                <a:extLst>
                  <a:ext uri="{FF2B5EF4-FFF2-40B4-BE49-F238E27FC236}">
                    <a16:creationId xmlns:a16="http://schemas.microsoft.com/office/drawing/2014/main" id="{4F344235-6367-750F-A853-E31076D50382}"/>
                  </a:ext>
                </a:extLst>
              </p:cNvPr>
              <p:cNvSpPr txBox="1">
                <a:spLocks noGrp="1" noRot="1" noChangeAspect="1" noMove="1" noResize="1" noEditPoints="1" noAdjustHandles="1" noChangeArrowheads="1" noChangeShapeType="1" noTextEdit="1"/>
              </p:cNvSpPr>
              <p:nvPr>
                <p:ph type="subTitle" idx="1"/>
              </p:nvPr>
            </p:nvSpPr>
            <p:spPr>
              <a:xfrm>
                <a:off x="286439" y="2881118"/>
                <a:ext cx="8812212" cy="3840357"/>
              </a:xfrm>
              <a:blipFill>
                <a:blip r:embed="rId4"/>
                <a:stretch>
                  <a:fillRect l="-968" t="-1270" r="-553" b="-4286"/>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7BB8D6D6-85FF-25CB-418D-9F78797777B7}"/>
              </a:ext>
            </a:extLst>
          </p:cNvPr>
          <p:cNvPicPr>
            <a:picLocks noChangeAspect="1"/>
          </p:cNvPicPr>
          <p:nvPr/>
        </p:nvPicPr>
        <p:blipFill>
          <a:blip r:embed="rId5"/>
          <a:stretch>
            <a:fillRect/>
          </a:stretch>
        </p:blipFill>
        <p:spPr>
          <a:xfrm>
            <a:off x="1676400" y="1504835"/>
            <a:ext cx="2148853" cy="1118461"/>
          </a:xfrm>
          <a:prstGeom prst="rect">
            <a:avLst/>
          </a:prstGeom>
        </p:spPr>
      </p:pic>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F9667742-F2E8-AA61-8BBA-5254E2B29332}"/>
                  </a:ext>
                </a:extLst>
              </p:cNvPr>
              <p:cNvSpPr txBox="1"/>
              <p:nvPr/>
            </p:nvSpPr>
            <p:spPr>
              <a:xfrm>
                <a:off x="176842" y="1117021"/>
                <a:ext cx="2229520" cy="67076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subHide m:val="on"/>
                          <m:supHide m:val="on"/>
                          <m:ctrlPr>
                            <a:rPr lang="en-US" sz="1800" i="1" smtClean="0">
                              <a:latin typeface="Cambria Math" panose="02040503050406030204" pitchFamily="18" charset="0"/>
                            </a:rPr>
                          </m:ctrlPr>
                        </m:naryPr>
                        <m:sub/>
                        <m:sup/>
                        <m:e>
                          <m:sSub>
                            <m:sSubPr>
                              <m:ctrlPr>
                                <a:rPr lang="en-US" sz="1800" i="1" smtClean="0">
                                  <a:latin typeface="Cambria Math" panose="02040503050406030204" pitchFamily="18" charset="0"/>
                                </a:rPr>
                              </m:ctrlPr>
                            </m:sSubPr>
                            <m:e>
                              <m:acc>
                                <m:accPr>
                                  <m:chr m:val="⃗"/>
                                  <m:ctrlPr>
                                    <a:rPr lang="en-US" sz="1800" i="1" smtClean="0">
                                      <a:latin typeface="Cambria Math" panose="02040503050406030204" pitchFamily="18" charset="0"/>
                                    </a:rPr>
                                  </m:ctrlPr>
                                </m:accPr>
                                <m:e>
                                  <m:r>
                                    <a:rPr lang="en-US" sz="1800" b="0" i="1" smtClean="0">
                                      <a:latin typeface="Cambria Math" panose="02040503050406030204" pitchFamily="18" charset="0"/>
                                    </a:rPr>
                                    <m:t>𝑀</m:t>
                                  </m:r>
                                </m:e>
                              </m:acc>
                            </m:e>
                            <m:sub>
                              <m:r>
                                <a:rPr lang="en-US" sz="1800" b="0" i="1" smtClean="0">
                                  <a:latin typeface="Cambria Math" panose="02040503050406030204" pitchFamily="18" charset="0"/>
                                </a:rPr>
                                <m:t>𝐴</m:t>
                              </m:r>
                            </m:sub>
                          </m:sSub>
                          <m:r>
                            <a:rPr lang="en-US" sz="1800" b="0" i="1" smtClean="0">
                              <a:latin typeface="Cambria Math" panose="02040503050406030204" pitchFamily="18" charset="0"/>
                            </a:rPr>
                            <m:t>=</m:t>
                          </m:r>
                        </m:e>
                      </m:nary>
                      <m:r>
                        <a:rPr lang="en-US" sz="1800" b="0" i="1" smtClean="0">
                          <a:latin typeface="Cambria Math" panose="02040503050406030204" pitchFamily="18" charset="0"/>
                        </a:rPr>
                        <m:t>0 ;</m:t>
                      </m:r>
                      <m:r>
                        <a:rPr lang="en-US" sz="1800" b="0" i="1" smtClean="0">
                          <a:latin typeface="Cambria Math" panose="02040503050406030204" pitchFamily="18" charset="0"/>
                        </a:rPr>
                        <m:t>𝑆𝑎𝑡𝑖𝑠𝑓𝑖𝑒𝑑</m:t>
                      </m:r>
                    </m:oMath>
                  </m:oMathPara>
                </a14:m>
                <a:endParaRPr lang="en-US" sz="1800" dirty="0"/>
              </a:p>
            </p:txBody>
          </p:sp>
        </mc:Choice>
        <mc:Fallback xmlns="">
          <p:sp>
            <p:nvSpPr>
              <p:cNvPr id="22" name="TextBox 21">
                <a:extLst>
                  <a:ext uri="{FF2B5EF4-FFF2-40B4-BE49-F238E27FC236}">
                    <a16:creationId xmlns:a16="http://schemas.microsoft.com/office/drawing/2014/main" id="{F9667742-F2E8-AA61-8BBA-5254E2B29332}"/>
                  </a:ext>
                </a:extLst>
              </p:cNvPr>
              <p:cNvSpPr txBox="1">
                <a:spLocks noRot="1" noChangeAspect="1" noMove="1" noResize="1" noEditPoints="1" noAdjustHandles="1" noChangeArrowheads="1" noChangeShapeType="1" noTextEdit="1"/>
              </p:cNvSpPr>
              <p:nvPr/>
            </p:nvSpPr>
            <p:spPr>
              <a:xfrm>
                <a:off x="176842" y="1117021"/>
                <a:ext cx="2229520" cy="670761"/>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DA487D26-1929-993D-15FA-E1FC572CA6A6}"/>
                  </a:ext>
                </a:extLst>
              </p:cNvPr>
              <p:cNvSpPr txBox="1"/>
              <p:nvPr/>
            </p:nvSpPr>
            <p:spPr>
              <a:xfrm>
                <a:off x="6519488" y="1396556"/>
                <a:ext cx="2342500" cy="138134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1800" i="1" smtClean="0">
                              <a:latin typeface="Cambria Math" panose="02040503050406030204" pitchFamily="18" charset="0"/>
                            </a:rPr>
                          </m:ctrlPr>
                        </m:dPr>
                        <m:e>
                          <m:m>
                            <m:mPr>
                              <m:mcs>
                                <m:mc>
                                  <m:mcPr>
                                    <m:count m:val="1"/>
                                    <m:mcJc m:val="center"/>
                                  </m:mcPr>
                                </m:mc>
                              </m:mcs>
                              <m:ctrlPr>
                                <a:rPr lang="en-US" sz="1800" i="1" smtClean="0">
                                  <a:latin typeface="Cambria Math" panose="02040503050406030204" pitchFamily="18" charset="0"/>
                                </a:rPr>
                              </m:ctrlPr>
                            </m:mPr>
                            <m:mr>
                              <m:e>
                                <m:nary>
                                  <m:naryPr>
                                    <m:chr m:val="∑"/>
                                    <m:subHide m:val="on"/>
                                    <m:supHide m:val="on"/>
                                    <m:ctrlPr>
                                      <a:rPr lang="en-US" sz="1800" i="1">
                                        <a:latin typeface="Cambria Math" panose="02040503050406030204" pitchFamily="18" charset="0"/>
                                      </a:rPr>
                                    </m:ctrlPr>
                                  </m:naryPr>
                                  <m:sub/>
                                  <m:sup/>
                                  <m:e>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rPr>
                                              <m:t>𝑀</m:t>
                                            </m:r>
                                          </m:e>
                                        </m:acc>
                                      </m:e>
                                      <m:sub>
                                        <m:r>
                                          <a:rPr lang="en-US" sz="1800" i="1">
                                            <a:latin typeface="Cambria Math" panose="02040503050406030204" pitchFamily="18" charset="0"/>
                                          </a:rPr>
                                          <m:t>𝐴</m:t>
                                        </m:r>
                                      </m:sub>
                                    </m:sSub>
                                    <m:r>
                                      <a:rPr lang="en-US" sz="1800" i="1">
                                        <a:latin typeface="Cambria Math" panose="02040503050406030204" pitchFamily="18" charset="0"/>
                                      </a:rPr>
                                      <m:t>=</m:t>
                                    </m:r>
                                  </m:e>
                                </m:nary>
                                <m:r>
                                  <a:rPr lang="en-US" sz="1800" i="1">
                                    <a:latin typeface="Cambria Math" panose="02040503050406030204" pitchFamily="18" charset="0"/>
                                  </a:rPr>
                                  <m:t>0</m:t>
                                </m:r>
                              </m:e>
                            </m:mr>
                            <m:mr>
                              <m:e>
                                <m:nary>
                                  <m:naryPr>
                                    <m:chr m:val="∑"/>
                                    <m:subHide m:val="on"/>
                                    <m:supHide m:val="on"/>
                                    <m:ctrlPr>
                                      <a:rPr lang="en-US" sz="1800" i="1">
                                        <a:latin typeface="Cambria Math" panose="02040503050406030204" pitchFamily="18" charset="0"/>
                                      </a:rPr>
                                    </m:ctrlPr>
                                  </m:naryPr>
                                  <m:sub/>
                                  <m:sup/>
                                  <m:e>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b="0" i="1" smtClean="0">
                                                <a:latin typeface="Cambria Math" panose="02040503050406030204" pitchFamily="18" charset="0"/>
                                              </a:rPr>
                                              <m:t>𝑀</m:t>
                                            </m:r>
                                          </m:e>
                                        </m:acc>
                                      </m:e>
                                      <m:sub>
                                        <m:r>
                                          <a:rPr lang="en-US" sz="1800" b="0" i="1" smtClean="0">
                                            <a:latin typeface="Cambria Math" panose="02040503050406030204" pitchFamily="18" charset="0"/>
                                          </a:rPr>
                                          <m:t>𝐵</m:t>
                                        </m:r>
                                      </m:sub>
                                    </m:sSub>
                                    <m:r>
                                      <a:rPr lang="en-US" sz="1800" i="1">
                                        <a:latin typeface="Cambria Math" panose="02040503050406030204" pitchFamily="18" charset="0"/>
                                      </a:rPr>
                                      <m:t>=</m:t>
                                    </m:r>
                                  </m:e>
                                </m:nary>
                                <m:r>
                                  <a:rPr lang="en-US" sz="1800" i="1">
                                    <a:latin typeface="Cambria Math" panose="02040503050406030204" pitchFamily="18" charset="0"/>
                                  </a:rPr>
                                  <m:t>0</m:t>
                                </m:r>
                              </m:e>
                            </m:mr>
                          </m:m>
                        </m:e>
                      </m:d>
                      <m:r>
                        <a:rPr lang="en-US" sz="1800" b="0" i="1" smtClean="0">
                          <a:latin typeface="Cambria Math" panose="02040503050406030204" pitchFamily="18" charset="0"/>
                        </a:rPr>
                        <m:t> </m:t>
                      </m:r>
                      <m:r>
                        <a:rPr lang="en-US" sz="1800" b="0" i="1" smtClean="0">
                          <a:latin typeface="Cambria Math" panose="02040503050406030204" pitchFamily="18" charset="0"/>
                        </a:rPr>
                        <m:t>𝑆𝑎𝑡𝑖𝑠𝑓𝑖𝑒𝑑</m:t>
                      </m:r>
                    </m:oMath>
                  </m:oMathPara>
                </a14:m>
                <a:endParaRPr lang="en-US" sz="1800" dirty="0"/>
              </a:p>
            </p:txBody>
          </p:sp>
        </mc:Choice>
        <mc:Fallback xmlns="">
          <p:sp>
            <p:nvSpPr>
              <p:cNvPr id="24" name="TextBox 23">
                <a:extLst>
                  <a:ext uri="{FF2B5EF4-FFF2-40B4-BE49-F238E27FC236}">
                    <a16:creationId xmlns:a16="http://schemas.microsoft.com/office/drawing/2014/main" id="{DA487D26-1929-993D-15FA-E1FC572CA6A6}"/>
                  </a:ext>
                </a:extLst>
              </p:cNvPr>
              <p:cNvSpPr txBox="1">
                <a:spLocks noRot="1" noChangeAspect="1" noMove="1" noResize="1" noEditPoints="1" noAdjustHandles="1" noChangeArrowheads="1" noChangeShapeType="1" noTextEdit="1"/>
              </p:cNvSpPr>
              <p:nvPr/>
            </p:nvSpPr>
            <p:spPr>
              <a:xfrm>
                <a:off x="6519488" y="1396556"/>
                <a:ext cx="2342500" cy="1381340"/>
              </a:xfrm>
              <a:prstGeom prst="rect">
                <a:avLst/>
              </a:prstGeom>
              <a:blipFill>
                <a:blip r:embed="rId7"/>
                <a:stretch>
                  <a:fillRect/>
                </a:stretch>
              </a:blipFill>
            </p:spPr>
            <p:txBody>
              <a:bodyPr/>
              <a:lstStyle/>
              <a:p>
                <a:r>
                  <a:rPr lang="en-US">
                    <a:noFill/>
                  </a:rPr>
                  <a:t> </a:t>
                </a:r>
              </a:p>
            </p:txBody>
          </p:sp>
        </mc:Fallback>
      </mc:AlternateContent>
      <p:pic>
        <p:nvPicPr>
          <p:cNvPr id="31" name="Picture 30">
            <a:extLst>
              <a:ext uri="{FF2B5EF4-FFF2-40B4-BE49-F238E27FC236}">
                <a16:creationId xmlns:a16="http://schemas.microsoft.com/office/drawing/2014/main" id="{E0B20B86-EAEB-6F88-0352-E9C71633A87F}"/>
              </a:ext>
            </a:extLst>
          </p:cNvPr>
          <p:cNvPicPr>
            <a:picLocks noChangeAspect="1"/>
          </p:cNvPicPr>
          <p:nvPr/>
        </p:nvPicPr>
        <p:blipFill>
          <a:blip r:embed="rId8"/>
          <a:stretch>
            <a:fillRect/>
          </a:stretch>
        </p:blipFill>
        <p:spPr>
          <a:xfrm>
            <a:off x="4109611" y="1475674"/>
            <a:ext cx="2267266" cy="1181265"/>
          </a:xfrm>
          <a:prstGeom prst="rect">
            <a:avLst/>
          </a:prstGeom>
        </p:spPr>
      </p:pic>
    </p:spTree>
    <p:extLst>
      <p:ext uri="{BB962C8B-B14F-4D97-AF65-F5344CB8AC3E}">
        <p14:creationId xmlns:p14="http://schemas.microsoft.com/office/powerpoint/2010/main" val="4116450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fill="hold"/>
                                        <p:tgtEl>
                                          <p:spTgt spid="24"/>
                                        </p:tgtEl>
                                        <p:attrNameLst>
                                          <p:attrName>ppt_x</p:attrName>
                                        </p:attrNameLst>
                                      </p:cBhvr>
                                      <p:tavLst>
                                        <p:tav tm="0">
                                          <p:val>
                                            <p:strVal val="#ppt_x"/>
                                          </p:val>
                                        </p:tav>
                                        <p:tav tm="100000">
                                          <p:val>
                                            <p:strVal val="#ppt_x"/>
                                          </p:val>
                                        </p:tav>
                                      </p:tavLst>
                                    </p:anim>
                                    <p:anim calcmode="lin" valueType="num">
                                      <p:cBhvr additive="base">
                                        <p:cTn id="33"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F9210-BA28-391C-A373-CA88F8702F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FE9EE2-DD8E-9EDA-EBD2-D68EBF8B4969}"/>
              </a:ext>
            </a:extLst>
          </p:cNvPr>
          <p:cNvSpPr txBox="1">
            <a:spLocks noGrp="1"/>
          </p:cNvSpPr>
          <p:nvPr>
            <p:ph type="ctrTitle"/>
          </p:nvPr>
        </p:nvSpPr>
        <p:spPr>
          <a:xfrm>
            <a:off x="381003" y="304800"/>
            <a:ext cx="8382003" cy="804034"/>
          </a:xfrm>
          <a:noFill/>
        </p:spPr>
        <p:txBody>
          <a:bodyPr/>
          <a:lstStyle/>
          <a:p>
            <a:pPr lvl="0"/>
            <a:r>
              <a:rPr lang="en-US" sz="2800" dirty="0"/>
              <a:t>Alternative Equilibrium Equations</a:t>
            </a:r>
            <a:endParaRPr lang="en-US" sz="2800" dirty="0">
              <a:solidFill>
                <a:schemeClr val="tx1"/>
              </a:solidFill>
              <a:ea typeface="Calibri"/>
              <a:cs typeface="Calibri"/>
            </a:endParaRPr>
          </a:p>
        </p:txBody>
      </p:sp>
      <p:grpSp>
        <p:nvGrpSpPr>
          <p:cNvPr id="5" name="Group 38">
            <a:extLst>
              <a:ext uri="{FF2B5EF4-FFF2-40B4-BE49-F238E27FC236}">
                <a16:creationId xmlns:a16="http://schemas.microsoft.com/office/drawing/2014/main" id="{6E465EBB-6562-3C11-E077-AFB1B189B9C2}"/>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3DAAC20F-4747-D664-9C88-A00E1E68483A}"/>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96CFFD6C-8117-204A-22DC-AFDF26AA477F}"/>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F7EC8952-30AF-A538-4B55-C23080345C38}"/>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263606CB-EB8E-EB3C-7B37-1E10E5FA16B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DBBA1513-74E8-C19C-D280-86A6A158540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BBDE992B-0262-055D-B3FE-FE22412E6361}"/>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22F897E7-7BED-3DF2-1DB7-780A8C09526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CAA562BB-D8EF-48A2-B498-2E8CEAB3649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BE1B378E-95BE-C6F7-DA25-78059B72CCA4}"/>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30975539-CCCD-048D-8128-38777C022D1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B6A0DA9D-6D7A-C9D6-931F-4BE1539B0EA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9AF63C94-4832-7D28-C22B-7F9A1C307E5E}"/>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5BF4FBEA-9764-D8DC-D2FA-6B012AD0B90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FBE51FEC-9F59-2652-BED4-E408B44D09C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B0A53873-2575-53CB-F530-B7576D02006B}"/>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E7AED8DD-35E3-8498-D61C-9ADA03324F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Subtitle 2">
            <a:extLst>
              <a:ext uri="{FF2B5EF4-FFF2-40B4-BE49-F238E27FC236}">
                <a16:creationId xmlns:a16="http://schemas.microsoft.com/office/drawing/2014/main" id="{D6FCB367-B4CE-FB1F-BA81-2BF9A20ADB36}"/>
              </a:ext>
            </a:extLst>
          </p:cNvPr>
          <p:cNvSpPr txBox="1">
            <a:spLocks noGrp="1"/>
          </p:cNvSpPr>
          <p:nvPr>
            <p:ph type="subTitle" idx="1"/>
          </p:nvPr>
        </p:nvSpPr>
        <p:spPr>
          <a:xfrm>
            <a:off x="333716" y="3357087"/>
            <a:ext cx="8476567" cy="591201"/>
          </a:xfrm>
        </p:spPr>
        <p:txBody>
          <a:bodyPr anchorCtr="0"/>
          <a:lstStyle/>
          <a:p>
            <a:pPr marL="342900" lvl="0" indent="-342900" algn="l">
              <a:spcBef>
                <a:spcPts val="600"/>
              </a:spcBef>
              <a:buClr>
                <a:srgbClr val="000000"/>
              </a:buClr>
              <a:buChar char="•"/>
            </a:pPr>
            <a:r>
              <a:rPr lang="en-US" sz="2400" dirty="0"/>
              <a:t>Thus,  the equations of equilibrium may be written as</a:t>
            </a:r>
            <a:endParaRPr lang="en-US" sz="2400" dirty="0">
              <a:solidFill>
                <a:srgbClr val="7030A0"/>
              </a:solidFill>
              <a:ea typeface="Calibri"/>
              <a:cs typeface="Calibri"/>
            </a:endParaRP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DC88AAB6-31AD-76FC-69C6-31641E8E6B97}"/>
                  </a:ext>
                </a:extLst>
              </p:cNvPr>
              <p:cNvSpPr txBox="1"/>
              <p:nvPr/>
            </p:nvSpPr>
            <p:spPr>
              <a:xfrm>
                <a:off x="1149954" y="4103034"/>
                <a:ext cx="1582356"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i="1" smtClean="0">
                                  <a:latin typeface="Cambria Math" panose="02040503050406030204" pitchFamily="18" charset="0"/>
                                </a:rPr>
                              </m:ctrlPr>
                            </m:sSubPr>
                            <m:e>
                              <m:r>
                                <a:rPr lang="en-US" b="0" i="1" smtClean="0">
                                  <a:latin typeface="Cambria Math" panose="02040503050406030204" pitchFamily="18" charset="0"/>
                                </a:rPr>
                                <m:t>𝑀</m:t>
                              </m:r>
                            </m:e>
                            <m:sub>
                              <m:r>
                                <a:rPr lang="en-US" b="0" i="1" smtClean="0">
                                  <a:latin typeface="Cambria Math" panose="02040503050406030204" pitchFamily="18" charset="0"/>
                                </a:rPr>
                                <m:t>𝐴𝑖</m:t>
                              </m:r>
                            </m:sub>
                          </m:sSub>
                        </m:e>
                      </m:nary>
                      <m:r>
                        <a:rPr lang="en-US" b="0" i="1" smtClean="0">
                          <a:latin typeface="Cambria Math" panose="02040503050406030204" pitchFamily="18" charset="0"/>
                        </a:rPr>
                        <m:t>=0</m:t>
                      </m:r>
                    </m:oMath>
                  </m:oMathPara>
                </a14:m>
                <a:endParaRPr lang="en-US" dirty="0"/>
              </a:p>
            </p:txBody>
          </p:sp>
        </mc:Choice>
        <mc:Fallback xmlns="">
          <p:sp>
            <p:nvSpPr>
              <p:cNvPr id="22" name="TextBox 21">
                <a:extLst>
                  <a:ext uri="{FF2B5EF4-FFF2-40B4-BE49-F238E27FC236}">
                    <a16:creationId xmlns:a16="http://schemas.microsoft.com/office/drawing/2014/main" id="{DC88AAB6-31AD-76FC-69C6-31641E8E6B97}"/>
                  </a:ext>
                </a:extLst>
              </p:cNvPr>
              <p:cNvSpPr txBox="1">
                <a:spLocks noRot="1" noChangeAspect="1" noMove="1" noResize="1" noEditPoints="1" noAdjustHandles="1" noChangeArrowheads="1" noChangeShapeType="1" noTextEdit="1"/>
              </p:cNvSpPr>
              <p:nvPr/>
            </p:nvSpPr>
            <p:spPr>
              <a:xfrm>
                <a:off x="1149954" y="4103034"/>
                <a:ext cx="1582356" cy="100822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BAD69D96-9D1D-A9C4-C995-0591AB89D6EA}"/>
                  </a:ext>
                </a:extLst>
              </p:cNvPr>
              <p:cNvSpPr txBox="1"/>
              <p:nvPr/>
            </p:nvSpPr>
            <p:spPr>
              <a:xfrm>
                <a:off x="3847093" y="4095273"/>
                <a:ext cx="1600887"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i="1" smtClean="0">
                                  <a:latin typeface="Cambria Math" panose="02040503050406030204" pitchFamily="18" charset="0"/>
                                </a:rPr>
                              </m:ctrlPr>
                            </m:sSubPr>
                            <m:e>
                              <m:r>
                                <a:rPr lang="en-US" b="0" i="1" smtClean="0">
                                  <a:latin typeface="Cambria Math" panose="02040503050406030204" pitchFamily="18" charset="0"/>
                                </a:rPr>
                                <m:t>𝑀</m:t>
                              </m:r>
                            </m:e>
                            <m:sub>
                              <m:r>
                                <a:rPr lang="en-US" b="0" i="1" smtClean="0">
                                  <a:latin typeface="Cambria Math" panose="02040503050406030204" pitchFamily="18" charset="0"/>
                                </a:rPr>
                                <m:t>𝐵𝑖</m:t>
                              </m:r>
                            </m:sub>
                          </m:sSub>
                        </m:e>
                      </m:nary>
                      <m:r>
                        <a:rPr lang="en-US" b="0" i="1" smtClean="0">
                          <a:latin typeface="Cambria Math" panose="02040503050406030204" pitchFamily="18" charset="0"/>
                        </a:rPr>
                        <m:t>=0</m:t>
                      </m:r>
                    </m:oMath>
                  </m:oMathPara>
                </a14:m>
                <a:endParaRPr lang="en-US" dirty="0"/>
              </a:p>
            </p:txBody>
          </p:sp>
        </mc:Choice>
        <mc:Fallback xmlns="">
          <p:sp>
            <p:nvSpPr>
              <p:cNvPr id="24" name="TextBox 23">
                <a:extLst>
                  <a:ext uri="{FF2B5EF4-FFF2-40B4-BE49-F238E27FC236}">
                    <a16:creationId xmlns:a16="http://schemas.microsoft.com/office/drawing/2014/main" id="{BAD69D96-9D1D-A9C4-C995-0591AB89D6EA}"/>
                  </a:ext>
                </a:extLst>
              </p:cNvPr>
              <p:cNvSpPr txBox="1">
                <a:spLocks noRot="1" noChangeAspect="1" noMove="1" noResize="1" noEditPoints="1" noAdjustHandles="1" noChangeArrowheads="1" noChangeShapeType="1" noTextEdit="1"/>
              </p:cNvSpPr>
              <p:nvPr/>
            </p:nvSpPr>
            <p:spPr>
              <a:xfrm>
                <a:off x="3847093" y="4095273"/>
                <a:ext cx="1600887" cy="1008225"/>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B3902232-54BC-4918-7AA0-59EE49D77676}"/>
                  </a:ext>
                </a:extLst>
              </p:cNvPr>
              <p:cNvSpPr txBox="1"/>
              <p:nvPr/>
            </p:nvSpPr>
            <p:spPr>
              <a:xfrm>
                <a:off x="6027063" y="4163536"/>
                <a:ext cx="1584857" cy="100822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chr m:val="∑"/>
                          <m:ctrlPr>
                            <a:rPr lang="en-US" i="1" smtClean="0">
                              <a:latin typeface="Cambria Math" panose="02040503050406030204" pitchFamily="18" charset="0"/>
                            </a:rPr>
                          </m:ctrlPr>
                        </m:naryPr>
                        <m:sub>
                          <m:r>
                            <m:rPr>
                              <m:brk m:alnAt="23"/>
                            </m:rP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i="1" smtClean="0">
                                  <a:latin typeface="Cambria Math" panose="02040503050406030204" pitchFamily="18" charset="0"/>
                                </a:rPr>
                              </m:ctrlPr>
                            </m:sSubPr>
                            <m:e>
                              <m:r>
                                <a:rPr lang="en-US" b="0" i="1" smtClean="0">
                                  <a:latin typeface="Cambria Math" panose="02040503050406030204" pitchFamily="18" charset="0"/>
                                </a:rPr>
                                <m:t>𝑀</m:t>
                              </m:r>
                            </m:e>
                            <m:sub>
                              <m:r>
                                <a:rPr lang="en-US" b="0" i="1" smtClean="0">
                                  <a:latin typeface="Cambria Math" panose="02040503050406030204" pitchFamily="18" charset="0"/>
                                </a:rPr>
                                <m:t>𝐶𝑖</m:t>
                              </m:r>
                            </m:sub>
                          </m:sSub>
                        </m:e>
                      </m:nary>
                      <m:r>
                        <a:rPr lang="en-US" b="0" i="1" smtClean="0">
                          <a:latin typeface="Cambria Math" panose="02040503050406030204" pitchFamily="18" charset="0"/>
                        </a:rPr>
                        <m:t>=0</m:t>
                      </m:r>
                    </m:oMath>
                  </m:oMathPara>
                </a14:m>
                <a:endParaRPr lang="en-US" dirty="0"/>
              </a:p>
            </p:txBody>
          </p:sp>
        </mc:Choice>
        <mc:Fallback xmlns="">
          <p:sp>
            <p:nvSpPr>
              <p:cNvPr id="25" name="TextBox 24">
                <a:extLst>
                  <a:ext uri="{FF2B5EF4-FFF2-40B4-BE49-F238E27FC236}">
                    <a16:creationId xmlns:a16="http://schemas.microsoft.com/office/drawing/2014/main" id="{B3902232-54BC-4918-7AA0-59EE49D77676}"/>
                  </a:ext>
                </a:extLst>
              </p:cNvPr>
              <p:cNvSpPr txBox="1">
                <a:spLocks noRot="1" noChangeAspect="1" noMove="1" noResize="1" noEditPoints="1" noAdjustHandles="1" noChangeArrowheads="1" noChangeShapeType="1" noTextEdit="1"/>
              </p:cNvSpPr>
              <p:nvPr/>
            </p:nvSpPr>
            <p:spPr>
              <a:xfrm>
                <a:off x="6027063" y="4163536"/>
                <a:ext cx="1584857" cy="1008225"/>
              </a:xfrm>
              <a:prstGeom prst="rect">
                <a:avLst/>
              </a:prstGeom>
              <a:blipFill>
                <a:blip r:embed="rId8"/>
                <a:stretch>
                  <a:fillRect/>
                </a:stretch>
              </a:blipFill>
            </p:spPr>
            <p:txBody>
              <a:bodyPr/>
              <a:lstStyle/>
              <a:p>
                <a:r>
                  <a:rPr lang="en-US">
                    <a:noFill/>
                  </a:rPr>
                  <a:t> </a:t>
                </a:r>
              </a:p>
            </p:txBody>
          </p:sp>
        </mc:Fallback>
      </mc:AlternateContent>
      <p:sp>
        <p:nvSpPr>
          <p:cNvPr id="28" name="TextBox 27">
            <a:extLst>
              <a:ext uri="{FF2B5EF4-FFF2-40B4-BE49-F238E27FC236}">
                <a16:creationId xmlns:a16="http://schemas.microsoft.com/office/drawing/2014/main" id="{2EC1170B-DC77-E188-92A3-3100979A1DB2}"/>
              </a:ext>
            </a:extLst>
          </p:cNvPr>
          <p:cNvSpPr txBox="1"/>
          <p:nvPr/>
        </p:nvSpPr>
        <p:spPr>
          <a:xfrm>
            <a:off x="597777" y="5533994"/>
            <a:ext cx="7948446" cy="830997"/>
          </a:xfrm>
          <a:prstGeom prst="rect">
            <a:avLst/>
          </a:prstGeom>
          <a:noFill/>
        </p:spPr>
        <p:txBody>
          <a:bodyPr wrap="square">
            <a:spAutoFit/>
          </a:bodyPr>
          <a:lstStyle/>
          <a:p>
            <a:r>
              <a:rPr lang="en-US" dirty="0"/>
              <a:t>where A, B, and C are any three points not on the same straight line.</a:t>
            </a:r>
          </a:p>
        </p:txBody>
      </p:sp>
      <p:pic>
        <p:nvPicPr>
          <p:cNvPr id="27" name="Picture 26">
            <a:extLst>
              <a:ext uri="{FF2B5EF4-FFF2-40B4-BE49-F238E27FC236}">
                <a16:creationId xmlns:a16="http://schemas.microsoft.com/office/drawing/2014/main" id="{71837C9C-677F-76D4-2792-E6DBA4C0330B}"/>
              </a:ext>
            </a:extLst>
          </p:cNvPr>
          <p:cNvPicPr>
            <a:picLocks noChangeAspect="1"/>
          </p:cNvPicPr>
          <p:nvPr/>
        </p:nvPicPr>
        <p:blipFill>
          <a:blip r:embed="rId9"/>
          <a:stretch>
            <a:fillRect/>
          </a:stretch>
        </p:blipFill>
        <p:spPr>
          <a:xfrm>
            <a:off x="2057400" y="1432601"/>
            <a:ext cx="2882392" cy="1501751"/>
          </a:xfrm>
          <a:prstGeom prst="rect">
            <a:avLst/>
          </a:prstGeom>
        </p:spPr>
      </p:pic>
    </p:spTree>
    <p:extLst>
      <p:ext uri="{BB962C8B-B14F-4D97-AF65-F5344CB8AC3E}">
        <p14:creationId xmlns:p14="http://schemas.microsoft.com/office/powerpoint/2010/main" val="3275420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ppt_x"/>
                                          </p:val>
                                        </p:tav>
                                        <p:tav tm="100000">
                                          <p:val>
                                            <p:strVal val="#ppt_x"/>
                                          </p:val>
                                        </p:tav>
                                      </p:tavLst>
                                    </p:anim>
                                    <p:anim calcmode="lin" valueType="num">
                                      <p:cBhvr additive="base">
                                        <p:cTn id="18" dur="500" fill="hold"/>
                                        <p:tgtEl>
                                          <p:spTgt spid="2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additive="base">
                                        <p:cTn id="21" dur="500" fill="hold"/>
                                        <p:tgtEl>
                                          <p:spTgt spid="25"/>
                                        </p:tgtEl>
                                        <p:attrNameLst>
                                          <p:attrName>ppt_x</p:attrName>
                                        </p:attrNameLst>
                                      </p:cBhvr>
                                      <p:tavLst>
                                        <p:tav tm="0">
                                          <p:val>
                                            <p:strVal val="#ppt_x"/>
                                          </p:val>
                                        </p:tav>
                                        <p:tav tm="100000">
                                          <p:val>
                                            <p:strVal val="#ppt_x"/>
                                          </p:val>
                                        </p:tav>
                                      </p:tavLst>
                                    </p:anim>
                                    <p:anim calcmode="lin" valueType="num">
                                      <p:cBhvr additive="base">
                                        <p:cTn id="22"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ppt_x"/>
                                          </p:val>
                                        </p:tav>
                                        <p:tav tm="100000">
                                          <p:val>
                                            <p:strVal val="#ppt_x"/>
                                          </p:val>
                                        </p:tav>
                                      </p:tavLst>
                                    </p:anim>
                                    <p:anim calcmode="lin" valueType="num">
                                      <p:cBhvr additive="base">
                                        <p:cTn id="2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2" grpId="0"/>
      <p:bldP spid="24" grpId="0"/>
      <p:bldP spid="25" grpId="0"/>
      <p:bldP spid="2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B20AE-FCDB-E9B4-0F1D-31689B134B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8B1778-0504-9499-27AA-37ACEE5538D4}"/>
              </a:ext>
            </a:extLst>
          </p:cNvPr>
          <p:cNvSpPr txBox="1">
            <a:spLocks noGrp="1"/>
          </p:cNvSpPr>
          <p:nvPr>
            <p:ph type="ctrTitle"/>
          </p:nvPr>
        </p:nvSpPr>
        <p:spPr>
          <a:xfrm>
            <a:off x="381003" y="304800"/>
            <a:ext cx="8382003" cy="804034"/>
          </a:xfrm>
          <a:noFill/>
        </p:spPr>
        <p:txBody>
          <a:bodyPr/>
          <a:lstStyle/>
          <a:p>
            <a:pPr lvl="0"/>
            <a:r>
              <a:rPr lang="en-US" sz="2800" dirty="0">
                <a:solidFill>
                  <a:schemeClr val="tx1"/>
                </a:solidFill>
                <a:ea typeface="Calibri"/>
                <a:cs typeface="Calibri"/>
              </a:rPr>
              <a:t>Final Remarks</a:t>
            </a:r>
          </a:p>
        </p:txBody>
      </p:sp>
      <p:sp>
        <p:nvSpPr>
          <p:cNvPr id="3" name="Subtitle 2">
            <a:extLst>
              <a:ext uri="{FF2B5EF4-FFF2-40B4-BE49-F238E27FC236}">
                <a16:creationId xmlns:a16="http://schemas.microsoft.com/office/drawing/2014/main" id="{3CC416CD-97C1-FC92-D86B-523C626E7A62}"/>
              </a:ext>
            </a:extLst>
          </p:cNvPr>
          <p:cNvSpPr txBox="1">
            <a:spLocks noGrp="1"/>
          </p:cNvSpPr>
          <p:nvPr>
            <p:ph type="subTitle" idx="1"/>
          </p:nvPr>
        </p:nvSpPr>
        <p:spPr>
          <a:xfrm>
            <a:off x="381003" y="1298346"/>
            <a:ext cx="8514137" cy="5210403"/>
          </a:xfrm>
        </p:spPr>
        <p:txBody>
          <a:bodyPr anchorCtr="0"/>
          <a:lstStyle/>
          <a:p>
            <a:pPr marL="342900" lvl="0" indent="-342900" algn="l">
              <a:spcBef>
                <a:spcPts val="600"/>
              </a:spcBef>
              <a:buClr>
                <a:srgbClr val="000000"/>
              </a:buClr>
              <a:buChar char="•"/>
            </a:pPr>
            <a:r>
              <a:rPr lang="en-US" sz="2400" dirty="0"/>
              <a:t>When equilibrium equations are written which are not independent, redundant information is obtained, and a correct solution of the equations will yield 0 =  0. </a:t>
            </a:r>
          </a:p>
          <a:p>
            <a:pPr marL="342900" lvl="0" indent="-342900" algn="l">
              <a:spcBef>
                <a:spcPts val="600"/>
              </a:spcBef>
              <a:buClr>
                <a:srgbClr val="000000"/>
              </a:buClr>
              <a:buChar char="•"/>
            </a:pPr>
            <a:r>
              <a:rPr lang="en-US" sz="2400" dirty="0"/>
              <a:t>A general problem in two dimensions with three unknowns, three moment equations written about three points which lie on the same straight line are not independent. </a:t>
            </a:r>
          </a:p>
          <a:p>
            <a:pPr marL="342900" lvl="0" indent="-342900" algn="l">
              <a:spcBef>
                <a:spcPts val="600"/>
              </a:spcBef>
              <a:buClr>
                <a:srgbClr val="000000"/>
              </a:buClr>
              <a:buChar char="•"/>
            </a:pPr>
            <a:r>
              <a:rPr lang="en-US" sz="2400" dirty="0"/>
              <a:t>Such equations will contain duplicated information, and solution of two of them can at best determine two of the unknowns, with the third equation merely verifying the identity 0 = 0.</a:t>
            </a:r>
          </a:p>
          <a:p>
            <a:pPr marL="342900" lvl="0" indent="-342900" algn="l">
              <a:spcBef>
                <a:spcPts val="600"/>
              </a:spcBef>
              <a:buClr>
                <a:srgbClr val="000000"/>
              </a:buClr>
              <a:buChar char="•"/>
            </a:pPr>
            <a:endParaRPr lang="en-US" sz="2400" dirty="0"/>
          </a:p>
          <a:p>
            <a:pPr marL="342900" lvl="0" indent="-342900" algn="l">
              <a:spcBef>
                <a:spcPts val="600"/>
              </a:spcBef>
              <a:buClr>
                <a:srgbClr val="000000"/>
              </a:buClr>
              <a:buChar char="•"/>
            </a:pP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2D891CD2-44A2-C5A7-0EBF-93C633F0D1A3}"/>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37</a:t>
            </a:fld>
            <a:endParaRPr lang="en-US"/>
          </a:p>
        </p:txBody>
      </p:sp>
      <p:grpSp>
        <p:nvGrpSpPr>
          <p:cNvPr id="5" name="Group 38">
            <a:extLst>
              <a:ext uri="{FF2B5EF4-FFF2-40B4-BE49-F238E27FC236}">
                <a16:creationId xmlns:a16="http://schemas.microsoft.com/office/drawing/2014/main" id="{E84DB128-7FF0-1067-2275-AF62D3471037}"/>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BFF8C707-F886-1130-5447-F978A8A5330B}"/>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6DB83D75-CFD0-486C-327F-5702E7D347E9}"/>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5180C1DC-71FA-7C6D-DB0D-6E56E0812325}"/>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8270CA2B-D558-192D-645E-780F1D1CB46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A2412B05-18A7-5C1F-6569-41866A58E0B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05550C64-B225-B0C5-83BB-5213D0CB8B90}"/>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03E0707-4125-F198-9123-001D191911B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B2985749-D6CB-F65F-5A0E-16932CB8F9D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B027E7FE-2410-3B0F-DFE3-B5DA0644143A}"/>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2FFA2846-2184-3999-AE22-EE23FC1371F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0919FE71-F949-390F-C7F4-4371E45707C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4F04801D-3B6E-5549-263F-C95438773631}"/>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3B267D9C-77C1-B45D-E57C-D164FCEB665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6EEB78CE-518F-853F-4982-77201381131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139DB5E4-7101-ED65-2BBA-DAA9957BD2AD}"/>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C783B378-9E31-C85A-6505-06E7C3E1E2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883226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53E54-D9ED-6C7C-7990-1B08A6AE3A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9A6C86-5469-4998-D380-92D8B509F74B}"/>
              </a:ext>
            </a:extLst>
          </p:cNvPr>
          <p:cNvSpPr txBox="1">
            <a:spLocks noGrp="1"/>
          </p:cNvSpPr>
          <p:nvPr>
            <p:ph type="title"/>
          </p:nvPr>
        </p:nvSpPr>
        <p:spPr>
          <a:xfrm>
            <a:off x="435826" y="370936"/>
            <a:ext cx="7772400" cy="553528"/>
          </a:xfrm>
          <a:noFill/>
        </p:spPr>
        <p:txBody>
          <a:bodyPr/>
          <a:lstStyle/>
          <a:p>
            <a:pPr lvl="0"/>
            <a:r>
              <a:rPr lang="en-US" sz="2800" dirty="0"/>
              <a:t>Constraints and Statical Determinacy</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80290629-D0A7-6313-8B1A-215F722826DF}"/>
              </a:ext>
            </a:extLst>
          </p:cNvPr>
          <p:cNvSpPr txBox="1">
            <a:spLocks noGrp="1"/>
          </p:cNvSpPr>
          <p:nvPr>
            <p:ph idx="1"/>
          </p:nvPr>
        </p:nvSpPr>
        <p:spPr>
          <a:xfrm>
            <a:off x="304800" y="1444925"/>
            <a:ext cx="8590340" cy="4618008"/>
          </a:xfrm>
        </p:spPr>
        <p:txBody>
          <a:bodyPr anchorCtr="0"/>
          <a:lstStyle/>
          <a:p>
            <a:pPr lvl="0">
              <a:spcBef>
                <a:spcPts val="600"/>
              </a:spcBef>
              <a:buClr>
                <a:srgbClr val="000000"/>
              </a:buClr>
            </a:pPr>
            <a:r>
              <a:rPr lang="en-US" sz="2400" dirty="0"/>
              <a:t>The equilibrium equations developed here are both necessary and sufficient conditions to establish the equilibrium of a body. </a:t>
            </a:r>
          </a:p>
          <a:p>
            <a:pPr lvl="0">
              <a:spcBef>
                <a:spcPts val="600"/>
              </a:spcBef>
              <a:buClr>
                <a:srgbClr val="000000"/>
              </a:buClr>
            </a:pPr>
            <a:r>
              <a:rPr lang="en-US" sz="2400" dirty="0"/>
              <a:t>However, they do not necessarily provide all the information required to calculate all the unknown forces which may act on a body in equilibrium. </a:t>
            </a:r>
          </a:p>
          <a:p>
            <a:pPr lvl="0">
              <a:spcBef>
                <a:spcPts val="600"/>
              </a:spcBef>
              <a:buClr>
                <a:srgbClr val="000000"/>
              </a:buClr>
            </a:pPr>
            <a:r>
              <a:rPr lang="en-US" sz="2400" dirty="0"/>
              <a:t>Whether the equations are adequate to determine all the unknowns depends on the characteristics of the constraints against possible movement of the body provided by its supports. </a:t>
            </a:r>
          </a:p>
          <a:p>
            <a:pPr lvl="0">
              <a:spcBef>
                <a:spcPts val="600"/>
              </a:spcBef>
              <a:buClr>
                <a:srgbClr val="000000"/>
              </a:buClr>
            </a:pPr>
            <a:r>
              <a:rPr lang="en-US" sz="2400" dirty="0"/>
              <a:t>By constraint we mean the restriction of movement.</a:t>
            </a:r>
            <a:endParaRPr lang="en-US" sz="2400" dirty="0">
              <a:solidFill>
                <a:srgbClr val="7030A0"/>
              </a:solidFill>
              <a:ea typeface="Calibri"/>
              <a:cs typeface="Calibri"/>
            </a:endParaRPr>
          </a:p>
        </p:txBody>
      </p:sp>
      <p:grpSp>
        <p:nvGrpSpPr>
          <p:cNvPr id="5" name="Group 38">
            <a:extLst>
              <a:ext uri="{FF2B5EF4-FFF2-40B4-BE49-F238E27FC236}">
                <a16:creationId xmlns:a16="http://schemas.microsoft.com/office/drawing/2014/main" id="{995509AA-A7B2-1B72-71AD-83AC531504D1}"/>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138DCDDA-88B0-34F5-D499-AF217421C6DF}"/>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DCCAB7B7-EA59-8402-5879-F8AF3C40B3A2}"/>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D67024C4-A9E9-A440-F321-735CCB7B0942}"/>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7FA5C73F-85AF-0715-09D1-7CA60312B0A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A5E26E31-7CE5-E6B5-D59A-37D16FA0564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0E3E26AC-77DA-FCF1-2C11-17C0BADDBD7B}"/>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88EB7359-2ACA-27E5-8EF3-79AFE34F1AE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3A8DFB4F-4BD0-FFBC-BAEB-DB2331693CD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FD3A2437-2F83-331E-BD48-8DD108A6E768}"/>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7DF93992-263C-C3DD-2D18-0209DF55C53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1F30440A-708B-2DFF-BF8E-A2792D26DBE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D070C437-0348-A06C-3897-CDACF6AE8210}"/>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84550141-172F-BADF-761D-463FFA8AED4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D6CE9C52-EE7D-82E1-CDD0-0290420CD4B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76F9FD38-EBBD-48CC-6BBF-F81C285AA477}"/>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5BD631A8-8F09-E7E5-D7C7-C3DFD19732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604440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093EA-4E65-DA4E-C138-110C2277F5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A2C7E0-7672-721B-9D5B-862C14808B97}"/>
              </a:ext>
            </a:extLst>
          </p:cNvPr>
          <p:cNvSpPr txBox="1">
            <a:spLocks noGrp="1"/>
          </p:cNvSpPr>
          <p:nvPr>
            <p:ph type="ctrTitle"/>
          </p:nvPr>
        </p:nvSpPr>
        <p:spPr>
          <a:xfrm>
            <a:off x="381003" y="304800"/>
            <a:ext cx="8382003" cy="804034"/>
          </a:xfrm>
          <a:noFill/>
        </p:spPr>
        <p:txBody>
          <a:bodyPr/>
          <a:lstStyle/>
          <a:p>
            <a:pPr lvl="0"/>
            <a:r>
              <a:rPr lang="en-US" sz="2800" dirty="0"/>
              <a:t>Constraints and Statical Determinacy</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AB0C4809-785A-5AB0-3791-3582EF0D31A3}"/>
              </a:ext>
            </a:extLst>
          </p:cNvPr>
          <p:cNvSpPr txBox="1">
            <a:spLocks noGrp="1"/>
          </p:cNvSpPr>
          <p:nvPr>
            <p:ph type="subTitle" idx="1"/>
          </p:nvPr>
        </p:nvSpPr>
        <p:spPr>
          <a:xfrm>
            <a:off x="228601" y="1143000"/>
            <a:ext cx="8778874" cy="5521554"/>
          </a:xfrm>
        </p:spPr>
        <p:txBody>
          <a:bodyPr anchorCtr="0"/>
          <a:lstStyle/>
          <a:p>
            <a:pPr marL="342900" lvl="0" indent="-342900" algn="l">
              <a:spcBef>
                <a:spcPts val="600"/>
              </a:spcBef>
              <a:buClr>
                <a:srgbClr val="000000"/>
              </a:buClr>
              <a:buChar char="•"/>
            </a:pPr>
            <a:r>
              <a:rPr lang="en-US" sz="2400" dirty="0"/>
              <a:t>Rigid Bodies which are supported by the minimum number of constraints necessary to ensure an equilibrium configuration are called statically determinate.</a:t>
            </a:r>
          </a:p>
          <a:p>
            <a:pPr marL="342900" lvl="0" indent="-342900" algn="l">
              <a:spcBef>
                <a:spcPts val="600"/>
              </a:spcBef>
              <a:buClr>
                <a:srgbClr val="000000"/>
              </a:buClr>
              <a:buChar char="•"/>
            </a:pPr>
            <a:r>
              <a:rPr lang="en-US" sz="2400" dirty="0"/>
              <a:t>For such bodies the equilibrium equations are sufficient to determine the unknown external forces.</a:t>
            </a:r>
          </a:p>
          <a:p>
            <a:pPr marL="342900" lvl="0" indent="-342900" algn="l">
              <a:spcBef>
                <a:spcPts val="600"/>
              </a:spcBef>
              <a:buClr>
                <a:srgbClr val="000000"/>
              </a:buClr>
              <a:buChar char="•"/>
            </a:pPr>
            <a:r>
              <a:rPr lang="en-US" sz="2400" dirty="0"/>
              <a:t>A rigid body, which possesses more external supports or constraints than are necessary to maintain an equilibrium position is called statically indeterminate. </a:t>
            </a:r>
          </a:p>
          <a:p>
            <a:pPr marL="342900" lvl="0" indent="-342900" algn="l">
              <a:spcBef>
                <a:spcPts val="600"/>
              </a:spcBef>
              <a:buClr>
                <a:srgbClr val="000000"/>
              </a:buClr>
              <a:buChar char="•"/>
            </a:pPr>
            <a:r>
              <a:rPr lang="en-US" sz="2400" dirty="0"/>
              <a:t>Supports which can be removed without destroying the equilibrium condition of the body are said to be redundant. </a:t>
            </a:r>
          </a:p>
          <a:p>
            <a:pPr marL="342900" lvl="0" indent="-342900" algn="l">
              <a:spcBef>
                <a:spcPts val="600"/>
              </a:spcBef>
              <a:buClr>
                <a:srgbClr val="000000"/>
              </a:buClr>
              <a:buChar char="•"/>
            </a:pPr>
            <a:r>
              <a:rPr lang="en-US" sz="2400" dirty="0"/>
              <a:t>The number of redundant supporting elements present corresponds to the degree of statical indeterminacy and equals the total number of unknown external forces, minus the number of available independent equations of equilibrium.</a:t>
            </a:r>
          </a:p>
        </p:txBody>
      </p:sp>
      <p:sp>
        <p:nvSpPr>
          <p:cNvPr id="4" name="Slide Number Placeholder 7">
            <a:extLst>
              <a:ext uri="{FF2B5EF4-FFF2-40B4-BE49-F238E27FC236}">
                <a16:creationId xmlns:a16="http://schemas.microsoft.com/office/drawing/2014/main" id="{95BD09CC-710C-76E0-B9EC-950B8887D49D}"/>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39</a:t>
            </a:fld>
            <a:endParaRPr lang="en-US"/>
          </a:p>
        </p:txBody>
      </p:sp>
      <p:grpSp>
        <p:nvGrpSpPr>
          <p:cNvPr id="5" name="Group 38">
            <a:extLst>
              <a:ext uri="{FF2B5EF4-FFF2-40B4-BE49-F238E27FC236}">
                <a16:creationId xmlns:a16="http://schemas.microsoft.com/office/drawing/2014/main" id="{64358054-AE8C-78AB-195D-B26EE3FEA803}"/>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3E499FC2-4C77-4869-A307-E1F0244B9398}"/>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0D0588FB-D3E3-A27E-7CA4-D9661AEA1711}"/>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5CABC455-1CDB-168C-3CB4-26B05F50E5A4}"/>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01A28D54-5143-CBA1-472B-C7B774CA1AC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A2B5465A-9B84-55A0-93CC-A51DA99BC6C4}"/>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9EF8588C-ECDD-F091-59BC-CC60588C058E}"/>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3709B4CB-B43E-EE0A-7F92-6AAEBD1D328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66138235-090D-71BE-1D18-A44B3DC58D1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2465DFE0-995F-0F77-3F4C-FA25602187E4}"/>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E6822786-7E9D-711D-2CDA-8950C18BB5F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88302F72-68E5-4F69-A4FE-5ADF9C14154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3EBA4BA2-16DA-B33A-5C56-28D4FF985AB6}"/>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E214BD14-AE4D-E579-2696-913DA3F90AC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1B007075-3B3B-DEDC-62D1-2A952C05D72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41927701-2FD2-70C5-216F-56B75023554D}"/>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4D2E8C26-3EFA-916C-BEAF-185F7D1EB8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421646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4B8F8-1454-EF32-D92A-EE1E88BC54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E578AC-F52F-97DB-9917-E36146BB0426}"/>
              </a:ext>
            </a:extLst>
          </p:cNvPr>
          <p:cNvSpPr txBox="1">
            <a:spLocks noGrp="1"/>
          </p:cNvSpPr>
          <p:nvPr>
            <p:ph type="ctrTitle"/>
          </p:nvPr>
        </p:nvSpPr>
        <p:spPr>
          <a:xfrm>
            <a:off x="381003" y="304800"/>
            <a:ext cx="8382003" cy="804034"/>
          </a:xfrm>
          <a:noFill/>
        </p:spPr>
        <p:txBody>
          <a:bodyPr/>
          <a:lstStyle/>
          <a:p>
            <a:pPr lvl="0"/>
            <a:r>
              <a:rPr lang="en-US" sz="2800" dirty="0"/>
              <a:t>Adequacy of Constraints</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60D6FFFE-6F74-27CB-4455-4C36E9D7CE4A}"/>
              </a:ext>
            </a:extLst>
          </p:cNvPr>
          <p:cNvSpPr txBox="1">
            <a:spLocks noGrp="1"/>
          </p:cNvSpPr>
          <p:nvPr>
            <p:ph type="subTitle" idx="1"/>
          </p:nvPr>
        </p:nvSpPr>
        <p:spPr>
          <a:xfrm>
            <a:off x="381003" y="1243716"/>
            <a:ext cx="8514137" cy="759053"/>
          </a:xfrm>
        </p:spPr>
        <p:txBody>
          <a:bodyPr anchorCtr="0"/>
          <a:lstStyle/>
          <a:p>
            <a:pPr marL="342900" lvl="0" indent="-342900" algn="l">
              <a:spcBef>
                <a:spcPts val="600"/>
              </a:spcBef>
              <a:buClr>
                <a:srgbClr val="000000"/>
              </a:buClr>
              <a:buChar char="•"/>
            </a:pPr>
            <a:r>
              <a:rPr lang="en-US" sz="2400" dirty="0"/>
              <a:t>The existence of three constraints for a two-dimensional problem does not always guarantee a stable equilibrium configuration. </a:t>
            </a:r>
          </a:p>
          <a:p>
            <a:pPr marL="342900" lvl="0" indent="-342900" algn="l">
              <a:spcBef>
                <a:spcPts val="600"/>
              </a:spcBef>
              <a:buClr>
                <a:srgbClr val="000000"/>
              </a:buClr>
              <a:buChar char="•"/>
            </a:pPr>
            <a:endParaRPr lang="en-US" sz="2400" dirty="0"/>
          </a:p>
          <a:p>
            <a:pPr marL="342900" lvl="0" indent="-342900" algn="l">
              <a:spcBef>
                <a:spcPts val="600"/>
              </a:spcBef>
              <a:buClr>
                <a:srgbClr val="000000"/>
              </a:buClr>
              <a:buChar char="•"/>
            </a:pPr>
            <a:endParaRPr lang="en-US" sz="2400" dirty="0">
              <a:solidFill>
                <a:srgbClr val="7030A0"/>
              </a:solidFill>
              <a:ea typeface="Calibri"/>
              <a:cs typeface="Calibri"/>
            </a:endParaRPr>
          </a:p>
        </p:txBody>
      </p:sp>
      <p:sp>
        <p:nvSpPr>
          <p:cNvPr id="4" name="Slide Number Placeholder 7">
            <a:extLst>
              <a:ext uri="{FF2B5EF4-FFF2-40B4-BE49-F238E27FC236}">
                <a16:creationId xmlns:a16="http://schemas.microsoft.com/office/drawing/2014/main" id="{7D8577F9-9A73-EA01-DD60-639265472CCD}"/>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40</a:t>
            </a:fld>
            <a:endParaRPr lang="en-US"/>
          </a:p>
        </p:txBody>
      </p:sp>
      <p:grpSp>
        <p:nvGrpSpPr>
          <p:cNvPr id="5" name="Group 38">
            <a:extLst>
              <a:ext uri="{FF2B5EF4-FFF2-40B4-BE49-F238E27FC236}">
                <a16:creationId xmlns:a16="http://schemas.microsoft.com/office/drawing/2014/main" id="{7E01605F-9B7F-4DBB-AB57-C81F0AD1F1B5}"/>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1E0C828D-711F-2DBF-C20B-7EC4BF27436E}"/>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517D544F-339A-351D-8A13-AA58475F5292}"/>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3E8A371E-B58A-E3D6-9B59-B5CC634FFA93}"/>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FD7EDC2F-2093-183A-2C97-291879825B8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607B926C-3F72-5A2A-67D3-8D2BF2FA962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F1086B03-ABC2-69DE-D63C-E3CDCAC4176B}"/>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C10670E7-C1D3-C3C9-6E4E-019A3EA7F62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C893C0AB-C4D6-B035-9950-9558174AB52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82EBB021-1E5E-3F4D-4115-2044AF80BCCE}"/>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75043EBF-D3FE-D26F-B409-2D97938EF17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D562DD71-DE4B-1891-4292-644AB87A7F1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484205B1-775B-A8CD-4CA4-2FC8C74DB954}"/>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6A0757EE-87D1-DBA2-4C64-E1C69118689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D7B0230C-68FA-180C-87CA-75983657E2B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24DC7041-1B57-86A0-F395-C5BB14A2E12C}"/>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A3113F4C-F652-DF6A-02F9-10E70176B8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 name="Picture 22">
            <a:extLst>
              <a:ext uri="{FF2B5EF4-FFF2-40B4-BE49-F238E27FC236}">
                <a16:creationId xmlns:a16="http://schemas.microsoft.com/office/drawing/2014/main" id="{42A3275B-D489-06B4-A63C-CFF513C40764}"/>
              </a:ext>
            </a:extLst>
          </p:cNvPr>
          <p:cNvPicPr>
            <a:picLocks noChangeAspect="1"/>
          </p:cNvPicPr>
          <p:nvPr/>
        </p:nvPicPr>
        <p:blipFill>
          <a:blip r:embed="rId4"/>
          <a:stretch>
            <a:fillRect/>
          </a:stretch>
        </p:blipFill>
        <p:spPr>
          <a:xfrm>
            <a:off x="990600" y="1981201"/>
            <a:ext cx="2079093" cy="1600200"/>
          </a:xfrm>
          <a:prstGeom prst="rect">
            <a:avLst/>
          </a:prstGeom>
        </p:spPr>
      </p:pic>
      <p:sp>
        <p:nvSpPr>
          <p:cNvPr id="25" name="TextBox 24">
            <a:extLst>
              <a:ext uri="{FF2B5EF4-FFF2-40B4-BE49-F238E27FC236}">
                <a16:creationId xmlns:a16="http://schemas.microsoft.com/office/drawing/2014/main" id="{86EFEF92-E5E4-F931-B13F-BF9184DE9AAE}"/>
              </a:ext>
            </a:extLst>
          </p:cNvPr>
          <p:cNvSpPr txBox="1"/>
          <p:nvPr/>
        </p:nvSpPr>
        <p:spPr>
          <a:xfrm>
            <a:off x="533400" y="3429000"/>
            <a:ext cx="3429000" cy="830997"/>
          </a:xfrm>
          <a:prstGeom prst="rect">
            <a:avLst/>
          </a:prstGeom>
          <a:noFill/>
        </p:spPr>
        <p:txBody>
          <a:bodyPr wrap="square">
            <a:spAutoFit/>
          </a:bodyPr>
          <a:lstStyle/>
          <a:p>
            <a:pPr algn="ctr"/>
            <a:r>
              <a:rPr lang="en-US" dirty="0"/>
              <a:t>Complete fixity Adequate constraints</a:t>
            </a:r>
          </a:p>
        </p:txBody>
      </p:sp>
      <p:sp>
        <p:nvSpPr>
          <p:cNvPr id="27" name="TextBox 26">
            <a:extLst>
              <a:ext uri="{FF2B5EF4-FFF2-40B4-BE49-F238E27FC236}">
                <a16:creationId xmlns:a16="http://schemas.microsoft.com/office/drawing/2014/main" id="{92B1D23A-5D86-22C2-28AE-267B74A0A1AD}"/>
              </a:ext>
            </a:extLst>
          </p:cNvPr>
          <p:cNvSpPr txBox="1"/>
          <p:nvPr/>
        </p:nvSpPr>
        <p:spPr>
          <a:xfrm>
            <a:off x="3810000" y="2090172"/>
            <a:ext cx="5307012" cy="2385268"/>
          </a:xfrm>
          <a:prstGeom prst="rect">
            <a:avLst/>
          </a:prstGeom>
          <a:noFill/>
        </p:spPr>
        <p:txBody>
          <a:bodyPr wrap="square">
            <a:spAutoFit/>
          </a:bodyPr>
          <a:lstStyle/>
          <a:p>
            <a:pPr marL="342900" lvl="0" indent="-342900" algn="l">
              <a:spcBef>
                <a:spcPts val="600"/>
              </a:spcBef>
              <a:buClr>
                <a:srgbClr val="000000"/>
              </a:buClr>
              <a:buChar char="•"/>
            </a:pPr>
            <a:r>
              <a:rPr lang="en-US" dirty="0"/>
              <a:t>P</a:t>
            </a:r>
            <a:r>
              <a:rPr lang="en-US" sz="2400" dirty="0"/>
              <a:t>oint A of the rigid body is fixed by the two links and cannot move, and the third link prevents any rotation about A. </a:t>
            </a:r>
          </a:p>
          <a:p>
            <a:pPr marL="342900" lvl="0" indent="-342900" algn="l">
              <a:spcBef>
                <a:spcPts val="600"/>
              </a:spcBef>
              <a:buClr>
                <a:srgbClr val="000000"/>
              </a:buClr>
              <a:buChar char="•"/>
            </a:pPr>
            <a:r>
              <a:rPr lang="en-US" sz="2400" dirty="0"/>
              <a:t>This body is completely fixed with three adequate (proper) constraints.</a:t>
            </a:r>
          </a:p>
        </p:txBody>
      </p:sp>
      <p:pic>
        <p:nvPicPr>
          <p:cNvPr id="29" name="Picture 28">
            <a:extLst>
              <a:ext uri="{FF2B5EF4-FFF2-40B4-BE49-F238E27FC236}">
                <a16:creationId xmlns:a16="http://schemas.microsoft.com/office/drawing/2014/main" id="{4153194E-1D43-2B2A-ACEB-7E4F8C9A2CE1}"/>
              </a:ext>
            </a:extLst>
          </p:cNvPr>
          <p:cNvPicPr>
            <a:picLocks noChangeAspect="1"/>
          </p:cNvPicPr>
          <p:nvPr/>
        </p:nvPicPr>
        <p:blipFill>
          <a:blip r:embed="rId5"/>
          <a:stretch>
            <a:fillRect/>
          </a:stretch>
        </p:blipFill>
        <p:spPr>
          <a:xfrm>
            <a:off x="759725" y="4191000"/>
            <a:ext cx="2516875" cy="1876744"/>
          </a:xfrm>
          <a:prstGeom prst="rect">
            <a:avLst/>
          </a:prstGeom>
        </p:spPr>
      </p:pic>
      <p:sp>
        <p:nvSpPr>
          <p:cNvPr id="33" name="TextBox 32">
            <a:extLst>
              <a:ext uri="{FF2B5EF4-FFF2-40B4-BE49-F238E27FC236}">
                <a16:creationId xmlns:a16="http://schemas.microsoft.com/office/drawing/2014/main" id="{6384F6DD-F208-37EF-AD5A-537DAD2C4943}"/>
              </a:ext>
            </a:extLst>
          </p:cNvPr>
          <p:cNvSpPr txBox="1"/>
          <p:nvPr/>
        </p:nvSpPr>
        <p:spPr>
          <a:xfrm>
            <a:off x="3582063" y="4531816"/>
            <a:ext cx="5307012" cy="1569660"/>
          </a:xfrm>
          <a:prstGeom prst="rect">
            <a:avLst/>
          </a:prstGeom>
          <a:noFill/>
        </p:spPr>
        <p:txBody>
          <a:bodyPr wrap="square">
            <a:spAutoFit/>
          </a:bodyPr>
          <a:lstStyle/>
          <a:p>
            <a:r>
              <a:rPr lang="en-US" dirty="0"/>
              <a:t>The third link is positioned so that the force transmitted by it passes through point A where the other two constraint forces present. </a:t>
            </a:r>
          </a:p>
        </p:txBody>
      </p:sp>
    </p:spTree>
    <p:extLst>
      <p:ext uri="{BB962C8B-B14F-4D97-AF65-F5344CB8AC3E}">
        <p14:creationId xmlns:p14="http://schemas.microsoft.com/office/powerpoint/2010/main" val="3878090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500" fill="hold"/>
                                        <p:tgtEl>
                                          <p:spTgt spid="23"/>
                                        </p:tgtEl>
                                        <p:attrNameLst>
                                          <p:attrName>ppt_w</p:attrName>
                                        </p:attrNameLst>
                                      </p:cBhvr>
                                      <p:tavLst>
                                        <p:tav tm="0">
                                          <p:val>
                                            <p:fltVal val="0"/>
                                          </p:val>
                                        </p:tav>
                                        <p:tav tm="100000">
                                          <p:val>
                                            <p:strVal val="#ppt_w"/>
                                          </p:val>
                                        </p:tav>
                                      </p:tavLst>
                                    </p:anim>
                                    <p:anim calcmode="lin" valueType="num">
                                      <p:cBhvr>
                                        <p:cTn id="14" dur="500" fill="hold"/>
                                        <p:tgtEl>
                                          <p:spTgt spid="23"/>
                                        </p:tgtEl>
                                        <p:attrNameLst>
                                          <p:attrName>ppt_h</p:attrName>
                                        </p:attrNameLst>
                                      </p:cBhvr>
                                      <p:tavLst>
                                        <p:tav tm="0">
                                          <p:val>
                                            <p:fltVal val="0"/>
                                          </p:val>
                                        </p:tav>
                                        <p:tav tm="100000">
                                          <p:val>
                                            <p:strVal val="#ppt_h"/>
                                          </p:val>
                                        </p:tav>
                                      </p:tavLst>
                                    </p:anim>
                                    <p:animEffect transition="in" filter="fade">
                                      <p:cBhvr>
                                        <p:cTn id="15" dur="5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27">
                                            <p:txEl>
                                              <p:pRg st="0" end="0"/>
                                            </p:txEl>
                                          </p:spTgt>
                                        </p:tgtEl>
                                        <p:attrNameLst>
                                          <p:attrName>style.visibility</p:attrName>
                                        </p:attrNameLst>
                                      </p:cBhvr>
                                      <p:to>
                                        <p:strVal val="visible"/>
                                      </p:to>
                                    </p:set>
                                    <p:animEffect transition="in" filter="dissolve">
                                      <p:cBhvr>
                                        <p:cTn id="20" dur="500"/>
                                        <p:tgtEl>
                                          <p:spTgt spid="27">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27">
                                            <p:txEl>
                                              <p:pRg st="1" end="1"/>
                                            </p:txEl>
                                          </p:spTgt>
                                        </p:tgtEl>
                                        <p:attrNameLst>
                                          <p:attrName>style.visibility</p:attrName>
                                        </p:attrNameLst>
                                      </p:cBhvr>
                                      <p:to>
                                        <p:strVal val="visible"/>
                                      </p:to>
                                    </p:set>
                                    <p:animEffect transition="in" filter="dissolve">
                                      <p:cBhvr>
                                        <p:cTn id="25" dur="500"/>
                                        <p:tgtEl>
                                          <p:spTgt spid="27">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ppt_x"/>
                                          </p:val>
                                        </p:tav>
                                        <p:tav tm="100000">
                                          <p:val>
                                            <p:strVal val="#ppt_x"/>
                                          </p:val>
                                        </p:tav>
                                      </p:tavLst>
                                    </p:anim>
                                    <p:anim calcmode="lin" valueType="num">
                                      <p:cBhvr additive="base">
                                        <p:cTn id="31"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p:cTn id="36" dur="1250" fill="hold"/>
                                        <p:tgtEl>
                                          <p:spTgt spid="29"/>
                                        </p:tgtEl>
                                        <p:attrNameLst>
                                          <p:attrName>ppt_w</p:attrName>
                                        </p:attrNameLst>
                                      </p:cBhvr>
                                      <p:tavLst>
                                        <p:tav tm="0">
                                          <p:val>
                                            <p:fltVal val="0"/>
                                          </p:val>
                                        </p:tav>
                                        <p:tav tm="100000">
                                          <p:val>
                                            <p:strVal val="#ppt_w"/>
                                          </p:val>
                                        </p:tav>
                                      </p:tavLst>
                                    </p:anim>
                                    <p:anim calcmode="lin" valueType="num">
                                      <p:cBhvr>
                                        <p:cTn id="37" dur="1250" fill="hold"/>
                                        <p:tgtEl>
                                          <p:spTgt spid="29"/>
                                        </p:tgtEl>
                                        <p:attrNameLst>
                                          <p:attrName>ppt_h</p:attrName>
                                        </p:attrNameLst>
                                      </p:cBhvr>
                                      <p:tavLst>
                                        <p:tav tm="0">
                                          <p:val>
                                            <p:fltVal val="0"/>
                                          </p:val>
                                        </p:tav>
                                        <p:tav tm="100000">
                                          <p:val>
                                            <p:strVal val="#ppt_h"/>
                                          </p:val>
                                        </p:tav>
                                      </p:tavLst>
                                    </p:anim>
                                    <p:animEffect transition="in" filter="fade">
                                      <p:cBhvr>
                                        <p:cTn id="38" dur="1250"/>
                                        <p:tgtEl>
                                          <p:spTgt spid="29"/>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3"/>
                                        </p:tgtEl>
                                        <p:attrNameLst>
                                          <p:attrName>style.visibility</p:attrName>
                                        </p:attrNameLst>
                                      </p:cBhvr>
                                      <p:to>
                                        <p:strVal val="visible"/>
                                      </p:to>
                                    </p:set>
                                    <p:anim calcmode="lin" valueType="num">
                                      <p:cBhvr additive="base">
                                        <p:cTn id="43" dur="500" fill="hold"/>
                                        <p:tgtEl>
                                          <p:spTgt spid="33"/>
                                        </p:tgtEl>
                                        <p:attrNameLst>
                                          <p:attrName>ppt_x</p:attrName>
                                        </p:attrNameLst>
                                      </p:cBhvr>
                                      <p:tavLst>
                                        <p:tav tm="0">
                                          <p:val>
                                            <p:strVal val="#ppt_x"/>
                                          </p:val>
                                        </p:tav>
                                        <p:tav tm="100000">
                                          <p:val>
                                            <p:strVal val="#ppt_x"/>
                                          </p:val>
                                        </p:tav>
                                      </p:tavLst>
                                    </p:anim>
                                    <p:anim calcmode="lin" valueType="num">
                                      <p:cBhvr additive="base">
                                        <p:cTn id="4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5" grpId="0"/>
      <p:bldP spid="27" grpId="0" build="p"/>
      <p:bldP spid="3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8CEDC-3967-9372-30AF-8102A2A901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6E46F4-E8FF-8279-69BA-F4BF197881BB}"/>
              </a:ext>
            </a:extLst>
          </p:cNvPr>
          <p:cNvSpPr txBox="1">
            <a:spLocks noGrp="1"/>
          </p:cNvSpPr>
          <p:nvPr>
            <p:ph type="ctrTitle"/>
          </p:nvPr>
        </p:nvSpPr>
        <p:spPr>
          <a:xfrm>
            <a:off x="381003" y="304800"/>
            <a:ext cx="8382003" cy="804034"/>
          </a:xfrm>
          <a:noFill/>
        </p:spPr>
        <p:txBody>
          <a:bodyPr/>
          <a:lstStyle/>
          <a:p>
            <a:pPr lvl="0"/>
            <a:r>
              <a:rPr lang="en-US" sz="2800" dirty="0"/>
              <a:t>Adequacy of Constraints</a:t>
            </a:r>
            <a:endParaRPr lang="en-US" sz="2800" dirty="0">
              <a:solidFill>
                <a:schemeClr val="tx1"/>
              </a:solidFill>
              <a:ea typeface="Calibri"/>
              <a:cs typeface="Calibri"/>
            </a:endParaRPr>
          </a:p>
        </p:txBody>
      </p:sp>
      <p:sp>
        <p:nvSpPr>
          <p:cNvPr id="4" name="Slide Number Placeholder 7">
            <a:extLst>
              <a:ext uri="{FF2B5EF4-FFF2-40B4-BE49-F238E27FC236}">
                <a16:creationId xmlns:a16="http://schemas.microsoft.com/office/drawing/2014/main" id="{2903CCE0-8E1B-B144-FDC6-BE73090D6D36}"/>
              </a:ext>
            </a:extLst>
          </p:cNvPr>
          <p:cNvSpPr txBox="1">
            <a:spLocks noGrp="1"/>
          </p:cNvSpPr>
          <p:nvPr>
            <p:ph type="sldNum" sz="quarter" idx="8"/>
          </p:nvPr>
        </p:nvSpPr>
        <p:spPr>
          <a:xfrm>
            <a:off x="8229600" y="6356351"/>
            <a:ext cx="457200" cy="365129"/>
          </a:xfrm>
          <a:prstGeom prst="rect">
            <a:avLst/>
          </a:prstGeom>
          <a:noFill/>
          <a:ln>
            <a:noFill/>
          </a:ln>
        </p:spPr>
        <p:txBody>
          <a:bodyPr vert="horz" wrap="square" lIns="91440" tIns="45720" rIns="91440" bIns="45720" anchor="ctr" anchorCtr="0" compatLnSpc="1">
            <a:noAutofit/>
          </a:bodyPr>
          <a:lstStyle>
            <a:defPPr>
              <a:defRPr lang="en-US"/>
            </a:defPPr>
            <a:lvl1pPr marL="0" marR="0" lvl="0" indent="0" algn="r" defTabSz="914400" rtl="0" eaLnBrk="1" fontAlgn="auto" latinLnBrk="0" hangingPunct="1">
              <a:lnSpc>
                <a:spcPct val="100000"/>
              </a:lnSpc>
              <a:spcBef>
                <a:spcPts val="0"/>
              </a:spcBef>
              <a:spcAft>
                <a:spcPts val="0"/>
              </a:spcAft>
              <a:buNone/>
              <a:tabLst/>
              <a:defRPr lang="en-US" sz="1200" b="0" i="0" u="none" strike="noStrike" kern="1200" cap="none" spc="0" baseline="0">
                <a:solidFill>
                  <a:srgbClr val="898989"/>
                </a:solidFill>
                <a:uFillTx/>
                <a:latin typeface="Calibri"/>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DCF471-A353-4C1F-B02B-54AEC42B950E}" type="slidenum">
              <a:rPr lang="en-US" smtClean="0"/>
              <a:pPr lvl="0"/>
              <a:t>41</a:t>
            </a:fld>
            <a:endParaRPr lang="en-US"/>
          </a:p>
        </p:txBody>
      </p:sp>
      <p:grpSp>
        <p:nvGrpSpPr>
          <p:cNvPr id="5" name="Group 38">
            <a:extLst>
              <a:ext uri="{FF2B5EF4-FFF2-40B4-BE49-F238E27FC236}">
                <a16:creationId xmlns:a16="http://schemas.microsoft.com/office/drawing/2014/main" id="{498F9F9D-63EF-6F96-E2FA-6F3B541140D2}"/>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CE846D16-04EA-64A3-424D-5651809E69E5}"/>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BDCEC38F-010D-2B75-4104-42D8A25573AB}"/>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EFE9A1F0-BAE8-52C4-E32D-A7DEA7695DC3}"/>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EB396B00-44F6-A4A9-997C-D7189C6AA99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C9993C2A-D77D-B2F9-0F4B-F81874A6EA1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A21A85F4-81E6-2B4D-FE7C-2171AAE0BC26}"/>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9DB8E016-D9F2-CD09-F6BC-36519497626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0D27240F-CE92-899D-916A-FC524ED68A5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4ACBC507-53F5-2B05-04C3-E45AFE53697C}"/>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8F069278-C6E3-ED7D-0808-AEC490DFA11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DB9EC7A5-3733-EEC6-E501-70A9A84097F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219FA35A-D300-495F-5C85-9F690E921F2C}"/>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77FAC157-4451-A2B8-05AB-4BE0E50CADC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155F2ED0-EB7B-BC44-B1E1-C4146639C70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540AF5E1-A946-0821-2632-D392C1D348B2}"/>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DF162FB5-F10F-5B70-FF11-D7B27B4EBD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9" name="Picture 28">
            <a:extLst>
              <a:ext uri="{FF2B5EF4-FFF2-40B4-BE49-F238E27FC236}">
                <a16:creationId xmlns:a16="http://schemas.microsoft.com/office/drawing/2014/main" id="{705955AD-5EBB-C1F8-61B3-314B61EA96B1}"/>
              </a:ext>
            </a:extLst>
          </p:cNvPr>
          <p:cNvPicPr>
            <a:picLocks noChangeAspect="1"/>
          </p:cNvPicPr>
          <p:nvPr/>
        </p:nvPicPr>
        <p:blipFill>
          <a:blip r:embed="rId4"/>
          <a:stretch>
            <a:fillRect/>
          </a:stretch>
        </p:blipFill>
        <p:spPr>
          <a:xfrm>
            <a:off x="607325" y="1244207"/>
            <a:ext cx="2516875" cy="1876744"/>
          </a:xfrm>
          <a:prstGeom prst="rect">
            <a:avLst/>
          </a:prstGeom>
        </p:spPr>
      </p:pic>
      <p:sp>
        <p:nvSpPr>
          <p:cNvPr id="31" name="TextBox 30">
            <a:extLst>
              <a:ext uri="{FF2B5EF4-FFF2-40B4-BE49-F238E27FC236}">
                <a16:creationId xmlns:a16="http://schemas.microsoft.com/office/drawing/2014/main" id="{0B9462A5-40FF-D2F2-B1E9-3BA1F7656F32}"/>
              </a:ext>
            </a:extLst>
          </p:cNvPr>
          <p:cNvSpPr txBox="1"/>
          <p:nvPr/>
        </p:nvSpPr>
        <p:spPr>
          <a:xfrm>
            <a:off x="338106" y="2979003"/>
            <a:ext cx="2972463" cy="830997"/>
          </a:xfrm>
          <a:prstGeom prst="rect">
            <a:avLst/>
          </a:prstGeom>
          <a:noFill/>
        </p:spPr>
        <p:txBody>
          <a:bodyPr wrap="square">
            <a:spAutoFit/>
          </a:bodyPr>
          <a:lstStyle/>
          <a:p>
            <a:pPr algn="ctr"/>
            <a:r>
              <a:rPr lang="en-US" dirty="0"/>
              <a:t>Incomplete fixity Partial constraints</a:t>
            </a:r>
          </a:p>
        </p:txBody>
      </p:sp>
      <p:sp>
        <p:nvSpPr>
          <p:cNvPr id="33" name="TextBox 32">
            <a:extLst>
              <a:ext uri="{FF2B5EF4-FFF2-40B4-BE49-F238E27FC236}">
                <a16:creationId xmlns:a16="http://schemas.microsoft.com/office/drawing/2014/main" id="{C490D808-F8CD-17DC-C51B-6D0C736A2BC8}"/>
              </a:ext>
            </a:extLst>
          </p:cNvPr>
          <p:cNvSpPr txBox="1"/>
          <p:nvPr/>
        </p:nvSpPr>
        <p:spPr>
          <a:xfrm>
            <a:off x="3029847" y="1219200"/>
            <a:ext cx="5977627" cy="2677656"/>
          </a:xfrm>
          <a:prstGeom prst="rect">
            <a:avLst/>
          </a:prstGeom>
          <a:noFill/>
        </p:spPr>
        <p:txBody>
          <a:bodyPr wrap="square">
            <a:spAutoFit/>
          </a:bodyPr>
          <a:lstStyle/>
          <a:p>
            <a:pPr marL="342900" indent="-342900">
              <a:buFont typeface="Arial" panose="020B0604020202020204" pitchFamily="34" charset="0"/>
              <a:buChar char="•"/>
            </a:pPr>
            <a:r>
              <a:rPr lang="en-US" dirty="0"/>
              <a:t>This configuration of constraints can offer no initial resistance to rotation about A, which would occur when external loads were applied to the body. </a:t>
            </a:r>
          </a:p>
          <a:p>
            <a:pPr marL="342900" indent="-342900">
              <a:buFont typeface="Arial" panose="020B0604020202020204" pitchFamily="34" charset="0"/>
              <a:buChar char="•"/>
            </a:pPr>
            <a:r>
              <a:rPr lang="en-US" dirty="0"/>
              <a:t>Therefore, it is concluded that this body is in completely fixed under partial constraints.</a:t>
            </a:r>
          </a:p>
        </p:txBody>
      </p:sp>
      <p:pic>
        <p:nvPicPr>
          <p:cNvPr id="26" name="Picture 25">
            <a:extLst>
              <a:ext uri="{FF2B5EF4-FFF2-40B4-BE49-F238E27FC236}">
                <a16:creationId xmlns:a16="http://schemas.microsoft.com/office/drawing/2014/main" id="{708DC68F-12CD-4D8F-2994-C6440C339CC9}"/>
              </a:ext>
            </a:extLst>
          </p:cNvPr>
          <p:cNvPicPr>
            <a:picLocks noChangeAspect="1"/>
          </p:cNvPicPr>
          <p:nvPr/>
        </p:nvPicPr>
        <p:blipFill>
          <a:blip r:embed="rId5"/>
          <a:stretch>
            <a:fillRect/>
          </a:stretch>
        </p:blipFill>
        <p:spPr>
          <a:xfrm>
            <a:off x="464430" y="3777645"/>
            <a:ext cx="2619609" cy="1905170"/>
          </a:xfrm>
          <a:prstGeom prst="rect">
            <a:avLst/>
          </a:prstGeom>
        </p:spPr>
      </p:pic>
      <p:sp>
        <p:nvSpPr>
          <p:cNvPr id="30" name="TextBox 29">
            <a:extLst>
              <a:ext uri="{FF2B5EF4-FFF2-40B4-BE49-F238E27FC236}">
                <a16:creationId xmlns:a16="http://schemas.microsoft.com/office/drawing/2014/main" id="{AE93E33A-ABCD-B028-8831-BA844692688A}"/>
              </a:ext>
            </a:extLst>
          </p:cNvPr>
          <p:cNvSpPr txBox="1"/>
          <p:nvPr/>
        </p:nvSpPr>
        <p:spPr>
          <a:xfrm>
            <a:off x="3029847" y="3910548"/>
            <a:ext cx="5977627" cy="2677656"/>
          </a:xfrm>
          <a:prstGeom prst="rect">
            <a:avLst/>
          </a:prstGeom>
          <a:noFill/>
        </p:spPr>
        <p:txBody>
          <a:bodyPr wrap="square">
            <a:spAutoFit/>
          </a:bodyPr>
          <a:lstStyle/>
          <a:p>
            <a:r>
              <a:rPr lang="en-US" dirty="0"/>
              <a:t>This is a similar condition of incomplete fixity.</a:t>
            </a:r>
          </a:p>
          <a:p>
            <a:r>
              <a:rPr lang="en-US" dirty="0"/>
              <a:t>The three parallel links could offer no initial resistance to a small vertical movement of the body as a result of external loads applied to it in this direction. </a:t>
            </a:r>
          </a:p>
          <a:p>
            <a:r>
              <a:rPr lang="en-US" dirty="0"/>
              <a:t>The constraints in these two examples are often termed improper</a:t>
            </a:r>
          </a:p>
        </p:txBody>
      </p:sp>
      <p:sp>
        <p:nvSpPr>
          <p:cNvPr id="34" name="TextBox 33">
            <a:extLst>
              <a:ext uri="{FF2B5EF4-FFF2-40B4-BE49-F238E27FC236}">
                <a16:creationId xmlns:a16="http://schemas.microsoft.com/office/drawing/2014/main" id="{9A0158BB-1E2C-9277-D345-546D2024F3AF}"/>
              </a:ext>
            </a:extLst>
          </p:cNvPr>
          <p:cNvSpPr txBox="1"/>
          <p:nvPr/>
        </p:nvSpPr>
        <p:spPr>
          <a:xfrm>
            <a:off x="381000" y="5722203"/>
            <a:ext cx="2893321" cy="830997"/>
          </a:xfrm>
          <a:prstGeom prst="rect">
            <a:avLst/>
          </a:prstGeom>
          <a:noFill/>
        </p:spPr>
        <p:txBody>
          <a:bodyPr wrap="square">
            <a:spAutoFit/>
          </a:bodyPr>
          <a:lstStyle/>
          <a:p>
            <a:pPr algn="ctr"/>
            <a:r>
              <a:rPr lang="en-US" dirty="0"/>
              <a:t>Incomplete fixity Partial constraints</a:t>
            </a:r>
          </a:p>
        </p:txBody>
      </p:sp>
    </p:spTree>
    <p:extLst>
      <p:ext uri="{BB962C8B-B14F-4D97-AF65-F5344CB8AC3E}">
        <p14:creationId xmlns:p14="http://schemas.microsoft.com/office/powerpoint/2010/main" val="3103068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3">
                                            <p:txEl>
                                              <p:pRg st="0" end="0"/>
                                            </p:txEl>
                                          </p:spTgt>
                                        </p:tgtEl>
                                        <p:attrNameLst>
                                          <p:attrName>style.visibility</p:attrName>
                                        </p:attrNameLst>
                                      </p:cBhvr>
                                      <p:to>
                                        <p:strVal val="visible"/>
                                      </p:to>
                                    </p:set>
                                    <p:animEffect transition="in" filter="dissolve">
                                      <p:cBhvr>
                                        <p:cTn id="7" dur="500"/>
                                        <p:tgtEl>
                                          <p:spTgt spid="3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3">
                                            <p:txEl>
                                              <p:pRg st="1" end="1"/>
                                            </p:txEl>
                                          </p:spTgt>
                                        </p:tgtEl>
                                        <p:attrNameLst>
                                          <p:attrName>style.visibility</p:attrName>
                                        </p:attrNameLst>
                                      </p:cBhvr>
                                      <p:to>
                                        <p:strVal val="visible"/>
                                      </p:to>
                                    </p:set>
                                    <p:animEffect transition="in" filter="dissolve">
                                      <p:cBhvr>
                                        <p:cTn id="12" dur="500"/>
                                        <p:tgtEl>
                                          <p:spTgt spid="3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ppt_x"/>
                                          </p:val>
                                        </p:tav>
                                        <p:tav tm="100000">
                                          <p:val>
                                            <p:strVal val="#ppt_x"/>
                                          </p:val>
                                        </p:tav>
                                      </p:tavLst>
                                    </p:anim>
                                    <p:anim calcmode="lin" valueType="num">
                                      <p:cBhvr additive="base">
                                        <p:cTn id="1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1000"/>
                                        <p:tgtEl>
                                          <p:spTgt spid="26"/>
                                        </p:tgtEl>
                                      </p:cBhvr>
                                    </p:animEffect>
                                    <p:anim calcmode="lin" valueType="num">
                                      <p:cBhvr>
                                        <p:cTn id="24" dur="1000" fill="hold"/>
                                        <p:tgtEl>
                                          <p:spTgt spid="26"/>
                                        </p:tgtEl>
                                        <p:attrNameLst>
                                          <p:attrName>ppt_x</p:attrName>
                                        </p:attrNameLst>
                                      </p:cBhvr>
                                      <p:tavLst>
                                        <p:tav tm="0">
                                          <p:val>
                                            <p:strVal val="#ppt_x"/>
                                          </p:val>
                                        </p:tav>
                                        <p:tav tm="100000">
                                          <p:val>
                                            <p:strVal val="#ppt_x"/>
                                          </p:val>
                                        </p:tav>
                                      </p:tavLst>
                                    </p:anim>
                                    <p:anim calcmode="lin" valueType="num">
                                      <p:cBhvr>
                                        <p:cTn id="25"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30">
                                            <p:txEl>
                                              <p:pRg st="0" end="0"/>
                                            </p:txEl>
                                          </p:spTgt>
                                        </p:tgtEl>
                                        <p:attrNameLst>
                                          <p:attrName>style.visibility</p:attrName>
                                        </p:attrNameLst>
                                      </p:cBhvr>
                                      <p:to>
                                        <p:strVal val="visible"/>
                                      </p:to>
                                    </p:set>
                                    <p:animEffect transition="in" filter="dissolve">
                                      <p:cBhvr>
                                        <p:cTn id="30" dur="500"/>
                                        <p:tgtEl>
                                          <p:spTgt spid="30">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30">
                                            <p:txEl>
                                              <p:pRg st="1" end="1"/>
                                            </p:txEl>
                                          </p:spTgt>
                                        </p:tgtEl>
                                        <p:attrNameLst>
                                          <p:attrName>style.visibility</p:attrName>
                                        </p:attrNameLst>
                                      </p:cBhvr>
                                      <p:to>
                                        <p:strVal val="visible"/>
                                      </p:to>
                                    </p:set>
                                    <p:animEffect transition="in" filter="dissolve">
                                      <p:cBhvr>
                                        <p:cTn id="35" dur="500"/>
                                        <p:tgtEl>
                                          <p:spTgt spid="30">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30">
                                            <p:txEl>
                                              <p:pRg st="2" end="2"/>
                                            </p:txEl>
                                          </p:spTgt>
                                        </p:tgtEl>
                                        <p:attrNameLst>
                                          <p:attrName>style.visibility</p:attrName>
                                        </p:attrNameLst>
                                      </p:cBhvr>
                                      <p:to>
                                        <p:strVal val="visible"/>
                                      </p:to>
                                    </p:set>
                                    <p:animEffect transition="in" filter="dissolve">
                                      <p:cBhvr>
                                        <p:cTn id="40" dur="500"/>
                                        <p:tgtEl>
                                          <p:spTgt spid="30">
                                            <p:txEl>
                                              <p:pRg st="2" end="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additive="base">
                                        <p:cTn id="45" dur="500" fill="hold"/>
                                        <p:tgtEl>
                                          <p:spTgt spid="34"/>
                                        </p:tgtEl>
                                        <p:attrNameLst>
                                          <p:attrName>ppt_x</p:attrName>
                                        </p:attrNameLst>
                                      </p:cBhvr>
                                      <p:tavLst>
                                        <p:tav tm="0">
                                          <p:val>
                                            <p:strVal val="#ppt_x"/>
                                          </p:val>
                                        </p:tav>
                                        <p:tav tm="100000">
                                          <p:val>
                                            <p:strVal val="#ppt_x"/>
                                          </p:val>
                                        </p:tav>
                                      </p:tavLst>
                                    </p:anim>
                                    <p:anim calcmode="lin" valueType="num">
                                      <p:cBhvr additive="base">
                                        <p:cTn id="46"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3" grpId="0" build="p"/>
      <p:bldP spid="30" grpId="0" build="p"/>
      <p:bldP spid="3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E4A54-26CD-91F7-775B-B0506427B9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EF3974-29ED-51ED-0DF2-BBE0B6DADA03}"/>
              </a:ext>
            </a:extLst>
          </p:cNvPr>
          <p:cNvSpPr txBox="1">
            <a:spLocks noGrp="1"/>
          </p:cNvSpPr>
          <p:nvPr>
            <p:ph type="ctrTitle"/>
          </p:nvPr>
        </p:nvSpPr>
        <p:spPr>
          <a:xfrm>
            <a:off x="381003" y="304800"/>
            <a:ext cx="8382003" cy="804034"/>
          </a:xfrm>
          <a:noFill/>
        </p:spPr>
        <p:txBody>
          <a:bodyPr/>
          <a:lstStyle/>
          <a:p>
            <a:pPr lvl="0"/>
            <a:r>
              <a:rPr lang="en-US" sz="2800" dirty="0"/>
              <a:t>Adequacy of Constraints</a:t>
            </a:r>
            <a:endParaRPr lang="en-US" sz="2800" dirty="0">
              <a:solidFill>
                <a:schemeClr val="tx1"/>
              </a:solidFill>
              <a:ea typeface="Calibri"/>
              <a:cs typeface="Calibri"/>
            </a:endParaRPr>
          </a:p>
        </p:txBody>
      </p:sp>
      <p:sp>
        <p:nvSpPr>
          <p:cNvPr id="3" name="Subtitle 2">
            <a:extLst>
              <a:ext uri="{FF2B5EF4-FFF2-40B4-BE49-F238E27FC236}">
                <a16:creationId xmlns:a16="http://schemas.microsoft.com/office/drawing/2014/main" id="{E2BE9DCB-6A30-DE5E-A543-AD5010B2F5C2}"/>
              </a:ext>
            </a:extLst>
          </p:cNvPr>
          <p:cNvSpPr txBox="1">
            <a:spLocks noGrp="1"/>
          </p:cNvSpPr>
          <p:nvPr>
            <p:ph type="subTitle" idx="1"/>
          </p:nvPr>
        </p:nvSpPr>
        <p:spPr>
          <a:xfrm>
            <a:off x="304801" y="3124200"/>
            <a:ext cx="8590340" cy="3372478"/>
          </a:xfrm>
        </p:spPr>
        <p:txBody>
          <a:bodyPr anchorCtr="0"/>
          <a:lstStyle/>
          <a:p>
            <a:pPr marL="342900" lvl="0" indent="-342900" algn="l">
              <a:spcBef>
                <a:spcPts val="600"/>
              </a:spcBef>
              <a:buClr>
                <a:srgbClr val="000000"/>
              </a:buClr>
              <a:buChar char="•"/>
            </a:pPr>
            <a:r>
              <a:rPr lang="en-US" sz="2400" dirty="0"/>
              <a:t>This is a condition of complete fixity, with link 4 acting as a fourth constraint which is unnecessary to maintain a fixed position. </a:t>
            </a:r>
          </a:p>
          <a:p>
            <a:pPr marL="342900" lvl="0" indent="-342900" algn="l">
              <a:spcBef>
                <a:spcPts val="600"/>
              </a:spcBef>
              <a:buClr>
                <a:srgbClr val="000000"/>
              </a:buClr>
              <a:buChar char="•"/>
            </a:pPr>
            <a:r>
              <a:rPr lang="en-US" sz="2400" dirty="0"/>
              <a:t>Link 4, then, is a redundant constraint, and the body is statically indeterminate. </a:t>
            </a:r>
          </a:p>
          <a:p>
            <a:pPr marL="342900" lvl="0" indent="-342900" algn="l">
              <a:spcBef>
                <a:spcPts val="600"/>
              </a:spcBef>
              <a:buClr>
                <a:srgbClr val="000000"/>
              </a:buClr>
              <a:buChar char="•"/>
            </a:pPr>
            <a:r>
              <a:rPr lang="en-US" sz="2400" dirty="0"/>
              <a:t>It is generally possible by direct observation to conclude whether the constraints on a body in two-dimensional equilibrium are adequate (proper), partial (improper), or redundant. </a:t>
            </a:r>
            <a:endParaRPr lang="en-US" sz="2400" dirty="0">
              <a:solidFill>
                <a:srgbClr val="7030A0"/>
              </a:solidFill>
              <a:ea typeface="Calibri"/>
              <a:cs typeface="Calibri"/>
            </a:endParaRPr>
          </a:p>
        </p:txBody>
      </p:sp>
      <p:grpSp>
        <p:nvGrpSpPr>
          <p:cNvPr id="5" name="Group 38">
            <a:extLst>
              <a:ext uri="{FF2B5EF4-FFF2-40B4-BE49-F238E27FC236}">
                <a16:creationId xmlns:a16="http://schemas.microsoft.com/office/drawing/2014/main" id="{34FF7ABE-E90A-6FFE-C5FE-83F8D8FD558B}"/>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7880AFE1-5A30-1BB5-560E-094AFBB10626}"/>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C4FB8C80-A637-D0FE-1796-FB1CE9C14739}"/>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99841F27-EB59-31B2-04F4-E32A76648192}"/>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0ECD9E33-405E-FE74-00A6-1FCF0FED908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0FDF73D8-3C50-47A0-502B-B4D32D3B871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665969B1-D1D8-90B1-E6C2-4032149B0DF6}"/>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271E3195-719E-8084-B452-A56D10560D1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D4A7B098-A655-1B1A-B9FD-8586BBB430F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DBC5EDD4-AF03-198D-881A-DCB79A3B6A4B}"/>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58A4B79D-8A0F-11A2-2119-DBAC757E88C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15CBC965-2935-47A4-D8D2-A6F354F6094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68025F89-41C9-4B4D-83F2-7FC1C7D9342D}"/>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1E4967F8-5FDA-1522-DE0F-6B5F64EAE5C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BAAFF63A-FC92-BDB3-BAB3-3F44F946A7B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4D52CBCE-C5E7-6685-CE31-6C60FFBA31A2}"/>
                  </a:ext>
                </a:extLst>
              </p:cNvPr>
              <p:cNvSpPr>
                <a:spLocks noChangeArrowheads="1"/>
              </p:cNvSpPr>
              <p:nvPr/>
            </p:nvSpPr>
            <p:spPr bwMode="auto">
              <a:xfrm>
                <a:off x="304800" y="11430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1A20E4CB-230B-5DF4-91DB-B303A8D4B3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270637"/>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 name="Picture 22">
            <a:extLst>
              <a:ext uri="{FF2B5EF4-FFF2-40B4-BE49-F238E27FC236}">
                <a16:creationId xmlns:a16="http://schemas.microsoft.com/office/drawing/2014/main" id="{504163B1-CA1F-344F-4E9C-AEFF0F05BF19}"/>
              </a:ext>
            </a:extLst>
          </p:cNvPr>
          <p:cNvPicPr>
            <a:picLocks noChangeAspect="1"/>
          </p:cNvPicPr>
          <p:nvPr/>
        </p:nvPicPr>
        <p:blipFill>
          <a:blip r:embed="rId4"/>
          <a:stretch>
            <a:fillRect/>
          </a:stretch>
        </p:blipFill>
        <p:spPr>
          <a:xfrm>
            <a:off x="914400" y="1371600"/>
            <a:ext cx="2362200" cy="1819275"/>
          </a:xfrm>
          <a:prstGeom prst="rect">
            <a:avLst/>
          </a:prstGeom>
        </p:spPr>
      </p:pic>
      <p:sp>
        <p:nvSpPr>
          <p:cNvPr id="25" name="TextBox 24">
            <a:extLst>
              <a:ext uri="{FF2B5EF4-FFF2-40B4-BE49-F238E27FC236}">
                <a16:creationId xmlns:a16="http://schemas.microsoft.com/office/drawing/2014/main" id="{506D649B-31FC-F0C9-00E7-5B03888EC1B3}"/>
              </a:ext>
            </a:extLst>
          </p:cNvPr>
          <p:cNvSpPr txBox="1"/>
          <p:nvPr/>
        </p:nvSpPr>
        <p:spPr>
          <a:xfrm>
            <a:off x="3657600" y="1524000"/>
            <a:ext cx="4572000" cy="830997"/>
          </a:xfrm>
          <a:prstGeom prst="rect">
            <a:avLst/>
          </a:prstGeom>
          <a:noFill/>
        </p:spPr>
        <p:txBody>
          <a:bodyPr wrap="square">
            <a:spAutoFit/>
          </a:bodyPr>
          <a:lstStyle/>
          <a:p>
            <a:r>
              <a:rPr lang="en-US" dirty="0"/>
              <a:t>Excessive fixity Redundant constraint</a:t>
            </a:r>
          </a:p>
        </p:txBody>
      </p:sp>
    </p:spTree>
    <p:extLst>
      <p:ext uri="{BB962C8B-B14F-4D97-AF65-F5344CB8AC3E}">
        <p14:creationId xmlns:p14="http://schemas.microsoft.com/office/powerpoint/2010/main" val="687018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000" fill="hold"/>
                                        <p:tgtEl>
                                          <p:spTgt spid="23"/>
                                        </p:tgtEl>
                                        <p:attrNameLst>
                                          <p:attrName>ppt_x</p:attrName>
                                        </p:attrNameLst>
                                      </p:cBhvr>
                                      <p:tavLst>
                                        <p:tav tm="0">
                                          <p:val>
                                            <p:strVal val="#ppt_x"/>
                                          </p:val>
                                        </p:tav>
                                        <p:tav tm="100000">
                                          <p:val>
                                            <p:strVal val="#ppt_x"/>
                                          </p:val>
                                        </p:tav>
                                      </p:tavLst>
                                    </p:anim>
                                    <p:anim calcmode="lin" valueType="num">
                                      <p:cBhvr additive="base">
                                        <p:cTn id="8" dur="10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dissolv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dissolve">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dissolve">
                                      <p:cBhvr>
                                        <p:cTn id="2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8122</TotalTime>
  <Words>2413</Words>
  <Application>Microsoft Office PowerPoint</Application>
  <PresentationFormat>On-screen Show (4:3)</PresentationFormat>
  <Paragraphs>295</Paragraphs>
  <Slides>42</Slides>
  <Notes>41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42</vt:i4>
      </vt:variant>
    </vt:vector>
  </HeadingPairs>
  <TitlesOfParts>
    <vt:vector size="50" baseType="lpstr">
      <vt:lpstr>Arial</vt:lpstr>
      <vt:lpstr>Calibri</vt:lpstr>
      <vt:lpstr>Cambria Math</vt:lpstr>
      <vt:lpstr>CommercialScript BT</vt:lpstr>
      <vt:lpstr>Curlz MT</vt:lpstr>
      <vt:lpstr>Tempus Sans ITC</vt:lpstr>
      <vt:lpstr>Times New Roman</vt:lpstr>
      <vt:lpstr>Blank Presentation</vt:lpstr>
      <vt:lpstr>Equilibrium Analysis Methodology – 2D  Statics</vt:lpstr>
      <vt:lpstr>Basic Skills in 2-D/3-D Equilibrium Analysis</vt:lpstr>
      <vt:lpstr>Modeling the Action/Reaction of A Support</vt:lpstr>
      <vt:lpstr>Well known Action/Reaction of A Contact</vt:lpstr>
      <vt:lpstr>Modelling of Symmetric 3D Systems to 2D Systems</vt:lpstr>
      <vt:lpstr>Conversion of Symmetric 3D Systems to 2D Systems</vt:lpstr>
      <vt:lpstr>Conversion of Symmetric 3D Systems to 2D Systems</vt:lpstr>
      <vt:lpstr>Simple Real System</vt:lpstr>
      <vt:lpstr>Modeling the Action of Forces</vt:lpstr>
      <vt:lpstr>Modeling the Action of Forces</vt:lpstr>
      <vt:lpstr>Modeling the Action of Forces</vt:lpstr>
      <vt:lpstr>Modeling the Action of Forces</vt:lpstr>
      <vt:lpstr>Modeling the Action of Forces</vt:lpstr>
      <vt:lpstr>Roller Contacts: Action of Forces</vt:lpstr>
      <vt:lpstr>Modeling the Action of Forces</vt:lpstr>
      <vt:lpstr>Modeling the Action of Forces</vt:lpstr>
      <vt:lpstr>Modeling the Action of Forces</vt:lpstr>
      <vt:lpstr>Modeling the Action of Forces</vt:lpstr>
      <vt:lpstr>Modeling the Action of Forces</vt:lpstr>
      <vt:lpstr>Modeling the Action of Forces</vt:lpstr>
      <vt:lpstr>Equilibrium Conditions in 2D</vt:lpstr>
      <vt:lpstr>Equilibrium Conditions in 2D</vt:lpstr>
      <vt:lpstr>Equilibrium Conditions in 2D</vt:lpstr>
      <vt:lpstr>Categories of Equilibrium</vt:lpstr>
      <vt:lpstr>Categories of Equilibrium</vt:lpstr>
      <vt:lpstr>Categories of Equilibrium</vt:lpstr>
      <vt:lpstr>Categories of Equilibrium</vt:lpstr>
      <vt:lpstr>Frequently Encoutered 2D Equilibrium Systems</vt:lpstr>
      <vt:lpstr>Frequently Encoutered 2D Equilibrium Systems</vt:lpstr>
      <vt:lpstr>Frequently Encoutered 2D Equilibrium Systems</vt:lpstr>
      <vt:lpstr>2D Equilibrium Equations</vt:lpstr>
      <vt:lpstr>Alternative Equilibrium Equations</vt:lpstr>
      <vt:lpstr>Alternative Equilibrium Equations</vt:lpstr>
      <vt:lpstr>Alternative Equilibrium Equations</vt:lpstr>
      <vt:lpstr>Alternative Equilibrium Equations</vt:lpstr>
      <vt:lpstr>Alternative Equilibrium Equations</vt:lpstr>
      <vt:lpstr>Final Remarks</vt:lpstr>
      <vt:lpstr>Constraints and Statical Determinacy</vt:lpstr>
      <vt:lpstr>Constraints and Statical Determinacy</vt:lpstr>
      <vt:lpstr>Adequacy of Constraints</vt:lpstr>
      <vt:lpstr>Adequacy of Constraints</vt:lpstr>
      <vt:lpstr>Adequacy of Constraints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Science Lead to Development of Civilization</dc:title>
  <dc:creator>P.M.V.S</dc:creator>
  <cp:lastModifiedBy>P M V Subbarao</cp:lastModifiedBy>
  <cp:revision>683</cp:revision>
  <cp:lastPrinted>2002-07-26T02:11:33Z</cp:lastPrinted>
  <dcterms:created xsi:type="dcterms:W3CDTF">2002-07-26T01:39:54Z</dcterms:created>
  <dcterms:modified xsi:type="dcterms:W3CDTF">2026-01-23T04:03:28Z</dcterms:modified>
</cp:coreProperties>
</file>