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440" r:id="rId2"/>
    <p:sldId id="507" r:id="rId3"/>
    <p:sldId id="501" r:id="rId4"/>
    <p:sldId id="441" r:id="rId5"/>
    <p:sldId id="476" r:id="rId6"/>
    <p:sldId id="502" r:id="rId7"/>
    <p:sldId id="483" r:id="rId8"/>
    <p:sldId id="510" r:id="rId9"/>
    <p:sldId id="479" r:id="rId10"/>
    <p:sldId id="511" r:id="rId11"/>
    <p:sldId id="512" r:id="rId12"/>
    <p:sldId id="513" r:id="rId13"/>
    <p:sldId id="516" r:id="rId14"/>
    <p:sldId id="515" r:id="rId15"/>
    <p:sldId id="481" r:id="rId16"/>
    <p:sldId id="492" r:id="rId17"/>
    <p:sldId id="493" r:id="rId18"/>
    <p:sldId id="494" r:id="rId19"/>
    <p:sldId id="495" r:id="rId20"/>
    <p:sldId id="509" r:id="rId21"/>
    <p:sldId id="496" r:id="rId22"/>
    <p:sldId id="497" r:id="rId23"/>
    <p:sldId id="498" r:id="rId24"/>
    <p:sldId id="499" r:id="rId25"/>
    <p:sldId id="500" r:id="rId26"/>
    <p:sldId id="508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2" autoAdjust="0"/>
    <p:restoredTop sz="92832" autoAdjust="0"/>
  </p:normalViewPr>
  <p:slideViewPr>
    <p:cSldViewPr>
      <p:cViewPr varScale="1">
        <p:scale>
          <a:sx n="63" d="100"/>
          <a:sy n="63" d="100"/>
        </p:scale>
        <p:origin x="72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21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D51BB1C-4EC0-410E-BF0F-A8C0D2B13B71}" type="datetimeFigureOut">
              <a:rPr lang="en-IN"/>
              <a:pPr>
                <a:defRPr/>
              </a:pPr>
              <a:t>26-04-2019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N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4DF8B0E-41F0-4BD3-AA6C-16CB98776E2C}" type="slidenum">
              <a:rPr lang="en-IN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06920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D3FE46-162F-4B07-BA66-0E0B9D6570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011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AE5B71-CA2E-4620-B7B8-6F1A10524ED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21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9615D8-0AAD-471D-9B02-D1EEA14429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9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97BCCF-D4CC-413D-985A-18F4FA15AF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144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EF4348-7350-469D-B477-7D6FCDEA803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503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35D7E7-7028-4A3C-A77E-0B6F06D8736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481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90011F-5596-45E5-A373-3E02FED42C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23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B8CE49-5380-4620-AAE1-3A6C3F1529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083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AE687A-A720-4087-B0E2-15DE0E3C4D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292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8404CB-E648-4061-857D-436CC413ADB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3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1D145B-174B-4E89-B7D6-AB850E2509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77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94FD834B-CB69-41DA-83F5-B6AD53995B9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79388"/>
            <a:ext cx="7924800" cy="8382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&amp; Operation of </a:t>
            </a:r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Windfarms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650194" y="5252233"/>
            <a:ext cx="80772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IN" sz="3200" b="0" i="1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Project Management</a:t>
            </a:r>
            <a:r>
              <a:rPr lang="en-IN" sz="3200" b="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 </a:t>
            </a:r>
            <a:r>
              <a:rPr lang="en-IN" sz="3200" b="0" dirty="0">
                <a:solidFill>
                  <a:srgbClr val="FF0000"/>
                </a:solidFill>
                <a:latin typeface="Blackadder ITC" panose="04020505051007020D02" pitchFamily="82" charset="0"/>
              </a:rPr>
              <a:t>brings a </a:t>
            </a:r>
            <a:r>
              <a:rPr lang="en-IN" sz="3200" b="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Unique Focus Shaped </a:t>
            </a:r>
            <a:r>
              <a:rPr lang="en-IN" sz="3200" b="0" dirty="0">
                <a:solidFill>
                  <a:srgbClr val="FF0000"/>
                </a:solidFill>
                <a:latin typeface="Blackadder ITC" panose="04020505051007020D02" pitchFamily="82" charset="0"/>
              </a:rPr>
              <a:t>by the </a:t>
            </a:r>
            <a:r>
              <a:rPr lang="en-IN" sz="3200" b="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Goals &amp; Resources.......</a:t>
            </a:r>
            <a:r>
              <a:rPr lang="en-US" sz="3200" b="0" dirty="0">
                <a:solidFill>
                  <a:srgbClr val="FF0000"/>
                </a:solidFill>
                <a:latin typeface="Blackadder ITC" panose="04020505051007020D02" pitchFamily="82" charset="0"/>
              </a:rPr>
              <a:t>…</a:t>
            </a:r>
          </a:p>
        </p:txBody>
      </p:sp>
      <p:sp>
        <p:nvSpPr>
          <p:cNvPr id="2052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657600"/>
            <a:ext cx="6400800" cy="1447800"/>
          </a:xfrm>
          <a:noFill/>
        </p:spPr>
        <p:txBody>
          <a:bodyPr/>
          <a:lstStyle/>
          <a:p>
            <a:pPr eaLnBrk="1" hangingPunct="1"/>
            <a:endParaRPr lang="en-US" sz="1600" i="1" dirty="0" smtClean="0"/>
          </a:p>
          <a:p>
            <a:pPr eaLnBrk="1" hangingPunct="1"/>
            <a:r>
              <a:rPr lang="en-US" sz="1600" b="1" dirty="0" smtClean="0">
                <a:latin typeface="Script MT Bold" panose="03040602040607080904" pitchFamily="66" charset="0"/>
              </a:rPr>
              <a:t>P M V </a:t>
            </a:r>
            <a:r>
              <a:rPr lang="en-US" sz="1600" b="1" dirty="0" err="1" smtClean="0">
                <a:latin typeface="Script MT Bold" panose="03040602040607080904" pitchFamily="66" charset="0"/>
              </a:rPr>
              <a:t>Subbarao</a:t>
            </a:r>
            <a:endParaRPr lang="en-US" sz="1600" b="1" dirty="0" smtClean="0">
              <a:latin typeface="Script MT Bold" panose="03040602040607080904" pitchFamily="66" charset="0"/>
            </a:endParaRPr>
          </a:p>
          <a:p>
            <a:pPr eaLnBrk="1" hangingPunct="1"/>
            <a:r>
              <a:rPr lang="en-US" sz="1600" i="1" dirty="0" smtClean="0"/>
              <a:t>Professor</a:t>
            </a:r>
          </a:p>
          <a:p>
            <a:pPr eaLnBrk="1" hangingPunct="1"/>
            <a:r>
              <a:rPr lang="en-US" sz="1600" i="1" dirty="0" smtClean="0"/>
              <a:t>Mechanical Engineering Department</a:t>
            </a:r>
          </a:p>
          <a:p>
            <a:pPr eaLnBrk="1" hangingPunct="1"/>
            <a:r>
              <a:rPr lang="en-US" sz="1600" i="1" dirty="0" smtClean="0"/>
              <a:t>I </a:t>
            </a:r>
            <a:r>
              <a:rPr lang="en-US" sz="1600" i="1" dirty="0" err="1" smtClean="0"/>
              <a:t>I</a:t>
            </a:r>
            <a:r>
              <a:rPr lang="en-US" sz="1600" i="1" dirty="0" smtClean="0"/>
              <a:t>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1430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2054" name="Group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2055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2065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2066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2056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2063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2064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2057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2061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2062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2058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2059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2060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134205"/>
            <a:ext cx="7086600" cy="11430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</a:t>
            </a:r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Windfarms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India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75" y="1116164"/>
            <a:ext cx="8366125" cy="5555947"/>
          </a:xfrm>
          <a:prstGeom prst="rect">
            <a:avLst/>
          </a:prstGeom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" y="1777321"/>
            <a:ext cx="8983273" cy="410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33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" y="0"/>
            <a:ext cx="8229600" cy="11430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Concept of Project Management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management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practice of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initiating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planning, executing, controlling, and closing the work of a team to achieve specific goals and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meet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success criteria at the specified time.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PM of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Windfarm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temporary </a:t>
            </a:r>
            <a:r>
              <a:rPr lang="en-I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endeavor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designed to produce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Full Pledged business.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management of temporary projects requires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development of distinct technical skills and management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strategies.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169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228600" y="365919"/>
            <a:ext cx="8229600" cy="563562"/>
          </a:xfrm>
        </p:spPr>
        <p:txBody>
          <a:bodyPr/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Phases in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Windfarm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Development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304800" y="1333500"/>
            <a:ext cx="8610600" cy="5121275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Seven main steps in PM of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Windfarms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Pre-project planning.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Detailed project planning.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Engineering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Installation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commissioning.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Full operation.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Repowering.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Dismantling.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of these phases consists of several important work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packages.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be successful, the project management must take these work packages into account.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19636" y="228600"/>
            <a:ext cx="7200364" cy="762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Pre-Project Planning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Work Packages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2237" y="1168714"/>
            <a:ext cx="8610600" cy="5222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en-IN" b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Pre-feasibility study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wind farm technology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Grid connection and technology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Stakeholder </a:t>
            </a:r>
            <a:r>
              <a:rPr lang="en-IN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involvement</a:t>
            </a:r>
            <a:endParaRPr lang="en-IN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Embedding in spatial planning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Supply chain management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N" b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Logistics</a:t>
            </a:r>
            <a:endParaRPr lang="en-IN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Economic assessment of main supplies and construction works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Environmental and public impacts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Development of </a:t>
            </a:r>
            <a:r>
              <a:rPr lang="en-IN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strategies</a:t>
            </a:r>
            <a:endParaRPr lang="en-IN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IN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Financing</a:t>
            </a: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media, stakeholder involvement, approval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N" b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Project </a:t>
            </a:r>
            <a:r>
              <a:rPr lang="en-IN" b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structure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N" b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Main Risk Assessment</a:t>
            </a:r>
            <a:endParaRPr lang="en-IN" b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3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47" y="11422"/>
            <a:ext cx="8229600" cy="11430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Structure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0108" y="988898"/>
            <a:ext cx="7950492" cy="5403639"/>
          </a:xfrm>
          <a:prstGeom prst="rect">
            <a:avLst/>
          </a:prstGeom>
        </p:spPr>
      </p:pic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740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 risk assessment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304799" y="1447800"/>
            <a:ext cx="8702675" cy="4678363"/>
          </a:xfrm>
        </p:spPr>
        <p:txBody>
          <a:bodyPr/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Require a risk analysis if the site is close to other infrastructure such as: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Facilities for transport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torage or processing of hazardous goods.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Pipelines for transport of hazardous goods (including underground)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Residential, commercial or public buildings.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Roads, railway tracks and waterways.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Medium and high voltage conductors of transmission lines or cables.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19636" y="228600"/>
            <a:ext cx="7200364" cy="7620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Detailed Project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Work Packages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cxnSp>
        <p:nvCxnSpPr>
          <p:cNvPr id="35" name="Straight Arrow Connector 34"/>
          <p:cNvCxnSpPr/>
          <p:nvPr/>
        </p:nvCxnSpPr>
        <p:spPr>
          <a:xfrm>
            <a:off x="4572000" y="1905000"/>
            <a:ext cx="0" cy="7620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2667000" y="3124200"/>
            <a:ext cx="2590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  <a:cs typeface="Times New Roman" pitchFamily="18" charset="0"/>
              </a:rPr>
              <a:t>Site Investigation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657600" y="3733800"/>
            <a:ext cx="5105400" cy="2667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en-IN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Geographical Sites: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N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wind speed &amp; wind direction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N" b="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Oceanographical</a:t>
            </a:r>
            <a:r>
              <a:rPr lang="en-IN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Sites: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N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chemical, geological and biological.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N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Investigation for environmental impact assessment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819400" y="1219200"/>
            <a:ext cx="3657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  <a:cs typeface="Times New Roman" pitchFamily="18" charset="0"/>
              </a:rPr>
              <a:t>Detailed Project Planning</a:t>
            </a:r>
          </a:p>
        </p:txBody>
      </p:sp>
      <p:sp>
        <p:nvSpPr>
          <p:cNvPr id="39" name="Rectangle 38"/>
          <p:cNvSpPr/>
          <p:nvPr/>
        </p:nvSpPr>
        <p:spPr>
          <a:xfrm>
            <a:off x="0" y="3124200"/>
            <a:ext cx="2362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  <a:cs typeface="Times New Roman" pitchFamily="18" charset="0"/>
              </a:rPr>
              <a:t>Project Approval</a:t>
            </a:r>
          </a:p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  <a:cs typeface="Times New Roman" pitchFamily="18" charset="0"/>
              </a:rPr>
              <a:t>Procedure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04396" y="4000500"/>
            <a:ext cx="6172200" cy="2057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IN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1. wind farm site</a:t>
            </a:r>
          </a:p>
          <a:p>
            <a:pPr>
              <a:defRPr/>
            </a:pPr>
            <a:r>
              <a:rPr lang="en-IN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2. grid connection</a:t>
            </a:r>
          </a:p>
          <a:p>
            <a:pPr>
              <a:defRPr/>
            </a:pPr>
            <a:r>
              <a:rPr lang="en-IN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3. Where necessary: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IN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Grid extension / reinforcement 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en-IN" b="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Wind Energy Production Management)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562600" y="3124200"/>
            <a:ext cx="3581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Definition of Functional Requirements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grpSp>
        <p:nvGrpSpPr>
          <p:cNvPr id="42" name="Group 29"/>
          <p:cNvGrpSpPr>
            <a:grpSpLocks/>
          </p:cNvGrpSpPr>
          <p:nvPr/>
        </p:nvGrpSpPr>
        <p:grpSpPr bwMode="auto">
          <a:xfrm>
            <a:off x="457200" y="2590800"/>
            <a:ext cx="8305800" cy="609600"/>
            <a:chOff x="457200" y="3048000"/>
            <a:chExt cx="8305800" cy="609600"/>
          </a:xfrm>
        </p:grpSpPr>
        <p:cxnSp>
          <p:nvCxnSpPr>
            <p:cNvPr id="43" name="Straight Connector 42"/>
            <p:cNvCxnSpPr/>
            <p:nvPr/>
          </p:nvCxnSpPr>
          <p:spPr>
            <a:xfrm flipV="1">
              <a:off x="457200" y="3048000"/>
              <a:ext cx="8305800" cy="76200"/>
            </a:xfrm>
            <a:prstGeom prst="line">
              <a:avLst/>
            </a:prstGeom>
            <a:ln w="444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3962400" y="3124200"/>
              <a:ext cx="0" cy="5334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457200" y="3048000"/>
              <a:ext cx="0" cy="5334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7239000" y="3048000"/>
              <a:ext cx="0" cy="6096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Rectangle 46"/>
          <p:cNvSpPr/>
          <p:nvPr/>
        </p:nvSpPr>
        <p:spPr>
          <a:xfrm>
            <a:off x="3688715" y="3924300"/>
            <a:ext cx="5105400" cy="2286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 Wind farm infrastructure</a:t>
            </a:r>
          </a:p>
          <a:p>
            <a:pPr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 Electrical infrastructure</a:t>
            </a:r>
          </a:p>
          <a:p>
            <a:pPr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 Harbour logistics</a:t>
            </a:r>
          </a:p>
          <a:p>
            <a:pPr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 Offshore logistics</a:t>
            </a:r>
          </a:p>
          <a:p>
            <a:pPr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 Health, safety and environment </a:t>
            </a:r>
          </a:p>
        </p:txBody>
      </p:sp>
      <p:cxnSp>
        <p:nvCxnSpPr>
          <p:cNvPr id="48" name="Elbow Connector 47"/>
          <p:cNvCxnSpPr/>
          <p:nvPr/>
        </p:nvCxnSpPr>
        <p:spPr>
          <a:xfrm>
            <a:off x="5105400" y="3200400"/>
            <a:ext cx="685800" cy="457200"/>
          </a:xfrm>
          <a:prstGeom prst="bentConnector3">
            <a:avLst>
              <a:gd name="adj1" fmla="val 50000"/>
            </a:avLst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/>
          <p:nvPr/>
        </p:nvCxnSpPr>
        <p:spPr>
          <a:xfrm>
            <a:off x="2057400" y="3200400"/>
            <a:ext cx="609600" cy="381000"/>
          </a:xfrm>
          <a:prstGeom prst="bentConnector3">
            <a:avLst>
              <a:gd name="adj1" fmla="val 50000"/>
            </a:avLst>
          </a:prstGeom>
          <a:ln w="31750">
            <a:solidFill>
              <a:schemeClr val="tx1"/>
            </a:solidFill>
            <a:tailEnd type="arrow"/>
          </a:ln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138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7" grpId="1" animBg="1"/>
      <p:bldP spid="38" grpId="0" animBg="1"/>
      <p:bldP spid="39" grpId="0" animBg="1"/>
      <p:bldP spid="40" grpId="0" animBg="1"/>
      <p:bldP spid="40" grpId="1" animBg="1"/>
      <p:bldP spid="41" grpId="0" animBg="1"/>
      <p:bldP spid="47" grpId="0" animBg="1"/>
      <p:bldP spid="4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2835275" y="3566160"/>
            <a:ext cx="3200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Tender Process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648200" y="1371600"/>
            <a:ext cx="0" cy="7620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819400" y="1219200"/>
            <a:ext cx="3657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  <a:cs typeface="Times New Roman" pitchFamily="18" charset="0"/>
              </a:rPr>
              <a:t>Detailed Project Planning</a:t>
            </a:r>
          </a:p>
        </p:txBody>
      </p:sp>
      <p:grpSp>
        <p:nvGrpSpPr>
          <p:cNvPr id="13321" name="Group 29"/>
          <p:cNvGrpSpPr>
            <a:grpSpLocks/>
          </p:cNvGrpSpPr>
          <p:nvPr/>
        </p:nvGrpSpPr>
        <p:grpSpPr bwMode="auto">
          <a:xfrm>
            <a:off x="838200" y="2057400"/>
            <a:ext cx="7924800" cy="1635369"/>
            <a:chOff x="457200" y="3048000"/>
            <a:chExt cx="7924800" cy="1635369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457200" y="3048000"/>
              <a:ext cx="7924800" cy="76200"/>
            </a:xfrm>
            <a:prstGeom prst="line">
              <a:avLst/>
            </a:prstGeom>
            <a:ln w="44450">
              <a:solidFill>
                <a:schemeClr val="tx1"/>
              </a:solidFill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3733800" y="3124200"/>
              <a:ext cx="76200" cy="1559169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1447800" y="3124200"/>
              <a:ext cx="0" cy="5334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7239000" y="3048000"/>
              <a:ext cx="0" cy="6096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ctangle 37"/>
          <p:cNvSpPr/>
          <p:nvPr/>
        </p:nvSpPr>
        <p:spPr>
          <a:xfrm>
            <a:off x="388938" y="2648578"/>
            <a:ext cx="3094037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Planning of internal Controlling System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24802" y="3409706"/>
            <a:ext cx="4628198" cy="17036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Key performance </a:t>
            </a:r>
            <a:r>
              <a:rPr lang="en-IN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indicators</a:t>
            </a:r>
            <a:endParaRPr lang="en-IN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Quality assurance and </a:t>
            </a:r>
            <a:r>
              <a:rPr lang="en-IN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control </a:t>
            </a:r>
            <a:endParaRPr lang="en-IN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Factory acceptance tests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Reporting system and interface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74950" y="4515729"/>
            <a:ext cx="3832225" cy="15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preparation of documents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Elaboration of proposals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Tender evaluation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Sub-contractors negotiation</a:t>
            </a:r>
          </a:p>
        </p:txBody>
      </p: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5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7" name="Group 4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1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2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8" name="Group 47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9" name="Rectangle 48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0" name="Rectangle 49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3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57" name="Title 1"/>
          <p:cNvSpPr txBox="1">
            <a:spLocks/>
          </p:cNvSpPr>
          <p:nvPr/>
        </p:nvSpPr>
        <p:spPr>
          <a:xfrm>
            <a:off x="419636" y="228600"/>
            <a:ext cx="7200364" cy="762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IN" sz="2800" b="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Detailed Project Planning : Work Packages</a:t>
            </a:r>
            <a:endParaRPr lang="en-IN" sz="2800" b="0" kern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6200" y="2133600"/>
            <a:ext cx="762000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6019800" y="2819400"/>
            <a:ext cx="3200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 smtClean="0">
                <a:solidFill>
                  <a:srgbClr val="FF0000"/>
                </a:solidFill>
                <a:latin typeface="Script MT Bold" pitchFamily="66" charset="0"/>
              </a:rPr>
              <a:t>Others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191125" y="3589337"/>
            <a:ext cx="3832225" cy="1524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Master </a:t>
            </a: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 </a:t>
            </a:r>
            <a:endParaRPr lang="en-IN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inancing </a:t>
            </a: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insurance </a:t>
            </a: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arrangements</a:t>
            </a:r>
            <a:endParaRPr lang="en-IN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ontracting</a:t>
            </a:r>
            <a:endParaRPr lang="en-IN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8" grpId="0" animBg="1"/>
      <p:bldP spid="18" grpId="0" animBg="1"/>
      <p:bldP spid="18" grpId="1" animBg="1"/>
      <p:bldP spid="24" grpId="0" animBg="1"/>
      <p:bldP spid="24" grpId="1" animBg="1"/>
      <p:bldP spid="58" grpId="0" animBg="1"/>
      <p:bldP spid="59" grpId="0" animBg="1"/>
      <p:bldP spid="5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16510"/>
            <a:ext cx="6950075" cy="11430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Engineering :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Packages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76400" y="1066800"/>
            <a:ext cx="6019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 smtClean="0">
                <a:solidFill>
                  <a:srgbClr val="FF0000"/>
                </a:solidFill>
                <a:latin typeface="Script MT Bold" pitchFamily="66" charset="0"/>
              </a:rPr>
              <a:t>Engineering, Testing Production &amp; Procurement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572000" y="1744662"/>
            <a:ext cx="0" cy="7620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667000" y="3124200"/>
            <a:ext cx="2590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 smtClean="0">
                <a:solidFill>
                  <a:srgbClr val="FF0000"/>
                </a:solidFill>
                <a:latin typeface="Script MT Bold" pitchFamily="66" charset="0"/>
                <a:cs typeface="Times New Roman" pitchFamily="18" charset="0"/>
              </a:rPr>
              <a:t>Pre-testing &amp; Training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47900" y="3788410"/>
            <a:ext cx="5105400" cy="2667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Testing of full size model of wind turbine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Service </a:t>
            </a: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maintenance of main components (pile, nacelle, </a:t>
            </a: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blade, generator</a:t>
            </a: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transformer)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 </a:t>
            </a: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wind turbine, 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Training </a:t>
            </a: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courses for personnel</a:t>
            </a:r>
            <a:endParaRPr lang="en-IN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124200"/>
            <a:ext cx="2362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 smtClean="0">
                <a:solidFill>
                  <a:srgbClr val="FF0000"/>
                </a:solidFill>
                <a:latin typeface="Script MT Bold" pitchFamily="66" charset="0"/>
                <a:cs typeface="Times New Roman" pitchFamily="18" charset="0"/>
              </a:rPr>
              <a:t>Engineering &amp; Planning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4396" y="4000500"/>
            <a:ext cx="6172200" cy="2057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Pre-testing</a:t>
            </a:r>
            <a:endParaRPr lang="en-IN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Installation</a:t>
            </a:r>
            <a:endParaRPr lang="en-IN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Commissioning</a:t>
            </a:r>
            <a:endParaRPr lang="en-IN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Dismantling</a:t>
            </a:r>
            <a:endParaRPr lang="en-IN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2600" y="3124200"/>
            <a:ext cx="3581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 smtClean="0">
                <a:solidFill>
                  <a:srgbClr val="FF0000"/>
                </a:solidFill>
                <a:latin typeface="Script MT Bold" pitchFamily="66" charset="0"/>
              </a:rPr>
              <a:t>Production &amp; Procurement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grpSp>
        <p:nvGrpSpPr>
          <p:cNvPr id="10" name="Group 29"/>
          <p:cNvGrpSpPr>
            <a:grpSpLocks/>
          </p:cNvGrpSpPr>
          <p:nvPr/>
        </p:nvGrpSpPr>
        <p:grpSpPr bwMode="auto">
          <a:xfrm>
            <a:off x="762000" y="2454910"/>
            <a:ext cx="6934200" cy="609600"/>
            <a:chOff x="457200" y="3048000"/>
            <a:chExt cx="6934200" cy="609600"/>
          </a:xfrm>
        </p:grpSpPr>
        <p:cxnSp>
          <p:nvCxnSpPr>
            <p:cNvPr id="11" name="Straight Connector 10"/>
            <p:cNvCxnSpPr/>
            <p:nvPr/>
          </p:nvCxnSpPr>
          <p:spPr>
            <a:xfrm flipV="1">
              <a:off x="457200" y="3048000"/>
              <a:ext cx="6934200" cy="76200"/>
            </a:xfrm>
            <a:prstGeom prst="line">
              <a:avLst/>
            </a:prstGeom>
            <a:ln w="444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3962400" y="3124200"/>
              <a:ext cx="0" cy="5334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457200" y="3048000"/>
              <a:ext cx="0" cy="5334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7391400" y="3048000"/>
              <a:ext cx="0" cy="6096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3688715" y="3924300"/>
            <a:ext cx="5105400" cy="2286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IN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Production of wind farm elements</a:t>
            </a:r>
          </a:p>
          <a:p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Interface and work flow management</a:t>
            </a:r>
          </a:p>
          <a:p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Quality assurance and control</a:t>
            </a:r>
          </a:p>
          <a:p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Factory acceptance tests, and</a:t>
            </a:r>
          </a:p>
          <a:p>
            <a:r>
              <a:rPr lang="pt-BR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Transport to logistical centre</a:t>
            </a:r>
            <a:endParaRPr lang="en-IN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191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15" grpId="0" animBg="1"/>
      <p:bldP spid="1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16510"/>
            <a:ext cx="6950075" cy="1143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Installation and Commissioning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Packages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70693" y="1295400"/>
            <a:ext cx="8368507" cy="52933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 preparation, pre-assembly of parts in harbour, installation of foundation for wind turbines </a:t>
            </a: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transformer station.</a:t>
            </a:r>
            <a:endParaRPr lang="en-IN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Installation </a:t>
            </a: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groups of wind turbines (installation of piles, nacelles and blades, inter-array </a:t>
            </a: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cable laying </a:t>
            </a: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testing</a:t>
            </a: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IN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Installation </a:t>
            </a: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electrical </a:t>
            </a: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infrastructure </a:t>
            </a: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(transformer station, cable to shore </a:t>
            </a: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laying and </a:t>
            </a: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grid connection infrastructure to public energy supply</a:t>
            </a: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IN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Commissioning </a:t>
            </a: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supervisory control and data acquisition system (</a:t>
            </a: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SCADA).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IN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inal </a:t>
            </a: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testing of </a:t>
            </a:r>
            <a:r>
              <a:rPr lang="en-IN" b="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windfarm</a:t>
            </a:r>
            <a:r>
              <a:rPr lang="en-IN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environmental monitoring of construction phase</a:t>
            </a:r>
            <a:endParaRPr lang="en-IN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7433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-16510"/>
            <a:ext cx="6950075" cy="1143000"/>
          </a:xfrm>
        </p:spPr>
        <p:txBody>
          <a:bodyPr/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</a:t>
            </a:r>
            <a:r>
              <a:rPr lang="en-I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Packages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2430" y="1431245"/>
            <a:ext cx="7378569" cy="35217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IN" b="0" dirty="0" smtClean="0">
                <a:solidFill>
                  <a:schemeClr val="tx1"/>
                </a:solidFill>
              </a:rPr>
              <a:t> Service </a:t>
            </a:r>
            <a:r>
              <a:rPr lang="en-IN" b="0" dirty="0">
                <a:solidFill>
                  <a:schemeClr val="tx1"/>
                </a:solidFill>
              </a:rPr>
              <a:t>and maintenance</a:t>
            </a:r>
          </a:p>
          <a:p>
            <a:pPr algn="ctr"/>
            <a:r>
              <a:rPr lang="en-IN" b="0" dirty="0" smtClean="0">
                <a:solidFill>
                  <a:schemeClr val="tx1"/>
                </a:solidFill>
              </a:rPr>
              <a:t> </a:t>
            </a:r>
            <a:r>
              <a:rPr lang="en-IN" b="0" dirty="0">
                <a:solidFill>
                  <a:schemeClr val="tx1"/>
                </a:solidFill>
              </a:rPr>
              <a:t>Environmental monitoring of operation phase</a:t>
            </a:r>
            <a:endParaRPr lang="en-IN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3074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19636" y="228600"/>
            <a:ext cx="7200364" cy="762000"/>
          </a:xfrm>
        </p:spPr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 Chart of The Main Work Packages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cxnSp>
        <p:nvCxnSpPr>
          <p:cNvPr id="35" name="Straight Arrow Connector 34"/>
          <p:cNvCxnSpPr/>
          <p:nvPr/>
        </p:nvCxnSpPr>
        <p:spPr>
          <a:xfrm>
            <a:off x="4572000" y="3276600"/>
            <a:ext cx="0" cy="7620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2667000" y="4495800"/>
            <a:ext cx="2590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  <a:cs typeface="Times New Roman" pitchFamily="18" charset="0"/>
              </a:rPr>
              <a:t>Site Investigation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819400" y="2590800"/>
            <a:ext cx="3657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  <a:cs typeface="Times New Roman" pitchFamily="18" charset="0"/>
              </a:rPr>
              <a:t>Detailed Project Planning</a:t>
            </a:r>
          </a:p>
        </p:txBody>
      </p:sp>
      <p:sp>
        <p:nvSpPr>
          <p:cNvPr id="39" name="Rectangle 38"/>
          <p:cNvSpPr/>
          <p:nvPr/>
        </p:nvSpPr>
        <p:spPr>
          <a:xfrm>
            <a:off x="0" y="4495800"/>
            <a:ext cx="2362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  <a:cs typeface="Times New Roman" pitchFamily="18" charset="0"/>
              </a:rPr>
              <a:t>Project Approval</a:t>
            </a:r>
          </a:p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  <a:cs typeface="Times New Roman" pitchFamily="18" charset="0"/>
              </a:rPr>
              <a:t>Procedure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190365" y="5623560"/>
            <a:ext cx="3581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Definition of Functional Requirements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grpSp>
        <p:nvGrpSpPr>
          <p:cNvPr id="42" name="Group 29"/>
          <p:cNvGrpSpPr>
            <a:grpSpLocks/>
          </p:cNvGrpSpPr>
          <p:nvPr/>
        </p:nvGrpSpPr>
        <p:grpSpPr bwMode="auto">
          <a:xfrm>
            <a:off x="457200" y="3931920"/>
            <a:ext cx="6858000" cy="1722120"/>
            <a:chOff x="457200" y="3017520"/>
            <a:chExt cx="6858000" cy="1722120"/>
          </a:xfrm>
        </p:grpSpPr>
        <p:cxnSp>
          <p:nvCxnSpPr>
            <p:cNvPr id="43" name="Straight Connector 42"/>
            <p:cNvCxnSpPr/>
            <p:nvPr/>
          </p:nvCxnSpPr>
          <p:spPr>
            <a:xfrm flipV="1">
              <a:off x="457200" y="3017520"/>
              <a:ext cx="6858000" cy="106680"/>
            </a:xfrm>
            <a:prstGeom prst="line">
              <a:avLst/>
            </a:prstGeom>
            <a:ln w="444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3962400" y="3124200"/>
              <a:ext cx="0" cy="5334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457200" y="3048000"/>
              <a:ext cx="0" cy="5334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7239000" y="3048000"/>
              <a:ext cx="76200" cy="169164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Elbow Connector 47"/>
          <p:cNvCxnSpPr/>
          <p:nvPr/>
        </p:nvCxnSpPr>
        <p:spPr>
          <a:xfrm rot="16200000" flipH="1">
            <a:off x="5011181" y="4818465"/>
            <a:ext cx="1003938" cy="784696"/>
          </a:xfrm>
          <a:prstGeom prst="bentConnector3">
            <a:avLst>
              <a:gd name="adj1" fmla="val 50000"/>
            </a:avLst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/>
          <p:nvPr/>
        </p:nvCxnSpPr>
        <p:spPr>
          <a:xfrm>
            <a:off x="2057400" y="4572000"/>
            <a:ext cx="609600" cy="381000"/>
          </a:xfrm>
          <a:prstGeom prst="bentConnector3">
            <a:avLst>
              <a:gd name="adj1" fmla="val 50000"/>
            </a:avLst>
          </a:prstGeom>
          <a:ln w="31750">
            <a:solidFill>
              <a:schemeClr val="tx1"/>
            </a:solidFill>
            <a:tailEnd type="arrow"/>
          </a:ln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2370138" y="1143000"/>
            <a:ext cx="4343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dirty="0">
                <a:solidFill>
                  <a:srgbClr val="FF0000"/>
                </a:solidFill>
                <a:latin typeface="Script MT Bold" pitchFamily="66" charset="0"/>
              </a:rPr>
              <a:t>Pre-Project Planning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4572000" y="1935480"/>
            <a:ext cx="0" cy="7620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 rot="5400000">
            <a:off x="6751002" y="3764279"/>
            <a:ext cx="3733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Financing and Insurance</a:t>
            </a:r>
          </a:p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Arrangements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cxnSp>
        <p:nvCxnSpPr>
          <p:cNvPr id="53" name="Elbow Connector 52"/>
          <p:cNvCxnSpPr/>
          <p:nvPr/>
        </p:nvCxnSpPr>
        <p:spPr>
          <a:xfrm>
            <a:off x="6553200" y="1402080"/>
            <a:ext cx="1524000" cy="990600"/>
          </a:xfrm>
          <a:prstGeom prst="bentConnector3">
            <a:avLst>
              <a:gd name="adj1" fmla="val 50000"/>
            </a:avLst>
          </a:prstGeom>
          <a:ln w="31750">
            <a:solidFill>
              <a:schemeClr val="tx1"/>
            </a:solidFill>
            <a:tailEnd type="arrow"/>
          </a:ln>
          <a:scene3d>
            <a:camera prst="orthographicFront">
              <a:rot lat="0" lon="0" rev="21594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13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1798638" y="2895600"/>
            <a:ext cx="6019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Planning of internal Controlling System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14400" y="4800600"/>
            <a:ext cx="3200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Tender Process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cxnSp>
        <p:nvCxnSpPr>
          <p:cNvPr id="20" name="Elbow Connector 19"/>
          <p:cNvCxnSpPr/>
          <p:nvPr/>
        </p:nvCxnSpPr>
        <p:spPr>
          <a:xfrm>
            <a:off x="2286000" y="3466681"/>
            <a:ext cx="1371600" cy="1333919"/>
          </a:xfrm>
          <a:prstGeom prst="bentConnector3">
            <a:avLst>
              <a:gd name="adj1" fmla="val 50000"/>
            </a:avLst>
          </a:prstGeom>
          <a:ln w="31750">
            <a:solidFill>
              <a:schemeClr val="tx1"/>
            </a:solidFill>
            <a:tailEnd type="arrow"/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/>
          <p:nvPr/>
        </p:nvCxnSpPr>
        <p:spPr>
          <a:xfrm>
            <a:off x="6477000" y="5562600"/>
            <a:ext cx="1524000" cy="990600"/>
          </a:xfrm>
          <a:prstGeom prst="bentConnector3">
            <a:avLst>
              <a:gd name="adj1" fmla="val 50000"/>
            </a:avLst>
          </a:prstGeom>
          <a:ln w="31750">
            <a:solidFill>
              <a:schemeClr val="tx1"/>
            </a:solidFill>
            <a:tailEnd type="arrow"/>
          </a:ln>
          <a:scene3d>
            <a:camera prst="orthographicFront">
              <a:rot lat="0" lon="10800000" rev="21594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3429000" y="6019800"/>
            <a:ext cx="3200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Master Plan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3749040" y="5143500"/>
            <a:ext cx="0" cy="1066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9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1" name="Group 4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5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6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2" name="Group 41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3" name="Rectangle 42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937" y="167481"/>
            <a:ext cx="7162800" cy="852487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Flow Chart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 The Main Work Packages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647537" y="2057400"/>
            <a:ext cx="0" cy="8382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3048000" y="1371600"/>
            <a:ext cx="3581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Definition of Functional Requirements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 rot="5400000">
            <a:off x="6553200" y="3764280"/>
            <a:ext cx="3733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Financing and Insurance</a:t>
            </a:r>
          </a:p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Arrangements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cxnSp>
        <p:nvCxnSpPr>
          <p:cNvPr id="52" name="Elbow Connector 51"/>
          <p:cNvCxnSpPr/>
          <p:nvPr/>
        </p:nvCxnSpPr>
        <p:spPr>
          <a:xfrm rot="16200000" flipH="1">
            <a:off x="6918960" y="1234440"/>
            <a:ext cx="1249680" cy="1066800"/>
          </a:xfrm>
          <a:prstGeom prst="bentConnector3">
            <a:avLst>
              <a:gd name="adj1" fmla="val 50000"/>
            </a:avLst>
          </a:prstGeom>
          <a:ln w="31750">
            <a:solidFill>
              <a:schemeClr val="tx1"/>
            </a:solidFill>
            <a:tailEnd type="arrow"/>
          </a:ln>
          <a:scene3d>
            <a:camera prst="orthographicFront">
              <a:rot lat="0" lon="0" rev="21594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65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19" grpId="0" animBg="1"/>
      <p:bldP spid="29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9400" y="1143000"/>
            <a:ext cx="3200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Master Plan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0" y="2438400"/>
            <a:ext cx="3200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Contracting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08214" y="3409706"/>
            <a:ext cx="3505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Detailed Engineering Planning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990590" y="2723906"/>
            <a:ext cx="0" cy="1066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648200" y="1600200"/>
            <a:ext cx="0" cy="1066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88897" y="4759569"/>
            <a:ext cx="3505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Pre-Testing &amp; Training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18097" y="4835769"/>
            <a:ext cx="3505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Production &amp; Procurement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cxnSp>
        <p:nvCxnSpPr>
          <p:cNvPr id="10" name="Elbow Connector 9"/>
          <p:cNvCxnSpPr/>
          <p:nvPr/>
        </p:nvCxnSpPr>
        <p:spPr>
          <a:xfrm rot="16200000" flipH="1">
            <a:off x="5472430" y="4196324"/>
            <a:ext cx="1066800" cy="914400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 rot="16200000" flipH="1">
            <a:off x="2566627" y="4149968"/>
            <a:ext cx="1143000" cy="838200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headEnd type="arrow"/>
            <a:tailEnd type="arrow"/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362200" y="5867400"/>
            <a:ext cx="4495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Installation &amp; Commissioning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6629400" y="5334000"/>
            <a:ext cx="0" cy="1066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6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2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3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9" name="Group 3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0" name="Rectangle 3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1" name="Rectangle 4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4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1" name="Title 1"/>
          <p:cNvSpPr txBox="1">
            <a:spLocks/>
          </p:cNvSpPr>
          <p:nvPr/>
        </p:nvSpPr>
        <p:spPr>
          <a:xfrm>
            <a:off x="227937" y="167481"/>
            <a:ext cx="71628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IN" sz="2800" b="0" kern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Flow Chart of The Main Work Packages</a:t>
            </a:r>
            <a:endParaRPr lang="en-IN" sz="2800" b="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99637" y="1295400"/>
            <a:ext cx="4495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Installation &amp; Commissioning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52024" y="3581400"/>
            <a:ext cx="4495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>
                <a:solidFill>
                  <a:srgbClr val="FF0000"/>
                </a:solidFill>
                <a:latin typeface="Script MT Bold" pitchFamily="66" charset="0"/>
              </a:rPr>
              <a:t>Full Operation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cxnSp>
        <p:nvCxnSpPr>
          <p:cNvPr id="5" name="Straight Arrow Connector 4"/>
          <p:cNvCxnSpPr>
            <a:endCxn id="4" idx="0"/>
          </p:cNvCxnSpPr>
          <p:nvPr/>
        </p:nvCxnSpPr>
        <p:spPr>
          <a:xfrm>
            <a:off x="4699924" y="2133600"/>
            <a:ext cx="0" cy="1447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875968" y="5524500"/>
            <a:ext cx="3200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 smtClean="0">
                <a:solidFill>
                  <a:srgbClr val="FF0000"/>
                </a:solidFill>
                <a:latin typeface="Script MT Bold" pitchFamily="66" charset="0"/>
              </a:rPr>
              <a:t>Repowering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cxnSp>
        <p:nvCxnSpPr>
          <p:cNvPr id="36" name="Elbow Connector 35"/>
          <p:cNvCxnSpPr/>
          <p:nvPr/>
        </p:nvCxnSpPr>
        <p:spPr>
          <a:xfrm>
            <a:off x="2247568" y="4190581"/>
            <a:ext cx="1371600" cy="1333919"/>
          </a:xfrm>
          <a:prstGeom prst="bentConnector3">
            <a:avLst>
              <a:gd name="adj1" fmla="val 50000"/>
            </a:avLst>
          </a:prstGeom>
          <a:ln w="31750">
            <a:solidFill>
              <a:schemeClr val="tx1"/>
            </a:solidFill>
            <a:tailEnd type="arrow"/>
          </a:ln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5347624" y="5540375"/>
            <a:ext cx="3200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IN" b="0" dirty="0" smtClean="0">
                <a:solidFill>
                  <a:srgbClr val="FF0000"/>
                </a:solidFill>
                <a:latin typeface="Script MT Bold" pitchFamily="66" charset="0"/>
              </a:rPr>
              <a:t>Dismantling</a:t>
            </a:r>
            <a:endParaRPr lang="en-IN" b="0" dirty="0">
              <a:solidFill>
                <a:srgbClr val="FF0000"/>
              </a:solidFill>
              <a:latin typeface="Script MT Bold" pitchFamily="66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>
            <a:stCxn id="35" idx="3"/>
          </p:cNvCxnSpPr>
          <p:nvPr/>
        </p:nvCxnSpPr>
        <p:spPr>
          <a:xfrm>
            <a:off x="4076368" y="5867400"/>
            <a:ext cx="1410032" cy="0"/>
          </a:xfrm>
          <a:prstGeom prst="straightConnector1">
            <a:avLst/>
          </a:prstGeom>
          <a:ln w="53975">
            <a:solidFill>
              <a:schemeClr val="tx1">
                <a:alpha val="99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itle 1"/>
          <p:cNvSpPr txBox="1">
            <a:spLocks/>
          </p:cNvSpPr>
          <p:nvPr/>
        </p:nvSpPr>
        <p:spPr>
          <a:xfrm>
            <a:off x="227937" y="167481"/>
            <a:ext cx="7162800" cy="8524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IN" sz="2800" b="0" kern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Flow Chart of The Main Work Packages</a:t>
            </a:r>
            <a:endParaRPr lang="en-IN" sz="2800" b="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14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35" grpId="0" animBg="1"/>
      <p:bldP spid="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IN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Windfarm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Successful operation of a wind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farm: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(1)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nformation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systems to monitor turbine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(2)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Understanding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factors that reduce turbine performance,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(3)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Measures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maximize turbine productivity.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650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en-IN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Automatic Turbine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" y="1371600"/>
            <a:ext cx="8580120" cy="5287962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Automatic turbine operation requires a system for oversight in order to provide operating information to the turbine owner and maintenance personnel.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Turbines in wind farms have the capability to communicate with remote oversight systems via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phone connections.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Remote oversight (SCADA) systems receive data from individual turbines and display it on computer screens for system operators.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data is used to evaluate turbine energy capture and availability.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Availability is defined as the percentage of time that a wind turbine is available for power production.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23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229600" cy="1143000"/>
          </a:xfrm>
        </p:spPr>
        <p:txBody>
          <a:bodyPr/>
          <a:lstStyle/>
          <a:p>
            <a:r>
              <a:rPr lang="en-IN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Availability of Wind Turbines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availability of wind turbines with mature designs is typically between 94% and 97%.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Reduced availability is caused by: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Scheduled and unscheduled maintenance and repair periods,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Power system outages, and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system faults.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inability of control systems to properly follow rapid changes in wind conditions may lead to low availability.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832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Availability of Wind Turbines</a:t>
            </a:r>
            <a:endParaRPr lang="en-I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Imbalance due to blade icing, or momentary high component temperatures can cause the controller to stop the turbine.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controller usually clears these fault conditions and operation is resumed.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Repeated tripping usually causes the controller to take the turbine offline when a technician can determine the cause of anomalous sensor readings.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65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6645275" cy="6096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Daily &amp; Weekly Energy Productions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05800" cy="5440362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 turbine manufacturers provide power curves representing turbine power output as a function of wind speed.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number of factors may reduce the energy capture of a turbine or wind farm from that expected.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reasons are: 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Reduced availability,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Poor aerodynamic performance due to soiled blades and blade ice.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Soiled blades have been observed to degrade aerodynamic performance by as much as 10–15%.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Lower power due to yaw error, during control actions in response to wind conditions.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Interactions between turbines in wind farms. 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388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45275" cy="792162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Losses due to Poor Aerodynamics of Blades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" y="1295400"/>
            <a:ext cx="8229600" cy="4953000"/>
          </a:xfrm>
        </p:spPr>
        <p:txBody>
          <a:bodyPr/>
          <a:lstStyle/>
          <a:p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Airfoils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that are sensitive to dirt accumulation require either frequent cleaning.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these sites blades must use </a:t>
            </a:r>
            <a:r>
              <a:rPr lang="en-IN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airfoils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whose performance is less susceptible to degradation by the accumulation of dirt and insects.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Energy capture is also reduced when the wind direction changes.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Controllers on some upwind turbine designs might wait until the magnitude of the average yaw error is above a predetermined value before adjusting the turbine orientation.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 results in periods of operation at high yaw errors. This results in lower energy capture. 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612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81800" cy="700087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 during Turbulent Wind Conditions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854"/>
            <a:ext cx="8229600" cy="4953000"/>
          </a:xfrm>
        </p:spPr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Turbulent winds can also cause a number of types of trips.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turbulent winds, sudden high yaw errors might cause the system to shut down and restart.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high winds, gusts can cause the turbine to shut down for protection when the mean wind speed is still well within the turbine operating range.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problems may reduce energy capture by as much as 15% of projected values.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Operational Service personal  should not only be prepared to minimize these problems.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should also anticipate them in their financing and planning evaluations</a:t>
            </a:r>
          </a:p>
          <a:p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60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179388" y="305118"/>
            <a:ext cx="8229600" cy="625474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and Repair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 turbine components require regular maintenance.</a:t>
            </a: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Frequent inspections must be carried to make sure that lubrication oil is clean, seals are functioning.</a:t>
            </a: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Lean inspections to make sure that components subject to normal wear processes are replaced. </a:t>
            </a:r>
          </a:p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 conditions identified by oversight systems may require that the turbine be taken out of operation for repairs.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149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259080" y="95888"/>
            <a:ext cx="8229600" cy="11430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Safety Issues during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installed wind turbine needs to provide a safe work environment for operating and maintenance personnel.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turbine also needs to be designed and operated in a manner that it is not a hazard for neighbours.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Safety issues include such things as: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Protection against contact with high voltage electricity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against lightning damage to personnel or the turbine.</a:t>
            </a: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518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0" y="44767"/>
            <a:ext cx="8229600" cy="1143000"/>
          </a:xfrm>
        </p:spPr>
        <p:txBody>
          <a:bodyPr/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Safety Issues during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provision of safe tower-climbing equipment, and lights to warn local night time air traffic of the existence of the wind turbine.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and repairs may be performed by on-site personnel or turbine maintenance contractors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from the effects of ice build-up on the turbine or the shedding of ice</a:t>
            </a:r>
          </a:p>
          <a:p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8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56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10617</TotalTime>
  <Words>1439</Words>
  <Application>Microsoft Office PowerPoint</Application>
  <PresentationFormat>On-screen Show (4:3)</PresentationFormat>
  <Paragraphs>200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Blackadder ITC</vt:lpstr>
      <vt:lpstr>Calibri</vt:lpstr>
      <vt:lpstr>Script MT Bold</vt:lpstr>
      <vt:lpstr>Times New Roman</vt:lpstr>
      <vt:lpstr>Wingdings</vt:lpstr>
      <vt:lpstr>Default Design</vt:lpstr>
      <vt:lpstr>Development &amp; Operation of Windfarms</vt:lpstr>
      <vt:lpstr>Development of Windfarms in India</vt:lpstr>
      <vt:lpstr>The Concept of Project Management</vt:lpstr>
      <vt:lpstr>Phases in Windfarm Development</vt:lpstr>
      <vt:lpstr>Pre-Project Planning : Work Packages</vt:lpstr>
      <vt:lpstr>Project Structure</vt:lpstr>
      <vt:lpstr>Main risk assessment</vt:lpstr>
      <vt:lpstr>Detailed Project Planning : Work Packages</vt:lpstr>
      <vt:lpstr>PowerPoint Presentation</vt:lpstr>
      <vt:lpstr>The Engineering : Work Packages</vt:lpstr>
      <vt:lpstr>Installation and Commissioning: Work Packages</vt:lpstr>
      <vt:lpstr>Full Operation : Work Packages</vt:lpstr>
      <vt:lpstr>Flow Chart of The Main Work Packages</vt:lpstr>
      <vt:lpstr>Flow Chart of The Main Work Packages</vt:lpstr>
      <vt:lpstr>PowerPoint Presentation</vt:lpstr>
      <vt:lpstr>PowerPoint Presentation</vt:lpstr>
      <vt:lpstr>Windfarm Operation</vt:lpstr>
      <vt:lpstr>Automatic Turbine Operation</vt:lpstr>
      <vt:lpstr>Availability of Wind Turbines</vt:lpstr>
      <vt:lpstr>Availability of Wind Turbines</vt:lpstr>
      <vt:lpstr>Daily &amp; Weekly Energy Productions</vt:lpstr>
      <vt:lpstr>Losses due to Poor Aerodynamics of Blades</vt:lpstr>
      <vt:lpstr>Operation during Turbulent Wind Conditions</vt:lpstr>
      <vt:lpstr>Maintenance and Repair</vt:lpstr>
      <vt:lpstr>Safety Issues during Operation</vt:lpstr>
      <vt:lpstr>Safety Issues during Operation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MOHAN</dc:creator>
  <cp:lastModifiedBy>USER</cp:lastModifiedBy>
  <cp:revision>1032</cp:revision>
  <dcterms:created xsi:type="dcterms:W3CDTF">2005-03-30T16:54:51Z</dcterms:created>
  <dcterms:modified xsi:type="dcterms:W3CDTF">2019-04-26T03:02:28Z</dcterms:modified>
</cp:coreProperties>
</file>