
<file path=[Content_Types].xml><?xml version="1.0" encoding="utf-8"?>
<Types xmlns="http://schemas.openxmlformats.org/package/2006/content-types">
  <Default Extension="png" ContentType="image/png"/>
  <Default Extension="bin" ContentType="application/vnd.openxmlformats-officedocument.oleObject"/>
  <Default Extension="webp" ContentType="image/jpeg"/>
  <Default Extension="emf" ContentType="image/x-emf"/>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515" r:id="rId2"/>
    <p:sldId id="530" r:id="rId3"/>
    <p:sldId id="501" r:id="rId4"/>
    <p:sldId id="540" r:id="rId5"/>
    <p:sldId id="541" r:id="rId6"/>
    <p:sldId id="538" r:id="rId7"/>
    <p:sldId id="539" r:id="rId8"/>
    <p:sldId id="502" r:id="rId9"/>
    <p:sldId id="503" r:id="rId10"/>
    <p:sldId id="528" r:id="rId11"/>
    <p:sldId id="504" r:id="rId12"/>
    <p:sldId id="505" r:id="rId13"/>
    <p:sldId id="506" r:id="rId14"/>
    <p:sldId id="507" r:id="rId15"/>
    <p:sldId id="508" r:id="rId16"/>
    <p:sldId id="531" r:id="rId17"/>
    <p:sldId id="532" r:id="rId18"/>
    <p:sldId id="510" r:id="rId19"/>
    <p:sldId id="511" r:id="rId20"/>
    <p:sldId id="513" r:id="rId21"/>
    <p:sldId id="514" r:id="rId22"/>
    <p:sldId id="534" r:id="rId23"/>
    <p:sldId id="542" r:id="rId24"/>
    <p:sldId id="543" r:id="rId25"/>
    <p:sldId id="536" r:id="rId26"/>
    <p:sldId id="537" r:id="rId27"/>
  </p:sldIdLst>
  <p:sldSz cx="9144000" cy="6858000" type="screen4x3"/>
  <p:notesSz cx="6858000" cy="9144000"/>
  <p:defaultTextStyle>
    <a:defPPr>
      <a:defRPr lang="en-US"/>
    </a:defPPr>
    <a:lvl1pPr algn="l" rtl="0" fontAlgn="base">
      <a:spcBef>
        <a:spcPct val="0"/>
      </a:spcBef>
      <a:spcAft>
        <a:spcPct val="0"/>
      </a:spcAft>
      <a:defRPr sz="2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400"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3124" autoAdjust="0"/>
  </p:normalViewPr>
  <p:slideViewPr>
    <p:cSldViewPr>
      <p:cViewPr varScale="1">
        <p:scale>
          <a:sx n="74" d="100"/>
          <a:sy n="74" d="100"/>
        </p:scale>
        <p:origin x="63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4"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ink/ink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04-24T03:51:09.170"/>
    </inkml:context>
    <inkml:brush xml:id="br0">
      <inkml:brushProperty name="width" value="0.05292" units="cm"/>
      <inkml:brushProperty name="height" value="0.05292" units="cm"/>
      <inkml:brushProperty name="color" value="#FF0000"/>
    </inkml:brush>
  </inkml:definitions>
  <inkml:trace contextRef="#ctx0" brushRef="#br0">14429 13448 28,'0'0'70,"0"0"-17,0 0-12,0 0-5,0 0-1,0 0-3,0 0-1,19-13-3,-19 13-5,0 0-6,0 0-4,21-18 0,-21 18-1,18-4-2,-18 4-3,28-7 3,-9 5 2,-4-2-1,13-2 0,-2-1 2,4 0-2,2-1-1,3 1-3,5 1-2,3 1-3,-1 3 1,1 2 0,0 2-3,2-1-1,-2 3 1,2 2 2,2 1-2,-2-3 1,3 0-2,1 1 1,1 3-1,1 3 2,-1 0 0,2 2 0,-5 2-2,2 0 0,-1-1 1,1 1 0,-4-2 1,-2-3-1,5-5 0,3-1 0,3-4 0,-4 0 3,6 0-2,0-6-1,0 1 1,-1 3-1,-3 0 0,0-2 0,-1 2 1,-1 1-2,-1-3 0,5 6 0,-7-2 1,7 0 1,-6 2-1,3-2 0,-1 1-1,1 1 2,1 2 0,-5-2 2,7 2-1,0-4 0,-2 0 1,8 1 0,-4 1 0,0-2 1,-5-2 0,3 2 0,-6-3 2,-3-1 4,-4 0-1,-1 1 3,-5-5 1,-1 3 1,-6-7 1,-2 7 1,-2-6-3,-3-2-3,1-8 0,2 1-4,-3-10 0,3 0-2,2-3-1,2 0-2,-1-3 0,-3 3-2,2 1 2,-4 1 0,-1 1 1,-2 0-4,-2 2 3,-3-5-3,5 0 4,0-1 0,0-3-1,3-2-1,-3 0-1,-3-2 4,-1 2 1,-2-2 0,-1 2-1,-5 0-3,-1 2 4,-1 0-2,1 0 2,0 0-3,-5-2 0,7 0-2,-2-4 2,3 0 0,-2-3-1,5-2-1,-5 3 2,-1-1-2,1-1 1,1 5 2,-5-1 1,5 2-1,-8 2 1,5 6 0,-3-1 3,2 6-2,2-5-1,1 5-2,4-5-2,2-3 1,4 1-2,2-2 4,1-2-6,5-4 3,-1 6-3,-3-6 7,7 6-4,-8 0 2,4 2-1,-3-4-1,7 3 0,-2 3 0,-2 0 1,1-1-1,1 3 1,2 1-1,-6 0 2,1 2-2,-5-1 2,3 3-1,-2-2 1,-3 2-2,3-2 1,0 4 1,-1 0-2,5-2-2,-3 0 5,5 1-3,-1 1 1,0 2 0,2 0 0,-1-1-1,5 3 0,-2 3 2,0-1-1,-2 3-1,4-2-1,2 6 2,-1-2-4,-1 2 3,-4 3-3,-1 7 3,1 6 0,-2-1 0,-2 7 1,-1-4 0,-2 8 2,-1 0-3,1 2 5,3-6-3,-3 2-1,-4 0 0,4-2 1,1 2 0,-5-2-2,4 0 1,-2 1 0,1-1-1,1-4 1,5 2 1,-3-1 0,3 1-3,1-1 3,-1 1-1,2-4 1,-4 3-3,-3-1 2,-19-7 0,32 15-2,-32-15 1,30 13 1,-15-7 0,3-1-1,5-1 2,3 0-1,-2-2 1,8-1-1,-2-1 2,4 0-2,-1-1 0,-5-3 1,2 4 0,0 0-2,0 2 1,-2-2 2,0 2-2,4 1 1,-2 1-1,1 3 2,1 3 0,-2-3-2,2 1-1,3-3 3,-7 6-1,6-3-1,-2 1 2,-1-7 1,7 3-1,-6-5 3,3 0 0,1-1 0,-3-3 0,3-5-1,-5-1 2,1-1-2,-2-2 0,-6-2 0,3-3-2,-5-3 0,-2-1-1,-1 0 3,4-1-1,-5-1-3,3-4-1,-2 2 2,1 0 1,2-3-5,3 1 5,-1-2-6,0 0 2,1 1-1,1 1 3,0 2-3,-2-2 3,6 6-2,-4-1 2,4 3-1,0 0 2,2-1 0,1 3-1,3-1-1,5 2-1,-2 1 3,2 1-1,4 2 0,-2-2-1,0 0 0,-4 6 1,3-2 1,-5 1 1,0 3-1,2-1-2,-3 1 0,-1 3 0,-3 4 2,-2-2-2,-2 4-2,0 0 1,-7 4 1,1 3-1,-3 4 2,-6 4 0,-4 3-2,1 4 1,-9 6-1,3 3 3,-9 1-3,-1 5 2,-5 0 4,0 7-6,-4 4 4,-2 1-1,-2-1 3,-1 4-5,-3-1 3,-1-2-1,1 2-1,-5-4 0,-3-5 2,1-1-2,4-2-2,-4-2 2,-2-4 1,0 2-1,0-5 0,3-4-1,-7 0 1,-1 3 1,-1-7 1,1 0 1,-2 1-2,-4-3-1,0 2-1,-4-2 1,2 1 0,2-1 1,4 0-3,-2 0 2,2-1-1,-2-3 3,3 1-1,-5 0-2,6-5 1,0-2 0,-6-1 0,0 0 0,3-4 4,-3 1-5,0-3-1,0 5 3,-1 1 5,-3 4-8,2-1 8,2 5-8,-2 1 1,2-1 1,-3 1 6,3 1-4,0-1-4,-2-3 3,0 2-2,2 1 1,-2 0 1,-2 5-1,-3-5 0,5 4-3,-3-2 3,-3 3-1,-1-5 3,1 4 0,-3-2-1,-2-1-1,6 1-2,-1-1 4,8-3-2,0 3 0,0 3-3,6-6 4,0 6-3,5 2 2,0 0 0,0 0 0,-1 4 0,5-6 0,-2 2 0,2 2 1,2-4 0,-4-2 0,7 3-4,-5-1 2,4-2-1,-2 2 3,2 2 1,-3-2-4,3 2-1,-6 0 4,4-2-1,-4-1-1,4 1 2,-4-2-1,4-3-5,-4 1 6,0 1 0,0-3 0,-3-1 0,-5 7 2,-3-4-3,-4 5 1,-3-7 3,-1 8-1,-3-5-1,-4 3-3,-4 0 1,-2 2 1,-5 2-2,4-4 2,-3 4-3,1-2 1,5 5-2,2-1 4,6 0-1,13-6 0,1-2-1,12 0 1,4-1-1,5-4 1,17-17 0,-15 24 0,15-24-3,-6 24 1,6-7 3,-5 7 1,-3 2-2,3 3-1,-8 3 2,1 7 0,-6 0 3,-7 2-1,5-4 6,-4-2-8,-5-5 6,3-2-4,0-6 5,0-5-4,-2 0 2,2-8-5,-6 0 0,-3 2 1,-3-3 0,-1 3 1,-8 0-1,-3 0-2,-4 2 1,-4 2 2,-2-2-3,-4-2 0,3-2 1,1-1 0,-2-1-4,4-7 4,8 0 1,1-3-2,5 1 1,2-2-1,5 2-2,5 2 3,2 2 0,-1 4-1,5 1-2,-4 4 1,2 0-2,1 6 6,-2 5-2,1 2-3,-2 6 1,-2 9 1,-4-2 2,5 6-1,1 0 1,-2 1-3,0-1-1,-3-4 2,3-6 1,0-3 1,-3 0-4,3-8 2,-5-1-2,-1-3 3,1 1 1,-6-4 2,0 1-3,-6-5-1,4-1 0,-3-3 0,-3 1 3,3-10-2,3-2-1,-4-5 1,7-6-1,-1-4 0,0-3 6,0-4-3,0-2-2,5-2-4,-1-5 5,2 7-1,1 0-2,4-1 1,4 1-2,2 2 0,0 2 0,2-2 6,1 3-3,3-4-2,1-1 2,6 4 0,-4-4 2,8 2-2,0-6 3,1 1-6,4-1 2,2-3-3,2-1 6,-5-1-1,3 0-6,-4-6 3,1 4-5,-1 2 8,-5 4-6,-2-1 8,0 8-8,-6 2 2,0 4 2,-1 3-1,-2 6 1,7 4 0,-4 1 1,2 6-2,17 0-2,-26 0 3,26 0-5,0 0-7,0 0-26,-24 4-114,24-4 1,13-21-3,-2 3 1,2-3-6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4D51BB1C-4EC0-410E-BF0F-A8C0D2B13B71}" type="datetimeFigureOut">
              <a:rPr lang="en-IN"/>
              <a:pPr>
                <a:defRPr/>
              </a:pPr>
              <a:t>24-04-2019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4DF8B0E-41F0-4BD3-AA6C-16CB98776E2C}" type="slidenum">
              <a:rPr lang="en-IN"/>
              <a:pPr/>
              <a:t>‹#›</a:t>
            </a:fld>
            <a:endParaRPr lang="en-IN"/>
          </a:p>
        </p:txBody>
      </p:sp>
    </p:spTree>
    <p:extLst>
      <p:ext uri="{BB962C8B-B14F-4D97-AF65-F5344CB8AC3E}">
        <p14:creationId xmlns:p14="http://schemas.microsoft.com/office/powerpoint/2010/main" val="14506920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1D3FE46-162F-4B07-BA66-0E0B9D657067}" type="slidenum">
              <a:rPr lang="en-US"/>
              <a:pPr/>
              <a:t>‹#›</a:t>
            </a:fld>
            <a:endParaRPr lang="en-US"/>
          </a:p>
        </p:txBody>
      </p:sp>
    </p:spTree>
    <p:extLst>
      <p:ext uri="{BB962C8B-B14F-4D97-AF65-F5344CB8AC3E}">
        <p14:creationId xmlns:p14="http://schemas.microsoft.com/office/powerpoint/2010/main" val="418101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7AE5B71-CA2E-4620-B7B8-6F1A10524ED8}" type="slidenum">
              <a:rPr lang="en-US"/>
              <a:pPr/>
              <a:t>‹#›</a:t>
            </a:fld>
            <a:endParaRPr lang="en-US"/>
          </a:p>
        </p:txBody>
      </p:sp>
    </p:spTree>
    <p:extLst>
      <p:ext uri="{BB962C8B-B14F-4D97-AF65-F5344CB8AC3E}">
        <p14:creationId xmlns:p14="http://schemas.microsoft.com/office/powerpoint/2010/main" val="2730221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69615D8-0AAD-471D-9B02-D1EEA1442924}" type="slidenum">
              <a:rPr lang="en-US"/>
              <a:pPr/>
              <a:t>‹#›</a:t>
            </a:fld>
            <a:endParaRPr lang="en-US"/>
          </a:p>
        </p:txBody>
      </p:sp>
    </p:spTree>
    <p:extLst>
      <p:ext uri="{BB962C8B-B14F-4D97-AF65-F5344CB8AC3E}">
        <p14:creationId xmlns:p14="http://schemas.microsoft.com/office/powerpoint/2010/main" val="82229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997BCCF-D4CC-413D-985A-18F4FA15AF36}" type="slidenum">
              <a:rPr lang="en-US"/>
              <a:pPr/>
              <a:t>‹#›</a:t>
            </a:fld>
            <a:endParaRPr lang="en-US"/>
          </a:p>
        </p:txBody>
      </p:sp>
    </p:spTree>
    <p:extLst>
      <p:ext uri="{BB962C8B-B14F-4D97-AF65-F5344CB8AC3E}">
        <p14:creationId xmlns:p14="http://schemas.microsoft.com/office/powerpoint/2010/main" val="970144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1EF4348-7350-469D-B477-7D6FCDEA803D}" type="slidenum">
              <a:rPr lang="en-US"/>
              <a:pPr/>
              <a:t>‹#›</a:t>
            </a:fld>
            <a:endParaRPr lang="en-US"/>
          </a:p>
        </p:txBody>
      </p:sp>
    </p:spTree>
    <p:extLst>
      <p:ext uri="{BB962C8B-B14F-4D97-AF65-F5344CB8AC3E}">
        <p14:creationId xmlns:p14="http://schemas.microsoft.com/office/powerpoint/2010/main" val="3662503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335D7E7-7028-4A3C-A77E-0B6F06D8736F}" type="slidenum">
              <a:rPr lang="en-US"/>
              <a:pPr/>
              <a:t>‹#›</a:t>
            </a:fld>
            <a:endParaRPr lang="en-US"/>
          </a:p>
        </p:txBody>
      </p:sp>
    </p:spTree>
    <p:extLst>
      <p:ext uri="{BB962C8B-B14F-4D97-AF65-F5344CB8AC3E}">
        <p14:creationId xmlns:p14="http://schemas.microsoft.com/office/powerpoint/2010/main" val="3371481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3290011F-5596-45E5-A373-3E02FED42CF5}" type="slidenum">
              <a:rPr lang="en-US"/>
              <a:pPr/>
              <a:t>‹#›</a:t>
            </a:fld>
            <a:endParaRPr lang="en-US"/>
          </a:p>
        </p:txBody>
      </p:sp>
    </p:spTree>
    <p:extLst>
      <p:ext uri="{BB962C8B-B14F-4D97-AF65-F5344CB8AC3E}">
        <p14:creationId xmlns:p14="http://schemas.microsoft.com/office/powerpoint/2010/main" val="835232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1EB8CE49-5380-4620-AAE1-3A6C3F15295E}" type="slidenum">
              <a:rPr lang="en-US"/>
              <a:pPr/>
              <a:t>‹#›</a:t>
            </a:fld>
            <a:endParaRPr lang="en-US"/>
          </a:p>
        </p:txBody>
      </p:sp>
    </p:spTree>
    <p:extLst>
      <p:ext uri="{BB962C8B-B14F-4D97-AF65-F5344CB8AC3E}">
        <p14:creationId xmlns:p14="http://schemas.microsoft.com/office/powerpoint/2010/main" val="3285083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3AE687A-A720-4087-B0E2-15DE0E3C4D51}" type="slidenum">
              <a:rPr lang="en-US"/>
              <a:pPr/>
              <a:t>‹#›</a:t>
            </a:fld>
            <a:endParaRPr lang="en-US"/>
          </a:p>
        </p:txBody>
      </p:sp>
    </p:spTree>
    <p:extLst>
      <p:ext uri="{BB962C8B-B14F-4D97-AF65-F5344CB8AC3E}">
        <p14:creationId xmlns:p14="http://schemas.microsoft.com/office/powerpoint/2010/main" val="410829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88404CB-E648-4061-857D-436CC413ADBE}" type="slidenum">
              <a:rPr lang="en-US"/>
              <a:pPr/>
              <a:t>‹#›</a:t>
            </a:fld>
            <a:endParaRPr lang="en-US"/>
          </a:p>
        </p:txBody>
      </p:sp>
    </p:spTree>
    <p:extLst>
      <p:ext uri="{BB962C8B-B14F-4D97-AF65-F5344CB8AC3E}">
        <p14:creationId xmlns:p14="http://schemas.microsoft.com/office/powerpoint/2010/main" val="3184437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51D145B-174B-4E89-B7D6-AB850E250979}" type="slidenum">
              <a:rPr lang="en-US"/>
              <a:pPr/>
              <a:t>‹#›</a:t>
            </a:fld>
            <a:endParaRPr lang="en-US"/>
          </a:p>
        </p:txBody>
      </p:sp>
    </p:spTree>
    <p:extLst>
      <p:ext uri="{BB962C8B-B14F-4D97-AF65-F5344CB8AC3E}">
        <p14:creationId xmlns:p14="http://schemas.microsoft.com/office/powerpoint/2010/main" val="2288774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fld id="{94FD834B-CB69-41DA-83F5-B6AD53995B9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2.webp"/></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7.emf"/><Relationship Id="rId5" Type="http://schemas.openxmlformats.org/officeDocument/2006/relationships/customXml" Target="../ink/ink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wmf"/><Relationship Id="rId11" Type="http://schemas.openxmlformats.org/officeDocument/2006/relationships/image" Target="../media/image3.png"/><Relationship Id="rId5" Type="http://schemas.openxmlformats.org/officeDocument/2006/relationships/oleObject" Target="../embeddings/oleObject2.bin"/><Relationship Id="rId10" Type="http://schemas.openxmlformats.org/officeDocument/2006/relationships/image" Target="../media/image11.wmf"/><Relationship Id="rId4" Type="http://schemas.openxmlformats.org/officeDocument/2006/relationships/image" Target="../media/image8.wmf"/><Relationship Id="rId9"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5.bin"/><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3.png"/><Relationship Id="rId4" Type="http://schemas.openxmlformats.org/officeDocument/2006/relationships/image" Target="../media/image16.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png"/><Relationship Id="rId4" Type="http://schemas.openxmlformats.org/officeDocument/2006/relationships/image" Target="../media/image17.wmf"/></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35769" y="69768"/>
            <a:ext cx="7924800" cy="838200"/>
          </a:xfrm>
        </p:spPr>
        <p:txBody>
          <a:bodyPr/>
          <a:lstStyle/>
          <a:p>
            <a:r>
              <a:rPr lang="en-IN" sz="2800" dirty="0" smtClean="0">
                <a:latin typeface="Times New Roman" panose="02020603050405020304" pitchFamily="18" charset="0"/>
                <a:cs typeface="Times New Roman" panose="02020603050405020304" pitchFamily="18" charset="0"/>
              </a:rPr>
              <a:t>Ecological Study of </a:t>
            </a:r>
            <a:r>
              <a:rPr lang="en-IN" sz="2800" dirty="0" err="1" smtClean="0">
                <a:latin typeface="Times New Roman" panose="02020603050405020304" pitchFamily="18" charset="0"/>
                <a:cs typeface="Times New Roman" panose="02020603050405020304" pitchFamily="18" charset="0"/>
              </a:rPr>
              <a:t>Windfarms</a:t>
            </a:r>
            <a:endParaRPr lang="en-US" sz="2800" dirty="0" smtClean="0">
              <a:latin typeface="Times New Roman" panose="02020603050405020304" pitchFamily="18" charset="0"/>
              <a:cs typeface="Times New Roman" panose="02020603050405020304" pitchFamily="18" charset="0"/>
            </a:endParaRPr>
          </a:p>
        </p:txBody>
      </p:sp>
      <p:sp>
        <p:nvSpPr>
          <p:cNvPr id="22532" name="Text Box 4"/>
          <p:cNvSpPr txBox="1">
            <a:spLocks noChangeArrowheads="1"/>
          </p:cNvSpPr>
          <p:nvPr/>
        </p:nvSpPr>
        <p:spPr bwMode="auto">
          <a:xfrm>
            <a:off x="304799" y="5370513"/>
            <a:ext cx="87026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en-IN" sz="2800" b="0" dirty="0" smtClean="0">
                <a:latin typeface="Script MT Bold" panose="03040602040607080904" pitchFamily="66" charset="0"/>
              </a:rPr>
              <a:t>Ecological Study is the 21</a:t>
            </a:r>
            <a:r>
              <a:rPr lang="en-IN" sz="2800" b="0" baseline="30000" dirty="0" smtClean="0">
                <a:latin typeface="Script MT Bold" panose="03040602040607080904" pitchFamily="66" charset="0"/>
              </a:rPr>
              <a:t>st</a:t>
            </a:r>
            <a:r>
              <a:rPr lang="en-IN" sz="2800" b="0" dirty="0" smtClean="0">
                <a:latin typeface="Script MT Bold" panose="03040602040607080904" pitchFamily="66" charset="0"/>
              </a:rPr>
              <a:t> Century Need for Innovation &amp; Development.......</a:t>
            </a:r>
            <a:r>
              <a:rPr lang="en-US" sz="2800" b="0" dirty="0">
                <a:solidFill>
                  <a:schemeClr val="accent2"/>
                </a:solidFill>
                <a:latin typeface="Script MT Bold" panose="03040602040607080904" pitchFamily="66" charset="0"/>
              </a:rPr>
              <a:t>…</a:t>
            </a:r>
          </a:p>
        </p:txBody>
      </p:sp>
      <p:sp>
        <p:nvSpPr>
          <p:cNvPr id="2052" name="Rectangle 10"/>
          <p:cNvSpPr>
            <a:spLocks noGrp="1" noChangeArrowheads="1"/>
          </p:cNvSpPr>
          <p:nvPr>
            <p:ph type="subTitle" idx="1"/>
          </p:nvPr>
        </p:nvSpPr>
        <p:spPr>
          <a:xfrm>
            <a:off x="295737" y="3648148"/>
            <a:ext cx="6400800" cy="1447800"/>
          </a:xfrm>
          <a:noFill/>
        </p:spPr>
        <p:txBody>
          <a:bodyPr/>
          <a:lstStyle/>
          <a:p>
            <a:pPr algn="l" eaLnBrk="1" hangingPunct="1"/>
            <a:endParaRPr lang="en-US" sz="1600" i="1" dirty="0" smtClean="0"/>
          </a:p>
          <a:p>
            <a:pPr algn="l" eaLnBrk="1" hangingPunct="1"/>
            <a:r>
              <a:rPr lang="en-US" sz="1600" b="1" dirty="0" smtClean="0">
                <a:latin typeface="Script MT Bold" panose="03040602040607080904" pitchFamily="66" charset="0"/>
              </a:rPr>
              <a:t>P M V </a:t>
            </a:r>
            <a:r>
              <a:rPr lang="en-US" sz="1600" b="1" dirty="0" err="1" smtClean="0">
                <a:latin typeface="Script MT Bold" panose="03040602040607080904" pitchFamily="66" charset="0"/>
              </a:rPr>
              <a:t>Subbarao</a:t>
            </a:r>
            <a:endParaRPr lang="en-US" sz="1600" b="1" dirty="0" smtClean="0">
              <a:latin typeface="Script MT Bold" panose="03040602040607080904" pitchFamily="66" charset="0"/>
            </a:endParaRPr>
          </a:p>
          <a:p>
            <a:pPr algn="l" eaLnBrk="1" hangingPunct="1"/>
            <a:r>
              <a:rPr lang="en-US" sz="1600" i="1" dirty="0" smtClean="0"/>
              <a:t>Professor</a:t>
            </a:r>
          </a:p>
          <a:p>
            <a:pPr algn="l" eaLnBrk="1" hangingPunct="1"/>
            <a:r>
              <a:rPr lang="en-US" sz="1600" i="1" dirty="0" smtClean="0"/>
              <a:t>Mechanical Engineering Department</a:t>
            </a:r>
          </a:p>
          <a:p>
            <a:pPr algn="l" eaLnBrk="1" hangingPunct="1"/>
            <a:r>
              <a:rPr lang="en-US" sz="1600" i="1" dirty="0" smtClean="0"/>
              <a:t>I </a:t>
            </a:r>
            <a:r>
              <a:rPr lang="en-US" sz="1600" i="1" dirty="0" err="1" smtClean="0"/>
              <a:t>I</a:t>
            </a:r>
            <a:r>
              <a:rPr lang="en-US" sz="1600" i="1" dirty="0" smtClean="0"/>
              <a:t> T Delhi</a:t>
            </a:r>
          </a:p>
        </p:txBody>
      </p:sp>
      <p:pic>
        <p:nvPicPr>
          <p:cNvPr id="46089" name="Rectangle 19458"/>
          <p:cNvPicPr>
            <a:picLocks noChangeAspect="1" noChangeArrowheads="1"/>
          </p:cNvPicPr>
          <p:nvPr/>
        </p:nvPicPr>
        <p:blipFill>
          <a:blip r:embed="rId3" cstate="print"/>
          <a:srcRect/>
          <a:stretch>
            <a:fillRect/>
          </a:stretch>
        </p:blipFill>
        <p:spPr bwMode="auto">
          <a:xfrm>
            <a:off x="559975" y="139064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2054" name="Group 7"/>
          <p:cNvGrpSpPr>
            <a:grpSpLocks/>
          </p:cNvGrpSpPr>
          <p:nvPr/>
        </p:nvGrpSpPr>
        <p:grpSpPr bwMode="auto">
          <a:xfrm>
            <a:off x="0" y="0"/>
            <a:ext cx="9144000" cy="6858000"/>
            <a:chOff x="0" y="0"/>
            <a:chExt cx="5760" cy="4320"/>
          </a:xfrm>
        </p:grpSpPr>
        <p:grpSp>
          <p:nvGrpSpPr>
            <p:cNvPr id="2055" name="Group 8"/>
            <p:cNvGrpSpPr>
              <a:grpSpLocks/>
            </p:cNvGrpSpPr>
            <p:nvPr/>
          </p:nvGrpSpPr>
          <p:grpSpPr bwMode="auto">
            <a:xfrm>
              <a:off x="0" y="0"/>
              <a:ext cx="192" cy="4320"/>
              <a:chOff x="0" y="-48"/>
              <a:chExt cx="144" cy="4368"/>
            </a:xfrm>
          </p:grpSpPr>
          <p:sp>
            <p:nvSpPr>
              <p:cNvPr id="2065"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sp>
            <p:nvSpPr>
              <p:cNvPr id="2066"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grpSp>
        <p:grpSp>
          <p:nvGrpSpPr>
            <p:cNvPr id="2056" name="Group 11"/>
            <p:cNvGrpSpPr>
              <a:grpSpLocks/>
            </p:cNvGrpSpPr>
            <p:nvPr/>
          </p:nvGrpSpPr>
          <p:grpSpPr bwMode="auto">
            <a:xfrm>
              <a:off x="5674" y="24"/>
              <a:ext cx="86" cy="4296"/>
              <a:chOff x="5616" y="-48"/>
              <a:chExt cx="144" cy="4368"/>
            </a:xfrm>
          </p:grpSpPr>
          <p:sp>
            <p:nvSpPr>
              <p:cNvPr id="2063"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sp>
            <p:nvSpPr>
              <p:cNvPr id="2064"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grpSp>
        <p:grpSp>
          <p:nvGrpSpPr>
            <p:cNvPr id="2057" name="Group 14"/>
            <p:cNvGrpSpPr>
              <a:grpSpLocks/>
            </p:cNvGrpSpPr>
            <p:nvPr/>
          </p:nvGrpSpPr>
          <p:grpSpPr bwMode="auto">
            <a:xfrm>
              <a:off x="144" y="0"/>
              <a:ext cx="5616" cy="144"/>
              <a:chOff x="96" y="-48"/>
              <a:chExt cx="5520" cy="144"/>
            </a:xfrm>
          </p:grpSpPr>
          <p:sp>
            <p:nvSpPr>
              <p:cNvPr id="2061"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sp>
            <p:nvSpPr>
              <p:cNvPr id="2062"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grpSp>
        <p:grpSp>
          <p:nvGrpSpPr>
            <p:cNvPr id="2058" name="Group 17"/>
            <p:cNvGrpSpPr>
              <a:grpSpLocks/>
            </p:cNvGrpSpPr>
            <p:nvPr/>
          </p:nvGrpSpPr>
          <p:grpSpPr bwMode="auto">
            <a:xfrm>
              <a:off x="144" y="4234"/>
              <a:ext cx="5616" cy="86"/>
              <a:chOff x="96" y="4176"/>
              <a:chExt cx="5520" cy="144"/>
            </a:xfrm>
          </p:grpSpPr>
          <p:sp>
            <p:nvSpPr>
              <p:cNvPr id="2059"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sp>
            <p:nvSpPr>
              <p:cNvPr id="2060"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endParaRPr lang="en-US"/>
              </a:p>
            </p:txBody>
          </p:sp>
        </p:gr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8807" y="1563655"/>
            <a:ext cx="4575511" cy="3053635"/>
          </a:xfrm>
          <a:prstGeom prst="rect">
            <a:avLst/>
          </a:prstGeom>
        </p:spPr>
      </p:pic>
    </p:spTree>
    <p:extLst>
      <p:ext uri="{BB962C8B-B14F-4D97-AF65-F5344CB8AC3E}">
        <p14:creationId xmlns:p14="http://schemas.microsoft.com/office/powerpoint/2010/main" val="2360946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 y="89751"/>
            <a:ext cx="7132955" cy="1143000"/>
          </a:xfrm>
        </p:spPr>
        <p:txBody>
          <a:bodyPr/>
          <a:lstStyle/>
          <a:p>
            <a:r>
              <a:rPr lang="en-IN" sz="2800" dirty="0">
                <a:latin typeface="Times New Roman" panose="02020603050405020304" pitchFamily="18" charset="0"/>
                <a:cs typeface="Times New Roman" panose="02020603050405020304" pitchFamily="18" charset="0"/>
              </a:rPr>
              <a:t>Environmental Impact of </a:t>
            </a:r>
            <a:r>
              <a:rPr lang="en-IN" sz="2800" dirty="0" err="1" smtClean="0">
                <a:latin typeface="Times New Roman" panose="02020603050405020304" pitchFamily="18" charset="0"/>
                <a:cs typeface="Times New Roman" panose="02020603050405020304" pitchFamily="18" charset="0"/>
              </a:rPr>
              <a:t>Windfarm</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70694" y="1322502"/>
            <a:ext cx="8229600" cy="4983163"/>
          </a:xfrm>
        </p:spPr>
        <p:txBody>
          <a:bodyPr/>
          <a:lstStyle/>
          <a:p>
            <a:r>
              <a:rPr lang="en-IN" sz="2400" dirty="0">
                <a:latin typeface="Times New Roman" panose="02020603050405020304" pitchFamily="18" charset="0"/>
                <a:cs typeface="Times New Roman" panose="02020603050405020304" pitchFamily="18" charset="0"/>
              </a:rPr>
              <a:t>The Environmental Impact of </a:t>
            </a:r>
            <a:r>
              <a:rPr lang="en-IN" sz="2400" dirty="0" err="1" smtClean="0">
                <a:latin typeface="Times New Roman" panose="02020603050405020304" pitchFamily="18" charset="0"/>
                <a:cs typeface="Times New Roman" panose="02020603050405020304" pitchFamily="18" charset="0"/>
              </a:rPr>
              <a:t>Windfarm</a:t>
            </a:r>
            <a:r>
              <a:rPr lang="en-IN" sz="2400" b="1" dirty="0" smtClean="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on </a:t>
            </a:r>
            <a:r>
              <a:rPr lang="en-IN" sz="2400" dirty="0">
                <a:latin typeface="Times New Roman" panose="02020603050405020304" pitchFamily="18" charset="0"/>
                <a:cs typeface="Times New Roman" panose="02020603050405020304" pitchFamily="18" charset="0"/>
              </a:rPr>
              <a:t>rural and local communities has become surprisingly </a:t>
            </a:r>
            <a:r>
              <a:rPr lang="en-IN" sz="2400" dirty="0" smtClean="0">
                <a:latin typeface="Times New Roman" panose="02020603050405020304" pitchFamily="18" charset="0"/>
                <a:cs typeface="Times New Roman" panose="02020603050405020304" pitchFamily="18" charset="0"/>
              </a:rPr>
              <a:t>controversial.</a:t>
            </a:r>
          </a:p>
          <a:p>
            <a:r>
              <a:rPr lang="en-IN" sz="2400" dirty="0">
                <a:latin typeface="Times New Roman" panose="02020603050405020304" pitchFamily="18" charset="0"/>
                <a:cs typeface="Times New Roman" panose="02020603050405020304" pitchFamily="18" charset="0"/>
              </a:rPr>
              <a:t>Operation of wind power has zero emissions of </a:t>
            </a:r>
            <a:r>
              <a:rPr lang="en-IN" sz="2400" dirty="0" smtClean="0">
                <a:latin typeface="Times New Roman" panose="02020603050405020304" pitchFamily="18" charset="0"/>
                <a:cs typeface="Times New Roman" panose="02020603050405020304" pitchFamily="18" charset="0"/>
              </a:rPr>
              <a:t>harmful substances</a:t>
            </a:r>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It </a:t>
            </a:r>
            <a:r>
              <a:rPr lang="en-IN" sz="2400" dirty="0">
                <a:latin typeface="Times New Roman" panose="02020603050405020304" pitchFamily="18" charset="0"/>
                <a:cs typeface="Times New Roman" panose="02020603050405020304" pitchFamily="18" charset="0"/>
              </a:rPr>
              <a:t>does not add to global </a:t>
            </a:r>
            <a:r>
              <a:rPr lang="en-IN" sz="2400" dirty="0" smtClean="0">
                <a:latin typeface="Times New Roman" panose="02020603050405020304" pitchFamily="18" charset="0"/>
                <a:cs typeface="Times New Roman" panose="02020603050405020304" pitchFamily="18" charset="0"/>
              </a:rPr>
              <a:t>warming.</a:t>
            </a:r>
          </a:p>
          <a:p>
            <a:r>
              <a:rPr lang="en-IN" sz="2400" dirty="0">
                <a:latin typeface="Times New Roman" panose="02020603050405020304" pitchFamily="18" charset="0"/>
                <a:cs typeface="Times New Roman" panose="02020603050405020304" pitchFamily="18" charset="0"/>
              </a:rPr>
              <a:t>T</a:t>
            </a:r>
            <a:r>
              <a:rPr lang="en-IN" sz="2400" dirty="0" smtClean="0">
                <a:latin typeface="Times New Roman" panose="02020603050405020304" pitchFamily="18" charset="0"/>
                <a:cs typeface="Times New Roman" panose="02020603050405020304" pitchFamily="18" charset="0"/>
              </a:rPr>
              <a:t>he </a:t>
            </a:r>
            <a:r>
              <a:rPr lang="en-IN" sz="2400" dirty="0">
                <a:latin typeface="Times New Roman" panose="02020603050405020304" pitchFamily="18" charset="0"/>
                <a:cs typeface="Times New Roman" panose="02020603050405020304" pitchFamily="18" charset="0"/>
              </a:rPr>
              <a:t>“fuel” </a:t>
            </a:r>
            <a:r>
              <a:rPr lang="en-IN" sz="2400" dirty="0" smtClean="0">
                <a:latin typeface="Times New Roman" panose="02020603050405020304" pitchFamily="18" charset="0"/>
                <a:cs typeface="Times New Roman" panose="02020603050405020304" pitchFamily="18" charset="0"/>
              </a:rPr>
              <a:t>is free</a:t>
            </a:r>
            <a:r>
              <a:rPr lang="en-IN" sz="2400" dirty="0">
                <a:latin typeface="Times New Roman" panose="02020603050405020304" pitchFamily="18" charset="0"/>
                <a:cs typeface="Times New Roman" panose="02020603050405020304" pitchFamily="18" charset="0"/>
              </a:rPr>
              <a:t>, and is quite evenly distributed around the world</a:t>
            </a:r>
            <a:r>
              <a:rPr lang="en-IN" sz="2400" dirty="0" smtClean="0">
                <a:latin typeface="Times New Roman" panose="02020603050405020304" pitchFamily="18" charset="0"/>
                <a:cs typeface="Times New Roman" panose="02020603050405020304" pitchFamily="18" charset="0"/>
              </a:rPr>
              <a:t>.</a:t>
            </a:r>
          </a:p>
          <a:p>
            <a:r>
              <a:rPr lang="en-IN" sz="2400" dirty="0" smtClean="0">
                <a:latin typeface="Times New Roman" panose="02020603050405020304" pitchFamily="18" charset="0"/>
                <a:cs typeface="Times New Roman" panose="02020603050405020304" pitchFamily="18" charset="0"/>
              </a:rPr>
              <a:t>But </a:t>
            </a:r>
            <a:r>
              <a:rPr lang="en-IN" sz="2400" dirty="0">
                <a:latin typeface="Times New Roman" panose="02020603050405020304" pitchFamily="18" charset="0"/>
                <a:cs typeface="Times New Roman" panose="02020603050405020304" pitchFamily="18" charset="0"/>
              </a:rPr>
              <a:t>the generation of electricity from wind energy using large numbers of wind turbines can disrupt both landscapes and </a:t>
            </a:r>
            <a:r>
              <a:rPr lang="en-IN" sz="2400" dirty="0" smtClean="0">
                <a:latin typeface="Times New Roman" panose="02020603050405020304" pitchFamily="18" charset="0"/>
                <a:cs typeface="Times New Roman" panose="02020603050405020304" pitchFamily="18" charset="0"/>
              </a:rPr>
              <a:t>habitats.</a:t>
            </a:r>
          </a:p>
          <a:p>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rotating turbine blades can sometimes kill birds and bats.</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44234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8600" y="44767"/>
            <a:ext cx="6553200" cy="1143000"/>
          </a:xfrm>
        </p:spPr>
        <p:txBody>
          <a:bodyPr/>
          <a:lstStyle/>
          <a:p>
            <a:r>
              <a:rPr lang="en-IN" sz="2800" dirty="0" smtClean="0">
                <a:latin typeface="Times New Roman" panose="02020603050405020304" pitchFamily="18" charset="0"/>
                <a:cs typeface="Times New Roman" panose="02020603050405020304" pitchFamily="18" charset="0"/>
              </a:rPr>
              <a:t>Potential Negative Impacts of </a:t>
            </a:r>
            <a:r>
              <a:rPr lang="en-IN" sz="2800" dirty="0" err="1" smtClean="0">
                <a:latin typeface="Times New Roman" panose="02020603050405020304" pitchFamily="18" charset="0"/>
                <a:cs typeface="Times New Roman" panose="02020603050405020304" pitchFamily="18" charset="0"/>
              </a:rPr>
              <a:t>Windfarms</a:t>
            </a:r>
            <a:endParaRPr lang="en-IN" sz="2800" dirty="0" smtClean="0">
              <a:latin typeface="Times New Roman" panose="02020603050405020304" pitchFamily="18" charset="0"/>
              <a:cs typeface="Times New Roman" panose="02020603050405020304" pitchFamily="18" charset="0"/>
            </a:endParaRPr>
          </a:p>
        </p:txBody>
      </p:sp>
      <p:sp>
        <p:nvSpPr>
          <p:cNvPr id="19460" name="Content Placeholder 2"/>
          <p:cNvSpPr>
            <a:spLocks noGrp="1"/>
          </p:cNvSpPr>
          <p:nvPr>
            <p:ph idx="1"/>
          </p:nvPr>
        </p:nvSpPr>
        <p:spPr/>
        <p:txBody>
          <a:bodyPr/>
          <a:lstStyle/>
          <a:p>
            <a:r>
              <a:rPr lang="en-IN" sz="2400" dirty="0" smtClean="0">
                <a:latin typeface="Times New Roman" panose="02020603050405020304" pitchFamily="18" charset="0"/>
                <a:cs typeface="Times New Roman" panose="02020603050405020304" pitchFamily="18" charset="0"/>
              </a:rPr>
              <a:t>The potential negative impacts of wind energy can be divided into the following categories:</a:t>
            </a:r>
          </a:p>
          <a:p>
            <a:r>
              <a:rPr lang="en-IN" sz="2400" b="1" dirty="0" smtClean="0">
                <a:latin typeface="Times New Roman" panose="02020603050405020304" pitchFamily="18" charset="0"/>
                <a:cs typeface="Times New Roman" panose="02020603050405020304" pitchFamily="18" charset="0"/>
              </a:rPr>
              <a:t>Avian/bat interaction with wind turbines.</a:t>
            </a:r>
          </a:p>
          <a:p>
            <a:r>
              <a:rPr lang="en-IN" sz="2400" b="1" dirty="0" smtClean="0">
                <a:latin typeface="Times New Roman" panose="02020603050405020304" pitchFamily="18" charset="0"/>
                <a:cs typeface="Times New Roman" panose="02020603050405020304" pitchFamily="18" charset="0"/>
              </a:rPr>
              <a:t>Wind turbine noise.</a:t>
            </a:r>
          </a:p>
          <a:p>
            <a:r>
              <a:rPr lang="en-IN" sz="2400" dirty="0">
                <a:latin typeface="Times New Roman" panose="02020603050405020304" pitchFamily="18" charset="0"/>
                <a:cs typeface="Times New Roman" panose="02020603050405020304" pitchFamily="18" charset="0"/>
              </a:rPr>
              <a:t>Visual impact of wind turbines.</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Electromagnetic interference effects of wind turbines.</a:t>
            </a:r>
          </a:p>
          <a:p>
            <a:r>
              <a:rPr lang="en-IN" sz="2400" dirty="0" smtClean="0">
                <a:latin typeface="Times New Roman" panose="02020603050405020304" pitchFamily="18" charset="0"/>
                <a:cs typeface="Times New Roman" panose="02020603050405020304" pitchFamily="18" charset="0"/>
              </a:rPr>
              <a:t>Land-use impact of wind power systems.</a:t>
            </a:r>
          </a:p>
          <a:p>
            <a:r>
              <a:rPr lang="en-IN" sz="2400" dirty="0" smtClean="0">
                <a:latin typeface="Times New Roman" panose="02020603050405020304" pitchFamily="18" charset="0"/>
                <a:cs typeface="Times New Roman" panose="02020603050405020304" pitchFamily="18" charset="0"/>
              </a:rPr>
              <a:t>Other impact considerations.</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171265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dissolve">
                                      <p:cBhvr>
                                        <p:cTn id="7" dur="500"/>
                                        <p:tgtEl>
                                          <p:spTgt spid="194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60">
                                            <p:txEl>
                                              <p:pRg st="1" end="1"/>
                                            </p:txEl>
                                          </p:spTgt>
                                        </p:tgtEl>
                                        <p:attrNameLst>
                                          <p:attrName>style.visibility</p:attrName>
                                        </p:attrNameLst>
                                      </p:cBhvr>
                                      <p:to>
                                        <p:strVal val="visible"/>
                                      </p:to>
                                    </p:set>
                                    <p:animEffect transition="in" filter="dissolve">
                                      <p:cBhvr>
                                        <p:cTn id="12" dur="500"/>
                                        <p:tgtEl>
                                          <p:spTgt spid="1946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9460">
                                            <p:txEl>
                                              <p:pRg st="2" end="2"/>
                                            </p:txEl>
                                          </p:spTgt>
                                        </p:tgtEl>
                                        <p:attrNameLst>
                                          <p:attrName>style.visibility</p:attrName>
                                        </p:attrNameLst>
                                      </p:cBhvr>
                                      <p:to>
                                        <p:strVal val="visible"/>
                                      </p:to>
                                    </p:set>
                                    <p:animEffect transition="in" filter="dissolve">
                                      <p:cBhvr>
                                        <p:cTn id="17" dur="500"/>
                                        <p:tgtEl>
                                          <p:spTgt spid="194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460">
                                            <p:txEl>
                                              <p:pRg st="3" end="3"/>
                                            </p:txEl>
                                          </p:spTgt>
                                        </p:tgtEl>
                                        <p:attrNameLst>
                                          <p:attrName>style.visibility</p:attrName>
                                        </p:attrNameLst>
                                      </p:cBhvr>
                                      <p:to>
                                        <p:strVal val="visible"/>
                                      </p:to>
                                    </p:set>
                                    <p:animEffect transition="in" filter="dissolve">
                                      <p:cBhvr>
                                        <p:cTn id="22" dur="500"/>
                                        <p:tgtEl>
                                          <p:spTgt spid="1946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9460">
                                            <p:txEl>
                                              <p:pRg st="4" end="4"/>
                                            </p:txEl>
                                          </p:spTgt>
                                        </p:tgtEl>
                                        <p:attrNameLst>
                                          <p:attrName>style.visibility</p:attrName>
                                        </p:attrNameLst>
                                      </p:cBhvr>
                                      <p:to>
                                        <p:strVal val="visible"/>
                                      </p:to>
                                    </p:set>
                                    <p:animEffect transition="in" filter="dissolve">
                                      <p:cBhvr>
                                        <p:cTn id="27" dur="500"/>
                                        <p:tgtEl>
                                          <p:spTgt spid="19460">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9460">
                                            <p:txEl>
                                              <p:pRg st="5" end="5"/>
                                            </p:txEl>
                                          </p:spTgt>
                                        </p:tgtEl>
                                        <p:attrNameLst>
                                          <p:attrName>style.visibility</p:attrName>
                                        </p:attrNameLst>
                                      </p:cBhvr>
                                      <p:to>
                                        <p:strVal val="visible"/>
                                      </p:to>
                                    </p:set>
                                    <p:animEffect transition="in" filter="dissolve">
                                      <p:cBhvr>
                                        <p:cTn id="32" dur="500"/>
                                        <p:tgtEl>
                                          <p:spTgt spid="19460">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9460">
                                            <p:txEl>
                                              <p:pRg st="6" end="6"/>
                                            </p:txEl>
                                          </p:spTgt>
                                        </p:tgtEl>
                                        <p:attrNameLst>
                                          <p:attrName>style.visibility</p:attrName>
                                        </p:attrNameLst>
                                      </p:cBhvr>
                                      <p:to>
                                        <p:strVal val="visible"/>
                                      </p:to>
                                    </p:set>
                                    <p:animEffect transition="in" filter="dissolve">
                                      <p:cBhvr>
                                        <p:cTn id="37" dur="500"/>
                                        <p:tgtEl>
                                          <p:spTgt spid="1946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2569" y="38100"/>
            <a:ext cx="6553200" cy="1143000"/>
          </a:xfrm>
        </p:spPr>
        <p:txBody>
          <a:bodyPr/>
          <a:lstStyle/>
          <a:p>
            <a:r>
              <a:rPr lang="en-IN" sz="2800" dirty="0">
                <a:latin typeface="Times New Roman" panose="02020603050405020304" pitchFamily="18" charset="0"/>
                <a:cs typeface="Times New Roman" panose="02020603050405020304" pitchFamily="18" charset="0"/>
              </a:rPr>
              <a:t>Summary of All Bird Mortality Rates at Various Wind Energy Facilities</a:t>
            </a:r>
          </a:p>
        </p:txBody>
      </p:sp>
      <p:pic>
        <p:nvPicPr>
          <p:cNvPr id="5" name="Picture 4"/>
          <p:cNvPicPr>
            <a:picLocks noChangeAspect="1"/>
          </p:cNvPicPr>
          <p:nvPr/>
        </p:nvPicPr>
        <p:blipFill>
          <a:blip r:embed="rId2"/>
          <a:stretch>
            <a:fillRect/>
          </a:stretch>
        </p:blipFill>
        <p:spPr>
          <a:xfrm>
            <a:off x="252412" y="1295400"/>
            <a:ext cx="8639175" cy="5105400"/>
          </a:xfrm>
          <a:prstGeom prst="rect">
            <a:avLst/>
          </a:prstGeom>
        </p:spPr>
      </p:pic>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0142286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2569" y="38100"/>
            <a:ext cx="6553200" cy="1143000"/>
          </a:xfrm>
        </p:spPr>
        <p:txBody>
          <a:bodyPr/>
          <a:lstStyle/>
          <a:p>
            <a:r>
              <a:rPr lang="en-IN" sz="2800" dirty="0">
                <a:latin typeface="Times New Roman" panose="02020603050405020304" pitchFamily="18" charset="0"/>
                <a:cs typeface="Times New Roman" panose="02020603050405020304" pitchFamily="18" charset="0"/>
              </a:rPr>
              <a:t>Summary of </a:t>
            </a:r>
            <a:r>
              <a:rPr lang="en-IN" sz="2800" dirty="0" smtClean="0">
                <a:latin typeface="Times New Roman" panose="02020603050405020304" pitchFamily="18" charset="0"/>
                <a:cs typeface="Times New Roman" panose="02020603050405020304" pitchFamily="18" charset="0"/>
              </a:rPr>
              <a:t>bat Mortality </a:t>
            </a:r>
            <a:r>
              <a:rPr lang="en-IN" sz="2800" dirty="0">
                <a:latin typeface="Times New Roman" panose="02020603050405020304" pitchFamily="18" charset="0"/>
                <a:cs typeface="Times New Roman" panose="02020603050405020304" pitchFamily="18" charset="0"/>
              </a:rPr>
              <a:t>Rates at Various Wind Energy Facilities</a:t>
            </a:r>
          </a:p>
        </p:txBody>
      </p:sp>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 name="Picture 1"/>
          <p:cNvPicPr>
            <a:picLocks noChangeAspect="1"/>
          </p:cNvPicPr>
          <p:nvPr/>
        </p:nvPicPr>
        <p:blipFill>
          <a:blip r:embed="rId3"/>
          <a:stretch>
            <a:fillRect/>
          </a:stretch>
        </p:blipFill>
        <p:spPr>
          <a:xfrm>
            <a:off x="337344" y="1236198"/>
            <a:ext cx="8496300" cy="5349874"/>
          </a:xfrm>
          <a:prstGeom prst="rect">
            <a:avLst/>
          </a:prstGeom>
        </p:spPr>
      </p:pic>
    </p:spTree>
    <p:extLst>
      <p:ext uri="{BB962C8B-B14F-4D97-AF65-F5344CB8AC3E}">
        <p14:creationId xmlns:p14="http://schemas.microsoft.com/office/powerpoint/2010/main" val="41382479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14" y="83343"/>
            <a:ext cx="8229600" cy="1143000"/>
          </a:xfrm>
        </p:spPr>
        <p:txBody>
          <a:bodyPr/>
          <a:lstStyle/>
          <a:p>
            <a:r>
              <a:rPr lang="en-IN" sz="2800" dirty="0"/>
              <a:t>Human-related Avian </a:t>
            </a:r>
            <a:r>
              <a:rPr lang="en-IN" sz="2800" dirty="0" smtClean="0"/>
              <a:t>Mortality</a:t>
            </a:r>
            <a:endParaRPr lang="en-IN" sz="2800" dirty="0"/>
          </a:p>
        </p:txBody>
      </p:sp>
      <p:sp>
        <p:nvSpPr>
          <p:cNvPr id="3" name="Content Placeholder 2"/>
          <p:cNvSpPr>
            <a:spLocks noGrp="1"/>
          </p:cNvSpPr>
          <p:nvPr>
            <p:ph idx="1"/>
          </p:nvPr>
        </p:nvSpPr>
        <p:spPr>
          <a:xfrm>
            <a:off x="470694" y="1447372"/>
            <a:ext cx="8229600" cy="4525963"/>
          </a:xfrm>
        </p:spPr>
        <p:txBody>
          <a:bodyPr/>
          <a:lstStyle/>
          <a:p>
            <a:r>
              <a:rPr lang="en-IN" sz="2400" dirty="0" smtClean="0">
                <a:latin typeface="Times New Roman" panose="02020603050405020304" pitchFamily="18" charset="0"/>
                <a:cs typeface="Times New Roman" panose="02020603050405020304" pitchFamily="18" charset="0"/>
              </a:rPr>
              <a:t>Wind </a:t>
            </a:r>
            <a:r>
              <a:rPr lang="en-IN" sz="2400" dirty="0">
                <a:latin typeface="Times New Roman" panose="02020603050405020304" pitchFamily="18" charset="0"/>
                <a:cs typeface="Times New Roman" panose="02020603050405020304" pitchFamily="18" charset="0"/>
              </a:rPr>
              <a:t>farms killed approximately seven thousand birds in the United States in </a:t>
            </a:r>
            <a:r>
              <a:rPr lang="en-IN" sz="2400" dirty="0" smtClean="0">
                <a:latin typeface="Times New Roman" panose="02020603050405020304" pitchFamily="18" charset="0"/>
                <a:cs typeface="Times New Roman" panose="02020603050405020304" pitchFamily="18" charset="0"/>
              </a:rPr>
              <a:t>2006.</a:t>
            </a:r>
          </a:p>
          <a:p>
            <a:r>
              <a:rPr lang="en-IN" sz="2400" dirty="0">
                <a:latin typeface="Times New Roman" panose="02020603050405020304" pitchFamily="18" charset="0"/>
                <a:cs typeface="Times New Roman" panose="02020603050405020304" pitchFamily="18" charset="0"/>
              </a:rPr>
              <a:t>N</a:t>
            </a:r>
            <a:r>
              <a:rPr lang="en-IN" sz="2400" dirty="0" smtClean="0">
                <a:latin typeface="Times New Roman" panose="02020603050405020304" pitchFamily="18" charset="0"/>
                <a:cs typeface="Times New Roman" panose="02020603050405020304" pitchFamily="18" charset="0"/>
              </a:rPr>
              <a:t>uclear </a:t>
            </a:r>
            <a:r>
              <a:rPr lang="en-IN" sz="2400" dirty="0">
                <a:latin typeface="Times New Roman" panose="02020603050405020304" pitchFamily="18" charset="0"/>
                <a:cs typeface="Times New Roman" panose="02020603050405020304" pitchFamily="18" charset="0"/>
              </a:rPr>
              <a:t>plants killed about 327,000 and fossil-fuelled power plants 14.5 million</a:t>
            </a:r>
            <a:r>
              <a:rPr lang="en-IN" sz="2400" dirty="0" smtClean="0">
                <a:latin typeface="Times New Roman" panose="02020603050405020304" pitchFamily="18" charset="0"/>
                <a:cs typeface="Times New Roman" panose="02020603050405020304" pitchFamily="18" charset="0"/>
              </a:rPr>
              <a:t>.</a:t>
            </a:r>
          </a:p>
          <a:p>
            <a:r>
              <a:rPr lang="en-IN" sz="2400" dirty="0" smtClean="0">
                <a:latin typeface="Times New Roman" panose="02020603050405020304" pitchFamily="18" charset="0"/>
                <a:cs typeface="Times New Roman" panose="02020603050405020304" pitchFamily="18" charset="0"/>
              </a:rPr>
              <a:t>Wind </a:t>
            </a:r>
            <a:r>
              <a:rPr lang="en-IN" sz="2400" dirty="0">
                <a:latin typeface="Times New Roman" panose="02020603050405020304" pitchFamily="18" charset="0"/>
                <a:cs typeface="Times New Roman" panose="02020603050405020304" pitchFamily="18" charset="0"/>
              </a:rPr>
              <a:t>farms and nuclear power stations are responsible each for between 0.3 and 0.4 fatalities per </a:t>
            </a:r>
            <a:r>
              <a:rPr lang="en-IN" sz="2400" dirty="0" err="1">
                <a:latin typeface="Times New Roman" panose="02020603050405020304" pitchFamily="18" charset="0"/>
                <a:cs typeface="Times New Roman" panose="02020603050405020304" pitchFamily="18" charset="0"/>
              </a:rPr>
              <a:t>gigawatt</a:t>
            </a:r>
            <a:r>
              <a:rPr lang="en-IN" sz="2400" dirty="0">
                <a:latin typeface="Times New Roman" panose="02020603050405020304" pitchFamily="18" charset="0"/>
                <a:cs typeface="Times New Roman" panose="02020603050405020304" pitchFamily="18" charset="0"/>
              </a:rPr>
              <a:t>-hour (</a:t>
            </a:r>
            <a:r>
              <a:rPr lang="en-IN" sz="2400" dirty="0" err="1">
                <a:latin typeface="Times New Roman" panose="02020603050405020304" pitchFamily="18" charset="0"/>
                <a:cs typeface="Times New Roman" panose="02020603050405020304" pitchFamily="18" charset="0"/>
              </a:rPr>
              <a:t>GWh</a:t>
            </a:r>
            <a:r>
              <a:rPr lang="en-IN" sz="2400" dirty="0">
                <a:latin typeface="Times New Roman" panose="02020603050405020304" pitchFamily="18" charset="0"/>
                <a:cs typeface="Times New Roman" panose="02020603050405020304" pitchFamily="18" charset="0"/>
              </a:rPr>
              <a:t>) of </a:t>
            </a:r>
            <a:r>
              <a:rPr lang="en-IN" sz="2400" dirty="0" smtClean="0">
                <a:latin typeface="Times New Roman" panose="02020603050405020304" pitchFamily="18" charset="0"/>
                <a:cs typeface="Times New Roman" panose="02020603050405020304" pitchFamily="18" charset="0"/>
              </a:rPr>
              <a:t>electricity.</a:t>
            </a:r>
          </a:p>
          <a:p>
            <a:r>
              <a:rPr lang="en-IN" sz="2400" dirty="0" smtClean="0">
                <a:latin typeface="Times New Roman" panose="02020603050405020304" pitchFamily="18" charset="0"/>
                <a:cs typeface="Times New Roman" panose="02020603050405020304" pitchFamily="18" charset="0"/>
              </a:rPr>
              <a:t>Fossil-fuelled </a:t>
            </a:r>
            <a:r>
              <a:rPr lang="en-IN" sz="2400" dirty="0">
                <a:latin typeface="Times New Roman" panose="02020603050405020304" pitchFamily="18" charset="0"/>
                <a:cs typeface="Times New Roman" panose="02020603050405020304" pitchFamily="18" charset="0"/>
              </a:rPr>
              <a:t>power stations are responsible for about 5.2 fatalities per </a:t>
            </a:r>
            <a:r>
              <a:rPr lang="en-IN" sz="2400" dirty="0" err="1">
                <a:latin typeface="Times New Roman" panose="02020603050405020304" pitchFamily="18" charset="0"/>
                <a:cs typeface="Times New Roman" panose="02020603050405020304" pitchFamily="18" charset="0"/>
              </a:rPr>
              <a:t>GWh</a:t>
            </a:r>
            <a:r>
              <a:rPr lang="en-IN" sz="2400" dirty="0">
                <a:latin typeface="Times New Roman" panose="02020603050405020304" pitchFamily="18" charset="0"/>
                <a:cs typeface="Times New Roman" panose="02020603050405020304" pitchFamily="18" charset="0"/>
              </a:rPr>
              <a:t>.</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616328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254886"/>
            <a:ext cx="6934200" cy="768916"/>
          </a:xfrm>
        </p:spPr>
        <p:txBody>
          <a:bodyPr/>
          <a:lstStyle/>
          <a:p>
            <a:r>
              <a:rPr lang="en-IN" sz="2800" dirty="0">
                <a:latin typeface="Times New Roman" panose="02020603050405020304" pitchFamily="18" charset="0"/>
                <a:cs typeface="Times New Roman" panose="02020603050405020304" pitchFamily="18" charset="0"/>
              </a:rPr>
              <a:t>Human-related Avian Mortality in Canada</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60000"/>
                    </a14:imgEffect>
                  </a14:imgLayer>
                </a14:imgProps>
              </a:ext>
            </a:extLst>
          </a:blip>
          <a:stretch>
            <a:fillRect/>
          </a:stretch>
        </p:blipFill>
        <p:spPr>
          <a:xfrm>
            <a:off x="371622" y="1185998"/>
            <a:ext cx="8442325" cy="5508430"/>
          </a:xfrm>
          <a:prstGeom prst="rect">
            <a:avLst/>
          </a:prstGeom>
        </p:spPr>
      </p:pic>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5">
            <p14:nvContentPartPr>
              <p14:cNvPr id="2" name="Ink 1"/>
              <p14:cNvContentPartPr/>
              <p14:nvPr/>
            </p14:nvContentPartPr>
            <p14:xfrm>
              <a:off x="5194440" y="3661920"/>
              <a:ext cx="2819880" cy="1604520"/>
            </p14:xfrm>
          </p:contentPart>
        </mc:Choice>
        <mc:Fallback>
          <p:pic>
            <p:nvPicPr>
              <p:cNvPr id="2" name="Ink 1"/>
              <p:cNvPicPr/>
              <p:nvPr/>
            </p:nvPicPr>
            <p:blipFill>
              <a:blip r:embed="rId6"/>
              <a:stretch>
                <a:fillRect/>
              </a:stretch>
            </p:blipFill>
            <p:spPr>
              <a:xfrm>
                <a:off x="5186520" y="3648240"/>
                <a:ext cx="2841480" cy="1633320"/>
              </a:xfrm>
              <a:prstGeom prst="rect">
                <a:avLst/>
              </a:prstGeom>
            </p:spPr>
          </p:pic>
        </mc:Fallback>
      </mc:AlternateContent>
    </p:spTree>
    <p:extLst>
      <p:ext uri="{BB962C8B-B14F-4D97-AF65-F5344CB8AC3E}">
        <p14:creationId xmlns:p14="http://schemas.microsoft.com/office/powerpoint/2010/main" val="330430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228600"/>
            <a:ext cx="7315200" cy="762000"/>
          </a:xfrm>
        </p:spPr>
        <p:txBody>
          <a:bodyPr/>
          <a:lstStyle/>
          <a:p>
            <a:r>
              <a:rPr lang="en-IN" sz="2800" dirty="0" smtClean="0">
                <a:latin typeface="Times New Roman" panose="02020603050405020304" pitchFamily="18" charset="0"/>
                <a:cs typeface="Times New Roman" panose="02020603050405020304" pitchFamily="18" charset="0"/>
              </a:rPr>
              <a:t>Avian/Bat Interaction with Wind Turbines</a:t>
            </a:r>
          </a:p>
        </p:txBody>
      </p:sp>
      <p:sp>
        <p:nvSpPr>
          <p:cNvPr id="3" name="Content Placeholder 2"/>
          <p:cNvSpPr>
            <a:spLocks noGrp="1"/>
          </p:cNvSpPr>
          <p:nvPr>
            <p:ph idx="1"/>
          </p:nvPr>
        </p:nvSpPr>
        <p:spPr>
          <a:xfrm>
            <a:off x="304800" y="1300406"/>
            <a:ext cx="8686800" cy="5638800"/>
          </a:xfrm>
        </p:spPr>
        <p:txBody>
          <a:bodyPr/>
          <a:lstStyle/>
          <a:p>
            <a:r>
              <a:rPr lang="en-IN" sz="2400" i="1" dirty="0" smtClean="0">
                <a:solidFill>
                  <a:srgbClr val="FF0000"/>
                </a:solidFill>
                <a:latin typeface="Times New Roman" panose="02020603050405020304" pitchFamily="18" charset="0"/>
                <a:cs typeface="Times New Roman" panose="02020603050405020304" pitchFamily="18" charset="0"/>
              </a:rPr>
              <a:t>There are approximately 300–400 annual bird fatalities per </a:t>
            </a:r>
            <a:r>
              <a:rPr lang="en-IN" sz="2400" i="1" dirty="0" err="1" smtClean="0">
                <a:solidFill>
                  <a:srgbClr val="FF0000"/>
                </a:solidFill>
                <a:latin typeface="Times New Roman" panose="02020603050405020304" pitchFamily="18" charset="0"/>
                <a:cs typeface="Times New Roman" panose="02020603050405020304" pitchFamily="18" charset="0"/>
              </a:rPr>
              <a:t>MWh</a:t>
            </a:r>
            <a:r>
              <a:rPr lang="en-IN" sz="2400" i="1" dirty="0" smtClean="0">
                <a:solidFill>
                  <a:srgbClr val="FF0000"/>
                </a:solidFill>
                <a:latin typeface="Times New Roman" panose="02020603050405020304" pitchFamily="18" charset="0"/>
                <a:cs typeface="Times New Roman" panose="02020603050405020304" pitchFamily="18" charset="0"/>
              </a:rPr>
              <a:t> due to wind turbines.</a:t>
            </a:r>
          </a:p>
          <a:p>
            <a:r>
              <a:rPr lang="en-IN" sz="2400" dirty="0" smtClean="0">
                <a:latin typeface="Times New Roman" panose="02020603050405020304" pitchFamily="18" charset="0"/>
                <a:cs typeface="Times New Roman" panose="02020603050405020304" pitchFamily="18" charset="0"/>
              </a:rPr>
              <a:t>The species fatalities associated with fossil fuel plants are much higher, approximately 5,200 annual fatalities per kWh. </a:t>
            </a:r>
          </a:p>
          <a:p>
            <a:r>
              <a:rPr lang="en-IN" sz="2400" dirty="0" smtClean="0">
                <a:latin typeface="Times New Roman" panose="02020603050405020304" pitchFamily="18" charset="0"/>
                <a:cs typeface="Times New Roman" panose="02020603050405020304" pitchFamily="18" charset="0"/>
              </a:rPr>
              <a:t>The implication is that as wind energy displaces progressively more fossil fuel based electricity, the overall effect on avian populations will be positive.</a:t>
            </a:r>
          </a:p>
          <a:p>
            <a:r>
              <a:rPr lang="en-IN" sz="2400" dirty="0" smtClean="0">
                <a:latin typeface="Times New Roman" panose="02020603050405020304" pitchFamily="18" charset="0"/>
                <a:cs typeface="Times New Roman" panose="02020603050405020304" pitchFamily="18" charset="0"/>
              </a:rPr>
              <a:t>There are two primary concerns related to the adverse effects of wind turbines on birds:</a:t>
            </a:r>
          </a:p>
          <a:p>
            <a:r>
              <a:rPr lang="en-IN" sz="2400" dirty="0" smtClean="0">
                <a:latin typeface="Times New Roman" panose="02020603050405020304" pitchFamily="18" charset="0"/>
                <a:cs typeface="Times New Roman" panose="02020603050405020304" pitchFamily="18" charset="0"/>
              </a:rPr>
              <a:t>(1)  Effects on bird populations from the deaths caused either directly or indirectly by wind turbines.</a:t>
            </a:r>
          </a:p>
          <a:p>
            <a:r>
              <a:rPr lang="en-IN" sz="2400" dirty="0" smtClean="0">
                <a:latin typeface="Times New Roman" panose="02020603050405020304" pitchFamily="18" charset="0"/>
                <a:cs typeface="Times New Roman" panose="02020603050405020304" pitchFamily="18" charset="0"/>
              </a:rPr>
              <a:t> (2) Violations of the Migratory Bird Treaty Act, and/or the Endangered Species Act.</a:t>
            </a:r>
          </a:p>
          <a:p>
            <a:endParaRPr lang="en-IN" sz="2400" dirty="0" smtClean="0">
              <a:latin typeface="Times New Roman" panose="02020603050405020304" pitchFamily="18" charset="0"/>
              <a:cs typeface="Times New Roman" panose="02020603050405020304" pitchFamily="18" charset="0"/>
            </a:endParaRP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9481257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533400" y="381000"/>
            <a:ext cx="8229600" cy="838200"/>
          </a:xfrm>
        </p:spPr>
        <p:txBody>
          <a:bodyPr/>
          <a:lstStyle/>
          <a:p>
            <a:r>
              <a:rPr lang="en-IN" sz="2800" dirty="0" smtClean="0">
                <a:latin typeface="Times New Roman" panose="02020603050405020304" pitchFamily="18" charset="0"/>
                <a:cs typeface="Times New Roman" panose="02020603050405020304" pitchFamily="18" charset="0"/>
              </a:rPr>
              <a:t>Birds and Wind Turbines (- </a:t>
            </a:r>
            <a:r>
              <a:rPr lang="en-IN" sz="2800" dirty="0" err="1" smtClean="0">
                <a:latin typeface="Times New Roman" panose="02020603050405020304" pitchFamily="18" charset="0"/>
                <a:cs typeface="Times New Roman" panose="02020603050405020304" pitchFamily="18" charset="0"/>
              </a:rPr>
              <a:t>Ve</a:t>
            </a:r>
            <a:r>
              <a:rPr lang="en-IN" sz="2800" dirty="0" smtClean="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152400" y="1447800"/>
            <a:ext cx="9144000" cy="4953000"/>
          </a:xfrm>
        </p:spPr>
        <p:txBody>
          <a:bodyPr/>
          <a:lstStyle/>
          <a:p>
            <a:r>
              <a:rPr lang="en-IN" sz="2400" dirty="0" err="1" smtClean="0">
                <a:latin typeface="Times New Roman" panose="02020603050405020304" pitchFamily="18" charset="0"/>
                <a:cs typeface="Times New Roman" panose="02020603050405020304" pitchFamily="18" charset="0"/>
              </a:rPr>
              <a:t>Windfarms</a:t>
            </a:r>
            <a:r>
              <a:rPr lang="en-IN" sz="2400" dirty="0" smtClean="0">
                <a:latin typeface="Times New Roman" panose="02020603050405020304" pitchFamily="18" charset="0"/>
                <a:cs typeface="Times New Roman" panose="02020603050405020304" pitchFamily="18" charset="0"/>
              </a:rPr>
              <a:t> can adversely affect birds in the following manners:</a:t>
            </a:r>
          </a:p>
          <a:p>
            <a:pPr lvl="1"/>
            <a:r>
              <a:rPr lang="en-IN" sz="2400" dirty="0" smtClean="0">
                <a:latin typeface="Times New Roman" panose="02020603050405020304" pitchFamily="18" charset="0"/>
                <a:cs typeface="Times New Roman" panose="02020603050405020304" pitchFamily="18" charset="0"/>
              </a:rPr>
              <a:t>Bird electrocution and collision mortality;</a:t>
            </a:r>
          </a:p>
          <a:p>
            <a:pPr lvl="1"/>
            <a:r>
              <a:rPr lang="en-IN" sz="2400" dirty="0" smtClean="0">
                <a:latin typeface="Times New Roman" panose="02020603050405020304" pitchFamily="18" charset="0"/>
                <a:cs typeface="Times New Roman" panose="02020603050405020304" pitchFamily="18" charset="0"/>
              </a:rPr>
              <a:t>Changes to bird foraging habits;</a:t>
            </a:r>
          </a:p>
          <a:p>
            <a:pPr lvl="1"/>
            <a:r>
              <a:rPr lang="en-IN" sz="2400" dirty="0" smtClean="0">
                <a:latin typeface="Times New Roman" panose="02020603050405020304" pitchFamily="18" charset="0"/>
                <a:cs typeface="Times New Roman" panose="02020603050405020304" pitchFamily="18" charset="0"/>
              </a:rPr>
              <a:t>Alteration of migration habits;</a:t>
            </a:r>
          </a:p>
          <a:p>
            <a:pPr lvl="1"/>
            <a:r>
              <a:rPr lang="en-IN" sz="2400" dirty="0" smtClean="0">
                <a:latin typeface="Times New Roman" panose="02020603050405020304" pitchFamily="18" charset="0"/>
                <a:cs typeface="Times New Roman" panose="02020603050405020304" pitchFamily="18" charset="0"/>
              </a:rPr>
              <a:t>Reduction of available habitat;</a:t>
            </a:r>
          </a:p>
          <a:p>
            <a:pPr lvl="1"/>
            <a:r>
              <a:rPr lang="en-IN" sz="2400" dirty="0" smtClean="0">
                <a:latin typeface="Times New Roman" panose="02020603050405020304" pitchFamily="18" charset="0"/>
                <a:cs typeface="Times New Roman" panose="02020603050405020304" pitchFamily="18" charset="0"/>
              </a:rPr>
              <a:t>Disturbance to breeding, nesting, and foraging.</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798943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533400" y="381000"/>
            <a:ext cx="8229600" cy="838200"/>
          </a:xfrm>
        </p:spPr>
        <p:txBody>
          <a:bodyPr/>
          <a:lstStyle/>
          <a:p>
            <a:r>
              <a:rPr lang="en-IN" sz="2800" dirty="0" smtClean="0">
                <a:latin typeface="Times New Roman" panose="02020603050405020304" pitchFamily="18" charset="0"/>
                <a:cs typeface="Times New Roman" panose="02020603050405020304" pitchFamily="18" charset="0"/>
              </a:rPr>
              <a:t>Birds and Wind Turbines (+</a:t>
            </a:r>
            <a:r>
              <a:rPr lang="en-IN" sz="2800" dirty="0" err="1" smtClean="0">
                <a:latin typeface="Times New Roman" panose="02020603050405020304" pitchFamily="18" charset="0"/>
                <a:cs typeface="Times New Roman" panose="02020603050405020304" pitchFamily="18" charset="0"/>
              </a:rPr>
              <a:t>ve</a:t>
            </a:r>
            <a:r>
              <a:rPr lang="en-IN" sz="2800" dirty="0" smtClean="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152400" y="1447800"/>
            <a:ext cx="9144000" cy="4953000"/>
          </a:xfrm>
        </p:spPr>
        <p:txBody>
          <a:bodyPr/>
          <a:lstStyle/>
          <a:p>
            <a:r>
              <a:rPr lang="en-IN" sz="2400" dirty="0" smtClean="0">
                <a:latin typeface="Times New Roman" panose="02020603050405020304" pitchFamily="18" charset="0"/>
                <a:cs typeface="Times New Roman" panose="02020603050405020304" pitchFamily="18" charset="0"/>
              </a:rPr>
              <a:t>Conversely, </a:t>
            </a:r>
            <a:r>
              <a:rPr lang="en-IN" sz="2400" dirty="0" err="1" smtClean="0">
                <a:latin typeface="Times New Roman" panose="02020603050405020304" pitchFamily="18" charset="0"/>
                <a:cs typeface="Times New Roman" panose="02020603050405020304" pitchFamily="18" charset="0"/>
              </a:rPr>
              <a:t>windfarms</a:t>
            </a:r>
            <a:r>
              <a:rPr lang="en-IN" sz="2400" dirty="0" smtClean="0">
                <a:latin typeface="Times New Roman" panose="02020603050405020304" pitchFamily="18" charset="0"/>
                <a:cs typeface="Times New Roman" panose="02020603050405020304" pitchFamily="18" charset="0"/>
              </a:rPr>
              <a:t> have the following beneficial effects on birds:</a:t>
            </a:r>
          </a:p>
          <a:p>
            <a:pPr lvl="1"/>
            <a:r>
              <a:rPr lang="en-IN" sz="2400" dirty="0" smtClean="0">
                <a:latin typeface="Times New Roman" panose="02020603050405020304" pitchFamily="18" charset="0"/>
                <a:cs typeface="Times New Roman" panose="02020603050405020304" pitchFamily="18" charset="0"/>
              </a:rPr>
              <a:t>Protection of land from more dramatic habitat loss;</a:t>
            </a:r>
          </a:p>
          <a:p>
            <a:pPr lvl="1"/>
            <a:r>
              <a:rPr lang="en-IN" sz="2400" dirty="0" smtClean="0">
                <a:latin typeface="Times New Roman" panose="02020603050405020304" pitchFamily="18" charset="0"/>
                <a:cs typeface="Times New Roman" panose="02020603050405020304" pitchFamily="18" charset="0"/>
              </a:rPr>
              <a:t>Provision of perch sites for roosting and hunting;</a:t>
            </a:r>
          </a:p>
          <a:p>
            <a:pPr lvl="1"/>
            <a:r>
              <a:rPr lang="en-IN" sz="2400" dirty="0" smtClean="0">
                <a:latin typeface="Times New Roman" panose="02020603050405020304" pitchFamily="18" charset="0"/>
                <a:cs typeface="Times New Roman" panose="02020603050405020304" pitchFamily="18" charset="0"/>
              </a:rPr>
              <a:t>Provision and protection of nest sites on towers and ancillary facilities;</a:t>
            </a:r>
          </a:p>
          <a:p>
            <a:pPr lvl="1"/>
            <a:r>
              <a:rPr lang="en-IN" sz="2400" dirty="0" smtClean="0">
                <a:latin typeface="Times New Roman" panose="02020603050405020304" pitchFamily="18" charset="0"/>
                <a:cs typeface="Times New Roman" panose="02020603050405020304" pitchFamily="18" charset="0"/>
              </a:rPr>
              <a:t>Protection or expansion of prey base;</a:t>
            </a:r>
          </a:p>
          <a:p>
            <a:pPr lvl="1"/>
            <a:r>
              <a:rPr lang="en-IN" sz="2400" dirty="0" smtClean="0">
                <a:latin typeface="Times New Roman" panose="02020603050405020304" pitchFamily="18" charset="0"/>
                <a:cs typeface="Times New Roman" panose="02020603050405020304" pitchFamily="18" charset="0"/>
              </a:rPr>
              <a:t>Protection of birds from indiscriminate harassment.</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0221571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itle 1"/>
          <p:cNvSpPr>
            <a:spLocks noGrp="1"/>
          </p:cNvSpPr>
          <p:nvPr>
            <p:ph type="title"/>
          </p:nvPr>
        </p:nvSpPr>
        <p:spPr>
          <a:xfrm>
            <a:off x="152400" y="166686"/>
            <a:ext cx="7315200" cy="976313"/>
          </a:xfrm>
        </p:spPr>
        <p:txBody>
          <a:bodyPr/>
          <a:lstStyle/>
          <a:p>
            <a:r>
              <a:rPr lang="en-IN" sz="2800" dirty="0" smtClean="0">
                <a:latin typeface="Times New Roman" panose="02020603050405020304" pitchFamily="18" charset="0"/>
                <a:cs typeface="Times New Roman" panose="02020603050405020304" pitchFamily="18" charset="0"/>
              </a:rPr>
              <a:t>Quantitative Studies on Bird-</a:t>
            </a:r>
            <a:r>
              <a:rPr lang="en-IN" sz="2800" dirty="0" err="1" smtClean="0">
                <a:latin typeface="Times New Roman" panose="02020603050405020304" pitchFamily="18" charset="0"/>
                <a:cs typeface="Times New Roman" panose="02020603050405020304" pitchFamily="18" charset="0"/>
              </a:rPr>
              <a:t>windfarm</a:t>
            </a:r>
            <a:r>
              <a:rPr lang="en-IN" sz="2800" dirty="0" smtClean="0">
                <a:latin typeface="Times New Roman" panose="02020603050405020304" pitchFamily="18" charset="0"/>
                <a:cs typeface="Times New Roman" panose="02020603050405020304" pitchFamily="18" charset="0"/>
              </a:rPr>
              <a:t> Interactions</a:t>
            </a:r>
          </a:p>
        </p:txBody>
      </p:sp>
      <p:sp>
        <p:nvSpPr>
          <p:cNvPr id="2055" name="Content Placeholder 2"/>
          <p:cNvSpPr>
            <a:spLocks noGrp="1"/>
          </p:cNvSpPr>
          <p:nvPr>
            <p:ph idx="1"/>
          </p:nvPr>
        </p:nvSpPr>
        <p:spPr>
          <a:xfrm>
            <a:off x="342900" y="1203325"/>
            <a:ext cx="8763000" cy="838200"/>
          </a:xfrm>
        </p:spPr>
        <p:txBody>
          <a:bodyPr/>
          <a:lstStyle/>
          <a:p>
            <a:r>
              <a:rPr lang="en-IN" sz="2400" smtClean="0">
                <a:latin typeface="Times New Roman" panose="02020603050405020304" pitchFamily="18" charset="0"/>
                <a:cs typeface="Times New Roman" panose="02020603050405020304" pitchFamily="18" charset="0"/>
              </a:rPr>
              <a:t>Bird Utilization Rate (</a:t>
            </a:r>
            <a:r>
              <a:rPr lang="en-IN" sz="2400" i="1" smtClean="0">
                <a:latin typeface="Times New Roman" panose="02020603050405020304" pitchFamily="18" charset="0"/>
                <a:cs typeface="Times New Roman" panose="02020603050405020304" pitchFamily="18" charset="0"/>
              </a:rPr>
              <a:t>BUR</a:t>
            </a:r>
            <a:r>
              <a:rPr lang="en-IN" sz="2400" smtClean="0">
                <a:latin typeface="Times New Roman" panose="02020603050405020304" pitchFamily="18" charset="0"/>
                <a:cs typeface="Times New Roman" panose="02020603050405020304" pitchFamily="18" charset="0"/>
              </a:rPr>
              <a:t>): The number of birds using the area during a given time or time and area.</a:t>
            </a:r>
          </a:p>
          <a:p>
            <a:endParaRPr lang="en-IN" sz="2400" smtClean="0">
              <a:latin typeface="Times New Roman" panose="02020603050405020304" pitchFamily="18" charset="0"/>
              <a:cs typeface="Times New Roman" panose="02020603050405020304" pitchFamily="18" charset="0"/>
            </a:endParaRPr>
          </a:p>
        </p:txBody>
      </p:sp>
      <p:graphicFrame>
        <p:nvGraphicFramePr>
          <p:cNvPr id="2050" name="Object 2"/>
          <p:cNvGraphicFramePr>
            <a:graphicFrameLocks noChangeAspect="1"/>
          </p:cNvGraphicFramePr>
          <p:nvPr/>
        </p:nvGraphicFramePr>
        <p:xfrm>
          <a:off x="457200" y="2209800"/>
          <a:ext cx="3886200" cy="808038"/>
        </p:xfrm>
        <a:graphic>
          <a:graphicData uri="http://schemas.openxmlformats.org/presentationml/2006/ole">
            <mc:AlternateContent xmlns:mc="http://schemas.openxmlformats.org/markup-compatibility/2006">
              <mc:Choice xmlns:v="urn:schemas-microsoft-com:vml" Requires="v">
                <p:oleObj spid="_x0000_s29846" name="Equation" r:id="rId3" imgW="1892160" imgH="393480" progId="Equation.3">
                  <p:embed/>
                </p:oleObj>
              </mc:Choice>
              <mc:Fallback>
                <p:oleObj name="Equation" r:id="rId3" imgW="1892160" imgH="39348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09800"/>
                        <a:ext cx="3886200" cy="808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1" name="Object 3"/>
          <p:cNvGraphicFramePr>
            <a:graphicFrameLocks noChangeAspect="1"/>
          </p:cNvGraphicFramePr>
          <p:nvPr/>
        </p:nvGraphicFramePr>
        <p:xfrm>
          <a:off x="4495800" y="2286000"/>
          <a:ext cx="4395788" cy="914400"/>
        </p:xfrm>
        <a:graphic>
          <a:graphicData uri="http://schemas.openxmlformats.org/presentationml/2006/ole">
            <mc:AlternateContent xmlns:mc="http://schemas.openxmlformats.org/markup-compatibility/2006">
              <mc:Choice xmlns:v="urn:schemas-microsoft-com:vml" Requires="v">
                <p:oleObj spid="_x0000_s29847" name="Equation" r:id="rId5" imgW="1892160" imgH="393480" progId="Equation.3">
                  <p:embed/>
                </p:oleObj>
              </mc:Choice>
              <mc:Fallback>
                <p:oleObj name="Equation" r:id="rId5" imgW="1892160" imgH="39348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2286000"/>
                        <a:ext cx="4395788"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Content Placeholder 2"/>
          <p:cNvSpPr txBox="1">
            <a:spLocks/>
          </p:cNvSpPr>
          <p:nvPr/>
        </p:nvSpPr>
        <p:spPr bwMode="auto">
          <a:xfrm>
            <a:off x="304800" y="3505200"/>
            <a:ext cx="8839200" cy="838200"/>
          </a:xfrm>
          <a:prstGeom prst="rect">
            <a:avLst/>
          </a:prstGeom>
          <a:noFill/>
          <a:ln w="9525">
            <a:noFill/>
            <a:miter lim="800000"/>
            <a:headEnd/>
            <a:tailEnd/>
          </a:ln>
        </p:spPr>
        <p:txBody>
          <a:bodyPr/>
          <a:lstStyle/>
          <a:p>
            <a:pPr>
              <a:buFont typeface="Arial" pitchFamily="34" charset="0"/>
              <a:buChar char="•"/>
              <a:defRPr/>
            </a:pPr>
            <a:r>
              <a:rPr lang="en-IN" b="0" dirty="0">
                <a:latin typeface="Times New Roman" pitchFamily="18" charset="0"/>
                <a:cs typeface="Times New Roman" pitchFamily="18" charset="0"/>
              </a:rPr>
              <a:t>Bird mortality (BM) : The number of observed deaths, per unit search area. </a:t>
            </a:r>
            <a:endParaRPr lang="en-IN" b="0" kern="0" dirty="0">
              <a:latin typeface="Times New Roman" pitchFamily="18" charset="0"/>
              <a:cs typeface="Times New Roman" pitchFamily="18" charset="0"/>
            </a:endParaRPr>
          </a:p>
        </p:txBody>
      </p:sp>
      <p:graphicFrame>
        <p:nvGraphicFramePr>
          <p:cNvPr id="2052" name="Object 5"/>
          <p:cNvGraphicFramePr>
            <a:graphicFrameLocks noChangeAspect="1"/>
          </p:cNvGraphicFramePr>
          <p:nvPr>
            <p:extLst>
              <p:ext uri="{D42A27DB-BD31-4B8C-83A1-F6EECF244321}">
                <p14:modId xmlns:p14="http://schemas.microsoft.com/office/powerpoint/2010/main" val="2790674296"/>
              </p:ext>
            </p:extLst>
          </p:nvPr>
        </p:nvGraphicFramePr>
        <p:xfrm>
          <a:off x="2670175" y="4171950"/>
          <a:ext cx="3651250" cy="860425"/>
        </p:xfrm>
        <a:graphic>
          <a:graphicData uri="http://schemas.openxmlformats.org/presentationml/2006/ole">
            <mc:AlternateContent xmlns:mc="http://schemas.openxmlformats.org/markup-compatibility/2006">
              <mc:Choice xmlns:v="urn:schemas-microsoft-com:vml" Requires="v">
                <p:oleObj spid="_x0000_s29848" name="Equation" r:id="rId7" imgW="1777680" imgH="419040" progId="Equation.3">
                  <p:embed/>
                </p:oleObj>
              </mc:Choice>
              <mc:Fallback>
                <p:oleObj name="Equation" r:id="rId7" imgW="177768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0175" y="4171950"/>
                        <a:ext cx="3651250" cy="860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57" name="Rectangle 8"/>
          <p:cNvSpPr>
            <a:spLocks noChangeArrowheads="1"/>
          </p:cNvSpPr>
          <p:nvPr/>
        </p:nvSpPr>
        <p:spPr bwMode="auto">
          <a:xfrm>
            <a:off x="304800" y="5181600"/>
            <a:ext cx="891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en-IN" b="0" dirty="0">
                <a:latin typeface="Times New Roman" panose="02020603050405020304" pitchFamily="18" charset="0"/>
                <a:cs typeface="Times New Roman" panose="02020603050405020304" pitchFamily="18" charset="0"/>
              </a:rPr>
              <a:t>Bird Risk (BR) : The likelihood that a bird using the area in question will be killed. </a:t>
            </a:r>
          </a:p>
        </p:txBody>
      </p:sp>
      <p:graphicFrame>
        <p:nvGraphicFramePr>
          <p:cNvPr id="2053" name="Object 6"/>
          <p:cNvGraphicFramePr>
            <a:graphicFrameLocks noChangeAspect="1"/>
          </p:cNvGraphicFramePr>
          <p:nvPr/>
        </p:nvGraphicFramePr>
        <p:xfrm>
          <a:off x="3962400" y="5791200"/>
          <a:ext cx="1485900" cy="808038"/>
        </p:xfrm>
        <a:graphic>
          <a:graphicData uri="http://schemas.openxmlformats.org/presentationml/2006/ole">
            <mc:AlternateContent xmlns:mc="http://schemas.openxmlformats.org/markup-compatibility/2006">
              <mc:Choice xmlns:v="urn:schemas-microsoft-com:vml" Requires="v">
                <p:oleObj spid="_x0000_s29849" name="Equation" r:id="rId9" imgW="723600" imgH="393480" progId="Equation.3">
                  <p:embed/>
                </p:oleObj>
              </mc:Choice>
              <mc:Fallback>
                <p:oleObj name="Equation" r:id="rId9" imgW="723600" imgH="39348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62400" y="5791200"/>
                        <a:ext cx="1485900" cy="808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3" name="Group 22"/>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4234"/>
                <a:ext cx="5616" cy="86"/>
                <a:chOff x="96" y="4176"/>
                <a:chExt cx="5520" cy="144"/>
              </a:xfrm>
            </p:grpSpPr>
            <p:sp>
              <p:nvSpPr>
                <p:cNvPr id="31" name="Rectangle 3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52818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circle(in)">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circle(in)">
                                      <p:cBhvr>
                                        <p:cTn id="17" dur="5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animEffect transition="in" filter="circle(in)">
                                      <p:cBhvr>
                                        <p:cTn id="27" dur="500"/>
                                        <p:tgtEl>
                                          <p:spTgt spid="205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57"/>
                                        </p:tgtEl>
                                        <p:attrNameLst>
                                          <p:attrName>style.visibility</p:attrName>
                                        </p:attrNameLst>
                                      </p:cBhvr>
                                      <p:to>
                                        <p:strVal val="visible"/>
                                      </p:to>
                                    </p:set>
                                    <p:animEffect transition="in" filter="dissolve">
                                      <p:cBhvr>
                                        <p:cTn id="32" dur="500"/>
                                        <p:tgtEl>
                                          <p:spTgt spid="205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053"/>
                                        </p:tgtEl>
                                        <p:attrNameLst>
                                          <p:attrName>style.visibility</p:attrName>
                                        </p:attrNameLst>
                                      </p:cBhvr>
                                      <p:to>
                                        <p:strVal val="visible"/>
                                      </p:to>
                                    </p:set>
                                    <p:animEffect transition="in" filter="circle(in)">
                                      <p:cBhvr>
                                        <p:cTn id="3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P spid="7" grpId="0"/>
      <p:bldP spid="20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89560" y="349307"/>
            <a:ext cx="6812915" cy="656273"/>
          </a:xfrm>
        </p:spPr>
        <p:txBody>
          <a:bodyPr/>
          <a:lstStyle/>
          <a:p>
            <a:r>
              <a:rPr lang="en-IN" sz="2800" dirty="0" smtClean="0">
                <a:latin typeface="Times New Roman" panose="02020603050405020304" pitchFamily="18" charset="0"/>
                <a:cs typeface="Times New Roman" panose="02020603050405020304" pitchFamily="18" charset="0"/>
              </a:rPr>
              <a:t>Ecological Optimization of </a:t>
            </a:r>
            <a:r>
              <a:rPr lang="en-IN" sz="2800" dirty="0" err="1" smtClean="0">
                <a:latin typeface="Times New Roman" panose="02020603050405020304" pitchFamily="18" charset="0"/>
                <a:cs typeface="Times New Roman" panose="02020603050405020304" pitchFamily="18" charset="0"/>
              </a:rPr>
              <a:t>Windfarm</a:t>
            </a:r>
            <a:endParaRPr lang="en-IN" sz="2800" dirty="0" smtClean="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457200" y="1600200"/>
            <a:ext cx="8229600" cy="3786188"/>
          </a:xfrm>
        </p:spPr>
        <p:txBody>
          <a:bodyPr>
            <a:spAutoFit/>
          </a:bodyPr>
          <a:lstStyle/>
          <a:p>
            <a:r>
              <a:rPr lang="en-IN" sz="2400" dirty="0" smtClean="0">
                <a:latin typeface="Times New Roman" panose="02020603050405020304" pitchFamily="18" charset="0"/>
                <a:cs typeface="Times New Roman" panose="02020603050405020304" pitchFamily="18" charset="0"/>
              </a:rPr>
              <a:t>Bird risk can be used to compare risk differences for many different variables: </a:t>
            </a:r>
          </a:p>
          <a:p>
            <a:r>
              <a:rPr lang="en-IN" sz="2400" dirty="0" smtClean="0">
                <a:latin typeface="Times New Roman" panose="02020603050405020304" pitchFamily="18" charset="0"/>
                <a:cs typeface="Times New Roman" panose="02020603050405020304" pitchFamily="18" charset="0"/>
              </a:rPr>
              <a:t>Distances from wind facilities; </a:t>
            </a:r>
          </a:p>
          <a:p>
            <a:r>
              <a:rPr lang="en-IN" sz="2400" dirty="0" smtClean="0">
                <a:latin typeface="Times New Roman" panose="02020603050405020304" pitchFamily="18" charset="0"/>
                <a:cs typeface="Times New Roman" panose="02020603050405020304" pitchFamily="18" charset="0"/>
              </a:rPr>
              <a:t>Species, type, and all birds. </a:t>
            </a:r>
          </a:p>
          <a:p>
            <a:r>
              <a:rPr lang="en-IN" sz="2400" dirty="0" smtClean="0">
                <a:latin typeface="Times New Roman" panose="02020603050405020304" pitchFamily="18" charset="0"/>
                <a:cs typeface="Times New Roman" panose="02020603050405020304" pitchFamily="18" charset="0"/>
              </a:rPr>
              <a:t>Seasons;  </a:t>
            </a:r>
          </a:p>
          <a:p>
            <a:r>
              <a:rPr lang="en-IN" sz="2400" dirty="0" smtClean="0">
                <a:latin typeface="Times New Roman" panose="02020603050405020304" pitchFamily="18" charset="0"/>
                <a:cs typeface="Times New Roman" panose="02020603050405020304" pitchFamily="18" charset="0"/>
              </a:rPr>
              <a:t>Turbine structure types. </a:t>
            </a:r>
          </a:p>
          <a:p>
            <a:r>
              <a:rPr lang="en-IN" sz="2400" dirty="0" smtClean="0">
                <a:latin typeface="Times New Roman" panose="02020603050405020304" pitchFamily="18" charset="0"/>
                <a:cs typeface="Times New Roman" panose="02020603050405020304" pitchFamily="18" charset="0"/>
              </a:rPr>
              <a:t>It can be used to compare risks between wind resource areas and with other types of facilities such as highways, power lines, and TV and radio transmission towers.</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9025194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52400" y="275597"/>
            <a:ext cx="7315200" cy="783266"/>
          </a:xfrm>
        </p:spPr>
        <p:txBody>
          <a:bodyPr/>
          <a:lstStyle/>
          <a:p>
            <a:r>
              <a:rPr lang="en-IN" sz="2800" dirty="0" err="1" smtClean="0">
                <a:latin typeface="Times New Roman" panose="02020603050405020304" pitchFamily="18" charset="0"/>
                <a:cs typeface="Times New Roman" panose="02020603050405020304" pitchFamily="18" charset="0"/>
              </a:rPr>
              <a:t>Windfarm</a:t>
            </a:r>
            <a:r>
              <a:rPr lang="en-IN" sz="2800" dirty="0" smtClean="0">
                <a:latin typeface="Times New Roman" panose="02020603050405020304" pitchFamily="18" charset="0"/>
                <a:cs typeface="Times New Roman" panose="02020603050405020304" pitchFamily="18" charset="0"/>
              </a:rPr>
              <a:t> Noise  &amp; Ecological Issues</a:t>
            </a:r>
          </a:p>
        </p:txBody>
      </p:sp>
      <p:sp>
        <p:nvSpPr>
          <p:cNvPr id="3" name="Content Placeholder 2"/>
          <p:cNvSpPr>
            <a:spLocks noGrp="1"/>
          </p:cNvSpPr>
          <p:nvPr>
            <p:ph idx="1"/>
          </p:nvPr>
        </p:nvSpPr>
        <p:spPr>
          <a:xfrm>
            <a:off x="320675" y="1281112"/>
            <a:ext cx="8670925" cy="1958609"/>
          </a:xfrm>
        </p:spPr>
        <p:txBody>
          <a:bodyPr/>
          <a:lstStyle/>
          <a:p>
            <a:r>
              <a:rPr lang="en-IN" sz="2400" dirty="0" smtClean="0">
                <a:latin typeface="Times New Roman" panose="02020603050405020304" pitchFamily="18" charset="0"/>
                <a:cs typeface="Times New Roman" panose="02020603050405020304" pitchFamily="18" charset="0"/>
              </a:rPr>
              <a:t>Although it is still unclear whether wind farm noise has negative health impact, it concerns both the developers and the residents near wind farms.</a:t>
            </a:r>
          </a:p>
          <a:p>
            <a:r>
              <a:rPr lang="en-IN" sz="2400" dirty="0" smtClean="0">
                <a:latin typeface="Times New Roman" panose="02020603050405020304" pitchFamily="18" charset="0"/>
                <a:cs typeface="Times New Roman" panose="02020603050405020304" pitchFamily="18" charset="0"/>
              </a:rPr>
              <a:t>Therefore noise is an important factor in environmental monitoring.</a:t>
            </a:r>
          </a:p>
        </p:txBody>
      </p:sp>
      <p:pic>
        <p:nvPicPr>
          <p:cNvPr id="204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7238" y="3699803"/>
            <a:ext cx="5715000"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133600" y="5486400"/>
            <a:ext cx="14478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Rectangle 18"/>
          <p:cNvSpPr/>
          <p:nvPr/>
        </p:nvSpPr>
        <p:spPr>
          <a:xfrm>
            <a:off x="3657600" y="5486400"/>
            <a:ext cx="1447800" cy="1149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Rectangle 19"/>
          <p:cNvSpPr/>
          <p:nvPr/>
        </p:nvSpPr>
        <p:spPr>
          <a:xfrm>
            <a:off x="5323219" y="5414621"/>
            <a:ext cx="1981200" cy="1149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1" name="Group 20"/>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4234"/>
                <a:ext cx="5616" cy="86"/>
                <a:chOff x="96" y="4176"/>
                <a:chExt cx="5520" cy="144"/>
              </a:xfrm>
            </p:grpSpPr>
            <p:sp>
              <p:nvSpPr>
                <p:cNvPr id="29" name="Rectangle 2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64630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0484"/>
                                        </p:tgtEl>
                                        <p:attrNameLst>
                                          <p:attrName>style.visibility</p:attrName>
                                        </p:attrNameLst>
                                      </p:cBhvr>
                                      <p:to>
                                        <p:strVal val="visible"/>
                                      </p:to>
                                    </p:set>
                                    <p:animEffect transition="in" filter="dissolve">
                                      <p:cBhvr>
                                        <p:cTn id="17" dur="500"/>
                                        <p:tgtEl>
                                          <p:spTgt spid="2048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xit" presetSubtype="32" fill="hold" grpId="0" nodeType="clickEffect">
                                  <p:stCondLst>
                                    <p:cond delay="0"/>
                                  </p:stCondLst>
                                  <p:childTnLst>
                                    <p:animEffect transition="out" filter="circle(out)">
                                      <p:cBhvr>
                                        <p:cTn id="21" dur="500"/>
                                        <p:tgtEl>
                                          <p:spTgt spid="2"/>
                                        </p:tgtEl>
                                      </p:cBhvr>
                                    </p:animEffect>
                                    <p:set>
                                      <p:cBhvr>
                                        <p:cTn id="22" dur="1" fill="hold">
                                          <p:stCondLst>
                                            <p:cond delay="499"/>
                                          </p:stCondLst>
                                        </p:cTn>
                                        <p:tgtEl>
                                          <p:spTgt spid="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6" presetClass="exit" presetSubtype="32" fill="hold" grpId="0" nodeType="clickEffect">
                                  <p:stCondLst>
                                    <p:cond delay="0"/>
                                  </p:stCondLst>
                                  <p:childTnLst>
                                    <p:animEffect transition="out" filter="circle(out)">
                                      <p:cBhvr>
                                        <p:cTn id="26" dur="500"/>
                                        <p:tgtEl>
                                          <p:spTgt spid="19"/>
                                        </p:tgtEl>
                                      </p:cBhvr>
                                    </p:animEffect>
                                    <p:set>
                                      <p:cBhvr>
                                        <p:cTn id="27" dur="1" fill="hold">
                                          <p:stCondLst>
                                            <p:cond delay="499"/>
                                          </p:stCondLst>
                                        </p:cTn>
                                        <p:tgtEl>
                                          <p:spTgt spid="1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274320" y="228600"/>
            <a:ext cx="8229600" cy="715963"/>
          </a:xfrm>
        </p:spPr>
        <p:txBody>
          <a:bodyPr/>
          <a:lstStyle/>
          <a:p>
            <a:r>
              <a:rPr lang="en-IN" sz="2800" smtClean="0">
                <a:latin typeface="Times New Roman" panose="02020603050405020304" pitchFamily="18" charset="0"/>
                <a:cs typeface="Times New Roman" panose="02020603050405020304" pitchFamily="18" charset="0"/>
              </a:rPr>
              <a:t>Noise generation in Windfarms</a:t>
            </a:r>
          </a:p>
        </p:txBody>
      </p:sp>
      <p:sp>
        <p:nvSpPr>
          <p:cNvPr id="3" name="Content Placeholder 2"/>
          <p:cNvSpPr>
            <a:spLocks noGrp="1"/>
          </p:cNvSpPr>
          <p:nvPr>
            <p:ph idx="1"/>
          </p:nvPr>
        </p:nvSpPr>
        <p:spPr>
          <a:xfrm>
            <a:off x="243840" y="1178169"/>
            <a:ext cx="8610600" cy="5467106"/>
          </a:xfrm>
        </p:spPr>
        <p:txBody>
          <a:bodyPr/>
          <a:lstStyle/>
          <a:p>
            <a:r>
              <a:rPr lang="en-IN" sz="2400" dirty="0" smtClean="0">
                <a:latin typeface="Times New Roman" panose="02020603050405020304" pitchFamily="18" charset="0"/>
                <a:cs typeface="Times New Roman" panose="02020603050405020304" pitchFamily="18" charset="0"/>
              </a:rPr>
              <a:t>Noise generation in wind turbines can be generally traced back to either mechanical noise or aerodynamic noise.</a:t>
            </a:r>
          </a:p>
          <a:p>
            <a:r>
              <a:rPr lang="en-IN" sz="2400" dirty="0" smtClean="0">
                <a:latin typeface="Times New Roman" panose="02020603050405020304" pitchFamily="18" charset="0"/>
                <a:cs typeface="Times New Roman" panose="02020603050405020304" pitchFamily="18" charset="0"/>
              </a:rPr>
              <a:t>Mechanical Noise : Due to operation of turbine’s mechanical components produces noise.</a:t>
            </a:r>
          </a:p>
          <a:p>
            <a:r>
              <a:rPr lang="en-IN" sz="2400" dirty="0" smtClean="0">
                <a:latin typeface="Times New Roman" panose="02020603050405020304" pitchFamily="18" charset="0"/>
                <a:cs typeface="Times New Roman" panose="02020603050405020304" pitchFamily="18" charset="0"/>
              </a:rPr>
              <a:t>Aerodynamic Noise :  Generated by wind flow and its interaction with the turbine itself. </a:t>
            </a:r>
          </a:p>
          <a:p>
            <a:r>
              <a:rPr lang="en-IN" sz="2400" dirty="0" smtClean="0">
                <a:latin typeface="Times New Roman" panose="02020603050405020304" pitchFamily="18" charset="0"/>
                <a:cs typeface="Times New Roman" panose="02020603050405020304" pitchFamily="18" charset="0"/>
              </a:rPr>
              <a:t>Noise propagation is affected by several factors: </a:t>
            </a:r>
          </a:p>
          <a:p>
            <a:r>
              <a:rPr lang="en-IN" sz="2400" dirty="0" smtClean="0">
                <a:latin typeface="Times New Roman" panose="02020603050405020304" pitchFamily="18" charset="0"/>
                <a:cs typeface="Times New Roman" panose="02020603050405020304" pitchFamily="18" charset="0"/>
              </a:rPr>
              <a:t>Ground effects </a:t>
            </a:r>
          </a:p>
          <a:p>
            <a:r>
              <a:rPr lang="en-IN" sz="2400" dirty="0" smtClean="0">
                <a:latin typeface="Times New Roman" panose="02020603050405020304" pitchFamily="18" charset="0"/>
                <a:cs typeface="Times New Roman" panose="02020603050405020304" pitchFamily="18" charset="0"/>
              </a:rPr>
              <a:t>Topography,</a:t>
            </a:r>
          </a:p>
          <a:p>
            <a:r>
              <a:rPr lang="en-IN" sz="2400" dirty="0" smtClean="0">
                <a:latin typeface="Times New Roman" panose="02020603050405020304" pitchFamily="18" charset="0"/>
                <a:cs typeface="Times New Roman" panose="02020603050405020304" pitchFamily="18" charset="0"/>
              </a:rPr>
              <a:t>Temperature,</a:t>
            </a:r>
          </a:p>
          <a:p>
            <a:r>
              <a:rPr lang="en-IN" sz="2400" dirty="0" smtClean="0">
                <a:latin typeface="Times New Roman" panose="02020603050405020304" pitchFamily="18" charset="0"/>
                <a:cs typeface="Times New Roman" panose="02020603050405020304" pitchFamily="18" charset="0"/>
              </a:rPr>
              <a:t>Atmospheric conditions,</a:t>
            </a:r>
          </a:p>
          <a:p>
            <a:r>
              <a:rPr lang="en-IN" sz="2400" dirty="0" smtClean="0">
                <a:latin typeface="Times New Roman" panose="02020603050405020304" pitchFamily="18" charset="0"/>
                <a:cs typeface="Times New Roman" panose="02020603050405020304" pitchFamily="18" charset="0"/>
              </a:rPr>
              <a:t>Aerodynamic effects caused by wake interactions and </a:t>
            </a:r>
          </a:p>
          <a:p>
            <a:r>
              <a:rPr lang="en-IN" sz="2400" dirty="0" smtClean="0">
                <a:latin typeface="Times New Roman" panose="02020603050405020304" pitchFamily="18" charset="0"/>
                <a:cs typeface="Times New Roman" panose="02020603050405020304" pitchFamily="18" charset="0"/>
              </a:rPr>
              <a:t>The geometric configuration between noise sources and receivers.</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6512185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dissolve">
                                      <p:cBhvr>
                                        <p:cTn id="47" dur="500"/>
                                        <p:tgtEl>
                                          <p:spTgt spid="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dissolv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p:cNvSpPr>
            <a:spLocks noGrp="1"/>
          </p:cNvSpPr>
          <p:nvPr>
            <p:ph type="title"/>
          </p:nvPr>
        </p:nvSpPr>
        <p:spPr>
          <a:xfrm>
            <a:off x="228600" y="304799"/>
            <a:ext cx="4724400" cy="563563"/>
          </a:xfrm>
        </p:spPr>
        <p:txBody>
          <a:bodyPr/>
          <a:lstStyle/>
          <a:p>
            <a:r>
              <a:rPr lang="en-IN" sz="2800" dirty="0" smtClean="0">
                <a:latin typeface="Times New Roman" panose="02020603050405020304" pitchFamily="18" charset="0"/>
                <a:cs typeface="Times New Roman" panose="02020603050405020304" pitchFamily="18" charset="0"/>
              </a:rPr>
              <a:t>Quantification of Noise Level</a:t>
            </a:r>
          </a:p>
        </p:txBody>
      </p:sp>
      <p:pic>
        <p:nvPicPr>
          <p:cNvPr id="38914"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61000"/>
                    </a14:imgEffect>
                    <a14:imgEffect>
                      <a14:brightnessContrast bright="-24000" contrast="82000"/>
                    </a14:imgEffect>
                  </a14:imgLayer>
                </a14:imgProps>
              </a:ext>
              <a:ext uri="{28A0092B-C50C-407E-A947-70E740481C1C}">
                <a14:useLocalDpi xmlns:a14="http://schemas.microsoft.com/office/drawing/2010/main" val="0"/>
              </a:ext>
            </a:extLst>
          </a:blip>
          <a:srcRect/>
          <a:stretch>
            <a:fillRect/>
          </a:stretch>
        </p:blipFill>
        <p:spPr bwMode="auto">
          <a:xfrm>
            <a:off x="4587268" y="1081087"/>
            <a:ext cx="4190337" cy="5584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381000" y="1066800"/>
            <a:ext cx="3810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en-IN" b="0">
                <a:latin typeface="Times New Roman" panose="02020603050405020304" pitchFamily="18" charset="0"/>
                <a:cs typeface="Times New Roman" panose="02020603050405020304" pitchFamily="18" charset="0"/>
              </a:rPr>
              <a:t>The sound pressure level of a noise, </a:t>
            </a:r>
            <a:r>
              <a:rPr lang="en-IN" b="0" i="1">
                <a:latin typeface="Times New Roman" panose="02020603050405020304" pitchFamily="18" charset="0"/>
                <a:cs typeface="Times New Roman" panose="02020603050405020304" pitchFamily="18" charset="0"/>
              </a:rPr>
              <a:t>L</a:t>
            </a:r>
            <a:r>
              <a:rPr lang="en-IN" b="0">
                <a:latin typeface="Times New Roman" panose="02020603050405020304" pitchFamily="18" charset="0"/>
                <a:cs typeface="Times New Roman" panose="02020603050405020304" pitchFamily="18" charset="0"/>
              </a:rPr>
              <a:t>, in units of decibels (</a:t>
            </a:r>
            <a:r>
              <a:rPr lang="en-IN" b="0" i="1">
                <a:latin typeface="Times New Roman" panose="02020603050405020304" pitchFamily="18" charset="0"/>
                <a:cs typeface="Times New Roman" panose="02020603050405020304" pitchFamily="18" charset="0"/>
              </a:rPr>
              <a:t>dB</a:t>
            </a:r>
            <a:r>
              <a:rPr lang="en-IN" b="0">
                <a:latin typeface="Times New Roman" panose="02020603050405020304" pitchFamily="18" charset="0"/>
                <a:cs typeface="Times New Roman" panose="02020603050405020304" pitchFamily="18" charset="0"/>
              </a:rPr>
              <a:t>), is given by:</a:t>
            </a:r>
          </a:p>
        </p:txBody>
      </p:sp>
      <p:graphicFrame>
        <p:nvGraphicFramePr>
          <p:cNvPr id="7" name="Object 3"/>
          <p:cNvGraphicFramePr>
            <a:graphicFrameLocks noChangeAspect="1"/>
          </p:cNvGraphicFramePr>
          <p:nvPr/>
        </p:nvGraphicFramePr>
        <p:xfrm>
          <a:off x="381000" y="2438400"/>
          <a:ext cx="3351213" cy="990600"/>
        </p:xfrm>
        <a:graphic>
          <a:graphicData uri="http://schemas.openxmlformats.org/presentationml/2006/ole">
            <mc:AlternateContent xmlns:mc="http://schemas.openxmlformats.org/markup-compatibility/2006">
              <mc:Choice xmlns:v="urn:schemas-microsoft-com:vml" Requires="v">
                <p:oleObj spid="_x0000_s30759" name="Equation" r:id="rId5" imgW="1460160" imgH="431640" progId="Equation.3">
                  <p:embed/>
                </p:oleObj>
              </mc:Choice>
              <mc:Fallback>
                <p:oleObj name="Equation" r:id="rId5" imgW="146016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2438400"/>
                        <a:ext cx="3351213"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Rectangle 7"/>
          <p:cNvSpPr>
            <a:spLocks noChangeArrowheads="1"/>
          </p:cNvSpPr>
          <p:nvPr/>
        </p:nvSpPr>
        <p:spPr bwMode="auto">
          <a:xfrm>
            <a:off x="381000" y="3657600"/>
            <a:ext cx="3657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algn="ctr" eaLnBrk="1" hangingPunct="1"/>
            <a:r>
              <a:rPr lang="en-IN" b="0" i="1">
                <a:latin typeface="Times New Roman" panose="02020603050405020304" pitchFamily="18" charset="0"/>
                <a:cs typeface="Times New Roman" panose="02020603050405020304" pitchFamily="18" charset="0"/>
              </a:rPr>
              <a:t>p</a:t>
            </a:r>
            <a:r>
              <a:rPr lang="en-IN" b="0">
                <a:latin typeface="Times New Roman" panose="02020603050405020304" pitchFamily="18" charset="0"/>
                <a:cs typeface="Times New Roman" panose="02020603050405020304" pitchFamily="18" charset="0"/>
              </a:rPr>
              <a:t> is the instantaneous sound pressure in </a:t>
            </a:r>
            <a:r>
              <a:rPr lang="en-IN" b="0" i="1">
                <a:latin typeface="Times New Roman" panose="02020603050405020304" pitchFamily="18" charset="0"/>
                <a:cs typeface="Times New Roman" panose="02020603050405020304" pitchFamily="18" charset="0"/>
              </a:rPr>
              <a:t>Pa</a:t>
            </a:r>
            <a:r>
              <a:rPr lang="en-IN" b="0">
                <a:latin typeface="Times New Roman" panose="02020603050405020304" pitchFamily="18" charset="0"/>
                <a:cs typeface="Times New Roman" panose="02020603050405020304" pitchFamily="18" charset="0"/>
              </a:rPr>
              <a:t>.</a:t>
            </a:r>
          </a:p>
        </p:txBody>
      </p:sp>
      <p:grpSp>
        <p:nvGrpSpPr>
          <p:cNvPr id="21" name="Group 20"/>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4234"/>
                <a:ext cx="5616" cy="86"/>
                <a:chOff x="96" y="4176"/>
                <a:chExt cx="5520" cy="144"/>
              </a:xfrm>
            </p:grpSpPr>
            <p:sp>
              <p:nvSpPr>
                <p:cNvPr id="29" name="Rectangle 2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583274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8914"/>
                                        </p:tgtEl>
                                        <p:attrNameLst>
                                          <p:attrName>style.visibility</p:attrName>
                                        </p:attrNameLst>
                                      </p:cBhvr>
                                      <p:to>
                                        <p:strVal val="visible"/>
                                      </p:to>
                                    </p:set>
                                    <p:animEffect transition="in" filter="dissolve">
                                      <p:cBhvr>
                                        <p:cTn id="22" dur="5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0960" y="242888"/>
            <a:ext cx="8229600" cy="685800"/>
          </a:xfrm>
        </p:spPr>
        <p:txBody>
          <a:bodyPr/>
          <a:lstStyle/>
          <a:p>
            <a:r>
              <a:rPr lang="en-IN" sz="2800" dirty="0" smtClean="0">
                <a:latin typeface="Times New Roman" panose="02020603050405020304" pitchFamily="18" charset="0"/>
                <a:cs typeface="Times New Roman" panose="02020603050405020304" pitchFamily="18" charset="0"/>
              </a:rPr>
              <a:t>Noise Modelling</a:t>
            </a:r>
          </a:p>
        </p:txBody>
      </p:sp>
      <p:sp>
        <p:nvSpPr>
          <p:cNvPr id="3" name="Content Placeholder 2"/>
          <p:cNvSpPr>
            <a:spLocks noGrp="1"/>
          </p:cNvSpPr>
          <p:nvPr>
            <p:ph idx="1"/>
          </p:nvPr>
        </p:nvSpPr>
        <p:spPr>
          <a:xfrm>
            <a:off x="470694" y="1281112"/>
            <a:ext cx="8520906" cy="4803458"/>
          </a:xfrm>
        </p:spPr>
        <p:txBody>
          <a:bodyPr/>
          <a:lstStyle/>
          <a:p>
            <a:r>
              <a:rPr lang="en-IN" sz="2400" dirty="0" smtClean="0">
                <a:latin typeface="Times New Roman" panose="02020603050405020304" pitchFamily="18" charset="0"/>
                <a:cs typeface="Times New Roman" panose="02020603050405020304" pitchFamily="18" charset="0"/>
              </a:rPr>
              <a:t>ISO-9613-2 standard:</a:t>
            </a:r>
          </a:p>
          <a:p>
            <a:r>
              <a:rPr lang="en-IN" sz="2400" dirty="0" smtClean="0">
                <a:latin typeface="Times New Roman" panose="02020603050405020304" pitchFamily="18" charset="0"/>
                <a:cs typeface="Times New Roman" panose="02020603050405020304" pitchFamily="18" charset="0"/>
              </a:rPr>
              <a:t> Receptors are the locations where the sound level is to be measured or predicted. </a:t>
            </a:r>
          </a:p>
          <a:p>
            <a:r>
              <a:rPr lang="en-IN" sz="2400" dirty="0" smtClean="0">
                <a:latin typeface="Times New Roman" panose="02020603050405020304" pitchFamily="18" charset="0"/>
                <a:cs typeface="Times New Roman" panose="02020603050405020304" pitchFamily="18" charset="0"/>
              </a:rPr>
              <a:t>In wind farm layout design, all residences located within the wind farm terrain, or within a certain jurisdiction-dependent neighbourhood are considered as receptors for noise calculation purposes.</a:t>
            </a:r>
          </a:p>
          <a:p>
            <a:r>
              <a:rPr lang="en-IN" sz="2400" dirty="0" smtClean="0">
                <a:latin typeface="Times New Roman" panose="02020603050405020304" pitchFamily="18" charset="0"/>
                <a:cs typeface="Times New Roman" panose="02020603050405020304" pitchFamily="18" charset="0"/>
              </a:rPr>
              <a:t>During design and development of a </a:t>
            </a:r>
            <a:r>
              <a:rPr lang="en-IN" sz="2400" dirty="0" err="1" smtClean="0">
                <a:latin typeface="Times New Roman" panose="02020603050405020304" pitchFamily="18" charset="0"/>
                <a:cs typeface="Times New Roman" panose="02020603050405020304" pitchFamily="18" charset="0"/>
              </a:rPr>
              <a:t>windfarm</a:t>
            </a:r>
            <a:r>
              <a:rPr lang="en-IN" sz="2400" dirty="0" smtClean="0">
                <a:latin typeface="Times New Roman" panose="02020603050405020304" pitchFamily="18" charset="0"/>
                <a:cs typeface="Times New Roman" panose="02020603050405020304" pitchFamily="18" charset="0"/>
              </a:rPr>
              <a:t>, Sound Pressure Level (SPL) at each receptor location is calculated for each point source.</a:t>
            </a:r>
          </a:p>
        </p:txBody>
      </p:sp>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4234"/>
                <a:ext cx="5616" cy="86"/>
                <a:chOff x="96" y="4176"/>
                <a:chExt cx="5520" cy="144"/>
              </a:xfrm>
            </p:grpSpPr>
            <p:sp>
              <p:nvSpPr>
                <p:cNvPr id="28" name="Rectangle 2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2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9085071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274638"/>
            <a:ext cx="8229600" cy="601981"/>
          </a:xfrm>
        </p:spPr>
        <p:txBody>
          <a:bodyPr/>
          <a:lstStyle/>
          <a:p>
            <a:r>
              <a:rPr lang="en-IN" sz="2800" dirty="0" smtClean="0">
                <a:latin typeface="Times New Roman" panose="02020603050405020304" pitchFamily="18" charset="0"/>
                <a:cs typeface="Times New Roman" panose="02020603050405020304" pitchFamily="18" charset="0"/>
              </a:rPr>
              <a:t>Spectral Analysis of SPL</a:t>
            </a:r>
          </a:p>
        </p:txBody>
      </p:sp>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4234"/>
                <a:ext cx="5616" cy="86"/>
                <a:chOff x="96" y="4176"/>
                <a:chExt cx="5520" cy="144"/>
              </a:xfrm>
            </p:grpSpPr>
            <p:sp>
              <p:nvSpPr>
                <p:cNvPr id="28" name="Rectangle 2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2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5" name="Rectangle 4"/>
          <p:cNvSpPr/>
          <p:nvPr/>
        </p:nvSpPr>
        <p:spPr>
          <a:xfrm>
            <a:off x="346605" y="1098551"/>
            <a:ext cx="8229600" cy="4524315"/>
          </a:xfrm>
          <a:prstGeom prst="rect">
            <a:avLst/>
          </a:prstGeom>
        </p:spPr>
        <p:txBody>
          <a:bodyPr wrap="square">
            <a:spAutoFit/>
          </a:bodyPr>
          <a:lstStyle/>
          <a:p>
            <a:pPr marL="342900" indent="-342900">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Sound energy can occur over a broad </a:t>
            </a:r>
            <a:r>
              <a:rPr lang="en-IN" b="0" dirty="0" smtClean="0">
                <a:latin typeface="Times New Roman" panose="02020603050405020304" pitchFamily="18" charset="0"/>
                <a:cs typeface="Times New Roman" panose="02020603050405020304" pitchFamily="18" charset="0"/>
              </a:rPr>
              <a:t>frequency range</a:t>
            </a:r>
            <a:r>
              <a:rPr lang="en-IN" b="0" dirty="0">
                <a:latin typeface="Times New Roman" panose="02020603050405020304" pitchFamily="18" charset="0"/>
                <a:cs typeface="Times New Roman" panose="02020603050405020304" pitchFamily="18" charset="0"/>
              </a:rPr>
              <a:t>, and the human ear is sensitive from about </a:t>
            </a:r>
            <a:r>
              <a:rPr lang="en-IN" b="0" dirty="0" smtClean="0">
                <a:latin typeface="Times New Roman" panose="02020603050405020304" pitchFamily="18" charset="0"/>
                <a:cs typeface="Times New Roman" panose="02020603050405020304" pitchFamily="18" charset="0"/>
              </a:rPr>
              <a:t>20Hertz </a:t>
            </a:r>
            <a:r>
              <a:rPr lang="en-IN" b="0" dirty="0">
                <a:latin typeface="Times New Roman" panose="02020603050405020304" pitchFamily="18" charset="0"/>
                <a:cs typeface="Times New Roman" panose="02020603050405020304" pitchFamily="18" charset="0"/>
              </a:rPr>
              <a:t>(Hz) to 20,000 Hz. </a:t>
            </a:r>
            <a:endParaRPr lang="en-IN" b="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b="0" dirty="0" smtClean="0">
                <a:latin typeface="Times New Roman" panose="02020603050405020304" pitchFamily="18" charset="0"/>
                <a:cs typeface="Times New Roman" panose="02020603050405020304" pitchFamily="18" charset="0"/>
              </a:rPr>
              <a:t>The overall </a:t>
            </a:r>
            <a:r>
              <a:rPr lang="en-IN" b="0" dirty="0">
                <a:latin typeface="Times New Roman" panose="02020603050405020304" pitchFamily="18" charset="0"/>
                <a:cs typeface="Times New Roman" panose="02020603050405020304" pitchFamily="18" charset="0"/>
              </a:rPr>
              <a:t>level, the sum across all these </a:t>
            </a:r>
            <a:r>
              <a:rPr lang="en-IN" b="0" dirty="0" smtClean="0">
                <a:latin typeface="Times New Roman" panose="02020603050405020304" pitchFamily="18" charset="0"/>
                <a:cs typeface="Times New Roman" panose="02020603050405020304" pitchFamily="18" charset="0"/>
              </a:rPr>
              <a:t>frequencies is generally measured and specified.</a:t>
            </a:r>
            <a:endParaRPr lang="en-IN" b="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b="0" dirty="0" smtClean="0">
                <a:latin typeface="Times New Roman" panose="02020603050405020304" pitchFamily="18" charset="0"/>
                <a:cs typeface="Times New Roman" panose="02020603050405020304" pitchFamily="18" charset="0"/>
              </a:rPr>
              <a:t>It </a:t>
            </a:r>
            <a:r>
              <a:rPr lang="en-IN" b="0" dirty="0">
                <a:latin typeface="Times New Roman" panose="02020603050405020304" pitchFamily="18" charset="0"/>
                <a:cs typeface="Times New Roman" panose="02020603050405020304" pitchFamily="18" charset="0"/>
              </a:rPr>
              <a:t>is </a:t>
            </a:r>
            <a:r>
              <a:rPr lang="en-IN" b="0" dirty="0" smtClean="0">
                <a:latin typeface="Times New Roman" panose="02020603050405020304" pitchFamily="18" charset="0"/>
                <a:cs typeface="Times New Roman" panose="02020603050405020304" pitchFamily="18" charset="0"/>
              </a:rPr>
              <a:t>more helpful </a:t>
            </a:r>
            <a:r>
              <a:rPr lang="en-IN" b="0" dirty="0">
                <a:latin typeface="Times New Roman" panose="02020603050405020304" pitchFamily="18" charset="0"/>
                <a:cs typeface="Times New Roman" panose="02020603050405020304" pitchFamily="18" charset="0"/>
              </a:rPr>
              <a:t>to break this down </a:t>
            </a:r>
            <a:r>
              <a:rPr lang="en-IN" b="0" dirty="0" smtClean="0">
                <a:latin typeface="Times New Roman" panose="02020603050405020304" pitchFamily="18" charset="0"/>
                <a:cs typeface="Times New Roman" panose="02020603050405020304" pitchFamily="18" charset="0"/>
              </a:rPr>
              <a:t>into frequency </a:t>
            </a:r>
            <a:r>
              <a:rPr lang="en-IN" b="0" dirty="0">
                <a:latin typeface="Times New Roman" panose="02020603050405020304" pitchFamily="18" charset="0"/>
                <a:cs typeface="Times New Roman" panose="02020603050405020304" pitchFamily="18" charset="0"/>
              </a:rPr>
              <a:t>bands. </a:t>
            </a:r>
            <a:endParaRPr lang="en-IN" b="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b="0" dirty="0" smtClean="0">
                <a:latin typeface="Times New Roman" panose="02020603050405020304" pitchFamily="18" charset="0"/>
                <a:cs typeface="Times New Roman" panose="02020603050405020304" pitchFamily="18" charset="0"/>
              </a:rPr>
              <a:t>As </a:t>
            </a:r>
            <a:r>
              <a:rPr lang="en-IN" b="0" dirty="0">
                <a:latin typeface="Times New Roman" panose="02020603050405020304" pitchFamily="18" charset="0"/>
                <a:cs typeface="Times New Roman" panose="02020603050405020304" pitchFamily="18" charset="0"/>
              </a:rPr>
              <a:t>in music, an </a:t>
            </a:r>
            <a:r>
              <a:rPr lang="en-IN" b="0" i="1" dirty="0">
                <a:latin typeface="Times New Roman" panose="02020603050405020304" pitchFamily="18" charset="0"/>
                <a:cs typeface="Times New Roman" panose="02020603050405020304" pitchFamily="18" charset="0"/>
              </a:rPr>
              <a:t>octave </a:t>
            </a:r>
            <a:r>
              <a:rPr lang="en-IN" b="0" i="1" dirty="0" smtClean="0">
                <a:latin typeface="Times New Roman" panose="02020603050405020304" pitchFamily="18" charset="0"/>
                <a:cs typeface="Times New Roman" panose="02020603050405020304" pitchFamily="18" charset="0"/>
              </a:rPr>
              <a:t>band </a:t>
            </a:r>
            <a:r>
              <a:rPr lang="en-IN" b="0" dirty="0" smtClean="0">
                <a:latin typeface="Times New Roman" panose="02020603050405020304" pitchFamily="18" charset="0"/>
                <a:cs typeface="Times New Roman" panose="02020603050405020304" pitchFamily="18" charset="0"/>
              </a:rPr>
              <a:t>convention is </a:t>
            </a:r>
            <a:r>
              <a:rPr lang="en-IN" b="0" dirty="0">
                <a:latin typeface="Times New Roman" panose="02020603050405020304" pitchFamily="18" charset="0"/>
                <a:cs typeface="Times New Roman" panose="02020603050405020304" pitchFamily="18" charset="0"/>
              </a:rPr>
              <a:t>chosen. </a:t>
            </a:r>
            <a:endParaRPr lang="en-IN" b="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b="0" dirty="0" smtClean="0">
                <a:latin typeface="Times New Roman" panose="02020603050405020304" pitchFamily="18" charset="0"/>
                <a:cs typeface="Times New Roman" panose="02020603050405020304" pitchFamily="18" charset="0"/>
              </a:rPr>
              <a:t>Each </a:t>
            </a:r>
            <a:r>
              <a:rPr lang="en-IN" b="0" dirty="0">
                <a:latin typeface="Times New Roman" panose="02020603050405020304" pitchFamily="18" charset="0"/>
                <a:cs typeface="Times New Roman" panose="02020603050405020304" pitchFamily="18" charset="0"/>
              </a:rPr>
              <a:t>progressive band </a:t>
            </a:r>
            <a:r>
              <a:rPr lang="en-IN" b="0" dirty="0" smtClean="0">
                <a:latin typeface="Times New Roman" panose="02020603050405020304" pitchFamily="18" charset="0"/>
                <a:cs typeface="Times New Roman" panose="02020603050405020304" pitchFamily="18" charset="0"/>
              </a:rPr>
              <a:t>has double </a:t>
            </a:r>
            <a:r>
              <a:rPr lang="en-IN" b="0" dirty="0">
                <a:latin typeface="Times New Roman" panose="02020603050405020304" pitchFamily="18" charset="0"/>
                <a:cs typeface="Times New Roman" panose="02020603050405020304" pitchFamily="18" charset="0"/>
              </a:rPr>
              <a:t>the bandwidth of the previous. </a:t>
            </a:r>
            <a:endParaRPr lang="en-IN" b="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b="0" dirty="0" smtClean="0">
                <a:latin typeface="Times New Roman" panose="02020603050405020304" pitchFamily="18" charset="0"/>
                <a:cs typeface="Times New Roman" panose="02020603050405020304" pitchFamily="18" charset="0"/>
              </a:rPr>
              <a:t>The </a:t>
            </a:r>
            <a:r>
              <a:rPr lang="en-IN" b="0" dirty="0" err="1" smtClean="0">
                <a:latin typeface="Times New Roman" panose="02020603050405020304" pitchFamily="18" charset="0"/>
                <a:cs typeface="Times New Roman" panose="02020603050405020304" pitchFamily="18" charset="0"/>
              </a:rPr>
              <a:t>center</a:t>
            </a:r>
            <a:r>
              <a:rPr lang="en-IN" b="0" dirty="0" smtClean="0">
                <a:latin typeface="Times New Roman" panose="02020603050405020304" pitchFamily="18" charset="0"/>
                <a:cs typeface="Times New Roman" panose="02020603050405020304" pitchFamily="18" charset="0"/>
              </a:rPr>
              <a:t> frequencies </a:t>
            </a:r>
            <a:r>
              <a:rPr lang="en-IN" b="0" dirty="0">
                <a:latin typeface="Times New Roman" panose="02020603050405020304" pitchFamily="18" charset="0"/>
                <a:cs typeface="Times New Roman" panose="02020603050405020304" pitchFamily="18" charset="0"/>
              </a:rPr>
              <a:t>assigned for the bands for the full </a:t>
            </a:r>
            <a:r>
              <a:rPr lang="en-IN" b="0" dirty="0" smtClean="0">
                <a:latin typeface="Times New Roman" panose="02020603050405020304" pitchFamily="18" charset="0"/>
                <a:cs typeface="Times New Roman" panose="02020603050405020304" pitchFamily="18" charset="0"/>
              </a:rPr>
              <a:t>range of </a:t>
            </a:r>
            <a:r>
              <a:rPr lang="en-IN" b="0" dirty="0">
                <a:latin typeface="Times New Roman" panose="02020603050405020304" pitchFamily="18" charset="0"/>
                <a:cs typeface="Times New Roman" panose="02020603050405020304" pitchFamily="18" charset="0"/>
              </a:rPr>
              <a:t>human hearing are: 31.5, 63, 125, 250, 500, 1000</a:t>
            </a:r>
            <a:r>
              <a:rPr lang="en-IN" b="0" dirty="0" smtClean="0">
                <a:latin typeface="Times New Roman" panose="02020603050405020304" pitchFamily="18" charset="0"/>
                <a:cs typeface="Times New Roman" panose="02020603050405020304" pitchFamily="18" charset="0"/>
              </a:rPr>
              <a:t>, 2000</a:t>
            </a:r>
            <a:r>
              <a:rPr lang="en-IN" b="0" dirty="0">
                <a:latin typeface="Times New Roman" panose="02020603050405020304" pitchFamily="18" charset="0"/>
                <a:cs typeface="Times New Roman" panose="02020603050405020304" pitchFamily="18" charset="0"/>
              </a:rPr>
              <a:t>, 4000, 8000, and 16000 Hz. Usually, </a:t>
            </a:r>
            <a:r>
              <a:rPr lang="en-IN" b="0" dirty="0" smtClean="0">
                <a:latin typeface="Times New Roman" panose="02020603050405020304" pitchFamily="18" charset="0"/>
                <a:cs typeface="Times New Roman" panose="02020603050405020304" pitchFamily="18" charset="0"/>
              </a:rPr>
              <a:t>we disregard </a:t>
            </a:r>
            <a:r>
              <a:rPr lang="en-IN" b="0" dirty="0">
                <a:latin typeface="Times New Roman" panose="02020603050405020304" pitchFamily="18" charset="0"/>
                <a:cs typeface="Times New Roman" panose="02020603050405020304" pitchFamily="18" charset="0"/>
              </a:rPr>
              <a:t>the last band.</a:t>
            </a:r>
            <a:endParaRPr lang="en-IN"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1295400" y="1160283"/>
            <a:ext cx="6332010" cy="4194045"/>
          </a:xfrm>
          <a:prstGeom prst="rect">
            <a:avLst/>
          </a:prstGeom>
        </p:spPr>
      </p:pic>
      <p:sp>
        <p:nvSpPr>
          <p:cNvPr id="7" name="Rectangle 6"/>
          <p:cNvSpPr/>
          <p:nvPr/>
        </p:nvSpPr>
        <p:spPr>
          <a:xfrm>
            <a:off x="1524000" y="5283110"/>
            <a:ext cx="7315200" cy="830997"/>
          </a:xfrm>
          <a:prstGeom prst="rect">
            <a:avLst/>
          </a:prstGeom>
        </p:spPr>
        <p:txBody>
          <a:bodyPr wrap="square">
            <a:spAutoFit/>
          </a:bodyPr>
          <a:lstStyle/>
          <a:p>
            <a:pPr algn="ctr"/>
            <a:r>
              <a:rPr lang="en-IN" b="0" dirty="0">
                <a:solidFill>
                  <a:srgbClr val="FF0000"/>
                </a:solidFill>
                <a:latin typeface="Times-Roman"/>
              </a:rPr>
              <a:t>At the highest levels, noise above 120 dB can</a:t>
            </a:r>
          </a:p>
          <a:p>
            <a:pPr algn="ctr"/>
            <a:r>
              <a:rPr lang="en-IN" b="0" dirty="0">
                <a:solidFill>
                  <a:srgbClr val="FF0000"/>
                </a:solidFill>
                <a:latin typeface="Times-Roman"/>
              </a:rPr>
              <a:t>cause instant hearing damage.</a:t>
            </a:r>
            <a:endParaRPr lang="en-IN" dirty="0">
              <a:solidFill>
                <a:srgbClr val="FF0000"/>
              </a:solidFill>
            </a:endParaRPr>
          </a:p>
        </p:txBody>
      </p:sp>
    </p:spTree>
    <p:extLst>
      <p:ext uri="{BB962C8B-B14F-4D97-AF65-F5344CB8AC3E}">
        <p14:creationId xmlns:p14="http://schemas.microsoft.com/office/powerpoint/2010/main" val="115441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dissolv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dissolv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inVertical)">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320675" y="258761"/>
            <a:ext cx="8229600" cy="792163"/>
          </a:xfrm>
        </p:spPr>
        <p:txBody>
          <a:bodyPr/>
          <a:lstStyle/>
          <a:p>
            <a:r>
              <a:rPr lang="en-IN" sz="2800" dirty="0" smtClean="0"/>
              <a:t>Mono Octave Band S P L </a:t>
            </a:r>
          </a:p>
        </p:txBody>
      </p:sp>
      <p:sp>
        <p:nvSpPr>
          <p:cNvPr id="3" name="Content Placeholder 2"/>
          <p:cNvSpPr>
            <a:spLocks noGrp="1"/>
          </p:cNvSpPr>
          <p:nvPr>
            <p:ph idx="1"/>
          </p:nvPr>
        </p:nvSpPr>
        <p:spPr>
          <a:xfrm>
            <a:off x="228600" y="1447800"/>
            <a:ext cx="8229600" cy="838200"/>
          </a:xfrm>
        </p:spPr>
        <p:txBody>
          <a:bodyPr/>
          <a:lstStyle/>
          <a:p>
            <a:r>
              <a:rPr lang="en-IN" sz="2400" smtClean="0">
                <a:latin typeface="Times New Roman" panose="02020603050405020304" pitchFamily="18" charset="0"/>
                <a:cs typeface="Times New Roman" panose="02020603050405020304" pitchFamily="18" charset="0"/>
              </a:rPr>
              <a:t>SPL at each of the eight octave bands with nominal midband frequencies from 63 Hz to 8 kHz, as</a:t>
            </a:r>
          </a:p>
        </p:txBody>
      </p:sp>
      <p:graphicFrame>
        <p:nvGraphicFramePr>
          <p:cNvPr id="4" name="Object 2"/>
          <p:cNvGraphicFramePr>
            <a:graphicFrameLocks noChangeAspect="1"/>
          </p:cNvGraphicFramePr>
          <p:nvPr/>
        </p:nvGraphicFramePr>
        <p:xfrm>
          <a:off x="2895600" y="2514600"/>
          <a:ext cx="3368675" cy="762000"/>
        </p:xfrm>
        <a:graphic>
          <a:graphicData uri="http://schemas.openxmlformats.org/presentationml/2006/ole">
            <mc:AlternateContent xmlns:mc="http://schemas.openxmlformats.org/markup-compatibility/2006">
              <mc:Choice xmlns:v="urn:schemas-microsoft-com:vml" Requires="v">
                <p:oleObj spid="_x0000_s31782" name="Equation" r:id="rId3" imgW="1066680" imgH="241200" progId="Equation.3">
                  <p:embed/>
                </p:oleObj>
              </mc:Choice>
              <mc:Fallback>
                <p:oleObj name="Equation" r:id="rId3" imgW="106668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514600"/>
                        <a:ext cx="3368675"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427036" y="3464553"/>
            <a:ext cx="85645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where </a:t>
            </a:r>
            <a:r>
              <a:rPr lang="en-IN" b="0" i="1" dirty="0" err="1">
                <a:latin typeface="Times New Roman" panose="02020603050405020304" pitchFamily="18" charset="0"/>
                <a:cs typeface="Times New Roman" panose="02020603050405020304" pitchFamily="18" charset="0"/>
              </a:rPr>
              <a:t>L</a:t>
            </a:r>
            <a:r>
              <a:rPr lang="en-IN" b="0" i="1" baseline="-25000" dirty="0" err="1">
                <a:latin typeface="Times New Roman" panose="02020603050405020304" pitchFamily="18" charset="0"/>
                <a:cs typeface="Times New Roman" panose="02020603050405020304" pitchFamily="18" charset="0"/>
              </a:rPr>
              <a:t>w</a:t>
            </a:r>
            <a:r>
              <a:rPr lang="en-IN" b="0" dirty="0">
                <a:latin typeface="Times New Roman" panose="02020603050405020304" pitchFamily="18" charset="0"/>
                <a:cs typeface="Times New Roman" panose="02020603050405020304" pitchFamily="18" charset="0"/>
              </a:rPr>
              <a:t> is the octave-band sound power emitted by the source,</a:t>
            </a:r>
          </a:p>
          <a:p>
            <a:pPr eaLnBrk="1" hangingPunct="1">
              <a:buFont typeface="Arial" panose="020B0604020202020204" pitchFamily="34" charset="0"/>
              <a:buChar char="•"/>
            </a:pPr>
            <a:r>
              <a:rPr lang="en-IN" b="0" i="1" dirty="0">
                <a:latin typeface="Times New Roman" panose="02020603050405020304" pitchFamily="18" charset="0"/>
                <a:cs typeface="Times New Roman" panose="02020603050405020304" pitchFamily="18" charset="0"/>
              </a:rPr>
              <a:t>D</a:t>
            </a:r>
            <a:r>
              <a:rPr lang="en-IN" b="0" i="1" baseline="-25000" dirty="0">
                <a:latin typeface="Times New Roman" panose="02020603050405020304" pitchFamily="18" charset="0"/>
                <a:cs typeface="Times New Roman" panose="02020603050405020304" pitchFamily="18" charset="0"/>
              </a:rPr>
              <a:t>c</a:t>
            </a:r>
            <a:r>
              <a:rPr lang="en-IN" b="0" dirty="0">
                <a:latin typeface="Times New Roman" panose="02020603050405020304" pitchFamily="18" charset="0"/>
                <a:cs typeface="Times New Roman" panose="02020603050405020304" pitchFamily="18" charset="0"/>
              </a:rPr>
              <a:t> is the directivity correction for sources that are not omnidirectional,</a:t>
            </a:r>
          </a:p>
          <a:p>
            <a:pPr eaLnBrk="1" hangingPunct="1">
              <a:buFont typeface="Arial" panose="020B0604020202020204" pitchFamily="34" charset="0"/>
              <a:buChar char="•"/>
            </a:pPr>
            <a:r>
              <a:rPr lang="en-IN" b="0" i="1" dirty="0">
                <a:latin typeface="Times New Roman" panose="02020603050405020304" pitchFamily="18" charset="0"/>
                <a:cs typeface="Times New Roman" panose="02020603050405020304" pitchFamily="18" charset="0"/>
              </a:rPr>
              <a:t>A</a:t>
            </a:r>
            <a:r>
              <a:rPr lang="en-IN" b="0" dirty="0">
                <a:latin typeface="Times New Roman" panose="02020603050405020304" pitchFamily="18" charset="0"/>
                <a:cs typeface="Times New Roman" panose="02020603050405020304" pitchFamily="18" charset="0"/>
              </a:rPr>
              <a:t> is the octave-band attenuation, and </a:t>
            </a:r>
          </a:p>
          <a:p>
            <a:pPr eaLnBrk="1" hangingPunct="1">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subscript </a:t>
            </a:r>
            <a:r>
              <a:rPr lang="en-IN" b="0" i="1" dirty="0">
                <a:latin typeface="Times New Roman" panose="02020603050405020304" pitchFamily="18" charset="0"/>
                <a:cs typeface="Times New Roman" panose="02020603050405020304" pitchFamily="18" charset="0"/>
              </a:rPr>
              <a:t>f</a:t>
            </a:r>
            <a:r>
              <a:rPr lang="en-IN" b="0" dirty="0">
                <a:latin typeface="Times New Roman" panose="02020603050405020304" pitchFamily="18" charset="0"/>
                <a:cs typeface="Times New Roman" panose="02020603050405020304" pitchFamily="18" charset="0"/>
              </a:rPr>
              <a:t> indicating that this quantity is calculated for each octave band frequency.</a:t>
            </a:r>
          </a:p>
        </p:txBody>
      </p:sp>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6639180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dissolve">
                                      <p:cBhvr>
                                        <p:cTn id="22" dur="500"/>
                                        <p:tgtEl>
                                          <p:spTgt spid="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dissolve">
                                      <p:cBhvr>
                                        <p:cTn id="27" dur="500"/>
                                        <p:tgtEl>
                                          <p:spTgt spid="5">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dissolve">
                                      <p:cBhvr>
                                        <p:cTn id="3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457200" y="274638"/>
            <a:ext cx="8229600" cy="868362"/>
          </a:xfrm>
        </p:spPr>
        <p:txBody>
          <a:bodyPr/>
          <a:lstStyle/>
          <a:p>
            <a:r>
              <a:rPr lang="en-IN" sz="2800" dirty="0" smtClean="0">
                <a:latin typeface="Times New Roman" panose="02020603050405020304" pitchFamily="18" charset="0"/>
                <a:cs typeface="Times New Roman" panose="02020603050405020304" pitchFamily="18" charset="0"/>
              </a:rPr>
              <a:t>The Attenuation  (</a:t>
            </a:r>
            <a:r>
              <a:rPr lang="en-IN" sz="2800" i="1" dirty="0" smtClean="0">
                <a:latin typeface="Times New Roman" panose="02020603050405020304" pitchFamily="18" charset="0"/>
                <a:cs typeface="Times New Roman" panose="02020603050405020304" pitchFamily="18" charset="0"/>
              </a:rPr>
              <a:t>A</a:t>
            </a:r>
            <a:r>
              <a:rPr lang="en-IN" sz="2800" dirty="0" smtClean="0">
                <a:latin typeface="Times New Roman" panose="02020603050405020304" pitchFamily="18" charset="0"/>
                <a:cs typeface="Times New Roman" panose="02020603050405020304" pitchFamily="18" charset="0"/>
              </a:rPr>
              <a:t>)</a:t>
            </a:r>
            <a:endParaRPr lang="en-IN" sz="2800" dirty="0" smtClean="0"/>
          </a:p>
        </p:txBody>
      </p:sp>
      <p:sp>
        <p:nvSpPr>
          <p:cNvPr id="3" name="Content Placeholder 2"/>
          <p:cNvSpPr>
            <a:spLocks noGrp="1"/>
          </p:cNvSpPr>
          <p:nvPr>
            <p:ph idx="1"/>
          </p:nvPr>
        </p:nvSpPr>
        <p:spPr>
          <a:xfrm>
            <a:off x="457200" y="2895600"/>
            <a:ext cx="8229600" cy="3230563"/>
          </a:xfrm>
        </p:spPr>
        <p:txBody>
          <a:bodyPr/>
          <a:lstStyle/>
          <a:p>
            <a:r>
              <a:rPr lang="en-IN" sz="2400" dirty="0" smtClean="0">
                <a:latin typeface="Times New Roman" panose="02020603050405020304" pitchFamily="18" charset="0"/>
                <a:cs typeface="Times New Roman" panose="02020603050405020304" pitchFamily="18" charset="0"/>
              </a:rPr>
              <a:t>Geometrical divergence : </a:t>
            </a:r>
            <a:r>
              <a:rPr lang="en-IN" sz="2400" i="1" dirty="0" err="1" smtClean="0">
                <a:latin typeface="Times New Roman" panose="02020603050405020304" pitchFamily="18" charset="0"/>
                <a:cs typeface="Times New Roman" panose="02020603050405020304" pitchFamily="18" charset="0"/>
              </a:rPr>
              <a:t>A</a:t>
            </a:r>
            <a:r>
              <a:rPr lang="en-IN" sz="2400" i="1" baseline="-25000" dirty="0" err="1" smtClean="0">
                <a:latin typeface="Times New Roman" panose="02020603050405020304" pitchFamily="18" charset="0"/>
                <a:cs typeface="Times New Roman" panose="02020603050405020304" pitchFamily="18" charset="0"/>
              </a:rPr>
              <a:t>div</a:t>
            </a:r>
            <a:r>
              <a:rPr lang="en-IN" sz="2400" dirty="0" smtClean="0">
                <a:latin typeface="Times New Roman" panose="02020603050405020304" pitchFamily="18" charset="0"/>
                <a:cs typeface="Times New Roman" panose="02020603050405020304" pitchFamily="18" charset="0"/>
              </a:rPr>
              <a:t> </a:t>
            </a:r>
          </a:p>
          <a:p>
            <a:r>
              <a:rPr lang="en-IN" sz="2400" dirty="0" smtClean="0">
                <a:latin typeface="Times New Roman" panose="02020603050405020304" pitchFamily="18" charset="0"/>
                <a:cs typeface="Times New Roman" panose="02020603050405020304" pitchFamily="18" charset="0"/>
              </a:rPr>
              <a:t>Atmospheric absorption : </a:t>
            </a:r>
            <a:r>
              <a:rPr lang="en-IN" sz="2400" i="1" dirty="0" err="1" smtClean="0">
                <a:latin typeface="Times New Roman" panose="02020603050405020304" pitchFamily="18" charset="0"/>
                <a:cs typeface="Times New Roman" panose="02020603050405020304" pitchFamily="18" charset="0"/>
              </a:rPr>
              <a:t>A</a:t>
            </a:r>
            <a:r>
              <a:rPr lang="en-IN" sz="2400" i="1" baseline="-25000" dirty="0" err="1" smtClean="0">
                <a:latin typeface="Times New Roman" panose="02020603050405020304" pitchFamily="18" charset="0"/>
                <a:cs typeface="Times New Roman" panose="02020603050405020304" pitchFamily="18" charset="0"/>
              </a:rPr>
              <a:t>atm</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 Ground effects : </a:t>
            </a:r>
            <a:r>
              <a:rPr lang="en-IN" sz="2400" i="1" dirty="0" err="1" smtClean="0">
                <a:latin typeface="Times New Roman" panose="02020603050405020304" pitchFamily="18" charset="0"/>
                <a:cs typeface="Times New Roman" panose="02020603050405020304" pitchFamily="18" charset="0"/>
              </a:rPr>
              <a:t>A</a:t>
            </a:r>
            <a:r>
              <a:rPr lang="en-IN" sz="2400" i="1" baseline="-25000" dirty="0" err="1" smtClean="0">
                <a:latin typeface="Times New Roman" panose="02020603050405020304" pitchFamily="18" charset="0"/>
                <a:cs typeface="Times New Roman" panose="02020603050405020304" pitchFamily="18" charset="0"/>
              </a:rPr>
              <a:t>gr</a:t>
            </a:r>
            <a:endParaRPr lang="en-IN" sz="2400" i="1" baseline="-250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Sound barriers : </a:t>
            </a:r>
            <a:r>
              <a:rPr lang="en-IN" sz="2400" i="1" dirty="0" err="1" smtClean="0">
                <a:latin typeface="Times New Roman" panose="02020603050405020304" pitchFamily="18" charset="0"/>
                <a:cs typeface="Times New Roman" panose="02020603050405020304" pitchFamily="18" charset="0"/>
              </a:rPr>
              <a:t>A</a:t>
            </a:r>
            <a:r>
              <a:rPr lang="en-IN" sz="2400" i="1" baseline="-25000" dirty="0" err="1" smtClean="0">
                <a:latin typeface="Times New Roman" panose="02020603050405020304" pitchFamily="18" charset="0"/>
                <a:cs typeface="Times New Roman" panose="02020603050405020304" pitchFamily="18" charset="0"/>
              </a:rPr>
              <a:t>bar</a:t>
            </a:r>
            <a:r>
              <a:rPr lang="en-IN" sz="2400" dirty="0" smtClean="0">
                <a:latin typeface="Times New Roman" panose="02020603050405020304" pitchFamily="18" charset="0"/>
                <a:cs typeface="Times New Roman" panose="02020603050405020304" pitchFamily="18" charset="0"/>
              </a:rPr>
              <a:t> </a:t>
            </a:r>
          </a:p>
          <a:p>
            <a:r>
              <a:rPr lang="en-IN" sz="2400" dirty="0" smtClean="0">
                <a:latin typeface="Times New Roman" panose="02020603050405020304" pitchFamily="18" charset="0"/>
                <a:cs typeface="Times New Roman" panose="02020603050405020304" pitchFamily="18" charset="0"/>
              </a:rPr>
              <a:t>Miscellaneous effects : </a:t>
            </a:r>
            <a:r>
              <a:rPr lang="en-IN" sz="2400" i="1" dirty="0" err="1" smtClean="0">
                <a:latin typeface="Times New Roman" panose="02020603050405020304" pitchFamily="18" charset="0"/>
                <a:cs typeface="Times New Roman" panose="02020603050405020304" pitchFamily="18" charset="0"/>
              </a:rPr>
              <a:t>A</a:t>
            </a:r>
            <a:r>
              <a:rPr lang="en-IN" sz="2400" i="1" baseline="-25000" dirty="0" err="1" smtClean="0">
                <a:latin typeface="Times New Roman" panose="02020603050405020304" pitchFamily="18" charset="0"/>
                <a:cs typeface="Times New Roman" panose="02020603050405020304" pitchFamily="18" charset="0"/>
              </a:rPr>
              <a:t>misc</a:t>
            </a:r>
            <a:r>
              <a:rPr lang="en-IN" sz="2400" dirty="0" smtClean="0">
                <a:latin typeface="Times New Roman" panose="02020603050405020304" pitchFamily="18" charset="0"/>
                <a:cs typeface="Times New Roman" panose="02020603050405020304" pitchFamily="18" charset="0"/>
              </a:rPr>
              <a:t> </a:t>
            </a:r>
          </a:p>
          <a:p>
            <a:r>
              <a:rPr lang="en-IN" sz="2400" dirty="0" smtClean="0">
                <a:latin typeface="Times New Roman" panose="02020603050405020304" pitchFamily="18" charset="0"/>
                <a:cs typeface="Times New Roman" panose="02020603050405020304" pitchFamily="18" charset="0"/>
              </a:rPr>
              <a:t>Generally the attenuation due to sound barriers and miscellaneous effects are negligible for </a:t>
            </a:r>
            <a:r>
              <a:rPr lang="en-IN" sz="2400" dirty="0" err="1" smtClean="0">
                <a:latin typeface="Times New Roman" panose="02020603050405020304" pitchFamily="18" charset="0"/>
                <a:cs typeface="Times New Roman" panose="02020603050405020304" pitchFamily="18" charset="0"/>
              </a:rPr>
              <a:t>windfarms</a:t>
            </a:r>
            <a:r>
              <a:rPr lang="en-IN" sz="2400" dirty="0" smtClean="0">
                <a:latin typeface="Times New Roman" panose="02020603050405020304" pitchFamily="18" charset="0"/>
                <a:cs typeface="Times New Roman" panose="02020603050405020304" pitchFamily="18" charset="0"/>
              </a:rPr>
              <a:t>.</a:t>
            </a:r>
          </a:p>
        </p:txBody>
      </p:sp>
      <p:graphicFrame>
        <p:nvGraphicFramePr>
          <p:cNvPr id="90114" name="Object 2"/>
          <p:cNvGraphicFramePr>
            <a:graphicFrameLocks noChangeAspect="1"/>
          </p:cNvGraphicFramePr>
          <p:nvPr/>
        </p:nvGraphicFramePr>
        <p:xfrm>
          <a:off x="1544638" y="1600200"/>
          <a:ext cx="6376987" cy="762000"/>
        </p:xfrm>
        <a:graphic>
          <a:graphicData uri="http://schemas.openxmlformats.org/presentationml/2006/ole">
            <mc:AlternateContent xmlns:mc="http://schemas.openxmlformats.org/markup-compatibility/2006">
              <mc:Choice xmlns:v="urn:schemas-microsoft-com:vml" Requires="v">
                <p:oleObj spid="_x0000_s32807" name="Equation" r:id="rId3" imgW="2019240" imgH="241200" progId="Equation.3">
                  <p:embed/>
                </p:oleObj>
              </mc:Choice>
              <mc:Fallback>
                <p:oleObj name="Equation" r:id="rId3" imgW="201924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4638" y="1600200"/>
                        <a:ext cx="6376987"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 name="Group 17"/>
          <p:cNvGrpSpPr>
            <a:grpSpLocks/>
          </p:cNvGrpSpPr>
          <p:nvPr/>
        </p:nvGrpSpPr>
        <p:grpSpPr bwMode="auto">
          <a:xfrm>
            <a:off x="0" y="0"/>
            <a:ext cx="9144000" cy="6858000"/>
            <a:chOff x="0" y="0"/>
            <a:chExt cx="9144000" cy="6858000"/>
          </a:xfrm>
        </p:grpSpPr>
        <p:grpSp>
          <p:nvGrpSpPr>
            <p:cNvPr id="19" name="Group 8"/>
            <p:cNvGrpSpPr>
              <a:grpSpLocks/>
            </p:cNvGrpSpPr>
            <p:nvPr/>
          </p:nvGrpSpPr>
          <p:grpSpPr bwMode="auto">
            <a:xfrm>
              <a:off x="0" y="0"/>
              <a:ext cx="9144000" cy="6858000"/>
              <a:chOff x="0" y="0"/>
              <a:chExt cx="5760" cy="4320"/>
            </a:xfrm>
          </p:grpSpPr>
          <p:grpSp>
            <p:nvGrpSpPr>
              <p:cNvPr id="22" name="Group 31"/>
              <p:cNvGrpSpPr>
                <a:grpSpLocks/>
              </p:cNvGrpSpPr>
              <p:nvPr/>
            </p:nvGrpSpPr>
            <p:grpSpPr bwMode="auto">
              <a:xfrm>
                <a:off x="0" y="0"/>
                <a:ext cx="192" cy="4320"/>
                <a:chOff x="0" y="-48"/>
                <a:chExt cx="144" cy="4368"/>
              </a:xfrm>
            </p:grpSpPr>
            <p:sp>
              <p:nvSpPr>
                <p:cNvPr id="3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12"/>
              <p:cNvGrpSpPr>
                <a:grpSpLocks/>
              </p:cNvGrpSpPr>
              <p:nvPr/>
            </p:nvGrpSpPr>
            <p:grpSpPr bwMode="auto">
              <a:xfrm>
                <a:off x="5674" y="24"/>
                <a:ext cx="86" cy="4296"/>
                <a:chOff x="5616" y="-48"/>
                <a:chExt cx="144" cy="4368"/>
              </a:xfrm>
            </p:grpSpPr>
            <p:sp>
              <p:nvSpPr>
                <p:cNvPr id="3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0"/>
                <a:ext cx="5616" cy="144"/>
                <a:chOff x="96" y="-48"/>
                <a:chExt cx="5520" cy="144"/>
              </a:xfrm>
            </p:grpSpPr>
            <p:sp>
              <p:nvSpPr>
                <p:cNvPr id="2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4234"/>
                <a:ext cx="5616" cy="86"/>
                <a:chOff x="96" y="4176"/>
                <a:chExt cx="5520" cy="144"/>
              </a:xfrm>
            </p:grpSpPr>
            <p:sp>
              <p:nvSpPr>
                <p:cNvPr id="26" name="Rectangle 2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 name="Rectangle 2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0"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76413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dissolve">
                                      <p:cBhvr>
                                        <p:cTn id="7" dur="500"/>
                                        <p:tgtEl>
                                          <p:spTgt spid="901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dissolve">
                                      <p:cBhvr>
                                        <p:cTn id="27" dur="500"/>
                                        <p:tgtEl>
                                          <p:spTgt spid="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dissolve">
                                      <p:cBhvr>
                                        <p:cTn id="32" dur="500"/>
                                        <p:tgtEl>
                                          <p:spTgt spid="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dissolv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p:cNvSpPr>
            <a:spLocks noGrp="1"/>
          </p:cNvSpPr>
          <p:nvPr>
            <p:ph type="title"/>
          </p:nvPr>
        </p:nvSpPr>
        <p:spPr>
          <a:xfrm>
            <a:off x="381000" y="114300"/>
            <a:ext cx="6721475" cy="1143000"/>
          </a:xfrm>
        </p:spPr>
        <p:txBody>
          <a:bodyPr/>
          <a:lstStyle/>
          <a:p>
            <a:r>
              <a:rPr lang="en-IN" sz="2800" dirty="0" smtClean="0">
                <a:latin typeface="Times New Roman" panose="02020603050405020304" pitchFamily="18" charset="0"/>
                <a:cs typeface="Times New Roman" panose="02020603050405020304" pitchFamily="18" charset="0"/>
              </a:rPr>
              <a:t>SPL (A-weighted) as a function of distance from a Single WT</a:t>
            </a:r>
          </a:p>
        </p:txBody>
      </p:sp>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371600"/>
            <a:ext cx="7924800" cy="534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2660269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1138"/>
                                        </p:tgtEl>
                                        <p:attrNameLst>
                                          <p:attrName>style.visibility</p:attrName>
                                        </p:attrNameLst>
                                      </p:cBhvr>
                                      <p:to>
                                        <p:strVal val="visible"/>
                                      </p:to>
                                    </p:set>
                                    <p:animEffect transition="in" filter="dissolve">
                                      <p:cBhvr>
                                        <p:cTn id="7" dur="500"/>
                                        <p:tgtEl>
                                          <p:spTgt spid="91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09600" y="0"/>
            <a:ext cx="8229600" cy="1143000"/>
          </a:xfrm>
        </p:spPr>
        <p:txBody>
          <a:bodyPr/>
          <a:lstStyle/>
          <a:p>
            <a:r>
              <a:rPr lang="en-IN" sz="2800" smtClean="0">
                <a:latin typeface="Times New Roman" panose="02020603050405020304" pitchFamily="18" charset="0"/>
                <a:cs typeface="Times New Roman" panose="02020603050405020304" pitchFamily="18" charset="0"/>
              </a:rPr>
              <a:t>Sound pressure level contour maps generated by OPENWIND</a:t>
            </a:r>
          </a:p>
        </p:txBody>
      </p:sp>
      <p:sp>
        <p:nvSpPr>
          <p:cNvPr id="27651" name="Rectangle 3"/>
          <p:cNvSpPr>
            <a:spLocks noChangeArrowheads="1"/>
          </p:cNvSpPr>
          <p:nvPr/>
        </p:nvSpPr>
        <p:spPr bwMode="auto">
          <a:xfrm>
            <a:off x="2438400" y="1066800"/>
            <a:ext cx="2819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panose="020B0604020202020204" pitchFamily="34" charset="0"/>
              </a:defRPr>
            </a:lvl1pPr>
            <a:lvl2pPr marL="742950" indent="-285750" eaLnBrk="0" hangingPunct="0">
              <a:defRPr sz="2400" b="1">
                <a:solidFill>
                  <a:schemeClr val="tx1"/>
                </a:solidFill>
                <a:latin typeface="Arial" panose="020B0604020202020204" pitchFamily="34" charset="0"/>
              </a:defRPr>
            </a:lvl2pPr>
            <a:lvl3pPr marL="1143000" indent="-228600" eaLnBrk="0" hangingPunct="0">
              <a:defRPr sz="2400" b="1">
                <a:solidFill>
                  <a:schemeClr val="tx1"/>
                </a:solidFill>
                <a:latin typeface="Arial" panose="020B0604020202020204" pitchFamily="34" charset="0"/>
              </a:defRPr>
            </a:lvl3pPr>
            <a:lvl4pPr marL="1600200" indent="-228600" eaLnBrk="0" hangingPunct="0">
              <a:defRPr sz="2400" b="1">
                <a:solidFill>
                  <a:schemeClr val="tx1"/>
                </a:solidFill>
                <a:latin typeface="Arial" panose="020B0604020202020204" pitchFamily="34" charset="0"/>
              </a:defRPr>
            </a:lvl4pPr>
            <a:lvl5pPr marL="2057400" indent="-228600" eaLnBrk="0" hangingPunct="0">
              <a:defRPr sz="2400" b="1">
                <a:solidFill>
                  <a:schemeClr val="tx1"/>
                </a:solidFill>
                <a:latin typeface="Arial" panose="020B0604020202020204" pitchFamily="34" charset="0"/>
              </a:defRPr>
            </a:lvl5pPr>
            <a:lvl6pPr marL="2514600" indent="-228600" eaLnBrk="0" fontAlgn="base" hangingPunct="0">
              <a:spcBef>
                <a:spcPct val="0"/>
              </a:spcBef>
              <a:spcAft>
                <a:spcPct val="0"/>
              </a:spcAft>
              <a:defRPr sz="2400" b="1">
                <a:solidFill>
                  <a:schemeClr val="tx1"/>
                </a:solidFill>
                <a:latin typeface="Arial" panose="020B0604020202020204" pitchFamily="34" charset="0"/>
              </a:defRPr>
            </a:lvl6pPr>
            <a:lvl7pPr marL="2971800" indent="-228600" eaLnBrk="0" fontAlgn="base" hangingPunct="0">
              <a:spcBef>
                <a:spcPct val="0"/>
              </a:spcBef>
              <a:spcAft>
                <a:spcPct val="0"/>
              </a:spcAft>
              <a:defRPr sz="2400" b="1">
                <a:solidFill>
                  <a:schemeClr val="tx1"/>
                </a:solidFill>
                <a:latin typeface="Arial" panose="020B0604020202020204" pitchFamily="34" charset="0"/>
              </a:defRPr>
            </a:lvl7pPr>
            <a:lvl8pPr marL="3429000" indent="-228600" eaLnBrk="0" fontAlgn="base" hangingPunct="0">
              <a:spcBef>
                <a:spcPct val="0"/>
              </a:spcBef>
              <a:spcAft>
                <a:spcPct val="0"/>
              </a:spcAft>
              <a:defRPr sz="2400" b="1">
                <a:solidFill>
                  <a:schemeClr val="tx1"/>
                </a:solidFill>
                <a:latin typeface="Arial" panose="020B0604020202020204" pitchFamily="34" charset="0"/>
              </a:defRPr>
            </a:lvl8pPr>
            <a:lvl9pPr marL="3886200" indent="-228600" eaLnBrk="0" fontAlgn="base" hangingPunct="0">
              <a:spcBef>
                <a:spcPct val="0"/>
              </a:spcBef>
              <a:spcAft>
                <a:spcPct val="0"/>
              </a:spcAft>
              <a:defRPr sz="2400" b="1">
                <a:solidFill>
                  <a:schemeClr val="tx1"/>
                </a:solidFill>
                <a:latin typeface="Arial" panose="020B0604020202020204" pitchFamily="34" charset="0"/>
              </a:defRPr>
            </a:lvl9pPr>
          </a:lstStyle>
          <a:p>
            <a:pPr eaLnBrk="1" hangingPunct="1"/>
            <a:r>
              <a:rPr lang="en-IN" b="0"/>
              <a:t>WR36 : 30 turbines</a:t>
            </a:r>
          </a:p>
        </p:txBody>
      </p:sp>
      <p:pic>
        <p:nvPicPr>
          <p:cNvPr id="921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00200"/>
            <a:ext cx="59721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81200"/>
            <a:ext cx="63944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18"/>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31"/>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24"/>
              <p:cNvGrpSpPr>
                <a:grpSpLocks/>
              </p:cNvGrpSpPr>
              <p:nvPr/>
            </p:nvGrpSpPr>
            <p:grpSpPr bwMode="auto">
              <a:xfrm>
                <a:off x="144" y="0"/>
                <a:ext cx="5616" cy="144"/>
                <a:chOff x="96" y="-48"/>
                <a:chExt cx="5520" cy="144"/>
              </a:xfrm>
            </p:grpSpPr>
            <p:sp>
              <p:nvSpPr>
                <p:cNvPr id="2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4234"/>
                <a:ext cx="5616" cy="86"/>
                <a:chOff x="96" y="4176"/>
                <a:chExt cx="5520" cy="144"/>
              </a:xfrm>
            </p:grpSpPr>
            <p:sp>
              <p:nvSpPr>
                <p:cNvPr id="27" name="Rectangle 2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8061155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2163"/>
                                        </p:tgtEl>
                                        <p:attrNameLst>
                                          <p:attrName>style.visibility</p:attrName>
                                        </p:attrNameLst>
                                      </p:cBhvr>
                                      <p:to>
                                        <p:strVal val="visible"/>
                                      </p:to>
                                    </p:set>
                                    <p:animEffect transition="in" filter="dissolve">
                                      <p:cBhvr>
                                        <p:cTn id="7" dur="500"/>
                                        <p:tgtEl>
                                          <p:spTgt spid="921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2162"/>
                                        </p:tgtEl>
                                        <p:attrNameLst>
                                          <p:attrName>style.visibility</p:attrName>
                                        </p:attrNameLst>
                                      </p:cBhvr>
                                      <p:to>
                                        <p:strVal val="visible"/>
                                      </p:to>
                                    </p:set>
                                    <p:animEffect transition="in" filter="dissolve">
                                      <p:cBhvr>
                                        <p:cTn id="12" dur="500"/>
                                        <p:tgtEl>
                                          <p:spTgt spid="9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304801"/>
            <a:ext cx="8229600" cy="669925"/>
          </a:xfrm>
        </p:spPr>
        <p:txBody>
          <a:bodyPr/>
          <a:lstStyle/>
          <a:p>
            <a:r>
              <a:rPr lang="en-IN" sz="2800" dirty="0"/>
              <a:t>VISUAL IMPACT</a:t>
            </a:r>
          </a:p>
        </p:txBody>
      </p:sp>
      <p:sp>
        <p:nvSpPr>
          <p:cNvPr id="3" name="Content Placeholder 2"/>
          <p:cNvSpPr>
            <a:spLocks noGrp="1"/>
          </p:cNvSpPr>
          <p:nvPr>
            <p:ph idx="1"/>
          </p:nvPr>
        </p:nvSpPr>
        <p:spPr>
          <a:xfrm>
            <a:off x="304800" y="1128714"/>
            <a:ext cx="8671560" cy="5592761"/>
          </a:xfrm>
        </p:spPr>
        <p:txBody>
          <a:bodyPr/>
          <a:lstStyle/>
          <a:p>
            <a:r>
              <a:rPr lang="en-IN" sz="2400" dirty="0">
                <a:latin typeface="Times New Roman" panose="02020603050405020304" pitchFamily="18" charset="0"/>
                <a:cs typeface="Times New Roman" panose="02020603050405020304" pitchFamily="18" charset="0"/>
              </a:rPr>
              <a:t>V</a:t>
            </a:r>
            <a:r>
              <a:rPr lang="en-IN" sz="2400" dirty="0" smtClean="0">
                <a:latin typeface="Times New Roman" panose="02020603050405020304" pitchFamily="18" charset="0"/>
                <a:cs typeface="Times New Roman" panose="02020603050405020304" pitchFamily="18" charset="0"/>
              </a:rPr>
              <a:t>isual </a:t>
            </a:r>
            <a:r>
              <a:rPr lang="en-IN" sz="2400" dirty="0">
                <a:latin typeface="Times New Roman" panose="02020603050405020304" pitchFamily="18" charset="0"/>
                <a:cs typeface="Times New Roman" panose="02020603050405020304" pitchFamily="18" charset="0"/>
              </a:rPr>
              <a:t>impacts are </a:t>
            </a:r>
            <a:r>
              <a:rPr lang="en-IN" sz="2400" dirty="0" smtClean="0">
                <a:latin typeface="Times New Roman" panose="02020603050405020304" pitchFamily="18" charset="0"/>
                <a:cs typeface="Times New Roman" panose="02020603050405020304" pitchFamily="18" charset="0"/>
              </a:rPr>
              <a:t>key environmental </a:t>
            </a:r>
            <a:r>
              <a:rPr lang="en-IN" sz="2400" dirty="0">
                <a:latin typeface="Times New Roman" panose="02020603050405020304" pitchFamily="18" charset="0"/>
                <a:cs typeface="Times New Roman" panose="02020603050405020304" pitchFamily="18" charset="0"/>
              </a:rPr>
              <a:t>issues in determining wind farm </a:t>
            </a:r>
            <a:r>
              <a:rPr lang="en-IN" sz="2400" dirty="0" smtClean="0">
                <a:latin typeface="Times New Roman" panose="02020603050405020304" pitchFamily="18" charset="0"/>
                <a:cs typeface="Times New Roman" panose="02020603050405020304" pitchFamily="18" charset="0"/>
              </a:rPr>
              <a:t>applications.</a:t>
            </a:r>
          </a:p>
          <a:p>
            <a:r>
              <a:rPr lang="en-IN" sz="2400" dirty="0" smtClean="0">
                <a:latin typeface="Times New Roman" panose="02020603050405020304" pitchFamily="18" charset="0"/>
                <a:cs typeface="Times New Roman" panose="02020603050405020304" pitchFamily="18" charset="0"/>
              </a:rPr>
              <a:t>Landscape &amp; Visual Effects.</a:t>
            </a:r>
            <a:endParaRPr lang="en-IN" sz="2400" dirty="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Various </a:t>
            </a:r>
            <a:r>
              <a:rPr lang="en-IN" sz="2400" dirty="0">
                <a:latin typeface="Times New Roman" panose="02020603050405020304" pitchFamily="18" charset="0"/>
                <a:cs typeface="Times New Roman" panose="02020603050405020304" pitchFamily="18" charset="0"/>
              </a:rPr>
              <a:t>characteristics of wind </a:t>
            </a:r>
            <a:r>
              <a:rPr lang="en-IN" sz="2400" dirty="0" smtClean="0">
                <a:latin typeface="Times New Roman" panose="02020603050405020304" pitchFamily="18" charset="0"/>
                <a:cs typeface="Times New Roman" panose="02020603050405020304" pitchFamily="18" charset="0"/>
              </a:rPr>
              <a:t>turbines may cause landscape effect. </a:t>
            </a:r>
          </a:p>
          <a:p>
            <a:r>
              <a:rPr lang="en-IN" sz="2400" dirty="0" smtClean="0">
                <a:latin typeface="Times New Roman" panose="02020603050405020304" pitchFamily="18" charset="0"/>
                <a:cs typeface="Times New Roman" panose="02020603050405020304" pitchFamily="18" charset="0"/>
              </a:rPr>
              <a:t>These are;  the </a:t>
            </a:r>
            <a:r>
              <a:rPr lang="en-IN" sz="2400" dirty="0">
                <a:latin typeface="Times New Roman" panose="02020603050405020304" pitchFamily="18" charset="0"/>
                <a:cs typeface="Times New Roman" panose="02020603050405020304" pitchFamily="18" charset="0"/>
              </a:rPr>
              <a:t>turbines (size, height, number, material and </a:t>
            </a:r>
            <a:r>
              <a:rPr lang="en-IN" sz="2400" dirty="0" err="1">
                <a:latin typeface="Times New Roman" panose="02020603050405020304" pitchFamily="18" charset="0"/>
                <a:cs typeface="Times New Roman" panose="02020603050405020304" pitchFamily="18" charset="0"/>
              </a:rPr>
              <a:t>color</a:t>
            </a:r>
            <a:r>
              <a:rPr lang="en-IN" sz="2400" dirty="0" smtClean="0">
                <a:latin typeface="Times New Roman" panose="02020603050405020304" pitchFamily="18" charset="0"/>
                <a:cs typeface="Times New Roman" panose="02020603050405020304" pitchFamily="18" charset="0"/>
              </a:rPr>
              <a:t>), Access </a:t>
            </a:r>
            <a:r>
              <a:rPr lang="en-IN" sz="2400" dirty="0">
                <a:latin typeface="Times New Roman" panose="02020603050405020304" pitchFamily="18" charset="0"/>
                <a:cs typeface="Times New Roman" panose="02020603050405020304" pitchFamily="18" charset="0"/>
              </a:rPr>
              <a:t>and site tracks, s</a:t>
            </a:r>
            <a:r>
              <a:rPr lang="en-IN" sz="2400" dirty="0" smtClean="0">
                <a:latin typeface="Times New Roman" panose="02020603050405020304" pitchFamily="18" charset="0"/>
                <a:cs typeface="Times New Roman" panose="02020603050405020304" pitchFamily="18" charset="0"/>
              </a:rPr>
              <a:t>ubstation buildings &amp; Compounds</a:t>
            </a: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Grid connection, anemometer </a:t>
            </a:r>
            <a:r>
              <a:rPr lang="en-IN" sz="2400" dirty="0">
                <a:latin typeface="Times New Roman" panose="02020603050405020304" pitchFamily="18" charset="0"/>
                <a:cs typeface="Times New Roman" panose="02020603050405020304" pitchFamily="18" charset="0"/>
              </a:rPr>
              <a:t>masts, </a:t>
            </a:r>
            <a:r>
              <a:rPr lang="en-IN" sz="2400" dirty="0" smtClean="0">
                <a:latin typeface="Times New Roman" panose="02020603050405020304" pitchFamily="18" charset="0"/>
                <a:cs typeface="Times New Roman" panose="02020603050405020304" pitchFamily="18" charset="0"/>
              </a:rPr>
              <a:t>and transmission </a:t>
            </a:r>
            <a:r>
              <a:rPr lang="en-IN" sz="2400" dirty="0">
                <a:latin typeface="Times New Roman" panose="02020603050405020304" pitchFamily="18" charset="0"/>
                <a:cs typeface="Times New Roman" panose="02020603050405020304" pitchFamily="18" charset="0"/>
              </a:rPr>
              <a:t>lines</a:t>
            </a:r>
            <a:r>
              <a:rPr lang="en-IN"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Visual Effect is characterized by Shadow flickering: It </a:t>
            </a:r>
            <a:r>
              <a:rPr lang="en-US" sz="2400" dirty="0">
                <a:latin typeface="Times New Roman" panose="02020603050405020304" pitchFamily="18" charset="0"/>
                <a:cs typeface="Times New Roman" panose="02020603050405020304" pitchFamily="18" charset="0"/>
              </a:rPr>
              <a:t>is due to the periodic – about once per second – interruption of the sunlight by the rotating blades. </a:t>
            </a:r>
          </a:p>
          <a:p>
            <a:r>
              <a:rPr lang="en-US" sz="2400" dirty="0">
                <a:latin typeface="Times New Roman" panose="02020603050405020304" pitchFamily="18" charset="0"/>
                <a:cs typeface="Times New Roman" panose="02020603050405020304" pitchFamily="18" charset="0"/>
              </a:rPr>
              <a:t>Both flickering and shadow casting on dwellings and offices can be very annoying for the occupants. </a:t>
            </a:r>
          </a:p>
          <a:p>
            <a:r>
              <a:rPr lang="en-US" sz="2400" dirty="0">
                <a:latin typeface="Times New Roman" panose="02020603050405020304" pitchFamily="18" charset="0"/>
                <a:cs typeface="Times New Roman" panose="02020603050405020304" pitchFamily="18" charset="0"/>
              </a:rPr>
              <a:t>Shadow flickering is not regulated by law.</a:t>
            </a:r>
          </a:p>
          <a:p>
            <a:endParaRPr lang="en-IN" sz="2400" dirty="0">
              <a:latin typeface="Times New Roman" panose="02020603050405020304" pitchFamily="18" charset="0"/>
              <a:cs typeface="Times New Roman" panose="02020603050405020304" pitchFamily="18" charset="0"/>
            </a:endParaRP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27516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63562"/>
          </a:xfrm>
        </p:spPr>
        <p:txBody>
          <a:bodyPr/>
          <a:lstStyle/>
          <a:p>
            <a:r>
              <a:rPr lang="en-IN" sz="2800" dirty="0" smtClean="0">
                <a:latin typeface="Times New Roman" panose="02020603050405020304" pitchFamily="18" charset="0"/>
                <a:cs typeface="Times New Roman" panose="02020603050405020304" pitchFamily="18" charset="0"/>
              </a:rPr>
              <a:t>Site for </a:t>
            </a:r>
            <a:r>
              <a:rPr lang="en-US" sz="2800" dirty="0">
                <a:latin typeface="Times New Roman" panose="02020603050405020304" pitchFamily="18" charset="0"/>
                <a:cs typeface="Times New Roman" panose="02020603050405020304" pitchFamily="18" charset="0"/>
              </a:rPr>
              <a:t>Shadow </a:t>
            </a:r>
            <a:r>
              <a:rPr lang="en-US" sz="2800" dirty="0" smtClean="0">
                <a:latin typeface="Times New Roman" panose="02020603050405020304" pitchFamily="18" charset="0"/>
                <a:cs typeface="Times New Roman" panose="02020603050405020304" pitchFamily="18" charset="0"/>
              </a:rPr>
              <a:t>Flickering </a:t>
            </a:r>
            <a:r>
              <a:rPr lang="en-IN" sz="2800" dirty="0" smtClean="0">
                <a:latin typeface="Times New Roman" panose="02020603050405020304" pitchFamily="18" charset="0"/>
                <a:cs typeface="Times New Roman" panose="02020603050405020304" pitchFamily="18" charset="0"/>
              </a:rPr>
              <a:t>Analysis</a:t>
            </a:r>
            <a:endParaRPr lang="en-IN" sz="28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262521" y="1046524"/>
            <a:ext cx="6281279" cy="5491632"/>
          </a:xfrm>
          <a:prstGeom prst="rect">
            <a:avLst/>
          </a:prstGeom>
        </p:spPr>
      </p:pic>
      <p:grpSp>
        <p:nvGrpSpPr>
          <p:cNvPr id="8" name="Group 7"/>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2" name="Group 3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4" name="Group 13"/>
              <p:cNvGrpSpPr>
                <a:grpSpLocks/>
              </p:cNvGrpSpPr>
              <p:nvPr/>
            </p:nvGrpSpPr>
            <p:grpSpPr bwMode="auto">
              <a:xfrm>
                <a:off x="144" y="0"/>
                <a:ext cx="5616" cy="144"/>
                <a:chOff x="96" y="-48"/>
                <a:chExt cx="5520" cy="144"/>
              </a:xfrm>
            </p:grpSpPr>
            <p:sp>
              <p:nvSpPr>
                <p:cNvPr id="1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5" name="Group 14"/>
              <p:cNvGrpSpPr>
                <a:grpSpLocks/>
              </p:cNvGrpSpPr>
              <p:nvPr/>
            </p:nvGrpSpPr>
            <p:grpSpPr bwMode="auto">
              <a:xfrm>
                <a:off x="144" y="4234"/>
                <a:ext cx="5616" cy="86"/>
                <a:chOff x="96" y="4176"/>
                <a:chExt cx="5520" cy="144"/>
              </a:xfrm>
            </p:grpSpPr>
            <p:sp>
              <p:nvSpPr>
                <p:cNvPr id="16" name="Rectangle 1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159479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645275" cy="563562"/>
          </a:xfrm>
        </p:spPr>
        <p:txBody>
          <a:bodyPr/>
          <a:lstStyle/>
          <a:p>
            <a:r>
              <a:rPr lang="en-US" sz="2800" dirty="0" smtClean="0">
                <a:latin typeface="Times New Roman" panose="02020603050405020304" pitchFamily="18" charset="0"/>
                <a:cs typeface="Times New Roman" panose="02020603050405020304" pitchFamily="18" charset="0"/>
              </a:rPr>
              <a:t>Shadow Flickering </a:t>
            </a:r>
            <a:r>
              <a:rPr lang="en-IN" sz="2800" dirty="0" smtClean="0">
                <a:latin typeface="Times New Roman" panose="02020603050405020304" pitchFamily="18" charset="0"/>
                <a:cs typeface="Times New Roman" panose="02020603050405020304" pitchFamily="18" charset="0"/>
              </a:rPr>
              <a:t>Analysis</a:t>
            </a:r>
            <a:endParaRPr lang="en-IN" sz="2800" dirty="0">
              <a:latin typeface="Times New Roman" panose="02020603050405020304" pitchFamily="18" charset="0"/>
              <a:cs typeface="Times New Roman" panose="02020603050405020304" pitchFamily="18" charset="0"/>
            </a:endParaRPr>
          </a:p>
        </p:txBody>
      </p:sp>
      <p:grpSp>
        <p:nvGrpSpPr>
          <p:cNvPr id="8" name="Group 7"/>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2" name="Group 3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4" name="Group 13"/>
              <p:cNvGrpSpPr>
                <a:grpSpLocks/>
              </p:cNvGrpSpPr>
              <p:nvPr/>
            </p:nvGrpSpPr>
            <p:grpSpPr bwMode="auto">
              <a:xfrm>
                <a:off x="144" y="0"/>
                <a:ext cx="5616" cy="144"/>
                <a:chOff x="96" y="-48"/>
                <a:chExt cx="5520" cy="144"/>
              </a:xfrm>
            </p:grpSpPr>
            <p:sp>
              <p:nvSpPr>
                <p:cNvPr id="1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5" name="Group 14"/>
              <p:cNvGrpSpPr>
                <a:grpSpLocks/>
              </p:cNvGrpSpPr>
              <p:nvPr/>
            </p:nvGrpSpPr>
            <p:grpSpPr bwMode="auto">
              <a:xfrm>
                <a:off x="144" y="4234"/>
                <a:ext cx="5616" cy="86"/>
                <a:chOff x="96" y="4176"/>
                <a:chExt cx="5520" cy="144"/>
              </a:xfrm>
            </p:grpSpPr>
            <p:sp>
              <p:nvSpPr>
                <p:cNvPr id="16" name="Rectangle 1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Picture 2"/>
          <p:cNvPicPr>
            <a:picLocks noChangeAspect="1"/>
          </p:cNvPicPr>
          <p:nvPr/>
        </p:nvPicPr>
        <p:blipFill>
          <a:blip r:embed="rId3"/>
          <a:stretch>
            <a:fillRect/>
          </a:stretch>
        </p:blipFill>
        <p:spPr>
          <a:xfrm>
            <a:off x="304181" y="1166009"/>
            <a:ext cx="8717808" cy="5555466"/>
          </a:xfrm>
          <a:prstGeom prst="rect">
            <a:avLst/>
          </a:prstGeom>
        </p:spPr>
      </p:pic>
      <p:pic>
        <p:nvPicPr>
          <p:cNvPr id="5" name="Picture 4"/>
          <p:cNvPicPr>
            <a:picLocks noChangeAspect="1"/>
          </p:cNvPicPr>
          <p:nvPr/>
        </p:nvPicPr>
        <p:blipFill>
          <a:blip r:embed="rId4"/>
          <a:stretch>
            <a:fillRect/>
          </a:stretch>
        </p:blipFill>
        <p:spPr>
          <a:xfrm>
            <a:off x="5791200" y="1484504"/>
            <a:ext cx="2924175" cy="2581275"/>
          </a:xfrm>
          <a:prstGeom prst="rect">
            <a:avLst/>
          </a:prstGeom>
        </p:spPr>
      </p:pic>
    </p:spTree>
    <p:extLst>
      <p:ext uri="{BB962C8B-B14F-4D97-AF65-F5344CB8AC3E}">
        <p14:creationId xmlns:p14="http://schemas.microsoft.com/office/powerpoint/2010/main" val="58614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95888"/>
            <a:ext cx="8229600" cy="1143000"/>
          </a:xfrm>
        </p:spPr>
        <p:txBody>
          <a:bodyPr/>
          <a:lstStyle/>
          <a:p>
            <a:r>
              <a:rPr lang="en-US" sz="2800" dirty="0" smtClean="0"/>
              <a:t>Safety</a:t>
            </a:r>
          </a:p>
        </p:txBody>
      </p:sp>
      <p:sp>
        <p:nvSpPr>
          <p:cNvPr id="25603" name="Content Placeholder 2"/>
          <p:cNvSpPr>
            <a:spLocks noGrp="1"/>
          </p:cNvSpPr>
          <p:nvPr>
            <p:ph idx="1"/>
          </p:nvPr>
        </p:nvSpPr>
        <p:spPr>
          <a:xfrm>
            <a:off x="320675" y="1600200"/>
            <a:ext cx="8670925" cy="4525963"/>
          </a:xfrm>
        </p:spPr>
        <p:txBody>
          <a:bodyPr/>
          <a:lstStyle/>
          <a:p>
            <a:r>
              <a:rPr lang="en-US" sz="2400" dirty="0" smtClean="0">
                <a:latin typeface="Times New Roman" panose="02020603050405020304" pitchFamily="18" charset="0"/>
                <a:cs typeface="Times New Roman" panose="02020603050405020304" pitchFamily="18" charset="0"/>
              </a:rPr>
              <a:t>Most planning authorities demand safety and risk assessment studies. Wind turbines are not permitted to rotate above roads or railway-tracks.</a:t>
            </a:r>
          </a:p>
          <a:p>
            <a:r>
              <a:rPr lang="en-US" sz="2400" dirty="0" smtClean="0">
                <a:latin typeface="Times New Roman" panose="02020603050405020304" pitchFamily="18" charset="0"/>
                <a:cs typeface="Times New Roman" panose="02020603050405020304" pitchFamily="18" charset="0"/>
              </a:rPr>
              <a:t>Where icing of the blades or nacelle is likely limitations may be placed on the operation of the turbines with the rotor being stopped during icing and only released for restart when the ice has dispersed.</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77363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dissolve">
                                      <p:cBhvr>
                                        <p:cTn id="7" dur="500"/>
                                        <p:tgtEl>
                                          <p:spTgt spid="256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3">
                                            <p:txEl>
                                              <p:pRg st="1" end="1"/>
                                            </p:txEl>
                                          </p:spTgt>
                                        </p:tgtEl>
                                        <p:attrNameLst>
                                          <p:attrName>style.visibility</p:attrName>
                                        </p:attrNameLst>
                                      </p:cBhvr>
                                      <p:to>
                                        <p:strVal val="visible"/>
                                      </p:to>
                                    </p:set>
                                    <p:animEffect transition="in" filter="dissolve">
                                      <p:cBhvr>
                                        <p:cTn id="12" dur="500"/>
                                        <p:tgtEl>
                                          <p:spTgt spid="2560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868362"/>
          </a:xfrm>
        </p:spPr>
        <p:txBody>
          <a:bodyPr/>
          <a:lstStyle/>
          <a:p>
            <a:r>
              <a:rPr lang="en-IN" sz="2800" dirty="0">
                <a:latin typeface="Times New Roman" panose="02020603050405020304" pitchFamily="18" charset="0"/>
                <a:cs typeface="Times New Roman" panose="02020603050405020304" pitchFamily="18" charset="0"/>
              </a:rPr>
              <a:t>S</a:t>
            </a:r>
            <a:r>
              <a:rPr lang="en-IN" sz="2800" dirty="0" smtClean="0">
                <a:latin typeface="Times New Roman" panose="02020603050405020304" pitchFamily="18" charset="0"/>
                <a:cs typeface="Times New Roman" panose="02020603050405020304" pitchFamily="18" charset="0"/>
              </a:rPr>
              <a:t>trategic </a:t>
            </a:r>
            <a:r>
              <a:rPr lang="en-IN" sz="2800" dirty="0">
                <a:latin typeface="Times New Roman" panose="02020603050405020304" pitchFamily="18" charset="0"/>
                <a:cs typeface="Times New Roman" panose="02020603050405020304" pitchFamily="18" charset="0"/>
              </a:rPr>
              <a:t>E</a:t>
            </a:r>
            <a:r>
              <a:rPr lang="en-IN" sz="2800" dirty="0" smtClean="0">
                <a:latin typeface="Times New Roman" panose="02020603050405020304" pitchFamily="18" charset="0"/>
                <a:cs typeface="Times New Roman" panose="02020603050405020304" pitchFamily="18" charset="0"/>
              </a:rPr>
              <a:t>nvironmental </a:t>
            </a:r>
            <a:r>
              <a:rPr lang="en-IN" sz="2800" dirty="0">
                <a:latin typeface="Times New Roman" panose="02020603050405020304" pitchFamily="18" charset="0"/>
                <a:cs typeface="Times New Roman" panose="02020603050405020304" pitchFamily="18" charset="0"/>
              </a:rPr>
              <a:t>A</a:t>
            </a:r>
            <a:r>
              <a:rPr lang="en-IN" sz="2800" dirty="0" smtClean="0">
                <a:latin typeface="Times New Roman" panose="02020603050405020304" pitchFamily="18" charset="0"/>
                <a:cs typeface="Times New Roman" panose="02020603050405020304" pitchFamily="18" charset="0"/>
              </a:rPr>
              <a:t>ssessment </a:t>
            </a:r>
            <a:r>
              <a:rPr lang="en-IN" sz="2800" dirty="0">
                <a:latin typeface="Times New Roman" panose="02020603050405020304" pitchFamily="18" charset="0"/>
                <a:cs typeface="Times New Roman" panose="02020603050405020304" pitchFamily="18" charset="0"/>
              </a:rPr>
              <a:t>(SEA)</a:t>
            </a:r>
          </a:p>
        </p:txBody>
      </p:sp>
      <p:sp>
        <p:nvSpPr>
          <p:cNvPr id="3" name="Content Placeholder 2"/>
          <p:cNvSpPr>
            <a:spLocks noGrp="1"/>
          </p:cNvSpPr>
          <p:nvPr>
            <p:ph idx="1"/>
          </p:nvPr>
        </p:nvSpPr>
        <p:spPr>
          <a:xfrm>
            <a:off x="470694" y="1447372"/>
            <a:ext cx="8229600" cy="4525963"/>
          </a:xfrm>
        </p:spPr>
        <p:txBody>
          <a:bodyPr/>
          <a:lstStyle/>
          <a:p>
            <a:r>
              <a:rPr lang="en-IN" sz="2400" dirty="0">
                <a:latin typeface="Times New Roman" panose="02020603050405020304" pitchFamily="18" charset="0"/>
                <a:cs typeface="Times New Roman" panose="02020603050405020304" pitchFamily="18" charset="0"/>
              </a:rPr>
              <a:t>A strategic environmental assessment (SEA) is </a:t>
            </a:r>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procedure used to evaluate the adverse impacts of any </a:t>
            </a:r>
            <a:r>
              <a:rPr lang="en-IN" sz="2400" dirty="0" smtClean="0">
                <a:latin typeface="Times New Roman" panose="02020603050405020304" pitchFamily="18" charset="0"/>
                <a:cs typeface="Times New Roman" panose="02020603050405020304" pitchFamily="18" charset="0"/>
              </a:rPr>
              <a:t>plans and </a:t>
            </a:r>
            <a:r>
              <a:rPr lang="en-IN" sz="2400" dirty="0">
                <a:latin typeface="Times New Roman" panose="02020603050405020304" pitchFamily="18" charset="0"/>
                <a:cs typeface="Times New Roman" panose="02020603050405020304" pitchFamily="18" charset="0"/>
              </a:rPr>
              <a:t>programs on the environment.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National</a:t>
            </a:r>
            <a:r>
              <a:rPr lang="en-IN" sz="2400" dirty="0">
                <a:latin typeface="Times New Roman" panose="02020603050405020304" pitchFamily="18" charset="0"/>
                <a:cs typeface="Times New Roman" panose="02020603050405020304" pitchFamily="18" charset="0"/>
              </a:rPr>
              <a:t>, regional </a:t>
            </a:r>
            <a:r>
              <a:rPr lang="en-IN" sz="2400" dirty="0" smtClean="0">
                <a:latin typeface="Times New Roman" panose="02020603050405020304" pitchFamily="18" charset="0"/>
                <a:cs typeface="Times New Roman" panose="02020603050405020304" pitchFamily="18" charset="0"/>
              </a:rPr>
              <a:t>and local </a:t>
            </a:r>
            <a:r>
              <a:rPr lang="en-IN" sz="2400" dirty="0">
                <a:latin typeface="Times New Roman" panose="02020603050405020304" pitchFamily="18" charset="0"/>
                <a:cs typeface="Times New Roman" panose="02020603050405020304" pitchFamily="18" charset="0"/>
              </a:rPr>
              <a:t>governments must undertake SEAs of all wind </a:t>
            </a:r>
            <a:r>
              <a:rPr lang="en-IN" sz="2400" dirty="0" smtClean="0">
                <a:latin typeface="Times New Roman" panose="02020603050405020304" pitchFamily="18" charset="0"/>
                <a:cs typeface="Times New Roman" panose="02020603050405020304" pitchFamily="18" charset="0"/>
              </a:rPr>
              <a:t>energy plans </a:t>
            </a:r>
            <a:r>
              <a:rPr lang="en-IN" sz="2400" dirty="0">
                <a:latin typeface="Times New Roman" panose="02020603050405020304" pitchFamily="18" charset="0"/>
                <a:cs typeface="Times New Roman" panose="02020603050405020304" pitchFamily="18" charset="0"/>
              </a:rPr>
              <a:t>and </a:t>
            </a:r>
            <a:r>
              <a:rPr lang="en-IN" sz="2400" dirty="0" smtClean="0">
                <a:latin typeface="Times New Roman" panose="02020603050405020304" pitchFamily="18" charset="0"/>
                <a:cs typeface="Times New Roman" panose="02020603050405020304" pitchFamily="18" charset="0"/>
              </a:rPr>
              <a:t>programs.</a:t>
            </a:r>
          </a:p>
          <a:p>
            <a:r>
              <a:rPr lang="en-IN" sz="2400" dirty="0" smtClean="0">
                <a:latin typeface="Times New Roman" panose="02020603050405020304" pitchFamily="18" charset="0"/>
                <a:cs typeface="Times New Roman" panose="02020603050405020304" pitchFamily="18" charset="0"/>
              </a:rPr>
              <a:t>SEA of  </a:t>
            </a:r>
            <a:r>
              <a:rPr lang="en-IN" sz="2400" dirty="0" err="1">
                <a:latin typeface="Times New Roman" panose="02020603050405020304" pitchFamily="18" charset="0"/>
                <a:cs typeface="Times New Roman" panose="02020603050405020304" pitchFamily="18" charset="0"/>
              </a:rPr>
              <a:t>w</a:t>
            </a:r>
            <a:r>
              <a:rPr lang="en-IN" sz="2400" dirty="0" err="1" smtClean="0">
                <a:latin typeface="Times New Roman" panose="02020603050405020304" pitchFamily="18" charset="0"/>
                <a:cs typeface="Times New Roman" panose="02020603050405020304" pitchFamily="18" charset="0"/>
              </a:rPr>
              <a:t>indfarm</a:t>
            </a:r>
            <a:r>
              <a:rPr lang="en-IN" sz="2400" dirty="0" smtClean="0">
                <a:latin typeface="Times New Roman" panose="02020603050405020304" pitchFamily="18" charset="0"/>
                <a:cs typeface="Times New Roman" panose="02020603050405020304" pitchFamily="18" charset="0"/>
              </a:rPr>
              <a:t> is </a:t>
            </a:r>
            <a:r>
              <a:rPr lang="en-IN" sz="2400" dirty="0">
                <a:latin typeface="Times New Roman" panose="02020603050405020304" pitchFamily="18" charset="0"/>
                <a:cs typeface="Times New Roman" panose="02020603050405020304" pitchFamily="18" charset="0"/>
              </a:rPr>
              <a:t>challenging and relies </a:t>
            </a:r>
            <a:r>
              <a:rPr lang="en-IN" sz="2400" dirty="0" smtClean="0">
                <a:latin typeface="Times New Roman" panose="02020603050405020304" pitchFamily="18" charset="0"/>
                <a:cs typeface="Times New Roman" panose="02020603050405020304" pitchFamily="18" charset="0"/>
              </a:rPr>
              <a:t>on understanding </a:t>
            </a:r>
            <a:r>
              <a:rPr lang="en-IN" sz="2400" dirty="0">
                <a:latin typeface="Times New Roman" panose="02020603050405020304" pitchFamily="18" charset="0"/>
                <a:cs typeface="Times New Roman" panose="02020603050405020304" pitchFamily="18" charset="0"/>
              </a:rPr>
              <a:t>factors that are inadequately studied. </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697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10647</TotalTime>
  <Words>1379</Words>
  <Application>Microsoft Office PowerPoint</Application>
  <PresentationFormat>On-screen Show (4:3)</PresentationFormat>
  <Paragraphs>126</Paragraphs>
  <Slides>26</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3" baseType="lpstr">
      <vt:lpstr>Arial</vt:lpstr>
      <vt:lpstr>Calibri</vt:lpstr>
      <vt:lpstr>Script MT Bold</vt:lpstr>
      <vt:lpstr>Times New Roman</vt:lpstr>
      <vt:lpstr>Times-Roman</vt:lpstr>
      <vt:lpstr>Default Design</vt:lpstr>
      <vt:lpstr>Equation</vt:lpstr>
      <vt:lpstr>Ecological Study of Windfarms</vt:lpstr>
      <vt:lpstr>Environmental Impact of Windfarm</vt:lpstr>
      <vt:lpstr>Potential Negative Impacts of Windfarms</vt:lpstr>
      <vt:lpstr>Summary of All Bird Mortality Rates at Various Wind Energy Facilities</vt:lpstr>
      <vt:lpstr>Summary of bat Mortality Rates at Various Wind Energy Facilities</vt:lpstr>
      <vt:lpstr>Human-related Avian Mortality</vt:lpstr>
      <vt:lpstr>Human-related Avian Mortality in Canada</vt:lpstr>
      <vt:lpstr>Avian/Bat Interaction with Wind Turbines</vt:lpstr>
      <vt:lpstr>Birds and Wind Turbines (- Ve)</vt:lpstr>
      <vt:lpstr>Birds and Wind Turbines (+ve)</vt:lpstr>
      <vt:lpstr>Quantitative Studies on Bird-windfarm Interactions</vt:lpstr>
      <vt:lpstr>Ecological Optimization of Windfarm</vt:lpstr>
      <vt:lpstr>Windfarm Noise  &amp; Ecological Issues</vt:lpstr>
      <vt:lpstr>Noise generation in Windfarms</vt:lpstr>
      <vt:lpstr>Quantification of Noise Level</vt:lpstr>
      <vt:lpstr>Noise Modelling</vt:lpstr>
      <vt:lpstr>Spectral Analysis of SPL</vt:lpstr>
      <vt:lpstr>Mono Octave Band S P L </vt:lpstr>
      <vt:lpstr>The Attenuation  (A)</vt:lpstr>
      <vt:lpstr>SPL (A-weighted) as a function of distance from a Single WT</vt:lpstr>
      <vt:lpstr>Sound pressure level contour maps generated by OPENWIND</vt:lpstr>
      <vt:lpstr>VISUAL IMPACT</vt:lpstr>
      <vt:lpstr>Site for Shadow Flickering Analysis</vt:lpstr>
      <vt:lpstr>Shadow Flickering Analysis</vt:lpstr>
      <vt:lpstr>Safety</vt:lpstr>
      <vt:lpstr>Strategic Environmental Assessment (SEA)</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USER</cp:lastModifiedBy>
  <cp:revision>1038</cp:revision>
  <dcterms:created xsi:type="dcterms:W3CDTF">2005-03-30T16:54:51Z</dcterms:created>
  <dcterms:modified xsi:type="dcterms:W3CDTF">2019-04-24T04:24:58Z</dcterms:modified>
</cp:coreProperties>
</file>