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440" r:id="rId2"/>
    <p:sldId id="441" r:id="rId3"/>
    <p:sldId id="463" r:id="rId4"/>
    <p:sldId id="465" r:id="rId5"/>
    <p:sldId id="466" r:id="rId6"/>
    <p:sldId id="492" r:id="rId7"/>
    <p:sldId id="489" r:id="rId8"/>
    <p:sldId id="467" r:id="rId9"/>
    <p:sldId id="469" r:id="rId10"/>
    <p:sldId id="470" r:id="rId11"/>
    <p:sldId id="471" r:id="rId12"/>
    <p:sldId id="472" r:id="rId13"/>
    <p:sldId id="473" r:id="rId14"/>
    <p:sldId id="475" r:id="rId15"/>
    <p:sldId id="477" r:id="rId16"/>
    <p:sldId id="493" r:id="rId17"/>
    <p:sldId id="478" r:id="rId18"/>
    <p:sldId id="494" r:id="rId19"/>
    <p:sldId id="480" r:id="rId20"/>
    <p:sldId id="481" r:id="rId21"/>
    <p:sldId id="482" r:id="rId22"/>
    <p:sldId id="483" r:id="rId23"/>
    <p:sldId id="484" r:id="rId24"/>
    <p:sldId id="485" r:id="rId25"/>
    <p:sldId id="486" r:id="rId26"/>
    <p:sldId id="490" r:id="rId27"/>
    <p:sldId id="487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2" autoAdjust="0"/>
    <p:restoredTop sz="90323" autoAdjust="0"/>
  </p:normalViewPr>
  <p:slideViewPr>
    <p:cSldViewPr>
      <p:cViewPr varScale="1">
        <p:scale>
          <a:sx n="61" d="100"/>
          <a:sy n="61" d="100"/>
        </p:scale>
        <p:origin x="140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7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379467C-473F-4235-AE34-2509490C3DCF}" type="datetimeFigureOut">
              <a:rPr lang="en-IN"/>
              <a:pPr>
                <a:defRPr/>
              </a:pPr>
              <a:t>23-04-2019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N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IN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EF8E49D-AE4A-4762-B1C6-E9CEDEBFF3FF}" type="slidenum">
              <a:rPr lang="en-IN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6807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8E49D-AE4A-4762-B1C6-E9CEDEBFF3FF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8732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339DFB-FEC7-4F74-8277-B5921D51985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365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D7AC3D-D0CD-4B13-AA2D-EC7D57A3DF0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340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351C65-75E2-4231-8487-4D733C48118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780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A3D0AD-E784-4C61-8202-89F6EC32835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744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BA5551-B370-4AF6-92DB-86E02FC7C4D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722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952D56-F164-4FBE-8A0D-669428B7A1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142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626C5D-A4ED-4AA3-81EE-FE5EFF16EA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72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54340D-67DE-4985-A3D8-3FDB20B6DF0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250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B216F8-C51A-411E-990D-2F82B7C8A28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589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BFFD88-6DE6-49C8-92E0-1559D0E2E9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212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CAE7CE-729B-4847-9858-1C292255072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696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4F556E02-50FE-4A77-87DC-382DA161434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image" Target="../media/image2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26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.png"/><Relationship Id="rId5" Type="http://schemas.openxmlformats.org/officeDocument/2006/relationships/image" Target="../media/image26.wmf"/><Relationship Id="rId4" Type="http://schemas.openxmlformats.org/officeDocument/2006/relationships/oleObject" Target="../embeddings/oleObject5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.png"/><Relationship Id="rId4" Type="http://schemas.openxmlformats.org/officeDocument/2006/relationships/image" Target="../media/image29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76200"/>
            <a:ext cx="7924800" cy="838200"/>
          </a:xfrm>
        </p:spPr>
        <p:txBody>
          <a:bodyPr/>
          <a:lstStyle/>
          <a:p>
            <a:r>
              <a:rPr lang="en-IN" sz="2800" dirty="0" err="1" smtClean="0"/>
              <a:t>Windfarm</a:t>
            </a:r>
            <a:r>
              <a:rPr lang="en-IN" sz="2800" dirty="0" smtClean="0"/>
              <a:t> Control Systems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28600" y="5370513"/>
            <a:ext cx="8763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IN" sz="3200" b="0" dirty="0">
                <a:latin typeface="Script MT Bold" panose="03040602040607080904" pitchFamily="66" charset="0"/>
              </a:rPr>
              <a:t>A System to Tie the Operation of all the </a:t>
            </a:r>
            <a:r>
              <a:rPr lang="en-IN" sz="3200" b="0" dirty="0" smtClean="0">
                <a:latin typeface="Script MT Bold" panose="03040602040607080904" pitchFamily="66" charset="0"/>
              </a:rPr>
              <a:t>WTS &amp; Components </a:t>
            </a:r>
            <a:r>
              <a:rPr lang="en-IN" sz="3200" b="0" dirty="0">
                <a:latin typeface="Script MT Bold" panose="03040602040607080904" pitchFamily="66" charset="0"/>
              </a:rPr>
              <a:t>Together .....</a:t>
            </a:r>
            <a:endParaRPr lang="en-US" sz="3200" b="0" dirty="0">
              <a:solidFill>
                <a:schemeClr val="accent2"/>
              </a:solidFill>
              <a:latin typeface="Script MT Bold" panose="03040602040607080904" pitchFamily="66" charset="0"/>
            </a:endParaRPr>
          </a:p>
        </p:txBody>
      </p:sp>
      <p:sp>
        <p:nvSpPr>
          <p:cNvPr id="4100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657600"/>
            <a:ext cx="6400800" cy="1447800"/>
          </a:xfrm>
          <a:noFill/>
        </p:spPr>
        <p:txBody>
          <a:bodyPr/>
          <a:lstStyle/>
          <a:p>
            <a:pPr eaLnBrk="1" hangingPunct="1"/>
            <a:endParaRPr lang="en-US" sz="1600" i="1" smtClean="0"/>
          </a:p>
          <a:p>
            <a:pPr eaLnBrk="1" hangingPunct="1"/>
            <a:r>
              <a:rPr lang="en-US" sz="1600" b="1" smtClean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sz="1600" i="1" smtClean="0"/>
              <a:t>Professor</a:t>
            </a:r>
          </a:p>
          <a:p>
            <a:pPr eaLnBrk="1" hangingPunct="1"/>
            <a:r>
              <a:rPr lang="en-US" sz="1600" i="1" smtClean="0"/>
              <a:t>Mechanical Engineering Department</a:t>
            </a:r>
          </a:p>
          <a:p>
            <a:pPr eaLnBrk="1" hangingPunct="1"/>
            <a:r>
              <a:rPr lang="en-US" sz="1600" i="1" smtClean="0"/>
              <a:t>I I T Delhi</a:t>
            </a:r>
          </a:p>
        </p:txBody>
      </p:sp>
      <p:pic>
        <p:nvPicPr>
          <p:cNvPr id="46089" name="Rectangle 194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1430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4102" name="Group 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03" name="Group 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4113" name="Rectangle 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4114" name="Rectangle 1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4104" name="Group 1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4111" name="Rectangle 1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4112" name="Rectangle 1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4105" name="Group 1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4109" name="Rectangle 1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4110" name="Rectangle 1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4106" name="Group 1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4107" name="Rectangle 1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4108" name="Rectangle 1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229600" cy="563562"/>
          </a:xfrm>
        </p:spPr>
        <p:txBody>
          <a:bodyPr/>
          <a:lstStyle/>
          <a:p>
            <a:r>
              <a:rPr lang="en-IN" sz="2800" smtClean="0"/>
              <a:t>The Need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737" y="1487757"/>
            <a:ext cx="8686800" cy="4648200"/>
          </a:xfrm>
        </p:spPr>
        <p:txBody>
          <a:bodyPr/>
          <a:lstStyle/>
          <a:p>
            <a:pPr>
              <a:defRPr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Windfarm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 consists of many WTs.</a:t>
            </a:r>
          </a:p>
          <a:p>
            <a:pPr>
              <a:defRPr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Each turbine consists of numerous components. </a:t>
            </a:r>
          </a:p>
          <a:p>
            <a:pPr>
              <a:defRPr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 control system is needed to successfully generate power from these  Wind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Tubines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defRPr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 control system ties the operation of all the WTs. 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0" y="4253015"/>
            <a:ext cx="8077200" cy="954107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IN" sz="2800" b="0" dirty="0">
                <a:solidFill>
                  <a:srgbClr val="FF0000"/>
                </a:solidFill>
                <a:latin typeface="Script MT Bold" panose="03040602040607080904" pitchFamily="66" charset="0"/>
              </a:rPr>
              <a:t>Without some form of control system, a wind turbine cannot successfully and safely produce power.</a:t>
            </a:r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6" name="Rectangle 25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Rectangle 26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0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251847" y="7869"/>
            <a:ext cx="6645275" cy="11430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 of Control Systems for a </a:t>
            </a:r>
            <a:r>
              <a:rPr lang="en-IN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Windfarm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00142"/>
            <a:ext cx="8686800" cy="4525963"/>
          </a:xfrm>
        </p:spPr>
        <p:txBody>
          <a:bodyPr/>
          <a:lstStyle/>
          <a:p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Windfarm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control systems are functionally divided  into three separate parts: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(1) A controller that controls numerous wind turbines in a wind farm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(2) A supervisory controller for each individual turbine, and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(3)  Separate dynamic controllers for the various turbine subsystems in each turbine.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three levels of control operate hierarchically with interlocking control loops.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wind farm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controller is also known as Supervisory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and Data Acquisition (SCADA) system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24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5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075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5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6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5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6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55" name="Group 5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5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56" name="Group 55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57" name="Rectangle 56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8" name="Rectangle 57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" name="Rectangle 4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028" name="Title 3"/>
          <p:cNvSpPr>
            <a:spLocks noGrp="1"/>
          </p:cNvSpPr>
          <p:nvPr>
            <p:ph type="title"/>
          </p:nvPr>
        </p:nvSpPr>
        <p:spPr>
          <a:xfrm>
            <a:off x="162732" y="253207"/>
            <a:ext cx="6400800" cy="762000"/>
          </a:xfrm>
        </p:spPr>
        <p:txBody>
          <a:bodyPr/>
          <a:lstStyle/>
          <a:p>
            <a:r>
              <a:rPr lang="en-IN" sz="2800" dirty="0" smtClean="0"/>
              <a:t>Farm Level Control </a:t>
            </a:r>
            <a:r>
              <a:rPr lang="en-IN" sz="2800" dirty="0" smtClean="0"/>
              <a:t>System : Main Logic</a:t>
            </a:r>
          </a:p>
        </p:txBody>
      </p:sp>
      <p:sp>
        <p:nvSpPr>
          <p:cNvPr id="1029" name="TextBox 4"/>
          <p:cNvSpPr txBox="1">
            <a:spLocks noChangeArrowheads="1"/>
          </p:cNvSpPr>
          <p:nvPr/>
        </p:nvSpPr>
        <p:spPr bwMode="auto">
          <a:xfrm>
            <a:off x="4275138" y="1084154"/>
            <a:ext cx="3505200" cy="461963"/>
          </a:xfrm>
          <a:prstGeom prst="rect">
            <a:avLst/>
          </a:prstGeom>
          <a:solidFill>
            <a:schemeClr val="accent1"/>
          </a:solidFill>
          <a:ln w="66675" cmpd="dbl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IN"/>
              <a:t>Wind farm controller</a:t>
            </a:r>
          </a:p>
        </p:txBody>
      </p:sp>
      <p:grpSp>
        <p:nvGrpSpPr>
          <p:cNvPr id="2" name="Group 51"/>
          <p:cNvGrpSpPr>
            <a:grpSpLocks/>
          </p:cNvGrpSpPr>
          <p:nvPr/>
        </p:nvGrpSpPr>
        <p:grpSpPr bwMode="auto">
          <a:xfrm>
            <a:off x="2743200" y="1371600"/>
            <a:ext cx="1828800" cy="995363"/>
            <a:chOff x="2743200" y="1371600"/>
            <a:chExt cx="1828800" cy="995065"/>
          </a:xfrm>
        </p:grpSpPr>
        <p:cxnSp>
          <p:nvCxnSpPr>
            <p:cNvPr id="7" name="Straight Arrow Connector 6"/>
            <p:cNvCxnSpPr/>
            <p:nvPr/>
          </p:nvCxnSpPr>
          <p:spPr>
            <a:xfrm>
              <a:off x="4495800" y="1371600"/>
              <a:ext cx="0" cy="53324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7" name="TextBox 16"/>
            <p:cNvSpPr txBox="1">
              <a:spLocks noChangeArrowheads="1"/>
            </p:cNvSpPr>
            <p:nvPr/>
          </p:nvSpPr>
          <p:spPr bwMode="auto">
            <a:xfrm>
              <a:off x="2743200" y="1905000"/>
              <a:ext cx="1828800" cy="461665"/>
            </a:xfrm>
            <a:prstGeom prst="rect">
              <a:avLst/>
            </a:prstGeom>
            <a:solidFill>
              <a:schemeClr val="accent1"/>
            </a:solidFill>
            <a:ln w="66675" cmpd="dbl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IN"/>
                <a:t>Start-up</a:t>
              </a:r>
            </a:p>
          </p:txBody>
        </p:sp>
      </p:grp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819400" y="4872038"/>
            <a:ext cx="1828800" cy="461962"/>
          </a:xfrm>
          <a:prstGeom prst="rect">
            <a:avLst/>
          </a:prstGeom>
          <a:solidFill>
            <a:schemeClr val="accent1"/>
          </a:solidFill>
          <a:ln w="66675" cmpd="dbl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IN"/>
              <a:t>Shut-down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362200" y="2438400"/>
            <a:ext cx="2701925" cy="1570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IN" b="0">
                <a:latin typeface="Times New Roman" panose="02020603050405020304" pitchFamily="18" charset="0"/>
                <a:cs typeface="Times New Roman" panose="02020603050405020304" pitchFamily="18" charset="0"/>
              </a:rPr>
              <a:t>System check</a:t>
            </a:r>
          </a:p>
          <a:p>
            <a:pPr eaLnBrk="1" hangingPunct="1"/>
            <a:r>
              <a:rPr lang="en-IN" b="0">
                <a:latin typeface="Times New Roman" panose="02020603050405020304" pitchFamily="18" charset="0"/>
                <a:cs typeface="Times New Roman" panose="02020603050405020304" pitchFamily="18" charset="0"/>
              </a:rPr>
              <a:t>Acceleration control</a:t>
            </a:r>
          </a:p>
          <a:p>
            <a:pPr eaLnBrk="1" hangingPunct="1"/>
            <a:r>
              <a:rPr lang="en-IN" b="0">
                <a:latin typeface="Times New Roman" panose="02020603050405020304" pitchFamily="18" charset="0"/>
                <a:cs typeface="Times New Roman" panose="02020603050405020304" pitchFamily="18" charset="0"/>
              </a:rPr>
              <a:t>Speed control</a:t>
            </a:r>
          </a:p>
          <a:p>
            <a:pPr eaLnBrk="1" hangingPunct="1"/>
            <a:r>
              <a:rPr lang="en-IN" b="0">
                <a:latin typeface="Times New Roman" panose="02020603050405020304" pitchFamily="18" charset="0"/>
                <a:cs typeface="Times New Roman" panose="02020603050405020304" pitchFamily="18" charset="0"/>
              </a:rPr>
              <a:t>Synchronization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2209800" y="5410200"/>
            <a:ext cx="1960563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IN" b="0">
                <a:latin typeface="Times New Roman" panose="02020603050405020304" pitchFamily="18" charset="0"/>
                <a:cs typeface="Times New Roman" panose="02020603050405020304" pitchFamily="18" charset="0"/>
              </a:rPr>
              <a:t>Disconnection</a:t>
            </a:r>
          </a:p>
          <a:p>
            <a:pPr eaLnBrk="1" hangingPunct="1"/>
            <a:r>
              <a:rPr lang="en-IN" b="0">
                <a:latin typeface="Times New Roman" panose="02020603050405020304" pitchFamily="18" charset="0"/>
                <a:cs typeface="Times New Roman" panose="02020603050405020304" pitchFamily="18" charset="0"/>
              </a:rPr>
              <a:t>Deceleration</a:t>
            </a:r>
          </a:p>
          <a:p>
            <a:pPr eaLnBrk="1" hangingPunct="1"/>
            <a:r>
              <a:rPr lang="en-IN" b="0">
                <a:latin typeface="Times New Roman" panose="02020603050405020304" pitchFamily="18" charset="0"/>
                <a:cs typeface="Times New Roman" panose="02020603050405020304" pitchFamily="18" charset="0"/>
              </a:rPr>
              <a:t>Braking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2362200" y="3429000"/>
            <a:ext cx="2743200" cy="461963"/>
          </a:xfrm>
          <a:prstGeom prst="rect">
            <a:avLst/>
          </a:prstGeom>
          <a:solidFill>
            <a:schemeClr val="accent1"/>
          </a:solidFill>
          <a:ln w="66675" cmpd="dbl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IN"/>
              <a:t>On-line control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3657600" y="2438400"/>
            <a:ext cx="0" cy="1066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3657600" y="3886200"/>
            <a:ext cx="0" cy="990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152400" y="2971800"/>
            <a:ext cx="1828800" cy="1200150"/>
          </a:xfrm>
          <a:prstGeom prst="rect">
            <a:avLst/>
          </a:prstGeom>
          <a:solidFill>
            <a:schemeClr val="accent1"/>
          </a:solidFill>
          <a:ln w="66675" cmpd="dbl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IN"/>
              <a:t>Dynamic</a:t>
            </a:r>
          </a:p>
          <a:p>
            <a:pPr algn="ctr" eaLnBrk="1" hangingPunct="1"/>
            <a:r>
              <a:rPr lang="en-IN"/>
              <a:t>component</a:t>
            </a:r>
          </a:p>
          <a:p>
            <a:pPr algn="ctr" eaLnBrk="1" hangingPunct="1"/>
            <a:r>
              <a:rPr lang="en-IN"/>
              <a:t>controllers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1981200" y="2286000"/>
            <a:ext cx="762000" cy="762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 flipV="1">
            <a:off x="1905000" y="4114800"/>
            <a:ext cx="914400" cy="762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1905000" y="3657600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6324600" y="2662238"/>
            <a:ext cx="2286000" cy="1200150"/>
          </a:xfrm>
          <a:prstGeom prst="rect">
            <a:avLst/>
          </a:prstGeom>
          <a:solidFill>
            <a:schemeClr val="accent1"/>
          </a:solidFill>
          <a:ln w="66675" cmpd="dbl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IN"/>
              <a:t>Continuous</a:t>
            </a:r>
          </a:p>
          <a:p>
            <a:pPr algn="ctr" eaLnBrk="1" hangingPunct="1"/>
            <a:r>
              <a:rPr lang="en-IN"/>
              <a:t>Fault</a:t>
            </a:r>
          </a:p>
          <a:p>
            <a:pPr algn="ctr" eaLnBrk="1" hangingPunct="1"/>
            <a:r>
              <a:rPr lang="en-IN"/>
              <a:t>Monitoring</a:t>
            </a: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6553200" y="5334000"/>
            <a:ext cx="1981200" cy="830263"/>
          </a:xfrm>
          <a:prstGeom prst="rect">
            <a:avLst/>
          </a:prstGeom>
          <a:solidFill>
            <a:schemeClr val="accent1"/>
          </a:solidFill>
          <a:ln w="66675" cmpd="dbl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IN"/>
              <a:t>Emergency</a:t>
            </a:r>
          </a:p>
          <a:p>
            <a:pPr eaLnBrk="1" hangingPunct="1"/>
            <a:r>
              <a:rPr lang="en-IN"/>
              <a:t>shut-down</a:t>
            </a:r>
          </a:p>
        </p:txBody>
      </p:sp>
      <p:cxnSp>
        <p:nvCxnSpPr>
          <p:cNvPr id="48" name="Straight Arrow Connector 47"/>
          <p:cNvCxnSpPr>
            <a:stCxn id="46" idx="0"/>
          </p:cNvCxnSpPr>
          <p:nvPr/>
        </p:nvCxnSpPr>
        <p:spPr>
          <a:xfrm flipV="1">
            <a:off x="7467600" y="1546117"/>
            <a:ext cx="0" cy="111612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7467600" y="3886200"/>
            <a:ext cx="0" cy="1447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>
            <a:off x="4677568" y="1447007"/>
            <a:ext cx="1296987" cy="3859212"/>
          </a:xfrm>
          <a:custGeom>
            <a:avLst/>
            <a:gdLst>
              <a:gd name="connsiteX0" fmla="*/ 1161143 w 1296609"/>
              <a:gd name="connsiteY0" fmla="*/ 0 h 3858381"/>
              <a:gd name="connsiteX1" fmla="*/ 1103085 w 1296609"/>
              <a:gd name="connsiteY1" fmla="*/ 3236686 h 3858381"/>
              <a:gd name="connsiteX2" fmla="*/ 0 w 1296609"/>
              <a:gd name="connsiteY2" fmla="*/ 3730172 h 3858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96609" h="3858381">
                <a:moveTo>
                  <a:pt x="1161143" y="0"/>
                </a:moveTo>
                <a:cubicBezTo>
                  <a:pt x="1228876" y="1307495"/>
                  <a:pt x="1296609" y="2614991"/>
                  <a:pt x="1103085" y="3236686"/>
                </a:cubicBezTo>
                <a:cubicBezTo>
                  <a:pt x="909561" y="3858381"/>
                  <a:pt x="454780" y="3794276"/>
                  <a:pt x="0" y="3730172"/>
                </a:cubicBezTo>
              </a:path>
            </a:pathLst>
          </a:custGeom>
          <a:ln w="47625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315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0" grpId="0" animBg="1"/>
      <p:bldP spid="20" grpId="1" animBg="1"/>
      <p:bldP spid="21" grpId="0" animBg="1"/>
      <p:bldP spid="25" grpId="0" animBg="1"/>
      <p:bldP spid="39" grpId="0" animBg="1"/>
      <p:bldP spid="46" grpId="0" animBg="1"/>
      <p:bldP spid="4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>
          <a:xfrm>
            <a:off x="179388" y="321133"/>
            <a:ext cx="6373812" cy="563562"/>
          </a:xfrm>
        </p:spPr>
        <p:txBody>
          <a:bodyPr/>
          <a:lstStyle/>
          <a:p>
            <a:r>
              <a:rPr lang="en-IN" sz="2800" dirty="0" smtClean="0"/>
              <a:t>Individual Supervisory Controller (ISC)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39133" y="903948"/>
            <a:ext cx="8686800" cy="3763962"/>
          </a:xfrm>
        </p:spPr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functions delegated to the ISC are characterized into two categories: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Reactions to medium-term changes in environmental and operating conditions.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Reactions to long-term changes in environmental and operating conditions.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Typically, the ISC switches between turbine operating states: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Power production State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 wind shutdown State , etc.</a:t>
            </a:r>
          </a:p>
          <a:p>
            <a:pPr>
              <a:buFontTx/>
              <a:buNone/>
            </a:pP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3"/>
          <p:cNvSpPr txBox="1">
            <a:spLocks/>
          </p:cNvSpPr>
          <p:nvPr/>
        </p:nvSpPr>
        <p:spPr bwMode="auto">
          <a:xfrm>
            <a:off x="403709" y="4694415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IN" b="0" kern="0" dirty="0">
                <a:latin typeface="Times New Roman" pitchFamily="18" charset="0"/>
                <a:cs typeface="Times New Roman" pitchFamily="18" charset="0"/>
              </a:rPr>
              <a:t>ISC also monitors the wind and fault conditions such as high loads and limit </a:t>
            </a:r>
            <a:r>
              <a:rPr lang="en-IN" b="0" kern="0" dirty="0" smtClean="0">
                <a:latin typeface="Times New Roman" pitchFamily="18" charset="0"/>
                <a:cs typeface="Times New Roman" pitchFamily="18" charset="0"/>
              </a:rPr>
              <a:t>conditions</a:t>
            </a:r>
            <a:r>
              <a:rPr lang="en-IN" b="0" kern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IN" b="0" kern="0" dirty="0">
                <a:latin typeface="Times New Roman" pitchFamily="18" charset="0"/>
                <a:cs typeface="Times New Roman" pitchFamily="18" charset="0"/>
              </a:rPr>
              <a:t>Starts and stops the turbine in an orderly fashion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IN" b="0" kern="0" dirty="0">
                <a:latin typeface="Times New Roman" pitchFamily="18" charset="0"/>
                <a:cs typeface="Times New Roman" pitchFamily="18" charset="0"/>
              </a:rPr>
              <a:t> Provides control inputs to the turbine dynamic controllers.</a:t>
            </a:r>
          </a:p>
        </p:txBody>
      </p: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27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78675" y="635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213721" y="773167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652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8916"/>
            <a:ext cx="8229600" cy="936501"/>
          </a:xfrm>
        </p:spPr>
        <p:txBody>
          <a:bodyPr/>
          <a:lstStyle/>
          <a:p>
            <a:r>
              <a:rPr lang="en-IN" sz="2800" dirty="0" smtClean="0"/>
              <a:t>Expectations from ISC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An IS control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system is expected to</a:t>
            </a:r>
          </a:p>
          <a:p>
            <a:pPr lvl="1">
              <a:defRPr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sequence wind speed measurements, </a:t>
            </a:r>
          </a:p>
          <a:p>
            <a:pPr lvl="1">
              <a:defRPr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check the health of system components,</a:t>
            </a:r>
          </a:p>
          <a:p>
            <a:pPr lvl="1">
              <a:defRPr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Release/apply the parking brake, </a:t>
            </a:r>
          </a:p>
          <a:p>
            <a:pPr lvl="1">
              <a:defRPr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implement blade pitch settings, and </a:t>
            </a:r>
          </a:p>
          <a:p>
            <a:pPr lvl="1">
              <a:defRPr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close contactors to connect a wind turbine to the grid. </a:t>
            </a:r>
          </a:p>
          <a:p>
            <a:endParaRPr lang="en-IN" sz="2400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0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1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2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78675" y="2286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13721" y="995417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277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2583" y="-17247"/>
            <a:ext cx="9144000" cy="6858000"/>
            <a:chOff x="0" y="0"/>
            <a:chExt cx="9144000" cy="6858000"/>
          </a:xfrm>
        </p:grpSpPr>
        <p:grpSp>
          <p:nvGrpSpPr>
            <p:cNvPr id="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8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78675" y="260134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13721" y="1007847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8" y="1098334"/>
            <a:ext cx="7270166" cy="5650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5741" y="29231"/>
            <a:ext cx="3524322" cy="1143000"/>
          </a:xfrm>
        </p:spPr>
        <p:txBody>
          <a:bodyPr/>
          <a:lstStyle/>
          <a:p>
            <a:r>
              <a:rPr lang="en-IN" sz="2800" dirty="0" smtClean="0"/>
              <a:t>States of ISC</a:t>
            </a:r>
            <a:endParaRPr lang="en-IN" sz="2800" dirty="0"/>
          </a:p>
        </p:txBody>
      </p:sp>
      <p:sp>
        <p:nvSpPr>
          <p:cNvPr id="22" name="Freeform 21"/>
          <p:cNvSpPr/>
          <p:nvPr/>
        </p:nvSpPr>
        <p:spPr>
          <a:xfrm>
            <a:off x="588543" y="1659130"/>
            <a:ext cx="3212224" cy="5095892"/>
          </a:xfrm>
          <a:custGeom>
            <a:avLst/>
            <a:gdLst>
              <a:gd name="connsiteX0" fmla="*/ 1271254 w 3212224"/>
              <a:gd name="connsiteY0" fmla="*/ 138673 h 5095892"/>
              <a:gd name="connsiteX1" fmla="*/ 2743593 w 3212224"/>
              <a:gd name="connsiteY1" fmla="*/ 123175 h 5095892"/>
              <a:gd name="connsiteX2" fmla="*/ 2805586 w 3212224"/>
              <a:gd name="connsiteY2" fmla="*/ 743107 h 5095892"/>
              <a:gd name="connsiteX3" fmla="*/ 2805586 w 3212224"/>
              <a:gd name="connsiteY3" fmla="*/ 1146063 h 5095892"/>
              <a:gd name="connsiteX4" fmla="*/ 3007064 w 3212224"/>
              <a:gd name="connsiteY4" fmla="*/ 1626511 h 5095892"/>
              <a:gd name="connsiteX5" fmla="*/ 3069057 w 3212224"/>
              <a:gd name="connsiteY5" fmla="*/ 2044965 h 5095892"/>
              <a:gd name="connsiteX6" fmla="*/ 3022562 w 3212224"/>
              <a:gd name="connsiteY6" fmla="*/ 2339433 h 5095892"/>
              <a:gd name="connsiteX7" fmla="*/ 3162047 w 3212224"/>
              <a:gd name="connsiteY7" fmla="*/ 2881873 h 5095892"/>
              <a:gd name="connsiteX8" fmla="*/ 3193043 w 3212224"/>
              <a:gd name="connsiteY8" fmla="*/ 3424314 h 5095892"/>
              <a:gd name="connsiteX9" fmla="*/ 2883077 w 3212224"/>
              <a:gd name="connsiteY9" fmla="*/ 3734280 h 5095892"/>
              <a:gd name="connsiteX10" fmla="*/ 2898576 w 3212224"/>
              <a:gd name="connsiteY10" fmla="*/ 3982253 h 5095892"/>
              <a:gd name="connsiteX11" fmla="*/ 3146549 w 3212224"/>
              <a:gd name="connsiteY11" fmla="*/ 4679677 h 5095892"/>
              <a:gd name="connsiteX12" fmla="*/ 2976067 w 3212224"/>
              <a:gd name="connsiteY12" fmla="*/ 5036138 h 5095892"/>
              <a:gd name="connsiteX13" fmla="*/ 1364243 w 3212224"/>
              <a:gd name="connsiteY13" fmla="*/ 5082633 h 5095892"/>
              <a:gd name="connsiteX14" fmla="*/ 666820 w 3212224"/>
              <a:gd name="connsiteY14" fmla="*/ 4896653 h 5095892"/>
              <a:gd name="connsiteX15" fmla="*/ 393 w 3212224"/>
              <a:gd name="connsiteY15" fmla="*/ 4524694 h 5095892"/>
              <a:gd name="connsiteX16" fmla="*/ 573830 w 3212224"/>
              <a:gd name="connsiteY16" fmla="*/ 2602904 h 5095892"/>
              <a:gd name="connsiteX17" fmla="*/ 852799 w 3212224"/>
              <a:gd name="connsiteY17" fmla="*/ 1564517 h 5095892"/>
              <a:gd name="connsiteX18" fmla="*/ 1271254 w 3212224"/>
              <a:gd name="connsiteY18" fmla="*/ 138673 h 5095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212224" h="5095892">
                <a:moveTo>
                  <a:pt x="1271254" y="138673"/>
                </a:moveTo>
                <a:cubicBezTo>
                  <a:pt x="1586386" y="-101551"/>
                  <a:pt x="2487871" y="22436"/>
                  <a:pt x="2743593" y="123175"/>
                </a:cubicBezTo>
                <a:cubicBezTo>
                  <a:pt x="2999315" y="223914"/>
                  <a:pt x="2795254" y="572626"/>
                  <a:pt x="2805586" y="743107"/>
                </a:cubicBezTo>
                <a:cubicBezTo>
                  <a:pt x="2815918" y="913588"/>
                  <a:pt x="2772006" y="998829"/>
                  <a:pt x="2805586" y="1146063"/>
                </a:cubicBezTo>
                <a:cubicBezTo>
                  <a:pt x="2839166" y="1293297"/>
                  <a:pt x="2963152" y="1476694"/>
                  <a:pt x="3007064" y="1626511"/>
                </a:cubicBezTo>
                <a:cubicBezTo>
                  <a:pt x="3050976" y="1776328"/>
                  <a:pt x="3066474" y="1926145"/>
                  <a:pt x="3069057" y="2044965"/>
                </a:cubicBezTo>
                <a:cubicBezTo>
                  <a:pt x="3071640" y="2163785"/>
                  <a:pt x="3007064" y="2199948"/>
                  <a:pt x="3022562" y="2339433"/>
                </a:cubicBezTo>
                <a:cubicBezTo>
                  <a:pt x="3038060" y="2478918"/>
                  <a:pt x="3133634" y="2701060"/>
                  <a:pt x="3162047" y="2881873"/>
                </a:cubicBezTo>
                <a:cubicBezTo>
                  <a:pt x="3190460" y="3062686"/>
                  <a:pt x="3239538" y="3282246"/>
                  <a:pt x="3193043" y="3424314"/>
                </a:cubicBezTo>
                <a:cubicBezTo>
                  <a:pt x="3146548" y="3566382"/>
                  <a:pt x="2932155" y="3641290"/>
                  <a:pt x="2883077" y="3734280"/>
                </a:cubicBezTo>
                <a:cubicBezTo>
                  <a:pt x="2833999" y="3827270"/>
                  <a:pt x="2854664" y="3824687"/>
                  <a:pt x="2898576" y="3982253"/>
                </a:cubicBezTo>
                <a:cubicBezTo>
                  <a:pt x="2942488" y="4139819"/>
                  <a:pt x="3133634" y="4504030"/>
                  <a:pt x="3146549" y="4679677"/>
                </a:cubicBezTo>
                <a:cubicBezTo>
                  <a:pt x="3159464" y="4855324"/>
                  <a:pt x="3273118" y="4968979"/>
                  <a:pt x="2976067" y="5036138"/>
                </a:cubicBezTo>
                <a:cubicBezTo>
                  <a:pt x="2679016" y="5103297"/>
                  <a:pt x="1749118" y="5105881"/>
                  <a:pt x="1364243" y="5082633"/>
                </a:cubicBezTo>
                <a:cubicBezTo>
                  <a:pt x="979368" y="5059385"/>
                  <a:pt x="894128" y="4989643"/>
                  <a:pt x="666820" y="4896653"/>
                </a:cubicBezTo>
                <a:cubicBezTo>
                  <a:pt x="439512" y="4803663"/>
                  <a:pt x="15891" y="4906985"/>
                  <a:pt x="393" y="4524694"/>
                </a:cubicBezTo>
                <a:cubicBezTo>
                  <a:pt x="-15105" y="4142403"/>
                  <a:pt x="431762" y="3096267"/>
                  <a:pt x="573830" y="2602904"/>
                </a:cubicBezTo>
                <a:cubicBezTo>
                  <a:pt x="715898" y="2109541"/>
                  <a:pt x="736562" y="1982971"/>
                  <a:pt x="852799" y="1564517"/>
                </a:cubicBezTo>
                <a:cubicBezTo>
                  <a:pt x="969036" y="1146063"/>
                  <a:pt x="956122" y="378897"/>
                  <a:pt x="1271254" y="1386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Freeform 22"/>
          <p:cNvSpPr/>
          <p:nvPr/>
        </p:nvSpPr>
        <p:spPr>
          <a:xfrm>
            <a:off x="4805201" y="1732862"/>
            <a:ext cx="2285434" cy="3273233"/>
          </a:xfrm>
          <a:custGeom>
            <a:avLst/>
            <a:gdLst>
              <a:gd name="connsiteX0" fmla="*/ 293741 w 2285434"/>
              <a:gd name="connsiteY0" fmla="*/ 49443 h 3273233"/>
              <a:gd name="connsiteX1" fmla="*/ 1874568 w 2285434"/>
              <a:gd name="connsiteY1" fmla="*/ 49443 h 3273233"/>
              <a:gd name="connsiteX2" fmla="*/ 1921063 w 2285434"/>
              <a:gd name="connsiteY2" fmla="*/ 421402 h 3273233"/>
              <a:gd name="connsiteX3" fmla="*/ 2076046 w 2285434"/>
              <a:gd name="connsiteY3" fmla="*/ 855355 h 3273233"/>
              <a:gd name="connsiteX4" fmla="*/ 1363124 w 2285434"/>
              <a:gd name="connsiteY4" fmla="*/ 917348 h 3273233"/>
              <a:gd name="connsiteX5" fmla="*/ 2231030 w 2285434"/>
              <a:gd name="connsiteY5" fmla="*/ 1506284 h 3273233"/>
              <a:gd name="connsiteX6" fmla="*/ 2200033 w 2285434"/>
              <a:gd name="connsiteY6" fmla="*/ 2389687 h 3273233"/>
              <a:gd name="connsiteX7" fmla="*/ 2246528 w 2285434"/>
              <a:gd name="connsiteY7" fmla="*/ 3087111 h 3273233"/>
              <a:gd name="connsiteX8" fmla="*/ 1626596 w 2285434"/>
              <a:gd name="connsiteY8" fmla="*/ 3273091 h 3273233"/>
              <a:gd name="connsiteX9" fmla="*/ 417728 w 2285434"/>
              <a:gd name="connsiteY9" fmla="*/ 3118107 h 3273233"/>
              <a:gd name="connsiteX10" fmla="*/ 14772 w 2285434"/>
              <a:gd name="connsiteY10" fmla="*/ 3133606 h 3273233"/>
              <a:gd name="connsiteX11" fmla="*/ 92263 w 2285434"/>
              <a:gd name="connsiteY11" fmla="*/ 2808141 h 3273233"/>
              <a:gd name="connsiteX12" fmla="*/ 138758 w 2285434"/>
              <a:gd name="connsiteY12" fmla="*/ 2560169 h 3273233"/>
              <a:gd name="connsiteX13" fmla="*/ 603707 w 2285434"/>
              <a:gd name="connsiteY13" fmla="*/ 2606663 h 3273233"/>
              <a:gd name="connsiteX14" fmla="*/ 510718 w 2285434"/>
              <a:gd name="connsiteY14" fmla="*/ 2343192 h 3273233"/>
              <a:gd name="connsiteX15" fmla="*/ 216250 w 2285434"/>
              <a:gd name="connsiteY15" fmla="*/ 2250202 h 3273233"/>
              <a:gd name="connsiteX16" fmla="*/ 185253 w 2285434"/>
              <a:gd name="connsiteY16" fmla="*/ 2033226 h 3273233"/>
              <a:gd name="connsiteX17" fmla="*/ 200752 w 2285434"/>
              <a:gd name="connsiteY17" fmla="*/ 1614772 h 3273233"/>
              <a:gd name="connsiteX18" fmla="*/ 293741 w 2285434"/>
              <a:gd name="connsiteY18" fmla="*/ 1010338 h 3273233"/>
              <a:gd name="connsiteX19" fmla="*/ 324738 w 2285434"/>
              <a:gd name="connsiteY19" fmla="*/ 467897 h 3273233"/>
              <a:gd name="connsiteX20" fmla="*/ 293741 w 2285434"/>
              <a:gd name="connsiteY20" fmla="*/ 49443 h 3273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285434" h="3273233">
                <a:moveTo>
                  <a:pt x="293741" y="49443"/>
                </a:moveTo>
                <a:cubicBezTo>
                  <a:pt x="552046" y="-20299"/>
                  <a:pt x="1603348" y="-12550"/>
                  <a:pt x="1874568" y="49443"/>
                </a:cubicBezTo>
                <a:cubicBezTo>
                  <a:pt x="2145788" y="111436"/>
                  <a:pt x="1887483" y="287083"/>
                  <a:pt x="1921063" y="421402"/>
                </a:cubicBezTo>
                <a:cubicBezTo>
                  <a:pt x="1954643" y="555721"/>
                  <a:pt x="2169036" y="772697"/>
                  <a:pt x="2076046" y="855355"/>
                </a:cubicBezTo>
                <a:cubicBezTo>
                  <a:pt x="1983056" y="938013"/>
                  <a:pt x="1337293" y="808860"/>
                  <a:pt x="1363124" y="917348"/>
                </a:cubicBezTo>
                <a:cubicBezTo>
                  <a:pt x="1388955" y="1025836"/>
                  <a:pt x="2091545" y="1260894"/>
                  <a:pt x="2231030" y="1506284"/>
                </a:cubicBezTo>
                <a:cubicBezTo>
                  <a:pt x="2370515" y="1751674"/>
                  <a:pt x="2197450" y="2126216"/>
                  <a:pt x="2200033" y="2389687"/>
                </a:cubicBezTo>
                <a:cubicBezTo>
                  <a:pt x="2202616" y="2653158"/>
                  <a:pt x="2342101" y="2939877"/>
                  <a:pt x="2246528" y="3087111"/>
                </a:cubicBezTo>
                <a:cubicBezTo>
                  <a:pt x="2150955" y="3234345"/>
                  <a:pt x="1931396" y="3267925"/>
                  <a:pt x="1626596" y="3273091"/>
                </a:cubicBezTo>
                <a:cubicBezTo>
                  <a:pt x="1321796" y="3278257"/>
                  <a:pt x="686365" y="3141355"/>
                  <a:pt x="417728" y="3118107"/>
                </a:cubicBezTo>
                <a:cubicBezTo>
                  <a:pt x="149091" y="3094860"/>
                  <a:pt x="69016" y="3185267"/>
                  <a:pt x="14772" y="3133606"/>
                </a:cubicBezTo>
                <a:cubicBezTo>
                  <a:pt x="-39472" y="3081945"/>
                  <a:pt x="71599" y="2903714"/>
                  <a:pt x="92263" y="2808141"/>
                </a:cubicBezTo>
                <a:cubicBezTo>
                  <a:pt x="112927" y="2712568"/>
                  <a:pt x="53517" y="2593749"/>
                  <a:pt x="138758" y="2560169"/>
                </a:cubicBezTo>
                <a:cubicBezTo>
                  <a:pt x="223999" y="2526589"/>
                  <a:pt x="541714" y="2642826"/>
                  <a:pt x="603707" y="2606663"/>
                </a:cubicBezTo>
                <a:cubicBezTo>
                  <a:pt x="665700" y="2570500"/>
                  <a:pt x="575294" y="2402602"/>
                  <a:pt x="510718" y="2343192"/>
                </a:cubicBezTo>
                <a:cubicBezTo>
                  <a:pt x="446142" y="2283782"/>
                  <a:pt x="270494" y="2301863"/>
                  <a:pt x="216250" y="2250202"/>
                </a:cubicBezTo>
                <a:cubicBezTo>
                  <a:pt x="162006" y="2198541"/>
                  <a:pt x="187836" y="2139131"/>
                  <a:pt x="185253" y="2033226"/>
                </a:cubicBezTo>
                <a:cubicBezTo>
                  <a:pt x="182670" y="1927321"/>
                  <a:pt x="182671" y="1785253"/>
                  <a:pt x="200752" y="1614772"/>
                </a:cubicBezTo>
                <a:cubicBezTo>
                  <a:pt x="218833" y="1444291"/>
                  <a:pt x="273077" y="1201484"/>
                  <a:pt x="293741" y="1010338"/>
                </a:cubicBezTo>
                <a:cubicBezTo>
                  <a:pt x="314405" y="819192"/>
                  <a:pt x="322155" y="625463"/>
                  <a:pt x="324738" y="467897"/>
                </a:cubicBezTo>
                <a:cubicBezTo>
                  <a:pt x="327321" y="310331"/>
                  <a:pt x="35436" y="119185"/>
                  <a:pt x="293741" y="494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Freeform 24"/>
          <p:cNvSpPr/>
          <p:nvPr/>
        </p:nvSpPr>
        <p:spPr>
          <a:xfrm>
            <a:off x="3309730" y="1735380"/>
            <a:ext cx="4646555" cy="4570611"/>
          </a:xfrm>
          <a:custGeom>
            <a:avLst/>
            <a:gdLst>
              <a:gd name="connsiteX0" fmla="*/ 115395 w 4646555"/>
              <a:gd name="connsiteY0" fmla="*/ 201908 h 4570611"/>
              <a:gd name="connsiteX1" fmla="*/ 1696223 w 4646555"/>
              <a:gd name="connsiteY1" fmla="*/ 217406 h 4570611"/>
              <a:gd name="connsiteX2" fmla="*/ 1789212 w 4646555"/>
              <a:gd name="connsiteY2" fmla="*/ 294898 h 4570611"/>
              <a:gd name="connsiteX3" fmla="*/ 1804711 w 4646555"/>
              <a:gd name="connsiteY3" fmla="*/ 542871 h 4570611"/>
              <a:gd name="connsiteX4" fmla="*/ 1742717 w 4646555"/>
              <a:gd name="connsiteY4" fmla="*/ 930328 h 4570611"/>
              <a:gd name="connsiteX5" fmla="*/ 1634229 w 4646555"/>
              <a:gd name="connsiteY5" fmla="*/ 1674247 h 4570611"/>
              <a:gd name="connsiteX6" fmla="*/ 1649728 w 4646555"/>
              <a:gd name="connsiteY6" fmla="*/ 1968715 h 4570611"/>
              <a:gd name="connsiteX7" fmla="*/ 1804711 w 4646555"/>
              <a:gd name="connsiteY7" fmla="*/ 2278681 h 4570611"/>
              <a:gd name="connsiteX8" fmla="*/ 1882202 w 4646555"/>
              <a:gd name="connsiteY8" fmla="*/ 2402667 h 4570611"/>
              <a:gd name="connsiteX9" fmla="*/ 1944195 w 4646555"/>
              <a:gd name="connsiteY9" fmla="*/ 2635142 h 4570611"/>
              <a:gd name="connsiteX10" fmla="*/ 1572236 w 4646555"/>
              <a:gd name="connsiteY10" fmla="*/ 2557651 h 4570611"/>
              <a:gd name="connsiteX11" fmla="*/ 1510243 w 4646555"/>
              <a:gd name="connsiteY11" fmla="*/ 2697135 h 4570611"/>
              <a:gd name="connsiteX12" fmla="*/ 1494745 w 4646555"/>
              <a:gd name="connsiteY12" fmla="*/ 3022600 h 4570611"/>
              <a:gd name="connsiteX13" fmla="*/ 1835707 w 4646555"/>
              <a:gd name="connsiteY13" fmla="*/ 3146586 h 4570611"/>
              <a:gd name="connsiteX14" fmla="*/ 2006189 w 4646555"/>
              <a:gd name="connsiteY14" fmla="*/ 3100091 h 4570611"/>
              <a:gd name="connsiteX15" fmla="*/ 2672616 w 4646555"/>
              <a:gd name="connsiteY15" fmla="*/ 3472051 h 4570611"/>
              <a:gd name="connsiteX16" fmla="*/ 3711002 w 4646555"/>
              <a:gd name="connsiteY16" fmla="*/ 3596037 h 4570611"/>
              <a:gd name="connsiteX17" fmla="*/ 3896982 w 4646555"/>
              <a:gd name="connsiteY17" fmla="*/ 2294179 h 4570611"/>
              <a:gd name="connsiteX18" fmla="*/ 3788494 w 4646555"/>
              <a:gd name="connsiteY18" fmla="*/ 511874 h 4570611"/>
              <a:gd name="connsiteX19" fmla="*/ 3494026 w 4646555"/>
              <a:gd name="connsiteY19" fmla="*/ 403386 h 4570611"/>
              <a:gd name="connsiteX20" fmla="*/ 3556019 w 4646555"/>
              <a:gd name="connsiteY20" fmla="*/ 201908 h 4570611"/>
              <a:gd name="connsiteX21" fmla="*/ 3741999 w 4646555"/>
              <a:gd name="connsiteY21" fmla="*/ 15928 h 4570611"/>
              <a:gd name="connsiteX22" fmla="*/ 4408426 w 4646555"/>
              <a:gd name="connsiteY22" fmla="*/ 635861 h 4570611"/>
              <a:gd name="connsiteX23" fmla="*/ 4532412 w 4646555"/>
              <a:gd name="connsiteY23" fmla="*/ 3208579 h 4570611"/>
              <a:gd name="connsiteX24" fmla="*/ 4501416 w 4646555"/>
              <a:gd name="connsiteY24" fmla="*/ 3208579 h 4570611"/>
              <a:gd name="connsiteX25" fmla="*/ 4532412 w 4646555"/>
              <a:gd name="connsiteY25" fmla="*/ 4091983 h 4570611"/>
              <a:gd name="connsiteX26" fmla="*/ 2858595 w 4646555"/>
              <a:gd name="connsiteY26" fmla="*/ 4556932 h 4570611"/>
              <a:gd name="connsiteX27" fmla="*/ 642338 w 4646555"/>
              <a:gd name="connsiteY27" fmla="*/ 4448444 h 4570611"/>
              <a:gd name="connsiteX28" fmla="*/ 223884 w 4646555"/>
              <a:gd name="connsiteY28" fmla="*/ 4463942 h 4570611"/>
              <a:gd name="connsiteX29" fmla="*/ 192887 w 4646555"/>
              <a:gd name="connsiteY29" fmla="*/ 3921501 h 4570611"/>
              <a:gd name="connsiteX30" fmla="*/ 208385 w 4646555"/>
              <a:gd name="connsiteY30" fmla="*/ 3472051 h 4570611"/>
              <a:gd name="connsiteX31" fmla="*/ 502853 w 4646555"/>
              <a:gd name="connsiteY31" fmla="*/ 3193081 h 4570611"/>
              <a:gd name="connsiteX32" fmla="*/ 440860 w 4646555"/>
              <a:gd name="connsiteY32" fmla="*/ 2790125 h 4570611"/>
              <a:gd name="connsiteX33" fmla="*/ 347870 w 4646555"/>
              <a:gd name="connsiteY33" fmla="*/ 2232186 h 4570611"/>
              <a:gd name="connsiteX34" fmla="*/ 223884 w 4646555"/>
              <a:gd name="connsiteY34" fmla="*/ 1488267 h 4570611"/>
              <a:gd name="connsiteX35" fmla="*/ 53402 w 4646555"/>
              <a:gd name="connsiteY35" fmla="*/ 914830 h 4570611"/>
              <a:gd name="connsiteX36" fmla="*/ 115395 w 4646555"/>
              <a:gd name="connsiteY36" fmla="*/ 449881 h 4570611"/>
              <a:gd name="connsiteX37" fmla="*/ 115395 w 4646555"/>
              <a:gd name="connsiteY37" fmla="*/ 201908 h 4570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646555" h="4570611">
                <a:moveTo>
                  <a:pt x="115395" y="201908"/>
                </a:moveTo>
                <a:cubicBezTo>
                  <a:pt x="378866" y="163162"/>
                  <a:pt x="1417254" y="201908"/>
                  <a:pt x="1696223" y="217406"/>
                </a:cubicBezTo>
                <a:cubicBezTo>
                  <a:pt x="1975192" y="232904"/>
                  <a:pt x="1771131" y="240654"/>
                  <a:pt x="1789212" y="294898"/>
                </a:cubicBezTo>
                <a:cubicBezTo>
                  <a:pt x="1807293" y="349142"/>
                  <a:pt x="1812460" y="436966"/>
                  <a:pt x="1804711" y="542871"/>
                </a:cubicBezTo>
                <a:cubicBezTo>
                  <a:pt x="1796962" y="648776"/>
                  <a:pt x="1771131" y="741765"/>
                  <a:pt x="1742717" y="930328"/>
                </a:cubicBezTo>
                <a:cubicBezTo>
                  <a:pt x="1714303" y="1118891"/>
                  <a:pt x="1649727" y="1501183"/>
                  <a:pt x="1634229" y="1674247"/>
                </a:cubicBezTo>
                <a:cubicBezTo>
                  <a:pt x="1618731" y="1847312"/>
                  <a:pt x="1621314" y="1867976"/>
                  <a:pt x="1649728" y="1968715"/>
                </a:cubicBezTo>
                <a:cubicBezTo>
                  <a:pt x="1678142" y="2069454"/>
                  <a:pt x="1765965" y="2206356"/>
                  <a:pt x="1804711" y="2278681"/>
                </a:cubicBezTo>
                <a:cubicBezTo>
                  <a:pt x="1843457" y="2351006"/>
                  <a:pt x="1858955" y="2343257"/>
                  <a:pt x="1882202" y="2402667"/>
                </a:cubicBezTo>
                <a:cubicBezTo>
                  <a:pt x="1905449" y="2462077"/>
                  <a:pt x="1995856" y="2609311"/>
                  <a:pt x="1944195" y="2635142"/>
                </a:cubicBezTo>
                <a:cubicBezTo>
                  <a:pt x="1892534" y="2660973"/>
                  <a:pt x="1644561" y="2547319"/>
                  <a:pt x="1572236" y="2557651"/>
                </a:cubicBezTo>
                <a:cubicBezTo>
                  <a:pt x="1499911" y="2567983"/>
                  <a:pt x="1523158" y="2619644"/>
                  <a:pt x="1510243" y="2697135"/>
                </a:cubicBezTo>
                <a:cubicBezTo>
                  <a:pt x="1497328" y="2774626"/>
                  <a:pt x="1440501" y="2947692"/>
                  <a:pt x="1494745" y="3022600"/>
                </a:cubicBezTo>
                <a:cubicBezTo>
                  <a:pt x="1548989" y="3097509"/>
                  <a:pt x="1750466" y="3133671"/>
                  <a:pt x="1835707" y="3146586"/>
                </a:cubicBezTo>
                <a:cubicBezTo>
                  <a:pt x="1920948" y="3159501"/>
                  <a:pt x="1866704" y="3045847"/>
                  <a:pt x="2006189" y="3100091"/>
                </a:cubicBezTo>
                <a:cubicBezTo>
                  <a:pt x="2145674" y="3154335"/>
                  <a:pt x="2388481" y="3389393"/>
                  <a:pt x="2672616" y="3472051"/>
                </a:cubicBezTo>
                <a:cubicBezTo>
                  <a:pt x="2956751" y="3554709"/>
                  <a:pt x="3506941" y="3792349"/>
                  <a:pt x="3711002" y="3596037"/>
                </a:cubicBezTo>
                <a:cubicBezTo>
                  <a:pt x="3915063" y="3399725"/>
                  <a:pt x="3884067" y="2808206"/>
                  <a:pt x="3896982" y="2294179"/>
                </a:cubicBezTo>
                <a:cubicBezTo>
                  <a:pt x="3909897" y="1780152"/>
                  <a:pt x="3855653" y="827006"/>
                  <a:pt x="3788494" y="511874"/>
                </a:cubicBezTo>
                <a:cubicBezTo>
                  <a:pt x="3721335" y="196742"/>
                  <a:pt x="3532772" y="455047"/>
                  <a:pt x="3494026" y="403386"/>
                </a:cubicBezTo>
                <a:cubicBezTo>
                  <a:pt x="3455280" y="351725"/>
                  <a:pt x="3514690" y="266484"/>
                  <a:pt x="3556019" y="201908"/>
                </a:cubicBezTo>
                <a:cubicBezTo>
                  <a:pt x="3597348" y="137332"/>
                  <a:pt x="3599931" y="-56398"/>
                  <a:pt x="3741999" y="15928"/>
                </a:cubicBezTo>
                <a:cubicBezTo>
                  <a:pt x="3884067" y="88253"/>
                  <a:pt x="4276691" y="103753"/>
                  <a:pt x="4408426" y="635861"/>
                </a:cubicBezTo>
                <a:cubicBezTo>
                  <a:pt x="4540161" y="1167969"/>
                  <a:pt x="4516914" y="2779793"/>
                  <a:pt x="4532412" y="3208579"/>
                </a:cubicBezTo>
                <a:cubicBezTo>
                  <a:pt x="4547910" y="3637365"/>
                  <a:pt x="4501416" y="3061345"/>
                  <a:pt x="4501416" y="3208579"/>
                </a:cubicBezTo>
                <a:cubicBezTo>
                  <a:pt x="4501416" y="3355813"/>
                  <a:pt x="4806215" y="3867258"/>
                  <a:pt x="4532412" y="4091983"/>
                </a:cubicBezTo>
                <a:cubicBezTo>
                  <a:pt x="4258609" y="4316708"/>
                  <a:pt x="3506941" y="4497522"/>
                  <a:pt x="2858595" y="4556932"/>
                </a:cubicBezTo>
                <a:cubicBezTo>
                  <a:pt x="2210249" y="4616342"/>
                  <a:pt x="1081456" y="4463942"/>
                  <a:pt x="642338" y="4448444"/>
                </a:cubicBezTo>
                <a:cubicBezTo>
                  <a:pt x="203220" y="4432946"/>
                  <a:pt x="298792" y="4551766"/>
                  <a:pt x="223884" y="4463942"/>
                </a:cubicBezTo>
                <a:cubicBezTo>
                  <a:pt x="148976" y="4376118"/>
                  <a:pt x="195470" y="4086816"/>
                  <a:pt x="192887" y="3921501"/>
                </a:cubicBezTo>
                <a:cubicBezTo>
                  <a:pt x="190304" y="3756186"/>
                  <a:pt x="156724" y="3593454"/>
                  <a:pt x="208385" y="3472051"/>
                </a:cubicBezTo>
                <a:cubicBezTo>
                  <a:pt x="260046" y="3350648"/>
                  <a:pt x="464107" y="3306735"/>
                  <a:pt x="502853" y="3193081"/>
                </a:cubicBezTo>
                <a:cubicBezTo>
                  <a:pt x="541599" y="3079427"/>
                  <a:pt x="466691" y="2950274"/>
                  <a:pt x="440860" y="2790125"/>
                </a:cubicBezTo>
                <a:cubicBezTo>
                  <a:pt x="415030" y="2629976"/>
                  <a:pt x="347870" y="2232186"/>
                  <a:pt x="347870" y="2232186"/>
                </a:cubicBezTo>
                <a:cubicBezTo>
                  <a:pt x="311707" y="2015210"/>
                  <a:pt x="272962" y="1707826"/>
                  <a:pt x="223884" y="1488267"/>
                </a:cubicBezTo>
                <a:cubicBezTo>
                  <a:pt x="174806" y="1268708"/>
                  <a:pt x="71483" y="1087894"/>
                  <a:pt x="53402" y="914830"/>
                </a:cubicBezTo>
                <a:cubicBezTo>
                  <a:pt x="35321" y="741766"/>
                  <a:pt x="107646" y="573867"/>
                  <a:pt x="115395" y="449881"/>
                </a:cubicBezTo>
                <a:cubicBezTo>
                  <a:pt x="123144" y="325895"/>
                  <a:pt x="-148076" y="240654"/>
                  <a:pt x="115395" y="2019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412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291885" y="350838"/>
            <a:ext cx="6810590" cy="609600"/>
          </a:xfrm>
        </p:spPr>
        <p:txBody>
          <a:bodyPr/>
          <a:lstStyle/>
          <a:p>
            <a:r>
              <a:rPr lang="en-IN" sz="2800" dirty="0" smtClean="0"/>
              <a:t>Dynamic Controllers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73162"/>
            <a:ext cx="8534400" cy="5486400"/>
          </a:xfrm>
        </p:spPr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Dynamic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ontrol System will help A WT to follow the basic design law, when WT is subjected to random fluctuation of any operational variable.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dynamic controller will manage only one specific subsystem of the turbine.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 of these controllers order one or more actuators or switches which can bring the sub-system of  WT close to the design law.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Dynamic control systems are used;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adjust blade pitch to reduce drive train torques,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control the power flow in a power electronic converter, or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control the position of an actuator.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effect of controller actions is often measured and used as an input to the dynamic control system.</a:t>
            </a: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24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5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9690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39000" cy="730250"/>
          </a:xfrm>
        </p:spPr>
        <p:txBody>
          <a:bodyPr/>
          <a:lstStyle/>
          <a:p>
            <a:r>
              <a:rPr lang="en-IN" sz="2800" dirty="0" smtClean="0"/>
              <a:t>Dynamic Control of Turbine Processes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dynamic wind turbine processes: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aerodynamic torque.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Generator torque.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Brake Torque Control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Yaw Orientation Control</a:t>
            </a:r>
          </a:p>
          <a:p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24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5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604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IN" sz="2800" smtClean="0"/>
              <a:t>Aerodynamic Torque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694" y="1179243"/>
            <a:ext cx="8520906" cy="4983163"/>
          </a:xfrm>
        </p:spPr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Aerodynamic torque consists of contributions related to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rotor tip speed ratio and </a:t>
            </a:r>
            <a:r>
              <a:rPr lang="en-I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IN" sz="24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Blade pitch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 speed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Yaw error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Any added rotor drag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All of these, except wind speed, can be used to control aerodynamic torque.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More recent approaches to modifying the aerodynamic torque of the rotor include research into methods of tailoring the aerodynamics along the blade in response to local flow changes</a:t>
            </a: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24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5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7769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IN" sz="2800" dirty="0" smtClean="0"/>
              <a:t>Thin </a:t>
            </a:r>
            <a:r>
              <a:rPr lang="en-IN" sz="2800" dirty="0" err="1" smtClean="0"/>
              <a:t>Airfoil</a:t>
            </a:r>
            <a:r>
              <a:rPr lang="en-IN" sz="2800" dirty="0" smtClean="0"/>
              <a:t> Theory</a:t>
            </a:r>
            <a:endParaRPr lang="en-IN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268" y="3227137"/>
            <a:ext cx="2971800" cy="32498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978" y="3376034"/>
            <a:ext cx="2940022" cy="30087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4000"/>
                    </a14:imgEffect>
                    <a14:imgEffect>
                      <a14:brightnessContrast bright="-26000" contrast="6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42201" y="1297611"/>
            <a:ext cx="5611997" cy="1699634"/>
          </a:xfrm>
          <a:prstGeom prst="rect">
            <a:avLst/>
          </a:prstGeom>
        </p:spPr>
      </p:pic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27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735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IN" sz="2800" smtClean="0"/>
              <a:t>Aerodynamic Drag devices</a:t>
            </a: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47800"/>
            <a:ext cx="2057400" cy="491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905000"/>
            <a:ext cx="2827338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981200"/>
            <a:ext cx="1981200" cy="448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000" y="2904339"/>
            <a:ext cx="3549824" cy="23115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8068" y="1143240"/>
            <a:ext cx="6046525" cy="3010641"/>
          </a:xfrm>
          <a:prstGeom prst="rect">
            <a:avLst/>
          </a:prstGeom>
        </p:spPr>
      </p:pic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979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236538" y="247650"/>
            <a:ext cx="8229600" cy="762000"/>
          </a:xfrm>
        </p:spPr>
        <p:txBody>
          <a:bodyPr/>
          <a:lstStyle/>
          <a:p>
            <a:r>
              <a:rPr lang="en-IN" sz="2800" dirty="0"/>
              <a:t>Wind Turbine Control Actuators</a:t>
            </a:r>
            <a:endParaRPr lang="en-IN" sz="2800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399" y="1181100"/>
            <a:ext cx="4164067" cy="4229100"/>
          </a:xfrm>
        </p:spPr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ideal blade is the one which is able to adapt its geometry to suit the local wind conditions.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is made possible by active and passive technologies which allow individual rotor blades to adjust to the prevailing wind conditions.</a:t>
            </a:r>
          </a:p>
        </p:txBody>
      </p:sp>
      <p:sp>
        <p:nvSpPr>
          <p:cNvPr id="15364" name="AutoShape 2" descr="undefined"/>
          <p:cNvSpPr>
            <a:spLocks noChangeAspect="1" noChangeArrowheads="1"/>
          </p:cNvSpPr>
          <p:nvPr/>
        </p:nvSpPr>
        <p:spPr bwMode="auto">
          <a:xfrm>
            <a:off x="84138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IN"/>
          </a:p>
        </p:txBody>
      </p: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26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7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2000"/>
                    </a14:imgEffect>
                    <a14:imgEffect>
                      <a14:brightnessContrast bright="-20000" contrast="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467" y="1104900"/>
            <a:ext cx="4419600" cy="5450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505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 Turbine and Typical Sensors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04800" y="1064568"/>
            <a:ext cx="2571750" cy="2597795"/>
            <a:chOff x="4038600" y="988368"/>
            <a:chExt cx="2571031" cy="2597794"/>
          </a:xfrm>
        </p:grpSpPr>
        <p:pic>
          <p:nvPicPr>
            <p:cNvPr id="12304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8600" y="1371600"/>
              <a:ext cx="2571031" cy="2214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5" name="TextBox 7"/>
            <p:cNvSpPr txBox="1">
              <a:spLocks noChangeArrowheads="1"/>
            </p:cNvSpPr>
            <p:nvPr/>
          </p:nvSpPr>
          <p:spPr bwMode="auto">
            <a:xfrm>
              <a:off x="4217938" y="988368"/>
              <a:ext cx="197201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IN" b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Speed Sensors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218102" y="1090007"/>
            <a:ext cx="2286000" cy="3673475"/>
            <a:chOff x="3352800" y="838200"/>
            <a:chExt cx="2286000" cy="3673321"/>
          </a:xfrm>
        </p:grpSpPr>
        <p:pic>
          <p:nvPicPr>
            <p:cNvPr id="1230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2800" y="1295400"/>
              <a:ext cx="2286000" cy="3216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3" name="TextBox 9"/>
            <p:cNvSpPr txBox="1">
              <a:spLocks noChangeArrowheads="1"/>
            </p:cNvSpPr>
            <p:nvPr/>
          </p:nvSpPr>
          <p:spPr bwMode="auto">
            <a:xfrm>
              <a:off x="3352800" y="838200"/>
              <a:ext cx="211307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IN" b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Accelerometers</a:t>
              </a: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5880955" y="1270942"/>
            <a:ext cx="2922588" cy="3001021"/>
            <a:chOff x="5867400" y="1156642"/>
            <a:chExt cx="2921809" cy="3001020"/>
          </a:xfrm>
        </p:grpSpPr>
        <p:pic>
          <p:nvPicPr>
            <p:cNvPr id="1230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7400" y="1524000"/>
              <a:ext cx="2921809" cy="2633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1" name="TextBox 12"/>
            <p:cNvSpPr txBox="1">
              <a:spLocks noChangeArrowheads="1"/>
            </p:cNvSpPr>
            <p:nvPr/>
          </p:nvSpPr>
          <p:spPr bwMode="auto">
            <a:xfrm>
              <a:off x="6316833" y="1156642"/>
              <a:ext cx="190949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IN" b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Anemometers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228600" y="3733800"/>
            <a:ext cx="2835275" cy="3124200"/>
            <a:chOff x="228600" y="3733800"/>
            <a:chExt cx="2834561" cy="3124200"/>
          </a:xfrm>
        </p:grpSpPr>
        <p:pic>
          <p:nvPicPr>
            <p:cNvPr id="12298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4476750"/>
              <a:ext cx="2834561" cy="2381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9" name="TextBox 15"/>
            <p:cNvSpPr txBox="1">
              <a:spLocks noChangeArrowheads="1"/>
            </p:cNvSpPr>
            <p:nvPr/>
          </p:nvSpPr>
          <p:spPr bwMode="auto">
            <a:xfrm>
              <a:off x="381000" y="3733800"/>
              <a:ext cx="24384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IN" b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Electrical Power Sensors</a:t>
              </a:r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3935424" y="4344987"/>
            <a:ext cx="4927600" cy="2376488"/>
            <a:chOff x="4018702" y="4114800"/>
            <a:chExt cx="4927388" cy="2376487"/>
          </a:xfrm>
        </p:grpSpPr>
        <p:pic>
          <p:nvPicPr>
            <p:cNvPr id="12296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1200" y="4114800"/>
              <a:ext cx="3154890" cy="2376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7" name="TextBox 18"/>
            <p:cNvSpPr txBox="1">
              <a:spLocks noChangeArrowheads="1"/>
            </p:cNvSpPr>
            <p:nvPr/>
          </p:nvSpPr>
          <p:spPr bwMode="auto">
            <a:xfrm>
              <a:off x="4018702" y="5100935"/>
              <a:ext cx="169629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IN" b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Strain gages</a:t>
              </a:r>
            </a:p>
          </p:txBody>
        </p:sp>
      </p:grpSp>
      <p:grpSp>
        <p:nvGrpSpPr>
          <p:cNvPr id="31" name="Group 3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7" name="Group 3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8" name="Group 37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0" name="Rectangle 39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33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630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Operational Regime of A WT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295400"/>
            <a:ext cx="7162800" cy="4727448"/>
          </a:xfrm>
        </p:spPr>
      </p:pic>
      <p:sp>
        <p:nvSpPr>
          <p:cNvPr id="5" name="Rectangle 4"/>
          <p:cNvSpPr/>
          <p:nvPr/>
        </p:nvSpPr>
        <p:spPr>
          <a:xfrm>
            <a:off x="457200" y="5398036"/>
            <a:ext cx="8533074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I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Cut-in </a:t>
            </a:r>
            <a:r>
              <a:rPr lang="en-I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speed : At </a:t>
            </a:r>
            <a:r>
              <a:rPr lang="en-I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very low wind speeds, there is insufficient torque exerted by the wind on the turbine blades to make them rotate. </a:t>
            </a:r>
            <a:endParaRPr lang="en-IN" sz="20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speed at which the turbine first starts to rotate and generate power is called the cut-in speed and is typically between 3 and 4 metres per second.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225514"/>
            <a:ext cx="6019800" cy="255454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I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Cut-out </a:t>
            </a:r>
            <a:r>
              <a:rPr lang="en-I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speed : As </a:t>
            </a:r>
            <a:r>
              <a:rPr lang="en-I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speed increases above the rate output wind speed, the forces on the turbine structure continue to rise and, at some point, there is a risk of damage to the rotor. </a:t>
            </a:r>
            <a:endParaRPr lang="en-IN" sz="20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I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braking system is employed to bring the rotor to a standstill. </a:t>
            </a:r>
            <a:endParaRPr lang="en-IN" sz="20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I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called the cut-out speed and is usually around 25 metres per second.</a:t>
            </a:r>
          </a:p>
        </p:txBody>
      </p: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27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4934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55602" y="235226"/>
            <a:ext cx="8229600" cy="881691"/>
          </a:xfrm>
        </p:spPr>
        <p:txBody>
          <a:bodyPr/>
          <a:lstStyle/>
          <a:p>
            <a:r>
              <a:rPr lang="en-IN" sz="2800" dirty="0" smtClean="0"/>
              <a:t>Typical Regions of WT Operation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457200" y="1219200"/>
            <a:ext cx="8382000" cy="4724400"/>
            <a:chOff x="457200" y="1219200"/>
            <a:chExt cx="8382000" cy="4724400"/>
          </a:xfrm>
        </p:grpSpPr>
        <p:pic>
          <p:nvPicPr>
            <p:cNvPr id="1331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1219200"/>
              <a:ext cx="7416800" cy="472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" name="Straight Connector 2"/>
            <p:cNvCxnSpPr/>
            <p:nvPr/>
          </p:nvCxnSpPr>
          <p:spPr>
            <a:xfrm>
              <a:off x="2667000" y="1981200"/>
              <a:ext cx="0" cy="2895600"/>
            </a:xfrm>
            <a:prstGeom prst="line">
              <a:avLst/>
            </a:prstGeom>
            <a:ln w="412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00200" y="397406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800" b="0" dirty="0" smtClean="0"/>
                <a:t>Region 1</a:t>
              </a:r>
              <a:endParaRPr lang="en-IN" sz="1800" b="0" dirty="0"/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7197804" y="1981200"/>
              <a:ext cx="0" cy="2895600"/>
            </a:xfrm>
            <a:prstGeom prst="line">
              <a:avLst/>
            </a:prstGeom>
            <a:ln w="412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7731204" y="397406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800" b="0" dirty="0" smtClean="0"/>
                <a:t>Region 4</a:t>
              </a:r>
              <a:endParaRPr lang="en-IN" sz="1800" b="0" dirty="0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6644640" y="2035712"/>
              <a:ext cx="1804416" cy="2810564"/>
            </a:xfrm>
            <a:custGeom>
              <a:avLst/>
              <a:gdLst>
                <a:gd name="connsiteX0" fmla="*/ 0 w 1804416"/>
                <a:gd name="connsiteY0" fmla="*/ 12544 h 2810564"/>
                <a:gd name="connsiteX1" fmla="*/ 524256 w 1804416"/>
                <a:gd name="connsiteY1" fmla="*/ 352 h 2810564"/>
                <a:gd name="connsiteX2" fmla="*/ 597408 w 1804416"/>
                <a:gd name="connsiteY2" fmla="*/ 24736 h 2810564"/>
                <a:gd name="connsiteX3" fmla="*/ 621792 w 1804416"/>
                <a:gd name="connsiteY3" fmla="*/ 110080 h 2810564"/>
                <a:gd name="connsiteX4" fmla="*/ 646176 w 1804416"/>
                <a:gd name="connsiteY4" fmla="*/ 341728 h 2810564"/>
                <a:gd name="connsiteX5" fmla="*/ 646176 w 1804416"/>
                <a:gd name="connsiteY5" fmla="*/ 1865728 h 2810564"/>
                <a:gd name="connsiteX6" fmla="*/ 646176 w 1804416"/>
                <a:gd name="connsiteY6" fmla="*/ 2463136 h 2810564"/>
                <a:gd name="connsiteX7" fmla="*/ 621792 w 1804416"/>
                <a:gd name="connsiteY7" fmla="*/ 2633824 h 2810564"/>
                <a:gd name="connsiteX8" fmla="*/ 707136 w 1804416"/>
                <a:gd name="connsiteY8" fmla="*/ 2804512 h 2810564"/>
                <a:gd name="connsiteX9" fmla="*/ 1804416 w 1804416"/>
                <a:gd name="connsiteY9" fmla="*/ 2755744 h 281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4416" h="2810564">
                  <a:moveTo>
                    <a:pt x="0" y="12544"/>
                  </a:moveTo>
                  <a:cubicBezTo>
                    <a:pt x="212344" y="5432"/>
                    <a:pt x="424688" y="-1680"/>
                    <a:pt x="524256" y="352"/>
                  </a:cubicBezTo>
                  <a:cubicBezTo>
                    <a:pt x="623824" y="2384"/>
                    <a:pt x="581152" y="6448"/>
                    <a:pt x="597408" y="24736"/>
                  </a:cubicBezTo>
                  <a:cubicBezTo>
                    <a:pt x="613664" y="43024"/>
                    <a:pt x="613664" y="57248"/>
                    <a:pt x="621792" y="110080"/>
                  </a:cubicBezTo>
                  <a:cubicBezTo>
                    <a:pt x="629920" y="162912"/>
                    <a:pt x="642112" y="49120"/>
                    <a:pt x="646176" y="341728"/>
                  </a:cubicBezTo>
                  <a:cubicBezTo>
                    <a:pt x="650240" y="634336"/>
                    <a:pt x="646176" y="1865728"/>
                    <a:pt x="646176" y="1865728"/>
                  </a:cubicBezTo>
                  <a:cubicBezTo>
                    <a:pt x="646176" y="2219296"/>
                    <a:pt x="650240" y="2335120"/>
                    <a:pt x="646176" y="2463136"/>
                  </a:cubicBezTo>
                  <a:cubicBezTo>
                    <a:pt x="642112" y="2591152"/>
                    <a:pt x="611632" y="2576928"/>
                    <a:pt x="621792" y="2633824"/>
                  </a:cubicBezTo>
                  <a:cubicBezTo>
                    <a:pt x="631952" y="2690720"/>
                    <a:pt x="510032" y="2784192"/>
                    <a:pt x="707136" y="2804512"/>
                  </a:cubicBezTo>
                  <a:cubicBezTo>
                    <a:pt x="904240" y="2824832"/>
                    <a:pt x="1354328" y="2790288"/>
                    <a:pt x="1804416" y="2755744"/>
                  </a:cubicBezTo>
                </a:path>
              </a:pathLst>
            </a:cu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602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itle 1"/>
          <p:cNvSpPr>
            <a:spLocks noGrp="1"/>
          </p:cNvSpPr>
          <p:nvPr>
            <p:ph type="title"/>
          </p:nvPr>
        </p:nvSpPr>
        <p:spPr>
          <a:xfrm>
            <a:off x="320675" y="169260"/>
            <a:ext cx="7240781" cy="4572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Typical Turbine Aerodynamic Controlling</a:t>
            </a:r>
          </a:p>
        </p:txBody>
      </p: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636" y="593956"/>
            <a:ext cx="7070725" cy="619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reeform 6"/>
          <p:cNvSpPr/>
          <p:nvPr/>
        </p:nvSpPr>
        <p:spPr>
          <a:xfrm>
            <a:off x="4188556" y="355843"/>
            <a:ext cx="4062412" cy="6673850"/>
          </a:xfrm>
          <a:custGeom>
            <a:avLst/>
            <a:gdLst>
              <a:gd name="connsiteX0" fmla="*/ 389467 w 4061581"/>
              <a:gd name="connsiteY0" fmla="*/ 261257 h 6674153"/>
              <a:gd name="connsiteX1" fmla="*/ 2639181 w 4061581"/>
              <a:gd name="connsiteY1" fmla="*/ 232229 h 6674153"/>
              <a:gd name="connsiteX2" fmla="*/ 3597124 w 4061581"/>
              <a:gd name="connsiteY2" fmla="*/ 420914 h 6674153"/>
              <a:gd name="connsiteX3" fmla="*/ 3916439 w 4061581"/>
              <a:gd name="connsiteY3" fmla="*/ 2438400 h 6674153"/>
              <a:gd name="connsiteX4" fmla="*/ 4047067 w 4061581"/>
              <a:gd name="connsiteY4" fmla="*/ 5065486 h 6674153"/>
              <a:gd name="connsiteX5" fmla="*/ 3829353 w 4061581"/>
              <a:gd name="connsiteY5" fmla="*/ 6284686 h 6674153"/>
              <a:gd name="connsiteX6" fmla="*/ 3393924 w 4061581"/>
              <a:gd name="connsiteY6" fmla="*/ 6487886 h 6674153"/>
              <a:gd name="connsiteX7" fmla="*/ 1811867 w 4061581"/>
              <a:gd name="connsiteY7" fmla="*/ 6502400 h 6674153"/>
              <a:gd name="connsiteX8" fmla="*/ 1695753 w 4061581"/>
              <a:gd name="connsiteY8" fmla="*/ 5457371 h 6674153"/>
              <a:gd name="connsiteX9" fmla="*/ 1158724 w 4061581"/>
              <a:gd name="connsiteY9" fmla="*/ 5254171 h 6674153"/>
              <a:gd name="connsiteX10" fmla="*/ 1158724 w 4061581"/>
              <a:gd name="connsiteY10" fmla="*/ 4325257 h 6674153"/>
              <a:gd name="connsiteX11" fmla="*/ 1057124 w 4061581"/>
              <a:gd name="connsiteY11" fmla="*/ 3643086 h 6674153"/>
              <a:gd name="connsiteX12" fmla="*/ 520096 w 4061581"/>
              <a:gd name="connsiteY12" fmla="*/ 2670629 h 6674153"/>
              <a:gd name="connsiteX13" fmla="*/ 302381 w 4061581"/>
              <a:gd name="connsiteY13" fmla="*/ 1799771 h 6674153"/>
              <a:gd name="connsiteX14" fmla="*/ 389467 w 4061581"/>
              <a:gd name="connsiteY14" fmla="*/ 261257 h 6674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61581" h="6674153">
                <a:moveTo>
                  <a:pt x="389467" y="261257"/>
                </a:moveTo>
                <a:cubicBezTo>
                  <a:pt x="778934" y="0"/>
                  <a:pt x="2104572" y="205620"/>
                  <a:pt x="2639181" y="232229"/>
                </a:cubicBezTo>
                <a:cubicBezTo>
                  <a:pt x="3173790" y="258838"/>
                  <a:pt x="3384248" y="53219"/>
                  <a:pt x="3597124" y="420914"/>
                </a:cubicBezTo>
                <a:cubicBezTo>
                  <a:pt x="3810000" y="788609"/>
                  <a:pt x="3841449" y="1664305"/>
                  <a:pt x="3916439" y="2438400"/>
                </a:cubicBezTo>
                <a:cubicBezTo>
                  <a:pt x="3991430" y="3212495"/>
                  <a:pt x="4061581" y="4424438"/>
                  <a:pt x="4047067" y="5065486"/>
                </a:cubicBezTo>
                <a:cubicBezTo>
                  <a:pt x="4032553" y="5706534"/>
                  <a:pt x="3938210" y="6047619"/>
                  <a:pt x="3829353" y="6284686"/>
                </a:cubicBezTo>
                <a:cubicBezTo>
                  <a:pt x="3720496" y="6521753"/>
                  <a:pt x="3730172" y="6451600"/>
                  <a:pt x="3393924" y="6487886"/>
                </a:cubicBezTo>
                <a:cubicBezTo>
                  <a:pt x="3057676" y="6524172"/>
                  <a:pt x="2094896" y="6674153"/>
                  <a:pt x="1811867" y="6502400"/>
                </a:cubicBezTo>
                <a:cubicBezTo>
                  <a:pt x="1528839" y="6330648"/>
                  <a:pt x="1804610" y="5665409"/>
                  <a:pt x="1695753" y="5457371"/>
                </a:cubicBezTo>
                <a:cubicBezTo>
                  <a:pt x="1586896" y="5249333"/>
                  <a:pt x="1248229" y="5442857"/>
                  <a:pt x="1158724" y="5254171"/>
                </a:cubicBezTo>
                <a:cubicBezTo>
                  <a:pt x="1069219" y="5065485"/>
                  <a:pt x="1175657" y="4593771"/>
                  <a:pt x="1158724" y="4325257"/>
                </a:cubicBezTo>
                <a:cubicBezTo>
                  <a:pt x="1141791" y="4056743"/>
                  <a:pt x="1163562" y="3918857"/>
                  <a:pt x="1057124" y="3643086"/>
                </a:cubicBezTo>
                <a:cubicBezTo>
                  <a:pt x="950686" y="3367315"/>
                  <a:pt x="645887" y="2977848"/>
                  <a:pt x="520096" y="2670629"/>
                </a:cubicBezTo>
                <a:cubicBezTo>
                  <a:pt x="394306" y="2363410"/>
                  <a:pt x="319314" y="2206171"/>
                  <a:pt x="302381" y="1799771"/>
                </a:cubicBezTo>
                <a:cubicBezTo>
                  <a:pt x="285448" y="1393371"/>
                  <a:pt x="0" y="522514"/>
                  <a:pt x="389467" y="2612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9949672"/>
              </p:ext>
            </p:extLst>
          </p:nvPr>
        </p:nvGraphicFramePr>
        <p:xfrm>
          <a:off x="1795462" y="838200"/>
          <a:ext cx="186213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Equation" r:id="rId5" imgW="1117440" imgH="228600" progId="Equation.3">
                  <p:embed/>
                </p:oleObj>
              </mc:Choice>
              <mc:Fallback>
                <p:oleObj name="Equation" r:id="rId5" imgW="1117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462" y="838200"/>
                        <a:ext cx="1862138" cy="381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5044289"/>
              </p:ext>
            </p:extLst>
          </p:nvPr>
        </p:nvGraphicFramePr>
        <p:xfrm>
          <a:off x="5337048" y="822325"/>
          <a:ext cx="19462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Equation" r:id="rId7" imgW="1168200" imgH="228600" progId="Equation.3">
                  <p:embed/>
                </p:oleObj>
              </mc:Choice>
              <mc:Fallback>
                <p:oleObj name="Equation" r:id="rId7" imgW="1168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7048" y="822325"/>
                        <a:ext cx="1946275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4191000" y="3962400"/>
            <a:ext cx="11430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9" name="Rectangle 8"/>
          <p:cNvSpPr/>
          <p:nvPr/>
        </p:nvSpPr>
        <p:spPr>
          <a:xfrm>
            <a:off x="4191000" y="5562600"/>
            <a:ext cx="11430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2146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534009" y="304800"/>
            <a:ext cx="6416675" cy="685800"/>
          </a:xfrm>
        </p:spPr>
        <p:txBody>
          <a:bodyPr/>
          <a:lstStyle/>
          <a:p>
            <a:r>
              <a:rPr lang="en-IN" sz="2800" dirty="0" smtClean="0"/>
              <a:t>Overall Wind </a:t>
            </a:r>
            <a:r>
              <a:rPr lang="en-IN" sz="2800" dirty="0"/>
              <a:t>Turbine Dynamic Control</a:t>
            </a:r>
            <a:endParaRPr lang="en-IN" sz="2800" dirty="0" smtClean="0"/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90600"/>
            <a:ext cx="8901113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/>
          <p:cNvSpPr/>
          <p:nvPr/>
        </p:nvSpPr>
        <p:spPr>
          <a:xfrm>
            <a:off x="358598" y="870687"/>
            <a:ext cx="3022009" cy="2364828"/>
          </a:xfrm>
          <a:custGeom>
            <a:avLst/>
            <a:gdLst>
              <a:gd name="connsiteX0" fmla="*/ 580186 w 3022009"/>
              <a:gd name="connsiteY0" fmla="*/ 55905 h 2364828"/>
              <a:gd name="connsiteX1" fmla="*/ 153466 w 3022009"/>
              <a:gd name="connsiteY1" fmla="*/ 921537 h 2364828"/>
              <a:gd name="connsiteX2" fmla="*/ 7162 w 3022009"/>
              <a:gd name="connsiteY2" fmla="*/ 1384833 h 2364828"/>
              <a:gd name="connsiteX3" fmla="*/ 348538 w 3022009"/>
              <a:gd name="connsiteY3" fmla="*/ 1982241 h 2364828"/>
              <a:gd name="connsiteX4" fmla="*/ 945946 w 3022009"/>
              <a:gd name="connsiteY4" fmla="*/ 2299233 h 2364828"/>
              <a:gd name="connsiteX5" fmla="*/ 1433626 w 3022009"/>
              <a:gd name="connsiteY5" fmla="*/ 2335809 h 2364828"/>
              <a:gd name="connsiteX6" fmla="*/ 1750618 w 3022009"/>
              <a:gd name="connsiteY6" fmla="*/ 2348001 h 2364828"/>
              <a:gd name="connsiteX7" fmla="*/ 2469946 w 3022009"/>
              <a:gd name="connsiteY7" fmla="*/ 2091969 h 2364828"/>
              <a:gd name="connsiteX8" fmla="*/ 3018586 w 3022009"/>
              <a:gd name="connsiteY8" fmla="*/ 1128801 h 2364828"/>
              <a:gd name="connsiteX9" fmla="*/ 2665018 w 3022009"/>
              <a:gd name="connsiteY9" fmla="*/ 494817 h 2364828"/>
              <a:gd name="connsiteX10" fmla="*/ 1933498 w 3022009"/>
              <a:gd name="connsiteY10" fmla="*/ 129057 h 2364828"/>
              <a:gd name="connsiteX11" fmla="*/ 580186 w 3022009"/>
              <a:gd name="connsiteY11" fmla="*/ 55905 h 2364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022009" h="2364828">
                <a:moveTo>
                  <a:pt x="580186" y="55905"/>
                </a:moveTo>
                <a:cubicBezTo>
                  <a:pt x="283514" y="187985"/>
                  <a:pt x="248970" y="700049"/>
                  <a:pt x="153466" y="921537"/>
                </a:cubicBezTo>
                <a:cubicBezTo>
                  <a:pt x="57962" y="1143025"/>
                  <a:pt x="-25350" y="1208049"/>
                  <a:pt x="7162" y="1384833"/>
                </a:cubicBezTo>
                <a:cubicBezTo>
                  <a:pt x="39674" y="1561617"/>
                  <a:pt x="192074" y="1829841"/>
                  <a:pt x="348538" y="1982241"/>
                </a:cubicBezTo>
                <a:cubicBezTo>
                  <a:pt x="505002" y="2134641"/>
                  <a:pt x="765098" y="2240305"/>
                  <a:pt x="945946" y="2299233"/>
                </a:cubicBezTo>
                <a:cubicBezTo>
                  <a:pt x="1126794" y="2358161"/>
                  <a:pt x="1299514" y="2327681"/>
                  <a:pt x="1433626" y="2335809"/>
                </a:cubicBezTo>
                <a:cubicBezTo>
                  <a:pt x="1567738" y="2343937"/>
                  <a:pt x="1577898" y="2388641"/>
                  <a:pt x="1750618" y="2348001"/>
                </a:cubicBezTo>
                <a:cubicBezTo>
                  <a:pt x="1923338" y="2307361"/>
                  <a:pt x="2258618" y="2295169"/>
                  <a:pt x="2469946" y="2091969"/>
                </a:cubicBezTo>
                <a:cubicBezTo>
                  <a:pt x="2681274" y="1888769"/>
                  <a:pt x="2986074" y="1394993"/>
                  <a:pt x="3018586" y="1128801"/>
                </a:cubicBezTo>
                <a:cubicBezTo>
                  <a:pt x="3051098" y="862609"/>
                  <a:pt x="2845866" y="661441"/>
                  <a:pt x="2665018" y="494817"/>
                </a:cubicBezTo>
                <a:cubicBezTo>
                  <a:pt x="2484170" y="328193"/>
                  <a:pt x="2285034" y="200177"/>
                  <a:pt x="1933498" y="129057"/>
                </a:cubicBezTo>
                <a:cubicBezTo>
                  <a:pt x="1581962" y="57937"/>
                  <a:pt x="876858" y="-76175"/>
                  <a:pt x="580186" y="5590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Freeform 2"/>
          <p:cNvSpPr/>
          <p:nvPr/>
        </p:nvSpPr>
        <p:spPr>
          <a:xfrm>
            <a:off x="2663610" y="2972421"/>
            <a:ext cx="1518429" cy="1089674"/>
          </a:xfrm>
          <a:custGeom>
            <a:avLst/>
            <a:gdLst>
              <a:gd name="connsiteX0" fmla="*/ 79590 w 1518429"/>
              <a:gd name="connsiteY0" fmla="*/ 770523 h 1089674"/>
              <a:gd name="connsiteX1" fmla="*/ 6438 w 1518429"/>
              <a:gd name="connsiteY1" fmla="*/ 368187 h 1089674"/>
              <a:gd name="connsiteX2" fmla="*/ 213702 w 1518429"/>
              <a:gd name="connsiteY2" fmla="*/ 63387 h 1089674"/>
              <a:gd name="connsiteX3" fmla="*/ 1006182 w 1518429"/>
              <a:gd name="connsiteY3" fmla="*/ 160923 h 1089674"/>
              <a:gd name="connsiteX4" fmla="*/ 1493862 w 1518429"/>
              <a:gd name="connsiteY4" fmla="*/ 2427 h 1089674"/>
              <a:gd name="connsiteX5" fmla="*/ 1420710 w 1518429"/>
              <a:gd name="connsiteY5" fmla="*/ 87771 h 1089674"/>
              <a:gd name="connsiteX6" fmla="*/ 1457286 w 1518429"/>
              <a:gd name="connsiteY6" fmla="*/ 380379 h 1089674"/>
              <a:gd name="connsiteX7" fmla="*/ 1457286 w 1518429"/>
              <a:gd name="connsiteY7" fmla="*/ 672987 h 1089674"/>
              <a:gd name="connsiteX8" fmla="*/ 1481670 w 1518429"/>
              <a:gd name="connsiteY8" fmla="*/ 1002171 h 1089674"/>
              <a:gd name="connsiteX9" fmla="*/ 896454 w 1518429"/>
              <a:gd name="connsiteY9" fmla="*/ 1087515 h 1089674"/>
              <a:gd name="connsiteX10" fmla="*/ 347814 w 1518429"/>
              <a:gd name="connsiteY10" fmla="*/ 1038747 h 1089674"/>
              <a:gd name="connsiteX11" fmla="*/ 79590 w 1518429"/>
              <a:gd name="connsiteY11" fmla="*/ 770523 h 1089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18429" h="1089674">
                <a:moveTo>
                  <a:pt x="79590" y="770523"/>
                </a:moveTo>
                <a:cubicBezTo>
                  <a:pt x="22694" y="658763"/>
                  <a:pt x="-15914" y="486043"/>
                  <a:pt x="6438" y="368187"/>
                </a:cubicBezTo>
                <a:cubicBezTo>
                  <a:pt x="28790" y="250331"/>
                  <a:pt x="47078" y="97931"/>
                  <a:pt x="213702" y="63387"/>
                </a:cubicBezTo>
                <a:cubicBezTo>
                  <a:pt x="380326" y="28843"/>
                  <a:pt x="792822" y="171083"/>
                  <a:pt x="1006182" y="160923"/>
                </a:cubicBezTo>
                <a:cubicBezTo>
                  <a:pt x="1219542" y="150763"/>
                  <a:pt x="1424774" y="14619"/>
                  <a:pt x="1493862" y="2427"/>
                </a:cubicBezTo>
                <a:cubicBezTo>
                  <a:pt x="1562950" y="-9765"/>
                  <a:pt x="1426806" y="24779"/>
                  <a:pt x="1420710" y="87771"/>
                </a:cubicBezTo>
                <a:cubicBezTo>
                  <a:pt x="1414614" y="150763"/>
                  <a:pt x="1451190" y="282843"/>
                  <a:pt x="1457286" y="380379"/>
                </a:cubicBezTo>
                <a:cubicBezTo>
                  <a:pt x="1463382" y="477915"/>
                  <a:pt x="1453222" y="569355"/>
                  <a:pt x="1457286" y="672987"/>
                </a:cubicBezTo>
                <a:cubicBezTo>
                  <a:pt x="1461350" y="776619"/>
                  <a:pt x="1575142" y="933083"/>
                  <a:pt x="1481670" y="1002171"/>
                </a:cubicBezTo>
                <a:cubicBezTo>
                  <a:pt x="1388198" y="1071259"/>
                  <a:pt x="1085430" y="1081419"/>
                  <a:pt x="896454" y="1087515"/>
                </a:cubicBezTo>
                <a:cubicBezTo>
                  <a:pt x="707478" y="1093611"/>
                  <a:pt x="485990" y="1089547"/>
                  <a:pt x="347814" y="1038747"/>
                </a:cubicBezTo>
                <a:cubicBezTo>
                  <a:pt x="209638" y="987947"/>
                  <a:pt x="136486" y="882283"/>
                  <a:pt x="79590" y="7705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Freeform 17"/>
          <p:cNvSpPr/>
          <p:nvPr/>
        </p:nvSpPr>
        <p:spPr>
          <a:xfrm>
            <a:off x="4068767" y="2901696"/>
            <a:ext cx="1410408" cy="1233452"/>
          </a:xfrm>
          <a:custGeom>
            <a:avLst/>
            <a:gdLst>
              <a:gd name="connsiteX0" fmla="*/ 64321 w 1410408"/>
              <a:gd name="connsiteY0" fmla="*/ 0 h 1233452"/>
              <a:gd name="connsiteX1" fmla="*/ 39937 w 1410408"/>
              <a:gd name="connsiteY1" fmla="*/ 646176 h 1233452"/>
              <a:gd name="connsiteX2" fmla="*/ 64321 w 1410408"/>
              <a:gd name="connsiteY2" fmla="*/ 1097280 h 1233452"/>
              <a:gd name="connsiteX3" fmla="*/ 100897 w 1410408"/>
              <a:gd name="connsiteY3" fmla="*/ 1231392 h 1233452"/>
              <a:gd name="connsiteX4" fmla="*/ 1320097 w 1410408"/>
              <a:gd name="connsiteY4" fmla="*/ 1170432 h 1233452"/>
              <a:gd name="connsiteX5" fmla="*/ 1320097 w 1410408"/>
              <a:gd name="connsiteY5" fmla="*/ 1060704 h 1233452"/>
              <a:gd name="connsiteX6" fmla="*/ 1320097 w 1410408"/>
              <a:gd name="connsiteY6" fmla="*/ 146304 h 1233452"/>
              <a:gd name="connsiteX7" fmla="*/ 1064065 w 1410408"/>
              <a:gd name="connsiteY7" fmla="*/ 48768 h 1233452"/>
              <a:gd name="connsiteX8" fmla="*/ 76513 w 1410408"/>
              <a:gd name="connsiteY8" fmla="*/ 73152 h 1233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0408" h="1233452">
                <a:moveTo>
                  <a:pt x="64321" y="0"/>
                </a:moveTo>
                <a:cubicBezTo>
                  <a:pt x="52129" y="231648"/>
                  <a:pt x="39937" y="463296"/>
                  <a:pt x="39937" y="646176"/>
                </a:cubicBezTo>
                <a:cubicBezTo>
                  <a:pt x="39937" y="829056"/>
                  <a:pt x="54161" y="999744"/>
                  <a:pt x="64321" y="1097280"/>
                </a:cubicBezTo>
                <a:cubicBezTo>
                  <a:pt x="74481" y="1194816"/>
                  <a:pt x="-108399" y="1219200"/>
                  <a:pt x="100897" y="1231392"/>
                </a:cubicBezTo>
                <a:cubicBezTo>
                  <a:pt x="310193" y="1243584"/>
                  <a:pt x="1116897" y="1198880"/>
                  <a:pt x="1320097" y="1170432"/>
                </a:cubicBezTo>
                <a:cubicBezTo>
                  <a:pt x="1523297" y="1141984"/>
                  <a:pt x="1320097" y="1060704"/>
                  <a:pt x="1320097" y="1060704"/>
                </a:cubicBezTo>
                <a:cubicBezTo>
                  <a:pt x="1320097" y="890016"/>
                  <a:pt x="1362769" y="314960"/>
                  <a:pt x="1320097" y="146304"/>
                </a:cubicBezTo>
                <a:cubicBezTo>
                  <a:pt x="1277425" y="-22352"/>
                  <a:pt x="1271329" y="60960"/>
                  <a:pt x="1064065" y="48768"/>
                </a:cubicBezTo>
                <a:cubicBezTo>
                  <a:pt x="856801" y="36576"/>
                  <a:pt x="466657" y="54864"/>
                  <a:pt x="76513" y="73152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Freeform 18"/>
          <p:cNvSpPr/>
          <p:nvPr/>
        </p:nvSpPr>
        <p:spPr>
          <a:xfrm>
            <a:off x="5286685" y="2556891"/>
            <a:ext cx="1435338" cy="2001648"/>
          </a:xfrm>
          <a:custGeom>
            <a:avLst/>
            <a:gdLst>
              <a:gd name="connsiteX0" fmla="*/ 41219 w 1435338"/>
              <a:gd name="connsiteY0" fmla="*/ 161925 h 2001648"/>
              <a:gd name="connsiteX1" fmla="*/ 65603 w 1435338"/>
              <a:gd name="connsiteY1" fmla="*/ 917829 h 2001648"/>
              <a:gd name="connsiteX2" fmla="*/ 65603 w 1435338"/>
              <a:gd name="connsiteY2" fmla="*/ 1539621 h 2001648"/>
              <a:gd name="connsiteX3" fmla="*/ 248483 w 1435338"/>
              <a:gd name="connsiteY3" fmla="*/ 1905381 h 2001648"/>
              <a:gd name="connsiteX4" fmla="*/ 1089731 w 1435338"/>
              <a:gd name="connsiteY4" fmla="*/ 1966341 h 2001648"/>
              <a:gd name="connsiteX5" fmla="*/ 1321379 w 1435338"/>
              <a:gd name="connsiteY5" fmla="*/ 1429893 h 2001648"/>
              <a:gd name="connsiteX6" fmla="*/ 1394531 w 1435338"/>
              <a:gd name="connsiteY6" fmla="*/ 1015365 h 2001648"/>
              <a:gd name="connsiteX7" fmla="*/ 1431107 w 1435338"/>
              <a:gd name="connsiteY7" fmla="*/ 771525 h 2001648"/>
              <a:gd name="connsiteX8" fmla="*/ 1296995 w 1435338"/>
              <a:gd name="connsiteY8" fmla="*/ 113157 h 2001648"/>
              <a:gd name="connsiteX9" fmla="*/ 687395 w 1435338"/>
              <a:gd name="connsiteY9" fmla="*/ 3429 h 2001648"/>
              <a:gd name="connsiteX10" fmla="*/ 41219 w 1435338"/>
              <a:gd name="connsiteY10" fmla="*/ 161925 h 2001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35338" h="2001648">
                <a:moveTo>
                  <a:pt x="41219" y="161925"/>
                </a:moveTo>
                <a:cubicBezTo>
                  <a:pt x="-62413" y="314325"/>
                  <a:pt x="61539" y="688213"/>
                  <a:pt x="65603" y="917829"/>
                </a:cubicBezTo>
                <a:cubicBezTo>
                  <a:pt x="69667" y="1147445"/>
                  <a:pt x="35123" y="1375029"/>
                  <a:pt x="65603" y="1539621"/>
                </a:cubicBezTo>
                <a:cubicBezTo>
                  <a:pt x="96083" y="1704213"/>
                  <a:pt x="77795" y="1834261"/>
                  <a:pt x="248483" y="1905381"/>
                </a:cubicBezTo>
                <a:cubicBezTo>
                  <a:pt x="419171" y="1976501"/>
                  <a:pt x="910915" y="2045589"/>
                  <a:pt x="1089731" y="1966341"/>
                </a:cubicBezTo>
                <a:cubicBezTo>
                  <a:pt x="1268547" y="1887093"/>
                  <a:pt x="1270579" y="1588389"/>
                  <a:pt x="1321379" y="1429893"/>
                </a:cubicBezTo>
                <a:cubicBezTo>
                  <a:pt x="1372179" y="1271397"/>
                  <a:pt x="1376243" y="1125093"/>
                  <a:pt x="1394531" y="1015365"/>
                </a:cubicBezTo>
                <a:cubicBezTo>
                  <a:pt x="1412819" y="905637"/>
                  <a:pt x="1447363" y="921893"/>
                  <a:pt x="1431107" y="771525"/>
                </a:cubicBezTo>
                <a:cubicBezTo>
                  <a:pt x="1414851" y="621157"/>
                  <a:pt x="1420947" y="241173"/>
                  <a:pt x="1296995" y="113157"/>
                </a:cubicBezTo>
                <a:cubicBezTo>
                  <a:pt x="1173043" y="-14859"/>
                  <a:pt x="892627" y="-2667"/>
                  <a:pt x="687395" y="3429"/>
                </a:cubicBezTo>
                <a:cubicBezTo>
                  <a:pt x="482163" y="9525"/>
                  <a:pt x="144851" y="9525"/>
                  <a:pt x="41219" y="1619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Freeform 19"/>
          <p:cNvSpPr/>
          <p:nvPr/>
        </p:nvSpPr>
        <p:spPr>
          <a:xfrm>
            <a:off x="6658198" y="2860887"/>
            <a:ext cx="1396342" cy="1170763"/>
          </a:xfrm>
          <a:custGeom>
            <a:avLst/>
            <a:gdLst>
              <a:gd name="connsiteX0" fmla="*/ 71786 w 1396342"/>
              <a:gd name="connsiteY0" fmla="*/ 28617 h 1170763"/>
              <a:gd name="connsiteX1" fmla="*/ 815498 w 1396342"/>
              <a:gd name="connsiteY1" fmla="*/ 4233 h 1170763"/>
              <a:gd name="connsiteX2" fmla="*/ 1290986 w 1396342"/>
              <a:gd name="connsiteY2" fmla="*/ 89577 h 1170763"/>
              <a:gd name="connsiteX3" fmla="*/ 1315370 w 1396342"/>
              <a:gd name="connsiteY3" fmla="*/ 699177 h 1170763"/>
              <a:gd name="connsiteX4" fmla="*/ 1303178 w 1396342"/>
              <a:gd name="connsiteY4" fmla="*/ 1101513 h 1170763"/>
              <a:gd name="connsiteX5" fmla="*/ 108362 w 1396342"/>
              <a:gd name="connsiteY5" fmla="*/ 1150281 h 1170763"/>
              <a:gd name="connsiteX6" fmla="*/ 47402 w 1396342"/>
              <a:gd name="connsiteY6" fmla="*/ 882057 h 1170763"/>
              <a:gd name="connsiteX7" fmla="*/ 35210 w 1396342"/>
              <a:gd name="connsiteY7" fmla="*/ 162729 h 1170763"/>
              <a:gd name="connsiteX8" fmla="*/ 71786 w 1396342"/>
              <a:gd name="connsiteY8" fmla="*/ 28617 h 117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6342" h="1170763">
                <a:moveTo>
                  <a:pt x="71786" y="28617"/>
                </a:moveTo>
                <a:cubicBezTo>
                  <a:pt x="201834" y="2201"/>
                  <a:pt x="612298" y="-5927"/>
                  <a:pt x="815498" y="4233"/>
                </a:cubicBezTo>
                <a:cubicBezTo>
                  <a:pt x="1018698" y="14393"/>
                  <a:pt x="1207674" y="-26247"/>
                  <a:pt x="1290986" y="89577"/>
                </a:cubicBezTo>
                <a:cubicBezTo>
                  <a:pt x="1374298" y="205401"/>
                  <a:pt x="1313338" y="530521"/>
                  <a:pt x="1315370" y="699177"/>
                </a:cubicBezTo>
                <a:cubicBezTo>
                  <a:pt x="1317402" y="867833"/>
                  <a:pt x="1504346" y="1026329"/>
                  <a:pt x="1303178" y="1101513"/>
                </a:cubicBezTo>
                <a:cubicBezTo>
                  <a:pt x="1102010" y="1176697"/>
                  <a:pt x="317658" y="1186857"/>
                  <a:pt x="108362" y="1150281"/>
                </a:cubicBezTo>
                <a:cubicBezTo>
                  <a:pt x="-100934" y="1113705"/>
                  <a:pt x="59594" y="1046649"/>
                  <a:pt x="47402" y="882057"/>
                </a:cubicBezTo>
                <a:cubicBezTo>
                  <a:pt x="35210" y="717465"/>
                  <a:pt x="27082" y="304969"/>
                  <a:pt x="35210" y="162729"/>
                </a:cubicBezTo>
                <a:cubicBezTo>
                  <a:pt x="43338" y="20489"/>
                  <a:pt x="-58262" y="55033"/>
                  <a:pt x="71786" y="286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Freeform 20"/>
          <p:cNvSpPr/>
          <p:nvPr/>
        </p:nvSpPr>
        <p:spPr>
          <a:xfrm>
            <a:off x="506825" y="3694176"/>
            <a:ext cx="3235522" cy="2354340"/>
          </a:xfrm>
          <a:custGeom>
            <a:avLst/>
            <a:gdLst>
              <a:gd name="connsiteX0" fmla="*/ 139351 w 3235522"/>
              <a:gd name="connsiteY0" fmla="*/ 0 h 2354340"/>
              <a:gd name="connsiteX1" fmla="*/ 224695 w 3235522"/>
              <a:gd name="connsiteY1" fmla="*/ 12192 h 2354340"/>
              <a:gd name="connsiteX2" fmla="*/ 1261015 w 3235522"/>
              <a:gd name="connsiteY2" fmla="*/ 36576 h 2354340"/>
              <a:gd name="connsiteX3" fmla="*/ 1443895 w 3235522"/>
              <a:gd name="connsiteY3" fmla="*/ 36576 h 2354340"/>
              <a:gd name="connsiteX4" fmla="*/ 1955959 w 3235522"/>
              <a:gd name="connsiteY4" fmla="*/ 170688 h 2354340"/>
              <a:gd name="connsiteX5" fmla="*/ 2760631 w 3235522"/>
              <a:gd name="connsiteY5" fmla="*/ 487680 h 2354340"/>
              <a:gd name="connsiteX6" fmla="*/ 3211735 w 3235522"/>
              <a:gd name="connsiteY6" fmla="*/ 963168 h 2354340"/>
              <a:gd name="connsiteX7" fmla="*/ 2041303 w 3235522"/>
              <a:gd name="connsiteY7" fmla="*/ 1194816 h 2354340"/>
              <a:gd name="connsiteX8" fmla="*/ 1919383 w 3235522"/>
              <a:gd name="connsiteY8" fmla="*/ 1572768 h 2354340"/>
              <a:gd name="connsiteX9" fmla="*/ 1992535 w 3235522"/>
              <a:gd name="connsiteY9" fmla="*/ 2060448 h 2354340"/>
              <a:gd name="connsiteX10" fmla="*/ 1078135 w 3235522"/>
              <a:gd name="connsiteY10" fmla="*/ 2353056 h 2354340"/>
              <a:gd name="connsiteX11" fmla="*/ 334423 w 3235522"/>
              <a:gd name="connsiteY11" fmla="*/ 1950720 h 2354340"/>
              <a:gd name="connsiteX12" fmla="*/ 5239 w 3235522"/>
              <a:gd name="connsiteY12" fmla="*/ 950976 h 2354340"/>
              <a:gd name="connsiteX13" fmla="*/ 139351 w 3235522"/>
              <a:gd name="connsiteY13" fmla="*/ 0 h 2354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35522" h="2354340">
                <a:moveTo>
                  <a:pt x="139351" y="0"/>
                </a:moveTo>
                <a:cubicBezTo>
                  <a:pt x="88551" y="3048"/>
                  <a:pt x="224695" y="12192"/>
                  <a:pt x="224695" y="12192"/>
                </a:cubicBezTo>
                <a:lnTo>
                  <a:pt x="1261015" y="36576"/>
                </a:lnTo>
                <a:cubicBezTo>
                  <a:pt x="1464215" y="40640"/>
                  <a:pt x="1328071" y="14224"/>
                  <a:pt x="1443895" y="36576"/>
                </a:cubicBezTo>
                <a:cubicBezTo>
                  <a:pt x="1559719" y="58928"/>
                  <a:pt x="1736503" y="95504"/>
                  <a:pt x="1955959" y="170688"/>
                </a:cubicBezTo>
                <a:cubicBezTo>
                  <a:pt x="2175415" y="245872"/>
                  <a:pt x="2551335" y="355600"/>
                  <a:pt x="2760631" y="487680"/>
                </a:cubicBezTo>
                <a:cubicBezTo>
                  <a:pt x="2969927" y="619760"/>
                  <a:pt x="3331623" y="845312"/>
                  <a:pt x="3211735" y="963168"/>
                </a:cubicBezTo>
                <a:cubicBezTo>
                  <a:pt x="3091847" y="1081024"/>
                  <a:pt x="2256695" y="1093216"/>
                  <a:pt x="2041303" y="1194816"/>
                </a:cubicBezTo>
                <a:cubicBezTo>
                  <a:pt x="1825911" y="1296416"/>
                  <a:pt x="1927511" y="1428496"/>
                  <a:pt x="1919383" y="1572768"/>
                </a:cubicBezTo>
                <a:cubicBezTo>
                  <a:pt x="1911255" y="1717040"/>
                  <a:pt x="2132743" y="1930400"/>
                  <a:pt x="1992535" y="2060448"/>
                </a:cubicBezTo>
                <a:cubicBezTo>
                  <a:pt x="1852327" y="2190496"/>
                  <a:pt x="1354487" y="2371344"/>
                  <a:pt x="1078135" y="2353056"/>
                </a:cubicBezTo>
                <a:cubicBezTo>
                  <a:pt x="801783" y="2334768"/>
                  <a:pt x="513239" y="2184400"/>
                  <a:pt x="334423" y="1950720"/>
                </a:cubicBezTo>
                <a:cubicBezTo>
                  <a:pt x="155607" y="1717040"/>
                  <a:pt x="33687" y="1274064"/>
                  <a:pt x="5239" y="950976"/>
                </a:cubicBezTo>
                <a:cubicBezTo>
                  <a:pt x="-23209" y="627888"/>
                  <a:pt x="70263" y="320040"/>
                  <a:pt x="1393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Freeform 21"/>
          <p:cNvSpPr/>
          <p:nvPr/>
        </p:nvSpPr>
        <p:spPr>
          <a:xfrm>
            <a:off x="4432258" y="3420840"/>
            <a:ext cx="3873542" cy="2598960"/>
          </a:xfrm>
          <a:custGeom>
            <a:avLst/>
            <a:gdLst>
              <a:gd name="connsiteX0" fmla="*/ 3326999 w 3610551"/>
              <a:gd name="connsiteY0" fmla="*/ 56642 h 2397798"/>
              <a:gd name="connsiteX1" fmla="*/ 3461111 w 3610551"/>
              <a:gd name="connsiteY1" fmla="*/ 68834 h 2397798"/>
              <a:gd name="connsiteX2" fmla="*/ 3583031 w 3610551"/>
              <a:gd name="connsiteY2" fmla="*/ 495554 h 2397798"/>
              <a:gd name="connsiteX3" fmla="*/ 3522071 w 3610551"/>
              <a:gd name="connsiteY3" fmla="*/ 2019554 h 2397798"/>
              <a:gd name="connsiteX4" fmla="*/ 2717399 w 3610551"/>
              <a:gd name="connsiteY4" fmla="*/ 2299970 h 2397798"/>
              <a:gd name="connsiteX5" fmla="*/ 1169015 w 3610551"/>
              <a:gd name="connsiteY5" fmla="*/ 2397506 h 2397798"/>
              <a:gd name="connsiteX6" fmla="*/ 144887 w 3610551"/>
              <a:gd name="connsiteY6" fmla="*/ 2275586 h 2397798"/>
              <a:gd name="connsiteX7" fmla="*/ 35159 w 3610551"/>
              <a:gd name="connsiteY7" fmla="*/ 1605026 h 2397798"/>
              <a:gd name="connsiteX8" fmla="*/ 413111 w 3610551"/>
              <a:gd name="connsiteY8" fmla="*/ 1348994 h 2397798"/>
              <a:gd name="connsiteX9" fmla="*/ 1583543 w 3610551"/>
              <a:gd name="connsiteY9" fmla="*/ 1397762 h 2397798"/>
              <a:gd name="connsiteX10" fmla="*/ 2534519 w 3610551"/>
              <a:gd name="connsiteY10" fmla="*/ 1129538 h 2397798"/>
              <a:gd name="connsiteX11" fmla="*/ 3034391 w 3610551"/>
              <a:gd name="connsiteY11" fmla="*/ 1007618 h 2397798"/>
              <a:gd name="connsiteX12" fmla="*/ 3278231 w 3610551"/>
              <a:gd name="connsiteY12" fmla="*/ 617474 h 2397798"/>
              <a:gd name="connsiteX13" fmla="*/ 3326999 w 3610551"/>
              <a:gd name="connsiteY13" fmla="*/ 56642 h 2397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10551" h="2397798">
                <a:moveTo>
                  <a:pt x="3326999" y="56642"/>
                </a:moveTo>
                <a:cubicBezTo>
                  <a:pt x="3357479" y="-34798"/>
                  <a:pt x="3418439" y="-4318"/>
                  <a:pt x="3461111" y="68834"/>
                </a:cubicBezTo>
                <a:cubicBezTo>
                  <a:pt x="3503783" y="141986"/>
                  <a:pt x="3572871" y="170434"/>
                  <a:pt x="3583031" y="495554"/>
                </a:cubicBezTo>
                <a:cubicBezTo>
                  <a:pt x="3593191" y="820674"/>
                  <a:pt x="3666343" y="1718818"/>
                  <a:pt x="3522071" y="2019554"/>
                </a:cubicBezTo>
                <a:cubicBezTo>
                  <a:pt x="3377799" y="2320290"/>
                  <a:pt x="3109575" y="2236978"/>
                  <a:pt x="2717399" y="2299970"/>
                </a:cubicBezTo>
                <a:cubicBezTo>
                  <a:pt x="2325223" y="2362962"/>
                  <a:pt x="1597767" y="2401570"/>
                  <a:pt x="1169015" y="2397506"/>
                </a:cubicBezTo>
                <a:cubicBezTo>
                  <a:pt x="740263" y="2393442"/>
                  <a:pt x="333863" y="2407666"/>
                  <a:pt x="144887" y="2275586"/>
                </a:cubicBezTo>
                <a:cubicBezTo>
                  <a:pt x="-44089" y="2143506"/>
                  <a:pt x="-9545" y="1759458"/>
                  <a:pt x="35159" y="1605026"/>
                </a:cubicBezTo>
                <a:cubicBezTo>
                  <a:pt x="79863" y="1450594"/>
                  <a:pt x="155047" y="1383538"/>
                  <a:pt x="413111" y="1348994"/>
                </a:cubicBezTo>
                <a:cubicBezTo>
                  <a:pt x="671175" y="1314450"/>
                  <a:pt x="1229975" y="1434338"/>
                  <a:pt x="1583543" y="1397762"/>
                </a:cubicBezTo>
                <a:cubicBezTo>
                  <a:pt x="1937111" y="1361186"/>
                  <a:pt x="2292711" y="1194562"/>
                  <a:pt x="2534519" y="1129538"/>
                </a:cubicBezTo>
                <a:cubicBezTo>
                  <a:pt x="2776327" y="1064514"/>
                  <a:pt x="2910439" y="1092962"/>
                  <a:pt x="3034391" y="1007618"/>
                </a:cubicBezTo>
                <a:cubicBezTo>
                  <a:pt x="3158343" y="922274"/>
                  <a:pt x="3229463" y="778002"/>
                  <a:pt x="3278231" y="617474"/>
                </a:cubicBezTo>
                <a:cubicBezTo>
                  <a:pt x="3326999" y="456946"/>
                  <a:pt x="3296519" y="148082"/>
                  <a:pt x="3326999" y="566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Freeform 23"/>
          <p:cNvSpPr/>
          <p:nvPr/>
        </p:nvSpPr>
        <p:spPr>
          <a:xfrm>
            <a:off x="2432429" y="4840224"/>
            <a:ext cx="2346835" cy="1018054"/>
          </a:xfrm>
          <a:custGeom>
            <a:avLst/>
            <a:gdLst>
              <a:gd name="connsiteX0" fmla="*/ 2346835 w 2346835"/>
              <a:gd name="connsiteY0" fmla="*/ 60960 h 1018054"/>
              <a:gd name="connsiteX1" fmla="*/ 2298067 w 2346835"/>
              <a:gd name="connsiteY1" fmla="*/ 402336 h 1018054"/>
              <a:gd name="connsiteX2" fmla="*/ 2298067 w 2346835"/>
              <a:gd name="connsiteY2" fmla="*/ 829056 h 1018054"/>
              <a:gd name="connsiteX3" fmla="*/ 2042035 w 2346835"/>
              <a:gd name="connsiteY3" fmla="*/ 987552 h 1018054"/>
              <a:gd name="connsiteX4" fmla="*/ 725299 w 2346835"/>
              <a:gd name="connsiteY4" fmla="*/ 987552 h 1018054"/>
              <a:gd name="connsiteX5" fmla="*/ 66931 w 2346835"/>
              <a:gd name="connsiteY5" fmla="*/ 670560 h 1018054"/>
              <a:gd name="connsiteX6" fmla="*/ 30355 w 2346835"/>
              <a:gd name="connsiteY6" fmla="*/ 402336 h 1018054"/>
              <a:gd name="connsiteX7" fmla="*/ 140083 w 2346835"/>
              <a:gd name="connsiteY7" fmla="*/ 195072 h 1018054"/>
              <a:gd name="connsiteX8" fmla="*/ 749683 w 2346835"/>
              <a:gd name="connsiteY8" fmla="*/ 48768 h 1018054"/>
              <a:gd name="connsiteX9" fmla="*/ 2346835 w 2346835"/>
              <a:gd name="connsiteY9" fmla="*/ 0 h 1018054"/>
              <a:gd name="connsiteX10" fmla="*/ 2346835 w 2346835"/>
              <a:gd name="connsiteY10" fmla="*/ 0 h 1018054"/>
              <a:gd name="connsiteX11" fmla="*/ 2346835 w 2346835"/>
              <a:gd name="connsiteY11" fmla="*/ 60960 h 1018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46835" h="1018054">
                <a:moveTo>
                  <a:pt x="2346835" y="60960"/>
                </a:moveTo>
                <a:cubicBezTo>
                  <a:pt x="2326515" y="167640"/>
                  <a:pt x="2306195" y="274320"/>
                  <a:pt x="2298067" y="402336"/>
                </a:cubicBezTo>
                <a:cubicBezTo>
                  <a:pt x="2289939" y="530352"/>
                  <a:pt x="2340739" y="731520"/>
                  <a:pt x="2298067" y="829056"/>
                </a:cubicBezTo>
                <a:cubicBezTo>
                  <a:pt x="2255395" y="926592"/>
                  <a:pt x="2304163" y="961136"/>
                  <a:pt x="2042035" y="987552"/>
                </a:cubicBezTo>
                <a:cubicBezTo>
                  <a:pt x="1779907" y="1013968"/>
                  <a:pt x="1054483" y="1040384"/>
                  <a:pt x="725299" y="987552"/>
                </a:cubicBezTo>
                <a:cubicBezTo>
                  <a:pt x="396115" y="934720"/>
                  <a:pt x="182755" y="768096"/>
                  <a:pt x="66931" y="670560"/>
                </a:cubicBezTo>
                <a:cubicBezTo>
                  <a:pt x="-48893" y="573024"/>
                  <a:pt x="18163" y="481584"/>
                  <a:pt x="30355" y="402336"/>
                </a:cubicBezTo>
                <a:cubicBezTo>
                  <a:pt x="42547" y="323088"/>
                  <a:pt x="20195" y="254000"/>
                  <a:pt x="140083" y="195072"/>
                </a:cubicBezTo>
                <a:cubicBezTo>
                  <a:pt x="259971" y="136144"/>
                  <a:pt x="381891" y="81280"/>
                  <a:pt x="749683" y="48768"/>
                </a:cubicBezTo>
                <a:cubicBezTo>
                  <a:pt x="1117475" y="16256"/>
                  <a:pt x="2346835" y="0"/>
                  <a:pt x="2346835" y="0"/>
                </a:cubicBezTo>
                <a:lnTo>
                  <a:pt x="2346835" y="0"/>
                </a:lnTo>
                <a:lnTo>
                  <a:pt x="2346835" y="609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5313" y="178915"/>
            <a:ext cx="4398031" cy="294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61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Title 1"/>
          <p:cNvSpPr>
            <a:spLocks noGrp="1"/>
          </p:cNvSpPr>
          <p:nvPr>
            <p:ph type="title"/>
          </p:nvPr>
        </p:nvSpPr>
        <p:spPr>
          <a:xfrm>
            <a:off x="194115" y="214312"/>
            <a:ext cx="7121085" cy="762000"/>
          </a:xfrm>
        </p:spPr>
        <p:txBody>
          <a:bodyPr/>
          <a:lstStyle/>
          <a:p>
            <a:r>
              <a:rPr lang="en-IN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Controlling Strategies to Achieve Region 2</a:t>
            </a:r>
            <a:endParaRPr lang="en-IN" sz="280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5" y="1509712"/>
            <a:ext cx="8424863" cy="5211763"/>
          </a:xfrm>
        </p:spPr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Operate the turbine at constant turbine rotational speed in Region 2 through the use of synchronous or induction generators.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This strategy reduces the power output of the machine.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maximize power output in Region 2, the rotational speed of the turbine must vary with wind speed to maintain an optimum, relatively constant </a:t>
            </a:r>
            <a:r>
              <a:rPr lang="en-I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tip-speed ratio.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Large commercial wind turbines  use variable-speed - pitch-regulated machines.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allows the turbine to operate at near optimum tip-speed ratio over a range of wind speeds and generate maximum feasible power in Region 2. </a:t>
            </a:r>
          </a:p>
        </p:txBody>
      </p: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522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6400800" cy="762000"/>
          </a:xfrm>
        </p:spPr>
        <p:txBody>
          <a:bodyPr/>
          <a:lstStyle/>
          <a:p>
            <a:r>
              <a:rPr lang="en-IN" sz="2800" dirty="0" smtClean="0"/>
              <a:t>Controlling Strategies to Achieve Region 3 : Stall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turbines achieved control in Region 3 with blades designed so that power was limited passively through </a:t>
            </a:r>
            <a:r>
              <a:rPr lang="en-I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aerodynamic stall.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Power output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constant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but no pitch mechanism was required for over-power control.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Typically, active control of these machines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involves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only starting and stopping the turbine.</a:t>
            </a:r>
          </a:p>
        </p:txBody>
      </p: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8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-19373" y="54363"/>
            <a:ext cx="7121848" cy="11430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Controlling Strategies to Achieve Region 3 : Blade Pitch Adjustment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Rotor blades with adjustable pitch have often been used in constant-speed machines to provide better control of turbine power than is possible with blade stall. </a:t>
            </a:r>
          </a:p>
          <a:p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Blade pitch can be regulated to provide constant power in Region 3. </a:t>
            </a:r>
          </a:p>
          <a:p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pitch mechanisms in these machines must be fast, to provide good power regulation in the presence of gusts and turbulence. </a:t>
            </a:r>
          </a:p>
          <a:p>
            <a:pPr>
              <a:buFontTx/>
              <a:buNone/>
            </a:pPr>
            <a:endParaRPr lang="en-IN" sz="24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24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5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001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/>
          <p:cNvSpPr>
            <a:spLocks noGrp="1"/>
          </p:cNvSpPr>
          <p:nvPr>
            <p:ph type="title"/>
          </p:nvPr>
        </p:nvSpPr>
        <p:spPr>
          <a:xfrm>
            <a:off x="199766" y="275305"/>
            <a:ext cx="7420234" cy="6096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Classical Design of Aerodynamic Controllers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2238" y="1104900"/>
            <a:ext cx="8763000" cy="2209800"/>
          </a:xfrm>
        </p:spPr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Regions 2 and 3 controls for variable-speed pitch-controlled wind turbines are designed using classical control algorithms.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popular algorithm is  proportional-integral- derivative (PID) control.</a:t>
            </a:r>
          </a:p>
          <a:p>
            <a:r>
              <a:rPr lang="en-I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PID Theory :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8" name="AutoShape 5" descr="http://www.ni.com/cms/images/devzone/tut/a/12fbdcae1638.gif"/>
          <p:cNvSpPr>
            <a:spLocks noChangeAspect="1" noChangeArrowheads="1"/>
          </p:cNvSpPr>
          <p:nvPr/>
        </p:nvSpPr>
        <p:spPr bwMode="auto">
          <a:xfrm>
            <a:off x="84138" y="-182563"/>
            <a:ext cx="5476875" cy="2181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IN"/>
          </a:p>
        </p:txBody>
      </p:sp>
      <p:pic>
        <p:nvPicPr>
          <p:cNvPr id="1638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41" y="3314700"/>
            <a:ext cx="8001000" cy="318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26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7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8332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itle 1"/>
          <p:cNvSpPr>
            <a:spLocks noGrp="1"/>
          </p:cNvSpPr>
          <p:nvPr>
            <p:ph type="title"/>
          </p:nvPr>
        </p:nvSpPr>
        <p:spPr>
          <a:xfrm>
            <a:off x="457200" y="228599"/>
            <a:ext cx="6324600" cy="823913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Generator Torque Controller Equation : Region 2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3400" y="1406067"/>
            <a:ext cx="8458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IN" b="0">
                <a:latin typeface="Times New Roman" panose="02020603050405020304" pitchFamily="18" charset="0"/>
                <a:cs typeface="Times New Roman" panose="02020603050405020304" pitchFamily="18" charset="0"/>
              </a:rPr>
              <a:t>Generator torque is controlled in accordance with square law equation in Region 2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4429084"/>
              </p:ext>
            </p:extLst>
          </p:nvPr>
        </p:nvGraphicFramePr>
        <p:xfrm>
          <a:off x="1371600" y="2396667"/>
          <a:ext cx="178276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8" name="Equation" r:id="rId3" imgW="660240" imgH="253800" progId="Equation.3">
                  <p:embed/>
                </p:oleObj>
              </mc:Choice>
              <mc:Fallback>
                <p:oleObj name="Equation" r:id="rId3" imgW="66024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396667"/>
                        <a:ext cx="1782763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5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0983509"/>
              </p:ext>
            </p:extLst>
          </p:nvPr>
        </p:nvGraphicFramePr>
        <p:xfrm>
          <a:off x="4481513" y="2091867"/>
          <a:ext cx="3292475" cy="130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" name="Equation" r:id="rId5" imgW="1218960" imgH="482400" progId="Equation.3">
                  <p:embed/>
                </p:oleObj>
              </mc:Choice>
              <mc:Fallback>
                <p:oleObj name="Equation" r:id="rId5" imgW="12189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1513" y="2091867"/>
                        <a:ext cx="3292475" cy="1303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81000" y="3071813"/>
            <a:ext cx="83820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I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</a:t>
            </a:r>
          </a:p>
          <a:p>
            <a:pPr eaLnBrk="1" hangingPunct="1"/>
            <a:r>
              <a:rPr lang="en-IN" b="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</a:t>
            </a:r>
            <a:r>
              <a:rPr lang="en-IN" b="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</a:t>
            </a:r>
            <a:r>
              <a:rPr lang="en-IN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I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generator torque</a:t>
            </a:r>
            <a:r>
              <a:rPr lang="en-IN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(N-m)</a:t>
            </a:r>
          </a:p>
          <a:p>
            <a:pPr eaLnBrk="1" hangingPunct="1"/>
            <a:r>
              <a:rPr lang="en-IN" b="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en-I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rotor rotational speed </a:t>
            </a:r>
            <a:r>
              <a:rPr lang="en-IN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(rad/s)</a:t>
            </a:r>
          </a:p>
          <a:p>
            <a:pPr eaLnBrk="1" hangingPunct="1"/>
            <a:r>
              <a:rPr lang="en-IN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= </a:t>
            </a:r>
            <a:r>
              <a:rPr lang="en-I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proportionality constant for optimum rotor power </a:t>
            </a:r>
            <a:r>
              <a:rPr lang="en-IN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(N-m-s</a:t>
            </a:r>
            <a:r>
              <a:rPr lang="en-IN" b="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/>
            <a:r>
              <a:rPr lang="en-IN" b="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</a:t>
            </a:r>
            <a:r>
              <a:rPr lang="en-I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air density </a:t>
            </a:r>
            <a:r>
              <a:rPr lang="en-IN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(kg/m</a:t>
            </a:r>
            <a:r>
              <a:rPr lang="en-IN" b="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IN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/>
            <a:r>
              <a:rPr lang="en-IN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= </a:t>
            </a:r>
            <a:r>
              <a:rPr lang="en-I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 radius of rotor </a:t>
            </a:r>
            <a:r>
              <a:rPr lang="en-IN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(m)</a:t>
            </a:r>
          </a:p>
          <a:p>
            <a:pPr eaLnBrk="1" hangingPunct="1"/>
            <a:r>
              <a:rPr lang="en-IN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IN" b="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P, max</a:t>
            </a:r>
            <a:r>
              <a:rPr lang="en-IN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I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IN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aximum feasible rotor </a:t>
            </a:r>
            <a:r>
              <a:rPr lang="en-I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coefficient</a:t>
            </a:r>
          </a:p>
          <a:p>
            <a:pPr eaLnBrk="1" hangingPunct="1"/>
            <a:r>
              <a:rPr lang="en-IN" b="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IN" b="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</a:t>
            </a:r>
            <a:r>
              <a:rPr lang="en-I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optimum of tip-speed ratio corresponding to </a:t>
            </a:r>
            <a:r>
              <a:rPr lang="en-IN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IN" b="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P, </a:t>
            </a:r>
            <a:r>
              <a:rPr lang="en-IN" b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IN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a particular blade pitch angle;</a:t>
            </a:r>
          </a:p>
        </p:txBody>
      </p: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27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558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3"/>
          <p:cNvSpPr>
            <a:spLocks noGrp="1"/>
          </p:cNvSpPr>
          <p:nvPr>
            <p:ph type="title"/>
          </p:nvPr>
        </p:nvSpPr>
        <p:spPr>
          <a:xfrm>
            <a:off x="134775" y="243688"/>
            <a:ext cx="7409025" cy="792162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Final Design of Aerodynamic Controllers</a:t>
            </a:r>
            <a:endParaRPr lang="en-IN" sz="2800" dirty="0" smtClean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81000" y="990600"/>
            <a:ext cx="8494713" cy="5486400"/>
            <a:chOff x="381000" y="990600"/>
            <a:chExt cx="8495071" cy="5486400"/>
          </a:xfrm>
        </p:grpSpPr>
        <p:pic>
          <p:nvPicPr>
            <p:cNvPr id="307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990600"/>
              <a:ext cx="8495071" cy="548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3074" name="Object 2"/>
            <p:cNvGraphicFramePr>
              <a:graphicFrameLocks noChangeAspect="1"/>
            </p:cNvGraphicFramePr>
            <p:nvPr/>
          </p:nvGraphicFramePr>
          <p:xfrm>
            <a:off x="1143001" y="3968168"/>
            <a:ext cx="1295399" cy="4983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3" name="Equation" r:id="rId4" imgW="660240" imgH="253800" progId="Equation.3">
                    <p:embed/>
                  </p:oleObj>
                </mc:Choice>
                <mc:Fallback>
                  <p:oleObj name="Equation" r:id="rId4" imgW="66024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43001" y="3968168"/>
                          <a:ext cx="1295399" cy="498319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Freeform 2"/>
          <p:cNvSpPr/>
          <p:nvPr/>
        </p:nvSpPr>
        <p:spPr>
          <a:xfrm>
            <a:off x="282035" y="1035850"/>
            <a:ext cx="8492183" cy="3566168"/>
          </a:xfrm>
          <a:custGeom>
            <a:avLst/>
            <a:gdLst>
              <a:gd name="connsiteX0" fmla="*/ 5350669 w 8492183"/>
              <a:gd name="connsiteY0" fmla="*/ 2792438 h 3566168"/>
              <a:gd name="connsiteX1" fmla="*/ 5496973 w 8492183"/>
              <a:gd name="connsiteY1" fmla="*/ 3024086 h 3566168"/>
              <a:gd name="connsiteX2" fmla="*/ 5472589 w 8492183"/>
              <a:gd name="connsiteY2" fmla="*/ 3560534 h 3566168"/>
              <a:gd name="connsiteX3" fmla="*/ 5375053 w 8492183"/>
              <a:gd name="connsiteY3" fmla="*/ 3304502 h 3566168"/>
              <a:gd name="connsiteX4" fmla="*/ 5240941 w 8492183"/>
              <a:gd name="connsiteY4" fmla="*/ 3292310 h 3566168"/>
              <a:gd name="connsiteX5" fmla="*/ 4082701 w 8492183"/>
              <a:gd name="connsiteY5" fmla="*/ 3438614 h 3566168"/>
              <a:gd name="connsiteX6" fmla="*/ 1766221 w 8492183"/>
              <a:gd name="connsiteY6" fmla="*/ 3426422 h 3566168"/>
              <a:gd name="connsiteX7" fmla="*/ 607981 w 8492183"/>
              <a:gd name="connsiteY7" fmla="*/ 3377654 h 3566168"/>
              <a:gd name="connsiteX8" fmla="*/ 327565 w 8492183"/>
              <a:gd name="connsiteY8" fmla="*/ 3292310 h 3566168"/>
              <a:gd name="connsiteX9" fmla="*/ 278797 w 8492183"/>
              <a:gd name="connsiteY9" fmla="*/ 1597622 h 3566168"/>
              <a:gd name="connsiteX10" fmla="*/ 412909 w 8492183"/>
              <a:gd name="connsiteY10" fmla="*/ 146774 h 3566168"/>
              <a:gd name="connsiteX11" fmla="*/ 5387245 w 8492183"/>
              <a:gd name="connsiteY11" fmla="*/ 37046 h 3566168"/>
              <a:gd name="connsiteX12" fmla="*/ 7679341 w 8492183"/>
              <a:gd name="connsiteY12" fmla="*/ 37046 h 3566168"/>
              <a:gd name="connsiteX13" fmla="*/ 8435245 w 8492183"/>
              <a:gd name="connsiteY13" fmla="*/ 158966 h 3566168"/>
              <a:gd name="connsiteX14" fmla="*/ 8410861 w 8492183"/>
              <a:gd name="connsiteY14" fmla="*/ 1548854 h 3566168"/>
              <a:gd name="connsiteX15" fmla="*/ 8191405 w 8492183"/>
              <a:gd name="connsiteY15" fmla="*/ 939254 h 3566168"/>
              <a:gd name="connsiteX16" fmla="*/ 7642765 w 8492183"/>
              <a:gd name="connsiteY16" fmla="*/ 402806 h 3566168"/>
              <a:gd name="connsiteX17" fmla="*/ 6764941 w 8492183"/>
              <a:gd name="connsiteY17" fmla="*/ 402806 h 3566168"/>
              <a:gd name="connsiteX18" fmla="*/ 4960525 w 8492183"/>
              <a:gd name="connsiteY18" fmla="*/ 378422 h 3566168"/>
              <a:gd name="connsiteX19" fmla="*/ 4631341 w 8492183"/>
              <a:gd name="connsiteY19" fmla="*/ 1402550 h 3566168"/>
              <a:gd name="connsiteX20" fmla="*/ 5350669 w 8492183"/>
              <a:gd name="connsiteY20" fmla="*/ 2792438 h 3566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8492183" h="3566168">
                <a:moveTo>
                  <a:pt x="5350669" y="2792438"/>
                </a:moveTo>
                <a:cubicBezTo>
                  <a:pt x="5494941" y="3062694"/>
                  <a:pt x="5476653" y="2896070"/>
                  <a:pt x="5496973" y="3024086"/>
                </a:cubicBezTo>
                <a:cubicBezTo>
                  <a:pt x="5517293" y="3152102"/>
                  <a:pt x="5492909" y="3513798"/>
                  <a:pt x="5472589" y="3560534"/>
                </a:cubicBezTo>
                <a:cubicBezTo>
                  <a:pt x="5452269" y="3607270"/>
                  <a:pt x="5413661" y="3349206"/>
                  <a:pt x="5375053" y="3304502"/>
                </a:cubicBezTo>
                <a:cubicBezTo>
                  <a:pt x="5336445" y="3259798"/>
                  <a:pt x="5456333" y="3269958"/>
                  <a:pt x="5240941" y="3292310"/>
                </a:cubicBezTo>
                <a:cubicBezTo>
                  <a:pt x="5025549" y="3314662"/>
                  <a:pt x="4661821" y="3416262"/>
                  <a:pt x="4082701" y="3438614"/>
                </a:cubicBezTo>
                <a:cubicBezTo>
                  <a:pt x="3503581" y="3460966"/>
                  <a:pt x="2345341" y="3436582"/>
                  <a:pt x="1766221" y="3426422"/>
                </a:cubicBezTo>
                <a:cubicBezTo>
                  <a:pt x="1187101" y="3416262"/>
                  <a:pt x="847757" y="3400006"/>
                  <a:pt x="607981" y="3377654"/>
                </a:cubicBezTo>
                <a:cubicBezTo>
                  <a:pt x="368205" y="3355302"/>
                  <a:pt x="382429" y="3588982"/>
                  <a:pt x="327565" y="3292310"/>
                </a:cubicBezTo>
                <a:cubicBezTo>
                  <a:pt x="272701" y="2995638"/>
                  <a:pt x="264573" y="2121878"/>
                  <a:pt x="278797" y="1597622"/>
                </a:cubicBezTo>
                <a:cubicBezTo>
                  <a:pt x="293021" y="1073366"/>
                  <a:pt x="-438499" y="406870"/>
                  <a:pt x="412909" y="146774"/>
                </a:cubicBezTo>
                <a:cubicBezTo>
                  <a:pt x="1264317" y="-113322"/>
                  <a:pt x="4176173" y="55334"/>
                  <a:pt x="5387245" y="37046"/>
                </a:cubicBezTo>
                <a:cubicBezTo>
                  <a:pt x="6598317" y="18758"/>
                  <a:pt x="7171341" y="16726"/>
                  <a:pt x="7679341" y="37046"/>
                </a:cubicBezTo>
                <a:cubicBezTo>
                  <a:pt x="8187341" y="57366"/>
                  <a:pt x="8313325" y="-93002"/>
                  <a:pt x="8435245" y="158966"/>
                </a:cubicBezTo>
                <a:cubicBezTo>
                  <a:pt x="8557165" y="410934"/>
                  <a:pt x="8451501" y="1418806"/>
                  <a:pt x="8410861" y="1548854"/>
                </a:cubicBezTo>
                <a:cubicBezTo>
                  <a:pt x="8370221" y="1678902"/>
                  <a:pt x="8319421" y="1130262"/>
                  <a:pt x="8191405" y="939254"/>
                </a:cubicBezTo>
                <a:cubicBezTo>
                  <a:pt x="8063389" y="748246"/>
                  <a:pt x="7880509" y="492214"/>
                  <a:pt x="7642765" y="402806"/>
                </a:cubicBezTo>
                <a:cubicBezTo>
                  <a:pt x="7405021" y="313398"/>
                  <a:pt x="6764941" y="402806"/>
                  <a:pt x="6764941" y="402806"/>
                </a:cubicBezTo>
                <a:cubicBezTo>
                  <a:pt x="6317901" y="398742"/>
                  <a:pt x="5316125" y="211798"/>
                  <a:pt x="4960525" y="378422"/>
                </a:cubicBezTo>
                <a:cubicBezTo>
                  <a:pt x="4604925" y="545046"/>
                  <a:pt x="4560221" y="998182"/>
                  <a:pt x="4631341" y="1402550"/>
                </a:cubicBezTo>
                <a:cubicBezTo>
                  <a:pt x="4702461" y="1806918"/>
                  <a:pt x="5206397" y="2522182"/>
                  <a:pt x="5350669" y="27924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Freeform 3"/>
          <p:cNvSpPr/>
          <p:nvPr/>
        </p:nvSpPr>
        <p:spPr>
          <a:xfrm>
            <a:off x="448567" y="4289877"/>
            <a:ext cx="8534754" cy="2336911"/>
          </a:xfrm>
          <a:custGeom>
            <a:avLst/>
            <a:gdLst>
              <a:gd name="connsiteX0" fmla="*/ 8085833 w 8534754"/>
              <a:gd name="connsiteY0" fmla="*/ 1707 h 2336911"/>
              <a:gd name="connsiteX1" fmla="*/ 8329673 w 8534754"/>
              <a:gd name="connsiteY1" fmla="*/ 294315 h 2336911"/>
              <a:gd name="connsiteX2" fmla="*/ 8402825 w 8534754"/>
              <a:gd name="connsiteY2" fmla="*/ 1830507 h 2336911"/>
              <a:gd name="connsiteX3" fmla="*/ 7854185 w 8534754"/>
              <a:gd name="connsiteY3" fmla="*/ 2171883 h 2336911"/>
              <a:gd name="connsiteX4" fmla="*/ 1453385 w 8534754"/>
              <a:gd name="connsiteY4" fmla="*/ 2330379 h 2336911"/>
              <a:gd name="connsiteX5" fmla="*/ 185417 w 8534754"/>
              <a:gd name="connsiteY5" fmla="*/ 1964619 h 2336911"/>
              <a:gd name="connsiteX6" fmla="*/ 136649 w 8534754"/>
              <a:gd name="connsiteY6" fmla="*/ 1196523 h 2336911"/>
              <a:gd name="connsiteX7" fmla="*/ 234185 w 8534754"/>
              <a:gd name="connsiteY7" fmla="*/ 99243 h 2336911"/>
              <a:gd name="connsiteX8" fmla="*/ 2940809 w 8534754"/>
              <a:gd name="connsiteY8" fmla="*/ 99243 h 2336911"/>
              <a:gd name="connsiteX9" fmla="*/ 5232905 w 8534754"/>
              <a:gd name="connsiteY9" fmla="*/ 111435 h 2336911"/>
              <a:gd name="connsiteX10" fmla="*/ 5037833 w 8534754"/>
              <a:gd name="connsiteY10" fmla="*/ 111435 h 2336911"/>
              <a:gd name="connsiteX11" fmla="*/ 5220713 w 8534754"/>
              <a:gd name="connsiteY11" fmla="*/ 172395 h 2336911"/>
              <a:gd name="connsiteX12" fmla="*/ 5293865 w 8534754"/>
              <a:gd name="connsiteY12" fmla="*/ 172395 h 2336911"/>
              <a:gd name="connsiteX13" fmla="*/ 5257289 w 8534754"/>
              <a:gd name="connsiteY13" fmla="*/ 355275 h 2336911"/>
              <a:gd name="connsiteX14" fmla="*/ 6061961 w 8534754"/>
              <a:gd name="connsiteY14" fmla="*/ 964875 h 2336911"/>
              <a:gd name="connsiteX15" fmla="*/ 8024873 w 8534754"/>
              <a:gd name="connsiteY15" fmla="*/ 806379 h 2336911"/>
              <a:gd name="connsiteX16" fmla="*/ 8122409 w 8534754"/>
              <a:gd name="connsiteY16" fmla="*/ 38283 h 2336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534754" h="2336911">
                <a:moveTo>
                  <a:pt x="8085833" y="1707"/>
                </a:moveTo>
                <a:cubicBezTo>
                  <a:pt x="8181337" y="-4389"/>
                  <a:pt x="8276841" y="-10485"/>
                  <a:pt x="8329673" y="294315"/>
                </a:cubicBezTo>
                <a:cubicBezTo>
                  <a:pt x="8382505" y="599115"/>
                  <a:pt x="8482073" y="1517579"/>
                  <a:pt x="8402825" y="1830507"/>
                </a:cubicBezTo>
                <a:cubicBezTo>
                  <a:pt x="8323577" y="2143435"/>
                  <a:pt x="9012425" y="2088571"/>
                  <a:pt x="7854185" y="2171883"/>
                </a:cubicBezTo>
                <a:cubicBezTo>
                  <a:pt x="6695945" y="2255195"/>
                  <a:pt x="2731513" y="2364923"/>
                  <a:pt x="1453385" y="2330379"/>
                </a:cubicBezTo>
                <a:cubicBezTo>
                  <a:pt x="175257" y="2295835"/>
                  <a:pt x="404873" y="2153595"/>
                  <a:pt x="185417" y="1964619"/>
                </a:cubicBezTo>
                <a:cubicBezTo>
                  <a:pt x="-34039" y="1775643"/>
                  <a:pt x="128521" y="1507419"/>
                  <a:pt x="136649" y="1196523"/>
                </a:cubicBezTo>
                <a:cubicBezTo>
                  <a:pt x="144777" y="885627"/>
                  <a:pt x="-233175" y="282123"/>
                  <a:pt x="234185" y="99243"/>
                </a:cubicBezTo>
                <a:cubicBezTo>
                  <a:pt x="701545" y="-83637"/>
                  <a:pt x="2940809" y="99243"/>
                  <a:pt x="2940809" y="99243"/>
                </a:cubicBezTo>
                <a:lnTo>
                  <a:pt x="5232905" y="111435"/>
                </a:lnTo>
                <a:cubicBezTo>
                  <a:pt x="5582409" y="113467"/>
                  <a:pt x="5039865" y="101275"/>
                  <a:pt x="5037833" y="111435"/>
                </a:cubicBezTo>
                <a:cubicBezTo>
                  <a:pt x="5035801" y="121595"/>
                  <a:pt x="5178041" y="162235"/>
                  <a:pt x="5220713" y="172395"/>
                </a:cubicBezTo>
                <a:cubicBezTo>
                  <a:pt x="5263385" y="182555"/>
                  <a:pt x="5287769" y="141915"/>
                  <a:pt x="5293865" y="172395"/>
                </a:cubicBezTo>
                <a:cubicBezTo>
                  <a:pt x="5299961" y="202875"/>
                  <a:pt x="5129273" y="223195"/>
                  <a:pt x="5257289" y="355275"/>
                </a:cubicBezTo>
                <a:cubicBezTo>
                  <a:pt x="5385305" y="487355"/>
                  <a:pt x="5600697" y="889691"/>
                  <a:pt x="6061961" y="964875"/>
                </a:cubicBezTo>
                <a:cubicBezTo>
                  <a:pt x="6523225" y="1040059"/>
                  <a:pt x="7681465" y="960811"/>
                  <a:pt x="8024873" y="806379"/>
                </a:cubicBezTo>
                <a:cubicBezTo>
                  <a:pt x="8368281" y="651947"/>
                  <a:pt x="8245345" y="345115"/>
                  <a:pt x="8122409" y="3828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780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152400" y="265187"/>
            <a:ext cx="8229600" cy="685800"/>
          </a:xfrm>
        </p:spPr>
        <p:txBody>
          <a:bodyPr/>
          <a:lstStyle/>
          <a:p>
            <a:r>
              <a:rPr lang="en-IN" sz="2800" dirty="0" smtClean="0"/>
              <a:t>Control equation for Region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327" y="1212347"/>
            <a:ext cx="8577072" cy="2819400"/>
          </a:xfrm>
        </p:spPr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Region 3, classical PID control design techniques are typically used to design the blade pitch controller.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Generator or rotor speed is measured and passed to the pitch controller.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goal is to use PID pitch control to regulate turbine speed in the presence of wind-speed variations.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expression for the blade pitch command is: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2036186"/>
              </p:ext>
            </p:extLst>
          </p:nvPr>
        </p:nvGraphicFramePr>
        <p:xfrm>
          <a:off x="1685794" y="4207953"/>
          <a:ext cx="595788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name="Equation" r:id="rId3" imgW="2730240" imgH="279360" progId="Equation.3">
                  <p:embed/>
                </p:oleObj>
              </mc:Choice>
              <mc:Fallback>
                <p:oleObj name="Equation" r:id="rId3" imgW="273024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5794" y="4207953"/>
                        <a:ext cx="5957888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21802" y="4712490"/>
            <a:ext cx="8451469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I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</a:t>
            </a:r>
          </a:p>
          <a:p>
            <a:pPr eaLnBrk="1" hangingPunct="1"/>
            <a:r>
              <a:rPr lang="en-IN" sz="2000" b="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</a:t>
            </a:r>
            <a:r>
              <a:rPr lang="en-I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commanded blade pitch change (rad)</a:t>
            </a:r>
          </a:p>
          <a:p>
            <a:pPr eaLnBrk="1" hangingPunct="1"/>
            <a:r>
              <a:rPr lang="en-IN" sz="2000" b="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</a:t>
            </a:r>
            <a:r>
              <a:rPr lang="en-I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generator or rotor rotational speed error relative to set-point (rad)</a:t>
            </a:r>
          </a:p>
          <a:p>
            <a:pPr eaLnBrk="1" hangingPunct="1"/>
            <a:r>
              <a:rPr lang="en-IN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IN" sz="2000" b="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I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proportional feedback gain </a:t>
            </a:r>
            <a:r>
              <a:rPr lang="en-IN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</a:p>
          <a:p>
            <a:pPr eaLnBrk="1" hangingPunct="1"/>
            <a:r>
              <a:rPr lang="en-IN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IN" sz="2000" b="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N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I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integral feedback gain</a:t>
            </a:r>
          </a:p>
          <a:p>
            <a:pPr eaLnBrk="1" hangingPunct="1"/>
            <a:r>
              <a:rPr lang="en-IN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IN" sz="2000" b="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IN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I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derivative feedback gain</a:t>
            </a:r>
            <a:r>
              <a:rPr lang="en-IN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</a:t>
            </a:r>
            <a:r>
              <a:rPr lang="en-IN" sz="2000" b="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26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7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485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179388" y="138605"/>
            <a:ext cx="7135812" cy="913908"/>
          </a:xfrm>
        </p:spPr>
        <p:txBody>
          <a:bodyPr/>
          <a:lstStyle/>
          <a:p>
            <a:r>
              <a:rPr lang="en-IN" sz="2800" dirty="0" smtClean="0"/>
              <a:t>Identification of Dynamic Control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system identification approach involves four main steps: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Planning the experiments.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Selecting a model structure.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Estimating model parameters.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Validating the model.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Selection of Suitable Sensors and final development of Controller.</a:t>
            </a: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24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5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652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20675" y="76200"/>
            <a:ext cx="6781800" cy="11430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Typical control design, simulation, and field testing process</a:t>
            </a: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8763000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24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5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205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10973</TotalTime>
  <Words>1320</Words>
  <Application>Microsoft Office PowerPoint</Application>
  <PresentationFormat>On-screen Show (4:3)</PresentationFormat>
  <Paragraphs>153</Paragraphs>
  <Slides>27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Script MT Bold</vt:lpstr>
      <vt:lpstr>Symbol</vt:lpstr>
      <vt:lpstr>Times New Roman</vt:lpstr>
      <vt:lpstr>Default Design</vt:lpstr>
      <vt:lpstr>Equation</vt:lpstr>
      <vt:lpstr>Windfarm Control Systems</vt:lpstr>
      <vt:lpstr>The Need</vt:lpstr>
      <vt:lpstr>Structure of Control Systems for a Windfarm </vt:lpstr>
      <vt:lpstr>Farm Level Control System : Main Logic</vt:lpstr>
      <vt:lpstr>Individual Supervisory Controller (ISC)</vt:lpstr>
      <vt:lpstr>Expectations from ISC</vt:lpstr>
      <vt:lpstr>States of ISC</vt:lpstr>
      <vt:lpstr>Dynamic Controllers</vt:lpstr>
      <vt:lpstr>Dynamic Control of Turbine Processes</vt:lpstr>
      <vt:lpstr>Aerodynamic Torque Control</vt:lpstr>
      <vt:lpstr>Thin Airfoil Theory</vt:lpstr>
      <vt:lpstr>Aerodynamic Drag devices</vt:lpstr>
      <vt:lpstr>Wind Turbine Control Actuators</vt:lpstr>
      <vt:lpstr>Wind Turbine and Typical Sensors</vt:lpstr>
      <vt:lpstr>Operational Regime of A WT</vt:lpstr>
      <vt:lpstr>Typical Regions of WT Operation</vt:lpstr>
      <vt:lpstr>Typical Turbine Aerodynamic Controlling</vt:lpstr>
      <vt:lpstr>Overall Wind Turbine Dynamic Control</vt:lpstr>
      <vt:lpstr>Controlling Strategies to Achieve Region 2</vt:lpstr>
      <vt:lpstr>Controlling Strategies to Achieve Region 3 : Stall</vt:lpstr>
      <vt:lpstr>Controlling Strategies to Achieve Region 3 : Blade Pitch Adjustment</vt:lpstr>
      <vt:lpstr>Classical Design of Aerodynamic Controllers</vt:lpstr>
      <vt:lpstr>Generator Torque Controller Equation : Region 2</vt:lpstr>
      <vt:lpstr>Final Design of Aerodynamic Controllers</vt:lpstr>
      <vt:lpstr>Control equation for Region 3</vt:lpstr>
      <vt:lpstr>Identification of Dynamic Control Systems</vt:lpstr>
      <vt:lpstr>Typical control design, simulation, and field testing process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MOHAN</dc:creator>
  <cp:lastModifiedBy>USER</cp:lastModifiedBy>
  <cp:revision>1079</cp:revision>
  <dcterms:created xsi:type="dcterms:W3CDTF">2005-03-30T16:54:51Z</dcterms:created>
  <dcterms:modified xsi:type="dcterms:W3CDTF">2019-04-23T04:27:19Z</dcterms:modified>
</cp:coreProperties>
</file>