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2"/>
  </p:notesMasterIdLst>
  <p:sldIdLst>
    <p:sldId id="482" r:id="rId2"/>
    <p:sldId id="478" r:id="rId3"/>
    <p:sldId id="479" r:id="rId4"/>
    <p:sldId id="480" r:id="rId5"/>
    <p:sldId id="481" r:id="rId6"/>
    <p:sldId id="483" r:id="rId7"/>
    <p:sldId id="391" r:id="rId8"/>
    <p:sldId id="496" r:id="rId9"/>
    <p:sldId id="497" r:id="rId10"/>
    <p:sldId id="498" r:id="rId11"/>
    <p:sldId id="499" r:id="rId12"/>
    <p:sldId id="500" r:id="rId13"/>
    <p:sldId id="494" r:id="rId14"/>
    <p:sldId id="495" r:id="rId15"/>
    <p:sldId id="394" r:id="rId16"/>
    <p:sldId id="395" r:id="rId17"/>
    <p:sldId id="396" r:id="rId18"/>
    <p:sldId id="397" r:id="rId19"/>
    <p:sldId id="398" r:id="rId20"/>
    <p:sldId id="399" r:id="rId21"/>
    <p:sldId id="400" r:id="rId22"/>
    <p:sldId id="501" r:id="rId23"/>
    <p:sldId id="502" r:id="rId24"/>
    <p:sldId id="503" r:id="rId25"/>
    <p:sldId id="504" r:id="rId26"/>
    <p:sldId id="505" r:id="rId27"/>
    <p:sldId id="506" r:id="rId28"/>
    <p:sldId id="507" r:id="rId29"/>
    <p:sldId id="508" r:id="rId30"/>
    <p:sldId id="509" r:id="rId31"/>
  </p:sldIdLst>
  <p:sldSz cx="9144000" cy="6858000" type="screen4x3"/>
  <p:notesSz cx="6858000" cy="9144000"/>
  <p:defaultTextStyle>
    <a:defPPr>
      <a:defRPr lang="en-US"/>
    </a:defPPr>
    <a:lvl1pPr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sz="2400" b="1" kern="1200">
        <a:solidFill>
          <a:schemeClr val="tx1"/>
        </a:solidFill>
        <a:latin typeface="Arial" panose="020B0604020202020204" pitchFamily="34" charset="0"/>
        <a:ea typeface="+mn-ea"/>
        <a:cs typeface="+mn-cs"/>
      </a:defRPr>
    </a:lvl5pPr>
    <a:lvl6pPr marL="2286000" algn="l" defTabSz="914400" rtl="0" eaLnBrk="1" latinLnBrk="0" hangingPunct="1">
      <a:defRPr sz="2400" b="1" kern="1200">
        <a:solidFill>
          <a:schemeClr val="tx1"/>
        </a:solidFill>
        <a:latin typeface="Arial" panose="020B0604020202020204" pitchFamily="34" charset="0"/>
        <a:ea typeface="+mn-ea"/>
        <a:cs typeface="+mn-cs"/>
      </a:defRPr>
    </a:lvl6pPr>
    <a:lvl7pPr marL="2743200" algn="l" defTabSz="914400" rtl="0" eaLnBrk="1" latinLnBrk="0" hangingPunct="1">
      <a:defRPr sz="2400" b="1" kern="1200">
        <a:solidFill>
          <a:schemeClr val="tx1"/>
        </a:solidFill>
        <a:latin typeface="Arial" panose="020B0604020202020204" pitchFamily="34" charset="0"/>
        <a:ea typeface="+mn-ea"/>
        <a:cs typeface="+mn-cs"/>
      </a:defRPr>
    </a:lvl7pPr>
    <a:lvl8pPr marL="3200400" algn="l" defTabSz="914400" rtl="0" eaLnBrk="1" latinLnBrk="0" hangingPunct="1">
      <a:defRPr sz="2400" b="1" kern="1200">
        <a:solidFill>
          <a:schemeClr val="tx1"/>
        </a:solidFill>
        <a:latin typeface="Arial" panose="020B0604020202020204" pitchFamily="34" charset="0"/>
        <a:ea typeface="+mn-ea"/>
        <a:cs typeface="+mn-cs"/>
      </a:defRPr>
    </a:lvl8pPr>
    <a:lvl9pPr marL="3657600" algn="l" defTabSz="914400" rtl="0" eaLnBrk="1" latinLnBrk="0" hangingPunct="1">
      <a:defRPr sz="2400" b="1"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CCFF"/>
    <a:srgbClr val="FF99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38" autoAdjust="0"/>
    <p:restoredTop sz="93369" autoAdjust="0"/>
  </p:normalViewPr>
  <p:slideViewPr>
    <p:cSldViewPr>
      <p:cViewPr varScale="1">
        <p:scale>
          <a:sx n="68" d="100"/>
          <a:sy n="68" d="100"/>
        </p:scale>
        <p:origin x="1062" y="6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s>
</file>

<file path=ppt/drawings/_rels/vmlDrawing1.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9.wmf"/><Relationship Id="rId2" Type="http://schemas.openxmlformats.org/officeDocument/2006/relationships/image" Target="../media/image8.wmf"/><Relationship Id="rId1" Type="http://schemas.openxmlformats.org/officeDocument/2006/relationships/image" Target="../media/image7.wmf"/></Relationships>
</file>

<file path=ppt/drawings/_rels/vmlDrawing4.v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image" Target="../media/image11.wmf"/><Relationship Id="rId1" Type="http://schemas.openxmlformats.org/officeDocument/2006/relationships/image" Target="../media/image10.wmf"/></Relationships>
</file>

<file path=ppt/drawings/_rels/vmlDrawing5.vml.rels><?xml version="1.0" encoding="UTF-8" standalone="yes"?>
<Relationships xmlns="http://schemas.openxmlformats.org/package/2006/relationships"><Relationship Id="rId3" Type="http://schemas.openxmlformats.org/officeDocument/2006/relationships/image" Target="../media/image16.wmf"/><Relationship Id="rId2" Type="http://schemas.openxmlformats.org/officeDocument/2006/relationships/image" Target="../media/image15.wmf"/><Relationship Id="rId1" Type="http://schemas.openxmlformats.org/officeDocument/2006/relationships/image" Target="../media/image9.wmf"/><Relationship Id="rId4" Type="http://schemas.openxmlformats.org/officeDocument/2006/relationships/image" Target="../media/image17.wmf"/></Relationships>
</file>

<file path=ppt/drawings/_rels/vmlDrawing6.vml.rels><?xml version="1.0" encoding="UTF-8" standalone="yes"?>
<Relationships xmlns="http://schemas.openxmlformats.org/package/2006/relationships"><Relationship Id="rId3" Type="http://schemas.openxmlformats.org/officeDocument/2006/relationships/image" Target="../media/image20.wmf"/><Relationship Id="rId2" Type="http://schemas.openxmlformats.org/officeDocument/2006/relationships/image" Target="../media/image19.wmf"/><Relationship Id="rId1" Type="http://schemas.openxmlformats.org/officeDocument/2006/relationships/image" Target="../media/image18.wmf"/><Relationship Id="rId5" Type="http://schemas.openxmlformats.org/officeDocument/2006/relationships/image" Target="../media/image22.wmf"/><Relationship Id="rId4" Type="http://schemas.openxmlformats.org/officeDocument/2006/relationships/image" Target="../media/image21.wmf"/></Relationships>
</file>

<file path=ppt/drawings/_rels/vmlDrawing7.vml.rels><?xml version="1.0" encoding="UTF-8" standalone="yes"?>
<Relationships xmlns="http://schemas.openxmlformats.org/package/2006/relationships"><Relationship Id="rId3" Type="http://schemas.openxmlformats.org/officeDocument/2006/relationships/image" Target="../media/image25.wmf"/><Relationship Id="rId2" Type="http://schemas.openxmlformats.org/officeDocument/2006/relationships/image" Target="../media/image24.wmf"/><Relationship Id="rId1" Type="http://schemas.openxmlformats.org/officeDocument/2006/relationships/image" Target="../media/image23.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26.wmf"/></Relationships>
</file>

<file path=ppt/drawings/_rels/vmlDrawing9.v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wmf"/><Relationship Id="rId1" Type="http://schemas.openxmlformats.org/officeDocument/2006/relationships/image" Target="../media/image28.wmf"/></Relationships>
</file>

<file path=ppt/drawings/_rels/vmlDrawing10.v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image" Target="../media/image31.wmf"/><Relationship Id="rId1" Type="http://schemas.openxmlformats.org/officeDocument/2006/relationships/image" Target="../media/image28.wmf"/><Relationship Id="rId6" Type="http://schemas.openxmlformats.org/officeDocument/2006/relationships/image" Target="../media/image35.wmf"/><Relationship Id="rId5" Type="http://schemas.openxmlformats.org/officeDocument/2006/relationships/image" Target="../media/image34.wmf"/><Relationship Id="rId4" Type="http://schemas.openxmlformats.org/officeDocument/2006/relationships/image" Target="../media/image33.wmf"/></Relationships>
</file>

<file path=ppt/drawings/_rels/vmlDrawing11.vml.rels><?xml version="1.0" encoding="UTF-8" standalone="yes"?>
<Relationships xmlns="http://schemas.openxmlformats.org/package/2006/relationships"><Relationship Id="rId3" Type="http://schemas.openxmlformats.org/officeDocument/2006/relationships/image" Target="../media/image38.wmf"/><Relationship Id="rId2" Type="http://schemas.openxmlformats.org/officeDocument/2006/relationships/image" Target="../media/image37.wmf"/><Relationship Id="rId1" Type="http://schemas.openxmlformats.org/officeDocument/2006/relationships/image" Target="../media/image36.wmf"/><Relationship Id="rId4" Type="http://schemas.openxmlformats.org/officeDocument/2006/relationships/image" Target="../media/image39.wmf"/></Relationships>
</file>

<file path=ppt/drawings/_rels/vmlDrawing12.vml.rels><?xml version="1.0" encoding="UTF-8" standalone="yes"?>
<Relationships xmlns="http://schemas.openxmlformats.org/package/2006/relationships"><Relationship Id="rId3" Type="http://schemas.openxmlformats.org/officeDocument/2006/relationships/image" Target="../media/image42.wmf"/><Relationship Id="rId2" Type="http://schemas.openxmlformats.org/officeDocument/2006/relationships/image" Target="../media/image41.wmf"/><Relationship Id="rId1" Type="http://schemas.openxmlformats.org/officeDocument/2006/relationships/image" Target="../media/image40.wmf"/><Relationship Id="rId4" Type="http://schemas.openxmlformats.org/officeDocument/2006/relationships/image" Target="../media/image43.wmf"/></Relationships>
</file>

<file path=ppt/drawings/_rels/vmlDrawing13.v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image" Target="../media/image46.wmf"/></Relationships>
</file>

<file path=ppt/ink/ink1.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08T03:32:42.665"/>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inkml:trace>
</inkml:ink>
</file>

<file path=ppt/ink/ink2.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0T03:30:22.247"/>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3.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4.4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163 320,'0'0,"0"0,0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0,-156-246,156 246,0 0,12-43,-12 43,-3-21,-13 11</inkml:trace>
</inkml:ink>
</file>

<file path=ppt/ink/ink4.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15T03:32:48.82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ink/ink5.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2-21T03:23:13.681"/>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inkml:trace>
</inkml:ink>
</file>

<file path=ppt/ink/ink6.xml><?xml version="1.0" encoding="utf-8"?>
<inkml:ink xmlns:inkml="http://www.w3.org/2003/InkML">
  <inkml:definitions>
    <inkml:context xml:id="ctx0">
      <inkml:inkSource xml:id="inkSrc0">
        <inkml:traceFormat>
          <inkml:channel name="X" type="integer" max="11024" units="cm"/>
          <inkml:channel name="Y" type="integer" max="6196" units="cm"/>
        </inkml:traceFormat>
        <inkml:channelProperties>
          <inkml:channelProperty channel="X" name="resolution" value="400" units="1/cm"/>
          <inkml:channelProperty channel="Y" name="resolution" value="400" units="1/cm"/>
        </inkml:channelProperties>
      </inkml:inkSource>
      <inkml:timestamp xml:id="ts0" timeString="2017-03-28T03:28:56.823"/>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0,'0'0,"0"0,0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eaLnBrk="1" hangingPunct="1">
              <a:defRPr sz="1200">
                <a:latin typeface="Arial" charset="0"/>
              </a:defRPr>
            </a:lvl1pPr>
          </a:lstStyle>
          <a:p>
            <a:pPr>
              <a:defRPr/>
            </a:pPr>
            <a:endParaRPr lang="en-IN"/>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eaLnBrk="1" hangingPunct="1">
              <a:defRPr sz="1200">
                <a:latin typeface="Arial" charset="0"/>
              </a:defRPr>
            </a:lvl1pPr>
          </a:lstStyle>
          <a:p>
            <a:pPr>
              <a:defRPr/>
            </a:pPr>
            <a:fld id="{9BC38B64-5DA7-4DD9-BA57-364A9B6AEBCF}" type="datetimeFigureOut">
              <a:rPr lang="en-IN"/>
              <a:pPr>
                <a:defRPr/>
              </a:pPr>
              <a:t>17-04-2019</a:t>
            </a:fld>
            <a:endParaRPr lang="en-IN"/>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IN" noProof="0" smtClean="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IN" noProof="0" smtClean="0"/>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eaLnBrk="1" hangingPunct="1">
              <a:defRPr sz="1200">
                <a:latin typeface="Arial" charset="0"/>
              </a:defRPr>
            </a:lvl1pPr>
          </a:lstStyle>
          <a:p>
            <a:pPr>
              <a:defRPr/>
            </a:pPr>
            <a:endParaRPr lang="en-I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pPr>
              <a:defRPr/>
            </a:pPr>
            <a:fld id="{889A16BC-9CBC-43A5-A66C-6ECE123C5105}" type="slidenum">
              <a:rPr lang="en-IN"/>
              <a:pPr>
                <a:defRPr/>
              </a:pPr>
              <a:t>‹#›</a:t>
            </a:fld>
            <a:endParaRPr lang="en-IN"/>
          </a:p>
        </p:txBody>
      </p:sp>
    </p:spTree>
    <p:extLst>
      <p:ext uri="{BB962C8B-B14F-4D97-AF65-F5344CB8AC3E}">
        <p14:creationId xmlns:p14="http://schemas.microsoft.com/office/powerpoint/2010/main" val="247689387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IN"/>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7EC229-A3F9-4BDC-B61C-0B9DD4B23795}" type="slidenum">
              <a:rPr lang="en-US"/>
              <a:pPr>
                <a:defRPr/>
              </a:pPr>
              <a:t>‹#›</a:t>
            </a:fld>
            <a:endParaRPr lang="en-US"/>
          </a:p>
        </p:txBody>
      </p:sp>
    </p:spTree>
    <p:extLst>
      <p:ext uri="{BB962C8B-B14F-4D97-AF65-F5344CB8AC3E}">
        <p14:creationId xmlns:p14="http://schemas.microsoft.com/office/powerpoint/2010/main" val="40110468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78EE3C-323C-45FE-A87A-DEE139F35376}" type="slidenum">
              <a:rPr lang="en-US"/>
              <a:pPr>
                <a:defRPr/>
              </a:pPr>
              <a:t>‹#›</a:t>
            </a:fld>
            <a:endParaRPr lang="en-US"/>
          </a:p>
        </p:txBody>
      </p:sp>
    </p:spTree>
    <p:extLst>
      <p:ext uri="{BB962C8B-B14F-4D97-AF65-F5344CB8AC3E}">
        <p14:creationId xmlns:p14="http://schemas.microsoft.com/office/powerpoint/2010/main" val="18381997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IN"/>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31617EF-1C71-4CD6-9E0B-8F0B7B9998BC}" type="slidenum">
              <a:rPr lang="en-US"/>
              <a:pPr>
                <a:defRPr/>
              </a:pPr>
              <a:t>‹#›</a:t>
            </a:fld>
            <a:endParaRPr lang="en-US"/>
          </a:p>
        </p:txBody>
      </p:sp>
    </p:spTree>
    <p:extLst>
      <p:ext uri="{BB962C8B-B14F-4D97-AF65-F5344CB8AC3E}">
        <p14:creationId xmlns:p14="http://schemas.microsoft.com/office/powerpoint/2010/main" val="122685941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8391D7E-D93C-4772-81A6-876A4D967D0D}" type="slidenum">
              <a:rPr lang="en-US"/>
              <a:pPr>
                <a:defRPr/>
              </a:pPr>
              <a:t>‹#›</a:t>
            </a:fld>
            <a:endParaRPr lang="en-US"/>
          </a:p>
        </p:txBody>
      </p:sp>
    </p:spTree>
    <p:extLst>
      <p:ext uri="{BB962C8B-B14F-4D97-AF65-F5344CB8AC3E}">
        <p14:creationId xmlns:p14="http://schemas.microsoft.com/office/powerpoint/2010/main" val="2472279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IN"/>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F5DF51F-92BD-4628-ADEA-DB2261DA6762}" type="slidenum">
              <a:rPr lang="en-US"/>
              <a:pPr>
                <a:defRPr/>
              </a:pPr>
              <a:t>‹#›</a:t>
            </a:fld>
            <a:endParaRPr lang="en-US"/>
          </a:p>
        </p:txBody>
      </p:sp>
    </p:spTree>
    <p:extLst>
      <p:ext uri="{BB962C8B-B14F-4D97-AF65-F5344CB8AC3E}">
        <p14:creationId xmlns:p14="http://schemas.microsoft.com/office/powerpoint/2010/main" val="154658359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E9C7B0A2-5D65-4837-9B7B-B04538FBE5C8}" type="slidenum">
              <a:rPr lang="en-US"/>
              <a:pPr>
                <a:defRPr/>
              </a:pPr>
              <a:t>‹#›</a:t>
            </a:fld>
            <a:endParaRPr lang="en-US"/>
          </a:p>
        </p:txBody>
      </p:sp>
    </p:spTree>
    <p:extLst>
      <p:ext uri="{BB962C8B-B14F-4D97-AF65-F5344CB8AC3E}">
        <p14:creationId xmlns:p14="http://schemas.microsoft.com/office/powerpoint/2010/main" val="25817663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116A217-20F4-4493-976C-A923D12F8426}" type="slidenum">
              <a:rPr lang="en-US"/>
              <a:pPr>
                <a:defRPr/>
              </a:pPr>
              <a:t>‹#›</a:t>
            </a:fld>
            <a:endParaRPr lang="en-US"/>
          </a:p>
        </p:txBody>
      </p:sp>
    </p:spTree>
    <p:extLst>
      <p:ext uri="{BB962C8B-B14F-4D97-AF65-F5344CB8AC3E}">
        <p14:creationId xmlns:p14="http://schemas.microsoft.com/office/powerpoint/2010/main" val="9210944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IN"/>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041BA8-3EFB-4309-96CB-A87FC46CFE2B}" type="slidenum">
              <a:rPr lang="en-US"/>
              <a:pPr>
                <a:defRPr/>
              </a:pPr>
              <a:t>‹#›</a:t>
            </a:fld>
            <a:endParaRPr lang="en-US"/>
          </a:p>
        </p:txBody>
      </p:sp>
    </p:spTree>
    <p:extLst>
      <p:ext uri="{BB962C8B-B14F-4D97-AF65-F5344CB8AC3E}">
        <p14:creationId xmlns:p14="http://schemas.microsoft.com/office/powerpoint/2010/main" val="2742666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IN"/>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IN"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AB29AEE-1357-433D-9FE0-DA5DC918FBAC}" type="slidenum">
              <a:rPr lang="en-US"/>
              <a:pPr>
                <a:defRPr/>
              </a:pPr>
              <a:t>‹#›</a:t>
            </a:fld>
            <a:endParaRPr lang="en-US"/>
          </a:p>
        </p:txBody>
      </p:sp>
    </p:spTree>
    <p:extLst>
      <p:ext uri="{BB962C8B-B14F-4D97-AF65-F5344CB8AC3E}">
        <p14:creationId xmlns:p14="http://schemas.microsoft.com/office/powerpoint/2010/main" val="3963686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12FC7C6-B7FA-4494-80FE-76AA4AD28230}" type="slidenum">
              <a:rPr lang="en-US"/>
              <a:pPr>
                <a:defRPr/>
              </a:pPr>
              <a:t>‹#›</a:t>
            </a:fld>
            <a:endParaRPr lang="en-US"/>
          </a:p>
        </p:txBody>
      </p:sp>
    </p:spTree>
    <p:extLst>
      <p:ext uri="{BB962C8B-B14F-4D97-AF65-F5344CB8AC3E}">
        <p14:creationId xmlns:p14="http://schemas.microsoft.com/office/powerpoint/2010/main" val="19336816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B6B8C70-4C77-4AF0-B717-A0D62327307F}" type="slidenum">
              <a:rPr lang="en-US"/>
              <a:pPr>
                <a:defRPr/>
              </a:pPr>
              <a:t>‹#›</a:t>
            </a:fld>
            <a:endParaRPr lang="en-US"/>
          </a:p>
        </p:txBody>
      </p:sp>
    </p:spTree>
    <p:extLst>
      <p:ext uri="{BB962C8B-B14F-4D97-AF65-F5344CB8AC3E}">
        <p14:creationId xmlns:p14="http://schemas.microsoft.com/office/powerpoint/2010/main" val="167607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400" b="0">
                <a:latin typeface="Arial" charset="0"/>
              </a:defRPr>
            </a:lvl1pPr>
          </a:lstStyle>
          <a:p>
            <a:pPr>
              <a:defRPr/>
            </a:pPr>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eaLnBrk="1" hangingPunct="1">
              <a:defRPr sz="1400" b="0">
                <a:latin typeface="Arial" charset="0"/>
              </a:defRPr>
            </a:lvl1pPr>
          </a:lstStyle>
          <a:p>
            <a:pPr>
              <a:defRPr/>
            </a:pPr>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400" b="0"/>
            </a:lvl1pPr>
          </a:lstStyle>
          <a:p>
            <a:pPr>
              <a:defRPr/>
            </a:pPr>
            <a:fld id="{5EACA1D6-3C38-4B36-8D3E-3580AD082AE4}"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customXml" Target="../ink/ink4.xml"/><Relationship Id="rId3" Type="http://schemas.openxmlformats.org/officeDocument/2006/relationships/customXml" Target="../ink/ink1.xml"/><Relationship Id="rId7" Type="http://schemas.openxmlformats.org/officeDocument/2006/relationships/image" Target="../media/image3.emf"/><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customXml" Target="../ink/ink3.xml"/><Relationship Id="rId5" Type="http://schemas.openxmlformats.org/officeDocument/2006/relationships/customXml" Target="../ink/ink2.xml"/><Relationship Id="rId10" Type="http://schemas.openxmlformats.org/officeDocument/2006/relationships/customXml" Target="../ink/ink6.xml"/><Relationship Id="rId4" Type="http://schemas.openxmlformats.org/officeDocument/2006/relationships/image" Target="../media/image2.emf"/><Relationship Id="rId9" Type="http://schemas.openxmlformats.org/officeDocument/2006/relationships/customXml" Target="../ink/ink5.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4.wmf"/><Relationship Id="rId5" Type="http://schemas.openxmlformats.org/officeDocument/2006/relationships/oleObject" Target="../embeddings/oleObject2.bin"/><Relationship Id="rId4" Type="http://schemas.openxmlformats.org/officeDocument/2006/relationships/image" Target="../media/image3.wmf"/></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2.png"/><Relationship Id="rId5" Type="http://schemas.openxmlformats.org/officeDocument/2006/relationships/image" Target="../media/image5.wmf"/><Relationship Id="rId4" Type="http://schemas.openxmlformats.org/officeDocument/2006/relationships/oleObject" Target="../embeddings/oleObject3.bin"/></Relationships>
</file>

<file path=ppt/slides/_rels/slide7.xml.rels><?xml version="1.0" encoding="UTF-8" standalone="yes"?>
<Relationships xmlns="http://schemas.openxmlformats.org/package/2006/relationships"><Relationship Id="rId8" Type="http://schemas.openxmlformats.org/officeDocument/2006/relationships/image" Target="../media/image9.wmf"/><Relationship Id="rId3" Type="http://schemas.openxmlformats.org/officeDocument/2006/relationships/oleObject" Target="../embeddings/oleObject4.bin"/><Relationship Id="rId7"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3.vml"/><Relationship Id="rId6" Type="http://schemas.openxmlformats.org/officeDocument/2006/relationships/image" Target="../media/image8.wmf"/><Relationship Id="rId5" Type="http://schemas.openxmlformats.org/officeDocument/2006/relationships/oleObject" Target="../embeddings/oleObject5.bin"/><Relationship Id="rId4" Type="http://schemas.openxmlformats.org/officeDocument/2006/relationships/image" Target="../media/image7.wmf"/><Relationship Id="rId9" Type="http://schemas.openxmlformats.org/officeDocument/2006/relationships/image" Target="../media/image2.png"/></Relationships>
</file>

<file path=ppt/slides/_rels/slide8.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oleObject" Target="../embeddings/oleObject11.bin"/><Relationship Id="rId3" Type="http://schemas.openxmlformats.org/officeDocument/2006/relationships/image" Target="../media/image2.png"/><Relationship Id="rId7" Type="http://schemas.openxmlformats.org/officeDocument/2006/relationships/oleObject" Target="../embeddings/oleObject8.bin"/><Relationship Id="rId12"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vmlDrawing" Target="../drawings/vmlDrawing4.vml"/><Relationship Id="rId6" Type="http://schemas.openxmlformats.org/officeDocument/2006/relationships/image" Target="../media/image13.png"/><Relationship Id="rId11" Type="http://schemas.openxmlformats.org/officeDocument/2006/relationships/image" Target="../media/image14.png"/><Relationship Id="rId5" Type="http://schemas.openxmlformats.org/officeDocument/2006/relationships/image" Target="../media/image10.wmf"/><Relationship Id="rId10" Type="http://schemas.openxmlformats.org/officeDocument/2006/relationships/image" Target="../media/image12.wmf"/><Relationship Id="rId4" Type="http://schemas.openxmlformats.org/officeDocument/2006/relationships/oleObject" Target="../embeddings/oleObject7.bin"/><Relationship Id="rId9" Type="http://schemas.openxmlformats.org/officeDocument/2006/relationships/oleObject" Target="../embeddings/oleObject9.bin"/></Relationships>
</file>

<file path=ppt/slides/_rels/slide9.xml.rels><?xml version="1.0" encoding="UTF-8" standalone="yes"?>
<Relationships xmlns="http://schemas.openxmlformats.org/package/2006/relationships"><Relationship Id="rId8" Type="http://schemas.openxmlformats.org/officeDocument/2006/relationships/image" Target="../media/image16.wmf"/><Relationship Id="rId3" Type="http://schemas.openxmlformats.org/officeDocument/2006/relationships/oleObject" Target="../embeddings/oleObject12.bin"/><Relationship Id="rId7"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5.wmf"/><Relationship Id="rId11" Type="http://schemas.openxmlformats.org/officeDocument/2006/relationships/image" Target="../media/image2.png"/><Relationship Id="rId5" Type="http://schemas.openxmlformats.org/officeDocument/2006/relationships/oleObject" Target="../embeddings/oleObject13.bin"/><Relationship Id="rId10" Type="http://schemas.openxmlformats.org/officeDocument/2006/relationships/image" Target="../media/image17.wmf"/><Relationship Id="rId4" Type="http://schemas.openxmlformats.org/officeDocument/2006/relationships/image" Target="../media/image9.wmf"/><Relationship Id="rId9" Type="http://schemas.openxmlformats.org/officeDocument/2006/relationships/oleObject" Target="../embeddings/oleObject15.bin"/></Relationships>
</file>

<file path=ppt/slides/_rels/slide10.xml.rels><?xml version="1.0" encoding="UTF-8" standalone="yes"?>
<Relationships xmlns="http://schemas.openxmlformats.org/package/2006/relationships"><Relationship Id="rId8" Type="http://schemas.openxmlformats.org/officeDocument/2006/relationships/image" Target="../media/image20.wmf"/><Relationship Id="rId13" Type="http://schemas.openxmlformats.org/officeDocument/2006/relationships/image" Target="../media/image22.wmf"/><Relationship Id="rId3" Type="http://schemas.openxmlformats.org/officeDocument/2006/relationships/oleObject" Target="../embeddings/oleObject16.bin"/><Relationship Id="rId7" Type="http://schemas.openxmlformats.org/officeDocument/2006/relationships/oleObject" Target="../embeddings/oleObject18.bin"/><Relationship Id="rId12" Type="http://schemas.openxmlformats.org/officeDocument/2006/relationships/oleObject" Target="../embeddings/oleObject20.bin"/><Relationship Id="rId2" Type="http://schemas.openxmlformats.org/officeDocument/2006/relationships/slideLayout" Target="../slideLayouts/slideLayout6.xml"/><Relationship Id="rId1" Type="http://schemas.openxmlformats.org/officeDocument/2006/relationships/vmlDrawing" Target="../drawings/vmlDrawing6.vml"/><Relationship Id="rId6" Type="http://schemas.openxmlformats.org/officeDocument/2006/relationships/image" Target="../media/image19.wmf"/><Relationship Id="rId11" Type="http://schemas.openxmlformats.org/officeDocument/2006/relationships/image" Target="../media/image21.wmf"/><Relationship Id="rId5" Type="http://schemas.openxmlformats.org/officeDocument/2006/relationships/oleObject" Target="../embeddings/oleObject17.bin"/><Relationship Id="rId10" Type="http://schemas.openxmlformats.org/officeDocument/2006/relationships/oleObject" Target="../embeddings/oleObject19.bin"/><Relationship Id="rId4" Type="http://schemas.openxmlformats.org/officeDocument/2006/relationships/image" Target="../media/image18.wmf"/><Relationship Id="rId9" Type="http://schemas.openxmlformats.org/officeDocument/2006/relationships/image" Target="../media/image2.png"/></Relationships>
</file>

<file path=ppt/slides/_rels/slide11.xml.rels><?xml version="1.0" encoding="UTF-8" standalone="yes"?>
<Relationships xmlns="http://schemas.openxmlformats.org/package/2006/relationships"><Relationship Id="rId8" Type="http://schemas.openxmlformats.org/officeDocument/2006/relationships/oleObject" Target="../embeddings/oleObject23.bin"/><Relationship Id="rId3" Type="http://schemas.openxmlformats.org/officeDocument/2006/relationships/image" Target="../media/image2.png"/><Relationship Id="rId7" Type="http://schemas.openxmlformats.org/officeDocument/2006/relationships/image" Target="../media/image24.wmf"/><Relationship Id="rId2" Type="http://schemas.openxmlformats.org/officeDocument/2006/relationships/slideLayout" Target="../slideLayouts/slideLayout6.xml"/><Relationship Id="rId1" Type="http://schemas.openxmlformats.org/officeDocument/2006/relationships/vmlDrawing" Target="../drawings/vmlDrawing7.vml"/><Relationship Id="rId6" Type="http://schemas.openxmlformats.org/officeDocument/2006/relationships/oleObject" Target="../embeddings/oleObject22.bin"/><Relationship Id="rId5" Type="http://schemas.openxmlformats.org/officeDocument/2006/relationships/image" Target="../media/image23.wmf"/><Relationship Id="rId4" Type="http://schemas.openxmlformats.org/officeDocument/2006/relationships/oleObject" Target="../embeddings/oleObject21.bin"/><Relationship Id="rId9" Type="http://schemas.openxmlformats.org/officeDocument/2006/relationships/image" Target="../media/image25.wmf"/></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8.vml"/><Relationship Id="rId5" Type="http://schemas.openxmlformats.org/officeDocument/2006/relationships/image" Target="../media/image26.wmf"/><Relationship Id="rId4" Type="http://schemas.openxmlformats.org/officeDocument/2006/relationships/oleObject" Target="../embeddings/oleObject24.bin"/></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8" Type="http://schemas.openxmlformats.org/officeDocument/2006/relationships/oleObject" Target="../embeddings/oleObject27.bin"/><Relationship Id="rId3" Type="http://schemas.openxmlformats.org/officeDocument/2006/relationships/image" Target="../media/image27.png"/><Relationship Id="rId7" Type="http://schemas.openxmlformats.org/officeDocument/2006/relationships/image" Target="../media/image29.wmf"/><Relationship Id="rId2" Type="http://schemas.openxmlformats.org/officeDocument/2006/relationships/slideLayout" Target="../slideLayouts/slideLayout6.xml"/><Relationship Id="rId1" Type="http://schemas.openxmlformats.org/officeDocument/2006/relationships/vmlDrawing" Target="../drawings/vmlDrawing9.vml"/><Relationship Id="rId6" Type="http://schemas.openxmlformats.org/officeDocument/2006/relationships/oleObject" Target="../embeddings/oleObject26.bin"/><Relationship Id="rId5" Type="http://schemas.openxmlformats.org/officeDocument/2006/relationships/image" Target="../media/image28.wmf"/><Relationship Id="rId10" Type="http://schemas.openxmlformats.org/officeDocument/2006/relationships/image" Target="../media/image2.png"/><Relationship Id="rId4" Type="http://schemas.openxmlformats.org/officeDocument/2006/relationships/oleObject" Target="../embeddings/oleObject25.bin"/><Relationship Id="rId9" Type="http://schemas.openxmlformats.org/officeDocument/2006/relationships/image" Target="../media/image30.wmf"/></Relationships>
</file>

<file path=ppt/slides/_rels/slide15.xml.rels><?xml version="1.0" encoding="UTF-8" standalone="yes"?>
<Relationships xmlns="http://schemas.openxmlformats.org/package/2006/relationships"><Relationship Id="rId8" Type="http://schemas.openxmlformats.org/officeDocument/2006/relationships/oleObject" Target="../embeddings/oleObject30.bin"/><Relationship Id="rId13" Type="http://schemas.openxmlformats.org/officeDocument/2006/relationships/image" Target="../media/image34.wmf"/><Relationship Id="rId3" Type="http://schemas.openxmlformats.org/officeDocument/2006/relationships/image" Target="../media/image27.png"/><Relationship Id="rId7" Type="http://schemas.openxmlformats.org/officeDocument/2006/relationships/image" Target="../media/image31.wmf"/><Relationship Id="rId12" Type="http://schemas.openxmlformats.org/officeDocument/2006/relationships/oleObject" Target="../embeddings/oleObject32.bin"/><Relationship Id="rId2" Type="http://schemas.openxmlformats.org/officeDocument/2006/relationships/slideLayout" Target="../slideLayouts/slideLayout6.xml"/><Relationship Id="rId16" Type="http://schemas.openxmlformats.org/officeDocument/2006/relationships/image" Target="../media/image2.png"/><Relationship Id="rId1" Type="http://schemas.openxmlformats.org/officeDocument/2006/relationships/vmlDrawing" Target="../drawings/vmlDrawing10.vml"/><Relationship Id="rId6" Type="http://schemas.openxmlformats.org/officeDocument/2006/relationships/oleObject" Target="../embeddings/oleObject29.bin"/><Relationship Id="rId11" Type="http://schemas.openxmlformats.org/officeDocument/2006/relationships/image" Target="../media/image33.wmf"/><Relationship Id="rId5" Type="http://schemas.openxmlformats.org/officeDocument/2006/relationships/image" Target="../media/image28.wmf"/><Relationship Id="rId15" Type="http://schemas.openxmlformats.org/officeDocument/2006/relationships/image" Target="../media/image35.wmf"/><Relationship Id="rId10" Type="http://schemas.openxmlformats.org/officeDocument/2006/relationships/oleObject" Target="../embeddings/oleObject31.bin"/><Relationship Id="rId4" Type="http://schemas.openxmlformats.org/officeDocument/2006/relationships/oleObject" Target="../embeddings/oleObject28.bin"/><Relationship Id="rId9" Type="http://schemas.openxmlformats.org/officeDocument/2006/relationships/image" Target="../media/image32.wmf"/><Relationship Id="rId14" Type="http://schemas.openxmlformats.org/officeDocument/2006/relationships/oleObject" Target="../embeddings/oleObject33.bin"/></Relationships>
</file>

<file path=ppt/slides/_rels/slide16.xml.rels><?xml version="1.0" encoding="UTF-8" standalone="yes"?>
<Relationships xmlns="http://schemas.openxmlformats.org/package/2006/relationships"><Relationship Id="rId8" Type="http://schemas.openxmlformats.org/officeDocument/2006/relationships/oleObject" Target="../embeddings/oleObject36.bin"/><Relationship Id="rId3" Type="http://schemas.openxmlformats.org/officeDocument/2006/relationships/image" Target="../media/image27.png"/><Relationship Id="rId7" Type="http://schemas.openxmlformats.org/officeDocument/2006/relationships/image" Target="../media/image37.wmf"/><Relationship Id="rId12"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vmlDrawing" Target="../drawings/vmlDrawing11.vml"/><Relationship Id="rId6" Type="http://schemas.openxmlformats.org/officeDocument/2006/relationships/oleObject" Target="../embeddings/oleObject35.bin"/><Relationship Id="rId11" Type="http://schemas.openxmlformats.org/officeDocument/2006/relationships/image" Target="../media/image39.wmf"/><Relationship Id="rId5" Type="http://schemas.openxmlformats.org/officeDocument/2006/relationships/image" Target="../media/image36.wmf"/><Relationship Id="rId10" Type="http://schemas.openxmlformats.org/officeDocument/2006/relationships/oleObject" Target="../embeddings/oleObject37.bin"/><Relationship Id="rId4" Type="http://schemas.openxmlformats.org/officeDocument/2006/relationships/oleObject" Target="../embeddings/oleObject34.bin"/><Relationship Id="rId9" Type="http://schemas.openxmlformats.org/officeDocument/2006/relationships/image" Target="../media/image38.wmf"/></Relationships>
</file>

<file path=ppt/slides/_rels/slide17.xml.rels><?xml version="1.0" encoding="UTF-8" standalone="yes"?>
<Relationships xmlns="http://schemas.openxmlformats.org/package/2006/relationships"><Relationship Id="rId8" Type="http://schemas.openxmlformats.org/officeDocument/2006/relationships/image" Target="../media/image42.wmf"/><Relationship Id="rId3" Type="http://schemas.openxmlformats.org/officeDocument/2006/relationships/oleObject" Target="../embeddings/oleObject38.bin"/><Relationship Id="rId7" Type="http://schemas.openxmlformats.org/officeDocument/2006/relationships/oleObject" Target="../embeddings/oleObject40.bin"/><Relationship Id="rId2" Type="http://schemas.openxmlformats.org/officeDocument/2006/relationships/slideLayout" Target="../slideLayouts/slideLayout6.xml"/><Relationship Id="rId1" Type="http://schemas.openxmlformats.org/officeDocument/2006/relationships/vmlDrawing" Target="../drawings/vmlDrawing12.vml"/><Relationship Id="rId6" Type="http://schemas.openxmlformats.org/officeDocument/2006/relationships/image" Target="../media/image41.wmf"/><Relationship Id="rId11" Type="http://schemas.openxmlformats.org/officeDocument/2006/relationships/image" Target="../media/image2.png"/><Relationship Id="rId5" Type="http://schemas.openxmlformats.org/officeDocument/2006/relationships/oleObject" Target="../embeddings/oleObject39.bin"/><Relationship Id="rId10" Type="http://schemas.openxmlformats.org/officeDocument/2006/relationships/image" Target="../media/image43.wmf"/><Relationship Id="rId4" Type="http://schemas.openxmlformats.org/officeDocument/2006/relationships/image" Target="../media/image40.wmf"/><Relationship Id="rId9" Type="http://schemas.openxmlformats.org/officeDocument/2006/relationships/oleObject" Target="../embeddings/oleObject41.bin"/></Relationships>
</file>

<file path=ppt/slides/_rels/slide1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png"/><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47.wmf"/><Relationship Id="rId3" Type="http://schemas.openxmlformats.org/officeDocument/2006/relationships/image" Target="../media/image44.png"/><Relationship Id="rId7" Type="http://schemas.openxmlformats.org/officeDocument/2006/relationships/oleObject" Target="../embeddings/oleObject43.bin"/><Relationship Id="rId2" Type="http://schemas.openxmlformats.org/officeDocument/2006/relationships/slideLayout" Target="../slideLayouts/slideLayout6.xml"/><Relationship Id="rId1" Type="http://schemas.openxmlformats.org/officeDocument/2006/relationships/vmlDrawing" Target="../drawings/vmlDrawing13.vml"/><Relationship Id="rId6" Type="http://schemas.openxmlformats.org/officeDocument/2006/relationships/image" Target="../media/image46.wmf"/><Relationship Id="rId5" Type="http://schemas.openxmlformats.org/officeDocument/2006/relationships/oleObject" Target="../embeddings/oleObject42.bin"/><Relationship Id="rId4" Type="http://schemas.openxmlformats.org/officeDocument/2006/relationships/image" Target="../media/image48.png"/><Relationship Id="rId9" Type="http://schemas.openxmlformats.org/officeDocument/2006/relationships/image" Target="../media/image2.png"/></Relationships>
</file>

<file path=ppt/slides/_rels/slide2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9.png"/><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2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4.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2.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ctrTitle" idx="4294967295"/>
          </p:nvPr>
        </p:nvSpPr>
        <p:spPr>
          <a:xfrm>
            <a:off x="304800" y="228600"/>
            <a:ext cx="8686800" cy="990600"/>
          </a:xfrm>
          <a:solidFill>
            <a:schemeClr val="bg1"/>
          </a:solidFill>
          <a:ln>
            <a:solidFill>
              <a:srgbClr val="FF33CC"/>
            </a:solidFill>
            <a:miter lim="800000"/>
            <a:headEnd/>
            <a:tailEnd/>
          </a:ln>
        </p:spPr>
        <p:txBody>
          <a:bodyPr/>
          <a:lstStyle/>
          <a:p>
            <a:pPr eaLnBrk="1" hangingPunct="1"/>
            <a:r>
              <a:rPr lang="en-IN" sz="2800" dirty="0" smtClean="0">
                <a:latin typeface="Times New Roman" panose="02020603050405020304" pitchFamily="18" charset="0"/>
                <a:cs typeface="Times New Roman" panose="02020603050405020304" pitchFamily="18" charset="0"/>
              </a:rPr>
              <a:t>Design of Efficient </a:t>
            </a:r>
            <a:r>
              <a:rPr lang="en-IN" sz="2800" dirty="0" err="1" smtClean="0">
                <a:latin typeface="Times New Roman" panose="02020603050405020304" pitchFamily="18" charset="0"/>
                <a:cs typeface="Times New Roman" panose="02020603050405020304" pitchFamily="18" charset="0"/>
              </a:rPr>
              <a:t>Windfarms</a:t>
            </a:r>
            <a:endParaRPr lang="en-US" sz="2800" dirty="0" smtClean="0"/>
          </a:p>
        </p:txBody>
      </p:sp>
      <p:sp>
        <p:nvSpPr>
          <p:cNvPr id="3075" name="Rectangle 3"/>
          <p:cNvSpPr>
            <a:spLocks noGrp="1" noChangeArrowheads="1"/>
          </p:cNvSpPr>
          <p:nvPr>
            <p:ph type="subTitle" idx="4294967295"/>
          </p:nvPr>
        </p:nvSpPr>
        <p:spPr>
          <a:xfrm>
            <a:off x="2514600" y="3352800"/>
            <a:ext cx="4953000" cy="1423988"/>
          </a:xfrm>
        </p:spPr>
        <p:txBody>
          <a:bodyPr/>
          <a:lstStyle/>
          <a:p>
            <a:pPr marL="0" indent="0" algn="ctr" eaLnBrk="1" hangingPunct="1">
              <a:buFontTx/>
              <a:buNone/>
            </a:pPr>
            <a:r>
              <a:rPr lang="en-US" sz="1800" smtClean="0">
                <a:latin typeface="CommercialScript BT" pitchFamily="66" charset="0"/>
              </a:rPr>
              <a:t> P M V Subbarao</a:t>
            </a:r>
          </a:p>
          <a:p>
            <a:pPr marL="0" indent="0" algn="ctr" eaLnBrk="1" hangingPunct="1">
              <a:buFontTx/>
              <a:buNone/>
            </a:pPr>
            <a:r>
              <a:rPr lang="en-US" sz="1800" smtClean="0">
                <a:latin typeface="CommercialScript BT" pitchFamily="66" charset="0"/>
              </a:rPr>
              <a:t>Professor</a:t>
            </a:r>
          </a:p>
          <a:p>
            <a:pPr marL="0" indent="0" algn="ctr" eaLnBrk="1" hangingPunct="1">
              <a:buFontTx/>
              <a:buNone/>
            </a:pPr>
            <a:r>
              <a:rPr lang="en-US" sz="1800" smtClean="0">
                <a:latin typeface="Tempus Sans ITC" panose="04020404030D07020202" pitchFamily="82" charset="0"/>
              </a:rPr>
              <a:t>Mechanical Engineering Department</a:t>
            </a:r>
          </a:p>
        </p:txBody>
      </p:sp>
      <p:sp>
        <p:nvSpPr>
          <p:cNvPr id="3076" name="Text Box 4"/>
          <p:cNvSpPr txBox="1">
            <a:spLocks noChangeArrowheads="1"/>
          </p:cNvSpPr>
          <p:nvPr/>
        </p:nvSpPr>
        <p:spPr bwMode="auto">
          <a:xfrm>
            <a:off x="1219200" y="4800600"/>
            <a:ext cx="18415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400" b="0">
              <a:latin typeface="Times New Roman" panose="02020603050405020304" pitchFamily="18" charset="0"/>
            </a:endParaRPr>
          </a:p>
        </p:txBody>
      </p:sp>
      <p:pic>
        <p:nvPicPr>
          <p:cNvPr id="2" name="Rectangle 19458"/>
          <p:cNvPicPr>
            <a:picLocks noChangeAspect="1" noChangeArrowheads="1"/>
          </p:cNvPicPr>
          <p:nvPr/>
        </p:nvPicPr>
        <p:blipFill>
          <a:blip r:embed="rId2" cstate="print"/>
          <a:srcRect/>
          <a:stretch>
            <a:fillRect/>
          </a:stretch>
        </p:blipFill>
        <p:spPr bwMode="auto">
          <a:xfrm>
            <a:off x="3200400" y="1676400"/>
            <a:ext cx="3581400" cy="1609725"/>
          </a:xfrm>
          <a:prstGeom prst="rect">
            <a:avLst/>
          </a:prstGeom>
          <a:noFill/>
          <a:ln w="9525">
            <a:noFill/>
            <a:miter lim="800000"/>
            <a:headEnd/>
            <a:tailEnd/>
          </a:ln>
          <a:scene3d>
            <a:camera prst="obliqueTopRight"/>
            <a:lightRig rig="threePt" dir="t"/>
          </a:scene3d>
        </p:spPr>
      </p:pic>
      <p:grpSp>
        <p:nvGrpSpPr>
          <p:cNvPr id="3078" name="Group 8"/>
          <p:cNvGrpSpPr>
            <a:grpSpLocks/>
          </p:cNvGrpSpPr>
          <p:nvPr/>
        </p:nvGrpSpPr>
        <p:grpSpPr bwMode="auto">
          <a:xfrm>
            <a:off x="0" y="0"/>
            <a:ext cx="9144000" cy="6858000"/>
            <a:chOff x="0" y="0"/>
            <a:chExt cx="5760" cy="4320"/>
          </a:xfrm>
        </p:grpSpPr>
        <p:grpSp>
          <p:nvGrpSpPr>
            <p:cNvPr id="3087" name="Group 9"/>
            <p:cNvGrpSpPr>
              <a:grpSpLocks/>
            </p:cNvGrpSpPr>
            <p:nvPr/>
          </p:nvGrpSpPr>
          <p:grpSpPr bwMode="auto">
            <a:xfrm>
              <a:off x="0" y="0"/>
              <a:ext cx="192" cy="4320"/>
              <a:chOff x="0" y="-48"/>
              <a:chExt cx="144" cy="4368"/>
            </a:xfrm>
          </p:grpSpPr>
          <p:sp>
            <p:nvSpPr>
              <p:cNvPr id="309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8" name="Group 12"/>
            <p:cNvGrpSpPr>
              <a:grpSpLocks/>
            </p:cNvGrpSpPr>
            <p:nvPr/>
          </p:nvGrpSpPr>
          <p:grpSpPr bwMode="auto">
            <a:xfrm>
              <a:off x="5674" y="24"/>
              <a:ext cx="86" cy="4296"/>
              <a:chOff x="5616" y="-48"/>
              <a:chExt cx="144" cy="4368"/>
            </a:xfrm>
          </p:grpSpPr>
          <p:sp>
            <p:nvSpPr>
              <p:cNvPr id="309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89" name="Group 15"/>
            <p:cNvGrpSpPr>
              <a:grpSpLocks/>
            </p:cNvGrpSpPr>
            <p:nvPr/>
          </p:nvGrpSpPr>
          <p:grpSpPr bwMode="auto">
            <a:xfrm>
              <a:off x="144" y="0"/>
              <a:ext cx="5616" cy="144"/>
              <a:chOff x="96" y="-48"/>
              <a:chExt cx="5520" cy="144"/>
            </a:xfrm>
          </p:grpSpPr>
          <p:sp>
            <p:nvSpPr>
              <p:cNvPr id="3093" name="Rectangle 16"/>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4" name="Rectangle 17"/>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nvGrpSpPr>
            <p:cNvPr id="3090" name="Group 18"/>
            <p:cNvGrpSpPr>
              <a:grpSpLocks/>
            </p:cNvGrpSpPr>
            <p:nvPr/>
          </p:nvGrpSpPr>
          <p:grpSpPr bwMode="auto">
            <a:xfrm>
              <a:off x="144" y="4234"/>
              <a:ext cx="5616" cy="86"/>
              <a:chOff x="96" y="4176"/>
              <a:chExt cx="5520" cy="144"/>
            </a:xfrm>
          </p:grpSpPr>
          <p:sp>
            <p:nvSpPr>
              <p:cNvPr id="3091"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sp>
            <p:nvSpPr>
              <p:cNvPr id="3092"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endParaRPr lang="en-US" sz="2800" b="0">
                  <a:latin typeface="Times New Roman" panose="02020603050405020304" pitchFamily="18" charset="0"/>
                </a:endParaRPr>
              </a:p>
            </p:txBody>
          </p:sp>
        </p:grpSp>
      </p:grpSp>
      <p:sp>
        <p:nvSpPr>
          <p:cNvPr id="19" name="TextBox 18"/>
          <p:cNvSpPr txBox="1">
            <a:spLocks noChangeArrowheads="1"/>
          </p:cNvSpPr>
          <p:nvPr/>
        </p:nvSpPr>
        <p:spPr bwMode="auto">
          <a:xfrm>
            <a:off x="0" y="5105400"/>
            <a:ext cx="91598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eaLnBrk="1" hangingPunct="1">
              <a:spcBef>
                <a:spcPct val="0"/>
              </a:spcBef>
              <a:buFontTx/>
              <a:buNone/>
            </a:pPr>
            <a:r>
              <a:rPr lang="en-IN" sz="3600">
                <a:solidFill>
                  <a:srgbClr val="FF0000"/>
                </a:solidFill>
                <a:latin typeface="Blackadder ITC" panose="04020505051007020D02" pitchFamily="82" charset="0"/>
              </a:rPr>
              <a:t>Efficient Management of Available Space........</a:t>
            </a:r>
            <a:endParaRPr lang="en-IN" sz="3600">
              <a:solidFill>
                <a:srgbClr val="FF0000"/>
              </a:solidFill>
              <a:latin typeface="Blackadder ITC" panose="04020505051007020D02" pitchFamily="82" charset="0"/>
              <a:cs typeface="Times New Roman" panose="02020603050405020304" pitchFamily="18" charset="0"/>
            </a:endParaRPr>
          </a:p>
        </p:txBody>
      </p:sp>
      <mc:AlternateContent xmlns:mc="http://schemas.openxmlformats.org/markup-compatibility/2006" xmlns:p14="http://schemas.microsoft.com/office/powerpoint/2010/main">
        <mc:Choice Requires="p14">
          <p:contentPart p14:bwMode="auto" r:id="rId3">
            <p14:nvContentPartPr>
              <p14:cNvPr id="1026" name="Ink 29"/>
              <p14:cNvContentPartPr>
                <a14:cpLocks xmlns:a14="http://schemas.microsoft.com/office/drawing/2010/main" noRot="1" noChangeAspect="1" noEditPoints="1" noChangeArrowheads="1" noChangeShapeType="1"/>
              </p14:cNvContentPartPr>
              <p14:nvPr/>
            </p14:nvContentPartPr>
            <p14:xfrm>
              <a:off x="8804275" y="6707188"/>
              <a:ext cx="1588" cy="1587"/>
            </p14:xfrm>
          </p:contentPart>
        </mc:Choice>
        <mc:Fallback xmlns="">
          <p:pic>
            <p:nvPicPr>
              <p:cNvPr id="1026" name="Ink 29"/>
              <p:cNvPicPr>
                <a:picLocks noRot="1" noChangeAspect="1" noEditPoints="1" noChangeArrowheads="1" noChangeShapeType="1"/>
              </p:cNvPicPr>
              <p:nvPr/>
            </p:nvPicPr>
            <p:blipFill>
              <a:blip r:embed="rId4"/>
              <a:stretch>
                <a:fillRect/>
              </a:stretch>
            </p:blipFill>
            <p:spPr>
              <a:xfrm>
                <a:off x="8762987" y="6665926"/>
                <a:ext cx="84164"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1027" name="Ink 21"/>
              <p14:cNvContentPartPr>
                <a14:cpLocks xmlns:a14="http://schemas.microsoft.com/office/drawing/2010/main" noRot="1" noChangeAspect="1" noEditPoints="1" noChangeArrowheads="1" noChangeShapeType="1"/>
              </p14:cNvContentPartPr>
              <p14:nvPr/>
            </p14:nvContentPartPr>
            <p14:xfrm>
              <a:off x="-1444625" y="6754813"/>
              <a:ext cx="1587" cy="1587"/>
            </p14:xfrm>
          </p:contentPart>
        </mc:Choice>
        <mc:Fallback xmlns="">
          <p:pic>
            <p:nvPicPr>
              <p:cNvPr id="1027" name="Ink 21"/>
              <p:cNvPicPr>
                <a:picLocks noRot="1" noChangeAspect="1" noEditPoints="1" noChangeArrowheads="1" noChangeShapeType="1"/>
              </p:cNvPicPr>
              <p:nvPr/>
            </p:nvPicPr>
            <p:blipFill>
              <a:blip r:embed="rId4"/>
              <a:stretch>
                <a:fillRect/>
              </a:stretch>
            </p:blipFill>
            <p:spPr>
              <a:xfrm>
                <a:off x="-1485887" y="6713551"/>
                <a:ext cx="84111" cy="841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028" name="Ink 23"/>
              <p14:cNvContentPartPr>
                <a14:cpLocks xmlns:a14="http://schemas.microsoft.com/office/drawing/2010/main" noRot="1" noChangeAspect="1" noEditPoints="1" noChangeArrowheads="1" noChangeShapeType="1"/>
              </p14:cNvContentPartPr>
              <p14:nvPr/>
            </p14:nvContentPartPr>
            <p14:xfrm>
              <a:off x="10456863" y="6416675"/>
              <a:ext cx="58737" cy="115888"/>
            </p14:xfrm>
          </p:contentPart>
        </mc:Choice>
        <mc:Fallback xmlns="">
          <p:pic>
            <p:nvPicPr>
              <p:cNvPr id="1028" name="Ink 23"/>
              <p:cNvPicPr>
                <a:picLocks noRot="1" noChangeAspect="1" noEditPoints="1" noChangeArrowheads="1" noChangeShapeType="1"/>
              </p:cNvPicPr>
              <p:nvPr/>
            </p:nvPicPr>
            <p:blipFill>
              <a:blip r:embed="rId7"/>
              <a:stretch>
                <a:fillRect/>
              </a:stretch>
            </p:blipFill>
            <p:spPr>
              <a:xfrm>
                <a:off x="10447551" y="6407288"/>
                <a:ext cx="77361" cy="134661"/>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029" name="Ink 24"/>
              <p14:cNvContentPartPr>
                <a14:cpLocks xmlns:a14="http://schemas.microsoft.com/office/drawing/2010/main" noRot="1" noChangeAspect="1" noEditPoints="1" noChangeArrowheads="1" noChangeShapeType="1"/>
              </p14:cNvContentPartPr>
              <p14:nvPr/>
            </p14:nvContentPartPr>
            <p14:xfrm>
              <a:off x="10628313" y="6146800"/>
              <a:ext cx="1587" cy="1588"/>
            </p14:xfrm>
          </p:contentPart>
        </mc:Choice>
        <mc:Fallback xmlns="">
          <p:pic>
            <p:nvPicPr>
              <p:cNvPr id="1029" name="Ink 24"/>
              <p:cNvPicPr>
                <a:picLocks noRot="1" noChangeAspect="1" noEditPoints="1" noChangeArrowheads="1" noChangeShapeType="1"/>
              </p:cNvPicPr>
              <p:nvPr/>
            </p:nvPicPr>
            <p:blipFill>
              <a:blip r:embed="rId4"/>
              <a:stretch>
                <a:fillRect/>
              </a:stretch>
            </p:blipFill>
            <p:spPr>
              <a:xfrm>
                <a:off x="10587051" y="61055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1030" name="Ink 6"/>
              <p14:cNvContentPartPr>
                <a14:cpLocks xmlns:a14="http://schemas.microsoft.com/office/drawing/2010/main" noRot="1" noChangeAspect="1" noEditPoints="1" noChangeArrowheads="1" noChangeShapeType="1"/>
              </p14:cNvContentPartPr>
              <p14:nvPr/>
            </p14:nvContentPartPr>
            <p14:xfrm>
              <a:off x="10491788" y="5029200"/>
              <a:ext cx="1587" cy="1588"/>
            </p14:xfrm>
          </p:contentPart>
        </mc:Choice>
        <mc:Fallback xmlns="">
          <p:pic>
            <p:nvPicPr>
              <p:cNvPr id="1030" name="Ink 6"/>
              <p:cNvPicPr>
                <a:picLocks noRot="1" noChangeAspect="1" noEditPoints="1" noChangeArrowheads="1" noChangeShapeType="1"/>
              </p:cNvPicPr>
              <p:nvPr/>
            </p:nvPicPr>
            <p:blipFill>
              <a:blip r:embed="rId4"/>
              <a:stretch>
                <a:fillRect/>
              </a:stretch>
            </p:blipFill>
            <p:spPr>
              <a:xfrm>
                <a:off x="10450526" y="4987912"/>
                <a:ext cx="84111" cy="84164"/>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032" name="Ink 26"/>
              <p14:cNvContentPartPr>
                <a14:cpLocks xmlns:a14="http://schemas.microsoft.com/office/drawing/2010/main" noRot="1" noChangeAspect="1" noEditPoints="1" noChangeArrowheads="1" noChangeShapeType="1"/>
              </p14:cNvContentPartPr>
              <p14:nvPr/>
            </p14:nvContentPartPr>
            <p14:xfrm>
              <a:off x="-1493838" y="6550025"/>
              <a:ext cx="1588" cy="1588"/>
            </p14:xfrm>
          </p:contentPart>
        </mc:Choice>
        <mc:Fallback xmlns="">
          <p:pic>
            <p:nvPicPr>
              <p:cNvPr id="1032" name="Ink 26"/>
              <p:cNvPicPr>
                <a:picLocks noRot="1" noChangeAspect="1" noEditPoints="1" noChangeArrowheads="1" noChangeShapeType="1"/>
              </p:cNvPicPr>
              <p:nvPr/>
            </p:nvPicPr>
            <p:blipFill>
              <a:blip r:embed="rId4"/>
              <a:stretch>
                <a:fillRect/>
              </a:stretch>
            </p:blipFill>
            <p:spPr>
              <a:xfrm>
                <a:off x="-1535126" y="6508737"/>
                <a:ext cx="84164" cy="84164"/>
              </a:xfrm>
              <a:prstGeom prst="rect">
                <a:avLst/>
              </a:prstGeom>
            </p:spPr>
          </p:pic>
        </mc:Fallback>
      </mc:AlternateContent>
    </p:spTree>
    <p:extLst>
      <p:ext uri="{BB962C8B-B14F-4D97-AF65-F5344CB8AC3E}">
        <p14:creationId xmlns:p14="http://schemas.microsoft.com/office/powerpoint/2010/main" val="412433517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9">
                                            <p:txEl>
                                              <p:pRg st="0" end="0"/>
                                            </p:txEl>
                                          </p:spTgt>
                                        </p:tgtEl>
                                        <p:attrNameLst>
                                          <p:attrName>style.visibility</p:attrName>
                                        </p:attrNameLst>
                                      </p:cBhvr>
                                      <p:to>
                                        <p:strVal val="visible"/>
                                      </p:to>
                                    </p:set>
                                    <p:animEffect transition="in" filter="dissolve">
                                      <p:cBhvr>
                                        <p:cTn id="7" dur="500"/>
                                        <p:tgtEl>
                                          <p:spTgt spid="1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5738"/>
            <a:ext cx="8229600" cy="971062"/>
          </a:xfrm>
        </p:spPr>
        <p:txBody>
          <a:bodyPr/>
          <a:lstStyle/>
          <a:p>
            <a:r>
              <a:rPr lang="en-IN" sz="2800" dirty="0" smtClean="0"/>
              <a:t>Initial Remarks</a:t>
            </a:r>
            <a:endParaRPr lang="en-IN" sz="2800" dirty="0"/>
          </a:p>
        </p:txBody>
      </p:sp>
      <p:sp>
        <p:nvSpPr>
          <p:cNvPr id="3" name="Content Placeholder 2"/>
          <p:cNvSpPr>
            <a:spLocks noGrp="1"/>
          </p:cNvSpPr>
          <p:nvPr>
            <p:ph idx="1"/>
          </p:nvPr>
        </p:nvSpPr>
        <p:spPr>
          <a:xfrm>
            <a:off x="332935" y="1412411"/>
            <a:ext cx="8229600" cy="5211762"/>
          </a:xfrm>
        </p:spPr>
        <p:txBody>
          <a:bodyPr/>
          <a:lstStyle/>
          <a:p>
            <a:r>
              <a:rPr lang="en-IN" sz="2400" dirty="0">
                <a:latin typeface="Times New Roman" panose="02020603050405020304" pitchFamily="18" charset="0"/>
                <a:cs typeface="Times New Roman" panose="02020603050405020304" pitchFamily="18" charset="0"/>
              </a:rPr>
              <a:t>The world is moving towards the construction of wind farms comprising of many wind turbines instead of single wind turbine.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Modern </a:t>
            </a:r>
            <a:r>
              <a:rPr lang="en-IN" sz="2400" dirty="0">
                <a:latin typeface="Times New Roman" panose="02020603050405020304" pitchFamily="18" charset="0"/>
                <a:cs typeface="Times New Roman" panose="02020603050405020304" pitchFamily="18" charset="0"/>
              </a:rPr>
              <a:t>wind farms consist of tens of wind turbines arranged on the sites for the purpose of maximum utilization of wind energy.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This </a:t>
            </a:r>
            <a:r>
              <a:rPr lang="en-IN" sz="2400" dirty="0">
                <a:latin typeface="Times New Roman" panose="02020603050405020304" pitchFamily="18" charset="0"/>
                <a:cs typeface="Times New Roman" panose="02020603050405020304" pitchFamily="18" charset="0"/>
              </a:rPr>
              <a:t>scale of </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installation necessitates development </a:t>
            </a:r>
            <a:r>
              <a:rPr lang="en-IN" sz="2400" dirty="0" smtClean="0">
                <a:latin typeface="Times New Roman" panose="02020603050405020304" pitchFamily="18" charset="0"/>
                <a:cs typeface="Times New Roman" panose="02020603050405020304" pitchFamily="18" charset="0"/>
              </a:rPr>
              <a:t>of methods to </a:t>
            </a:r>
            <a:r>
              <a:rPr lang="en-IN" sz="2400" dirty="0">
                <a:latin typeface="Times New Roman" panose="02020603050405020304" pitchFamily="18" charset="0"/>
                <a:cs typeface="Times New Roman" panose="02020603050405020304" pitchFamily="18" charset="0"/>
              </a:rPr>
              <a:t>model interactions between individual turbines, the atmosphere, and </a:t>
            </a:r>
            <a:r>
              <a:rPr lang="en-IN" sz="2400" dirty="0" smtClean="0">
                <a:latin typeface="Times New Roman" panose="02020603050405020304" pitchFamily="18" charset="0"/>
                <a:cs typeface="Times New Roman" panose="02020603050405020304" pitchFamily="18" charset="0"/>
              </a:rPr>
              <a:t>neighbouring turbines.</a:t>
            </a:r>
          </a:p>
          <a:p>
            <a:r>
              <a:rPr lang="en-IN" sz="2400" dirty="0" smtClean="0">
                <a:latin typeface="Times New Roman" panose="02020603050405020304" pitchFamily="18" charset="0"/>
                <a:cs typeface="Times New Roman" panose="02020603050405020304" pitchFamily="18" charset="0"/>
              </a:rPr>
              <a:t>A </a:t>
            </a:r>
            <a:r>
              <a:rPr lang="en-IN" sz="2400" dirty="0">
                <a:latin typeface="Times New Roman" panose="02020603050405020304" pitchFamily="18" charset="0"/>
                <a:cs typeface="Times New Roman" panose="02020603050405020304" pitchFamily="18" charset="0"/>
              </a:rPr>
              <a:t>major focus of these efforts is </a:t>
            </a:r>
            <a:r>
              <a:rPr lang="en-IN" sz="2400" dirty="0" err="1">
                <a:latin typeface="Times New Roman" panose="02020603050405020304" pitchFamily="18" charset="0"/>
                <a:cs typeface="Times New Roman" panose="02020603050405020304" pitchFamily="18" charset="0"/>
              </a:rPr>
              <a:t>centered</a:t>
            </a:r>
            <a:r>
              <a:rPr lang="en-IN" sz="2400" dirty="0">
                <a:latin typeface="Times New Roman" panose="02020603050405020304" pitchFamily="18" charset="0"/>
                <a:cs typeface="Times New Roman" panose="02020603050405020304" pitchFamily="18" charset="0"/>
              </a:rPr>
              <a:t> on improved quantification of the role of wind turbine spacing on power losses due to wind turbine </a:t>
            </a:r>
            <a:r>
              <a:rPr lang="en-IN" sz="2400" dirty="0" smtClean="0">
                <a:latin typeface="Times New Roman" panose="02020603050405020304" pitchFamily="18" charset="0"/>
                <a:cs typeface="Times New Roman" panose="02020603050405020304" pitchFamily="18" charset="0"/>
              </a:rPr>
              <a:t>wakes.</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0407797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dirty="0" err="1" smtClean="0">
                <a:latin typeface="Times New Roman" panose="02020603050405020304" pitchFamily="18" charset="0"/>
                <a:cs typeface="Times New Roman" panose="02020603050405020304" pitchFamily="18" charset="0"/>
              </a:rPr>
              <a:t>Windfarm</a:t>
            </a:r>
            <a:r>
              <a:rPr lang="en-IN" sz="2800" dirty="0" smtClean="0">
                <a:latin typeface="Times New Roman" panose="02020603050405020304" pitchFamily="18" charset="0"/>
                <a:cs typeface="Times New Roman" panose="02020603050405020304" pitchFamily="18" charset="0"/>
              </a:rPr>
              <a:t> Efficiency</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355844" y="1240900"/>
            <a:ext cx="8635756" cy="2438400"/>
          </a:xfrm>
        </p:spPr>
        <p:txBody>
          <a:bodyPr/>
          <a:lstStyle/>
          <a:p>
            <a:r>
              <a:rPr lang="en-IN" sz="2400" dirty="0">
                <a:latin typeface="Times New Roman" panose="02020603050405020304" pitchFamily="18" charset="0"/>
                <a:cs typeface="Times New Roman" panose="02020603050405020304" pitchFamily="18" charset="0"/>
              </a:rPr>
              <a:t>The total </a:t>
            </a:r>
            <a:r>
              <a:rPr lang="en-IN" sz="2400" dirty="0" err="1">
                <a:latin typeface="Times New Roman" panose="02020603050405020304" pitchFamily="18" charset="0"/>
                <a:cs typeface="Times New Roman" panose="02020603050405020304" pitchFamily="18" charset="0"/>
              </a:rPr>
              <a:t>freestream</a:t>
            </a:r>
            <a:r>
              <a:rPr lang="en-IN" sz="2400" dirty="0">
                <a:latin typeface="Times New Roman" panose="02020603050405020304" pitchFamily="18" charset="0"/>
                <a:cs typeface="Times New Roman" panose="02020603050405020304" pitchFamily="18" charset="0"/>
              </a:rPr>
              <a:t> power is </a:t>
            </a:r>
            <a:r>
              <a:rPr lang="en-IN" sz="2400" dirty="0" smtClean="0">
                <a:latin typeface="Times New Roman" panose="02020603050405020304" pitchFamily="18" charset="0"/>
                <a:cs typeface="Times New Roman" panose="02020603050405020304" pitchFamily="18" charset="0"/>
              </a:rPr>
              <a:t>defined as the </a:t>
            </a:r>
            <a:r>
              <a:rPr lang="en-IN" sz="2400" dirty="0">
                <a:latin typeface="Times New Roman" panose="02020603050405020304" pitchFamily="18" charset="0"/>
                <a:cs typeface="Times New Roman" panose="02020603050405020304" pitchFamily="18" charset="0"/>
              </a:rPr>
              <a:t>power output from the wind farm assuming all turbines produced power output without wake effects.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Wind</a:t>
            </a: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farm efficiency</a:t>
            </a:r>
            <a:r>
              <a:rPr lang="en-IN" sz="2400" dirty="0">
                <a:latin typeface="Times New Roman" panose="02020603050405020304" pitchFamily="18" charset="0"/>
                <a:cs typeface="Times New Roman" panose="02020603050405020304" pitchFamily="18" charset="0"/>
              </a:rPr>
              <a:t>, </a:t>
            </a:r>
            <a:r>
              <a:rPr lang="en-IN" sz="2400" i="1" dirty="0" smtClean="0">
                <a:latin typeface="Times New Roman" panose="02020603050405020304" pitchFamily="18" charset="0"/>
                <a:cs typeface="Times New Roman" panose="02020603050405020304" pitchFamily="18" charset="0"/>
                <a:sym typeface="Symbol" panose="05050102010706020507" pitchFamily="18" charset="2"/>
              </a:rPr>
              <a:t></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is </a:t>
            </a:r>
            <a:r>
              <a:rPr lang="en-IN" sz="2400" dirty="0" smtClean="0">
                <a:latin typeface="Times New Roman" panose="02020603050405020304" pitchFamily="18" charset="0"/>
                <a:cs typeface="Times New Roman" panose="02020603050405020304" pitchFamily="18" charset="0"/>
              </a:rPr>
              <a:t> defined </a:t>
            </a:r>
            <a:r>
              <a:rPr lang="en-IN" sz="2400" dirty="0">
                <a:latin typeface="Times New Roman" panose="02020603050405020304" pitchFamily="18" charset="0"/>
                <a:cs typeface="Times New Roman" panose="02020603050405020304" pitchFamily="18" charset="0"/>
              </a:rPr>
              <a:t>as the sum of measured power at each </a:t>
            </a:r>
            <a:r>
              <a:rPr lang="en-IN" sz="2400" dirty="0" smtClean="0">
                <a:latin typeface="Times New Roman" panose="02020603050405020304" pitchFamily="18" charset="0"/>
                <a:cs typeface="Times New Roman" panose="02020603050405020304" pitchFamily="18" charset="0"/>
              </a:rPr>
              <a:t>turbine, </a:t>
            </a:r>
            <a:r>
              <a:rPr lang="en-IN" sz="2400" i="1" dirty="0" err="1" smtClean="0">
                <a:latin typeface="Times New Roman" panose="02020603050405020304" pitchFamily="18" charset="0"/>
                <a:cs typeface="Times New Roman" panose="02020603050405020304" pitchFamily="18" charset="0"/>
              </a:rPr>
              <a:t>P</a:t>
            </a:r>
            <a:r>
              <a:rPr lang="en-IN" sz="2400" baseline="-25000" dirty="0" err="1" smtClean="0">
                <a:latin typeface="Times New Roman" panose="02020603050405020304" pitchFamily="18" charset="0"/>
                <a:cs typeface="Times New Roman" panose="02020603050405020304" pitchFamily="18" charset="0"/>
              </a:rPr>
              <a:t>actual</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divided by the total </a:t>
            </a:r>
            <a:r>
              <a:rPr lang="en-IN" sz="2400" dirty="0" err="1" smtClean="0">
                <a:latin typeface="Times New Roman" panose="02020603050405020304" pitchFamily="18" charset="0"/>
                <a:cs typeface="Times New Roman" panose="02020603050405020304" pitchFamily="18" charset="0"/>
              </a:rPr>
              <a:t>freestream</a:t>
            </a:r>
            <a:r>
              <a:rPr lang="en-IN" sz="2400" dirty="0">
                <a:latin typeface="Times New Roman" panose="02020603050405020304" pitchFamily="18" charset="0"/>
                <a:cs typeface="Times New Roman" panose="02020603050405020304" pitchFamily="18" charset="0"/>
              </a:rPr>
              <a:t> </a:t>
            </a:r>
            <a:r>
              <a:rPr lang="en-IN" sz="2400" dirty="0" smtClean="0">
                <a:latin typeface="Times New Roman" panose="02020603050405020304" pitchFamily="18" charset="0"/>
                <a:cs typeface="Times New Roman" panose="02020603050405020304" pitchFamily="18" charset="0"/>
              </a:rPr>
              <a:t>power, </a:t>
            </a:r>
            <a:r>
              <a:rPr lang="en-IN" sz="2400" i="1" dirty="0" err="1" smtClean="0">
                <a:latin typeface="Times New Roman" panose="02020603050405020304" pitchFamily="18" charset="0"/>
                <a:cs typeface="Times New Roman" panose="02020603050405020304" pitchFamily="18" charset="0"/>
              </a:rPr>
              <a:t>P</a:t>
            </a:r>
            <a:r>
              <a:rPr lang="en-IN" sz="2400" baseline="-25000" dirty="0" err="1" smtClean="0">
                <a:latin typeface="Times New Roman" panose="02020603050405020304" pitchFamily="18" charset="0"/>
                <a:cs typeface="Times New Roman" panose="02020603050405020304" pitchFamily="18" charset="0"/>
              </a:rPr>
              <a:t>freestream</a:t>
            </a:r>
            <a:endParaRPr lang="en-IN" sz="2400" dirty="0">
              <a:latin typeface="Times New Roman" panose="02020603050405020304" pitchFamily="18" charset="0"/>
              <a:cs typeface="Times New Roman" panose="02020603050405020304" pitchFamily="18" charset="0"/>
            </a:endParaRPr>
          </a:p>
        </p:txBody>
      </p:sp>
      <p:graphicFrame>
        <p:nvGraphicFramePr>
          <p:cNvPr id="4" name="Object 3"/>
          <p:cNvGraphicFramePr>
            <a:graphicFrameLocks noChangeAspect="1"/>
          </p:cNvGraphicFramePr>
          <p:nvPr>
            <p:extLst>
              <p:ext uri="{D42A27DB-BD31-4B8C-83A1-F6EECF244321}">
                <p14:modId xmlns:p14="http://schemas.microsoft.com/office/powerpoint/2010/main" val="1644765449"/>
              </p:ext>
            </p:extLst>
          </p:nvPr>
        </p:nvGraphicFramePr>
        <p:xfrm>
          <a:off x="609600" y="3585367"/>
          <a:ext cx="3233348" cy="996949"/>
        </p:xfrm>
        <a:graphic>
          <a:graphicData uri="http://schemas.openxmlformats.org/presentationml/2006/ole">
            <mc:AlternateContent xmlns:mc="http://schemas.openxmlformats.org/markup-compatibility/2006">
              <mc:Choice xmlns:v="urn:schemas-microsoft-com:vml" Requires="v">
                <p:oleObj spid="_x0000_s31784" name="Equation" r:id="rId3" imgW="1523880" imgH="469800" progId="Equation.3">
                  <p:embed/>
                </p:oleObj>
              </mc:Choice>
              <mc:Fallback>
                <p:oleObj name="Equation" r:id="rId3" imgW="1523880" imgH="469800" progId="Equation.3">
                  <p:embed/>
                  <p:pic>
                    <p:nvPicPr>
                      <p:cNvPr id="0" name=""/>
                      <p:cNvPicPr/>
                      <p:nvPr/>
                    </p:nvPicPr>
                    <p:blipFill>
                      <a:blip r:embed="rId4"/>
                      <a:stretch>
                        <a:fillRect/>
                      </a:stretch>
                    </p:blipFill>
                    <p:spPr>
                      <a:xfrm>
                        <a:off x="609600" y="3585367"/>
                        <a:ext cx="3233348" cy="996949"/>
                      </a:xfrm>
                      <a:prstGeom prst="rect">
                        <a:avLst/>
                      </a:prstGeom>
                    </p:spPr>
                  </p:pic>
                </p:oleObj>
              </mc:Fallback>
            </mc:AlternateContent>
          </a:graphicData>
        </a:graphic>
      </p:graphicFrame>
      <p:graphicFrame>
        <p:nvGraphicFramePr>
          <p:cNvPr id="5" name="Object 4"/>
          <p:cNvGraphicFramePr>
            <a:graphicFrameLocks noChangeAspect="1"/>
          </p:cNvGraphicFramePr>
          <p:nvPr>
            <p:extLst>
              <p:ext uri="{D42A27DB-BD31-4B8C-83A1-F6EECF244321}">
                <p14:modId xmlns:p14="http://schemas.microsoft.com/office/powerpoint/2010/main" val="1294194546"/>
              </p:ext>
            </p:extLst>
          </p:nvPr>
        </p:nvGraphicFramePr>
        <p:xfrm>
          <a:off x="4028660" y="3630572"/>
          <a:ext cx="3314700" cy="969963"/>
        </p:xfrm>
        <a:graphic>
          <a:graphicData uri="http://schemas.openxmlformats.org/presentationml/2006/ole">
            <mc:AlternateContent xmlns:mc="http://schemas.openxmlformats.org/markup-compatibility/2006">
              <mc:Choice xmlns:v="urn:schemas-microsoft-com:vml" Requires="v">
                <p:oleObj spid="_x0000_s31785" name="Equation" r:id="rId5" imgW="1562040" imgH="457200" progId="Equation.3">
                  <p:embed/>
                </p:oleObj>
              </mc:Choice>
              <mc:Fallback>
                <p:oleObj name="Equation" r:id="rId5" imgW="1562040" imgH="457200" progId="Equation.3">
                  <p:embed/>
                  <p:pic>
                    <p:nvPicPr>
                      <p:cNvPr id="0" name=""/>
                      <p:cNvPicPr/>
                      <p:nvPr/>
                    </p:nvPicPr>
                    <p:blipFill>
                      <a:blip r:embed="rId6"/>
                      <a:stretch>
                        <a:fillRect/>
                      </a:stretch>
                    </p:blipFill>
                    <p:spPr>
                      <a:xfrm>
                        <a:off x="4028660" y="3630572"/>
                        <a:ext cx="3314700" cy="969963"/>
                      </a:xfrm>
                      <a:prstGeom prst="rect">
                        <a:avLst/>
                      </a:prstGeom>
                    </p:spPr>
                  </p:pic>
                </p:oleObj>
              </mc:Fallback>
            </mc:AlternateContent>
          </a:graphicData>
        </a:graphic>
      </p:graphicFrame>
      <p:sp>
        <p:nvSpPr>
          <p:cNvPr id="6" name="Rectangle 5"/>
          <p:cNvSpPr/>
          <p:nvPr/>
        </p:nvSpPr>
        <p:spPr>
          <a:xfrm>
            <a:off x="355844" y="5015410"/>
            <a:ext cx="8635756" cy="1569660"/>
          </a:xfrm>
          <a:prstGeom prst="rect">
            <a:avLst/>
          </a:prstGeom>
        </p:spPr>
        <p:txBody>
          <a:bodyPr wrap="square">
            <a:spAutoFit/>
          </a:bodyPr>
          <a:lstStyle/>
          <a:p>
            <a:pPr marL="342900" indent="-342900">
              <a:buFont typeface="Arial" panose="020B0604020202020204" pitchFamily="34" charset="0"/>
              <a:buChar char="•"/>
            </a:pPr>
            <a:r>
              <a:rPr lang="en-IN" b="0" dirty="0">
                <a:latin typeface="Times New Roman" panose="02020603050405020304" pitchFamily="18" charset="0"/>
                <a:cs typeface="Times New Roman" panose="02020603050405020304" pitchFamily="18" charset="0"/>
              </a:rPr>
              <a:t>The </a:t>
            </a:r>
            <a:r>
              <a:rPr lang="en-IN" b="0" dirty="0" err="1">
                <a:latin typeface="Times New Roman" panose="02020603050405020304" pitchFamily="18" charset="0"/>
                <a:cs typeface="Times New Roman" panose="02020603050405020304" pitchFamily="18" charset="0"/>
              </a:rPr>
              <a:t>freestream</a:t>
            </a:r>
            <a:r>
              <a:rPr lang="en-IN" b="0" dirty="0">
                <a:latin typeface="Times New Roman" panose="02020603050405020304" pitchFamily="18" charset="0"/>
                <a:cs typeface="Times New Roman" panose="02020603050405020304" pitchFamily="18" charset="0"/>
              </a:rPr>
              <a:t> power is adjusted to account for the number of operating turbines. </a:t>
            </a:r>
            <a:endParaRPr lang="en-IN" b="0" dirty="0" smtClean="0">
              <a:latin typeface="Times New Roman" panose="02020603050405020304" pitchFamily="18" charset="0"/>
              <a:cs typeface="Times New Roman" panose="02020603050405020304" pitchFamily="18" charset="0"/>
            </a:endParaRPr>
          </a:p>
          <a:p>
            <a:pPr marL="342900" indent="-342900">
              <a:buFont typeface="Arial" panose="020B0604020202020204" pitchFamily="34" charset="0"/>
              <a:buChar char="•"/>
            </a:pPr>
            <a:r>
              <a:rPr lang="en-IN" b="0" dirty="0" smtClean="0">
                <a:latin typeface="Times New Roman" panose="02020603050405020304" pitchFamily="18" charset="0"/>
                <a:cs typeface="Times New Roman" panose="02020603050405020304" pitchFamily="18" charset="0"/>
              </a:rPr>
              <a:t>If </a:t>
            </a:r>
            <a:r>
              <a:rPr lang="en-IN" b="0" dirty="0">
                <a:latin typeface="Times New Roman" panose="02020603050405020304" pitchFamily="18" charset="0"/>
                <a:cs typeface="Times New Roman" panose="02020603050405020304" pitchFamily="18" charset="0"/>
              </a:rPr>
              <a:t>all wind turbines are </a:t>
            </a:r>
            <a:r>
              <a:rPr lang="en-IN" b="0" dirty="0" smtClean="0">
                <a:latin typeface="Times New Roman" panose="02020603050405020304" pitchFamily="18" charset="0"/>
                <a:cs typeface="Times New Roman" panose="02020603050405020304" pitchFamily="18" charset="0"/>
              </a:rPr>
              <a:t>producing the </a:t>
            </a:r>
            <a:r>
              <a:rPr lang="en-IN" b="0" dirty="0" err="1">
                <a:latin typeface="Times New Roman" panose="02020603050405020304" pitchFamily="18" charset="0"/>
                <a:cs typeface="Times New Roman" panose="02020603050405020304" pitchFamily="18" charset="0"/>
              </a:rPr>
              <a:t>freestream</a:t>
            </a:r>
            <a:r>
              <a:rPr lang="en-IN" b="0" dirty="0">
                <a:latin typeface="Times New Roman" panose="02020603050405020304" pitchFamily="18" charset="0"/>
                <a:cs typeface="Times New Roman" panose="02020603050405020304" pitchFamily="18" charset="0"/>
              </a:rPr>
              <a:t> power the </a:t>
            </a:r>
            <a:r>
              <a:rPr lang="en-IN" b="0" dirty="0" smtClean="0">
                <a:latin typeface="Times New Roman" panose="02020603050405020304" pitchFamily="18" charset="0"/>
                <a:cs typeface="Times New Roman" panose="02020603050405020304" pitchFamily="18" charset="0"/>
              </a:rPr>
              <a:t>efficiency </a:t>
            </a:r>
            <a:r>
              <a:rPr lang="en-IN" b="0" dirty="0">
                <a:latin typeface="Times New Roman" panose="02020603050405020304" pitchFamily="18" charset="0"/>
                <a:cs typeface="Times New Roman" panose="02020603050405020304" pitchFamily="18" charset="0"/>
              </a:rPr>
              <a:t>is 100% </a:t>
            </a:r>
            <a:endParaRPr lang="en-IN" b="0" dirty="0" smtClean="0">
              <a:latin typeface="Times New Roman" panose="02020603050405020304" pitchFamily="18" charset="0"/>
              <a:cs typeface="Times New Roman" panose="02020603050405020304" pitchFamily="18" charset="0"/>
            </a:endParaRPr>
          </a:p>
        </p:txBody>
      </p:sp>
      <p:grpSp>
        <p:nvGrpSpPr>
          <p:cNvPr id="7" name="Group 6"/>
          <p:cNvGrpSpPr>
            <a:grpSpLocks/>
          </p:cNvGrpSpPr>
          <p:nvPr/>
        </p:nvGrpSpPr>
        <p:grpSpPr bwMode="auto">
          <a:xfrm>
            <a:off x="0" y="0"/>
            <a:ext cx="9144000" cy="6858000"/>
            <a:chOff x="0" y="0"/>
            <a:chExt cx="9144000" cy="6858000"/>
          </a:xfrm>
        </p:grpSpPr>
        <p:grpSp>
          <p:nvGrpSpPr>
            <p:cNvPr id="8" name="Group 8"/>
            <p:cNvGrpSpPr>
              <a:grpSpLocks/>
            </p:cNvGrpSpPr>
            <p:nvPr/>
          </p:nvGrpSpPr>
          <p:grpSpPr bwMode="auto">
            <a:xfrm>
              <a:off x="0" y="0"/>
              <a:ext cx="9144000" cy="6858000"/>
              <a:chOff x="0" y="0"/>
              <a:chExt cx="5760" cy="4320"/>
            </a:xfrm>
          </p:grpSpPr>
          <p:grpSp>
            <p:nvGrpSpPr>
              <p:cNvPr id="11" name="Group 31"/>
              <p:cNvGrpSpPr>
                <a:grpSpLocks/>
              </p:cNvGrpSpPr>
              <p:nvPr/>
            </p:nvGrpSpPr>
            <p:grpSpPr bwMode="auto">
              <a:xfrm>
                <a:off x="0" y="0"/>
                <a:ext cx="192" cy="4320"/>
                <a:chOff x="0" y="-48"/>
                <a:chExt cx="144" cy="4368"/>
              </a:xfrm>
            </p:grpSpPr>
            <p:sp>
              <p:nvSpPr>
                <p:cNvPr id="2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2"/>
              <p:cNvGrpSpPr>
                <a:grpSpLocks/>
              </p:cNvGrpSpPr>
              <p:nvPr/>
            </p:nvGrpSpPr>
            <p:grpSpPr bwMode="auto">
              <a:xfrm>
                <a:off x="5674" y="24"/>
                <a:ext cx="86" cy="4296"/>
                <a:chOff x="5616" y="-48"/>
                <a:chExt cx="144" cy="4368"/>
              </a:xfrm>
            </p:grpSpPr>
            <p:sp>
              <p:nvSpPr>
                <p:cNvPr id="1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0"/>
                <a:ext cx="5616" cy="144"/>
                <a:chOff x="96" y="-48"/>
                <a:chExt cx="5520" cy="144"/>
              </a:xfrm>
            </p:grpSpPr>
            <p:sp>
              <p:nvSpPr>
                <p:cNvPr id="1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4" name="Group 13"/>
              <p:cNvGrpSpPr>
                <a:grpSpLocks/>
              </p:cNvGrpSpPr>
              <p:nvPr/>
            </p:nvGrpSpPr>
            <p:grpSpPr bwMode="auto">
              <a:xfrm>
                <a:off x="144" y="4234"/>
                <a:ext cx="5616" cy="86"/>
                <a:chOff x="96" y="4176"/>
                <a:chExt cx="5520" cy="144"/>
              </a:xfrm>
            </p:grpSpPr>
            <p:sp>
              <p:nvSpPr>
                <p:cNvPr id="15" name="Rectangle 1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 name="Rectangle 1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9" name="Rectangle 1945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ectangle 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000212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500"/>
                                        <p:tgtEl>
                                          <p:spTgt spid="5"/>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6">
                                            <p:txEl>
                                              <p:pRg st="0" end="0"/>
                                            </p:txEl>
                                          </p:spTgt>
                                        </p:tgtEl>
                                        <p:attrNameLst>
                                          <p:attrName>style.visibility</p:attrName>
                                        </p:attrNameLst>
                                      </p:cBhvr>
                                      <p:to>
                                        <p:strVal val="visible"/>
                                      </p:to>
                                    </p:set>
                                    <p:animEffect transition="in" filter="dissolve">
                                      <p:cBhvr>
                                        <p:cTn id="27" dur="500"/>
                                        <p:tgtEl>
                                          <p:spTgt spid="6">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6">
                                            <p:txEl>
                                              <p:pRg st="1" end="1"/>
                                            </p:txEl>
                                          </p:spTgt>
                                        </p:tgtEl>
                                        <p:attrNameLst>
                                          <p:attrName>style.visibility</p:attrName>
                                        </p:attrNameLst>
                                      </p:cBhvr>
                                      <p:to>
                                        <p:strVal val="visible"/>
                                      </p:to>
                                    </p:set>
                                    <p:animEffect transition="in" filter="dissolve">
                                      <p:cBhvr>
                                        <p:cTn id="32"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6"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2283" y="328270"/>
            <a:ext cx="7380287" cy="661474"/>
          </a:xfrm>
        </p:spPr>
        <p:txBody>
          <a:bodyPr/>
          <a:lstStyle/>
          <a:p>
            <a:r>
              <a:rPr lang="en-IN" sz="2800" dirty="0" smtClean="0">
                <a:latin typeface="Times New Roman" panose="02020603050405020304" pitchFamily="18" charset="0"/>
                <a:cs typeface="Times New Roman" panose="02020603050405020304" pitchFamily="18" charset="0"/>
              </a:rPr>
              <a:t>Modelling of Wind Farm Efficiency</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82991" y="1414121"/>
            <a:ext cx="8229600" cy="4525963"/>
          </a:xfrm>
        </p:spPr>
        <p:txBody>
          <a:bodyPr/>
          <a:lstStyle/>
          <a:p>
            <a:r>
              <a:rPr lang="en-IN" sz="2400" dirty="0">
                <a:latin typeface="Times New Roman" panose="02020603050405020304" pitchFamily="18" charset="0"/>
                <a:cs typeface="Times New Roman" panose="02020603050405020304" pitchFamily="18" charset="0"/>
              </a:rPr>
              <a:t>The </a:t>
            </a:r>
            <a:r>
              <a:rPr lang="en-IN" sz="2400" dirty="0" smtClean="0">
                <a:latin typeface="Times New Roman" panose="02020603050405020304" pitchFamily="18" charset="0"/>
                <a:cs typeface="Times New Roman" panose="02020603050405020304" pitchFamily="18" charset="0"/>
              </a:rPr>
              <a:t>backbone of </a:t>
            </a:r>
            <a:r>
              <a:rPr lang="en-IN" sz="2400" dirty="0" err="1" smtClean="0">
                <a:latin typeface="Times New Roman" panose="02020603050405020304" pitchFamily="18" charset="0"/>
                <a:cs typeface="Times New Roman" panose="02020603050405020304" pitchFamily="18" charset="0"/>
              </a:rPr>
              <a:t>windfarm</a:t>
            </a:r>
            <a:r>
              <a:rPr lang="en-IN" sz="2400" dirty="0" smtClean="0">
                <a:latin typeface="Times New Roman" panose="02020603050405020304" pitchFamily="18" charset="0"/>
                <a:cs typeface="Times New Roman" panose="02020603050405020304" pitchFamily="18" charset="0"/>
              </a:rPr>
              <a:t> efficiency model is the wake model.</a:t>
            </a:r>
          </a:p>
          <a:p>
            <a:r>
              <a:rPr lang="en-IN" sz="2400" dirty="0" smtClean="0">
                <a:latin typeface="Times New Roman" panose="02020603050405020304" pitchFamily="18" charset="0"/>
                <a:cs typeface="Times New Roman" panose="02020603050405020304" pitchFamily="18" charset="0"/>
              </a:rPr>
              <a:t>Wake model has </a:t>
            </a:r>
            <a:r>
              <a:rPr lang="en-IN" sz="2400" dirty="0">
                <a:latin typeface="Times New Roman" panose="02020603050405020304" pitchFamily="18" charset="0"/>
                <a:cs typeface="Times New Roman" panose="02020603050405020304" pitchFamily="18" charset="0"/>
              </a:rPr>
              <a:t>a straightforward parameterization of wake </a:t>
            </a:r>
            <a:r>
              <a:rPr lang="en-IN" sz="2400" dirty="0" smtClean="0">
                <a:latin typeface="Times New Roman" panose="02020603050405020304" pitchFamily="18" charset="0"/>
                <a:cs typeface="Times New Roman" panose="02020603050405020304" pitchFamily="18" charset="0"/>
              </a:rPr>
              <a:t>expansion.</a:t>
            </a:r>
          </a:p>
          <a:p>
            <a:r>
              <a:rPr lang="en-IN" sz="2400" dirty="0" smtClean="0">
                <a:latin typeface="Times New Roman" panose="02020603050405020304" pitchFamily="18" charset="0"/>
                <a:cs typeface="Times New Roman" panose="02020603050405020304" pitchFamily="18" charset="0"/>
              </a:rPr>
              <a:t>Which means that the model predicts the </a:t>
            </a:r>
            <a:r>
              <a:rPr lang="en-IN" sz="2400" dirty="0">
                <a:latin typeface="Times New Roman" panose="02020603050405020304" pitchFamily="18" charset="0"/>
                <a:cs typeface="Times New Roman" panose="02020603050405020304" pitchFamily="18" charset="0"/>
              </a:rPr>
              <a:t>velocity </a:t>
            </a:r>
            <a:r>
              <a:rPr lang="en-IN" sz="2400" dirty="0" smtClean="0">
                <a:latin typeface="Times New Roman" panose="02020603050405020304" pitchFamily="18" charset="0"/>
                <a:cs typeface="Times New Roman" panose="02020603050405020304" pitchFamily="18" charset="0"/>
              </a:rPr>
              <a:t>deficit at a </a:t>
            </a:r>
            <a:r>
              <a:rPr lang="en-IN" sz="2400" dirty="0">
                <a:latin typeface="Times New Roman" panose="02020603050405020304" pitchFamily="18" charset="0"/>
                <a:cs typeface="Times New Roman" panose="02020603050405020304" pitchFamily="18" charset="0"/>
              </a:rPr>
              <a:t>given distance is dependent </a:t>
            </a:r>
            <a:r>
              <a:rPr lang="en-IN" sz="2400" dirty="0" smtClean="0">
                <a:latin typeface="Times New Roman" panose="02020603050405020304" pitchFamily="18" charset="0"/>
                <a:cs typeface="Times New Roman" panose="02020603050405020304" pitchFamily="18" charset="0"/>
              </a:rPr>
              <a:t>on;</a:t>
            </a:r>
          </a:p>
          <a:p>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the thrust </a:t>
            </a:r>
            <a:r>
              <a:rPr lang="en-IN" sz="2400" dirty="0" smtClean="0">
                <a:latin typeface="Times New Roman" panose="02020603050405020304" pitchFamily="18" charset="0"/>
                <a:cs typeface="Times New Roman" panose="02020603050405020304" pitchFamily="18" charset="0"/>
              </a:rPr>
              <a:t>coefficient</a:t>
            </a:r>
            <a:r>
              <a:rPr lang="en-IN" sz="2400" dirty="0">
                <a:latin typeface="Times New Roman" panose="02020603050405020304" pitchFamily="18" charset="0"/>
                <a:cs typeface="Times New Roman" panose="02020603050405020304" pitchFamily="18" charset="0"/>
              </a:rPr>
              <a:t>,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turbine </a:t>
            </a:r>
            <a:r>
              <a:rPr lang="en-IN" sz="2400" dirty="0">
                <a:latin typeface="Times New Roman" panose="02020603050405020304" pitchFamily="18" charset="0"/>
                <a:cs typeface="Times New Roman" panose="02020603050405020304" pitchFamily="18" charset="0"/>
              </a:rPr>
              <a:t>rotor diameter and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wake decay </a:t>
            </a:r>
            <a:r>
              <a:rPr lang="en-IN" sz="2400" dirty="0" smtClean="0">
                <a:latin typeface="Times New Roman" panose="02020603050405020304" pitchFamily="18" charset="0"/>
                <a:cs typeface="Times New Roman" panose="02020603050405020304" pitchFamily="18" charset="0"/>
              </a:rPr>
              <a:t>coefficient . </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01045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dissolv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dirty="0" smtClean="0">
                <a:latin typeface="Times New Roman" panose="02020603050405020304" pitchFamily="18" charset="0"/>
                <a:cs typeface="Times New Roman" panose="02020603050405020304" pitchFamily="18" charset="0"/>
              </a:rPr>
              <a:t>The Wake Decay Coeffi</a:t>
            </a:r>
            <a:r>
              <a:rPr lang="en-IN" sz="2800" dirty="0">
                <a:latin typeface="Times New Roman" panose="02020603050405020304" pitchFamily="18" charset="0"/>
                <a:cs typeface="Times New Roman" panose="02020603050405020304" pitchFamily="18" charset="0"/>
              </a:rPr>
              <a:t>c</a:t>
            </a:r>
            <a:r>
              <a:rPr lang="en-IN" sz="2800" dirty="0" smtClean="0">
                <a:latin typeface="Times New Roman" panose="02020603050405020304" pitchFamily="18" charset="0"/>
                <a:cs typeface="Times New Roman" panose="02020603050405020304" pitchFamily="18" charset="0"/>
              </a:rPr>
              <a:t>ient</a:t>
            </a:r>
            <a:endParaRPr lang="en-IN" sz="2800" dirty="0"/>
          </a:p>
        </p:txBody>
      </p:sp>
      <p:sp>
        <p:nvSpPr>
          <p:cNvPr id="3" name="Content Placeholder 2"/>
          <p:cNvSpPr>
            <a:spLocks noGrp="1"/>
          </p:cNvSpPr>
          <p:nvPr>
            <p:ph idx="1"/>
          </p:nvPr>
        </p:nvSpPr>
        <p:spPr>
          <a:xfrm>
            <a:off x="457200" y="1516428"/>
            <a:ext cx="8229600" cy="4906963"/>
          </a:xfrm>
        </p:spPr>
        <p:txBody>
          <a:bodyPr/>
          <a:lstStyle/>
          <a:p>
            <a:r>
              <a:rPr lang="en-IN" sz="2400" dirty="0">
                <a:latin typeface="Times New Roman" panose="02020603050405020304" pitchFamily="18" charset="0"/>
                <a:cs typeface="Times New Roman" panose="02020603050405020304" pitchFamily="18" charset="0"/>
              </a:rPr>
              <a:t>The wake decay </a:t>
            </a:r>
            <a:r>
              <a:rPr lang="en-IN" sz="2400" dirty="0" smtClean="0">
                <a:latin typeface="Times New Roman" panose="02020603050405020304" pitchFamily="18" charset="0"/>
                <a:cs typeface="Times New Roman" panose="02020603050405020304" pitchFamily="18" charset="0"/>
              </a:rPr>
              <a:t>coefficient (</a:t>
            </a:r>
            <a:r>
              <a:rPr lang="en-IN" sz="2400" i="1" dirty="0">
                <a:latin typeface="Times New Roman" panose="02020603050405020304" pitchFamily="18" charset="0"/>
                <a:cs typeface="Times New Roman" panose="02020603050405020304" pitchFamily="18" charset="0"/>
                <a:sym typeface="Symbol" panose="05050102010706020507" pitchFamily="18" charset="2"/>
              </a:rPr>
              <a:t></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describes the rate of wake </a:t>
            </a:r>
            <a:r>
              <a:rPr lang="en-IN" sz="2400" dirty="0" smtClean="0">
                <a:latin typeface="Times New Roman" panose="02020603050405020304" pitchFamily="18" charset="0"/>
                <a:cs typeface="Times New Roman" panose="02020603050405020304" pitchFamily="18" charset="0"/>
              </a:rPr>
              <a:t>expansion.</a:t>
            </a:r>
          </a:p>
          <a:p>
            <a:r>
              <a:rPr lang="en-IN" sz="2400" dirty="0" smtClean="0">
                <a:latin typeface="Times New Roman" panose="02020603050405020304" pitchFamily="18" charset="0"/>
                <a:cs typeface="Times New Roman" panose="02020603050405020304" pitchFamily="18" charset="0"/>
              </a:rPr>
              <a:t>It is an </a:t>
            </a:r>
            <a:r>
              <a:rPr lang="en-IN" sz="2400" dirty="0">
                <a:latin typeface="Times New Roman" panose="02020603050405020304" pitchFamily="18" charset="0"/>
                <a:cs typeface="Times New Roman" panose="02020603050405020304" pitchFamily="18" charset="0"/>
              </a:rPr>
              <a:t>abstraction of roughness </a:t>
            </a:r>
            <a:r>
              <a:rPr lang="en-IN" sz="2400" dirty="0" smtClean="0">
                <a:latin typeface="Times New Roman" panose="02020603050405020304" pitchFamily="18" charset="0"/>
                <a:cs typeface="Times New Roman" panose="02020603050405020304" pitchFamily="18" charset="0"/>
              </a:rPr>
              <a:t>and stability influences </a:t>
            </a:r>
            <a:r>
              <a:rPr lang="en-IN" sz="2400" dirty="0">
                <a:latin typeface="Times New Roman" panose="02020603050405020304" pitchFamily="18" charset="0"/>
                <a:cs typeface="Times New Roman" panose="02020603050405020304" pitchFamily="18" charset="0"/>
              </a:rPr>
              <a:t>on turbulence and hence wake dissipation.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Recommended </a:t>
            </a:r>
            <a:r>
              <a:rPr lang="en-IN" sz="2400" dirty="0">
                <a:latin typeface="Times New Roman" panose="02020603050405020304" pitchFamily="18" charset="0"/>
                <a:cs typeface="Times New Roman" panose="02020603050405020304" pitchFamily="18" charset="0"/>
              </a:rPr>
              <a:t>values for </a:t>
            </a:r>
            <a:r>
              <a:rPr lang="en-IN" sz="2400" i="1" dirty="0" smtClean="0">
                <a:latin typeface="Times New Roman" panose="02020603050405020304" pitchFamily="18" charset="0"/>
                <a:cs typeface="Times New Roman" panose="02020603050405020304" pitchFamily="18" charset="0"/>
                <a:sym typeface="Symbol" panose="05050102010706020507" pitchFamily="18" charset="2"/>
              </a:rPr>
              <a:t></a:t>
            </a:r>
            <a:r>
              <a:rPr lang="en-IN" sz="2400" i="1"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are 0.075 for land and </a:t>
            </a:r>
            <a:r>
              <a:rPr lang="en-IN" sz="2400" dirty="0" smtClean="0">
                <a:latin typeface="Times New Roman" panose="02020603050405020304" pitchFamily="18" charset="0"/>
                <a:cs typeface="Times New Roman" panose="02020603050405020304" pitchFamily="18" charset="0"/>
              </a:rPr>
              <a:t>about 0.04–0.05 </a:t>
            </a:r>
            <a:r>
              <a:rPr lang="en-IN" sz="2400" dirty="0">
                <a:latin typeface="Times New Roman" panose="02020603050405020304" pitchFamily="18" charset="0"/>
                <a:cs typeface="Times New Roman" panose="02020603050405020304" pitchFamily="18" charset="0"/>
              </a:rPr>
              <a:t>for </a:t>
            </a:r>
            <a:r>
              <a:rPr lang="en-IN" sz="2400" dirty="0" smtClean="0">
                <a:latin typeface="Times New Roman" panose="02020603050405020304" pitchFamily="18" charset="0"/>
                <a:cs typeface="Times New Roman" panose="02020603050405020304" pitchFamily="18" charset="0"/>
              </a:rPr>
              <a:t>offshore.</a:t>
            </a:r>
          </a:p>
          <a:p>
            <a:r>
              <a:rPr lang="en-IN" sz="2400" dirty="0" smtClean="0">
                <a:latin typeface="Times New Roman" panose="02020603050405020304" pitchFamily="18" charset="0"/>
                <a:cs typeface="Times New Roman" panose="02020603050405020304" pitchFamily="18" charset="0"/>
              </a:rPr>
              <a:t>The </a:t>
            </a:r>
            <a:r>
              <a:rPr lang="en-IN" sz="2400" dirty="0">
                <a:latin typeface="Times New Roman" panose="02020603050405020304" pitchFamily="18" charset="0"/>
                <a:cs typeface="Times New Roman" panose="02020603050405020304" pitchFamily="18" charset="0"/>
              </a:rPr>
              <a:t>wake decay constant is related to roughness and thereby to average turbulence </a:t>
            </a:r>
            <a:r>
              <a:rPr lang="en-IN" sz="2400" dirty="0" smtClean="0">
                <a:latin typeface="Times New Roman" panose="02020603050405020304" pitchFamily="18" charset="0"/>
                <a:cs typeface="Times New Roman" panose="02020603050405020304" pitchFamily="18" charset="0"/>
              </a:rPr>
              <a:t>intensity.</a:t>
            </a:r>
          </a:p>
          <a:p>
            <a:r>
              <a:rPr lang="en-IN" sz="2400" dirty="0" smtClean="0">
                <a:latin typeface="Times New Roman" panose="02020603050405020304" pitchFamily="18" charset="0"/>
                <a:cs typeface="Times New Roman" panose="02020603050405020304" pitchFamily="18" charset="0"/>
              </a:rPr>
              <a:t>In general  no </a:t>
            </a:r>
            <a:r>
              <a:rPr lang="en-IN" sz="2400" dirty="0">
                <a:latin typeface="Times New Roman" panose="02020603050405020304" pitchFamily="18" charset="0"/>
                <a:cs typeface="Times New Roman" panose="02020603050405020304" pitchFamily="18" charset="0"/>
              </a:rPr>
              <a:t>account is taken of varying turbulence or atmospheric stability. </a:t>
            </a:r>
            <a:endParaRPr lang="en-IN" sz="2400" dirty="0" smtClean="0">
              <a:latin typeface="Times New Roman" panose="02020603050405020304" pitchFamily="18" charset="0"/>
              <a:cs typeface="Times New Roman" panose="02020603050405020304" pitchFamily="18" charset="0"/>
            </a:endParaRP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7840016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dissolv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dissolve">
                                      <p:cBhvr>
                                        <p:cTn id="27"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a:xfrm>
            <a:off x="304800" y="266700"/>
            <a:ext cx="6996354" cy="762000"/>
          </a:xfrm>
        </p:spPr>
        <p:txBody>
          <a:bodyPr/>
          <a:lstStyle/>
          <a:p>
            <a:r>
              <a:rPr lang="en-IN" sz="2800" dirty="0" smtClean="0">
                <a:latin typeface="Times New Roman" panose="02020603050405020304" pitchFamily="18" charset="0"/>
                <a:cs typeface="Times New Roman" panose="02020603050405020304" pitchFamily="18" charset="0"/>
              </a:rPr>
              <a:t>Jensen Cone Model for </a:t>
            </a:r>
            <a:r>
              <a:rPr lang="en-IN" sz="2800" dirty="0" smtClean="0"/>
              <a:t>Wake of A HAWT</a:t>
            </a:r>
          </a:p>
        </p:txBody>
      </p:sp>
      <p:sp>
        <p:nvSpPr>
          <p:cNvPr id="3" name="Content Placeholder 2"/>
          <p:cNvSpPr>
            <a:spLocks noGrp="1"/>
          </p:cNvSpPr>
          <p:nvPr>
            <p:ph idx="1"/>
          </p:nvPr>
        </p:nvSpPr>
        <p:spPr>
          <a:xfrm>
            <a:off x="304800" y="1168861"/>
            <a:ext cx="8839200" cy="2433942"/>
          </a:xfrm>
        </p:spPr>
        <p:txBody>
          <a:bodyPr/>
          <a:lstStyle/>
          <a:p>
            <a:r>
              <a:rPr lang="en-IN" sz="2400" dirty="0" smtClean="0">
                <a:latin typeface="Times New Roman" panose="02020603050405020304" pitchFamily="18" charset="0"/>
                <a:cs typeface="Times New Roman" panose="02020603050405020304" pitchFamily="18" charset="0"/>
              </a:rPr>
              <a:t>As mentioned before Jensen Model assumes that the wake downstream expands linearly. </a:t>
            </a:r>
          </a:p>
          <a:p>
            <a:r>
              <a:rPr lang="en-IN" sz="2400" dirty="0" smtClean="0">
                <a:latin typeface="Times New Roman" panose="02020603050405020304" pitchFamily="18" charset="0"/>
                <a:cs typeface="Times New Roman" panose="02020603050405020304" pitchFamily="18" charset="0"/>
              </a:rPr>
              <a:t>Thus, the path tracing by the wind downstream follows the conical shape of disturbance. </a:t>
            </a:r>
          </a:p>
          <a:p>
            <a:r>
              <a:rPr lang="en-IN" sz="2400" dirty="0" smtClean="0">
                <a:latin typeface="Times New Roman" panose="02020603050405020304" pitchFamily="18" charset="0"/>
                <a:cs typeface="Times New Roman" panose="02020603050405020304" pitchFamily="18" charset="0"/>
              </a:rPr>
              <a:t>The radius of the cone can be estimated by using the following equation: </a:t>
            </a:r>
          </a:p>
        </p:txBody>
      </p:sp>
      <p:grpSp>
        <p:nvGrpSpPr>
          <p:cNvPr id="2" name="Group 12"/>
          <p:cNvGrpSpPr>
            <a:grpSpLocks/>
          </p:cNvGrpSpPr>
          <p:nvPr/>
        </p:nvGrpSpPr>
        <p:grpSpPr bwMode="auto">
          <a:xfrm>
            <a:off x="2209800" y="3048000"/>
            <a:ext cx="6019800" cy="2133600"/>
            <a:chOff x="304800" y="3124200"/>
            <a:chExt cx="8534400" cy="3581400"/>
          </a:xfrm>
        </p:grpSpPr>
        <p:pic>
          <p:nvPicPr>
            <p:cNvPr id="55316"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3276600"/>
              <a:ext cx="85344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317" name="TextBox 4"/>
            <p:cNvSpPr txBox="1">
              <a:spLocks noChangeArrowheads="1"/>
            </p:cNvSpPr>
            <p:nvPr/>
          </p:nvSpPr>
          <p:spPr bwMode="auto">
            <a:xfrm>
              <a:off x="838200" y="3124200"/>
              <a:ext cx="407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V</a:t>
              </a:r>
              <a:r>
                <a:rPr lang="en-IN" sz="1600" b="0" i="1" baseline="-25000">
                  <a:latin typeface="Times New Roman" panose="02020603050405020304" pitchFamily="18" charset="0"/>
                  <a:cs typeface="Times New Roman" panose="02020603050405020304" pitchFamily="18" charset="0"/>
                  <a:sym typeface="Symbol" panose="05050102010706020507" pitchFamily="18" charset="2"/>
                </a:rPr>
                <a:t></a:t>
              </a:r>
              <a:endParaRPr lang="en-IN" sz="1600" b="0" i="1" baseline="-25000">
                <a:latin typeface="Times New Roman" panose="02020603050405020304" pitchFamily="18" charset="0"/>
                <a:cs typeface="Times New Roman" panose="02020603050405020304" pitchFamily="18" charset="0"/>
              </a:endParaRPr>
            </a:p>
          </p:txBody>
        </p:sp>
        <p:sp>
          <p:nvSpPr>
            <p:cNvPr id="55318" name="TextBox 5"/>
            <p:cNvSpPr txBox="1">
              <a:spLocks noChangeArrowheads="1"/>
            </p:cNvSpPr>
            <p:nvPr/>
          </p:nvSpPr>
          <p:spPr bwMode="auto">
            <a:xfrm>
              <a:off x="3427413" y="3500438"/>
              <a:ext cx="407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V</a:t>
              </a:r>
              <a:r>
                <a:rPr lang="en-IN" sz="1600" b="0" i="1" baseline="-25000">
                  <a:latin typeface="Times New Roman" panose="02020603050405020304" pitchFamily="18" charset="0"/>
                  <a:cs typeface="Times New Roman" panose="02020603050405020304" pitchFamily="18" charset="0"/>
                  <a:sym typeface="Symbol" panose="05050102010706020507" pitchFamily="18" charset="2"/>
                </a:rPr>
                <a:t></a:t>
              </a:r>
              <a:endParaRPr lang="en-IN" sz="1600" b="0" i="1" baseline="-25000">
                <a:latin typeface="Times New Roman" panose="02020603050405020304" pitchFamily="18" charset="0"/>
                <a:cs typeface="Times New Roman" panose="02020603050405020304" pitchFamily="18" charset="0"/>
              </a:endParaRPr>
            </a:p>
          </p:txBody>
        </p:sp>
        <p:sp>
          <p:nvSpPr>
            <p:cNvPr id="55319" name="TextBox 6"/>
            <p:cNvSpPr txBox="1">
              <a:spLocks noChangeArrowheads="1"/>
            </p:cNvSpPr>
            <p:nvPr/>
          </p:nvSpPr>
          <p:spPr bwMode="auto">
            <a:xfrm>
              <a:off x="3319463" y="4419600"/>
              <a:ext cx="35618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u</a:t>
              </a:r>
              <a:r>
                <a:rPr lang="en-IN" sz="1600" b="0" i="1" baseline="-25000">
                  <a:latin typeface="Times New Roman" panose="02020603050405020304" pitchFamily="18" charset="0"/>
                  <a:cs typeface="Times New Roman" panose="02020603050405020304" pitchFamily="18" charset="0"/>
                </a:rPr>
                <a:t>1</a:t>
              </a:r>
            </a:p>
          </p:txBody>
        </p:sp>
        <p:sp>
          <p:nvSpPr>
            <p:cNvPr id="55320" name="TextBox 7"/>
            <p:cNvSpPr txBox="1">
              <a:spLocks noChangeArrowheads="1"/>
            </p:cNvSpPr>
            <p:nvPr/>
          </p:nvSpPr>
          <p:spPr bwMode="auto">
            <a:xfrm>
              <a:off x="7620000" y="4419600"/>
              <a:ext cx="61427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U</a:t>
              </a:r>
              <a:r>
                <a:rPr lang="en-IN" sz="1600" b="0" i="1" baseline="-25000">
                  <a:latin typeface="Times New Roman" panose="02020603050405020304" pitchFamily="18" charset="0"/>
                  <a:cs typeface="Times New Roman" panose="02020603050405020304" pitchFamily="18" charset="0"/>
                </a:rPr>
                <a:t>wake</a:t>
              </a:r>
            </a:p>
          </p:txBody>
        </p:sp>
        <p:sp>
          <p:nvSpPr>
            <p:cNvPr id="55321" name="TextBox 8"/>
            <p:cNvSpPr txBox="1">
              <a:spLocks noChangeArrowheads="1"/>
            </p:cNvSpPr>
            <p:nvPr/>
          </p:nvSpPr>
          <p:spPr bwMode="auto">
            <a:xfrm>
              <a:off x="3810000" y="5181600"/>
              <a:ext cx="3626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R</a:t>
              </a:r>
              <a:r>
                <a:rPr lang="en-IN" sz="1600" b="0" i="1" baseline="-25000">
                  <a:latin typeface="Times New Roman" panose="02020603050405020304" pitchFamily="18" charset="0"/>
                  <a:cs typeface="Times New Roman" panose="02020603050405020304" pitchFamily="18" charset="0"/>
                </a:rPr>
                <a:t>r</a:t>
              </a:r>
            </a:p>
          </p:txBody>
        </p:sp>
        <p:sp>
          <p:nvSpPr>
            <p:cNvPr id="55322" name="TextBox 9"/>
            <p:cNvSpPr txBox="1">
              <a:spLocks noChangeArrowheads="1"/>
            </p:cNvSpPr>
            <p:nvPr/>
          </p:nvSpPr>
          <p:spPr bwMode="auto">
            <a:xfrm>
              <a:off x="1676400" y="4648200"/>
              <a:ext cx="58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A</a:t>
              </a:r>
              <a:r>
                <a:rPr lang="en-IN" sz="1600" b="0" i="1" baseline="-25000">
                  <a:latin typeface="Times New Roman" panose="02020603050405020304" pitchFamily="18" charset="0"/>
                  <a:cs typeface="Times New Roman" panose="02020603050405020304" pitchFamily="18" charset="0"/>
                </a:rPr>
                <a:t>rotor</a:t>
              </a:r>
            </a:p>
          </p:txBody>
        </p:sp>
        <p:sp>
          <p:nvSpPr>
            <p:cNvPr id="55323" name="TextBox 11"/>
            <p:cNvSpPr txBox="1">
              <a:spLocks noChangeArrowheads="1"/>
            </p:cNvSpPr>
            <p:nvPr/>
          </p:nvSpPr>
          <p:spPr bwMode="auto">
            <a:xfrm>
              <a:off x="7924800" y="3886200"/>
              <a:ext cx="58048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A</a:t>
              </a:r>
              <a:r>
                <a:rPr lang="en-IN" sz="1600" b="0" i="1" baseline="-25000">
                  <a:latin typeface="Times New Roman" panose="02020603050405020304" pitchFamily="18" charset="0"/>
                  <a:cs typeface="Times New Roman" panose="02020603050405020304" pitchFamily="18" charset="0"/>
                </a:rPr>
                <a:t>wake</a:t>
              </a:r>
            </a:p>
          </p:txBody>
        </p:sp>
        <p:sp>
          <p:nvSpPr>
            <p:cNvPr id="55324" name="TextBox 11"/>
            <p:cNvSpPr txBox="1">
              <a:spLocks noChangeArrowheads="1"/>
            </p:cNvSpPr>
            <p:nvPr/>
          </p:nvSpPr>
          <p:spPr bwMode="auto">
            <a:xfrm>
              <a:off x="7847013" y="3424238"/>
              <a:ext cx="40748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1600" b="0" i="1">
                  <a:latin typeface="Times New Roman" panose="02020603050405020304" pitchFamily="18" charset="0"/>
                  <a:cs typeface="Times New Roman" panose="02020603050405020304" pitchFamily="18" charset="0"/>
                </a:rPr>
                <a:t>V</a:t>
              </a:r>
              <a:r>
                <a:rPr lang="en-IN" sz="1600" b="0" i="1" baseline="-25000">
                  <a:latin typeface="Times New Roman" panose="02020603050405020304" pitchFamily="18" charset="0"/>
                  <a:cs typeface="Times New Roman" panose="02020603050405020304" pitchFamily="18" charset="0"/>
                  <a:sym typeface="Symbol" panose="05050102010706020507" pitchFamily="18" charset="2"/>
                </a:rPr>
                <a:t></a:t>
              </a:r>
              <a:endParaRPr lang="en-IN" sz="1600" b="0" i="1" baseline="-25000">
                <a:latin typeface="Times New Roman" panose="02020603050405020304" pitchFamily="18" charset="0"/>
                <a:cs typeface="Times New Roman" panose="02020603050405020304" pitchFamily="18" charset="0"/>
              </a:endParaRPr>
            </a:p>
          </p:txBody>
        </p:sp>
      </p:grpSp>
      <p:graphicFrame>
        <p:nvGraphicFramePr>
          <p:cNvPr id="14" name="Object 2"/>
          <p:cNvGraphicFramePr>
            <a:graphicFrameLocks noChangeAspect="1"/>
          </p:cNvGraphicFramePr>
          <p:nvPr>
            <p:extLst>
              <p:ext uri="{D42A27DB-BD31-4B8C-83A1-F6EECF244321}">
                <p14:modId xmlns:p14="http://schemas.microsoft.com/office/powerpoint/2010/main" val="276231540"/>
              </p:ext>
            </p:extLst>
          </p:nvPr>
        </p:nvGraphicFramePr>
        <p:xfrm>
          <a:off x="574332" y="5316549"/>
          <a:ext cx="2809875" cy="609600"/>
        </p:xfrm>
        <a:graphic>
          <a:graphicData uri="http://schemas.openxmlformats.org/presentationml/2006/ole">
            <mc:AlternateContent xmlns:mc="http://schemas.openxmlformats.org/markup-compatibility/2006">
              <mc:Choice xmlns:v="urn:schemas-microsoft-com:vml" Requires="v">
                <p:oleObj spid="_x0000_s32788" name="Equation" r:id="rId4" imgW="1054100" imgH="228600" progId="Equation.3">
                  <p:embed/>
                </p:oleObj>
              </mc:Choice>
              <mc:Fallback>
                <p:oleObj name="Equation" r:id="rId4" imgW="10541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4332" y="5316549"/>
                        <a:ext cx="2809875"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15" name="Rectangle 14"/>
          <p:cNvSpPr>
            <a:spLocks noChangeArrowheads="1"/>
          </p:cNvSpPr>
          <p:nvPr/>
        </p:nvSpPr>
        <p:spPr bwMode="auto">
          <a:xfrm>
            <a:off x="3733800" y="5562600"/>
            <a:ext cx="50292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The dimensionless scalar </a:t>
            </a:r>
            <a:r>
              <a:rPr lang="el-GR" sz="2400" b="0">
                <a:latin typeface="Times New Roman" panose="02020603050405020304" pitchFamily="18" charset="0"/>
                <a:cs typeface="Times New Roman" panose="02020603050405020304" pitchFamily="18" charset="0"/>
              </a:rPr>
              <a:t>α, </a:t>
            </a:r>
            <a:r>
              <a:rPr lang="en-IN" sz="2400" b="0">
                <a:latin typeface="Times New Roman" panose="02020603050405020304" pitchFamily="18" charset="0"/>
                <a:cs typeface="Times New Roman" panose="02020603050405020304" pitchFamily="18" charset="0"/>
              </a:rPr>
              <a:t>known as decay constant.</a:t>
            </a:r>
          </a:p>
        </p:txBody>
      </p:sp>
      <p:grpSp>
        <p:nvGrpSpPr>
          <p:cNvPr id="29" name="Group 28"/>
          <p:cNvGrpSpPr>
            <a:grpSpLocks/>
          </p:cNvGrpSpPr>
          <p:nvPr/>
        </p:nvGrpSpPr>
        <p:grpSpPr bwMode="auto">
          <a:xfrm>
            <a:off x="0" y="0"/>
            <a:ext cx="9144000" cy="6858000"/>
            <a:chOff x="0" y="0"/>
            <a:chExt cx="9144000" cy="6858000"/>
          </a:xfrm>
        </p:grpSpPr>
        <p:grpSp>
          <p:nvGrpSpPr>
            <p:cNvPr id="30" name="Group 8"/>
            <p:cNvGrpSpPr>
              <a:grpSpLocks/>
            </p:cNvGrpSpPr>
            <p:nvPr/>
          </p:nvGrpSpPr>
          <p:grpSpPr bwMode="auto">
            <a:xfrm>
              <a:off x="0" y="0"/>
              <a:ext cx="9144000" cy="6858000"/>
              <a:chOff x="0" y="0"/>
              <a:chExt cx="5760" cy="4320"/>
            </a:xfrm>
          </p:grpSpPr>
          <p:grpSp>
            <p:nvGrpSpPr>
              <p:cNvPr id="33" name="Group 31"/>
              <p:cNvGrpSpPr>
                <a:grpSpLocks/>
              </p:cNvGrpSpPr>
              <p:nvPr/>
            </p:nvGrpSpPr>
            <p:grpSpPr bwMode="auto">
              <a:xfrm>
                <a:off x="0" y="0"/>
                <a:ext cx="192" cy="4320"/>
                <a:chOff x="0" y="-48"/>
                <a:chExt cx="144" cy="4368"/>
              </a:xfrm>
            </p:grpSpPr>
            <p:sp>
              <p:nvSpPr>
                <p:cNvPr id="43"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4"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4" name="Group 12"/>
              <p:cNvGrpSpPr>
                <a:grpSpLocks/>
              </p:cNvGrpSpPr>
              <p:nvPr/>
            </p:nvGrpSpPr>
            <p:grpSpPr bwMode="auto">
              <a:xfrm>
                <a:off x="5674" y="24"/>
                <a:ext cx="86" cy="4296"/>
                <a:chOff x="5616" y="-48"/>
                <a:chExt cx="144" cy="4368"/>
              </a:xfrm>
            </p:grpSpPr>
            <p:sp>
              <p:nvSpPr>
                <p:cNvPr id="41"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2"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5" name="Group 34"/>
              <p:cNvGrpSpPr>
                <a:grpSpLocks/>
              </p:cNvGrpSpPr>
              <p:nvPr/>
            </p:nvGrpSpPr>
            <p:grpSpPr bwMode="auto">
              <a:xfrm>
                <a:off x="144" y="0"/>
                <a:ext cx="5616" cy="144"/>
                <a:chOff x="96" y="-48"/>
                <a:chExt cx="5520" cy="144"/>
              </a:xfrm>
            </p:grpSpPr>
            <p:sp>
              <p:nvSpPr>
                <p:cNvPr id="39"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40"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6" name="Group 35"/>
              <p:cNvGrpSpPr>
                <a:grpSpLocks/>
              </p:cNvGrpSpPr>
              <p:nvPr/>
            </p:nvGrpSpPr>
            <p:grpSpPr bwMode="auto">
              <a:xfrm>
                <a:off x="144" y="4234"/>
                <a:ext cx="5616" cy="86"/>
                <a:chOff x="96" y="4176"/>
                <a:chExt cx="5520" cy="144"/>
              </a:xfrm>
            </p:grpSpPr>
            <p:sp>
              <p:nvSpPr>
                <p:cNvPr id="37" name="Rectangle 36"/>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37"/>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31" name="Rectangle 19458"/>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Rectangle 31"/>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75726416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dissolve">
                                      <p:cBhvr>
                                        <p:cTn id="22" dur="500"/>
                                        <p:tgtEl>
                                          <p:spTgt spid="2"/>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grpId="0" nodeType="clickEffect">
                                  <p:stCondLst>
                                    <p:cond delay="0"/>
                                  </p:stCondLst>
                                  <p:childTnLst>
                                    <p:set>
                                      <p:cBhvr>
                                        <p:cTn id="31" dur="1" fill="hold">
                                          <p:stCondLst>
                                            <p:cond delay="0"/>
                                          </p:stCondLst>
                                        </p:cTn>
                                        <p:tgtEl>
                                          <p:spTgt spid="15"/>
                                        </p:tgtEl>
                                        <p:attrNameLst>
                                          <p:attrName>style.visibility</p:attrName>
                                        </p:attrNameLst>
                                      </p:cBhvr>
                                      <p:to>
                                        <p:strVal val="visible"/>
                                      </p:to>
                                    </p:set>
                                    <p:animEffect transition="in" filter="dissolve">
                                      <p:cBhvr>
                                        <p:cTn id="3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100672" y="385545"/>
            <a:ext cx="6833528" cy="563562"/>
          </a:xfrm>
        </p:spPr>
        <p:txBody>
          <a:bodyPr/>
          <a:lstStyle/>
          <a:p>
            <a:r>
              <a:rPr lang="en-IN" sz="2800" dirty="0" smtClean="0"/>
              <a:t>Velocity Distribution in </a:t>
            </a:r>
            <a:r>
              <a:rPr lang="en-IN" sz="2800" dirty="0" err="1"/>
              <a:t>F</a:t>
            </a:r>
            <a:r>
              <a:rPr lang="en-IN" sz="2800" dirty="0" err="1" smtClean="0"/>
              <a:t>arwake</a:t>
            </a:r>
            <a:endParaRPr lang="en-IN" sz="2800" dirty="0" smtClean="0"/>
          </a:p>
        </p:txBody>
      </p:sp>
      <p:sp>
        <p:nvSpPr>
          <p:cNvPr id="3" name="Content Placeholder 2"/>
          <p:cNvSpPr>
            <a:spLocks noGrp="1"/>
          </p:cNvSpPr>
          <p:nvPr>
            <p:ph idx="1"/>
          </p:nvPr>
        </p:nvSpPr>
        <p:spPr>
          <a:xfrm>
            <a:off x="320675" y="1078706"/>
            <a:ext cx="8229600" cy="1600200"/>
          </a:xfrm>
        </p:spPr>
        <p:txBody>
          <a:bodyPr/>
          <a:lstStyle/>
          <a:p>
            <a:r>
              <a:rPr lang="en-IN" sz="2400" dirty="0" smtClean="0">
                <a:latin typeface="Times New Roman" panose="02020603050405020304" pitchFamily="18" charset="0"/>
                <a:cs typeface="Times New Roman" panose="02020603050405020304" pitchFamily="18" charset="0"/>
              </a:rPr>
              <a:t>The wind velocity inside the single turbine wake area, given by Jensen’s single wake model. </a:t>
            </a:r>
          </a:p>
          <a:p>
            <a:r>
              <a:rPr lang="en-IN" sz="2400" dirty="0" smtClean="0">
                <a:latin typeface="Times New Roman" panose="02020603050405020304" pitchFamily="18" charset="0"/>
                <a:cs typeface="Times New Roman" panose="02020603050405020304" pitchFamily="18" charset="0"/>
              </a:rPr>
              <a:t>However, the velocity function is not accurate in the near wake regime.</a:t>
            </a:r>
          </a:p>
        </p:txBody>
      </p:sp>
      <p:graphicFrame>
        <p:nvGraphicFramePr>
          <p:cNvPr id="4" name="Object 2"/>
          <p:cNvGraphicFramePr>
            <a:graphicFrameLocks noChangeAspect="1"/>
          </p:cNvGraphicFramePr>
          <p:nvPr>
            <p:extLst>
              <p:ext uri="{D42A27DB-BD31-4B8C-83A1-F6EECF244321}">
                <p14:modId xmlns:p14="http://schemas.microsoft.com/office/powerpoint/2010/main" val="777607391"/>
              </p:ext>
            </p:extLst>
          </p:nvPr>
        </p:nvGraphicFramePr>
        <p:xfrm>
          <a:off x="2148449" y="2412657"/>
          <a:ext cx="3089275" cy="1752600"/>
        </p:xfrm>
        <a:graphic>
          <a:graphicData uri="http://schemas.openxmlformats.org/presentationml/2006/ole">
            <mc:AlternateContent xmlns:mc="http://schemas.openxmlformats.org/markup-compatibility/2006">
              <mc:Choice xmlns:v="urn:schemas-microsoft-com:vml" Requires="v">
                <p:oleObj spid="_x0000_s17498" name="Equation" r:id="rId3" imgW="1968500" imgH="1117600" progId="Equation.3">
                  <p:embed/>
                </p:oleObj>
              </mc:Choice>
              <mc:Fallback>
                <p:oleObj name="Equation" r:id="rId3" imgW="1968500" imgH="1117600" progId="Equation.3">
                  <p:embed/>
                  <p:pic>
                    <p:nvPicPr>
                      <p:cNvPr id="0" name="Object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48449" y="2412657"/>
                        <a:ext cx="3089275"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Rectangle 4"/>
          <p:cNvSpPr>
            <a:spLocks noChangeArrowheads="1"/>
          </p:cNvSpPr>
          <p:nvPr/>
        </p:nvSpPr>
        <p:spPr bwMode="auto">
          <a:xfrm>
            <a:off x="535475" y="4200561"/>
            <a:ext cx="79248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dirty="0">
                <a:latin typeface="Times New Roman" panose="02020603050405020304" pitchFamily="18" charset="0"/>
                <a:cs typeface="Times New Roman" panose="02020603050405020304" pitchFamily="18" charset="0"/>
              </a:rPr>
              <a:t>The wake radius </a:t>
            </a:r>
            <a:r>
              <a:rPr lang="en-IN" sz="2400" b="0" i="1" dirty="0" err="1">
                <a:latin typeface="Times New Roman" panose="02020603050405020304" pitchFamily="18" charset="0"/>
                <a:cs typeface="Times New Roman" panose="02020603050405020304" pitchFamily="18" charset="0"/>
              </a:rPr>
              <a:t>r</a:t>
            </a:r>
            <a:r>
              <a:rPr lang="en-IN" sz="2400" b="0" i="1" baseline="-25000" dirty="0" err="1">
                <a:latin typeface="Times New Roman" panose="02020603050405020304" pitchFamily="18" charset="0"/>
                <a:cs typeface="Times New Roman" panose="02020603050405020304" pitchFamily="18" charset="0"/>
              </a:rPr>
              <a:t>w</a:t>
            </a:r>
            <a:r>
              <a:rPr lang="en-IN" sz="2400" b="0" dirty="0">
                <a:latin typeface="Times New Roman" panose="02020603050405020304" pitchFamily="18" charset="0"/>
                <a:cs typeface="Times New Roman" panose="02020603050405020304" pitchFamily="18" charset="0"/>
              </a:rPr>
              <a:t> and velocity </a:t>
            </a:r>
            <a:r>
              <a:rPr lang="en-IN" sz="2400" b="0" i="1" dirty="0" err="1">
                <a:latin typeface="Times New Roman" panose="02020603050405020304" pitchFamily="18" charset="0"/>
                <a:cs typeface="Times New Roman" panose="02020603050405020304" pitchFamily="18" charset="0"/>
              </a:rPr>
              <a:t>v</a:t>
            </a:r>
            <a:r>
              <a:rPr lang="en-IN" sz="2400" b="0" i="1" baseline="-25000" dirty="0" err="1">
                <a:latin typeface="Times New Roman" panose="02020603050405020304" pitchFamily="18" charset="0"/>
                <a:cs typeface="Times New Roman" panose="02020603050405020304" pitchFamily="18" charset="0"/>
              </a:rPr>
              <a:t>w</a:t>
            </a:r>
            <a:r>
              <a:rPr lang="en-IN" sz="2400" b="0" dirty="0">
                <a:latin typeface="Times New Roman" panose="02020603050405020304" pitchFamily="18" charset="0"/>
                <a:cs typeface="Times New Roman" panose="02020603050405020304" pitchFamily="18" charset="0"/>
              </a:rPr>
              <a:t> both depend on the relative distance </a:t>
            </a:r>
            <a:r>
              <a:rPr lang="en-IN" sz="2400" b="0" i="1" dirty="0">
                <a:latin typeface="Times New Roman" panose="02020603050405020304" pitchFamily="18" charset="0"/>
                <a:cs typeface="Times New Roman" panose="02020603050405020304" pitchFamily="18" charset="0"/>
              </a:rPr>
              <a:t>x</a:t>
            </a:r>
            <a:r>
              <a:rPr lang="en-IN" sz="2400" b="0" dirty="0">
                <a:latin typeface="Times New Roman" panose="02020603050405020304" pitchFamily="18" charset="0"/>
                <a:cs typeface="Times New Roman" panose="02020603050405020304" pitchFamily="18" charset="0"/>
              </a:rPr>
              <a:t> behind the near wake. </a:t>
            </a:r>
          </a:p>
        </p:txBody>
      </p:sp>
      <p:graphicFrame>
        <p:nvGraphicFramePr>
          <p:cNvPr id="14" name="Object 19"/>
          <p:cNvGraphicFramePr>
            <a:graphicFrameLocks noChangeAspect="1"/>
          </p:cNvGraphicFramePr>
          <p:nvPr>
            <p:extLst>
              <p:ext uri="{D42A27DB-BD31-4B8C-83A1-F6EECF244321}">
                <p14:modId xmlns:p14="http://schemas.microsoft.com/office/powerpoint/2010/main" val="2606521404"/>
              </p:ext>
            </p:extLst>
          </p:nvPr>
        </p:nvGraphicFramePr>
        <p:xfrm>
          <a:off x="5596583" y="2949958"/>
          <a:ext cx="2438400" cy="609600"/>
        </p:xfrm>
        <a:graphic>
          <a:graphicData uri="http://schemas.openxmlformats.org/presentationml/2006/ole">
            <mc:AlternateContent xmlns:mc="http://schemas.openxmlformats.org/markup-compatibility/2006">
              <mc:Choice xmlns:v="urn:schemas-microsoft-com:vml" Requires="v">
                <p:oleObj spid="_x0000_s17499" name="Equation" r:id="rId5" imgW="914400" imgH="228600" progId="Equation.3">
                  <p:embed/>
                </p:oleObj>
              </mc:Choice>
              <mc:Fallback>
                <p:oleObj name="Equation" r:id="rId5" imgW="914400" imgH="228600" progId="Equation.3">
                  <p:embed/>
                  <p:pic>
                    <p:nvPicPr>
                      <p:cNvPr id="0" name="Object 19"/>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596583" y="2949958"/>
                        <a:ext cx="2438400" cy="609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 name="Object 20"/>
          <p:cNvGraphicFramePr>
            <a:graphicFrameLocks noChangeAspect="1"/>
          </p:cNvGraphicFramePr>
          <p:nvPr>
            <p:extLst>
              <p:ext uri="{D42A27DB-BD31-4B8C-83A1-F6EECF244321}">
                <p14:modId xmlns:p14="http://schemas.microsoft.com/office/powerpoint/2010/main" val="1702306910"/>
              </p:ext>
            </p:extLst>
          </p:nvPr>
        </p:nvGraphicFramePr>
        <p:xfrm>
          <a:off x="3949088" y="4831312"/>
          <a:ext cx="3963987" cy="1752600"/>
        </p:xfrm>
        <a:graphic>
          <a:graphicData uri="http://schemas.openxmlformats.org/presentationml/2006/ole">
            <mc:AlternateContent xmlns:mc="http://schemas.openxmlformats.org/markup-compatibility/2006">
              <mc:Choice xmlns:v="urn:schemas-microsoft-com:vml" Requires="v">
                <p:oleObj spid="_x0000_s17500" name="Equation" r:id="rId7" imgW="2527300" imgH="1117600" progId="Equation.3">
                  <p:embed/>
                </p:oleObj>
              </mc:Choice>
              <mc:Fallback>
                <p:oleObj name="Equation" r:id="rId7" imgW="2527300" imgH="1117600" progId="Equation.3">
                  <p:embed/>
                  <p:pic>
                    <p:nvPicPr>
                      <p:cNvPr id="0" name="Object 20"/>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3949088" y="4831312"/>
                        <a:ext cx="3963987" cy="1752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1" name="Group 20"/>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4234"/>
                <a:ext cx="5616" cy="86"/>
                <a:chOff x="96" y="4176"/>
                <a:chExt cx="5520" cy="144"/>
              </a:xfrm>
            </p:grpSpPr>
            <p:sp>
              <p:nvSpPr>
                <p:cNvPr id="29" name="Rectangle 2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dissolve">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dissolve">
                                      <p:cBhvr>
                                        <p:cTn id="27" dur="500"/>
                                        <p:tgtEl>
                                          <p:spTgt spid="14"/>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dissolve">
                                      <p:cBhvr>
                                        <p:cTn id="3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178327"/>
            <a:ext cx="6950075" cy="730820"/>
          </a:xfrm>
        </p:spPr>
        <p:txBody>
          <a:bodyPr/>
          <a:lstStyle/>
          <a:p>
            <a:r>
              <a:rPr lang="en-IN" sz="2800" dirty="0" smtClean="0">
                <a:latin typeface="Times New Roman" panose="02020603050405020304" pitchFamily="18" charset="0"/>
                <a:cs typeface="Times New Roman" panose="02020603050405020304" pitchFamily="18" charset="0"/>
              </a:rPr>
              <a:t>Variable Decay Coefficient Model </a:t>
            </a:r>
            <a:endParaRPr lang="en-IN" sz="2800" dirty="0">
              <a:latin typeface="Times New Roman" panose="02020603050405020304" pitchFamily="18" charset="0"/>
              <a:cs typeface="Times New Roman" panose="02020603050405020304" pitchFamily="18" charset="0"/>
            </a:endParaRP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
        <p:nvSpPr>
          <p:cNvPr id="20" name="Content Placeholder 19"/>
          <p:cNvSpPr>
            <a:spLocks noGrp="1" noChangeArrowheads="1"/>
          </p:cNvSpPr>
          <p:nvPr>
            <p:ph idx="1"/>
          </p:nvPr>
        </p:nvSpPr>
        <p:spPr bwMode="auto">
          <a:xfrm>
            <a:off x="470694" y="1168179"/>
            <a:ext cx="82296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IN" sz="2400" dirty="0">
                <a:latin typeface="Times New Roman" panose="02020603050405020304" pitchFamily="18" charset="0"/>
                <a:cs typeface="Times New Roman" panose="02020603050405020304" pitchFamily="18" charset="0"/>
              </a:rPr>
              <a:t>S</a:t>
            </a:r>
            <a:r>
              <a:rPr lang="en-IN" sz="2400" b="0" dirty="0" smtClean="0">
                <a:latin typeface="Times New Roman" panose="02020603050405020304" pitchFamily="18" charset="0"/>
                <a:cs typeface="Times New Roman" panose="02020603050405020304" pitchFamily="18" charset="0"/>
              </a:rPr>
              <a:t>calar </a:t>
            </a:r>
            <a:r>
              <a:rPr lang="en-IN" sz="2400" b="0" i="1" dirty="0">
                <a:latin typeface="Times New Roman" panose="02020603050405020304" pitchFamily="18" charset="0"/>
                <a:cs typeface="Times New Roman" panose="02020603050405020304" pitchFamily="18" charset="0"/>
                <a:sym typeface="Symbol" panose="05050102010706020507" pitchFamily="18" charset="2"/>
              </a:rPr>
              <a:t></a:t>
            </a:r>
            <a:r>
              <a:rPr lang="en-IN" sz="2400" b="0" dirty="0">
                <a:latin typeface="Times New Roman" panose="02020603050405020304" pitchFamily="18" charset="0"/>
                <a:cs typeface="Times New Roman" panose="02020603050405020304" pitchFamily="18" charset="0"/>
                <a:sym typeface="Symbol" panose="05050102010706020507" pitchFamily="18" charset="2"/>
              </a:rPr>
              <a:t> </a:t>
            </a:r>
            <a:r>
              <a:rPr lang="en-IN" sz="2400" b="0" dirty="0">
                <a:latin typeface="Times New Roman" panose="02020603050405020304" pitchFamily="18" charset="0"/>
                <a:cs typeface="Times New Roman" panose="02020603050405020304" pitchFamily="18" charset="0"/>
              </a:rPr>
              <a:t>determines how quickly the wake expands with distance and it is defined as:</a:t>
            </a:r>
          </a:p>
        </p:txBody>
      </p:sp>
      <p:graphicFrame>
        <p:nvGraphicFramePr>
          <p:cNvPr id="21" name="Object 8"/>
          <p:cNvGraphicFramePr>
            <a:graphicFrameLocks noChangeAspect="1"/>
          </p:cNvGraphicFramePr>
          <p:nvPr>
            <p:extLst>
              <p:ext uri="{D42A27DB-BD31-4B8C-83A1-F6EECF244321}">
                <p14:modId xmlns:p14="http://schemas.microsoft.com/office/powerpoint/2010/main" val="2198217316"/>
              </p:ext>
            </p:extLst>
          </p:nvPr>
        </p:nvGraphicFramePr>
        <p:xfrm>
          <a:off x="4585494" y="1580687"/>
          <a:ext cx="1169988" cy="1050925"/>
        </p:xfrm>
        <a:graphic>
          <a:graphicData uri="http://schemas.openxmlformats.org/presentationml/2006/ole">
            <mc:AlternateContent xmlns:mc="http://schemas.openxmlformats.org/markup-compatibility/2006">
              <mc:Choice xmlns:v="urn:schemas-microsoft-com:vml" Requires="v">
                <p:oleObj spid="_x0000_s34883" name="Equation" r:id="rId4" imgW="748975" imgH="672808" progId="Equation.3">
                  <p:embed/>
                </p:oleObj>
              </mc:Choice>
              <mc:Fallback>
                <p:oleObj name="Equation" r:id="rId4" imgW="748975" imgH="672808"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85494" y="1580687"/>
                        <a:ext cx="1169988" cy="1050925"/>
                      </a:xfrm>
                      <a:prstGeom prst="rect">
                        <a:avLst/>
                      </a:prstGeom>
                      <a:solidFill>
                        <a:schemeClr val="bg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2" name="Rectangle 21"/>
          <p:cNvSpPr>
            <a:spLocks noChangeArrowheads="1"/>
          </p:cNvSpPr>
          <p:nvPr/>
        </p:nvSpPr>
        <p:spPr bwMode="auto">
          <a:xfrm>
            <a:off x="324192" y="2679723"/>
            <a:ext cx="86868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dirty="0">
                <a:latin typeface="Times New Roman" panose="02020603050405020304" pitchFamily="18" charset="0"/>
                <a:cs typeface="Times New Roman" panose="02020603050405020304" pitchFamily="18" charset="0"/>
              </a:rPr>
              <a:t>where </a:t>
            </a:r>
            <a:r>
              <a:rPr lang="en-IN" sz="2400" b="0" i="1" dirty="0">
                <a:latin typeface="Times New Roman" panose="02020603050405020304" pitchFamily="18" charset="0"/>
                <a:cs typeface="Times New Roman" panose="02020603050405020304" pitchFamily="18" charset="0"/>
              </a:rPr>
              <a:t>z</a:t>
            </a:r>
            <a:r>
              <a:rPr lang="en-IN" sz="2400" b="0" dirty="0">
                <a:latin typeface="Times New Roman" panose="02020603050405020304" pitchFamily="18" charset="0"/>
                <a:cs typeface="Times New Roman" panose="02020603050405020304" pitchFamily="18" charset="0"/>
              </a:rPr>
              <a:t> is the hub height of the turbine generating the </a:t>
            </a:r>
            <a:r>
              <a:rPr lang="en-IN" sz="2400" b="0" dirty="0" smtClean="0">
                <a:latin typeface="Times New Roman" panose="02020603050405020304" pitchFamily="18" charset="0"/>
                <a:cs typeface="Times New Roman" panose="02020603050405020304" pitchFamily="18" charset="0"/>
              </a:rPr>
              <a:t>wake.</a:t>
            </a:r>
          </a:p>
          <a:p>
            <a:pPr eaLnBrk="1" hangingPunct="1">
              <a:spcBef>
                <a:spcPct val="0"/>
              </a:spcBef>
              <a:buFontTx/>
              <a:buNone/>
            </a:pPr>
            <a:r>
              <a:rPr lang="en-IN" sz="2400" b="0" i="1" dirty="0" smtClean="0">
                <a:latin typeface="Times New Roman" panose="02020603050405020304" pitchFamily="18" charset="0"/>
                <a:cs typeface="Times New Roman" panose="02020603050405020304" pitchFamily="18" charset="0"/>
              </a:rPr>
              <a:t>z</a:t>
            </a:r>
            <a:r>
              <a:rPr lang="en-IN" sz="2400" b="0" i="1" baseline="-25000" dirty="0" smtClean="0">
                <a:latin typeface="Times New Roman" panose="02020603050405020304" pitchFamily="18" charset="0"/>
                <a:cs typeface="Times New Roman" panose="02020603050405020304" pitchFamily="18" charset="0"/>
              </a:rPr>
              <a:t>0</a:t>
            </a:r>
            <a:r>
              <a:rPr lang="en-IN" sz="2400" b="0" i="1" dirty="0" smtClean="0">
                <a:latin typeface="Times New Roman" panose="02020603050405020304" pitchFamily="18" charset="0"/>
                <a:cs typeface="Times New Roman" panose="02020603050405020304" pitchFamily="18" charset="0"/>
              </a:rPr>
              <a:t> </a:t>
            </a:r>
            <a:r>
              <a:rPr lang="en-IN" sz="2400" b="0" dirty="0">
                <a:latin typeface="Times New Roman" panose="02020603050405020304" pitchFamily="18" charset="0"/>
                <a:cs typeface="Times New Roman" panose="02020603050405020304" pitchFamily="18" charset="0"/>
              </a:rPr>
              <a:t>is a </a:t>
            </a:r>
            <a:r>
              <a:rPr lang="en-IN" sz="2400" b="0" dirty="0" smtClean="0">
                <a:latin typeface="Times New Roman" panose="02020603050405020304" pitchFamily="18" charset="0"/>
                <a:cs typeface="Times New Roman" panose="02020603050405020304" pitchFamily="18" charset="0"/>
              </a:rPr>
              <a:t>measure of </a:t>
            </a:r>
            <a:r>
              <a:rPr lang="en-IN" sz="2400" b="0" dirty="0">
                <a:latin typeface="Times New Roman" panose="02020603050405020304" pitchFamily="18" charset="0"/>
                <a:cs typeface="Times New Roman" panose="02020603050405020304" pitchFamily="18" charset="0"/>
              </a:rPr>
              <a:t>surface </a:t>
            </a:r>
            <a:r>
              <a:rPr lang="en-IN" sz="2400" b="0" dirty="0" smtClean="0">
                <a:latin typeface="Times New Roman" panose="02020603050405020304" pitchFamily="18" charset="0"/>
                <a:cs typeface="Times New Roman" panose="02020603050405020304" pitchFamily="18" charset="0"/>
              </a:rPr>
              <a:t>roughness, </a:t>
            </a:r>
            <a:r>
              <a:rPr lang="en-IN" sz="2400" b="0" dirty="0">
                <a:latin typeface="Times New Roman" panose="02020603050405020304" pitchFamily="18" charset="0"/>
                <a:cs typeface="Times New Roman" panose="02020603050405020304" pitchFamily="18" charset="0"/>
              </a:rPr>
              <a:t>which depends on the terrain characteristics.</a:t>
            </a:r>
          </a:p>
        </p:txBody>
      </p:sp>
      <p:grpSp>
        <p:nvGrpSpPr>
          <p:cNvPr id="27" name="Group 10"/>
          <p:cNvGrpSpPr>
            <a:grpSpLocks/>
          </p:cNvGrpSpPr>
          <p:nvPr/>
        </p:nvGrpSpPr>
        <p:grpSpPr bwMode="auto">
          <a:xfrm>
            <a:off x="4611383" y="3813442"/>
            <a:ext cx="4253706" cy="2832100"/>
            <a:chOff x="2217738" y="3733800"/>
            <a:chExt cx="6621462" cy="3005858"/>
          </a:xfrm>
        </p:grpSpPr>
        <p:pic>
          <p:nvPicPr>
            <p:cNvPr id="2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4200" y="3733800"/>
              <a:ext cx="5715000" cy="3005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9" name="Object 7"/>
            <p:cNvGraphicFramePr>
              <a:graphicFrameLocks noChangeAspect="1"/>
            </p:cNvGraphicFramePr>
            <p:nvPr/>
          </p:nvGraphicFramePr>
          <p:xfrm>
            <a:off x="2217738" y="4546600"/>
            <a:ext cx="1279525" cy="939800"/>
          </p:xfrm>
          <a:graphic>
            <a:graphicData uri="http://schemas.openxmlformats.org/presentationml/2006/ole">
              <mc:AlternateContent xmlns:mc="http://schemas.openxmlformats.org/markup-compatibility/2006">
                <mc:Choice xmlns:v="urn:schemas-microsoft-com:vml" Requires="v">
                  <p:oleObj spid="_x0000_s34884" name="Equation" r:id="rId7" imgW="622300" imgH="457200" progId="Equation.3">
                    <p:embed/>
                  </p:oleObj>
                </mc:Choice>
                <mc:Fallback>
                  <p:oleObj name="Equation" r:id="rId7" imgW="62230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2217738" y="45466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0" name="Object 8"/>
            <p:cNvGraphicFramePr>
              <a:graphicFrameLocks noChangeAspect="1"/>
            </p:cNvGraphicFramePr>
            <p:nvPr/>
          </p:nvGraphicFramePr>
          <p:xfrm>
            <a:off x="4076700" y="3949700"/>
            <a:ext cx="190500" cy="215900"/>
          </p:xfrm>
          <a:graphic>
            <a:graphicData uri="http://schemas.openxmlformats.org/presentationml/2006/ole">
              <mc:AlternateContent xmlns:mc="http://schemas.openxmlformats.org/markup-compatibility/2006">
                <mc:Choice xmlns:v="urn:schemas-microsoft-com:vml" Requires="v">
                  <p:oleObj spid="_x0000_s34885" name="Equation" r:id="rId9" imgW="190335" imgH="215713" progId="Equation.3">
                    <p:embed/>
                  </p:oleObj>
                </mc:Choice>
                <mc:Fallback>
                  <p:oleObj name="Equation" r:id="rId9" imgW="190335" imgH="215713"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76700" y="3949700"/>
                          <a:ext cx="1905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grpSp>
        <p:nvGrpSpPr>
          <p:cNvPr id="23" name="Group 6"/>
          <p:cNvGrpSpPr>
            <a:grpSpLocks/>
          </p:cNvGrpSpPr>
          <p:nvPr/>
        </p:nvGrpSpPr>
        <p:grpSpPr bwMode="auto">
          <a:xfrm>
            <a:off x="147148" y="3813442"/>
            <a:ext cx="5173630" cy="2832100"/>
            <a:chOff x="960438" y="2057400"/>
            <a:chExt cx="6430962" cy="2831507"/>
          </a:xfrm>
          <a:solidFill>
            <a:schemeClr val="bg1"/>
          </a:solidFill>
        </p:grpSpPr>
        <p:pic>
          <p:nvPicPr>
            <p:cNvPr id="24"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981200" y="2057400"/>
              <a:ext cx="5410200" cy="283150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aphicFrame>
          <p:nvGraphicFramePr>
            <p:cNvPr id="25" name="Object 4"/>
            <p:cNvGraphicFramePr>
              <a:graphicFrameLocks noChangeAspect="1"/>
            </p:cNvGraphicFramePr>
            <p:nvPr/>
          </p:nvGraphicFramePr>
          <p:xfrm>
            <a:off x="960438" y="2730500"/>
            <a:ext cx="1279525" cy="939800"/>
          </p:xfrm>
          <a:graphic>
            <a:graphicData uri="http://schemas.openxmlformats.org/presentationml/2006/ole">
              <mc:AlternateContent xmlns:mc="http://schemas.openxmlformats.org/markup-compatibility/2006">
                <mc:Choice xmlns:v="urn:schemas-microsoft-com:vml" Requires="v">
                  <p:oleObj spid="_x0000_s34886" name="Equation" r:id="rId12" imgW="622300" imgH="457200" progId="Equation.3">
                    <p:embed/>
                  </p:oleObj>
                </mc:Choice>
                <mc:Fallback>
                  <p:oleObj name="Equation" r:id="rId12" imgW="622300" imgH="4572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960438" y="2730500"/>
                          <a:ext cx="1279525" cy="939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6" name="Object 5"/>
            <p:cNvGraphicFramePr>
              <a:graphicFrameLocks noChangeAspect="1"/>
            </p:cNvGraphicFramePr>
            <p:nvPr/>
          </p:nvGraphicFramePr>
          <p:xfrm>
            <a:off x="2819400" y="2133600"/>
            <a:ext cx="190500" cy="215900"/>
          </p:xfrm>
          <a:graphic>
            <a:graphicData uri="http://schemas.openxmlformats.org/presentationml/2006/ole">
              <mc:AlternateContent xmlns:mc="http://schemas.openxmlformats.org/markup-compatibility/2006">
                <mc:Choice xmlns:v="urn:schemas-microsoft-com:vml" Requires="v">
                  <p:oleObj spid="_x0000_s34887" name="Equation" r:id="rId13" imgW="190335" imgH="215713" progId="Equation.3">
                    <p:embed/>
                  </p:oleObj>
                </mc:Choice>
                <mc:Fallback>
                  <p:oleObj name="Equation" r:id="rId13" imgW="190335" imgH="215713" progId="Equation.3">
                    <p:embed/>
                    <p:pic>
                      <p:nvPicPr>
                        <p:cNvPr id="0" nam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819400" y="2133600"/>
                          <a:ext cx="190500" cy="2159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spTree>
    <p:extLst>
      <p:ext uri="{BB962C8B-B14F-4D97-AF65-F5344CB8AC3E}">
        <p14:creationId xmlns:p14="http://schemas.microsoft.com/office/powerpoint/2010/main" val="3699754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dissolve">
                                      <p:cBhvr>
                                        <p:cTn id="7" dur="500"/>
                                        <p:tgtEl>
                                          <p:spTgt spid="20"/>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dissolv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dissolve">
                                      <p:cBhvr>
                                        <p:cTn id="17" dur="500"/>
                                        <p:tgtEl>
                                          <p:spTgt spid="22"/>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dissolve">
                                      <p:cBhvr>
                                        <p:cTn id="22" dur="500"/>
                                        <p:tgtEl>
                                          <p:spTgt spid="23"/>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5634" y="190133"/>
            <a:ext cx="7308166" cy="862380"/>
          </a:xfrm>
        </p:spPr>
        <p:txBody>
          <a:bodyPr/>
          <a:lstStyle/>
          <a:p>
            <a:r>
              <a:rPr lang="en-IN" sz="2800" dirty="0" smtClean="0">
                <a:latin typeface="Times New Roman" panose="02020603050405020304" pitchFamily="18" charset="0"/>
                <a:cs typeface="Times New Roman" panose="02020603050405020304" pitchFamily="18" charset="0"/>
              </a:rPr>
              <a:t>Comparative Study of Jensen Model </a:t>
            </a:r>
            <a:r>
              <a:rPr lang="en-IN" sz="2800" dirty="0" err="1" smtClean="0">
                <a:latin typeface="Times New Roman" panose="02020603050405020304" pitchFamily="18" charset="0"/>
                <a:cs typeface="Times New Roman" panose="02020603050405020304" pitchFamily="18" charset="0"/>
              </a:rPr>
              <a:t>Vs</a:t>
            </a:r>
            <a:r>
              <a:rPr lang="en-IN" sz="2800" dirty="0" smtClean="0">
                <a:latin typeface="Times New Roman" panose="02020603050405020304" pitchFamily="18" charset="0"/>
                <a:cs typeface="Times New Roman" panose="02020603050405020304" pitchFamily="18" charset="0"/>
              </a:rPr>
              <a:t> Accurate Analytical Model</a:t>
            </a:r>
            <a:endParaRPr lang="en-IN" sz="2800"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457200" y="1600201"/>
            <a:ext cx="8229600" cy="609600"/>
          </a:xfrm>
        </p:spPr>
        <p:txBody>
          <a:bodyPr/>
          <a:lstStyle/>
          <a:p>
            <a:r>
              <a:rPr lang="en-IN" sz="2400" dirty="0" smtClean="0">
                <a:latin typeface="Times New Roman" panose="02020603050405020304" pitchFamily="18" charset="0"/>
                <a:cs typeface="Times New Roman" panose="02020603050405020304" pitchFamily="18" charset="0"/>
              </a:rPr>
              <a:t>The Jensen Model:</a:t>
            </a:r>
            <a:endParaRPr lang="en-IN" sz="2400" dirty="0">
              <a:latin typeface="Times New Roman" panose="02020603050405020304" pitchFamily="18" charset="0"/>
              <a:cs typeface="Times New Roman" panose="02020603050405020304" pitchFamily="18" charset="0"/>
            </a:endParaRPr>
          </a:p>
        </p:txBody>
      </p:sp>
      <p:graphicFrame>
        <p:nvGraphicFramePr>
          <p:cNvPr id="4" name="Object 20"/>
          <p:cNvGraphicFramePr>
            <a:graphicFrameLocks noChangeAspect="1"/>
          </p:cNvGraphicFramePr>
          <p:nvPr>
            <p:extLst>
              <p:ext uri="{D42A27DB-BD31-4B8C-83A1-F6EECF244321}">
                <p14:modId xmlns:p14="http://schemas.microsoft.com/office/powerpoint/2010/main" val="165447589"/>
              </p:ext>
            </p:extLst>
          </p:nvPr>
        </p:nvGraphicFramePr>
        <p:xfrm>
          <a:off x="3443288" y="1417638"/>
          <a:ext cx="2895600" cy="1280233"/>
        </p:xfrm>
        <a:graphic>
          <a:graphicData uri="http://schemas.openxmlformats.org/presentationml/2006/ole">
            <mc:AlternateContent xmlns:mc="http://schemas.openxmlformats.org/markup-compatibility/2006">
              <mc:Choice xmlns:v="urn:schemas-microsoft-com:vml" Requires="v">
                <p:oleObj spid="_x0000_s35910" name="Equation" r:id="rId3" imgW="2527300" imgH="1117600" progId="Equation.3">
                  <p:embed/>
                </p:oleObj>
              </mc:Choice>
              <mc:Fallback>
                <p:oleObj name="Equation" r:id="rId3" imgW="2527300" imgH="1117600" progId="Equation.3">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43288" y="1417638"/>
                        <a:ext cx="2895600" cy="1280233"/>
                      </a:xfrm>
                      <a:prstGeom prst="rect">
                        <a:avLst/>
                      </a:prstGeom>
                      <a:noFill/>
                      <a:ln>
                        <a:noFill/>
                      </a:ln>
                      <a:effectLst/>
                      <a:extLst/>
                    </p:spPr>
                  </p:pic>
                </p:oleObj>
              </mc:Fallback>
            </mc:AlternateContent>
          </a:graphicData>
        </a:graphic>
      </p:graphicFrame>
      <p:sp>
        <p:nvSpPr>
          <p:cNvPr id="5" name="Content Placeholder 2"/>
          <p:cNvSpPr txBox="1">
            <a:spLocks/>
          </p:cNvSpPr>
          <p:nvPr/>
        </p:nvSpPr>
        <p:spPr bwMode="auto">
          <a:xfrm>
            <a:off x="413653" y="2826105"/>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IN" sz="2400" b="0" kern="0" dirty="0" smtClean="0">
                <a:latin typeface="Times New Roman" panose="02020603050405020304" pitchFamily="18" charset="0"/>
                <a:cs typeface="Times New Roman" panose="02020603050405020304" pitchFamily="18" charset="0"/>
              </a:rPr>
              <a:t>The Accurate Analytical </a:t>
            </a:r>
            <a:r>
              <a:rPr lang="en-IN" sz="2400" b="0" kern="0" dirty="0">
                <a:latin typeface="Times New Roman" panose="02020603050405020304" pitchFamily="18" charset="0"/>
                <a:cs typeface="Times New Roman" panose="02020603050405020304" pitchFamily="18" charset="0"/>
              </a:rPr>
              <a:t>M</a:t>
            </a:r>
            <a:r>
              <a:rPr lang="en-IN" sz="2400" b="0" kern="0" dirty="0" smtClean="0">
                <a:latin typeface="Times New Roman" panose="02020603050405020304" pitchFamily="18" charset="0"/>
                <a:cs typeface="Times New Roman" panose="02020603050405020304" pitchFamily="18" charset="0"/>
              </a:rPr>
              <a:t>odel:</a:t>
            </a:r>
            <a:endParaRPr lang="en-IN" sz="2400" b="0" kern="0" dirty="0">
              <a:latin typeface="Times New Roman" panose="02020603050405020304" pitchFamily="18" charset="0"/>
              <a:cs typeface="Times New Roman" panose="02020603050405020304" pitchFamily="18" charset="0"/>
            </a:endParaRPr>
          </a:p>
        </p:txBody>
      </p:sp>
      <p:graphicFrame>
        <p:nvGraphicFramePr>
          <p:cNvPr id="6" name="Object 2"/>
          <p:cNvGraphicFramePr>
            <a:graphicFrameLocks noChangeAspect="1"/>
          </p:cNvGraphicFramePr>
          <p:nvPr>
            <p:extLst>
              <p:ext uri="{D42A27DB-BD31-4B8C-83A1-F6EECF244321}">
                <p14:modId xmlns:p14="http://schemas.microsoft.com/office/powerpoint/2010/main" val="562490442"/>
              </p:ext>
            </p:extLst>
          </p:nvPr>
        </p:nvGraphicFramePr>
        <p:xfrm>
          <a:off x="852488" y="3275368"/>
          <a:ext cx="4038600" cy="685800"/>
        </p:xfrm>
        <a:graphic>
          <a:graphicData uri="http://schemas.openxmlformats.org/presentationml/2006/ole">
            <mc:AlternateContent xmlns:mc="http://schemas.openxmlformats.org/markup-compatibility/2006">
              <mc:Choice xmlns:v="urn:schemas-microsoft-com:vml" Requires="v">
                <p:oleObj spid="_x0000_s35911" name="Equation" r:id="rId5" imgW="1346040" imgH="228600" progId="Equation.3">
                  <p:embed/>
                </p:oleObj>
              </mc:Choice>
              <mc:Fallback>
                <p:oleObj name="Equation" r:id="rId5" imgW="1346040" imgH="228600" progId="Equation.3">
                  <p:embed/>
                  <p:pic>
                    <p:nvPicPr>
                      <p:cNvPr id="0" name=""/>
                      <p:cNvPicPr>
                        <a:picLocks noChangeAspect="1" noChangeArrowheads="1"/>
                      </p:cNvPicPr>
                      <p:nvPr/>
                    </p:nvPicPr>
                    <p:blipFill>
                      <a:blip r:embed="rId6"/>
                      <a:srcRect/>
                      <a:stretch>
                        <a:fillRect/>
                      </a:stretch>
                    </p:blipFill>
                    <p:spPr bwMode="auto">
                      <a:xfrm>
                        <a:off x="852488" y="3275368"/>
                        <a:ext cx="4038600" cy="685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748795784"/>
              </p:ext>
            </p:extLst>
          </p:nvPr>
        </p:nvGraphicFramePr>
        <p:xfrm>
          <a:off x="5181600" y="3326255"/>
          <a:ext cx="2019300" cy="647700"/>
        </p:xfrm>
        <a:graphic>
          <a:graphicData uri="http://schemas.openxmlformats.org/presentationml/2006/ole">
            <mc:AlternateContent xmlns:mc="http://schemas.openxmlformats.org/markup-compatibility/2006">
              <mc:Choice xmlns:v="urn:schemas-microsoft-com:vml" Requires="v">
                <p:oleObj spid="_x0000_s35912" name="Equation" r:id="rId7" imgW="672808" imgH="215806" progId="Equation.3">
                  <p:embed/>
                </p:oleObj>
              </mc:Choice>
              <mc:Fallback>
                <p:oleObj name="Equation" r:id="rId7" imgW="672808" imgH="215806"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81600" y="3326255"/>
                        <a:ext cx="2019300" cy="6477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Rectangle 7"/>
          <p:cNvSpPr>
            <a:spLocks noChangeArrowheads="1"/>
          </p:cNvSpPr>
          <p:nvPr/>
        </p:nvSpPr>
        <p:spPr bwMode="auto">
          <a:xfrm>
            <a:off x="762000" y="4091195"/>
            <a:ext cx="55768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dirty="0">
                <a:latin typeface="Times New Roman" panose="02020603050405020304" pitchFamily="18" charset="0"/>
                <a:cs typeface="Times New Roman" panose="02020603050405020304" pitchFamily="18" charset="0"/>
              </a:rPr>
              <a:t>The constants </a:t>
            </a:r>
            <a:r>
              <a:rPr lang="en-IN" sz="2400" b="0" i="1" dirty="0">
                <a:latin typeface="Times New Roman" panose="02020603050405020304" pitchFamily="18" charset="0"/>
                <a:cs typeface="Times New Roman" panose="02020603050405020304" pitchFamily="18" charset="0"/>
              </a:rPr>
              <a:t>k</a:t>
            </a:r>
            <a:r>
              <a:rPr lang="en-IN" sz="2400" b="0" i="1" baseline="-25000" dirty="0">
                <a:latin typeface="Times New Roman" panose="02020603050405020304" pitchFamily="18" charset="0"/>
                <a:cs typeface="Times New Roman" panose="02020603050405020304" pitchFamily="18" charset="0"/>
              </a:rPr>
              <a:t>-</a:t>
            </a:r>
            <a:r>
              <a:rPr lang="en-IN" sz="2400" b="0" i="1" dirty="0">
                <a:latin typeface="Times New Roman" panose="02020603050405020304" pitchFamily="18" charset="0"/>
                <a:cs typeface="Times New Roman" panose="02020603050405020304" pitchFamily="18" charset="0"/>
              </a:rPr>
              <a:t>, and k</a:t>
            </a:r>
            <a:r>
              <a:rPr lang="en-IN" sz="2400" b="0" i="1" baseline="-25000" dirty="0">
                <a:latin typeface="Times New Roman" panose="02020603050405020304" pitchFamily="18" charset="0"/>
                <a:cs typeface="Times New Roman" panose="02020603050405020304" pitchFamily="18" charset="0"/>
                <a:sym typeface="Symbol" panose="05050102010706020507" pitchFamily="18" charset="2"/>
              </a:rPr>
              <a:t></a:t>
            </a:r>
            <a:r>
              <a:rPr lang="en-IN" sz="2400" b="0" i="1" dirty="0">
                <a:latin typeface="Times New Roman" panose="02020603050405020304" pitchFamily="18" charset="0"/>
                <a:cs typeface="Times New Roman" panose="02020603050405020304" pitchFamily="18" charset="0"/>
              </a:rPr>
              <a:t>, will vary with C</a:t>
            </a:r>
            <a:r>
              <a:rPr lang="en-IN" sz="2400" b="0" i="1" baseline="-25000" dirty="0">
                <a:latin typeface="Times New Roman" panose="02020603050405020304" pitchFamily="18" charset="0"/>
                <a:cs typeface="Times New Roman" panose="02020603050405020304" pitchFamily="18" charset="0"/>
              </a:rPr>
              <a:t>T</a:t>
            </a:r>
            <a:endParaRPr lang="en-IN" sz="2400" b="0" baseline="-25000" dirty="0">
              <a:latin typeface="Times New Roman" panose="02020603050405020304" pitchFamily="18" charset="0"/>
              <a:cs typeface="Times New Roman" panose="02020603050405020304" pitchFamily="18" charset="0"/>
            </a:endParaRPr>
          </a:p>
        </p:txBody>
      </p:sp>
      <p:graphicFrame>
        <p:nvGraphicFramePr>
          <p:cNvPr id="9" name="Object 2"/>
          <p:cNvGraphicFramePr>
            <a:graphicFrameLocks noChangeAspect="1"/>
          </p:cNvGraphicFramePr>
          <p:nvPr>
            <p:extLst>
              <p:ext uri="{D42A27DB-BD31-4B8C-83A1-F6EECF244321}">
                <p14:modId xmlns:p14="http://schemas.microsoft.com/office/powerpoint/2010/main" val="3856424696"/>
              </p:ext>
            </p:extLst>
          </p:nvPr>
        </p:nvGraphicFramePr>
        <p:xfrm>
          <a:off x="687193" y="4844172"/>
          <a:ext cx="7321551" cy="1335087"/>
        </p:xfrm>
        <a:graphic>
          <a:graphicData uri="http://schemas.openxmlformats.org/presentationml/2006/ole">
            <mc:AlternateContent xmlns:mc="http://schemas.openxmlformats.org/markup-compatibility/2006">
              <mc:Choice xmlns:v="urn:schemas-microsoft-com:vml" Requires="v">
                <p:oleObj spid="_x0000_s35913" name="Equation" r:id="rId9" imgW="3060360" imgH="558720" progId="Equation.3">
                  <p:embed/>
                </p:oleObj>
              </mc:Choice>
              <mc:Fallback>
                <p:oleObj name="Equation" r:id="rId9" imgW="3060360" imgH="558720" progId="Equation.3">
                  <p:embed/>
                  <p:pic>
                    <p:nvPicPr>
                      <p:cNvPr id="0" name=""/>
                      <p:cNvPicPr>
                        <a:picLocks noChangeAspect="1" noChangeArrowheads="1"/>
                      </p:cNvPicPr>
                      <p:nvPr/>
                    </p:nvPicPr>
                    <p:blipFill>
                      <a:blip r:embed="rId10"/>
                      <a:srcRect/>
                      <a:stretch>
                        <a:fillRect/>
                      </a:stretch>
                    </p:blipFill>
                    <p:spPr bwMode="auto">
                      <a:xfrm>
                        <a:off x="687193" y="4844172"/>
                        <a:ext cx="7321551" cy="1335087"/>
                      </a:xfrm>
                      <a:prstGeom prst="rect">
                        <a:avLst/>
                      </a:prstGeom>
                      <a:noFill/>
                      <a:ln>
                        <a:noFill/>
                      </a:ln>
                      <a:effectLst/>
                      <a:extLst/>
                    </p:spPr>
                  </p:pic>
                </p:oleObj>
              </mc:Fallback>
            </mc:AlternateContent>
          </a:graphicData>
        </a:graphic>
      </p:graphicFrame>
      <p:grpSp>
        <p:nvGrpSpPr>
          <p:cNvPr id="12" name="Group 11"/>
          <p:cNvGrpSpPr>
            <a:grpSpLocks/>
          </p:cNvGrpSpPr>
          <p:nvPr/>
        </p:nvGrpSpPr>
        <p:grpSpPr bwMode="auto">
          <a:xfrm>
            <a:off x="0" y="0"/>
            <a:ext cx="9144000" cy="6858000"/>
            <a:chOff x="0" y="0"/>
            <a:chExt cx="9144000" cy="6858000"/>
          </a:xfrm>
        </p:grpSpPr>
        <p:grpSp>
          <p:nvGrpSpPr>
            <p:cNvPr id="13" name="Group 8"/>
            <p:cNvGrpSpPr>
              <a:grpSpLocks/>
            </p:cNvGrpSpPr>
            <p:nvPr/>
          </p:nvGrpSpPr>
          <p:grpSpPr bwMode="auto">
            <a:xfrm>
              <a:off x="0" y="0"/>
              <a:ext cx="9144000" cy="6858000"/>
              <a:chOff x="0" y="0"/>
              <a:chExt cx="5760" cy="4320"/>
            </a:xfrm>
          </p:grpSpPr>
          <p:grpSp>
            <p:nvGrpSpPr>
              <p:cNvPr id="16" name="Group 31"/>
              <p:cNvGrpSpPr>
                <a:grpSpLocks/>
              </p:cNvGrpSpPr>
              <p:nvPr/>
            </p:nvGrpSpPr>
            <p:grpSpPr bwMode="auto">
              <a:xfrm>
                <a:off x="0" y="0"/>
                <a:ext cx="192" cy="4320"/>
                <a:chOff x="0" y="-48"/>
                <a:chExt cx="144" cy="4368"/>
              </a:xfrm>
            </p:grpSpPr>
            <p:sp>
              <p:nvSpPr>
                <p:cNvPr id="2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7" name="Group 12"/>
              <p:cNvGrpSpPr>
                <a:grpSpLocks/>
              </p:cNvGrpSpPr>
              <p:nvPr/>
            </p:nvGrpSpPr>
            <p:grpSpPr bwMode="auto">
              <a:xfrm>
                <a:off x="5674" y="24"/>
                <a:ext cx="86" cy="4296"/>
                <a:chOff x="5616" y="-48"/>
                <a:chExt cx="144" cy="4368"/>
              </a:xfrm>
            </p:grpSpPr>
            <p:sp>
              <p:nvSpPr>
                <p:cNvPr id="2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8" name="Group 17"/>
              <p:cNvGrpSpPr>
                <a:grpSpLocks/>
              </p:cNvGrpSpPr>
              <p:nvPr/>
            </p:nvGrpSpPr>
            <p:grpSpPr bwMode="auto">
              <a:xfrm>
                <a:off x="144" y="0"/>
                <a:ext cx="5616" cy="144"/>
                <a:chOff x="96" y="-48"/>
                <a:chExt cx="5520" cy="144"/>
              </a:xfrm>
            </p:grpSpPr>
            <p:sp>
              <p:nvSpPr>
                <p:cNvPr id="2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9" name="Group 18"/>
              <p:cNvGrpSpPr>
                <a:grpSpLocks/>
              </p:cNvGrpSpPr>
              <p:nvPr/>
            </p:nvGrpSpPr>
            <p:grpSpPr bwMode="auto">
              <a:xfrm>
                <a:off x="144" y="4234"/>
                <a:ext cx="5616" cy="86"/>
                <a:chOff x="96" y="4176"/>
                <a:chExt cx="5520" cy="144"/>
              </a:xfrm>
            </p:grpSpPr>
            <p:sp>
              <p:nvSpPr>
                <p:cNvPr id="20" name="Rectangle 1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2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4"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41455924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dissolve">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dissolve">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645275" cy="672684"/>
          </a:xfrm>
        </p:spPr>
        <p:txBody>
          <a:bodyPr/>
          <a:lstStyle/>
          <a:p>
            <a:r>
              <a:rPr lang="en-IN" sz="2800" dirty="0" smtClean="0">
                <a:latin typeface="Times New Roman" panose="02020603050405020304" pitchFamily="18" charset="0"/>
                <a:cs typeface="Times New Roman" panose="02020603050405020304" pitchFamily="18" charset="0"/>
              </a:rPr>
              <a:t>Estimation of Accurate Decay Constant</a:t>
            </a:r>
            <a:endParaRPr lang="en-IN" sz="2800" dirty="0">
              <a:latin typeface="Times New Roman" panose="02020603050405020304" pitchFamily="18" charset="0"/>
              <a:cs typeface="Times New Roman" panose="02020603050405020304" pitchFamily="18" charset="0"/>
            </a:endParaRPr>
          </a:p>
        </p:txBody>
      </p:sp>
      <p:graphicFrame>
        <p:nvGraphicFramePr>
          <p:cNvPr id="5" name="Object 4"/>
          <p:cNvGraphicFramePr>
            <a:graphicFrameLocks noChangeAspect="1"/>
          </p:cNvGraphicFramePr>
          <p:nvPr>
            <p:extLst>
              <p:ext uri="{D42A27DB-BD31-4B8C-83A1-F6EECF244321}">
                <p14:modId xmlns:p14="http://schemas.microsoft.com/office/powerpoint/2010/main" val="1894482889"/>
              </p:ext>
            </p:extLst>
          </p:nvPr>
        </p:nvGraphicFramePr>
        <p:xfrm>
          <a:off x="3306546" y="1250057"/>
          <a:ext cx="3236913" cy="1066800"/>
        </p:xfrm>
        <a:graphic>
          <a:graphicData uri="http://schemas.openxmlformats.org/presentationml/2006/ole">
            <mc:AlternateContent xmlns:mc="http://schemas.openxmlformats.org/markup-compatibility/2006">
              <mc:Choice xmlns:v="urn:schemas-microsoft-com:vml" Requires="v">
                <p:oleObj spid="_x0000_s36945" name="Equation" r:id="rId3" imgW="2197080" imgH="723600" progId="Equation.3">
                  <p:embed/>
                </p:oleObj>
              </mc:Choice>
              <mc:Fallback>
                <p:oleObj name="Equation" r:id="rId3" imgW="2197080" imgH="723600" progId="Equation.3">
                  <p:embed/>
                  <p:pic>
                    <p:nvPicPr>
                      <p:cNvPr id="0" name=""/>
                      <p:cNvPicPr>
                        <a:picLocks noChangeAspect="1" noChangeArrowheads="1"/>
                      </p:cNvPicPr>
                      <p:nvPr/>
                    </p:nvPicPr>
                    <p:blipFill>
                      <a:blip r:embed="rId4"/>
                      <a:srcRect/>
                      <a:stretch>
                        <a:fillRect/>
                      </a:stretch>
                    </p:blipFill>
                    <p:spPr bwMode="auto">
                      <a:xfrm>
                        <a:off x="3306546" y="1250057"/>
                        <a:ext cx="3236913" cy="10668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5"/>
          <p:cNvGraphicFramePr>
            <a:graphicFrameLocks noChangeAspect="1"/>
          </p:cNvGraphicFramePr>
          <p:nvPr>
            <p:extLst>
              <p:ext uri="{D42A27DB-BD31-4B8C-83A1-F6EECF244321}">
                <p14:modId xmlns:p14="http://schemas.microsoft.com/office/powerpoint/2010/main" val="2238031422"/>
              </p:ext>
            </p:extLst>
          </p:nvPr>
        </p:nvGraphicFramePr>
        <p:xfrm>
          <a:off x="414202" y="2361698"/>
          <a:ext cx="4387850" cy="990600"/>
        </p:xfrm>
        <a:graphic>
          <a:graphicData uri="http://schemas.openxmlformats.org/presentationml/2006/ole">
            <mc:AlternateContent xmlns:mc="http://schemas.openxmlformats.org/markup-compatibility/2006">
              <mc:Choice xmlns:v="urn:schemas-microsoft-com:vml" Requires="v">
                <p:oleObj spid="_x0000_s36946" name="Equation" r:id="rId5" imgW="2361960" imgH="533160" progId="Equation.3">
                  <p:embed/>
                </p:oleObj>
              </mc:Choice>
              <mc:Fallback>
                <p:oleObj name="Equation" r:id="rId5" imgW="2361960" imgH="533160" progId="Equation.3">
                  <p:embed/>
                  <p:pic>
                    <p:nvPicPr>
                      <p:cNvPr id="0" name=""/>
                      <p:cNvPicPr>
                        <a:picLocks noChangeAspect="1" noChangeArrowheads="1"/>
                      </p:cNvPicPr>
                      <p:nvPr/>
                    </p:nvPicPr>
                    <p:blipFill>
                      <a:blip r:embed="rId6"/>
                      <a:srcRect/>
                      <a:stretch>
                        <a:fillRect/>
                      </a:stretch>
                    </p:blipFill>
                    <p:spPr bwMode="auto">
                      <a:xfrm>
                        <a:off x="414202" y="2361698"/>
                        <a:ext cx="4387850" cy="9906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6"/>
          <p:cNvGraphicFramePr>
            <a:graphicFrameLocks noChangeAspect="1"/>
          </p:cNvGraphicFramePr>
          <p:nvPr>
            <p:extLst>
              <p:ext uri="{D42A27DB-BD31-4B8C-83A1-F6EECF244321}">
                <p14:modId xmlns:p14="http://schemas.microsoft.com/office/powerpoint/2010/main" val="3333869605"/>
              </p:ext>
            </p:extLst>
          </p:nvPr>
        </p:nvGraphicFramePr>
        <p:xfrm>
          <a:off x="4997118" y="2425086"/>
          <a:ext cx="3797300" cy="942975"/>
        </p:xfrm>
        <a:graphic>
          <a:graphicData uri="http://schemas.openxmlformats.org/presentationml/2006/ole">
            <mc:AlternateContent xmlns:mc="http://schemas.openxmlformats.org/markup-compatibility/2006">
              <mc:Choice xmlns:v="urn:schemas-microsoft-com:vml" Requires="v">
                <p:oleObj spid="_x0000_s36947" name="Equation" r:id="rId7" imgW="2044700" imgH="508000" progId="Equation.3">
                  <p:embed/>
                </p:oleObj>
              </mc:Choice>
              <mc:Fallback>
                <p:oleObj name="Equation" r:id="rId7" imgW="2044700" imgH="508000" progId="Equation.3">
                  <p:embed/>
                  <p:pic>
                    <p:nvPicPr>
                      <p:cNvPr id="0" nam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997118" y="2425086"/>
                        <a:ext cx="3797300" cy="9429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8" name="Group 7"/>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2" name="Group 3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4" name="Group 13"/>
              <p:cNvGrpSpPr>
                <a:grpSpLocks/>
              </p:cNvGrpSpPr>
              <p:nvPr/>
            </p:nvGrpSpPr>
            <p:grpSpPr bwMode="auto">
              <a:xfrm>
                <a:off x="144" y="0"/>
                <a:ext cx="5616" cy="144"/>
                <a:chOff x="96" y="-48"/>
                <a:chExt cx="5520" cy="144"/>
              </a:xfrm>
            </p:grpSpPr>
            <p:sp>
              <p:nvSpPr>
                <p:cNvPr id="1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5" name="Group 14"/>
              <p:cNvGrpSpPr>
                <a:grpSpLocks/>
              </p:cNvGrpSpPr>
              <p:nvPr/>
            </p:nvGrpSpPr>
            <p:grpSpPr bwMode="auto">
              <a:xfrm>
                <a:off x="144" y="4234"/>
                <a:ext cx="5616" cy="86"/>
                <a:chOff x="96" y="4176"/>
                <a:chExt cx="5520" cy="144"/>
              </a:xfrm>
            </p:grpSpPr>
            <p:sp>
              <p:nvSpPr>
                <p:cNvPr id="16" name="Rectangle 1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0"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4" name="Object 20"/>
          <p:cNvGraphicFramePr>
            <a:graphicFrameLocks noChangeAspect="1"/>
          </p:cNvGraphicFramePr>
          <p:nvPr>
            <p:extLst>
              <p:ext uri="{D42A27DB-BD31-4B8C-83A1-F6EECF244321}">
                <p14:modId xmlns:p14="http://schemas.microsoft.com/office/powerpoint/2010/main" val="669246456"/>
              </p:ext>
            </p:extLst>
          </p:nvPr>
        </p:nvGraphicFramePr>
        <p:xfrm>
          <a:off x="777531" y="3257306"/>
          <a:ext cx="7741337" cy="1540622"/>
        </p:xfrm>
        <a:graphic>
          <a:graphicData uri="http://schemas.openxmlformats.org/presentationml/2006/ole">
            <mc:AlternateContent xmlns:mc="http://schemas.openxmlformats.org/markup-compatibility/2006">
              <mc:Choice xmlns:v="urn:schemas-microsoft-com:vml" Requires="v">
                <p:oleObj spid="_x0000_s36948" name="Equation" r:id="rId10" imgW="5613120" imgH="1117440" progId="Equation.3">
                  <p:embed/>
                </p:oleObj>
              </mc:Choice>
              <mc:Fallback>
                <p:oleObj name="Equation" r:id="rId10" imgW="5613120" imgH="1117440" progId="Equation.3">
                  <p:embed/>
                  <p:pic>
                    <p:nvPicPr>
                      <p:cNvPr id="0" name=""/>
                      <p:cNvPicPr>
                        <a:picLocks noChangeAspect="1" noChangeArrowheads="1"/>
                      </p:cNvPicPr>
                      <p:nvPr/>
                    </p:nvPicPr>
                    <p:blipFill>
                      <a:blip r:embed="rId11"/>
                      <a:srcRect/>
                      <a:stretch>
                        <a:fillRect/>
                      </a:stretch>
                    </p:blipFill>
                    <p:spPr bwMode="auto">
                      <a:xfrm>
                        <a:off x="777531" y="3257306"/>
                        <a:ext cx="7741337" cy="1540622"/>
                      </a:xfrm>
                      <a:prstGeom prst="rect">
                        <a:avLst/>
                      </a:prstGeom>
                      <a:noFill/>
                      <a:ln>
                        <a:noFill/>
                      </a:ln>
                      <a:effectLst/>
                      <a:extLst/>
                    </p:spPr>
                  </p:pic>
                </p:oleObj>
              </mc:Fallback>
            </mc:AlternateContent>
          </a:graphicData>
        </a:graphic>
      </p:graphicFrame>
      <p:graphicFrame>
        <p:nvGraphicFramePr>
          <p:cNvPr id="25" name="Object 20"/>
          <p:cNvGraphicFramePr>
            <a:graphicFrameLocks noChangeAspect="1"/>
          </p:cNvGraphicFramePr>
          <p:nvPr>
            <p:extLst>
              <p:ext uri="{D42A27DB-BD31-4B8C-83A1-F6EECF244321}">
                <p14:modId xmlns:p14="http://schemas.microsoft.com/office/powerpoint/2010/main" val="830566281"/>
              </p:ext>
            </p:extLst>
          </p:nvPr>
        </p:nvGraphicFramePr>
        <p:xfrm>
          <a:off x="848068" y="4853390"/>
          <a:ext cx="7670800" cy="1665288"/>
        </p:xfrm>
        <a:graphic>
          <a:graphicData uri="http://schemas.openxmlformats.org/presentationml/2006/ole">
            <mc:AlternateContent xmlns:mc="http://schemas.openxmlformats.org/markup-compatibility/2006">
              <mc:Choice xmlns:v="urn:schemas-microsoft-com:vml" Requires="v">
                <p:oleObj spid="_x0000_s36949" name="Equation" r:id="rId12" imgW="5143320" imgH="1117440" progId="Equation.3">
                  <p:embed/>
                </p:oleObj>
              </mc:Choice>
              <mc:Fallback>
                <p:oleObj name="Equation" r:id="rId12" imgW="5143320" imgH="1117440" progId="Equation.3">
                  <p:embed/>
                  <p:pic>
                    <p:nvPicPr>
                      <p:cNvPr id="0" name=""/>
                      <p:cNvPicPr>
                        <a:picLocks noChangeAspect="1" noChangeArrowheads="1"/>
                      </p:cNvPicPr>
                      <p:nvPr/>
                    </p:nvPicPr>
                    <p:blipFill>
                      <a:blip r:embed="rId13"/>
                      <a:srcRect/>
                      <a:stretch>
                        <a:fillRect/>
                      </a:stretch>
                    </p:blipFill>
                    <p:spPr bwMode="auto">
                      <a:xfrm>
                        <a:off x="848068" y="4853390"/>
                        <a:ext cx="7670800" cy="166528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11099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dissolv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dissolve">
                                      <p:cBhvr>
                                        <p:cTn id="22" dur="500"/>
                                        <p:tgtEl>
                                          <p:spTgt spid="24"/>
                                        </p:tgtEl>
                                      </p:cBhvr>
                                    </p:animEffect>
                                  </p:childTnLst>
                                </p:cTn>
                              </p:par>
                            </p:childTnLst>
                          </p:cTn>
                        </p:par>
                      </p:childTnLst>
                    </p:cTn>
                  </p:par>
                  <p:par>
                    <p:cTn id="23" fill="hold">
                      <p:stCondLst>
                        <p:cond delay="indefinite"/>
                      </p:stCondLst>
                      <p:childTnLst>
                        <p:par>
                          <p:cTn id="24" fill="hold">
                            <p:stCondLst>
                              <p:cond delay="0"/>
                            </p:stCondLst>
                            <p:childTnLst>
                              <p:par>
                                <p:cTn id="25" presetID="9" presetClass="entr" presetSubtype="0"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Effect transition="in" filter="dissolve">
                                      <p:cBhvr>
                                        <p:cTn id="2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645275" cy="672684"/>
          </a:xfrm>
        </p:spPr>
        <p:txBody>
          <a:bodyPr/>
          <a:lstStyle/>
          <a:p>
            <a:r>
              <a:rPr lang="en-IN" sz="2800" dirty="0" smtClean="0">
                <a:latin typeface="Times New Roman" panose="02020603050405020304" pitchFamily="18" charset="0"/>
                <a:cs typeface="Times New Roman" panose="02020603050405020304" pitchFamily="18" charset="0"/>
              </a:rPr>
              <a:t>Estimation of Accurate Decay Constant</a:t>
            </a:r>
            <a:endParaRPr lang="en-IN" sz="2800" dirty="0">
              <a:latin typeface="Times New Roman" panose="02020603050405020304" pitchFamily="18" charset="0"/>
              <a:cs typeface="Times New Roman" panose="02020603050405020304" pitchFamily="18" charset="0"/>
            </a:endParaRPr>
          </a:p>
        </p:txBody>
      </p:sp>
      <p:grpSp>
        <p:nvGrpSpPr>
          <p:cNvPr id="8" name="Group 7"/>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2" name="Group 3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4" name="Group 13"/>
              <p:cNvGrpSpPr>
                <a:grpSpLocks/>
              </p:cNvGrpSpPr>
              <p:nvPr/>
            </p:nvGrpSpPr>
            <p:grpSpPr bwMode="auto">
              <a:xfrm>
                <a:off x="144" y="0"/>
                <a:ext cx="5616" cy="144"/>
                <a:chOff x="96" y="-48"/>
                <a:chExt cx="5520" cy="144"/>
              </a:xfrm>
            </p:grpSpPr>
            <p:sp>
              <p:nvSpPr>
                <p:cNvPr id="1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5" name="Group 14"/>
              <p:cNvGrpSpPr>
                <a:grpSpLocks/>
              </p:cNvGrpSpPr>
              <p:nvPr/>
            </p:nvGrpSpPr>
            <p:grpSpPr bwMode="auto">
              <a:xfrm>
                <a:off x="144" y="4234"/>
                <a:ext cx="5616" cy="86"/>
                <a:chOff x="96" y="4176"/>
                <a:chExt cx="5520" cy="144"/>
              </a:xfrm>
            </p:grpSpPr>
            <p:sp>
              <p:nvSpPr>
                <p:cNvPr id="16" name="Rectangle 1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5" name="Object 20"/>
          <p:cNvGraphicFramePr>
            <a:graphicFrameLocks noChangeAspect="1"/>
          </p:cNvGraphicFramePr>
          <p:nvPr>
            <p:extLst>
              <p:ext uri="{D42A27DB-BD31-4B8C-83A1-F6EECF244321}">
                <p14:modId xmlns:p14="http://schemas.microsoft.com/office/powerpoint/2010/main" val="570327741"/>
              </p:ext>
            </p:extLst>
          </p:nvPr>
        </p:nvGraphicFramePr>
        <p:xfrm>
          <a:off x="853732" y="1172110"/>
          <a:ext cx="7481888" cy="1249362"/>
        </p:xfrm>
        <a:graphic>
          <a:graphicData uri="http://schemas.openxmlformats.org/presentationml/2006/ole">
            <mc:AlternateContent xmlns:mc="http://schemas.openxmlformats.org/markup-compatibility/2006">
              <mc:Choice xmlns:v="urn:schemas-microsoft-com:vml" Requires="v">
                <p:oleObj spid="_x0000_s37927" name="Equation" r:id="rId4" imgW="5016240" imgH="838080" progId="Equation.3">
                  <p:embed/>
                </p:oleObj>
              </mc:Choice>
              <mc:Fallback>
                <p:oleObj name="Equation" r:id="rId4" imgW="5016240" imgH="838080" progId="Equation.3">
                  <p:embed/>
                  <p:pic>
                    <p:nvPicPr>
                      <p:cNvPr id="0" name=""/>
                      <p:cNvPicPr>
                        <a:picLocks noChangeAspect="1" noChangeArrowheads="1"/>
                      </p:cNvPicPr>
                      <p:nvPr/>
                    </p:nvPicPr>
                    <p:blipFill>
                      <a:blip r:embed="rId5"/>
                      <a:srcRect/>
                      <a:stretch>
                        <a:fillRect/>
                      </a:stretch>
                    </p:blipFill>
                    <p:spPr bwMode="auto">
                      <a:xfrm>
                        <a:off x="853732" y="1172110"/>
                        <a:ext cx="7481888" cy="1249362"/>
                      </a:xfrm>
                      <a:prstGeom prst="rect">
                        <a:avLst/>
                      </a:prstGeom>
                      <a:noFill/>
                      <a:ln>
                        <a:noFill/>
                      </a:ln>
                      <a:effectLst/>
                      <a:extLst/>
                    </p:spPr>
                  </p:pic>
                </p:oleObj>
              </mc:Fallback>
            </mc:AlternateContent>
          </a:graphicData>
        </a:graphic>
      </p:graphicFrame>
      <p:graphicFrame>
        <p:nvGraphicFramePr>
          <p:cNvPr id="26" name="Object 20"/>
          <p:cNvGraphicFramePr>
            <a:graphicFrameLocks noChangeAspect="1"/>
          </p:cNvGraphicFramePr>
          <p:nvPr>
            <p:extLst>
              <p:ext uri="{D42A27DB-BD31-4B8C-83A1-F6EECF244321}">
                <p14:modId xmlns:p14="http://schemas.microsoft.com/office/powerpoint/2010/main" val="4211649234"/>
              </p:ext>
            </p:extLst>
          </p:nvPr>
        </p:nvGraphicFramePr>
        <p:xfrm>
          <a:off x="504055" y="2973631"/>
          <a:ext cx="8250238" cy="1438275"/>
        </p:xfrm>
        <a:graphic>
          <a:graphicData uri="http://schemas.openxmlformats.org/presentationml/2006/ole">
            <mc:AlternateContent xmlns:mc="http://schemas.openxmlformats.org/markup-compatibility/2006">
              <mc:Choice xmlns:v="urn:schemas-microsoft-com:vml" Requires="v">
                <p:oleObj spid="_x0000_s37928" name="Equation" r:id="rId6" imgW="4876560" imgH="850680" progId="Equation.3">
                  <p:embed/>
                </p:oleObj>
              </mc:Choice>
              <mc:Fallback>
                <p:oleObj name="Equation" r:id="rId6" imgW="4876560" imgH="850680" progId="Equation.3">
                  <p:embed/>
                  <p:pic>
                    <p:nvPicPr>
                      <p:cNvPr id="0" name=""/>
                      <p:cNvPicPr>
                        <a:picLocks noChangeAspect="1" noChangeArrowheads="1"/>
                      </p:cNvPicPr>
                      <p:nvPr/>
                    </p:nvPicPr>
                    <p:blipFill>
                      <a:blip r:embed="rId7"/>
                      <a:srcRect/>
                      <a:stretch>
                        <a:fillRect/>
                      </a:stretch>
                    </p:blipFill>
                    <p:spPr bwMode="auto">
                      <a:xfrm>
                        <a:off x="504055" y="2973631"/>
                        <a:ext cx="8250238" cy="1438275"/>
                      </a:xfrm>
                      <a:prstGeom prst="rect">
                        <a:avLst/>
                      </a:prstGeom>
                      <a:noFill/>
                      <a:ln>
                        <a:noFill/>
                      </a:ln>
                      <a:effectLst/>
                      <a:extLst/>
                    </p:spPr>
                  </p:pic>
                </p:oleObj>
              </mc:Fallback>
            </mc:AlternateContent>
          </a:graphicData>
        </a:graphic>
      </p:graphicFrame>
      <p:graphicFrame>
        <p:nvGraphicFramePr>
          <p:cNvPr id="27" name="Object 20"/>
          <p:cNvGraphicFramePr>
            <a:graphicFrameLocks noChangeAspect="1"/>
          </p:cNvGraphicFramePr>
          <p:nvPr>
            <p:extLst>
              <p:ext uri="{D42A27DB-BD31-4B8C-83A1-F6EECF244321}">
                <p14:modId xmlns:p14="http://schemas.microsoft.com/office/powerpoint/2010/main" val="1351591330"/>
              </p:ext>
            </p:extLst>
          </p:nvPr>
        </p:nvGraphicFramePr>
        <p:xfrm>
          <a:off x="529300" y="4545317"/>
          <a:ext cx="8270875" cy="1652588"/>
        </p:xfrm>
        <a:graphic>
          <a:graphicData uri="http://schemas.openxmlformats.org/presentationml/2006/ole">
            <mc:AlternateContent xmlns:mc="http://schemas.openxmlformats.org/markup-compatibility/2006">
              <mc:Choice xmlns:v="urn:schemas-microsoft-com:vml" Requires="v">
                <p:oleObj spid="_x0000_s37929" name="Equation" r:id="rId8" imgW="4889160" imgH="977760" progId="Equation.3">
                  <p:embed/>
                </p:oleObj>
              </mc:Choice>
              <mc:Fallback>
                <p:oleObj name="Equation" r:id="rId8" imgW="4889160" imgH="977760" progId="Equation.3">
                  <p:embed/>
                  <p:pic>
                    <p:nvPicPr>
                      <p:cNvPr id="0" name=""/>
                      <p:cNvPicPr>
                        <a:picLocks noChangeAspect="1" noChangeArrowheads="1"/>
                      </p:cNvPicPr>
                      <p:nvPr/>
                    </p:nvPicPr>
                    <p:blipFill>
                      <a:blip r:embed="rId9"/>
                      <a:srcRect/>
                      <a:stretch>
                        <a:fillRect/>
                      </a:stretch>
                    </p:blipFill>
                    <p:spPr bwMode="auto">
                      <a:xfrm>
                        <a:off x="529300" y="4545317"/>
                        <a:ext cx="8270875" cy="1652588"/>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2137671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dissolv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26"/>
                                        </p:tgtEl>
                                        <p:attrNameLst>
                                          <p:attrName>style.visibility</p:attrName>
                                        </p:attrNameLst>
                                      </p:cBhvr>
                                      <p:to>
                                        <p:strVal val="visible"/>
                                      </p:to>
                                    </p:set>
                                    <p:animEffect transition="in" filter="dissolve">
                                      <p:cBhvr>
                                        <p:cTn id="12" dur="500"/>
                                        <p:tgtEl>
                                          <p:spTgt spid="26"/>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dissolve">
                                      <p:cBhvr>
                                        <p:cTn id="1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8"/>
            <a:ext cx="6645275" cy="672684"/>
          </a:xfrm>
        </p:spPr>
        <p:txBody>
          <a:bodyPr/>
          <a:lstStyle/>
          <a:p>
            <a:r>
              <a:rPr lang="en-IN" sz="2800" dirty="0" smtClean="0">
                <a:latin typeface="Times New Roman" panose="02020603050405020304" pitchFamily="18" charset="0"/>
                <a:cs typeface="Times New Roman" panose="02020603050405020304" pitchFamily="18" charset="0"/>
              </a:rPr>
              <a:t>Estimation of Accurate Decay Constant</a:t>
            </a:r>
            <a:endParaRPr lang="en-IN" sz="2800" dirty="0">
              <a:latin typeface="Times New Roman" panose="02020603050405020304" pitchFamily="18" charset="0"/>
              <a:cs typeface="Times New Roman" panose="02020603050405020304" pitchFamily="18" charset="0"/>
            </a:endParaRPr>
          </a:p>
        </p:txBody>
      </p:sp>
      <p:grpSp>
        <p:nvGrpSpPr>
          <p:cNvPr id="8" name="Group 7"/>
          <p:cNvGrpSpPr>
            <a:grpSpLocks/>
          </p:cNvGrpSpPr>
          <p:nvPr/>
        </p:nvGrpSpPr>
        <p:grpSpPr bwMode="auto">
          <a:xfrm>
            <a:off x="0" y="0"/>
            <a:ext cx="9144000" cy="6858000"/>
            <a:chOff x="0" y="0"/>
            <a:chExt cx="9144000" cy="6858000"/>
          </a:xfrm>
        </p:grpSpPr>
        <p:grpSp>
          <p:nvGrpSpPr>
            <p:cNvPr id="9" name="Group 8"/>
            <p:cNvGrpSpPr>
              <a:grpSpLocks/>
            </p:cNvGrpSpPr>
            <p:nvPr/>
          </p:nvGrpSpPr>
          <p:grpSpPr bwMode="auto">
            <a:xfrm>
              <a:off x="0" y="0"/>
              <a:ext cx="9144000" cy="6858000"/>
              <a:chOff x="0" y="0"/>
              <a:chExt cx="5760" cy="4320"/>
            </a:xfrm>
          </p:grpSpPr>
          <p:grpSp>
            <p:nvGrpSpPr>
              <p:cNvPr id="12" name="Group 31"/>
              <p:cNvGrpSpPr>
                <a:grpSpLocks/>
              </p:cNvGrpSpPr>
              <p:nvPr/>
            </p:nvGrpSpPr>
            <p:grpSpPr bwMode="auto">
              <a:xfrm>
                <a:off x="0" y="0"/>
                <a:ext cx="192" cy="4320"/>
                <a:chOff x="0" y="-48"/>
                <a:chExt cx="144" cy="4368"/>
              </a:xfrm>
            </p:grpSpPr>
            <p:sp>
              <p:nvSpPr>
                <p:cNvPr id="22"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3"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5674" y="24"/>
                <a:ext cx="86" cy="4296"/>
                <a:chOff x="5616" y="-48"/>
                <a:chExt cx="144" cy="4368"/>
              </a:xfrm>
            </p:grpSpPr>
            <p:sp>
              <p:nvSpPr>
                <p:cNvPr id="20"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4" name="Group 13"/>
              <p:cNvGrpSpPr>
                <a:grpSpLocks/>
              </p:cNvGrpSpPr>
              <p:nvPr/>
            </p:nvGrpSpPr>
            <p:grpSpPr bwMode="auto">
              <a:xfrm>
                <a:off x="144" y="0"/>
                <a:ext cx="5616" cy="144"/>
                <a:chOff x="96" y="-48"/>
                <a:chExt cx="5520" cy="144"/>
              </a:xfrm>
            </p:grpSpPr>
            <p:sp>
              <p:nvSpPr>
                <p:cNvPr id="18"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5" name="Group 14"/>
              <p:cNvGrpSpPr>
                <a:grpSpLocks/>
              </p:cNvGrpSpPr>
              <p:nvPr/>
            </p:nvGrpSpPr>
            <p:grpSpPr bwMode="auto">
              <a:xfrm>
                <a:off x="144" y="4234"/>
                <a:ext cx="5616" cy="86"/>
                <a:chOff x="96" y="4176"/>
                <a:chExt cx="5520" cy="144"/>
              </a:xfrm>
            </p:grpSpPr>
            <p:sp>
              <p:nvSpPr>
                <p:cNvPr id="16" name="Rectangle 15"/>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6"/>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0"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Rectangle 10"/>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graphicFrame>
        <p:nvGraphicFramePr>
          <p:cNvPr id="28" name="Object 20"/>
          <p:cNvGraphicFramePr>
            <a:graphicFrameLocks noChangeAspect="1"/>
          </p:cNvGraphicFramePr>
          <p:nvPr>
            <p:extLst>
              <p:ext uri="{D42A27DB-BD31-4B8C-83A1-F6EECF244321}">
                <p14:modId xmlns:p14="http://schemas.microsoft.com/office/powerpoint/2010/main" val="3786618020"/>
              </p:ext>
            </p:extLst>
          </p:nvPr>
        </p:nvGraphicFramePr>
        <p:xfrm>
          <a:off x="514350" y="2081311"/>
          <a:ext cx="8142288" cy="2017712"/>
        </p:xfrm>
        <a:graphic>
          <a:graphicData uri="http://schemas.openxmlformats.org/presentationml/2006/ole">
            <mc:AlternateContent xmlns:mc="http://schemas.openxmlformats.org/markup-compatibility/2006">
              <mc:Choice xmlns:v="urn:schemas-microsoft-com:vml" Requires="v">
                <p:oleObj spid="_x0000_s38925" name="Equation" r:id="rId4" imgW="4813200" imgH="1193760" progId="Equation.3">
                  <p:embed/>
                </p:oleObj>
              </mc:Choice>
              <mc:Fallback>
                <p:oleObj name="Equation" r:id="rId4" imgW="4813200" imgH="1193760" progId="Equation.3">
                  <p:embed/>
                  <p:pic>
                    <p:nvPicPr>
                      <p:cNvPr id="0" name=""/>
                      <p:cNvPicPr>
                        <a:picLocks noChangeAspect="1" noChangeArrowheads="1"/>
                      </p:cNvPicPr>
                      <p:nvPr/>
                    </p:nvPicPr>
                    <p:blipFill>
                      <a:blip r:embed="rId5"/>
                      <a:srcRect/>
                      <a:stretch>
                        <a:fillRect/>
                      </a:stretch>
                    </p:blipFill>
                    <p:spPr bwMode="auto">
                      <a:xfrm>
                        <a:off x="514350" y="2081311"/>
                        <a:ext cx="8142288" cy="2017712"/>
                      </a:xfrm>
                      <a:prstGeom prst="rect">
                        <a:avLst/>
                      </a:prstGeom>
                      <a:noFill/>
                      <a:ln>
                        <a:noFill/>
                      </a:ln>
                      <a:effectLst/>
                      <a:extLst/>
                    </p:spPr>
                  </p:pic>
                </p:oleObj>
              </mc:Fallback>
            </mc:AlternateContent>
          </a:graphicData>
        </a:graphic>
      </p:graphicFrame>
    </p:spTree>
    <p:extLst>
      <p:ext uri="{BB962C8B-B14F-4D97-AF65-F5344CB8AC3E}">
        <p14:creationId xmlns:p14="http://schemas.microsoft.com/office/powerpoint/2010/main" val="371358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dissolve">
                                      <p:cBhvr>
                                        <p:cTn id="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228600" y="239151"/>
            <a:ext cx="8229600" cy="685800"/>
          </a:xfrm>
        </p:spPr>
        <p:txBody>
          <a:bodyPr/>
          <a:lstStyle/>
          <a:p>
            <a:r>
              <a:rPr lang="en-IN" sz="2800" dirty="0" smtClean="0">
                <a:latin typeface="Times New Roman" panose="02020603050405020304" pitchFamily="18" charset="0"/>
                <a:cs typeface="Times New Roman" panose="02020603050405020304" pitchFamily="18" charset="0"/>
              </a:rPr>
              <a:t>Jensen's Multiple Wake Model </a:t>
            </a:r>
          </a:p>
        </p:txBody>
      </p:sp>
      <p:sp>
        <p:nvSpPr>
          <p:cNvPr id="3" name="Content Placeholder 2"/>
          <p:cNvSpPr>
            <a:spLocks noGrp="1"/>
          </p:cNvSpPr>
          <p:nvPr>
            <p:ph idx="1"/>
          </p:nvPr>
        </p:nvSpPr>
        <p:spPr>
          <a:xfrm>
            <a:off x="291758" y="1093226"/>
            <a:ext cx="8699842" cy="2209800"/>
          </a:xfrm>
        </p:spPr>
        <p:txBody>
          <a:bodyPr/>
          <a:lstStyle/>
          <a:p>
            <a:r>
              <a:rPr lang="en-IN" sz="2400" dirty="0" smtClean="0">
                <a:latin typeface="Times New Roman" panose="02020603050405020304" pitchFamily="18" charset="0"/>
                <a:cs typeface="Times New Roman" panose="02020603050405020304" pitchFamily="18" charset="0"/>
              </a:rPr>
              <a:t>The wake effect becomes more severe when the number of wind turbines in a wind farm are high.</a:t>
            </a:r>
          </a:p>
          <a:p>
            <a:r>
              <a:rPr lang="en-IN" sz="2400" dirty="0" smtClean="0">
                <a:latin typeface="Times New Roman" panose="02020603050405020304" pitchFamily="18" charset="0"/>
                <a:cs typeface="Times New Roman" panose="02020603050405020304" pitchFamily="18" charset="0"/>
              </a:rPr>
              <a:t>One target turbine may be affected by the wakes of more than one turbine. </a:t>
            </a:r>
          </a:p>
          <a:p>
            <a:r>
              <a:rPr lang="en-IN" sz="2400" dirty="0" smtClean="0">
                <a:latin typeface="Times New Roman" panose="02020603050405020304" pitchFamily="18" charset="0"/>
                <a:cs typeface="Times New Roman" panose="02020603050405020304" pitchFamily="18" charset="0"/>
              </a:rPr>
              <a:t>This situation is called multiple wake effect.</a:t>
            </a:r>
          </a:p>
        </p:txBody>
      </p:sp>
      <p:pic>
        <p:nvPicPr>
          <p:cNvPr id="563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5000" y="3200880"/>
            <a:ext cx="4953000" cy="3319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21"/>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4234"/>
                <a:ext cx="5616" cy="86"/>
                <a:chOff x="96" y="4176"/>
                <a:chExt cx="5520" cy="144"/>
              </a:xfrm>
            </p:grpSpPr>
            <p:sp>
              <p:nvSpPr>
                <p:cNvPr id="30" name="Rectangle 2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249263373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dissolve">
                                      <p:cBhvr>
                                        <p:cTn id="17" dur="500"/>
                                        <p:tgtEl>
                                          <p:spTgt spid="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56322"/>
                                        </p:tgtEl>
                                        <p:attrNameLst>
                                          <p:attrName>style.visibility</p:attrName>
                                        </p:attrNameLst>
                                      </p:cBhvr>
                                      <p:to>
                                        <p:strVal val="visible"/>
                                      </p:to>
                                    </p:set>
                                    <p:animEffect transition="in" filter="dissolve">
                                      <p:cBhvr>
                                        <p:cTn id="22" dur="500"/>
                                        <p:tgtEl>
                                          <p:spTgt spid="563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a:xfrm>
            <a:off x="32825" y="63353"/>
            <a:ext cx="7434775" cy="1143000"/>
          </a:xfrm>
        </p:spPr>
        <p:txBody>
          <a:bodyPr/>
          <a:lstStyle/>
          <a:p>
            <a:r>
              <a:rPr lang="en-IN" sz="2800" dirty="0" smtClean="0">
                <a:latin typeface="Times New Roman" panose="02020603050405020304" pitchFamily="18" charset="0"/>
                <a:cs typeface="Times New Roman" panose="02020603050405020304" pitchFamily="18" charset="0"/>
              </a:rPr>
              <a:t>Jensen's Multiple Wake Model : Nomenclature </a:t>
            </a:r>
          </a:p>
        </p:txBody>
      </p:sp>
      <p:pic>
        <p:nvPicPr>
          <p:cNvPr id="563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60550" y="1135063"/>
            <a:ext cx="44338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252325" y="4151147"/>
            <a:ext cx="8686800"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pPr>
            <a:r>
              <a:rPr lang="en-IN" sz="2400" b="0" dirty="0">
                <a:latin typeface="Times New Roman" panose="02020603050405020304" pitchFamily="18" charset="0"/>
                <a:cs typeface="Times New Roman" panose="02020603050405020304" pitchFamily="18" charset="0"/>
              </a:rPr>
              <a:t>The wind turbines T</a:t>
            </a:r>
            <a:r>
              <a:rPr lang="en-IN" sz="2400" b="0" baseline="-25000" dirty="0">
                <a:latin typeface="Times New Roman" panose="02020603050405020304" pitchFamily="18" charset="0"/>
                <a:cs typeface="Times New Roman" panose="02020603050405020304" pitchFamily="18" charset="0"/>
              </a:rPr>
              <a:t>1</a:t>
            </a:r>
            <a:r>
              <a:rPr lang="en-IN" sz="2400" b="0" dirty="0">
                <a:latin typeface="Times New Roman" panose="02020603050405020304" pitchFamily="18" charset="0"/>
                <a:cs typeface="Times New Roman" panose="02020603050405020304" pitchFamily="18" charset="0"/>
              </a:rPr>
              <a:t>, T</a:t>
            </a:r>
            <a:r>
              <a:rPr lang="en-IN" sz="2400" b="0" baseline="-25000" dirty="0">
                <a:latin typeface="Times New Roman" panose="02020603050405020304" pitchFamily="18" charset="0"/>
                <a:cs typeface="Times New Roman" panose="02020603050405020304" pitchFamily="18" charset="0"/>
              </a:rPr>
              <a:t>2</a:t>
            </a:r>
            <a:r>
              <a:rPr lang="en-IN" sz="2400" b="0" dirty="0">
                <a:latin typeface="Times New Roman" panose="02020603050405020304" pitchFamily="18" charset="0"/>
                <a:cs typeface="Times New Roman" panose="02020603050405020304" pitchFamily="18" charset="0"/>
              </a:rPr>
              <a:t>, T</a:t>
            </a:r>
            <a:r>
              <a:rPr lang="en-IN" sz="2400" b="0" baseline="-25000" dirty="0">
                <a:latin typeface="Times New Roman" panose="02020603050405020304" pitchFamily="18" charset="0"/>
                <a:cs typeface="Times New Roman" panose="02020603050405020304" pitchFamily="18" charset="0"/>
              </a:rPr>
              <a:t>3</a:t>
            </a:r>
            <a:r>
              <a:rPr lang="en-IN" sz="2400" b="0" dirty="0">
                <a:latin typeface="Times New Roman" panose="02020603050405020304" pitchFamily="18" charset="0"/>
                <a:cs typeface="Times New Roman" panose="02020603050405020304" pitchFamily="18" charset="0"/>
              </a:rPr>
              <a:t> are facing free-stream velocity.</a:t>
            </a:r>
          </a:p>
          <a:p>
            <a:pPr eaLnBrk="1" hangingPunct="1">
              <a:spcBef>
                <a:spcPct val="0"/>
              </a:spcBef>
            </a:pPr>
            <a:r>
              <a:rPr lang="en-IN" sz="2400" b="0" dirty="0">
                <a:latin typeface="Times New Roman" panose="02020603050405020304" pitchFamily="18" charset="0"/>
                <a:cs typeface="Times New Roman" panose="02020603050405020304" pitchFamily="18" charset="0"/>
              </a:rPr>
              <a:t> The wind turbines T</a:t>
            </a:r>
            <a:r>
              <a:rPr lang="en-IN" sz="2400" b="0" baseline="-25000" dirty="0">
                <a:latin typeface="Times New Roman" panose="02020603050405020304" pitchFamily="18" charset="0"/>
                <a:cs typeface="Times New Roman" panose="02020603050405020304" pitchFamily="18" charset="0"/>
              </a:rPr>
              <a:t>4</a:t>
            </a:r>
            <a:r>
              <a:rPr lang="en-IN" sz="2400" b="0" dirty="0">
                <a:latin typeface="Times New Roman" panose="02020603050405020304" pitchFamily="18" charset="0"/>
                <a:cs typeface="Times New Roman" panose="02020603050405020304" pitchFamily="18" charset="0"/>
              </a:rPr>
              <a:t>, T</a:t>
            </a:r>
            <a:r>
              <a:rPr lang="en-IN" sz="2400" b="0" baseline="-25000" dirty="0">
                <a:latin typeface="Times New Roman" panose="02020603050405020304" pitchFamily="18" charset="0"/>
                <a:cs typeface="Times New Roman" panose="02020603050405020304" pitchFamily="18" charset="0"/>
              </a:rPr>
              <a:t>5</a:t>
            </a:r>
            <a:r>
              <a:rPr lang="en-IN" sz="2400" b="0" dirty="0">
                <a:latin typeface="Times New Roman" panose="02020603050405020304" pitchFamily="18" charset="0"/>
                <a:cs typeface="Times New Roman" panose="02020603050405020304" pitchFamily="18" charset="0"/>
              </a:rPr>
              <a:t>, T</a:t>
            </a:r>
            <a:r>
              <a:rPr lang="en-IN" sz="2400" b="0" baseline="-25000" dirty="0">
                <a:latin typeface="Times New Roman" panose="02020603050405020304" pitchFamily="18" charset="0"/>
                <a:cs typeface="Times New Roman" panose="02020603050405020304" pitchFamily="18" charset="0"/>
              </a:rPr>
              <a:t>6</a:t>
            </a:r>
            <a:r>
              <a:rPr lang="en-IN" sz="2400" b="0" dirty="0">
                <a:latin typeface="Times New Roman" panose="02020603050405020304" pitchFamily="18" charset="0"/>
                <a:cs typeface="Times New Roman" panose="02020603050405020304" pitchFamily="18" charset="0"/>
              </a:rPr>
              <a:t> are operating in a single wake effect. </a:t>
            </a:r>
          </a:p>
          <a:p>
            <a:pPr eaLnBrk="1" hangingPunct="1">
              <a:spcBef>
                <a:spcPct val="0"/>
              </a:spcBef>
            </a:pPr>
            <a:r>
              <a:rPr lang="en-IN" sz="2400" b="0" dirty="0">
                <a:latin typeface="Times New Roman" panose="02020603050405020304" pitchFamily="18" charset="0"/>
                <a:cs typeface="Times New Roman" panose="02020603050405020304" pitchFamily="18" charset="0"/>
              </a:rPr>
              <a:t>The wind turbine T</a:t>
            </a:r>
            <a:r>
              <a:rPr lang="en-IN" sz="2400" b="0" baseline="-25000" dirty="0">
                <a:latin typeface="Times New Roman" panose="02020603050405020304" pitchFamily="18" charset="0"/>
                <a:cs typeface="Times New Roman" panose="02020603050405020304" pitchFamily="18" charset="0"/>
              </a:rPr>
              <a:t>7</a:t>
            </a:r>
            <a:r>
              <a:rPr lang="en-IN" sz="2400" b="0" dirty="0">
                <a:latin typeface="Times New Roman" panose="02020603050405020304" pitchFamily="18" charset="0"/>
                <a:cs typeface="Times New Roman" panose="02020603050405020304" pitchFamily="18" charset="0"/>
              </a:rPr>
              <a:t> is operating in multiple wake effect because it faces the wake from two upstream turbines T</a:t>
            </a:r>
            <a:r>
              <a:rPr lang="en-IN" sz="2400" b="0" baseline="-25000" dirty="0">
                <a:latin typeface="Times New Roman" panose="02020603050405020304" pitchFamily="18" charset="0"/>
                <a:cs typeface="Times New Roman" panose="02020603050405020304" pitchFamily="18" charset="0"/>
              </a:rPr>
              <a:t>1</a:t>
            </a:r>
            <a:r>
              <a:rPr lang="en-IN" sz="2400" b="0" dirty="0">
                <a:latin typeface="Times New Roman" panose="02020603050405020304" pitchFamily="18" charset="0"/>
                <a:cs typeface="Times New Roman" panose="02020603050405020304" pitchFamily="18" charset="0"/>
              </a:rPr>
              <a:t> and T</a:t>
            </a:r>
            <a:r>
              <a:rPr lang="en-IN" sz="2400" b="0" baseline="-25000" dirty="0">
                <a:latin typeface="Times New Roman" panose="02020603050405020304" pitchFamily="18" charset="0"/>
                <a:cs typeface="Times New Roman" panose="02020603050405020304" pitchFamily="18" charset="0"/>
              </a:rPr>
              <a:t>4</a:t>
            </a:r>
            <a:r>
              <a:rPr lang="en-IN" sz="2400" b="0" dirty="0">
                <a:latin typeface="Times New Roman" panose="02020603050405020304" pitchFamily="18" charset="0"/>
                <a:cs typeface="Times New Roman" panose="02020603050405020304" pitchFamily="18" charset="0"/>
              </a:rPr>
              <a:t>.  </a:t>
            </a:r>
          </a:p>
        </p:txBody>
      </p:sp>
      <p:graphicFrame>
        <p:nvGraphicFramePr>
          <p:cNvPr id="19" name="Object 19"/>
          <p:cNvGraphicFramePr>
            <a:graphicFrameLocks noChangeAspect="1"/>
          </p:cNvGraphicFramePr>
          <p:nvPr>
            <p:extLst>
              <p:ext uri="{D42A27DB-BD31-4B8C-83A1-F6EECF244321}">
                <p14:modId xmlns:p14="http://schemas.microsoft.com/office/powerpoint/2010/main" val="1092221896"/>
              </p:ext>
            </p:extLst>
          </p:nvPr>
        </p:nvGraphicFramePr>
        <p:xfrm>
          <a:off x="905234" y="5912485"/>
          <a:ext cx="2044700" cy="533400"/>
        </p:xfrm>
        <a:graphic>
          <a:graphicData uri="http://schemas.openxmlformats.org/presentationml/2006/ole">
            <mc:AlternateContent xmlns:mc="http://schemas.openxmlformats.org/markup-compatibility/2006">
              <mc:Choice xmlns:v="urn:schemas-microsoft-com:vml" Requires="v">
                <p:oleObj spid="_x0000_s33845" name="Equation" r:id="rId4" imgW="876300" imgH="228600" progId="Equation.3">
                  <p:embed/>
                </p:oleObj>
              </mc:Choice>
              <mc:Fallback>
                <p:oleObj name="Equation" r:id="rId4" imgW="876300" imgH="228600" progId="Equation.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5234" y="5912485"/>
                        <a:ext cx="20447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72" name="Object 20"/>
          <p:cNvGraphicFramePr>
            <a:graphicFrameLocks noChangeAspect="1"/>
          </p:cNvGraphicFramePr>
          <p:nvPr>
            <p:extLst>
              <p:ext uri="{D42A27DB-BD31-4B8C-83A1-F6EECF244321}">
                <p14:modId xmlns:p14="http://schemas.microsoft.com/office/powerpoint/2010/main" val="2582442966"/>
              </p:ext>
            </p:extLst>
          </p:nvPr>
        </p:nvGraphicFramePr>
        <p:xfrm>
          <a:off x="3335338" y="5871873"/>
          <a:ext cx="2073275" cy="533400"/>
        </p:xfrm>
        <a:graphic>
          <a:graphicData uri="http://schemas.openxmlformats.org/presentationml/2006/ole">
            <mc:AlternateContent xmlns:mc="http://schemas.openxmlformats.org/markup-compatibility/2006">
              <mc:Choice xmlns:v="urn:schemas-microsoft-com:vml" Requires="v">
                <p:oleObj spid="_x0000_s33846" name="Equation" r:id="rId6" imgW="889000" imgH="228600" progId="Equation.3">
                  <p:embed/>
                </p:oleObj>
              </mc:Choice>
              <mc:Fallback>
                <p:oleObj name="Equation" r:id="rId6" imgW="889000" imgH="228600" progId="Equation.3">
                  <p:embed/>
                  <p:pic>
                    <p:nvPicPr>
                      <p:cNvPr id="0" name=""/>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35338" y="5871873"/>
                        <a:ext cx="207327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23573" name="Object 21"/>
          <p:cNvGraphicFramePr>
            <a:graphicFrameLocks noChangeAspect="1"/>
          </p:cNvGraphicFramePr>
          <p:nvPr>
            <p:extLst>
              <p:ext uri="{D42A27DB-BD31-4B8C-83A1-F6EECF244321}">
                <p14:modId xmlns:p14="http://schemas.microsoft.com/office/powerpoint/2010/main" val="1830122638"/>
              </p:ext>
            </p:extLst>
          </p:nvPr>
        </p:nvGraphicFramePr>
        <p:xfrm>
          <a:off x="5954935" y="5847206"/>
          <a:ext cx="2014538" cy="533400"/>
        </p:xfrm>
        <a:graphic>
          <a:graphicData uri="http://schemas.openxmlformats.org/presentationml/2006/ole">
            <mc:AlternateContent xmlns:mc="http://schemas.openxmlformats.org/markup-compatibility/2006">
              <mc:Choice xmlns:v="urn:schemas-microsoft-com:vml" Requires="v">
                <p:oleObj spid="_x0000_s33847" name="Equation" r:id="rId8" imgW="863225" imgH="228501" progId="Equation.3">
                  <p:embed/>
                </p:oleObj>
              </mc:Choice>
              <mc:Fallback>
                <p:oleObj name="Equation" r:id="rId8" imgW="863225" imgH="228501" progId="Equation.3">
                  <p:embed/>
                  <p:pic>
                    <p:nvPicPr>
                      <p:cNvPr id="0" name=""/>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954935" y="5847206"/>
                        <a:ext cx="201453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 name="Group 21"/>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4234"/>
                <a:ext cx="5616" cy="86"/>
                <a:chOff x="96" y="4176"/>
                <a:chExt cx="5520" cy="144"/>
              </a:xfrm>
            </p:grpSpPr>
            <p:sp>
              <p:nvSpPr>
                <p:cNvPr id="30" name="Rectangle 2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7263773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dissolve">
                                      <p:cBhvr>
                                        <p:cTn id="7" dur="500"/>
                                        <p:tgtEl>
                                          <p:spTgt spid="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dissolve">
                                      <p:cBhvr>
                                        <p:cTn id="12" dur="500"/>
                                        <p:tgtEl>
                                          <p:spTgt spid="5">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dissolve">
                                      <p:cBhvr>
                                        <p:cTn id="17" dur="500"/>
                                        <p:tgtEl>
                                          <p:spTgt spid="5">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19"/>
                                        </p:tgtEl>
                                        <p:attrNameLst>
                                          <p:attrName>style.visibility</p:attrName>
                                        </p:attrNameLst>
                                      </p:cBhvr>
                                      <p:to>
                                        <p:strVal val="visible"/>
                                      </p:to>
                                    </p:set>
                                    <p:animEffect transition="in" filter="dissolve">
                                      <p:cBhvr>
                                        <p:cTn id="22" dur="500"/>
                                        <p:tgtEl>
                                          <p:spTgt spid="19"/>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23572"/>
                                        </p:tgtEl>
                                        <p:attrNameLst>
                                          <p:attrName>style.visibility</p:attrName>
                                        </p:attrNameLst>
                                      </p:cBhvr>
                                      <p:to>
                                        <p:strVal val="visible"/>
                                      </p:to>
                                    </p:set>
                                    <p:animEffect transition="in" filter="dissolve">
                                      <p:cBhvr>
                                        <p:cTn id="27" dur="500"/>
                                        <p:tgtEl>
                                          <p:spTgt spid="23572"/>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23573"/>
                                        </p:tgtEl>
                                        <p:attrNameLst>
                                          <p:attrName>style.visibility</p:attrName>
                                        </p:attrNameLst>
                                      </p:cBhvr>
                                      <p:to>
                                        <p:strVal val="visible"/>
                                      </p:to>
                                    </p:set>
                                    <p:animEffect transition="in" filter="dissolve">
                                      <p:cBhvr>
                                        <p:cTn id="32" dur="500"/>
                                        <p:tgtEl>
                                          <p:spTgt spid="235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3"/>
          <p:cNvSpPr>
            <a:spLocks noGrp="1"/>
          </p:cNvSpPr>
          <p:nvPr>
            <p:ph type="title"/>
          </p:nvPr>
        </p:nvSpPr>
        <p:spPr>
          <a:xfrm>
            <a:off x="109465" y="198437"/>
            <a:ext cx="7129535" cy="762000"/>
          </a:xfrm>
        </p:spPr>
        <p:txBody>
          <a:bodyPr/>
          <a:lstStyle/>
          <a:p>
            <a:r>
              <a:rPr lang="en-IN" sz="2800" smtClean="0"/>
              <a:t>Wake Interactions : Level 1</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071" y="1052513"/>
            <a:ext cx="4433888"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39938" name="Object 2"/>
          <p:cNvGraphicFramePr>
            <a:graphicFrameLocks noChangeAspect="1"/>
          </p:cNvGraphicFramePr>
          <p:nvPr>
            <p:extLst>
              <p:ext uri="{D42A27DB-BD31-4B8C-83A1-F6EECF244321}">
                <p14:modId xmlns:p14="http://schemas.microsoft.com/office/powerpoint/2010/main" val="4201431466"/>
              </p:ext>
            </p:extLst>
          </p:nvPr>
        </p:nvGraphicFramePr>
        <p:xfrm>
          <a:off x="5575147" y="1252528"/>
          <a:ext cx="2044700" cy="533400"/>
        </p:xfrm>
        <a:graphic>
          <a:graphicData uri="http://schemas.openxmlformats.org/presentationml/2006/ole">
            <mc:AlternateContent xmlns:mc="http://schemas.openxmlformats.org/markup-compatibility/2006">
              <mc:Choice xmlns:v="urn:schemas-microsoft-com:vml" Requires="v">
                <p:oleObj spid="_x0000_s19617" name="Equation" r:id="rId4" imgW="876300" imgH="228600" progId="Equation.3">
                  <p:embed/>
                </p:oleObj>
              </mc:Choice>
              <mc:Fallback>
                <p:oleObj name="Equation" r:id="rId4" imgW="876300" imgH="228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75147" y="1252528"/>
                        <a:ext cx="20447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3"/>
          <p:cNvGraphicFramePr>
            <a:graphicFrameLocks noChangeAspect="1"/>
          </p:cNvGraphicFramePr>
          <p:nvPr/>
        </p:nvGraphicFramePr>
        <p:xfrm>
          <a:off x="5253038" y="3429000"/>
          <a:ext cx="3854450" cy="1555750"/>
        </p:xfrm>
        <a:graphic>
          <a:graphicData uri="http://schemas.openxmlformats.org/presentationml/2006/ole">
            <mc:AlternateContent xmlns:mc="http://schemas.openxmlformats.org/markup-compatibility/2006">
              <mc:Choice xmlns:v="urn:schemas-microsoft-com:vml" Requires="v">
                <p:oleObj spid="_x0000_s19618" name="Equation" r:id="rId6" imgW="2768600" imgH="1117600" progId="Equation.3">
                  <p:embed/>
                </p:oleObj>
              </mc:Choice>
              <mc:Fallback>
                <p:oleObj name="Equation" r:id="rId6" imgW="2768600" imgH="11176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53038" y="3429000"/>
                        <a:ext cx="3854450" cy="155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4"/>
          <p:cNvGraphicFramePr>
            <a:graphicFrameLocks noChangeAspect="1"/>
          </p:cNvGraphicFramePr>
          <p:nvPr>
            <p:extLst>
              <p:ext uri="{D42A27DB-BD31-4B8C-83A1-F6EECF244321}">
                <p14:modId xmlns:p14="http://schemas.microsoft.com/office/powerpoint/2010/main" val="2265410143"/>
              </p:ext>
            </p:extLst>
          </p:nvPr>
        </p:nvGraphicFramePr>
        <p:xfrm>
          <a:off x="641350" y="4191000"/>
          <a:ext cx="3219450" cy="914400"/>
        </p:xfrm>
        <a:graphic>
          <a:graphicData uri="http://schemas.openxmlformats.org/presentationml/2006/ole">
            <mc:AlternateContent xmlns:mc="http://schemas.openxmlformats.org/markup-compatibility/2006">
              <mc:Choice xmlns:v="urn:schemas-microsoft-com:vml" Requires="v">
                <p:oleObj spid="_x0000_s19619" name="Equation" r:id="rId8" imgW="1701800" imgH="482600" progId="Equation.3">
                  <p:embed/>
                </p:oleObj>
              </mc:Choice>
              <mc:Fallback>
                <p:oleObj name="Equation" r:id="rId8" imgW="1701800" imgH="4826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1350" y="4191000"/>
                        <a:ext cx="3219450" cy="914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1" name="Object 5"/>
          <p:cNvGraphicFramePr>
            <a:graphicFrameLocks noChangeAspect="1"/>
          </p:cNvGraphicFramePr>
          <p:nvPr>
            <p:extLst>
              <p:ext uri="{D42A27DB-BD31-4B8C-83A1-F6EECF244321}">
                <p14:modId xmlns:p14="http://schemas.microsoft.com/office/powerpoint/2010/main" val="999071757"/>
              </p:ext>
            </p:extLst>
          </p:nvPr>
        </p:nvGraphicFramePr>
        <p:xfrm>
          <a:off x="5490856" y="2057400"/>
          <a:ext cx="2786063" cy="533400"/>
        </p:xfrm>
        <a:graphic>
          <a:graphicData uri="http://schemas.openxmlformats.org/presentationml/2006/ole">
            <mc:AlternateContent xmlns:mc="http://schemas.openxmlformats.org/markup-compatibility/2006">
              <mc:Choice xmlns:v="urn:schemas-microsoft-com:vml" Requires="v">
                <p:oleObj spid="_x0000_s19620" name="Equation" r:id="rId10" imgW="1193800" imgH="228600" progId="Equation.3">
                  <p:embed/>
                </p:oleObj>
              </mc:Choice>
              <mc:Fallback>
                <p:oleObj name="Equation" r:id="rId10" imgW="1193800" imgH="2286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5490856" y="2057400"/>
                        <a:ext cx="2786063"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39942" name="Object 6"/>
          <p:cNvGraphicFramePr>
            <a:graphicFrameLocks noChangeAspect="1"/>
          </p:cNvGraphicFramePr>
          <p:nvPr>
            <p:extLst>
              <p:ext uri="{D42A27DB-BD31-4B8C-83A1-F6EECF244321}">
                <p14:modId xmlns:p14="http://schemas.microsoft.com/office/powerpoint/2010/main" val="2266924479"/>
              </p:ext>
            </p:extLst>
          </p:nvPr>
        </p:nvGraphicFramePr>
        <p:xfrm>
          <a:off x="5125244" y="2933281"/>
          <a:ext cx="3438525" cy="533400"/>
        </p:xfrm>
        <a:graphic>
          <a:graphicData uri="http://schemas.openxmlformats.org/presentationml/2006/ole">
            <mc:AlternateContent xmlns:mc="http://schemas.openxmlformats.org/markup-compatibility/2006">
              <mc:Choice xmlns:v="urn:schemas-microsoft-com:vml" Requires="v">
                <p:oleObj spid="_x0000_s19621" name="Equation" r:id="rId12" imgW="1473200" imgH="228600" progId="Equation.3">
                  <p:embed/>
                </p:oleObj>
              </mc:Choice>
              <mc:Fallback>
                <p:oleObj name="Equation" r:id="rId12" imgW="1473200" imgH="228600" progId="Equation.3">
                  <p:embed/>
                  <p:pic>
                    <p:nvPicPr>
                      <p:cNvPr id="0" name="Object 6"/>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125244" y="2933281"/>
                        <a:ext cx="3438525"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8" name="Object 7"/>
          <p:cNvGraphicFramePr>
            <a:graphicFrameLocks noChangeAspect="1"/>
          </p:cNvGraphicFramePr>
          <p:nvPr/>
        </p:nvGraphicFramePr>
        <p:xfrm>
          <a:off x="3117850" y="5105400"/>
          <a:ext cx="3413125" cy="1555750"/>
        </p:xfrm>
        <a:graphic>
          <a:graphicData uri="http://schemas.openxmlformats.org/presentationml/2006/ole">
            <mc:AlternateContent xmlns:mc="http://schemas.openxmlformats.org/markup-compatibility/2006">
              <mc:Choice xmlns:v="urn:schemas-microsoft-com:vml" Requires="v">
                <p:oleObj spid="_x0000_s19622" name="Equation" r:id="rId14" imgW="2451100" imgH="1117600" progId="Equation.3">
                  <p:embed/>
                </p:oleObj>
              </mc:Choice>
              <mc:Fallback>
                <p:oleObj name="Equation" r:id="rId14" imgW="2451100" imgH="1117600" progId="Equation.3">
                  <p:embed/>
                  <p:pic>
                    <p:nvPicPr>
                      <p:cNvPr id="0" name="Object 7"/>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117850" y="5105400"/>
                        <a:ext cx="3413125" cy="155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3" name="Group 22"/>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4234"/>
                <a:ext cx="5616" cy="86"/>
                <a:chOff x="96" y="4176"/>
                <a:chExt cx="5520" cy="144"/>
              </a:xfrm>
            </p:grpSpPr>
            <p:sp>
              <p:nvSpPr>
                <p:cNvPr id="31" name="Rectangle 3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39941"/>
                                        </p:tgtEl>
                                        <p:attrNameLst>
                                          <p:attrName>style.visibility</p:attrName>
                                        </p:attrNameLst>
                                      </p:cBhvr>
                                      <p:to>
                                        <p:strVal val="visible"/>
                                      </p:to>
                                    </p:set>
                                    <p:animEffect transition="in" filter="dissolve">
                                      <p:cBhvr>
                                        <p:cTn id="12" dur="500"/>
                                        <p:tgtEl>
                                          <p:spTgt spid="39941"/>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39938"/>
                                        </p:tgtEl>
                                        <p:attrNameLst>
                                          <p:attrName>style.visibility</p:attrName>
                                        </p:attrNameLst>
                                      </p:cBhvr>
                                      <p:to>
                                        <p:strVal val="visible"/>
                                      </p:to>
                                    </p:set>
                                    <p:animEffect transition="in" filter="dissolve">
                                      <p:cBhvr>
                                        <p:cTn id="17" dur="500"/>
                                        <p:tgtEl>
                                          <p:spTgt spid="3993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9942"/>
                                        </p:tgtEl>
                                        <p:attrNameLst>
                                          <p:attrName>style.visibility</p:attrName>
                                        </p:attrNameLst>
                                      </p:cBhvr>
                                      <p:to>
                                        <p:strVal val="visible"/>
                                      </p:to>
                                    </p:set>
                                    <p:animEffect transition="in" filter="dissolve">
                                      <p:cBhvr>
                                        <p:cTn id="32" dur="500"/>
                                        <p:tgtEl>
                                          <p:spTgt spid="39942"/>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9" presetClass="entr" presetSubtype="0" fill="hold" nodeType="click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dissolve">
                                      <p:cBhvr>
                                        <p:cTn id="3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8135" y="195537"/>
            <a:ext cx="8229600" cy="685800"/>
          </a:xfrm>
        </p:spPr>
        <p:txBody>
          <a:bodyPr/>
          <a:lstStyle/>
          <a:p>
            <a:r>
              <a:rPr lang="en-IN" sz="2800" smtClean="0"/>
              <a:t>Wake Interactions : Level 2</a:t>
            </a:r>
          </a:p>
        </p:txBody>
      </p:sp>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0675" y="1145490"/>
            <a:ext cx="4433887"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4" name="Object 2"/>
          <p:cNvGraphicFramePr>
            <a:graphicFrameLocks noChangeAspect="1"/>
          </p:cNvGraphicFramePr>
          <p:nvPr>
            <p:extLst>
              <p:ext uri="{D42A27DB-BD31-4B8C-83A1-F6EECF244321}">
                <p14:modId xmlns:p14="http://schemas.microsoft.com/office/powerpoint/2010/main" val="3077542560"/>
              </p:ext>
            </p:extLst>
          </p:nvPr>
        </p:nvGraphicFramePr>
        <p:xfrm>
          <a:off x="5093956" y="1336949"/>
          <a:ext cx="3467100" cy="1555750"/>
        </p:xfrm>
        <a:graphic>
          <a:graphicData uri="http://schemas.openxmlformats.org/presentationml/2006/ole">
            <mc:AlternateContent xmlns:mc="http://schemas.openxmlformats.org/markup-compatibility/2006">
              <mc:Choice xmlns:v="urn:schemas-microsoft-com:vml" Requires="v">
                <p:oleObj spid="_x0000_s20593" name="Equation" r:id="rId4" imgW="2489200" imgH="1117600" progId="Equation.3">
                  <p:embed/>
                </p:oleObj>
              </mc:Choice>
              <mc:Fallback>
                <p:oleObj name="Equation" r:id="rId4" imgW="2489200" imgH="1117600" progId="Equation.3">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93956" y="1336949"/>
                        <a:ext cx="3467100" cy="155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5" name="Object 3"/>
          <p:cNvGraphicFramePr>
            <a:graphicFrameLocks noChangeAspect="1"/>
          </p:cNvGraphicFramePr>
          <p:nvPr>
            <p:extLst>
              <p:ext uri="{D42A27DB-BD31-4B8C-83A1-F6EECF244321}">
                <p14:modId xmlns:p14="http://schemas.microsoft.com/office/powerpoint/2010/main" val="1307038168"/>
              </p:ext>
            </p:extLst>
          </p:nvPr>
        </p:nvGraphicFramePr>
        <p:xfrm>
          <a:off x="5099841" y="3239721"/>
          <a:ext cx="3503613" cy="1555750"/>
        </p:xfrm>
        <a:graphic>
          <a:graphicData uri="http://schemas.openxmlformats.org/presentationml/2006/ole">
            <mc:AlternateContent xmlns:mc="http://schemas.openxmlformats.org/markup-compatibility/2006">
              <mc:Choice xmlns:v="urn:schemas-microsoft-com:vml" Requires="v">
                <p:oleObj spid="_x0000_s20594" name="Equation" r:id="rId6" imgW="2514600" imgH="1117600" progId="Equation.3">
                  <p:embed/>
                </p:oleObj>
              </mc:Choice>
              <mc:Fallback>
                <p:oleObj name="Equation" r:id="rId6" imgW="2514600" imgH="1117600" progId="Equation.3">
                  <p:embed/>
                  <p:pic>
                    <p:nvPicPr>
                      <p:cNvPr id="0" name="Object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99841" y="3239721"/>
                        <a:ext cx="3503613" cy="155575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6" name="Object 4"/>
          <p:cNvGraphicFramePr>
            <a:graphicFrameLocks noChangeAspect="1"/>
          </p:cNvGraphicFramePr>
          <p:nvPr>
            <p:extLst>
              <p:ext uri="{D42A27DB-BD31-4B8C-83A1-F6EECF244321}">
                <p14:modId xmlns:p14="http://schemas.microsoft.com/office/powerpoint/2010/main" val="2903903254"/>
              </p:ext>
            </p:extLst>
          </p:nvPr>
        </p:nvGraphicFramePr>
        <p:xfrm>
          <a:off x="455601" y="3945645"/>
          <a:ext cx="3886200" cy="1373188"/>
        </p:xfrm>
        <a:graphic>
          <a:graphicData uri="http://schemas.openxmlformats.org/presentationml/2006/ole">
            <mc:AlternateContent xmlns:mc="http://schemas.openxmlformats.org/markup-compatibility/2006">
              <mc:Choice xmlns:v="urn:schemas-microsoft-com:vml" Requires="v">
                <p:oleObj spid="_x0000_s20595" name="Equation" r:id="rId8" imgW="3162300" imgH="1117600" progId="Equation.3">
                  <p:embed/>
                </p:oleObj>
              </mc:Choice>
              <mc:Fallback>
                <p:oleObj name="Equation" r:id="rId8" imgW="3162300" imgH="1117600" progId="Equation.3">
                  <p:embed/>
                  <p:pic>
                    <p:nvPicPr>
                      <p:cNvPr id="0" name="Object 4"/>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455601" y="3945645"/>
                        <a:ext cx="3886200" cy="13731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7" name="Object 5"/>
          <p:cNvGraphicFramePr>
            <a:graphicFrameLocks noChangeAspect="1"/>
          </p:cNvGraphicFramePr>
          <p:nvPr>
            <p:extLst>
              <p:ext uri="{D42A27DB-BD31-4B8C-83A1-F6EECF244321}">
                <p14:modId xmlns:p14="http://schemas.microsoft.com/office/powerpoint/2010/main" val="1113176727"/>
              </p:ext>
            </p:extLst>
          </p:nvPr>
        </p:nvGraphicFramePr>
        <p:xfrm>
          <a:off x="2891449" y="5295432"/>
          <a:ext cx="5858058" cy="1395793"/>
        </p:xfrm>
        <a:graphic>
          <a:graphicData uri="http://schemas.openxmlformats.org/presentationml/2006/ole">
            <mc:AlternateContent xmlns:mc="http://schemas.openxmlformats.org/markup-compatibility/2006">
              <mc:Choice xmlns:v="urn:schemas-microsoft-com:vml" Requires="v">
                <p:oleObj spid="_x0000_s20596" name="Equation" r:id="rId10" imgW="4686300" imgH="1117600" progId="Equation.3">
                  <p:embed/>
                </p:oleObj>
              </mc:Choice>
              <mc:Fallback>
                <p:oleObj name="Equation" r:id="rId10" imgW="4686300" imgH="1117600" progId="Equation.3">
                  <p:embed/>
                  <p:pic>
                    <p:nvPicPr>
                      <p:cNvPr id="0" name="Object 5"/>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891449" y="5295432"/>
                        <a:ext cx="5858058" cy="1395793"/>
                      </a:xfrm>
                      <a:prstGeom prst="rect">
                        <a:avLst/>
                      </a:prstGeom>
                      <a:noFill/>
                      <a:ln>
                        <a:noFill/>
                      </a:ln>
                      <a:effectLst/>
                      <a:extLst/>
                    </p:spPr>
                  </p:pic>
                </p:oleObj>
              </mc:Fallback>
            </mc:AlternateContent>
          </a:graphicData>
        </a:graphic>
      </p:graphicFrame>
      <p:grpSp>
        <p:nvGrpSpPr>
          <p:cNvPr id="21" name="Group 20"/>
          <p:cNvGrpSpPr>
            <a:grpSpLocks/>
          </p:cNvGrpSpPr>
          <p:nvPr/>
        </p:nvGrpSpPr>
        <p:grpSpPr bwMode="auto">
          <a:xfrm>
            <a:off x="0" y="0"/>
            <a:ext cx="9144000" cy="6858000"/>
            <a:chOff x="0" y="0"/>
            <a:chExt cx="9144000" cy="6858000"/>
          </a:xfrm>
        </p:grpSpPr>
        <p:grpSp>
          <p:nvGrpSpPr>
            <p:cNvPr id="22" name="Group 8"/>
            <p:cNvGrpSpPr>
              <a:grpSpLocks/>
            </p:cNvGrpSpPr>
            <p:nvPr/>
          </p:nvGrpSpPr>
          <p:grpSpPr bwMode="auto">
            <a:xfrm>
              <a:off x="0" y="0"/>
              <a:ext cx="9144000" cy="6858000"/>
              <a:chOff x="0" y="0"/>
              <a:chExt cx="5760" cy="4320"/>
            </a:xfrm>
          </p:grpSpPr>
          <p:grpSp>
            <p:nvGrpSpPr>
              <p:cNvPr id="25" name="Group 31"/>
              <p:cNvGrpSpPr>
                <a:grpSpLocks/>
              </p:cNvGrpSpPr>
              <p:nvPr/>
            </p:nvGrpSpPr>
            <p:grpSpPr bwMode="auto">
              <a:xfrm>
                <a:off x="0" y="0"/>
                <a:ext cx="192" cy="4320"/>
                <a:chOff x="0" y="-48"/>
                <a:chExt cx="144" cy="4368"/>
              </a:xfrm>
            </p:grpSpPr>
            <p:sp>
              <p:nvSpPr>
                <p:cNvPr id="35"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12"/>
              <p:cNvGrpSpPr>
                <a:grpSpLocks/>
              </p:cNvGrpSpPr>
              <p:nvPr/>
            </p:nvGrpSpPr>
            <p:grpSpPr bwMode="auto">
              <a:xfrm>
                <a:off x="5674" y="24"/>
                <a:ext cx="86" cy="4296"/>
                <a:chOff x="5616" y="-48"/>
                <a:chExt cx="144" cy="4368"/>
              </a:xfrm>
            </p:grpSpPr>
            <p:sp>
              <p:nvSpPr>
                <p:cNvPr id="33"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0"/>
                <a:ext cx="5616" cy="144"/>
                <a:chOff x="96" y="-48"/>
                <a:chExt cx="5520" cy="144"/>
              </a:xfrm>
            </p:grpSpPr>
            <p:sp>
              <p:nvSpPr>
                <p:cNvPr id="31"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4234"/>
                <a:ext cx="5616" cy="86"/>
                <a:chOff x="96" y="4176"/>
                <a:chExt cx="5520" cy="144"/>
              </a:xfrm>
            </p:grpSpPr>
            <p:sp>
              <p:nvSpPr>
                <p:cNvPr id="29" name="Rectangle 28"/>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29"/>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3" name="Rectangle 19458"/>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Rectangle 23"/>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dissolve">
                                      <p:cBhvr>
                                        <p:cTn id="12" dur="500"/>
                                        <p:tgtEl>
                                          <p:spTgt spid="4"/>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dissolve">
                                      <p:cBhvr>
                                        <p:cTn id="22" dur="500"/>
                                        <p:tgtEl>
                                          <p:spTgt spid="6"/>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dissolv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0" y="180975"/>
            <a:ext cx="7772400" cy="830263"/>
          </a:xfrm>
        </p:spPr>
        <p:txBody>
          <a:bodyPr/>
          <a:lstStyle/>
          <a:p>
            <a:r>
              <a:rPr lang="en-IN" sz="2800" dirty="0" smtClean="0"/>
              <a:t>Interaction Among Homogeneous Turbines</a:t>
            </a:r>
          </a:p>
        </p:txBody>
      </p:sp>
      <p:graphicFrame>
        <p:nvGraphicFramePr>
          <p:cNvPr id="4" name="Object 2"/>
          <p:cNvGraphicFramePr>
            <a:graphicFrameLocks noChangeAspect="1"/>
          </p:cNvGraphicFramePr>
          <p:nvPr>
            <p:extLst>
              <p:ext uri="{D42A27DB-BD31-4B8C-83A1-F6EECF244321}">
                <p14:modId xmlns:p14="http://schemas.microsoft.com/office/powerpoint/2010/main" val="3366206430"/>
              </p:ext>
            </p:extLst>
          </p:nvPr>
        </p:nvGraphicFramePr>
        <p:xfrm>
          <a:off x="2136775" y="2354263"/>
          <a:ext cx="4014788" cy="1608137"/>
        </p:xfrm>
        <a:graphic>
          <a:graphicData uri="http://schemas.openxmlformats.org/presentationml/2006/ole">
            <mc:AlternateContent xmlns:mc="http://schemas.openxmlformats.org/markup-compatibility/2006">
              <mc:Choice xmlns:v="urn:schemas-microsoft-com:vml" Requires="v">
                <p:oleObj spid="_x0000_s21618" name="Equation" r:id="rId3" imgW="2882880" imgH="1155600" progId="Equation.3">
                  <p:embed/>
                </p:oleObj>
              </mc:Choice>
              <mc:Fallback>
                <p:oleObj name="Equation" r:id="rId3" imgW="2882880" imgH="1155600" progId="Equation.3">
                  <p:embed/>
                  <p:pic>
                    <p:nvPicPr>
                      <p:cNvPr id="0" name="Object 2"/>
                      <p:cNvPicPr>
                        <a:picLocks noChangeAspect="1" noChangeArrowheads="1"/>
                      </p:cNvPicPr>
                      <p:nvPr/>
                    </p:nvPicPr>
                    <p:blipFill>
                      <a:blip r:embed="rId4"/>
                      <a:srcRect/>
                      <a:stretch>
                        <a:fillRect/>
                      </a:stretch>
                    </p:blipFill>
                    <p:spPr bwMode="auto">
                      <a:xfrm>
                        <a:off x="2136775" y="2354263"/>
                        <a:ext cx="4014788" cy="16081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5" name="TextBox 4"/>
          <p:cNvSpPr txBox="1">
            <a:spLocks noChangeArrowheads="1"/>
          </p:cNvSpPr>
          <p:nvPr/>
        </p:nvSpPr>
        <p:spPr bwMode="auto">
          <a:xfrm>
            <a:off x="484188" y="1157287"/>
            <a:ext cx="6643687"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Let all turbines have same characteristics in Level 2 </a:t>
            </a:r>
          </a:p>
        </p:txBody>
      </p:sp>
      <p:graphicFrame>
        <p:nvGraphicFramePr>
          <p:cNvPr id="6" name="Object 3"/>
          <p:cNvGraphicFramePr>
            <a:graphicFrameLocks noChangeAspect="1"/>
          </p:cNvGraphicFramePr>
          <p:nvPr>
            <p:extLst>
              <p:ext uri="{D42A27DB-BD31-4B8C-83A1-F6EECF244321}">
                <p14:modId xmlns:p14="http://schemas.microsoft.com/office/powerpoint/2010/main" val="3121981537"/>
              </p:ext>
            </p:extLst>
          </p:nvPr>
        </p:nvGraphicFramePr>
        <p:xfrm>
          <a:off x="1012031" y="1744663"/>
          <a:ext cx="3081338" cy="533400"/>
        </p:xfrm>
        <a:graphic>
          <a:graphicData uri="http://schemas.openxmlformats.org/presentationml/2006/ole">
            <mc:AlternateContent xmlns:mc="http://schemas.openxmlformats.org/markup-compatibility/2006">
              <mc:Choice xmlns:v="urn:schemas-microsoft-com:vml" Requires="v">
                <p:oleObj spid="_x0000_s21619" name="Equation" r:id="rId5" imgW="1320800" imgH="228600" progId="Equation.3">
                  <p:embed/>
                </p:oleObj>
              </mc:Choice>
              <mc:Fallback>
                <p:oleObj name="Equation" r:id="rId5" imgW="1320800" imgH="228600" progId="Equation.3">
                  <p:embed/>
                  <p:pic>
                    <p:nvPicPr>
                      <p:cNvPr id="0" name="Object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031" y="1744663"/>
                        <a:ext cx="3081338"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1988" name="Object 4"/>
          <p:cNvGraphicFramePr>
            <a:graphicFrameLocks noChangeAspect="1"/>
          </p:cNvGraphicFramePr>
          <p:nvPr>
            <p:extLst>
              <p:ext uri="{D42A27DB-BD31-4B8C-83A1-F6EECF244321}">
                <p14:modId xmlns:p14="http://schemas.microsoft.com/office/powerpoint/2010/main" val="2246236976"/>
              </p:ext>
            </p:extLst>
          </p:nvPr>
        </p:nvGraphicFramePr>
        <p:xfrm>
          <a:off x="4800600" y="1720056"/>
          <a:ext cx="2667000" cy="533400"/>
        </p:xfrm>
        <a:graphic>
          <a:graphicData uri="http://schemas.openxmlformats.org/presentationml/2006/ole">
            <mc:AlternateContent xmlns:mc="http://schemas.openxmlformats.org/markup-compatibility/2006">
              <mc:Choice xmlns:v="urn:schemas-microsoft-com:vml" Requires="v">
                <p:oleObj spid="_x0000_s21620" name="Equation" r:id="rId7" imgW="1143000" imgH="228600" progId="Equation.3">
                  <p:embed/>
                </p:oleObj>
              </mc:Choice>
              <mc:Fallback>
                <p:oleObj name="Equation" r:id="rId7" imgW="1143000" imgH="228600" progId="Equation.3">
                  <p:embed/>
                  <p:pic>
                    <p:nvPicPr>
                      <p:cNvPr id="0" name="Object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800600" y="1720056"/>
                        <a:ext cx="2667000" cy="5334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8" name="TextBox 7"/>
          <p:cNvSpPr txBox="1">
            <a:spLocks noChangeArrowheads="1"/>
          </p:cNvSpPr>
          <p:nvPr/>
        </p:nvSpPr>
        <p:spPr bwMode="auto">
          <a:xfrm>
            <a:off x="457200" y="4114800"/>
            <a:ext cx="66436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b="0">
                <a:latin typeface="Times New Roman" panose="02020603050405020304" pitchFamily="18" charset="0"/>
                <a:cs typeface="Times New Roman" panose="02020603050405020304" pitchFamily="18" charset="0"/>
              </a:rPr>
              <a:t>Let all turbines have same characteristics in Level n </a:t>
            </a:r>
          </a:p>
        </p:txBody>
      </p:sp>
      <p:graphicFrame>
        <p:nvGraphicFramePr>
          <p:cNvPr id="3" name="Object 6"/>
          <p:cNvGraphicFramePr>
            <a:graphicFrameLocks noChangeAspect="1"/>
          </p:cNvGraphicFramePr>
          <p:nvPr>
            <p:extLst>
              <p:ext uri="{D42A27DB-BD31-4B8C-83A1-F6EECF244321}">
                <p14:modId xmlns:p14="http://schemas.microsoft.com/office/powerpoint/2010/main" val="2546250032"/>
              </p:ext>
            </p:extLst>
          </p:nvPr>
        </p:nvGraphicFramePr>
        <p:xfrm>
          <a:off x="2363788" y="4876800"/>
          <a:ext cx="4016375" cy="1608138"/>
        </p:xfrm>
        <a:graphic>
          <a:graphicData uri="http://schemas.openxmlformats.org/presentationml/2006/ole">
            <mc:AlternateContent xmlns:mc="http://schemas.openxmlformats.org/markup-compatibility/2006">
              <mc:Choice xmlns:v="urn:schemas-microsoft-com:vml" Requires="v">
                <p:oleObj spid="_x0000_s21621" name="Equation" r:id="rId9" imgW="2882880" imgH="1155600" progId="Equation.3">
                  <p:embed/>
                </p:oleObj>
              </mc:Choice>
              <mc:Fallback>
                <p:oleObj name="Equation" r:id="rId9" imgW="2882880" imgH="1155600" progId="Equation.3">
                  <p:embed/>
                  <p:pic>
                    <p:nvPicPr>
                      <p:cNvPr id="0" name="Object 6"/>
                      <p:cNvPicPr>
                        <a:picLocks noChangeAspect="1" noChangeArrowheads="1"/>
                      </p:cNvPicPr>
                      <p:nvPr/>
                    </p:nvPicPr>
                    <p:blipFill>
                      <a:blip r:embed="rId10"/>
                      <a:srcRect/>
                      <a:stretch>
                        <a:fillRect/>
                      </a:stretch>
                    </p:blipFill>
                    <p:spPr bwMode="auto">
                      <a:xfrm>
                        <a:off x="2363788" y="4876800"/>
                        <a:ext cx="4016375" cy="16081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2" name="Group 21"/>
          <p:cNvGrpSpPr>
            <a:grpSpLocks/>
          </p:cNvGrpSpPr>
          <p:nvPr/>
        </p:nvGrpSpPr>
        <p:grpSpPr bwMode="auto">
          <a:xfrm>
            <a:off x="0" y="0"/>
            <a:ext cx="9144000" cy="6858000"/>
            <a:chOff x="0" y="0"/>
            <a:chExt cx="9144000" cy="6858000"/>
          </a:xfrm>
        </p:grpSpPr>
        <p:grpSp>
          <p:nvGrpSpPr>
            <p:cNvPr id="23" name="Group 8"/>
            <p:cNvGrpSpPr>
              <a:grpSpLocks/>
            </p:cNvGrpSpPr>
            <p:nvPr/>
          </p:nvGrpSpPr>
          <p:grpSpPr bwMode="auto">
            <a:xfrm>
              <a:off x="0" y="0"/>
              <a:ext cx="9144000" cy="6858000"/>
              <a:chOff x="0" y="0"/>
              <a:chExt cx="5760" cy="4320"/>
            </a:xfrm>
          </p:grpSpPr>
          <p:grpSp>
            <p:nvGrpSpPr>
              <p:cNvPr id="26" name="Group 31"/>
              <p:cNvGrpSpPr>
                <a:grpSpLocks/>
              </p:cNvGrpSpPr>
              <p:nvPr/>
            </p:nvGrpSpPr>
            <p:grpSpPr bwMode="auto">
              <a:xfrm>
                <a:off x="0" y="0"/>
                <a:ext cx="192" cy="4320"/>
                <a:chOff x="0" y="-48"/>
                <a:chExt cx="144" cy="4368"/>
              </a:xfrm>
            </p:grpSpPr>
            <p:sp>
              <p:nvSpPr>
                <p:cNvPr id="36"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7"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12"/>
              <p:cNvGrpSpPr>
                <a:grpSpLocks/>
              </p:cNvGrpSpPr>
              <p:nvPr/>
            </p:nvGrpSpPr>
            <p:grpSpPr bwMode="auto">
              <a:xfrm>
                <a:off x="5674" y="24"/>
                <a:ext cx="86" cy="4296"/>
                <a:chOff x="5616" y="-48"/>
                <a:chExt cx="144" cy="4368"/>
              </a:xfrm>
            </p:grpSpPr>
            <p:sp>
              <p:nvSpPr>
                <p:cNvPr id="34"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27"/>
              <p:cNvGrpSpPr>
                <a:grpSpLocks/>
              </p:cNvGrpSpPr>
              <p:nvPr/>
            </p:nvGrpSpPr>
            <p:grpSpPr bwMode="auto">
              <a:xfrm>
                <a:off x="144" y="0"/>
                <a:ext cx="5616" cy="144"/>
                <a:chOff x="96" y="-48"/>
                <a:chExt cx="5520" cy="144"/>
              </a:xfrm>
            </p:grpSpPr>
            <p:sp>
              <p:nvSpPr>
                <p:cNvPr id="32"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4234"/>
                <a:ext cx="5616" cy="86"/>
                <a:chOff x="96" y="4176"/>
                <a:chExt cx="5520" cy="144"/>
              </a:xfrm>
            </p:grpSpPr>
            <p:sp>
              <p:nvSpPr>
                <p:cNvPr id="30" name="Rectangle 29"/>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0"/>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4" name="Rectangle 19458"/>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 name="Rectangle 24"/>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41988"/>
                                        </p:tgtEl>
                                        <p:attrNameLst>
                                          <p:attrName>style.visibility</p:attrName>
                                        </p:attrNameLst>
                                      </p:cBhvr>
                                      <p:to>
                                        <p:strVal val="visible"/>
                                      </p:to>
                                    </p:set>
                                    <p:animEffect transition="in" filter="dissolve">
                                      <p:cBhvr>
                                        <p:cTn id="17" dur="500"/>
                                        <p:tgtEl>
                                          <p:spTgt spid="4198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dissolve">
                                      <p:cBhvr>
                                        <p:cTn id="27" dur="500"/>
                                        <p:tgtEl>
                                          <p:spTgt spid="8"/>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9"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dissolve">
                                      <p:cBhvr>
                                        <p:cTn id="3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3"/>
          <p:cNvSpPr>
            <a:spLocks noGrp="1"/>
          </p:cNvSpPr>
          <p:nvPr>
            <p:ph type="title"/>
          </p:nvPr>
        </p:nvSpPr>
        <p:spPr>
          <a:xfrm>
            <a:off x="228600" y="141386"/>
            <a:ext cx="6873875" cy="685800"/>
          </a:xfrm>
        </p:spPr>
        <p:txBody>
          <a:bodyPr/>
          <a:lstStyle/>
          <a:p>
            <a:r>
              <a:rPr lang="en-IN" sz="2800" dirty="0" smtClean="0">
                <a:latin typeface="Times New Roman" panose="02020603050405020304" pitchFamily="18" charset="0"/>
                <a:cs typeface="Times New Roman" panose="02020603050405020304" pitchFamily="18" charset="0"/>
              </a:rPr>
              <a:t>Partial Wake Shadow in A Wind Farm</a:t>
            </a:r>
          </a:p>
        </p:txBody>
      </p:sp>
      <p:pic>
        <p:nvPicPr>
          <p:cNvPr id="573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0725" y="609600"/>
            <a:ext cx="5883275" cy="624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7"/>
          <p:cNvSpPr txBox="1">
            <a:spLocks noChangeArrowheads="1"/>
          </p:cNvSpPr>
          <p:nvPr/>
        </p:nvSpPr>
        <p:spPr bwMode="auto">
          <a:xfrm>
            <a:off x="1752600" y="2209800"/>
            <a:ext cx="269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i="1">
                <a:latin typeface="Times New Roman" panose="02020603050405020304" pitchFamily="18" charset="0"/>
                <a:cs typeface="Times New Roman" panose="02020603050405020304" pitchFamily="18" charset="0"/>
              </a:rPr>
              <a:t>i</a:t>
            </a:r>
          </a:p>
        </p:txBody>
      </p:sp>
      <p:sp>
        <p:nvSpPr>
          <p:cNvPr id="9" name="TextBox 8"/>
          <p:cNvSpPr txBox="1">
            <a:spLocks noChangeArrowheads="1"/>
          </p:cNvSpPr>
          <p:nvPr/>
        </p:nvSpPr>
        <p:spPr bwMode="auto">
          <a:xfrm>
            <a:off x="2362200" y="3124200"/>
            <a:ext cx="269875"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IN" sz="2400" i="1">
                <a:latin typeface="Times New Roman" panose="02020603050405020304" pitchFamily="18" charset="0"/>
                <a:cs typeface="Times New Roman" panose="02020603050405020304" pitchFamily="18" charset="0"/>
              </a:rPr>
              <a:t>j</a:t>
            </a:r>
          </a:p>
        </p:txBody>
      </p:sp>
      <p:pic>
        <p:nvPicPr>
          <p:cNvPr id="57348"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248569"/>
            <a:ext cx="4098925"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reeform 19"/>
          <p:cNvSpPr/>
          <p:nvPr/>
        </p:nvSpPr>
        <p:spPr>
          <a:xfrm>
            <a:off x="3581400" y="457200"/>
            <a:ext cx="5562600" cy="6019800"/>
          </a:xfrm>
          <a:custGeom>
            <a:avLst/>
            <a:gdLst>
              <a:gd name="connsiteX0" fmla="*/ 694006 w 5741963"/>
              <a:gd name="connsiteY0" fmla="*/ 490025 h 6227298"/>
              <a:gd name="connsiteX1" fmla="*/ 722142 w 5741963"/>
              <a:gd name="connsiteY1" fmla="*/ 3922542 h 6227298"/>
              <a:gd name="connsiteX2" fmla="*/ 2410265 w 5741963"/>
              <a:gd name="connsiteY2" fmla="*/ 4443046 h 6227298"/>
              <a:gd name="connsiteX3" fmla="*/ 2944837 w 5741963"/>
              <a:gd name="connsiteY3" fmla="*/ 4766603 h 6227298"/>
              <a:gd name="connsiteX4" fmla="*/ 3535680 w 5741963"/>
              <a:gd name="connsiteY4" fmla="*/ 4738468 h 6227298"/>
              <a:gd name="connsiteX5" fmla="*/ 3493477 w 5741963"/>
              <a:gd name="connsiteY5" fmla="*/ 5076093 h 6227298"/>
              <a:gd name="connsiteX6" fmla="*/ 3971779 w 5741963"/>
              <a:gd name="connsiteY6" fmla="*/ 5976425 h 6227298"/>
              <a:gd name="connsiteX7" fmla="*/ 5462954 w 5741963"/>
              <a:gd name="connsiteY7" fmla="*/ 6187440 h 6227298"/>
              <a:gd name="connsiteX8" fmla="*/ 5645834 w 5741963"/>
              <a:gd name="connsiteY8" fmla="*/ 5737274 h 6227298"/>
              <a:gd name="connsiteX9" fmla="*/ 5589563 w 5741963"/>
              <a:gd name="connsiteY9" fmla="*/ 4597791 h 6227298"/>
              <a:gd name="connsiteX10" fmla="*/ 5069059 w 5741963"/>
              <a:gd name="connsiteY10" fmla="*/ 3598985 h 6227298"/>
              <a:gd name="connsiteX11" fmla="*/ 5392616 w 5741963"/>
              <a:gd name="connsiteY11" fmla="*/ 2248486 h 6227298"/>
              <a:gd name="connsiteX12" fmla="*/ 4886179 w 5741963"/>
              <a:gd name="connsiteY12" fmla="*/ 982394 h 6227298"/>
              <a:gd name="connsiteX13" fmla="*/ 694006 w 5741963"/>
              <a:gd name="connsiteY13" fmla="*/ 490025 h 62272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741963" h="6227298">
                <a:moveTo>
                  <a:pt x="694006" y="490025"/>
                </a:moveTo>
                <a:cubicBezTo>
                  <a:pt x="0" y="980050"/>
                  <a:pt x="436099" y="3263705"/>
                  <a:pt x="722142" y="3922542"/>
                </a:cubicBezTo>
                <a:cubicBezTo>
                  <a:pt x="1008185" y="4581379"/>
                  <a:pt x="2039816" y="4302369"/>
                  <a:pt x="2410265" y="4443046"/>
                </a:cubicBezTo>
                <a:cubicBezTo>
                  <a:pt x="2780714" y="4583723"/>
                  <a:pt x="2757268" y="4717366"/>
                  <a:pt x="2944837" y="4766603"/>
                </a:cubicBezTo>
                <a:cubicBezTo>
                  <a:pt x="3132406" y="4815840"/>
                  <a:pt x="3444240" y="4686886"/>
                  <a:pt x="3535680" y="4738468"/>
                </a:cubicBezTo>
                <a:cubicBezTo>
                  <a:pt x="3627120" y="4790050"/>
                  <a:pt x="3420794" y="4869767"/>
                  <a:pt x="3493477" y="5076093"/>
                </a:cubicBezTo>
                <a:cubicBezTo>
                  <a:pt x="3566160" y="5282419"/>
                  <a:pt x="3643533" y="5791201"/>
                  <a:pt x="3971779" y="5976425"/>
                </a:cubicBezTo>
                <a:cubicBezTo>
                  <a:pt x="4300025" y="6161649"/>
                  <a:pt x="5183945" y="6227298"/>
                  <a:pt x="5462954" y="6187440"/>
                </a:cubicBezTo>
                <a:cubicBezTo>
                  <a:pt x="5741963" y="6147582"/>
                  <a:pt x="5624733" y="6002216"/>
                  <a:pt x="5645834" y="5737274"/>
                </a:cubicBezTo>
                <a:cubicBezTo>
                  <a:pt x="5666936" y="5472333"/>
                  <a:pt x="5685692" y="4954173"/>
                  <a:pt x="5589563" y="4597791"/>
                </a:cubicBezTo>
                <a:cubicBezTo>
                  <a:pt x="5493434" y="4241410"/>
                  <a:pt x="5101883" y="3990536"/>
                  <a:pt x="5069059" y="3598985"/>
                </a:cubicBezTo>
                <a:cubicBezTo>
                  <a:pt x="5036235" y="3207434"/>
                  <a:pt x="5423096" y="2684584"/>
                  <a:pt x="5392616" y="2248486"/>
                </a:cubicBezTo>
                <a:cubicBezTo>
                  <a:pt x="5362136" y="1812388"/>
                  <a:pt x="5671625" y="1275471"/>
                  <a:pt x="4886179" y="982394"/>
                </a:cubicBezTo>
                <a:cubicBezTo>
                  <a:pt x="4100733" y="689317"/>
                  <a:pt x="1388012" y="0"/>
                  <a:pt x="694006" y="490025"/>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sp>
        <p:nvSpPr>
          <p:cNvPr id="22" name="Freeform 21"/>
          <p:cNvSpPr/>
          <p:nvPr/>
        </p:nvSpPr>
        <p:spPr>
          <a:xfrm>
            <a:off x="3963987" y="775495"/>
            <a:ext cx="5111750" cy="3836987"/>
          </a:xfrm>
          <a:custGeom>
            <a:avLst/>
            <a:gdLst>
              <a:gd name="connsiteX0" fmla="*/ 323557 w 5111262"/>
              <a:gd name="connsiteY0" fmla="*/ 382172 h 3838135"/>
              <a:gd name="connsiteX1" fmla="*/ 2152357 w 5111262"/>
              <a:gd name="connsiteY1" fmla="*/ 283698 h 3838135"/>
              <a:gd name="connsiteX2" fmla="*/ 4220308 w 5111262"/>
              <a:gd name="connsiteY2" fmla="*/ 466578 h 3838135"/>
              <a:gd name="connsiteX3" fmla="*/ 4994031 w 5111262"/>
              <a:gd name="connsiteY3" fmla="*/ 1437249 h 3838135"/>
              <a:gd name="connsiteX4" fmla="*/ 4923692 w 5111262"/>
              <a:gd name="connsiteY4" fmla="*/ 2844018 h 3838135"/>
              <a:gd name="connsiteX5" fmla="*/ 4515729 w 5111262"/>
              <a:gd name="connsiteY5" fmla="*/ 3702147 h 3838135"/>
              <a:gd name="connsiteX6" fmla="*/ 3334043 w 5111262"/>
              <a:gd name="connsiteY6" fmla="*/ 3659944 h 3838135"/>
              <a:gd name="connsiteX7" fmla="*/ 2785403 w 5111262"/>
              <a:gd name="connsiteY7" fmla="*/ 3533335 h 3838135"/>
              <a:gd name="connsiteX8" fmla="*/ 2841674 w 5111262"/>
              <a:gd name="connsiteY8" fmla="*/ 3139440 h 3838135"/>
              <a:gd name="connsiteX9" fmla="*/ 2377440 w 5111262"/>
              <a:gd name="connsiteY9" fmla="*/ 3181643 h 3838135"/>
              <a:gd name="connsiteX10" fmla="*/ 1617785 w 5111262"/>
              <a:gd name="connsiteY10" fmla="*/ 3294184 h 3838135"/>
              <a:gd name="connsiteX11" fmla="*/ 379828 w 5111262"/>
              <a:gd name="connsiteY11" fmla="*/ 3181643 h 3838135"/>
              <a:gd name="connsiteX12" fmla="*/ 211015 w 5111262"/>
              <a:gd name="connsiteY12" fmla="*/ 2576732 h 3838135"/>
              <a:gd name="connsiteX13" fmla="*/ 323557 w 5111262"/>
              <a:gd name="connsiteY13" fmla="*/ 382172 h 38381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11262" h="3838135">
                <a:moveTo>
                  <a:pt x="323557" y="382172"/>
                </a:moveTo>
                <a:cubicBezTo>
                  <a:pt x="647114" y="0"/>
                  <a:pt x="1502899" y="269630"/>
                  <a:pt x="2152357" y="283698"/>
                </a:cubicBezTo>
                <a:cubicBezTo>
                  <a:pt x="2801815" y="297766"/>
                  <a:pt x="3746696" y="274320"/>
                  <a:pt x="4220308" y="466578"/>
                </a:cubicBezTo>
                <a:cubicBezTo>
                  <a:pt x="4693920" y="658836"/>
                  <a:pt x="4876800" y="1041009"/>
                  <a:pt x="4994031" y="1437249"/>
                </a:cubicBezTo>
                <a:cubicBezTo>
                  <a:pt x="5111262" y="1833489"/>
                  <a:pt x="5003409" y="2466535"/>
                  <a:pt x="4923692" y="2844018"/>
                </a:cubicBezTo>
                <a:cubicBezTo>
                  <a:pt x="4843975" y="3221501"/>
                  <a:pt x="4780670" y="3566159"/>
                  <a:pt x="4515729" y="3702147"/>
                </a:cubicBezTo>
                <a:cubicBezTo>
                  <a:pt x="4250788" y="3838135"/>
                  <a:pt x="3622431" y="3688079"/>
                  <a:pt x="3334043" y="3659944"/>
                </a:cubicBezTo>
                <a:cubicBezTo>
                  <a:pt x="3045655" y="3631809"/>
                  <a:pt x="2867464" y="3620086"/>
                  <a:pt x="2785403" y="3533335"/>
                </a:cubicBezTo>
                <a:cubicBezTo>
                  <a:pt x="2703342" y="3446584"/>
                  <a:pt x="2909668" y="3198055"/>
                  <a:pt x="2841674" y="3139440"/>
                </a:cubicBezTo>
                <a:cubicBezTo>
                  <a:pt x="2773680" y="3080825"/>
                  <a:pt x="2581422" y="3155852"/>
                  <a:pt x="2377440" y="3181643"/>
                </a:cubicBezTo>
                <a:cubicBezTo>
                  <a:pt x="2173458" y="3207434"/>
                  <a:pt x="1950720" y="3294184"/>
                  <a:pt x="1617785" y="3294184"/>
                </a:cubicBezTo>
                <a:cubicBezTo>
                  <a:pt x="1284850" y="3294184"/>
                  <a:pt x="614290" y="3301218"/>
                  <a:pt x="379828" y="3181643"/>
                </a:cubicBezTo>
                <a:cubicBezTo>
                  <a:pt x="145366" y="3062068"/>
                  <a:pt x="215704" y="3045655"/>
                  <a:pt x="211015" y="2576732"/>
                </a:cubicBezTo>
                <a:cubicBezTo>
                  <a:pt x="206326" y="2107809"/>
                  <a:pt x="0" y="764344"/>
                  <a:pt x="323557" y="3821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IN"/>
          </a:p>
        </p:txBody>
      </p:sp>
      <p:grpSp>
        <p:nvGrpSpPr>
          <p:cNvPr id="23" name="Group 22"/>
          <p:cNvGrpSpPr>
            <a:grpSpLocks/>
          </p:cNvGrpSpPr>
          <p:nvPr/>
        </p:nvGrpSpPr>
        <p:grpSpPr bwMode="auto">
          <a:xfrm>
            <a:off x="0" y="0"/>
            <a:ext cx="9144000" cy="6858000"/>
            <a:chOff x="0" y="0"/>
            <a:chExt cx="9144000" cy="6858000"/>
          </a:xfrm>
        </p:grpSpPr>
        <p:grpSp>
          <p:nvGrpSpPr>
            <p:cNvPr id="24" name="Group 8"/>
            <p:cNvGrpSpPr>
              <a:grpSpLocks/>
            </p:cNvGrpSpPr>
            <p:nvPr/>
          </p:nvGrpSpPr>
          <p:grpSpPr bwMode="auto">
            <a:xfrm>
              <a:off x="0" y="0"/>
              <a:ext cx="9144000" cy="6858000"/>
              <a:chOff x="0" y="0"/>
              <a:chExt cx="5760" cy="4320"/>
            </a:xfrm>
          </p:grpSpPr>
          <p:grpSp>
            <p:nvGrpSpPr>
              <p:cNvPr id="27" name="Group 31"/>
              <p:cNvGrpSpPr>
                <a:grpSpLocks/>
              </p:cNvGrpSpPr>
              <p:nvPr/>
            </p:nvGrpSpPr>
            <p:grpSpPr bwMode="auto">
              <a:xfrm>
                <a:off x="0" y="0"/>
                <a:ext cx="192" cy="4320"/>
                <a:chOff x="0" y="-48"/>
                <a:chExt cx="144" cy="4368"/>
              </a:xfrm>
            </p:grpSpPr>
            <p:sp>
              <p:nvSpPr>
                <p:cNvPr id="3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8" name="Group 12"/>
              <p:cNvGrpSpPr>
                <a:grpSpLocks/>
              </p:cNvGrpSpPr>
              <p:nvPr/>
            </p:nvGrpSpPr>
            <p:grpSpPr bwMode="auto">
              <a:xfrm>
                <a:off x="5674" y="24"/>
                <a:ext cx="86" cy="4296"/>
                <a:chOff x="5616" y="-48"/>
                <a:chExt cx="144" cy="4368"/>
              </a:xfrm>
            </p:grpSpPr>
            <p:sp>
              <p:nvSpPr>
                <p:cNvPr id="3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9" name="Group 28"/>
              <p:cNvGrpSpPr>
                <a:grpSpLocks/>
              </p:cNvGrpSpPr>
              <p:nvPr/>
            </p:nvGrpSpPr>
            <p:grpSpPr bwMode="auto">
              <a:xfrm>
                <a:off x="144" y="0"/>
                <a:ext cx="5616" cy="144"/>
                <a:chOff x="96" y="-48"/>
                <a:chExt cx="5520" cy="144"/>
              </a:xfrm>
            </p:grpSpPr>
            <p:sp>
              <p:nvSpPr>
                <p:cNvPr id="3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30" name="Group 29"/>
              <p:cNvGrpSpPr>
                <a:grpSpLocks/>
              </p:cNvGrpSpPr>
              <p:nvPr/>
            </p:nvGrpSpPr>
            <p:grpSpPr bwMode="auto">
              <a:xfrm>
                <a:off x="144" y="4234"/>
                <a:ext cx="5616" cy="86"/>
                <a:chOff x="96" y="4176"/>
                <a:chExt cx="5520" cy="144"/>
              </a:xfrm>
            </p:grpSpPr>
            <p:sp>
              <p:nvSpPr>
                <p:cNvPr id="31" name="Rectangle 3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3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5" name="Rectangle 1945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50087" y="7144"/>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5"/>
            <p:cNvSpPr>
              <a:spLocks noChangeArrowheads="1"/>
            </p:cNvSpPr>
            <p:nvPr/>
          </p:nvSpPr>
          <p:spPr bwMode="auto">
            <a:xfrm>
              <a:off x="179388" y="685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7348"/>
                                        </p:tgtEl>
                                        <p:attrNameLst>
                                          <p:attrName>style.visibility</p:attrName>
                                        </p:attrNameLst>
                                      </p:cBhvr>
                                      <p:to>
                                        <p:strVal val="visible"/>
                                      </p:to>
                                    </p:set>
                                    <p:animEffect transition="in" filter="dissolve">
                                      <p:cBhvr>
                                        <p:cTn id="7" dur="500"/>
                                        <p:tgtEl>
                                          <p:spTgt spid="5734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dissolve">
                                      <p:cBhvr>
                                        <p:cTn id="12" dur="500"/>
                                        <p:tgtEl>
                                          <p:spTgt spid="8"/>
                                        </p:tgtEl>
                                      </p:cBhvr>
                                    </p:animEffect>
                                  </p:childTnLst>
                                </p:cTn>
                              </p:par>
                              <p:par>
                                <p:cTn id="13" presetID="9" presetClass="entr" presetSubtype="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dissolve">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9" presetClass="entr" presetSubtype="0" fill="hold" nodeType="clickEffect">
                                  <p:stCondLst>
                                    <p:cond delay="0"/>
                                  </p:stCondLst>
                                  <p:childTnLst>
                                    <p:set>
                                      <p:cBhvr>
                                        <p:cTn id="19" dur="1" fill="hold">
                                          <p:stCondLst>
                                            <p:cond delay="0"/>
                                          </p:stCondLst>
                                        </p:cTn>
                                        <p:tgtEl>
                                          <p:spTgt spid="57346"/>
                                        </p:tgtEl>
                                        <p:attrNameLst>
                                          <p:attrName>style.visibility</p:attrName>
                                        </p:attrNameLst>
                                      </p:cBhvr>
                                      <p:to>
                                        <p:strVal val="visible"/>
                                      </p:to>
                                    </p:set>
                                    <p:animEffect transition="in" filter="dissolve">
                                      <p:cBhvr>
                                        <p:cTn id="20" dur="500"/>
                                        <p:tgtEl>
                                          <p:spTgt spid="57346"/>
                                        </p:tgtEl>
                                      </p:cBhvr>
                                    </p:animEffect>
                                  </p:childTnLst>
                                </p:cTn>
                              </p:par>
                            </p:childTnLst>
                          </p:cTn>
                        </p:par>
                      </p:childTnLst>
                    </p:cTn>
                  </p:par>
                  <p:par>
                    <p:cTn id="21" fill="hold" nodeType="clickPar">
                      <p:stCondLst>
                        <p:cond delay="indefinite"/>
                      </p:stCondLst>
                      <p:childTnLst>
                        <p:par>
                          <p:cTn id="22" fill="hold" nodeType="withGroup">
                            <p:stCondLst>
                              <p:cond delay="0"/>
                            </p:stCondLst>
                            <p:childTnLst>
                              <p:par>
                                <p:cTn id="23" presetID="9" presetClass="exit" presetSubtype="0" fill="hold" nodeType="clickEffect">
                                  <p:stCondLst>
                                    <p:cond delay="0"/>
                                  </p:stCondLst>
                                  <p:childTnLst>
                                    <p:animEffect transition="out" filter="dissolve">
                                      <p:cBhvr>
                                        <p:cTn id="24" dur="500"/>
                                        <p:tgtEl>
                                          <p:spTgt spid="20"/>
                                        </p:tgtEl>
                                      </p:cBhvr>
                                    </p:animEffect>
                                    <p:set>
                                      <p:cBhvr>
                                        <p:cTn id="25" dur="1" fill="hold">
                                          <p:stCondLst>
                                            <p:cond delay="499"/>
                                          </p:stCondLst>
                                        </p:cTn>
                                        <p:tgtEl>
                                          <p:spTgt spid="20"/>
                                        </p:tgtEl>
                                        <p:attrNameLst>
                                          <p:attrName>style.visibility</p:attrName>
                                        </p:attrNameLst>
                                      </p:cBhvr>
                                      <p:to>
                                        <p:strVal val="hidden"/>
                                      </p:to>
                                    </p:set>
                                  </p:childTnLst>
                                </p:cTn>
                              </p:par>
                            </p:childTnLst>
                          </p:cTn>
                        </p:par>
                      </p:childTnLst>
                    </p:cTn>
                  </p:par>
                  <p:par>
                    <p:cTn id="26" fill="hold" nodeType="clickPar">
                      <p:stCondLst>
                        <p:cond delay="indefinite"/>
                      </p:stCondLst>
                      <p:childTnLst>
                        <p:par>
                          <p:cTn id="27" fill="hold" nodeType="withGroup">
                            <p:stCondLst>
                              <p:cond delay="0"/>
                            </p:stCondLst>
                            <p:childTnLst>
                              <p:par>
                                <p:cTn id="28" presetID="9" presetClass="exit" presetSubtype="0" fill="hold" nodeType="clickEffect">
                                  <p:stCondLst>
                                    <p:cond delay="0"/>
                                  </p:stCondLst>
                                  <p:childTnLst>
                                    <p:animEffect transition="out" filter="dissolve">
                                      <p:cBhvr>
                                        <p:cTn id="29" dur="500"/>
                                        <p:tgtEl>
                                          <p:spTgt spid="22"/>
                                        </p:tgtEl>
                                      </p:cBhvr>
                                    </p:animEffect>
                                    <p:set>
                                      <p:cBhvr>
                                        <p:cTn id="30" dur="1" fill="hold">
                                          <p:stCondLst>
                                            <p:cond delay="499"/>
                                          </p:stCondLst>
                                        </p:cTn>
                                        <p:tgtEl>
                                          <p:spTgt spid="2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212725" y="159544"/>
            <a:ext cx="6645275" cy="845344"/>
          </a:xfrm>
        </p:spPr>
        <p:txBody>
          <a:bodyPr/>
          <a:lstStyle/>
          <a:p>
            <a:r>
              <a:rPr lang="en-IN" sz="2800" dirty="0" smtClean="0">
                <a:latin typeface="Times New Roman" panose="02020603050405020304" pitchFamily="18" charset="0"/>
                <a:cs typeface="Times New Roman" panose="02020603050405020304" pitchFamily="18" charset="0"/>
              </a:rPr>
              <a:t>Modelling of Shadowing Effect</a:t>
            </a:r>
          </a:p>
        </p:txBody>
      </p:sp>
      <p:sp>
        <p:nvSpPr>
          <p:cNvPr id="23555" name="Content Placeholder 2"/>
          <p:cNvSpPr>
            <a:spLocks noGrp="1"/>
          </p:cNvSpPr>
          <p:nvPr>
            <p:ph idx="1"/>
          </p:nvPr>
        </p:nvSpPr>
        <p:spPr/>
        <p:txBody>
          <a:bodyPr/>
          <a:lstStyle/>
          <a:p>
            <a:r>
              <a:rPr lang="en-IN" sz="2400" smtClean="0">
                <a:latin typeface="Times New Roman" panose="02020603050405020304" pitchFamily="18" charset="0"/>
                <a:cs typeface="Times New Roman" panose="02020603050405020304" pitchFamily="18" charset="0"/>
              </a:rPr>
              <a:t>In order to obtain a usable result for wind farms with many turbines, the effects of the multiple single wakes must be combined into a single effect. </a:t>
            </a:r>
          </a:p>
          <a:p>
            <a:r>
              <a:rPr lang="en-IN" sz="2400" smtClean="0">
                <a:latin typeface="Times New Roman" panose="02020603050405020304" pitchFamily="18" charset="0"/>
                <a:cs typeface="Times New Roman" panose="02020603050405020304" pitchFamily="18" charset="0"/>
              </a:rPr>
              <a:t>A detailed model of wake effects considers the shadowed areas of the upstream wind turbines. </a:t>
            </a:r>
          </a:p>
          <a:p>
            <a:r>
              <a:rPr lang="en-IN" sz="2400" smtClean="0">
                <a:latin typeface="Times New Roman" panose="02020603050405020304" pitchFamily="18" charset="0"/>
                <a:cs typeface="Times New Roman" panose="02020603050405020304" pitchFamily="18" charset="0"/>
              </a:rPr>
              <a:t>This shadowing is a measure of the degree of overlap between the area spanned by the wakes shadow cone (</a:t>
            </a:r>
            <a:r>
              <a:rPr lang="en-IN" sz="2400" i="1" smtClean="0">
                <a:latin typeface="Times New Roman" panose="02020603050405020304" pitchFamily="18" charset="0"/>
                <a:cs typeface="Times New Roman" panose="02020603050405020304" pitchFamily="18" charset="0"/>
              </a:rPr>
              <a:t>A</a:t>
            </a:r>
            <a:r>
              <a:rPr lang="en-IN" sz="2400" i="1" baseline="-25000" smtClean="0">
                <a:latin typeface="Times New Roman" panose="02020603050405020304" pitchFamily="18" charset="0"/>
                <a:cs typeface="Times New Roman" panose="02020603050405020304" pitchFamily="18" charset="0"/>
              </a:rPr>
              <a:t>shadow</a:t>
            </a:r>
            <a:r>
              <a:rPr lang="en-IN" sz="2400" i="1" smtClean="0">
                <a:latin typeface="Times New Roman" panose="02020603050405020304" pitchFamily="18" charset="0"/>
                <a:cs typeface="Times New Roman" panose="02020603050405020304" pitchFamily="18" charset="0"/>
              </a:rPr>
              <a:t>,</a:t>
            </a:r>
            <a:r>
              <a:rPr lang="en-IN" sz="2400" i="1" baseline="-25000" smtClean="0">
                <a:latin typeface="Times New Roman" panose="02020603050405020304" pitchFamily="18" charset="0"/>
                <a:cs typeface="Times New Roman" panose="02020603050405020304" pitchFamily="18" charset="0"/>
              </a:rPr>
              <a:t>ji</a:t>
            </a:r>
            <a:r>
              <a:rPr lang="en-IN" sz="2400" smtClean="0">
                <a:latin typeface="Times New Roman" panose="02020603050405020304" pitchFamily="18" charset="0"/>
                <a:cs typeface="Times New Roman" panose="02020603050405020304" pitchFamily="18" charset="0"/>
              </a:rPr>
              <a:t>) and the area swept by the turbine experiencing shadowing (</a:t>
            </a:r>
            <a:r>
              <a:rPr lang="en-IN" sz="2400" i="1" smtClean="0">
                <a:latin typeface="Times New Roman" panose="02020603050405020304" pitchFamily="18" charset="0"/>
                <a:cs typeface="Times New Roman" panose="02020603050405020304" pitchFamily="18" charset="0"/>
              </a:rPr>
              <a:t>A</a:t>
            </a:r>
            <a:r>
              <a:rPr lang="en-IN" sz="2400" i="1" baseline="-25000" smtClean="0">
                <a:latin typeface="Times New Roman" panose="02020603050405020304" pitchFamily="18" charset="0"/>
                <a:cs typeface="Times New Roman" panose="02020603050405020304" pitchFamily="18" charset="0"/>
              </a:rPr>
              <a:t>0,j</a:t>
            </a:r>
            <a:r>
              <a:rPr lang="en-IN" sz="2400" smtClean="0">
                <a:latin typeface="Times New Roman" panose="02020603050405020304" pitchFamily="18" charset="0"/>
                <a:cs typeface="Times New Roman" panose="02020603050405020304" pitchFamily="18" charset="0"/>
              </a:rPr>
              <a:t>).</a:t>
            </a:r>
          </a:p>
          <a:p>
            <a:r>
              <a:rPr lang="en-IN" sz="2400" smtClean="0">
                <a:latin typeface="Times New Roman" panose="02020603050405020304" pitchFamily="18" charset="0"/>
                <a:cs typeface="Times New Roman" panose="02020603050405020304" pitchFamily="18" charset="0"/>
              </a:rPr>
              <a:t>A purely empirical mean is usually used to model the interaction between these multiple wakes.</a:t>
            </a:r>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dissolve">
                                      <p:cBhvr>
                                        <p:cTn id="7" dur="500"/>
                                        <p:tgtEl>
                                          <p:spTgt spid="2355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23555">
                                            <p:txEl>
                                              <p:pRg st="1" end="1"/>
                                            </p:txEl>
                                          </p:spTgt>
                                        </p:tgtEl>
                                        <p:attrNameLst>
                                          <p:attrName>style.visibility</p:attrName>
                                        </p:attrNameLst>
                                      </p:cBhvr>
                                      <p:to>
                                        <p:strVal val="visible"/>
                                      </p:to>
                                    </p:set>
                                    <p:animEffect transition="in" filter="dissolve">
                                      <p:cBhvr>
                                        <p:cTn id="12" dur="500"/>
                                        <p:tgtEl>
                                          <p:spTgt spid="2355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dissolve">
                                      <p:cBhvr>
                                        <p:cTn id="17" dur="5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23555">
                                            <p:txEl>
                                              <p:pRg st="3" end="3"/>
                                            </p:txEl>
                                          </p:spTgt>
                                        </p:tgtEl>
                                        <p:attrNameLst>
                                          <p:attrName>style.visibility</p:attrName>
                                        </p:attrNameLst>
                                      </p:cBhvr>
                                      <p:to>
                                        <p:strVal val="visible"/>
                                      </p:to>
                                    </p:set>
                                    <p:animEffect transition="in" filter="dissolve">
                                      <p:cBhvr>
                                        <p:cTn id="22" dur="500"/>
                                        <p:tgtEl>
                                          <p:spTgt spid="2355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3"/>
          <p:cNvSpPr>
            <a:spLocks noGrp="1"/>
          </p:cNvSpPr>
          <p:nvPr>
            <p:ph type="title"/>
          </p:nvPr>
        </p:nvSpPr>
        <p:spPr>
          <a:xfrm>
            <a:off x="0" y="224474"/>
            <a:ext cx="8229600" cy="762000"/>
          </a:xfrm>
        </p:spPr>
        <p:txBody>
          <a:bodyPr/>
          <a:lstStyle/>
          <a:p>
            <a:r>
              <a:rPr lang="en-IN" sz="2800" dirty="0" smtClean="0"/>
              <a:t>Model for Shadowed WT Wakes</a:t>
            </a:r>
          </a:p>
        </p:txBody>
      </p:sp>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825869"/>
            <a:ext cx="4017963" cy="426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37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66026" y="1310114"/>
            <a:ext cx="6416675"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8" name="Object 4"/>
          <p:cNvGraphicFramePr>
            <a:graphicFrameLocks noChangeAspect="1"/>
          </p:cNvGraphicFramePr>
          <p:nvPr>
            <p:extLst>
              <p:ext uri="{D42A27DB-BD31-4B8C-83A1-F6EECF244321}">
                <p14:modId xmlns:p14="http://schemas.microsoft.com/office/powerpoint/2010/main" val="4046348686"/>
              </p:ext>
            </p:extLst>
          </p:nvPr>
        </p:nvGraphicFramePr>
        <p:xfrm>
          <a:off x="3903663" y="5407025"/>
          <a:ext cx="5011737" cy="1298575"/>
        </p:xfrm>
        <a:graphic>
          <a:graphicData uri="http://schemas.openxmlformats.org/presentationml/2006/ole">
            <mc:AlternateContent xmlns:mc="http://schemas.openxmlformats.org/markup-compatibility/2006">
              <mc:Choice xmlns:v="urn:schemas-microsoft-com:vml" Requires="v">
                <p:oleObj spid="_x0000_s24642" name="Equation" r:id="rId5" imgW="2844800" imgH="736600" progId="Equation.3">
                  <p:embed/>
                </p:oleObj>
              </mc:Choice>
              <mc:Fallback>
                <p:oleObj name="Equation" r:id="rId5" imgW="2844800" imgH="736600" progId="Equation.3">
                  <p:embed/>
                  <p:pic>
                    <p:nvPicPr>
                      <p:cNvPr id="0" name="Object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3663" y="5407025"/>
                        <a:ext cx="5011737" cy="12985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aphicFrame>
        <p:nvGraphicFramePr>
          <p:cNvPr id="4" name="Object 2"/>
          <p:cNvGraphicFramePr>
            <a:graphicFrameLocks noChangeAspect="1"/>
          </p:cNvGraphicFramePr>
          <p:nvPr>
            <p:extLst>
              <p:ext uri="{D42A27DB-BD31-4B8C-83A1-F6EECF244321}">
                <p14:modId xmlns:p14="http://schemas.microsoft.com/office/powerpoint/2010/main" val="212715582"/>
              </p:ext>
            </p:extLst>
          </p:nvPr>
        </p:nvGraphicFramePr>
        <p:xfrm>
          <a:off x="4560277" y="3073234"/>
          <a:ext cx="4037013" cy="1849438"/>
        </p:xfrm>
        <a:graphic>
          <a:graphicData uri="http://schemas.openxmlformats.org/presentationml/2006/ole">
            <mc:AlternateContent xmlns:mc="http://schemas.openxmlformats.org/markup-compatibility/2006">
              <mc:Choice xmlns:v="urn:schemas-microsoft-com:vml" Requires="v">
                <p:oleObj spid="_x0000_s24643" name="Equation" r:id="rId7" imgW="2603500" imgH="1193800" progId="Equation.3">
                  <p:embed/>
                </p:oleObj>
              </mc:Choice>
              <mc:Fallback>
                <p:oleObj name="Equation" r:id="rId7" imgW="2603500" imgH="1193800" progId="Equation.3">
                  <p:embed/>
                  <p:pic>
                    <p:nvPicPr>
                      <p:cNvPr id="0" name="Object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60277" y="3073234"/>
                        <a:ext cx="4037013" cy="18494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grpSp>
        <p:nvGrpSpPr>
          <p:cNvPr id="20" name="Group 19"/>
          <p:cNvGrpSpPr>
            <a:grpSpLocks/>
          </p:cNvGrpSpPr>
          <p:nvPr/>
        </p:nvGrpSpPr>
        <p:grpSpPr bwMode="auto">
          <a:xfrm>
            <a:off x="0" y="0"/>
            <a:ext cx="9144000" cy="6858000"/>
            <a:chOff x="0" y="0"/>
            <a:chExt cx="9144000" cy="6858000"/>
          </a:xfrm>
        </p:grpSpPr>
        <p:grpSp>
          <p:nvGrpSpPr>
            <p:cNvPr id="21" name="Group 8"/>
            <p:cNvGrpSpPr>
              <a:grpSpLocks/>
            </p:cNvGrpSpPr>
            <p:nvPr/>
          </p:nvGrpSpPr>
          <p:grpSpPr bwMode="auto">
            <a:xfrm>
              <a:off x="0" y="0"/>
              <a:ext cx="9144000" cy="6858000"/>
              <a:chOff x="0" y="0"/>
              <a:chExt cx="5760" cy="4320"/>
            </a:xfrm>
          </p:grpSpPr>
          <p:grpSp>
            <p:nvGrpSpPr>
              <p:cNvPr id="24" name="Group 31"/>
              <p:cNvGrpSpPr>
                <a:grpSpLocks/>
              </p:cNvGrpSpPr>
              <p:nvPr/>
            </p:nvGrpSpPr>
            <p:grpSpPr bwMode="auto">
              <a:xfrm>
                <a:off x="0" y="0"/>
                <a:ext cx="192" cy="4320"/>
                <a:chOff x="0" y="-48"/>
                <a:chExt cx="144" cy="4368"/>
              </a:xfrm>
            </p:grpSpPr>
            <p:sp>
              <p:nvSpPr>
                <p:cNvPr id="34"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5"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5" name="Group 12"/>
              <p:cNvGrpSpPr>
                <a:grpSpLocks/>
              </p:cNvGrpSpPr>
              <p:nvPr/>
            </p:nvGrpSpPr>
            <p:grpSpPr bwMode="auto">
              <a:xfrm>
                <a:off x="5674" y="24"/>
                <a:ext cx="86" cy="4296"/>
                <a:chOff x="5616" y="-48"/>
                <a:chExt cx="144" cy="4368"/>
              </a:xfrm>
            </p:grpSpPr>
            <p:sp>
              <p:nvSpPr>
                <p:cNvPr id="32"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3"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6" name="Group 25"/>
              <p:cNvGrpSpPr>
                <a:grpSpLocks/>
              </p:cNvGrpSpPr>
              <p:nvPr/>
            </p:nvGrpSpPr>
            <p:grpSpPr bwMode="auto">
              <a:xfrm>
                <a:off x="144" y="0"/>
                <a:ext cx="5616" cy="144"/>
                <a:chOff x="96" y="-48"/>
                <a:chExt cx="5520" cy="144"/>
              </a:xfrm>
            </p:grpSpPr>
            <p:sp>
              <p:nvSpPr>
                <p:cNvPr id="30"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1"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7" name="Group 26"/>
              <p:cNvGrpSpPr>
                <a:grpSpLocks/>
              </p:cNvGrpSpPr>
              <p:nvPr/>
            </p:nvGrpSpPr>
            <p:grpSpPr bwMode="auto">
              <a:xfrm>
                <a:off x="144" y="4234"/>
                <a:ext cx="5616" cy="86"/>
                <a:chOff x="96" y="4176"/>
                <a:chExt cx="5520" cy="144"/>
              </a:xfrm>
            </p:grpSpPr>
            <p:sp>
              <p:nvSpPr>
                <p:cNvPr id="28" name="Rectangle 27"/>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9" name="Rectangle 28"/>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22" name="Rectangle 19458"/>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Rectangle 22"/>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dissolve">
                                      <p:cBhvr>
                                        <p:cTn id="7" dur="500"/>
                                        <p:tgtEl>
                                          <p:spTgt spid="5"/>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nodeType="clickEffect">
                                  <p:stCondLst>
                                    <p:cond delay="0"/>
                                  </p:stCondLst>
                                  <p:childTnLst>
                                    <p:set>
                                      <p:cBhvr>
                                        <p:cTn id="11" dur="1" fill="hold">
                                          <p:stCondLst>
                                            <p:cond delay="0"/>
                                          </p:stCondLst>
                                        </p:cTn>
                                        <p:tgtEl>
                                          <p:spTgt spid="58370"/>
                                        </p:tgtEl>
                                        <p:attrNameLst>
                                          <p:attrName>style.visibility</p:attrName>
                                        </p:attrNameLst>
                                      </p:cBhvr>
                                      <p:to>
                                        <p:strVal val="visible"/>
                                      </p:to>
                                    </p:set>
                                    <p:animEffect transition="in" filter="dissolve">
                                      <p:cBhvr>
                                        <p:cTn id="12" dur="500"/>
                                        <p:tgtEl>
                                          <p:spTgt spid="58370"/>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dissolve">
                                      <p:cBhvr>
                                        <p:cTn id="17" dur="500"/>
                                        <p:tgtEl>
                                          <p:spTgt spid="8"/>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nodeType="click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dissolve">
                                      <p:cBhvr>
                                        <p:cTn id="2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2"/>
          <p:cNvSpPr>
            <a:spLocks noGrp="1"/>
          </p:cNvSpPr>
          <p:nvPr>
            <p:ph type="title"/>
          </p:nvPr>
        </p:nvSpPr>
        <p:spPr/>
        <p:txBody>
          <a:bodyPr/>
          <a:lstStyle/>
          <a:p>
            <a:r>
              <a:rPr lang="en-IN" sz="2800" smtClean="0"/>
              <a:t>Classification of Shadowing Possibilities</a:t>
            </a:r>
          </a:p>
        </p:txBody>
      </p:sp>
      <p:sp>
        <p:nvSpPr>
          <p:cNvPr id="4" name="Content Placeholder 3"/>
          <p:cNvSpPr>
            <a:spLocks noGrp="1"/>
          </p:cNvSpPr>
          <p:nvPr>
            <p:ph idx="1"/>
          </p:nvPr>
        </p:nvSpPr>
        <p:spPr/>
        <p:txBody>
          <a:bodyPr/>
          <a:lstStyle/>
          <a:p>
            <a:r>
              <a:rPr lang="en-IN" sz="2400" smtClean="0">
                <a:latin typeface="Times New Roman" panose="02020603050405020304" pitchFamily="18" charset="0"/>
                <a:cs typeface="Times New Roman" panose="02020603050405020304" pitchFamily="18" charset="0"/>
              </a:rPr>
              <a:t>There are four distinct shadowing possibilities, namely: </a:t>
            </a:r>
          </a:p>
          <a:p>
            <a:r>
              <a:rPr lang="en-IN" sz="2400" smtClean="0">
                <a:latin typeface="Times New Roman" panose="02020603050405020304" pitchFamily="18" charset="0"/>
                <a:cs typeface="Times New Roman" panose="02020603050405020304" pitchFamily="18" charset="0"/>
              </a:rPr>
              <a:t>Complete shadowing</a:t>
            </a:r>
          </a:p>
          <a:p>
            <a:r>
              <a:rPr lang="en-IN" sz="2400" smtClean="0">
                <a:latin typeface="Times New Roman" panose="02020603050405020304" pitchFamily="18" charset="0"/>
                <a:cs typeface="Times New Roman" panose="02020603050405020304" pitchFamily="18" charset="0"/>
              </a:rPr>
              <a:t> Quasi-complete shadowing</a:t>
            </a:r>
          </a:p>
          <a:p>
            <a:r>
              <a:rPr lang="en-IN" sz="2400" smtClean="0">
                <a:latin typeface="Times New Roman" panose="02020603050405020304" pitchFamily="18" charset="0"/>
                <a:cs typeface="Times New Roman" panose="02020603050405020304" pitchFamily="18" charset="0"/>
              </a:rPr>
              <a:t> Partial shadowing and </a:t>
            </a:r>
          </a:p>
          <a:p>
            <a:r>
              <a:rPr lang="en-IN" sz="2400" smtClean="0">
                <a:latin typeface="Times New Roman" panose="02020603050405020304" pitchFamily="18" charset="0"/>
                <a:cs typeface="Times New Roman" panose="02020603050405020304" pitchFamily="18" charset="0"/>
              </a:rPr>
              <a:t>No shadowing.</a:t>
            </a:r>
          </a:p>
          <a:p>
            <a:endParaRPr lang="en-IN" sz="2400" smtClean="0"/>
          </a:p>
        </p:txBody>
      </p:sp>
      <p:grpSp>
        <p:nvGrpSpPr>
          <p:cNvPr id="17" name="Group 16"/>
          <p:cNvGrpSpPr>
            <a:grpSpLocks/>
          </p:cNvGrpSpPr>
          <p:nvPr/>
        </p:nvGrpSpPr>
        <p:grpSpPr bwMode="auto">
          <a:xfrm>
            <a:off x="0" y="0"/>
            <a:ext cx="9144000" cy="6858000"/>
            <a:chOff x="0" y="0"/>
            <a:chExt cx="9144000" cy="6858000"/>
          </a:xfrm>
        </p:grpSpPr>
        <p:grpSp>
          <p:nvGrpSpPr>
            <p:cNvPr id="18" name="Group 8"/>
            <p:cNvGrpSpPr>
              <a:grpSpLocks/>
            </p:cNvGrpSpPr>
            <p:nvPr/>
          </p:nvGrpSpPr>
          <p:grpSpPr bwMode="auto">
            <a:xfrm>
              <a:off x="0" y="0"/>
              <a:ext cx="9144000" cy="6858000"/>
              <a:chOff x="0" y="0"/>
              <a:chExt cx="5760" cy="4320"/>
            </a:xfrm>
          </p:grpSpPr>
          <p:grpSp>
            <p:nvGrpSpPr>
              <p:cNvPr id="21" name="Group 31"/>
              <p:cNvGrpSpPr>
                <a:grpSpLocks/>
              </p:cNvGrpSpPr>
              <p:nvPr/>
            </p:nvGrpSpPr>
            <p:grpSpPr bwMode="auto">
              <a:xfrm>
                <a:off x="0" y="0"/>
                <a:ext cx="192" cy="4320"/>
                <a:chOff x="0" y="-48"/>
                <a:chExt cx="144" cy="4368"/>
              </a:xfrm>
            </p:grpSpPr>
            <p:sp>
              <p:nvSpPr>
                <p:cNvPr id="31"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2"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2" name="Group 12"/>
              <p:cNvGrpSpPr>
                <a:grpSpLocks/>
              </p:cNvGrpSpPr>
              <p:nvPr/>
            </p:nvGrpSpPr>
            <p:grpSpPr bwMode="auto">
              <a:xfrm>
                <a:off x="5674" y="24"/>
                <a:ext cx="86" cy="4296"/>
                <a:chOff x="5616" y="-48"/>
                <a:chExt cx="144" cy="4368"/>
              </a:xfrm>
            </p:grpSpPr>
            <p:sp>
              <p:nvSpPr>
                <p:cNvPr id="29"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30"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3" name="Group 22"/>
              <p:cNvGrpSpPr>
                <a:grpSpLocks/>
              </p:cNvGrpSpPr>
              <p:nvPr/>
            </p:nvGrpSpPr>
            <p:grpSpPr bwMode="auto">
              <a:xfrm>
                <a:off x="144" y="0"/>
                <a:ext cx="5616" cy="144"/>
                <a:chOff x="96" y="-48"/>
                <a:chExt cx="5520" cy="144"/>
              </a:xfrm>
            </p:grpSpPr>
            <p:sp>
              <p:nvSpPr>
                <p:cNvPr id="27"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8"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24" name="Group 23"/>
              <p:cNvGrpSpPr>
                <a:grpSpLocks/>
              </p:cNvGrpSpPr>
              <p:nvPr/>
            </p:nvGrpSpPr>
            <p:grpSpPr bwMode="auto">
              <a:xfrm>
                <a:off x="144" y="4234"/>
                <a:ext cx="5616" cy="86"/>
                <a:chOff x="96" y="4176"/>
                <a:chExt cx="5520" cy="144"/>
              </a:xfrm>
            </p:grpSpPr>
            <p:sp>
              <p:nvSpPr>
                <p:cNvPr id="25" name="Rectangle 24"/>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6" name="Rectangle 25"/>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19"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9"/>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dissolve">
                                      <p:cBhvr>
                                        <p:cTn id="7" dur="500"/>
                                        <p:tgtEl>
                                          <p:spTgt spid="4">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dissolve">
                                      <p:cBhvr>
                                        <p:cTn id="12" dur="500"/>
                                        <p:tgtEl>
                                          <p:spTgt spid="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dissolve">
                                      <p:cBhvr>
                                        <p:cTn id="17" dur="500"/>
                                        <p:tgtEl>
                                          <p:spTgt spid="4">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dissolve">
                                      <p:cBhvr>
                                        <p:cTn id="22" dur="500"/>
                                        <p:tgtEl>
                                          <p:spTgt spid="4">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9" presetClass="entr" presetSubtype="0" fill="hold" grpId="0"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animEffect transition="in" filter="dissolve">
                                      <p:cBhvr>
                                        <p:cTn id="2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388" y="277772"/>
            <a:ext cx="7315200" cy="817684"/>
          </a:xfrm>
        </p:spPr>
        <p:txBody>
          <a:bodyPr/>
          <a:lstStyle/>
          <a:p>
            <a:r>
              <a:rPr lang="en-IN" sz="2800" dirty="0" smtClean="0"/>
              <a:t>Case Study : </a:t>
            </a:r>
            <a:r>
              <a:rPr lang="en-IN" sz="2800" dirty="0" err="1" smtClean="0"/>
              <a:t>Nysted</a:t>
            </a:r>
            <a:r>
              <a:rPr lang="en-IN" sz="2800" dirty="0" smtClean="0"/>
              <a:t> </a:t>
            </a:r>
            <a:r>
              <a:rPr lang="en-IN" sz="2800" dirty="0"/>
              <a:t>W</a:t>
            </a:r>
            <a:r>
              <a:rPr lang="en-IN" sz="2800" dirty="0" smtClean="0"/>
              <a:t>ind </a:t>
            </a:r>
            <a:r>
              <a:rPr lang="en-IN" sz="2800" dirty="0"/>
              <a:t>F</a:t>
            </a:r>
            <a:r>
              <a:rPr lang="en-IN" sz="2800" dirty="0" smtClean="0"/>
              <a:t>arm</a:t>
            </a:r>
            <a:endParaRPr lang="en-IN" sz="2800" dirty="0"/>
          </a:p>
        </p:txBody>
      </p:sp>
      <p:sp>
        <p:nvSpPr>
          <p:cNvPr id="3" name="Content Placeholder 2"/>
          <p:cNvSpPr>
            <a:spLocks noGrp="1"/>
          </p:cNvSpPr>
          <p:nvPr>
            <p:ph idx="1"/>
          </p:nvPr>
        </p:nvSpPr>
        <p:spPr>
          <a:xfrm>
            <a:off x="457200" y="1295401"/>
            <a:ext cx="8229600" cy="914400"/>
          </a:xfrm>
        </p:spPr>
        <p:txBody>
          <a:bodyPr/>
          <a:lstStyle/>
          <a:p>
            <a:r>
              <a:rPr lang="en-IN" sz="2400" dirty="0" err="1" smtClean="0">
                <a:latin typeface="Times New Roman" panose="02020603050405020304" pitchFamily="18" charset="0"/>
                <a:cs typeface="Times New Roman" panose="02020603050405020304" pitchFamily="18" charset="0"/>
              </a:rPr>
              <a:t>Nysted</a:t>
            </a:r>
            <a:r>
              <a:rPr lang="en-IN" sz="2400" dirty="0" smtClean="0">
                <a:latin typeface="Times New Roman" panose="02020603050405020304" pitchFamily="18" charset="0"/>
                <a:cs typeface="Times New Roman" panose="02020603050405020304" pitchFamily="18" charset="0"/>
              </a:rPr>
              <a:t> </a:t>
            </a:r>
            <a:r>
              <a:rPr lang="en-IN" sz="2400" dirty="0">
                <a:latin typeface="Times New Roman" panose="02020603050405020304" pitchFamily="18" charset="0"/>
                <a:cs typeface="Times New Roman" panose="02020603050405020304" pitchFamily="18" charset="0"/>
              </a:rPr>
              <a:t>wind farm </a:t>
            </a:r>
            <a:r>
              <a:rPr lang="en-IN" sz="2400" dirty="0" smtClean="0">
                <a:latin typeface="Times New Roman" panose="02020603050405020304" pitchFamily="18" charset="0"/>
                <a:cs typeface="Times New Roman" panose="02020603050405020304" pitchFamily="18" charset="0"/>
              </a:rPr>
              <a:t>is located at south </a:t>
            </a:r>
            <a:r>
              <a:rPr lang="en-IN" sz="2400" dirty="0">
                <a:latin typeface="Times New Roman" panose="02020603050405020304" pitchFamily="18" charset="0"/>
                <a:cs typeface="Times New Roman" panose="02020603050405020304" pitchFamily="18" charset="0"/>
              </a:rPr>
              <a:t>of the Danish island of Lolland and to the southwest of Falster. </a:t>
            </a:r>
            <a:endParaRPr lang="en-IN" sz="2400" dirty="0" smtClean="0">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a:stretch>
            <a:fillRect/>
          </a:stretch>
        </p:blipFill>
        <p:spPr>
          <a:xfrm>
            <a:off x="403260" y="2039927"/>
            <a:ext cx="5715000" cy="4594860"/>
          </a:xfrm>
          <a:prstGeom prst="rect">
            <a:avLst/>
          </a:prstGeom>
        </p:spPr>
      </p:pic>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2" name="Picture 21"/>
          <p:cNvPicPr>
            <a:picLocks noChangeAspect="1"/>
          </p:cNvPicPr>
          <p:nvPr/>
        </p:nvPicPr>
        <p:blipFill>
          <a:blip r:embed="rId4"/>
          <a:stretch>
            <a:fillRect/>
          </a:stretch>
        </p:blipFill>
        <p:spPr>
          <a:xfrm>
            <a:off x="3590956" y="1990755"/>
            <a:ext cx="5397762" cy="4834517"/>
          </a:xfrm>
          <a:prstGeom prst="rect">
            <a:avLst/>
          </a:prstGeom>
        </p:spPr>
      </p:pic>
    </p:spTree>
    <p:extLst>
      <p:ext uri="{BB962C8B-B14F-4D97-AF65-F5344CB8AC3E}">
        <p14:creationId xmlns:p14="http://schemas.microsoft.com/office/powerpoint/2010/main" val="28618728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319463"/>
            <a:ext cx="6873875" cy="639762"/>
          </a:xfrm>
        </p:spPr>
        <p:txBody>
          <a:bodyPr/>
          <a:lstStyle/>
          <a:p>
            <a:r>
              <a:rPr lang="en-IN" sz="2800" dirty="0" smtClean="0"/>
              <a:t>Layout of </a:t>
            </a:r>
            <a:r>
              <a:rPr lang="en-IN" sz="2800" dirty="0" err="1" smtClean="0"/>
              <a:t>Nysted</a:t>
            </a:r>
            <a:r>
              <a:rPr lang="en-IN" sz="2800" dirty="0" smtClean="0"/>
              <a:t> </a:t>
            </a:r>
            <a:r>
              <a:rPr lang="en-IN" sz="2800" dirty="0"/>
              <a:t>W</a:t>
            </a:r>
            <a:r>
              <a:rPr lang="en-IN" sz="2800" dirty="0" smtClean="0"/>
              <a:t>ind Farm : </a:t>
            </a:r>
            <a:r>
              <a:rPr lang="en-IN" sz="2800" dirty="0"/>
              <a:t>165.6 </a:t>
            </a:r>
            <a:r>
              <a:rPr lang="en-IN" sz="2800" dirty="0" smtClean="0"/>
              <a:t>MW</a:t>
            </a:r>
            <a:endParaRPr lang="en-IN" sz="2800" dirty="0"/>
          </a:p>
        </p:txBody>
      </p:sp>
      <p:sp>
        <p:nvSpPr>
          <p:cNvPr id="4" name="Rectangle 3"/>
          <p:cNvSpPr/>
          <p:nvPr/>
        </p:nvSpPr>
        <p:spPr>
          <a:xfrm>
            <a:off x="532737" y="5479904"/>
            <a:ext cx="8229600" cy="1200329"/>
          </a:xfrm>
          <a:prstGeom prst="rect">
            <a:avLst/>
          </a:prstGeom>
        </p:spPr>
        <p:txBody>
          <a:bodyPr wrap="square">
            <a:spAutoFit/>
          </a:bodyPr>
          <a:lstStyle/>
          <a:p>
            <a:r>
              <a:rPr lang="en-IN" b="0" dirty="0" smtClean="0">
                <a:latin typeface="Times New Roman" panose="02020603050405020304" pitchFamily="18" charset="0"/>
                <a:cs typeface="Times New Roman" panose="02020603050405020304" pitchFamily="18" charset="0"/>
              </a:rPr>
              <a:t>a1</a:t>
            </a:r>
            <a:r>
              <a:rPr lang="en-IN" b="0" dirty="0">
                <a:latin typeface="Times New Roman" panose="02020603050405020304" pitchFamily="18" charset="0"/>
                <a:cs typeface="Times New Roman" panose="02020603050405020304" pitchFamily="18" charset="0"/>
              </a:rPr>
              <a:t>, a2 . . . h8, </a:t>
            </a:r>
            <a:r>
              <a:rPr lang="en-IN" b="0" dirty="0" smtClean="0">
                <a:latin typeface="Times New Roman" panose="02020603050405020304" pitchFamily="18" charset="0"/>
                <a:cs typeface="Times New Roman" panose="02020603050405020304" pitchFamily="18" charset="0"/>
              </a:rPr>
              <a:t>h9 : Wind Turbines</a:t>
            </a:r>
          </a:p>
          <a:p>
            <a:r>
              <a:rPr lang="en-IN" b="0" dirty="0" smtClean="0">
                <a:latin typeface="Times New Roman" panose="02020603050405020304" pitchFamily="18" charset="0"/>
                <a:cs typeface="Times New Roman" panose="02020603050405020304" pitchFamily="18" charset="0"/>
              </a:rPr>
              <a:t>M1–M4 : The meteorological masts </a:t>
            </a:r>
          </a:p>
          <a:p>
            <a:r>
              <a:rPr lang="en-IN" b="0" dirty="0" smtClean="0">
                <a:latin typeface="Times New Roman" panose="02020603050405020304" pitchFamily="18" charset="0"/>
                <a:cs typeface="Times New Roman" panose="02020603050405020304" pitchFamily="18" charset="0"/>
              </a:rPr>
              <a:t>D1 </a:t>
            </a:r>
            <a:r>
              <a:rPr lang="en-IN" b="0" dirty="0">
                <a:latin typeface="Times New Roman" panose="02020603050405020304" pitchFamily="18" charset="0"/>
                <a:cs typeface="Times New Roman" panose="02020603050405020304" pitchFamily="18" charset="0"/>
              </a:rPr>
              <a:t>and D2 are </a:t>
            </a:r>
            <a:r>
              <a:rPr lang="en-IN" b="0" dirty="0" smtClean="0">
                <a:latin typeface="Times New Roman" panose="02020603050405020304" pitchFamily="18" charset="0"/>
                <a:cs typeface="Times New Roman" panose="02020603050405020304" pitchFamily="18" charset="0"/>
              </a:rPr>
              <a:t>directions used to define </a:t>
            </a:r>
            <a:r>
              <a:rPr lang="en-IN" b="0" dirty="0" err="1" smtClean="0">
                <a:latin typeface="Times New Roman" panose="02020603050405020304" pitchFamily="18" charset="0"/>
                <a:cs typeface="Times New Roman" panose="02020603050405020304" pitchFamily="18" charset="0"/>
              </a:rPr>
              <a:t>freestream</a:t>
            </a:r>
            <a:r>
              <a:rPr lang="en-IN" b="0" dirty="0" smtClean="0">
                <a:latin typeface="Times New Roman" panose="02020603050405020304" pitchFamily="18" charset="0"/>
                <a:cs typeface="Times New Roman" panose="02020603050405020304" pitchFamily="18" charset="0"/>
              </a:rPr>
              <a:t>.</a:t>
            </a:r>
            <a:endParaRPr lang="en-IN" b="0" dirty="0">
              <a:latin typeface="Times New Roman" panose="02020603050405020304" pitchFamily="18" charset="0"/>
              <a:cs typeface="Times New Roman" panose="02020603050405020304" pitchFamily="18" charset="0"/>
            </a:endParaRPr>
          </a:p>
        </p:txBody>
      </p:sp>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3" name="Picture 22"/>
          <p:cNvPicPr>
            <a:picLocks noChangeAspect="1"/>
          </p:cNvPicPr>
          <p:nvPr/>
        </p:nvPicPr>
        <p:blipFill>
          <a:blip r:embed="rId3"/>
          <a:stretch>
            <a:fillRect/>
          </a:stretch>
        </p:blipFill>
        <p:spPr>
          <a:xfrm>
            <a:off x="555800" y="1250575"/>
            <a:ext cx="7864254" cy="4045554"/>
          </a:xfrm>
          <a:prstGeom prst="rect">
            <a:avLst/>
          </a:prstGeom>
        </p:spPr>
      </p:pic>
    </p:spTree>
    <p:extLst>
      <p:ext uri="{BB962C8B-B14F-4D97-AF65-F5344CB8AC3E}">
        <p14:creationId xmlns:p14="http://schemas.microsoft.com/office/powerpoint/2010/main" val="3461599244"/>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IN" sz="2800" dirty="0" smtClean="0"/>
              <a:t>Layout of </a:t>
            </a:r>
            <a:r>
              <a:rPr lang="en-IN" sz="2800" dirty="0" err="1" smtClean="0"/>
              <a:t>Nysted</a:t>
            </a:r>
            <a:r>
              <a:rPr lang="en-IN" sz="2800" dirty="0" smtClean="0"/>
              <a:t> </a:t>
            </a:r>
            <a:r>
              <a:rPr lang="en-IN" sz="2800" dirty="0"/>
              <a:t>W</a:t>
            </a:r>
            <a:r>
              <a:rPr lang="en-IN" sz="2800" dirty="0" smtClean="0"/>
              <a:t>ind Farm : </a:t>
            </a:r>
            <a:r>
              <a:rPr lang="en-IN" sz="2800" dirty="0"/>
              <a:t>165.6 </a:t>
            </a:r>
            <a:r>
              <a:rPr lang="en-IN" sz="2800" dirty="0" smtClean="0"/>
              <a:t>MW</a:t>
            </a:r>
            <a:endParaRPr lang="en-IN" sz="2800" dirty="0"/>
          </a:p>
        </p:txBody>
      </p:sp>
      <p:sp>
        <p:nvSpPr>
          <p:cNvPr id="3" name="Content Placeholder 2"/>
          <p:cNvSpPr>
            <a:spLocks noGrp="1"/>
          </p:cNvSpPr>
          <p:nvPr>
            <p:ph idx="1"/>
          </p:nvPr>
        </p:nvSpPr>
        <p:spPr/>
        <p:txBody>
          <a:bodyPr/>
          <a:lstStyle/>
          <a:p>
            <a:r>
              <a:rPr lang="en-IN" sz="2400" dirty="0">
                <a:latin typeface="Times New Roman" panose="02020603050405020304" pitchFamily="18" charset="0"/>
                <a:cs typeface="Times New Roman" panose="02020603050405020304" pitchFamily="18" charset="0"/>
              </a:rPr>
              <a:t>There are 72 turbines laid out in nine rows west to east with spacing of about 10.5 rotor diameters (D</a:t>
            </a:r>
            <a:r>
              <a:rPr lang="en-IN" sz="2400" dirty="0" smtClean="0">
                <a:latin typeface="Times New Roman" panose="02020603050405020304" pitchFamily="18" charset="0"/>
                <a:cs typeface="Times New Roman" panose="02020603050405020304" pitchFamily="18" charset="0"/>
              </a:rPr>
              <a:t>).</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A</a:t>
            </a:r>
            <a:r>
              <a:rPr lang="en-IN" sz="2400" dirty="0" smtClean="0">
                <a:latin typeface="Times New Roman" panose="02020603050405020304" pitchFamily="18" charset="0"/>
                <a:cs typeface="Times New Roman" panose="02020603050405020304" pitchFamily="18" charset="0"/>
              </a:rPr>
              <a:t>n </a:t>
            </a:r>
            <a:r>
              <a:rPr lang="en-IN" sz="2400" dirty="0">
                <a:latin typeface="Times New Roman" panose="02020603050405020304" pitchFamily="18" charset="0"/>
                <a:cs typeface="Times New Roman" panose="02020603050405020304" pitchFamily="18" charset="0"/>
              </a:rPr>
              <a:t>inter-turbine distance of 857 </a:t>
            </a:r>
            <a:r>
              <a:rPr lang="en-IN" sz="2400" dirty="0" smtClean="0">
                <a:latin typeface="Times New Roman" panose="02020603050405020304" pitchFamily="18" charset="0"/>
                <a:cs typeface="Times New Roman" panose="02020603050405020304" pitchFamily="18" charset="0"/>
              </a:rPr>
              <a:t>m </a:t>
            </a:r>
            <a:r>
              <a:rPr lang="en-IN" sz="2400" dirty="0">
                <a:latin typeface="Times New Roman" panose="02020603050405020304" pitchFamily="18" charset="0"/>
                <a:cs typeface="Times New Roman" panose="02020603050405020304" pitchFamily="18" charset="0"/>
              </a:rPr>
              <a:t>and eight columns north to south with a spacing of 5.8 D (481 m).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The turbines are </a:t>
            </a:r>
            <a:r>
              <a:rPr lang="en-IN" sz="2400" dirty="0">
                <a:latin typeface="Times New Roman" panose="02020603050405020304" pitchFamily="18" charset="0"/>
                <a:cs typeface="Times New Roman" panose="02020603050405020304" pitchFamily="18" charset="0"/>
              </a:rPr>
              <a:t>Bonus 2.3 MW </a:t>
            </a:r>
            <a:r>
              <a:rPr lang="en-IN" sz="2400" dirty="0" smtClean="0">
                <a:latin typeface="Times New Roman" panose="02020603050405020304" pitchFamily="18" charset="0"/>
                <a:cs typeface="Times New Roman" panose="02020603050405020304" pitchFamily="18" charset="0"/>
              </a:rPr>
              <a:t>with </a:t>
            </a:r>
            <a:r>
              <a:rPr lang="en-IN" sz="2400" dirty="0">
                <a:latin typeface="Times New Roman" panose="02020603050405020304" pitchFamily="18" charset="0"/>
                <a:cs typeface="Times New Roman" panose="02020603050405020304" pitchFamily="18" charset="0"/>
              </a:rPr>
              <a:t>a hub-height of 68.8 m and a rotor diameter of 82.4 m. </a:t>
            </a:r>
            <a:endParaRPr lang="en-IN" sz="2400" dirty="0" smtClean="0">
              <a:latin typeface="Times New Roman" panose="02020603050405020304" pitchFamily="18" charset="0"/>
              <a:cs typeface="Times New Roman" panose="02020603050405020304" pitchFamily="18" charset="0"/>
            </a:endParaRPr>
          </a:p>
          <a:p>
            <a:r>
              <a:rPr lang="en-IN" sz="2400" dirty="0" smtClean="0">
                <a:latin typeface="Times New Roman" panose="02020603050405020304" pitchFamily="18" charset="0"/>
                <a:cs typeface="Times New Roman" panose="02020603050405020304" pitchFamily="18" charset="0"/>
              </a:rPr>
              <a:t>It </a:t>
            </a:r>
            <a:r>
              <a:rPr lang="en-IN" sz="2400" dirty="0">
                <a:latin typeface="Times New Roman" panose="02020603050405020304" pitchFamily="18" charset="0"/>
                <a:cs typeface="Times New Roman" panose="02020603050405020304" pitchFamily="18" charset="0"/>
              </a:rPr>
              <a:t>is </a:t>
            </a:r>
            <a:r>
              <a:rPr lang="en-IN" sz="2400" dirty="0" smtClean="0">
                <a:latin typeface="Times New Roman" panose="02020603050405020304" pitchFamily="18" charset="0"/>
                <a:cs typeface="Times New Roman" panose="02020603050405020304" pitchFamily="18" charset="0"/>
              </a:rPr>
              <a:t>worth noting </a:t>
            </a:r>
            <a:r>
              <a:rPr lang="en-IN" sz="2400" dirty="0">
                <a:latin typeface="Times New Roman" panose="02020603050405020304" pitchFamily="18" charset="0"/>
                <a:cs typeface="Times New Roman" panose="02020603050405020304" pitchFamily="18" charset="0"/>
              </a:rPr>
              <a:t>that the turbine is stall-regulated with a </a:t>
            </a:r>
            <a:r>
              <a:rPr lang="en-IN" sz="2400" dirty="0" smtClean="0">
                <a:latin typeface="Times New Roman" panose="02020603050405020304" pitchFamily="18" charset="0"/>
                <a:cs typeface="Times New Roman" panose="02020603050405020304" pitchFamily="18" charset="0"/>
              </a:rPr>
              <a:t>two-speed.</a:t>
            </a:r>
            <a:endParaRPr lang="en-IN" sz="2400" dirty="0">
              <a:latin typeface="Times New Roman" panose="02020603050405020304" pitchFamily="18" charset="0"/>
              <a:cs typeface="Times New Roman" panose="02020603050405020304" pitchFamily="18" charset="0"/>
            </a:endParaRPr>
          </a:p>
          <a:p>
            <a:r>
              <a:rPr lang="en-IN" sz="2400" dirty="0">
                <a:latin typeface="Times New Roman" panose="02020603050405020304" pitchFamily="18" charset="0"/>
                <a:cs typeface="Times New Roman" panose="02020603050405020304" pitchFamily="18" charset="0"/>
              </a:rPr>
              <a:t>After wind farm construction, four additional 70 m masts were </a:t>
            </a:r>
            <a:r>
              <a:rPr lang="en-IN" sz="2400" dirty="0" smtClean="0">
                <a:latin typeface="Times New Roman" panose="02020603050405020304" pitchFamily="18" charset="0"/>
                <a:cs typeface="Times New Roman" panose="02020603050405020304" pitchFamily="18" charset="0"/>
              </a:rPr>
              <a:t>erected.</a:t>
            </a:r>
            <a:endParaRPr lang="en-IN" sz="2400" dirty="0">
              <a:latin typeface="Times New Roman" panose="02020603050405020304" pitchFamily="18" charset="0"/>
              <a:cs typeface="Times New Roman" panose="02020603050405020304" pitchFamily="18" charset="0"/>
            </a:endParaRPr>
          </a:p>
        </p:txBody>
      </p:sp>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137529282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6781800" cy="806449"/>
          </a:xfrm>
        </p:spPr>
        <p:txBody>
          <a:bodyPr/>
          <a:lstStyle/>
          <a:p>
            <a:r>
              <a:rPr lang="en-IN" sz="2800" dirty="0">
                <a:latin typeface="Times New Roman" panose="02020603050405020304" pitchFamily="18" charset="0"/>
                <a:cs typeface="Times New Roman" panose="02020603050405020304" pitchFamily="18" charset="0"/>
              </a:rPr>
              <a:t>Hourly Variation of Difference in </a:t>
            </a:r>
            <a:r>
              <a:rPr lang="en-IN" sz="2800" dirty="0" err="1" smtClean="0">
                <a:latin typeface="Times New Roman" panose="02020603050405020304" pitchFamily="18" charset="0"/>
                <a:cs typeface="Times New Roman" panose="02020603050405020304" pitchFamily="18" charset="0"/>
              </a:rPr>
              <a:t>windfarm</a:t>
            </a:r>
            <a:r>
              <a:rPr lang="en-IN" sz="2800" dirty="0" smtClean="0">
                <a:latin typeface="Times New Roman" panose="02020603050405020304" pitchFamily="18" charset="0"/>
                <a:cs typeface="Times New Roman" panose="02020603050405020304" pitchFamily="18" charset="0"/>
              </a:rPr>
              <a:t> Efficiency </a:t>
            </a:r>
            <a:endParaRPr lang="en-IN" sz="2800" dirty="0"/>
          </a:p>
        </p:txBody>
      </p:sp>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5" name="Picture 4"/>
          <p:cNvPicPr>
            <a:picLocks noChangeAspect="1"/>
          </p:cNvPicPr>
          <p:nvPr/>
        </p:nvPicPr>
        <p:blipFill>
          <a:blip r:embed="rId3"/>
          <a:stretch>
            <a:fillRect/>
          </a:stretch>
        </p:blipFill>
        <p:spPr>
          <a:xfrm>
            <a:off x="644740" y="1295399"/>
            <a:ext cx="7737259" cy="4842027"/>
          </a:xfrm>
          <a:prstGeom prst="rect">
            <a:avLst/>
          </a:prstGeom>
        </p:spPr>
      </p:pic>
    </p:spTree>
    <p:extLst>
      <p:ext uri="{BB962C8B-B14F-4D97-AF65-F5344CB8AC3E}">
        <p14:creationId xmlns:p14="http://schemas.microsoft.com/office/powerpoint/2010/main" val="4249413315"/>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66281"/>
            <a:ext cx="6781800" cy="868362"/>
          </a:xfrm>
        </p:spPr>
        <p:txBody>
          <a:bodyPr/>
          <a:lstStyle/>
          <a:p>
            <a:r>
              <a:rPr lang="en-IN" sz="2800" dirty="0" err="1" smtClean="0">
                <a:latin typeface="Times New Roman" panose="02020603050405020304" pitchFamily="18" charset="0"/>
                <a:cs typeface="Times New Roman" panose="02020603050405020304" pitchFamily="18" charset="0"/>
              </a:rPr>
              <a:t>Montly</a:t>
            </a:r>
            <a:r>
              <a:rPr lang="en-IN" sz="2800" dirty="0" smtClean="0">
                <a:latin typeface="Times New Roman" panose="02020603050405020304" pitchFamily="18" charset="0"/>
                <a:cs typeface="Times New Roman" panose="02020603050405020304" pitchFamily="18" charset="0"/>
              </a:rPr>
              <a:t> Variation of Difference </a:t>
            </a:r>
            <a:r>
              <a:rPr lang="en-IN" sz="2800" dirty="0">
                <a:latin typeface="Times New Roman" panose="02020603050405020304" pitchFamily="18" charset="0"/>
                <a:cs typeface="Times New Roman" panose="02020603050405020304" pitchFamily="18" charset="0"/>
              </a:rPr>
              <a:t>in wind farm </a:t>
            </a:r>
            <a:r>
              <a:rPr lang="en-IN" sz="2800" dirty="0" smtClean="0">
                <a:latin typeface="Times New Roman" panose="02020603050405020304" pitchFamily="18" charset="0"/>
                <a:cs typeface="Times New Roman" panose="02020603050405020304" pitchFamily="18" charset="0"/>
              </a:rPr>
              <a:t>efficiency </a:t>
            </a:r>
            <a:endParaRPr lang="en-IN" sz="2800" dirty="0">
              <a:latin typeface="Times New Roman" panose="02020603050405020304" pitchFamily="18" charset="0"/>
              <a:cs typeface="Times New Roman" panose="02020603050405020304" pitchFamily="18" charset="0"/>
            </a:endParaRPr>
          </a:p>
        </p:txBody>
      </p:sp>
      <p:grpSp>
        <p:nvGrpSpPr>
          <p:cNvPr id="6" name="Group 5"/>
          <p:cNvGrpSpPr>
            <a:grpSpLocks/>
          </p:cNvGrpSpPr>
          <p:nvPr/>
        </p:nvGrpSpPr>
        <p:grpSpPr bwMode="auto">
          <a:xfrm>
            <a:off x="0" y="0"/>
            <a:ext cx="9144000" cy="6858000"/>
            <a:chOff x="0" y="0"/>
            <a:chExt cx="9144000" cy="6858000"/>
          </a:xfrm>
        </p:grpSpPr>
        <p:grpSp>
          <p:nvGrpSpPr>
            <p:cNvPr id="7" name="Group 8"/>
            <p:cNvGrpSpPr>
              <a:grpSpLocks/>
            </p:cNvGrpSpPr>
            <p:nvPr/>
          </p:nvGrpSpPr>
          <p:grpSpPr bwMode="auto">
            <a:xfrm>
              <a:off x="0" y="0"/>
              <a:ext cx="9144000" cy="6858000"/>
              <a:chOff x="0" y="0"/>
              <a:chExt cx="5760" cy="4320"/>
            </a:xfrm>
          </p:grpSpPr>
          <p:grpSp>
            <p:nvGrpSpPr>
              <p:cNvPr id="10" name="Group 31"/>
              <p:cNvGrpSpPr>
                <a:grpSpLocks/>
              </p:cNvGrpSpPr>
              <p:nvPr/>
            </p:nvGrpSpPr>
            <p:grpSpPr bwMode="auto">
              <a:xfrm>
                <a:off x="0" y="0"/>
                <a:ext cx="192" cy="4320"/>
                <a:chOff x="0" y="-48"/>
                <a:chExt cx="144" cy="4368"/>
              </a:xfrm>
            </p:grpSpPr>
            <p:sp>
              <p:nvSpPr>
                <p:cNvPr id="20"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21"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2"/>
              <p:cNvGrpSpPr>
                <a:grpSpLocks/>
              </p:cNvGrpSpPr>
              <p:nvPr/>
            </p:nvGrpSpPr>
            <p:grpSpPr bwMode="auto">
              <a:xfrm>
                <a:off x="5674" y="24"/>
                <a:ext cx="86" cy="4296"/>
                <a:chOff x="5616" y="-48"/>
                <a:chExt cx="144" cy="4368"/>
              </a:xfrm>
            </p:grpSpPr>
            <p:sp>
              <p:nvSpPr>
                <p:cNvPr id="18"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2" name="Group 11"/>
              <p:cNvGrpSpPr>
                <a:grpSpLocks/>
              </p:cNvGrpSpPr>
              <p:nvPr/>
            </p:nvGrpSpPr>
            <p:grpSpPr bwMode="auto">
              <a:xfrm>
                <a:off x="144" y="0"/>
                <a:ext cx="5616" cy="144"/>
                <a:chOff x="96" y="-48"/>
                <a:chExt cx="5520" cy="144"/>
              </a:xfrm>
            </p:grpSpPr>
            <p:sp>
              <p:nvSpPr>
                <p:cNvPr id="16"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3" name="Group 12"/>
              <p:cNvGrpSpPr>
                <a:grpSpLocks/>
              </p:cNvGrpSpPr>
              <p:nvPr/>
            </p:nvGrpSpPr>
            <p:grpSpPr bwMode="auto">
              <a:xfrm>
                <a:off x="144" y="4234"/>
                <a:ext cx="5616" cy="86"/>
                <a:chOff x="96" y="4176"/>
                <a:chExt cx="5520" cy="144"/>
              </a:xfrm>
            </p:grpSpPr>
            <p:sp>
              <p:nvSpPr>
                <p:cNvPr id="14" name="Rectangle 13"/>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14"/>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8"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3" name="Picture 2"/>
          <p:cNvPicPr>
            <a:picLocks noChangeAspect="1"/>
          </p:cNvPicPr>
          <p:nvPr/>
        </p:nvPicPr>
        <p:blipFill>
          <a:blip r:embed="rId3"/>
          <a:stretch>
            <a:fillRect/>
          </a:stretch>
        </p:blipFill>
        <p:spPr>
          <a:xfrm>
            <a:off x="627119" y="1295400"/>
            <a:ext cx="8040835" cy="4873625"/>
          </a:xfrm>
          <a:prstGeom prst="rect">
            <a:avLst/>
          </a:prstGeom>
        </p:spPr>
      </p:pic>
    </p:spTree>
    <p:extLst>
      <p:ext uri="{BB962C8B-B14F-4D97-AF65-F5344CB8AC3E}">
        <p14:creationId xmlns:p14="http://schemas.microsoft.com/office/powerpoint/2010/main" val="1159455540"/>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
            <a:ext cx="6645275" cy="1143000"/>
          </a:xfrm>
        </p:spPr>
        <p:txBody>
          <a:bodyPr/>
          <a:lstStyle/>
          <a:p>
            <a:r>
              <a:rPr lang="en-IN" sz="2800" dirty="0">
                <a:latin typeface="Times New Roman" panose="02020603050405020304" pitchFamily="18" charset="0"/>
                <a:cs typeface="Times New Roman" panose="02020603050405020304" pitchFamily="18" charset="0"/>
              </a:rPr>
              <a:t>Average difference in turbine </a:t>
            </a:r>
            <a:r>
              <a:rPr lang="en-IN" sz="2800" dirty="0" smtClean="0">
                <a:latin typeface="Times New Roman" panose="02020603050405020304" pitchFamily="18" charset="0"/>
                <a:cs typeface="Times New Roman" panose="02020603050405020304" pitchFamily="18" charset="0"/>
              </a:rPr>
              <a:t>efficiency </a:t>
            </a:r>
            <a:r>
              <a:rPr lang="en-IN" sz="2800" dirty="0">
                <a:latin typeface="Times New Roman" panose="02020603050405020304" pitchFamily="18" charset="0"/>
                <a:cs typeface="Times New Roman" panose="02020603050405020304" pitchFamily="18" charset="0"/>
              </a:rPr>
              <a:t>(%) from the array average</a:t>
            </a:r>
          </a:p>
        </p:txBody>
      </p:sp>
      <p:pic>
        <p:nvPicPr>
          <p:cNvPr id="3" name="Picture 2"/>
          <p:cNvPicPr>
            <a:picLocks noChangeAspect="1"/>
          </p:cNvPicPr>
          <p:nvPr/>
        </p:nvPicPr>
        <p:blipFill>
          <a:blip r:embed="rId2"/>
          <a:stretch>
            <a:fillRect/>
          </a:stretch>
        </p:blipFill>
        <p:spPr>
          <a:xfrm>
            <a:off x="304800" y="1045917"/>
            <a:ext cx="8382000" cy="5802923"/>
          </a:xfrm>
          <a:prstGeom prst="rect">
            <a:avLst/>
          </a:prstGeom>
        </p:spPr>
      </p:pic>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spTree>
    <p:extLst>
      <p:ext uri="{BB962C8B-B14F-4D97-AF65-F5344CB8AC3E}">
        <p14:creationId xmlns:p14="http://schemas.microsoft.com/office/powerpoint/2010/main" val="3959574580"/>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14545"/>
            <a:ext cx="7162800" cy="1143000"/>
          </a:xfrm>
        </p:spPr>
        <p:txBody>
          <a:bodyPr/>
          <a:lstStyle/>
          <a:p>
            <a:r>
              <a:rPr lang="en-IN" sz="2800" dirty="0">
                <a:latin typeface="Times New Roman" panose="02020603050405020304" pitchFamily="18" charset="0"/>
                <a:cs typeface="Times New Roman" panose="02020603050405020304" pitchFamily="18" charset="0"/>
              </a:rPr>
              <a:t>Predictions using the</a:t>
            </a:r>
            <a:br>
              <a:rPr lang="en-IN" sz="2800" dirty="0">
                <a:latin typeface="Times New Roman" panose="02020603050405020304" pitchFamily="18" charset="0"/>
                <a:cs typeface="Times New Roman" panose="02020603050405020304" pitchFamily="18" charset="0"/>
              </a:rPr>
            </a:br>
            <a:r>
              <a:rPr lang="en-IN" sz="2800" dirty="0" err="1">
                <a:latin typeface="Times New Roman" panose="02020603050405020304" pitchFamily="18" charset="0"/>
                <a:cs typeface="Times New Roman" panose="02020603050405020304" pitchFamily="18" charset="0"/>
              </a:rPr>
              <a:t>WAsP</a:t>
            </a:r>
            <a:r>
              <a:rPr lang="en-IN" sz="2800" dirty="0">
                <a:latin typeface="Times New Roman" panose="02020603050405020304" pitchFamily="18" charset="0"/>
                <a:cs typeface="Times New Roman" panose="02020603050405020304" pitchFamily="18" charset="0"/>
              </a:rPr>
              <a:t> model </a:t>
            </a:r>
            <a:r>
              <a:rPr lang="en-IN" sz="2800" dirty="0">
                <a:latin typeface="Times New Roman" panose="02020603050405020304" pitchFamily="18" charset="0"/>
                <a:cs typeface="Times New Roman" panose="02020603050405020304" pitchFamily="18" charset="0"/>
                <a:sym typeface="Symbol" panose="05050102010706020507" pitchFamily="18" charset="2"/>
              </a:rPr>
              <a:t></a:t>
            </a:r>
            <a:r>
              <a:rPr lang="en-IN" sz="2800" i="1" dirty="0" smtClean="0">
                <a:latin typeface="Times New Roman" panose="02020603050405020304" pitchFamily="18" charset="0"/>
                <a:cs typeface="Times New Roman" panose="02020603050405020304" pitchFamily="18" charset="0"/>
              </a:rPr>
              <a:t> </a:t>
            </a:r>
            <a:r>
              <a:rPr lang="en-IN" sz="2800" dirty="0">
                <a:latin typeface="Times New Roman" panose="02020603050405020304" pitchFamily="18" charset="0"/>
                <a:cs typeface="Times New Roman" panose="02020603050405020304" pitchFamily="18" charset="0"/>
              </a:rPr>
              <a:t>= 0.03</a:t>
            </a:r>
          </a:p>
        </p:txBody>
      </p:sp>
      <p:grpSp>
        <p:nvGrpSpPr>
          <p:cNvPr id="4" name="Group 3"/>
          <p:cNvGrpSpPr>
            <a:grpSpLocks/>
          </p:cNvGrpSpPr>
          <p:nvPr/>
        </p:nvGrpSpPr>
        <p:grpSpPr bwMode="auto">
          <a:xfrm>
            <a:off x="0" y="0"/>
            <a:ext cx="9144000" cy="6858000"/>
            <a:chOff x="0" y="0"/>
            <a:chExt cx="9144000" cy="6858000"/>
          </a:xfrm>
        </p:grpSpPr>
        <p:grpSp>
          <p:nvGrpSpPr>
            <p:cNvPr id="5" name="Group 8"/>
            <p:cNvGrpSpPr>
              <a:grpSpLocks/>
            </p:cNvGrpSpPr>
            <p:nvPr/>
          </p:nvGrpSpPr>
          <p:grpSpPr bwMode="auto">
            <a:xfrm>
              <a:off x="0" y="0"/>
              <a:ext cx="9144000" cy="6858000"/>
              <a:chOff x="0" y="0"/>
              <a:chExt cx="5760" cy="4320"/>
            </a:xfrm>
          </p:grpSpPr>
          <p:grpSp>
            <p:nvGrpSpPr>
              <p:cNvPr id="8" name="Group 31"/>
              <p:cNvGrpSpPr>
                <a:grpSpLocks/>
              </p:cNvGrpSpPr>
              <p:nvPr/>
            </p:nvGrpSpPr>
            <p:grpSpPr bwMode="auto">
              <a:xfrm>
                <a:off x="0" y="0"/>
                <a:ext cx="192" cy="4320"/>
                <a:chOff x="0" y="-48"/>
                <a:chExt cx="144" cy="4368"/>
              </a:xfrm>
            </p:grpSpPr>
            <p:sp>
              <p:nvSpPr>
                <p:cNvPr id="18"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9"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12"/>
              <p:cNvGrpSpPr>
                <a:grpSpLocks/>
              </p:cNvGrpSpPr>
              <p:nvPr/>
            </p:nvGrpSpPr>
            <p:grpSpPr bwMode="auto">
              <a:xfrm>
                <a:off x="5674" y="24"/>
                <a:ext cx="86" cy="4296"/>
                <a:chOff x="5616" y="-48"/>
                <a:chExt cx="144" cy="4368"/>
              </a:xfrm>
            </p:grpSpPr>
            <p:sp>
              <p:nvSpPr>
                <p:cNvPr id="16"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7"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0"/>
                <a:ext cx="5616" cy="144"/>
                <a:chOff x="96" y="-48"/>
                <a:chExt cx="5520" cy="144"/>
              </a:xfrm>
            </p:grpSpPr>
            <p:sp>
              <p:nvSpPr>
                <p:cNvPr id="14"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5"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1" name="Group 10"/>
              <p:cNvGrpSpPr>
                <a:grpSpLocks/>
              </p:cNvGrpSpPr>
              <p:nvPr/>
            </p:nvGrpSpPr>
            <p:grpSpPr bwMode="auto">
              <a:xfrm>
                <a:off x="144" y="4234"/>
                <a:ext cx="5616" cy="86"/>
                <a:chOff x="96" y="4176"/>
                <a:chExt cx="5520" cy="144"/>
              </a:xfrm>
            </p:grpSpPr>
            <p:sp>
              <p:nvSpPr>
                <p:cNvPr id="12" name="Rectangle 11"/>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3" name="Rectangle 12"/>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6"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6"/>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20" name="Picture 19"/>
          <p:cNvPicPr>
            <a:picLocks noChangeAspect="1"/>
          </p:cNvPicPr>
          <p:nvPr/>
        </p:nvPicPr>
        <p:blipFill>
          <a:blip r:embed="rId3"/>
          <a:stretch>
            <a:fillRect/>
          </a:stretch>
        </p:blipFill>
        <p:spPr>
          <a:xfrm>
            <a:off x="359042" y="1231969"/>
            <a:ext cx="8403958" cy="5340658"/>
          </a:xfrm>
          <a:prstGeom prst="rect">
            <a:avLst/>
          </a:prstGeom>
        </p:spPr>
      </p:pic>
      <p:sp>
        <p:nvSpPr>
          <p:cNvPr id="21" name="Rectangle 20"/>
          <p:cNvSpPr/>
          <p:nvPr/>
        </p:nvSpPr>
        <p:spPr>
          <a:xfrm>
            <a:off x="549275" y="5792530"/>
            <a:ext cx="2803525" cy="276999"/>
          </a:xfrm>
          <a:prstGeom prst="rect">
            <a:avLst/>
          </a:prstGeom>
        </p:spPr>
        <p:txBody>
          <a:bodyPr wrap="square">
            <a:spAutoFit/>
          </a:bodyPr>
          <a:lstStyle/>
          <a:p>
            <a:r>
              <a:rPr lang="en-IN" sz="1200" b="0" i="1" dirty="0">
                <a:latin typeface="Univers-LightOblique"/>
              </a:rPr>
              <a:t>Wind </a:t>
            </a:r>
            <a:r>
              <a:rPr lang="en-IN" sz="1200" b="0" i="1" dirty="0" err="1">
                <a:latin typeface="Univers-LightOblique"/>
              </a:rPr>
              <a:t>Energ</a:t>
            </a:r>
            <a:r>
              <a:rPr lang="en-IN" sz="1200" b="0" i="1" dirty="0">
                <a:latin typeface="Univers-LightOblique"/>
              </a:rPr>
              <a:t>. </a:t>
            </a:r>
            <a:r>
              <a:rPr lang="en-IN" sz="1200" b="0" dirty="0">
                <a:latin typeface="Univers-Light"/>
              </a:rPr>
              <a:t>2010; </a:t>
            </a:r>
            <a:r>
              <a:rPr lang="en-IN" sz="1200" dirty="0">
                <a:latin typeface="Univers-Bold"/>
              </a:rPr>
              <a:t>13</a:t>
            </a:r>
            <a:r>
              <a:rPr lang="en-IN" sz="1200" b="0" dirty="0">
                <a:latin typeface="Univers-Light"/>
              </a:rPr>
              <a:t>:573–586</a:t>
            </a:r>
            <a:endParaRPr lang="en-IN" sz="1200" dirty="0"/>
          </a:p>
        </p:txBody>
      </p:sp>
    </p:spTree>
    <p:extLst>
      <p:ext uri="{BB962C8B-B14F-4D97-AF65-F5344CB8AC3E}">
        <p14:creationId xmlns:p14="http://schemas.microsoft.com/office/powerpoint/2010/main" val="411266170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2327" y="0"/>
            <a:ext cx="6096000" cy="1143000"/>
          </a:xfrm>
        </p:spPr>
        <p:txBody>
          <a:bodyPr/>
          <a:lstStyle/>
          <a:p>
            <a:r>
              <a:rPr lang="en-IN" sz="2800" dirty="0">
                <a:latin typeface="Times New Roman" panose="02020603050405020304" pitchFamily="18" charset="0"/>
                <a:cs typeface="Times New Roman" panose="02020603050405020304" pitchFamily="18" charset="0"/>
              </a:rPr>
              <a:t>Change in wind farm </a:t>
            </a:r>
            <a:r>
              <a:rPr lang="en-IN" sz="2800" dirty="0" smtClean="0">
                <a:latin typeface="Times New Roman" panose="02020603050405020304" pitchFamily="18" charset="0"/>
                <a:cs typeface="Times New Roman" panose="02020603050405020304" pitchFamily="18" charset="0"/>
              </a:rPr>
              <a:t>efficiency </a:t>
            </a:r>
            <a:r>
              <a:rPr lang="en-IN" sz="2800" dirty="0">
                <a:latin typeface="Times New Roman" panose="02020603050405020304" pitchFamily="18" charset="0"/>
                <a:cs typeface="Times New Roman" panose="02020603050405020304" pitchFamily="18" charset="0"/>
              </a:rPr>
              <a:t>by </a:t>
            </a:r>
            <a:r>
              <a:rPr lang="en-IN" sz="2800" dirty="0" err="1">
                <a:latin typeface="Times New Roman" panose="02020603050405020304" pitchFamily="18" charset="0"/>
                <a:cs typeface="Times New Roman" panose="02020603050405020304" pitchFamily="18" charset="0"/>
              </a:rPr>
              <a:t>freestream</a:t>
            </a:r>
            <a:r>
              <a:rPr lang="en-IN" sz="2800" dirty="0">
                <a:latin typeface="Times New Roman" panose="02020603050405020304" pitchFamily="18" charset="0"/>
                <a:cs typeface="Times New Roman" panose="02020603050405020304" pitchFamily="18" charset="0"/>
              </a:rPr>
              <a:t> wind direction</a:t>
            </a:r>
          </a:p>
        </p:txBody>
      </p:sp>
      <p:grpSp>
        <p:nvGrpSpPr>
          <p:cNvPr id="3" name="Group 2"/>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7" name="Group 31"/>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8" name="Group 12"/>
              <p:cNvGrpSpPr>
                <a:grpSpLocks/>
              </p:cNvGrpSpPr>
              <p:nvPr/>
            </p:nvGrpSpPr>
            <p:grpSpPr bwMode="auto">
              <a:xfrm>
                <a:off x="5674" y="24"/>
                <a:ext cx="86" cy="4296"/>
                <a:chOff x="5616" y="-48"/>
                <a:chExt cx="144" cy="4368"/>
              </a:xfrm>
            </p:grpSpPr>
            <p:sp>
              <p:nvSpPr>
                <p:cNvPr id="1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8"/>
              <p:cNvGrpSpPr>
                <a:grpSpLocks/>
              </p:cNvGrpSpPr>
              <p:nvPr/>
            </p:nvGrpSpPr>
            <p:grpSpPr bwMode="auto">
              <a:xfrm>
                <a:off x="144" y="0"/>
                <a:ext cx="5616" cy="144"/>
                <a:chOff x="96" y="-48"/>
                <a:chExt cx="5520" cy="144"/>
              </a:xfrm>
            </p:grpSpPr>
            <p:sp>
              <p:nvSpPr>
                <p:cNvPr id="1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4234"/>
                <a:ext cx="5616" cy="86"/>
                <a:chOff x="96" y="4176"/>
                <a:chExt cx="5520" cy="144"/>
              </a:xfrm>
            </p:grpSpPr>
            <p:sp>
              <p:nvSpPr>
                <p:cNvPr id="11" name="Rectangle 1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2" name="Rectangle 1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5"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p:cNvPicPr>
            <a:picLocks noChangeAspect="1"/>
          </p:cNvPicPr>
          <p:nvPr/>
        </p:nvPicPr>
        <p:blipFill>
          <a:blip r:embed="rId3"/>
          <a:stretch>
            <a:fillRect/>
          </a:stretch>
        </p:blipFill>
        <p:spPr>
          <a:xfrm>
            <a:off x="973234" y="1295400"/>
            <a:ext cx="7637365" cy="5264662"/>
          </a:xfrm>
          <a:prstGeom prst="rect">
            <a:avLst/>
          </a:prstGeom>
        </p:spPr>
      </p:pic>
    </p:spTree>
    <p:extLst>
      <p:ext uri="{BB962C8B-B14F-4D97-AF65-F5344CB8AC3E}">
        <p14:creationId xmlns:p14="http://schemas.microsoft.com/office/powerpoint/2010/main" val="291926227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020" y="76200"/>
            <a:ext cx="6611180" cy="1143000"/>
          </a:xfrm>
        </p:spPr>
        <p:txBody>
          <a:bodyPr/>
          <a:lstStyle/>
          <a:p>
            <a:r>
              <a:rPr lang="en-IN" sz="2800" dirty="0" smtClean="0">
                <a:latin typeface="Times New Roman" panose="02020603050405020304" pitchFamily="18" charset="0"/>
                <a:cs typeface="Times New Roman" panose="02020603050405020304" pitchFamily="18" charset="0"/>
              </a:rPr>
              <a:t>Effect </a:t>
            </a:r>
            <a:r>
              <a:rPr lang="en-IN" sz="2800" dirty="0">
                <a:latin typeface="Times New Roman" panose="02020603050405020304" pitchFamily="18" charset="0"/>
                <a:cs typeface="Times New Roman" panose="02020603050405020304" pitchFamily="18" charset="0"/>
              </a:rPr>
              <a:t>ambient turbulence </a:t>
            </a:r>
            <a:r>
              <a:rPr lang="en-IN" sz="2800" dirty="0" smtClean="0">
                <a:latin typeface="Times New Roman" panose="02020603050405020304" pitchFamily="18" charset="0"/>
                <a:cs typeface="Times New Roman" panose="02020603050405020304" pitchFamily="18" charset="0"/>
              </a:rPr>
              <a:t> on Difference </a:t>
            </a:r>
            <a:r>
              <a:rPr lang="en-IN" sz="2800" dirty="0">
                <a:latin typeface="Times New Roman" panose="02020603050405020304" pitchFamily="18" charset="0"/>
                <a:cs typeface="Times New Roman" panose="02020603050405020304" pitchFamily="18" charset="0"/>
              </a:rPr>
              <a:t>in wind farm </a:t>
            </a:r>
            <a:r>
              <a:rPr lang="en-IN" sz="2800" dirty="0" smtClean="0">
                <a:latin typeface="Times New Roman" panose="02020603050405020304" pitchFamily="18" charset="0"/>
                <a:cs typeface="Times New Roman" panose="02020603050405020304" pitchFamily="18" charset="0"/>
              </a:rPr>
              <a:t>efficiency</a:t>
            </a:r>
            <a:endParaRPr lang="en-IN" sz="2800" dirty="0">
              <a:latin typeface="Times New Roman" panose="02020603050405020304" pitchFamily="18" charset="0"/>
              <a:cs typeface="Times New Roman" panose="02020603050405020304" pitchFamily="18" charset="0"/>
            </a:endParaRPr>
          </a:p>
        </p:txBody>
      </p:sp>
      <p:grpSp>
        <p:nvGrpSpPr>
          <p:cNvPr id="3" name="Group 2"/>
          <p:cNvGrpSpPr>
            <a:grpSpLocks/>
          </p:cNvGrpSpPr>
          <p:nvPr/>
        </p:nvGrpSpPr>
        <p:grpSpPr bwMode="auto">
          <a:xfrm>
            <a:off x="0" y="0"/>
            <a:ext cx="9144000" cy="6858000"/>
            <a:chOff x="0" y="0"/>
            <a:chExt cx="9144000" cy="6858000"/>
          </a:xfrm>
        </p:grpSpPr>
        <p:grpSp>
          <p:nvGrpSpPr>
            <p:cNvPr id="4" name="Group 8"/>
            <p:cNvGrpSpPr>
              <a:grpSpLocks/>
            </p:cNvGrpSpPr>
            <p:nvPr/>
          </p:nvGrpSpPr>
          <p:grpSpPr bwMode="auto">
            <a:xfrm>
              <a:off x="0" y="0"/>
              <a:ext cx="9144000" cy="6858000"/>
              <a:chOff x="0" y="0"/>
              <a:chExt cx="5760" cy="4320"/>
            </a:xfrm>
          </p:grpSpPr>
          <p:grpSp>
            <p:nvGrpSpPr>
              <p:cNvPr id="7" name="Group 31"/>
              <p:cNvGrpSpPr>
                <a:grpSpLocks/>
              </p:cNvGrpSpPr>
              <p:nvPr/>
            </p:nvGrpSpPr>
            <p:grpSpPr bwMode="auto">
              <a:xfrm>
                <a:off x="0" y="0"/>
                <a:ext cx="192" cy="4320"/>
                <a:chOff x="0" y="-48"/>
                <a:chExt cx="144" cy="4368"/>
              </a:xfrm>
            </p:grpSpPr>
            <p:sp>
              <p:nvSpPr>
                <p:cNvPr id="17" name="Rectangle 10"/>
                <p:cNvSpPr>
                  <a:spLocks noChangeArrowheads="1"/>
                </p:cNvSpPr>
                <p:nvPr/>
              </p:nvSpPr>
              <p:spPr bwMode="auto">
                <a:xfrm>
                  <a:off x="0" y="-48"/>
                  <a:ext cx="144" cy="2352"/>
                </a:xfrm>
                <a:prstGeom prst="rect">
                  <a:avLst/>
                </a:prstGeom>
                <a:gradFill rotWithShape="0">
                  <a:gsLst>
                    <a:gs pos="0">
                      <a:srgbClr val="FF99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8" name="Rectangle 11"/>
                <p:cNvSpPr>
                  <a:spLocks noChangeArrowheads="1"/>
                </p:cNvSpPr>
                <p:nvPr/>
              </p:nvSpPr>
              <p:spPr bwMode="auto">
                <a:xfrm>
                  <a:off x="0" y="2160"/>
                  <a:ext cx="144" cy="2160"/>
                </a:xfrm>
                <a:prstGeom prst="rect">
                  <a:avLst/>
                </a:prstGeom>
                <a:gradFill rotWithShape="0">
                  <a:gsLst>
                    <a:gs pos="0">
                      <a:schemeClr val="bg1"/>
                    </a:gs>
                    <a:gs pos="100000">
                      <a:srgbClr val="0066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8" name="Group 12"/>
              <p:cNvGrpSpPr>
                <a:grpSpLocks/>
              </p:cNvGrpSpPr>
              <p:nvPr/>
            </p:nvGrpSpPr>
            <p:grpSpPr bwMode="auto">
              <a:xfrm>
                <a:off x="5674" y="24"/>
                <a:ext cx="86" cy="4296"/>
                <a:chOff x="5616" y="-48"/>
                <a:chExt cx="144" cy="4368"/>
              </a:xfrm>
            </p:grpSpPr>
            <p:sp>
              <p:nvSpPr>
                <p:cNvPr id="15" name="Rectangle 13"/>
                <p:cNvSpPr>
                  <a:spLocks noChangeArrowheads="1"/>
                </p:cNvSpPr>
                <p:nvPr/>
              </p:nvSpPr>
              <p:spPr bwMode="auto">
                <a:xfrm>
                  <a:off x="5616" y="-48"/>
                  <a:ext cx="144" cy="2352"/>
                </a:xfrm>
                <a:prstGeom prst="rect">
                  <a:avLst/>
                </a:prstGeom>
                <a:gradFill rotWithShape="0">
                  <a:gsLst>
                    <a:gs pos="0">
                      <a:srgbClr val="006600"/>
                    </a:gs>
                    <a:gs pos="100000">
                      <a:schemeClr val="bg1"/>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6" name="Rectangle 14"/>
                <p:cNvSpPr>
                  <a:spLocks noChangeArrowheads="1"/>
                </p:cNvSpPr>
                <p:nvPr/>
              </p:nvSpPr>
              <p:spPr bwMode="auto">
                <a:xfrm>
                  <a:off x="5616" y="2160"/>
                  <a:ext cx="144" cy="2160"/>
                </a:xfrm>
                <a:prstGeom prst="rect">
                  <a:avLst/>
                </a:prstGeom>
                <a:gradFill rotWithShape="0">
                  <a:gsLst>
                    <a:gs pos="0">
                      <a:schemeClr val="bg1"/>
                    </a:gs>
                    <a:gs pos="100000">
                      <a:srgbClr val="FF9900"/>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9" name="Group 8"/>
              <p:cNvGrpSpPr>
                <a:grpSpLocks/>
              </p:cNvGrpSpPr>
              <p:nvPr/>
            </p:nvGrpSpPr>
            <p:grpSpPr bwMode="auto">
              <a:xfrm>
                <a:off x="144" y="0"/>
                <a:ext cx="5616" cy="144"/>
                <a:chOff x="96" y="-48"/>
                <a:chExt cx="5520" cy="144"/>
              </a:xfrm>
            </p:grpSpPr>
            <p:sp>
              <p:nvSpPr>
                <p:cNvPr id="13" name="Rectangle 37"/>
                <p:cNvSpPr>
                  <a:spLocks noChangeArrowheads="1"/>
                </p:cNvSpPr>
                <p:nvPr/>
              </p:nvSpPr>
              <p:spPr bwMode="auto">
                <a:xfrm>
                  <a:off x="96" y="-48"/>
                  <a:ext cx="2736" cy="144"/>
                </a:xfrm>
                <a:prstGeom prst="rect">
                  <a:avLst/>
                </a:prstGeom>
                <a:gradFill rotWithShape="0">
                  <a:gsLst>
                    <a:gs pos="0">
                      <a:srgbClr val="FF99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4" name="Rectangle 38"/>
                <p:cNvSpPr>
                  <a:spLocks noChangeArrowheads="1"/>
                </p:cNvSpPr>
                <p:nvPr/>
              </p:nvSpPr>
              <p:spPr bwMode="auto">
                <a:xfrm>
                  <a:off x="2832" y="-48"/>
                  <a:ext cx="2784" cy="144"/>
                </a:xfrm>
                <a:prstGeom prst="rect">
                  <a:avLst/>
                </a:prstGeom>
                <a:gradFill rotWithShape="0">
                  <a:gsLst>
                    <a:gs pos="0">
                      <a:schemeClr val="bg1"/>
                    </a:gs>
                    <a:gs pos="100000">
                      <a:srgbClr val="0066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nvGrpSpPr>
              <p:cNvPr id="10" name="Group 9"/>
              <p:cNvGrpSpPr>
                <a:grpSpLocks/>
              </p:cNvGrpSpPr>
              <p:nvPr/>
            </p:nvGrpSpPr>
            <p:grpSpPr bwMode="auto">
              <a:xfrm>
                <a:off x="144" y="4234"/>
                <a:ext cx="5616" cy="86"/>
                <a:chOff x="96" y="4176"/>
                <a:chExt cx="5520" cy="144"/>
              </a:xfrm>
            </p:grpSpPr>
            <p:sp>
              <p:nvSpPr>
                <p:cNvPr id="11" name="Rectangle 10"/>
                <p:cNvSpPr>
                  <a:spLocks noChangeArrowheads="1"/>
                </p:cNvSpPr>
                <p:nvPr/>
              </p:nvSpPr>
              <p:spPr bwMode="auto">
                <a:xfrm>
                  <a:off x="96" y="4176"/>
                  <a:ext cx="2736" cy="144"/>
                </a:xfrm>
                <a:prstGeom prst="rect">
                  <a:avLst/>
                </a:prstGeom>
                <a:gradFill rotWithShape="0">
                  <a:gsLst>
                    <a:gs pos="0">
                      <a:srgbClr val="006600"/>
                    </a:gs>
                    <a:gs pos="100000">
                      <a:schemeClr val="bg1"/>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sp>
              <p:nvSpPr>
                <p:cNvPr id="12" name="Rectangle 11"/>
                <p:cNvSpPr>
                  <a:spLocks noChangeArrowheads="1"/>
                </p:cNvSpPr>
                <p:nvPr/>
              </p:nvSpPr>
              <p:spPr bwMode="auto">
                <a:xfrm>
                  <a:off x="2832" y="4176"/>
                  <a:ext cx="2784" cy="144"/>
                </a:xfrm>
                <a:prstGeom prst="rect">
                  <a:avLst/>
                </a:prstGeom>
                <a:gradFill rotWithShape="0">
                  <a:gsLst>
                    <a:gs pos="0">
                      <a:schemeClr val="bg1"/>
                    </a:gs>
                    <a:gs pos="100000">
                      <a:srgbClr val="FF99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spcBef>
                      <a:spcPct val="0"/>
                    </a:spcBef>
                    <a:buFontTx/>
                    <a:buNone/>
                  </a:pPr>
                  <a:endParaRPr lang="en-US" sz="2400">
                    <a:latin typeface="Times New Roman" panose="02020603050405020304" pitchFamily="18" charset="0"/>
                  </a:endParaRPr>
                </a:p>
              </p:txBody>
            </p:sp>
          </p:grpSp>
        </p:grpSp>
        <p:pic>
          <p:nvPicPr>
            <p:cNvPr id="5" name="Rectangle 1945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02475" y="242887"/>
              <a:ext cx="1889125" cy="823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179388" y="1066800"/>
              <a:ext cx="8812212" cy="76200"/>
            </a:xfrm>
            <a:prstGeom prst="rect">
              <a:avLst/>
            </a:prstGeom>
            <a:gradFill rotWithShape="0">
              <a:gsLst>
                <a:gs pos="0">
                  <a:schemeClr val="accent2"/>
                </a:gs>
                <a:gs pos="50000">
                  <a:schemeClr val="hlink"/>
                </a:gs>
                <a:gs pos="100000">
                  <a:schemeClr val="accent2"/>
                </a:gs>
              </a:gsLst>
              <a:lin ang="0" scaled="1"/>
            </a:gradFill>
            <a:ln w="9525">
              <a:noFill/>
              <a:miter lim="800000"/>
              <a:headEnd/>
              <a:tailEnd/>
            </a:ln>
            <a:effectLst/>
          </p:spPr>
          <p:txBody>
            <a:bodyPr wrap="none" anchor="ctr"/>
            <a:lstStyle/>
            <a:p>
              <a:pPr>
                <a:defRPr/>
              </a:pPr>
              <a:endParaRPr lang="en-US">
                <a:latin typeface="Times New Roman" charset="0"/>
              </a:endParaRPr>
            </a:p>
          </p:txBody>
        </p:sp>
      </p:grpSp>
      <p:pic>
        <p:nvPicPr>
          <p:cNvPr id="19" name="Picture 18"/>
          <p:cNvPicPr>
            <a:picLocks noChangeAspect="1"/>
          </p:cNvPicPr>
          <p:nvPr/>
        </p:nvPicPr>
        <p:blipFill>
          <a:blip r:embed="rId3"/>
          <a:stretch>
            <a:fillRect/>
          </a:stretch>
        </p:blipFill>
        <p:spPr>
          <a:xfrm>
            <a:off x="609600" y="1295400"/>
            <a:ext cx="7848600" cy="5132599"/>
          </a:xfrm>
          <a:prstGeom prst="rect">
            <a:avLst/>
          </a:prstGeom>
        </p:spPr>
      </p:pic>
      <p:cxnSp>
        <p:nvCxnSpPr>
          <p:cNvPr id="21" name="Straight Connector 20"/>
          <p:cNvCxnSpPr/>
          <p:nvPr/>
        </p:nvCxnSpPr>
        <p:spPr>
          <a:xfrm>
            <a:off x="2057400" y="3581400"/>
            <a:ext cx="6248400" cy="35168"/>
          </a:xfrm>
          <a:prstGeom prst="line">
            <a:avLst/>
          </a:prstGeom>
          <a:ln w="25400">
            <a:solidFill>
              <a:schemeClr val="tx1"/>
            </a:solidFill>
            <a:prstDash val="dash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6853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9233</TotalTime>
  <Words>1033</Words>
  <Application>Microsoft Office PowerPoint</Application>
  <PresentationFormat>On-screen Show (4:3)</PresentationFormat>
  <Paragraphs>103</Paragraphs>
  <Slides>30</Slides>
  <Notes>0</Notes>
  <HiddenSlides>0</HiddenSlides>
  <MMClips>0</MMClips>
  <ScaleCrop>false</ScaleCrop>
  <HeadingPairs>
    <vt:vector size="8" baseType="variant">
      <vt:variant>
        <vt:lpstr>Fonts Used</vt:lpstr>
      </vt:variant>
      <vt:variant>
        <vt:i4>10</vt:i4>
      </vt:variant>
      <vt:variant>
        <vt:lpstr>Theme</vt:lpstr>
      </vt:variant>
      <vt:variant>
        <vt:i4>1</vt:i4>
      </vt:variant>
      <vt:variant>
        <vt:lpstr>Embedded OLE Servers</vt:lpstr>
      </vt:variant>
      <vt:variant>
        <vt:i4>2</vt:i4>
      </vt:variant>
      <vt:variant>
        <vt:lpstr>Slide Titles</vt:lpstr>
      </vt:variant>
      <vt:variant>
        <vt:i4>30</vt:i4>
      </vt:variant>
    </vt:vector>
  </HeadingPairs>
  <TitlesOfParts>
    <vt:vector size="43" baseType="lpstr">
      <vt:lpstr>Arial</vt:lpstr>
      <vt:lpstr>Blackadder ITC</vt:lpstr>
      <vt:lpstr>Calibri</vt:lpstr>
      <vt:lpstr>CommercialScript BT</vt:lpstr>
      <vt:lpstr>Symbol</vt:lpstr>
      <vt:lpstr>Tempus Sans ITC</vt:lpstr>
      <vt:lpstr>Times New Roman</vt:lpstr>
      <vt:lpstr>Univers-Bold</vt:lpstr>
      <vt:lpstr>Univers-Light</vt:lpstr>
      <vt:lpstr>Univers-LightOblique</vt:lpstr>
      <vt:lpstr>Default Design</vt:lpstr>
      <vt:lpstr>Equation</vt:lpstr>
      <vt:lpstr>Microsoft Equation 3.0</vt:lpstr>
      <vt:lpstr>Design of Efficient Windfarms</vt:lpstr>
      <vt:lpstr>Initial Remarks</vt:lpstr>
      <vt:lpstr>Windfarm Efficiency</vt:lpstr>
      <vt:lpstr>Modelling of Wind Farm Efficiency</vt:lpstr>
      <vt:lpstr>The Wake Decay Coefficient</vt:lpstr>
      <vt:lpstr>Jensen Cone Model for Wake of A HAWT</vt:lpstr>
      <vt:lpstr>Velocity Distribution in Farwake</vt:lpstr>
      <vt:lpstr>Variable Decay Coefficient Model </vt:lpstr>
      <vt:lpstr>Comparative Study of Jensen Model Vs Accurate Analytical Model</vt:lpstr>
      <vt:lpstr>Estimation of Accurate Decay Constant</vt:lpstr>
      <vt:lpstr>Estimation of Accurate Decay Constant</vt:lpstr>
      <vt:lpstr>Estimation of Accurate Decay Constant</vt:lpstr>
      <vt:lpstr>Jensen's Multiple Wake Model </vt:lpstr>
      <vt:lpstr>Jensen's Multiple Wake Model : Nomenclature </vt:lpstr>
      <vt:lpstr>Wake Interactions : Level 1</vt:lpstr>
      <vt:lpstr>Wake Interactions : Level 2</vt:lpstr>
      <vt:lpstr>Interaction Among Homogeneous Turbines</vt:lpstr>
      <vt:lpstr>Partial Wake Shadow in A Wind Farm</vt:lpstr>
      <vt:lpstr>Modelling of Shadowing Effect</vt:lpstr>
      <vt:lpstr>Model for Shadowed WT Wakes</vt:lpstr>
      <vt:lpstr>Classification of Shadowing Possibilities</vt:lpstr>
      <vt:lpstr>Case Study : Nysted Wind Farm</vt:lpstr>
      <vt:lpstr>Layout of Nysted Wind Farm : 165.6 MW</vt:lpstr>
      <vt:lpstr>Layout of Nysted Wind Farm : 165.6 MW</vt:lpstr>
      <vt:lpstr>Hourly Variation of Difference in windfarm Efficiency </vt:lpstr>
      <vt:lpstr>Montly Variation of Difference in wind farm efficiency </vt:lpstr>
      <vt:lpstr>Average difference in turbine efficiency (%) from the array average</vt:lpstr>
      <vt:lpstr>Predictions using the WAsP model  = 0.03</vt:lpstr>
      <vt:lpstr>Change in wind farm efficiency by freestream wind direction</vt:lpstr>
      <vt:lpstr>Effect ambient turbulence  on Difference in wind farm efficiency</vt:lpstr>
    </vt:vector>
  </TitlesOfParts>
  <Company>HOME</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MOHAN</dc:creator>
  <cp:lastModifiedBy>USER</cp:lastModifiedBy>
  <cp:revision>892</cp:revision>
  <dcterms:created xsi:type="dcterms:W3CDTF">2005-03-30T16:54:51Z</dcterms:created>
  <dcterms:modified xsi:type="dcterms:W3CDTF">2019-04-17T01:28:47Z</dcterms:modified>
</cp:coreProperties>
</file>