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651" r:id="rId2"/>
    <p:sldId id="704" r:id="rId3"/>
    <p:sldId id="647" r:id="rId4"/>
    <p:sldId id="648" r:id="rId5"/>
    <p:sldId id="649" r:id="rId6"/>
    <p:sldId id="650" r:id="rId7"/>
    <p:sldId id="490" r:id="rId8"/>
    <p:sldId id="491" r:id="rId9"/>
    <p:sldId id="492" r:id="rId10"/>
    <p:sldId id="493" r:id="rId11"/>
    <p:sldId id="494" r:id="rId12"/>
    <p:sldId id="495" r:id="rId13"/>
    <p:sldId id="496" r:id="rId14"/>
    <p:sldId id="674" r:id="rId15"/>
    <p:sldId id="675" r:id="rId16"/>
    <p:sldId id="676" r:id="rId17"/>
    <p:sldId id="677" r:id="rId18"/>
    <p:sldId id="678" r:id="rId19"/>
    <p:sldId id="679" r:id="rId20"/>
    <p:sldId id="680" r:id="rId21"/>
    <p:sldId id="681" r:id="rId22"/>
    <p:sldId id="682" r:id="rId23"/>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02" autoAdjust="0"/>
    <p:restoredTop sz="93369" autoAdjust="0"/>
  </p:normalViewPr>
  <p:slideViewPr>
    <p:cSldViewPr>
      <p:cViewPr varScale="1">
        <p:scale>
          <a:sx n="63" d="100"/>
          <a:sy n="63" d="100"/>
        </p:scale>
        <p:origin x="137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11.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08T03:32:42.6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3:30:22.24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4.4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163 320,'0'0,"0"0,0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0,-156-246,156 246,0 0,12-43,-12 43,-3-21,-13 11</inkml:trace>
</inkml:ink>
</file>

<file path=ppt/ink/ink4.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8.8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21T03:23:13.6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ink>
</file>

<file path=ppt/ink/ink6.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3-28T03:28:56.8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4-12T03:36:57.124"/>
    </inkml:context>
    <inkml:brush xml:id="br0">
      <inkml:brushProperty name="width" value="0.05292" units="cm"/>
      <inkml:brushProperty name="height" value="0.05292" units="cm"/>
      <inkml:brushProperty name="color" value="#FF0000"/>
    </inkml:brush>
  </inkml:definitions>
  <inkml:trace contextRef="#ctx0" brushRef="#br0">1628 11413 1,'0'0'39,"-13"-24"-8,13 24-4,-11-26 2,11 26 0,-8-24 1,8 24-1,-7-26-1,7 26-3,-6-19-6,6 19-5,0 0-2,0 0-3,0 0-2,0 0-1,0 0-5,0 0-5,0 0-3,-17-2 1,17 2 0,-11 26 0,6-5 2,-5 5 1,1 9 1,0 10 2,-3 8 2,-1 11-2,2 2 1,-2 9-1,2 5 0,3 9-1,-3 4 1,5 3-1,5 1 0,1 5 2,0 2 3,0 3 4,1 9 0,3-3 3,-2 6 0,-2-4 0,-2 4 1,-3-4 0,5 0 1,-8-7-3,-1-6-2,1-9 3,1-8-3,-4-11 1,3-3-2,-3-10 1,0-3-5,3-6 1,5-6 2,-1-1-1,-2-6-1,2 2 1,3-8 0,-3-3-1,2-2 2,2-12-3,0-16 1,0 21 0,0-21 3,0 0-2,7 17 2,-7-17-1,0 0 0,30-8 0,-11 8 0,5-4 2,8 3-5,4-1-1,7 4-1,1-1 1,7 3-2,9 2 0,1-3 1,3 1-1,5 0 1,9 0 2,3 1-1,5 1-2,7-1 2,0 3 0,5 3 0,1-2-2,3 2 3,1-3-3,7-1 2,4 1 1,8-5-1,9 1 0,5-4-2,17-2 3,4 0-1,15-3 2,15-3-6,9 3 4,8-1 0,7-3-1,5 1 4,7-1-2,-1 0 0,-1 0-1,1 3 4,4-3-1,-4-2-1,1 5-1,-3-1 0,6 1-3,2-1 2,-4-3 1,6 5 0,-2 1-2,4-2 2,1-3 0,3 5 3,-3 1 0,2 1-1,3 4-1,-3 0-2,-1 1 4,-1 5-1,-3-1-2,0 1-2,5 1 1,-7-2 1,2 1-2,0-1 3,-2-1-5,0-1 1,0-1 0,1 0 1,1-2 0,6-2-1,-1 0 0,6-6 1,6 0 0,1 1 1,4-3 0,2-3-2,2 0 0,2 7 1,2-7 1,-1 4-2,1-6 1,0 2 0,-4-2 0,7 2 1,-1-2 0,3-2-1,2 4-2,4-1 0,4 1 2,1 2-1,3 3-2,-5-5-1,1 8 0,-8-7 2,-2 3 0,-3-2 1,-2 1-1,-3 1 0,-6-3 1,1 1 0,2 2 0,-7-1-1,1 5-2,-7-3 0,0 2 2,-9 2 2,-4 1 0,-6 1-1,-13 1-1,1 5 2,-16-2 1,-7 1-2,-8 3 2,-7-1-2,-8 1-2,-7 1 3,-4-4 2,-11 1-2,-9 0 0,-4-1 0,-9-1-1,-5 0 1,-8 1 0,-10-3 0,-9 4-3,-8-5 1,-7 1 1,-9 2 3,-16-2 0,-5 2 0,-11-6 2,-10 4 0,-22-2 0,25 0-1,-25 0 1,0 0-2,0 0-1,0 0 0,0 0-2,0 0 2,0 0-1,0 0 3,0 0 1,0 0 1,1-23-3,-1 23 1,0-16-2,0 16 0,6-30 1,-4 6-2,4-2-1,-3-8-2,-1-7 3,-2-7 0,0-9 0,0-8 2,-5-6-4,-3-9 1,-3-11 0,-2-9 2,-6-4-3,-5-6-1,0-3 2,-6-2-2,-2 0 3,-5 1-3,-3 3 1,-8 0-2,-1 1 2,-1 4 0,-4 6 0,-3 2 0,1 3 3,0 0 1,0 10-5,2 9 4,4 3-2,1 12 2,-1 5-5,5 6 3,-2 5-4,2 14 1,4 5 1,0 4 0,-2 7 0,0 4 0,2 5 0,-2 4 2,0 4-1,-2 0 0,-5 5 0,-4-1 2,-4 3-1,-10 0 0,-4-1 2,-16 1-1,-11-3 0,-11-1 0,-16-1 0,-16-4-2,-24-4 0,-15-5 1,-23 0-1,-18-6-1,-17-6 1,-17 1-2,-21-6 3,-14 0-1,-14 0 2,-20 2-2,-11 0 0,-21 5 0,-15 2 0,-18 3 1,-17 8-1,-16-1 1,-8 7 0,-12-2 1,-13 4 0,-3-1 2,-10 3-3,5 0-1,-6 0 1,1 1 0,-2 3-1,0-1-2,2 0 3,8 3-4,5 1 2,4 2 2,9 0-2,13 4-1,10-4 0,7 0 1,11 0 0,12-4-1,16-4 0,10-5-1,18-5 2,14-8-3,14-2 6,19-7-3,17-2 1,9-2 1,15 0 0,8 5 1,2 6-3,-3 2 3,3 6-2,5 3-2,-4 6 1,1-4 1,3 4 1,2 0-2,11 3 2,8 7-1,7-3 3,17 9-1,3 5 0,5 8-1,7 3 0,13 7 3,3-1-3,1 1 2,4 4-4,8-4 3,-1 3 0,0-5 1,6 0-2,1-7-3,1-4 0,5-4-6,11 0-10,-11-11-52,19 0-56,5-6 1,6-8-6,7-1-1,6-15 48</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4-12T04:02:02.206"/>
    </inkml:context>
    <inkml:brush xml:id="br0">
      <inkml:brushProperty name="width" value="0.05292" units="cm"/>
      <inkml:brushProperty name="height" value="0.05292" units="cm"/>
      <inkml:brushProperty name="color" value="#FF0000"/>
    </inkml:brush>
  </inkml:definitions>
  <inkml:trace contextRef="#ctx0" brushRef="#br0">1746 8041 110,'0'0'67,"-8"-17"-10,8 17-8,0 0-7,0 0-8,0-17-8,0 17-9,0 0-7,0 0-6,0 0-3,0 0-1,-3 22-2,1-3 1,2 7 1,0 6 2,0 7 2,0 7 1,2 6-1,3 4 3,3-1-7,1 1 1,2-8 1,2 1 0,0-10-1,0-6 2,0-12 0,4-5 1,-2-8 5,2-6 2,2-8-2,1-3 6,-1-8-4,3-2 2,-3-5-3,5-5 0,-11-5-4,4-1-1,-9-2 2,-1-2-5,-1-2 3,-2 2-4,-4 0 4,0 7-4,0 3 6,0 4-2,-4 5 3,4 20-3,0-24-1,0 24 1,0 0-2,0 0-1,0 0-5,0 0-3,0 0 0,0 0 1,5 22-2,1-5 1,0 7 0,-1 4 2,3 3 3,-1 7 4,-1 1-2,5 0 3,-4-8-2,-1-1 3,5-4-2,-3-6 3,5-3-3,-13-17-2,22 20-12,-22-20-18,26-1-45,-7-7-38,-19 8-1,32-31-5,-13 6 4</inkml:trace>
  <inkml:trace contextRef="#ctx0" brushRef="#br0" timeOffset="500.0007">2403 7909 184,'0'0'71,"0"0"-21,0 0-15,0 0-13,0 0-10,0 0-5,0 0-3,0 0-5,0 0-2,0 0 0,0 0-1,0 0 3,0 0-1,0 0 2,0 0 0,-1 24 2,1-24 0,5 31 4,-5-10-1,6 7 1,-6 1 1,2 3 2,-2 5 1,5 4 2,-5-2-2,0 4 0,0-2 0,6-1 0,-6-2-1,5-1 1,1-4-5,-4-3 3,5-6-5,-3-2-1,4-5 4,-8-17 1,16 20-7,-16-20-5,19 6-17,-19-6-40,24-24-40,-3 9-2,-4-7-2,7-4-7,-5-11 108</inkml:trace>
  <inkml:trace contextRef="#ctx0" brushRef="#br0" timeOffset="890.0013">2678 7896 89,'0'0'90,"0"0"0,0 0-46,0 0-12,0 0-11,0 0-8,0 0-2,0 0-4,0 0-4,2 22-1,-2-5 3,2 9 3,-4 3 2,2 12 3,0 0 0,-2 6 1,-4 1-2,6 0 2,-3-3-3,1-4-1,2-2-2,7-10 1,-7-3-1,8-7 1,-8-19-2,15 20-1,-15-20-8,24-7-7,-3-8-18,-8-5-31,11-10-47,0 2-9,0-5 3,-3 1-1,-8-3 92</inkml:trace>
  <inkml:trace contextRef="#ctx0" brushRef="#br0" timeOffset="1110.0016">2710 8158 125,'0'0'86,"-10"20"-26,10-20-17,-1 17-6,1-17-9,0 0-6,0 0-6,26 9-5,-26-9-10,30-15-16,-8 6-28,-1-4-49,-3-11-2,12 5-3,-11-9 10,0 10 87</inkml:trace>
  <inkml:trace contextRef="#ctx0" brushRef="#br0" timeOffset="1640.0022">2865 7708 165,'0'0'104,"0"0"-22,0 0-21,0 0-19,0 0-14,0 0-10,0 0-7,19-2-6,-19 2-6,18 19-2,-1 1-1,-4 6 2,6 6 0,-6 7 2,2 7-1,0 8 3,-2 4-2,-6 3 2,-1-2 2,0-1-1,-5-2-2,-1-4 2,-1-10-3,1-3 4,-6-9-2,6-6-3,-2-3-16,2-21-29,-9 20-57,9-20-1,0 0 0,0 0-5,0 0 70</inkml:trace>
  <inkml:trace contextRef="#ctx0" brushRef="#br0" timeOffset="2080.0029">3192 8295 142,'0'0'99,"0"0"4,0 0-49,0 0-19,0 0-11,0 0-5,20-15-6,-20 15-4,30 0-6,-11-2-2,5 0-1,0 1 1,3-1 0,3-2 0,-4 0-1,-2-1 0,2-1-6,-3-1-7,3 3-14,-26 4-30,26-15-45,-26 15-2,24-9 1,-24 9 11,0 0 92</inkml:trace>
  <inkml:trace contextRef="#ctx0" brushRef="#br0" timeOffset="2940.0041">3752 7664 81,'0'0'57,"0"0"-15,0 0-11,0 0-7,0 0-8,0 0-3,0 0-1,0 0 0,0 0-2,0 0-1,0 0-2,0 0-3,0 0 1,0 0-1,0 0 1,0 0-1,0 0 3,0 0 0,21 29 0,-19-8 2,9 8 2,-4 7 3,5 10 0,-3 6 0,8 2 1,-6 2-3,4 1 1,-4-7-3,2 1-2,-2-14-1,1-6-1,-7-8 0,-1-5 0,-4-18 6,0 0 6,0 0 1,0 0 1,0 0-1,0 0 0,17-18-2,-12-1-2,1-3-7,1-6-5,-1-6-2,2-3 0,1-4 0,-2-3-2,-1-3 3,0-5-2,-5-1 2,5 1-3,-4 0 2,3 0 3,-5 1-4,0 7 0,0 5-4,0 6 1,4 8-10,-4 3-8,0 22-24,0 0-60,19 0-15,-19 0 0,20 34 0,-8-8 10</inkml:trace>
  <inkml:trace contextRef="#ctx0" brushRef="#br0" timeOffset="3570.005">4363 7985 231,'0'0'100,"0"0"-6,0 0-69,0 0-8,0 0-12,-13 30-5,6-6-3,-5 4 3,-4 5 0,-3 4 5,-2-2-2,-3 3 2,-2-11 1,4-2 1,-3-9 3,10-3 1,-2-11 0,17-2-2,-20-11-3,14-8-2,6-5-2,2-7-5,4 1-2,1-3-3,8 5-2,-2 2 0,2 9-1,-15 17 1,32-7 0,-15 16 4,0 8 0,-4 1 3,0 4-2,0-1 3,-2-1 2,2 1 4,-13-21 2,21 22-1,-21-22 1,28 0 1,-13-9 2,3-2-4,5-10 4,-3-7-4,3-3 3,-5-3-1,-5 1 3,1-2 1,-9-3 0,-5 7 1,-7 3-1,-5 8-1,-4 7-4,-5 1-7,2 11-20,-7 4-84,2 7-9,2 3-4,-3-2-1,10 5-1</inkml:trace>
  <inkml:trace contextRef="#ctx0" brushRef="#br0" timeOffset="5740.008">1555 7467 90,'-2'-24'85,"2"24"-33,0 0-2,-5-19-11,5 19-3,0 0-5,0 0-4,0 0-8,0 0-7,0 0-10,0 0-5,0 0-4,0 0 2,-13 26-1,1-5-4,-1 10 7,-5 10-1,5 11 6,-4 18 1,4 10 2,7 13-2,-1 9 0,8 10 6,5 1-6,11 4 2,2-7-2,7-5 0,0-6-2,9-8 2,6-11-3,4-8-4,11-7-8,-5-11-24,10-9-60,5-3 0,-3-18-2,10-5-4,-9-15 99</inkml:trace>
  <inkml:trace contextRef="#ctx0" brushRef="#br0" timeOffset="6380.0089">4257 7045 92,'0'0'74,"0"0"-33,0 0-14,26 11-3,-26-11-3,26 17 1,-7-8-2,9 8-3,-2 4-7,9 5-1,-1 3-2,3 8 0,1 1 0,3 8 0,-6 8 3,-3 5-1,0 3 4,-2 4-2,-10 1 2,3 6 1,-14-3 1,6 10-2,-13-8-3,0 5 0,-4-5-3,-4 0 0,-5-5-2,-2-2 0,-2-2-2,-2-5 4,-1-12-3,-1-3 1,2-9-7,2-8-14,4-4-30,3-5-60,8-17 0,-16 3-7,16-3 2,-13-33 66</inkml:trace>
  <inkml:trace contextRef="#ctx0" brushRef="#br0" timeOffset="7150.01">4845 6702 159,'0'0'60,"0"0"2,0 0-14,0 0-7,0 0-5,-20-19-4,20 19-6,-23-15-5,23 15-7,-24-22-4,24 22 1,-19-32-1,14 16-4,5 16-5,3-30-3,-3 30-2,21-19-2,-4 19-1,-17 0 0,32 28-2,-19-2 2,-2 10 2,-4 4 3,-7 11 1,-7 1 3,-1 0 1,-7-8 3,2-3 1,6-9 4,-4-10 3,9-4 1,2-18-1,15 4 0,13-17-2,11 4 1,10-10-1,7 4-4,5-5-2,6 0-3,3 1-1,-9 6 0,-5 0 0,-11 4-3,-7 3 2,-10 1 1,-8 1 1,-20 4 1,24-4 0,-24 4 2,0 0-1,0 0-2,0 0-10,0 0-23,0 0-82,0 0-7,0 0-4,-20 4-3,1-6 0</inkml:trace>
  <inkml:trace contextRef="#ctx0" brushRef="#br0" timeOffset="8540.012">980 9446 246,'0'0'80,"0"0"-6,0 0-23,-8-29-12,6 3-12,-3-2-9,-1-11-6,1-9 0,-7-8 1,-1-15-2,-2-12-2,0-16 1,0-18-2,2-18-4,-3-18 1,3-6-4,5-12 3,-3 4-2,5 1-3,-7 12-4,6 11 2,-5 17-3,7 15 1,-3 10 1,-3 12-3,6 11 0,-1 10 4,4 3-1,-4 13 1,6 5 2,0 14 1,0 5-2,0 6-1,2 3-1,-2 19 1,13-26-2,-13 26 1,23-19-2,-4 12-1,1 1 0,10 1 3,0 3-1,9 2 1,2 2-1,2 0 1,2 1 1,-2 1 3,2-4 0,3 2-1,7-4 2,6-3-1,6-5 2,10-5 0,11-5 0,15-2-1,9-8-2,5-3 4,7-5 0,1 1-3,9-2 1,3 0-3,5-3 5,0-5-3,7 3 2,12-7-4,5-1 4,10-5 1,7 3 0,4 0 3,3 0-3,1 6 3,-4 3 0,-8 6 2,-9 6-5,-17 5 3,-16 4 0,-27 2 2,-15 11 0,-28-2 5,-12 5 0,-26 1 3,-10 5 0,-19 2-1,0 0 0,0 0-5,-5-21-2,5 21-1,-17-11-7,17 11-11,0 0-11,-21-3-19,3 8-83,18-5-3,-42 30-2,14-12-5,-13 5 17</inkml:trace>
  <inkml:trace contextRef="#ctx0" brushRef="#br0" timeOffset="9700.0136">638 9056 87,'0'0'80,"0"0"-14,5-16-28,-5 16-11,25 3-8,-10 5-4,9 3-3,6 8 0,2 3-1,3 9-5,3 7 0,-7-1 0,10 5 1,-7-4-2,-4 1 1,-4-10-1,-2-1-1,1-6-28,-5-1-66,3-12 0,-3 0-7,-20-9 1,28-7 82</inkml:trace>
  <inkml:trace contextRef="#ctx0" brushRef="#br0" timeOffset="11660.0163">970 8431 78,'0'0'50,"0"0"-3,0 0-5,0 0-4,0 0-9,0 0-4,21-12-3,-21 12 0,35-7-3,-14 3-4,11-3-4,5 1-5,4-3 0,-2 2-2,8-3 0,-8 5-3,4-3 0,-7 3-3,-4-1-6,-8-1-14,2-1-36,-2 5-35,-24 3 3,30-17-4,-30 17 42</inkml:trace>
  <inkml:trace contextRef="#ctx0" brushRef="#br0" timeOffset="12370.0173">948 8577 158,'0'0'97,"0"0"-33,0 0-21,0 0-12,0 0-9,26-16-1,-26 16-10,36-19-4,-18 12-9,7 3-1,-1 2 0,-4 6 0,3 3-2,-8 2-4,2 4 4,-17-13-2,24 32 6,-17-12-6,-3 1 5,-8 1-2,-3 0 5,-1 3 1,-8-1 1,-1 0-1,-4-2 0,3-1 1,1-3 1,17-18-1,-26 26 0,26-26 1,0 0-2,-19 19 3,19-19 1,0 0 3,19-2 0,-19 2 0,37-6 1,-13 1 3,8-6 0,4 1-1,3-3-3,7 0 1,-1-3-2,4 3-2,1-4 0,-1 2-3,-6 2-1,-6 2 0,-3 2 0,-4-1-3,-12 3 2,-1 3-1,-17 4 2,0 0-1,19-4 0,-19 4 0,0 0 0,0 0-2,0 0 2,0 0-1,0 0-1,0 0-2,0 0-1,0 0-6,0 0-17,0 0-37,0 0-48,7 23 1,-7-23-5,0 0 5,0 0 99</inkml:trace>
  <inkml:trace contextRef="#ctx0" brushRef="#br0" timeOffset="13210.0185">1462 9329 193,'-11'-16'102,"11"16"-37,0 0-18,0 0-17,0 0-16,0 0-14,0 0-4,0 0-3,3 16 0,-3 3-1,2 5 3,2 0 2,2 4 5,-5 0 3,5 0 2,-4-10-1,7 1-1,-9-19-8,21 9-30,-21-9-59,37-18-5,-14-5 1,1-3-5,-9-5 82</inkml:trace>
  <inkml:trace contextRef="#ctx0" brushRef="#br0" timeOffset="13370.0187">1479 9214 195,'0'0'91,"0"0"-11,0 0-88,-12-22-52,12 22-30,25-19-1,-25 19-1,35-24 68</inkml:trace>
  <inkml:trace contextRef="#ctx0" brushRef="#br0" timeOffset="13570.019">1708 9361 161,'0'0'74,"-5"-24"-14,16 5-88,2-1-21,0 1-9,4 3-7,-2 4 0,-15 12 36</inkml:trace>
  <inkml:trace contextRef="#ctx0" brushRef="#br0" timeOffset="13740.0192">1794 9471 146,'0'0'66,"0"0"-5,15-6-23,-15 6-26,30-28-41,-11 17-44,0-8-14,5 5-8,0-5 57</inkml:trace>
  <inkml:trace contextRef="#ctx0" brushRef="#br0" timeOffset="13960.0196">2043 9248 183,'0'0'86,"0"0"-33,0 0-21,5 18-18,-5-1-7,0 5-3,6 4 2,0-2 1,-5 4-2,5-5-21,0-1-70,-6-22-3,18 22-4,-18-22 0,15-9 74</inkml:trace>
  <inkml:trace contextRef="#ctx0" brushRef="#br0" timeOffset="15150.0212">980 7846 80,'0'0'68,"0"0"-32,0 0-17,5-19-11,-5 19-6,0 0-5,17-4 0,-17 4 0,21-2 0,-21 2 0,30 2 2,-12 4-2,-18-6 1,30 17-3,-17-1 2,0 5 1,-1 5 2,-5 2 5,-1-1 5,-6 1 6,-2 0 3,-4-7 9,6-1 2,0-20 8,-9 20 6,9-20-4,0 0-4,-15-20-4,15 3-3,-6-11-7,6 1-5,-5-9-8,5-1-9,0 2-2,5 1-1,1 7-1,1 2-4,-7 25 1,25-20-1,-25 20 2,30 7-1,-16 8 2,3 2 3,0 5-1,-2-1 2,2-1 2,-4 4-1,0-3-1,-2-1-1,0-1-11,-11-19-20,15 33-48,-7-9-20,1-1-3,-1-1-2,-8-2 46</inkml:trace>
  <inkml:trace contextRef="#ctx0" brushRef="#br0" timeOffset="17440.0244">1949 12600 122,'0'0'90,"-7"-21"-11,7 21-24,-6-22-11,6 22-12,0 0-9,-3-21-6,3 21-5,0 0-6,0 0-5,0 0-3,0 0-1,0 0-2,0 0 1,-14 32-2,7-4 2,1 9 4,1 6 3,3 7 4,-2 6 0,8 1-1,3 1-3,-1-4 4,13-10 0,-2-5-1,5-9-1,2-10-1,6-12 2,2-8-2,3-15 2,-1-7-1,1-10-2,-3-5-2,-2-2 0,-7 0 1,-8 4 2,-4 1 1,-4 12 1,-7 3 6,0 19-3,-2-16 2,2 16-2,0 0-2,0 0-4,0 0-1,0 20-1,0-20-4,8 33 0,-6-8-1,3-1 3,5 5-1,-3-4 4,1-1-2,3-2-3,0-2-9,-11-20-12,24 28-43,-9-20-41,-15-8-1,36-2-3,-36 2 1,31-24 60</inkml:trace>
  <inkml:trace contextRef="#ctx0" brushRef="#br0" timeOffset="17850.025">2431 12180 177,'0'-19'91,"0"19"-1,0 0-57,0 0-15,0 0-13,12 21-1,-11-4-2,13 7-1,-3 7-2,2 8 1,0 8 1,6 1-3,-3-2 4,-3 1-2,4-8 1,-9-8 1,3-5 14,-11-26 6,7 23 4,-7-23-3,-5-28-1,-8-6 1,7-7 0,-13-14 0,6-3-14,-3-5-5,3 4-5,-1 7-2,3 5-16,9 16-50,-3 12-45,5 19-1,0 0-1,0 0-2,0 0 59</inkml:trace>
  <inkml:trace contextRef="#ctx0" brushRef="#br0" timeOffset="18330.0257">1634 13368 186,'0'0'89,"24"-26"-1,-5 19-66,7 1-1,6-5 2,14 6 1,7-6-1,14 1 0,6-6-4,20 1 2,6-8-3,17 1-4,-2-4-4,9 0-2,-5-2-1,3 4 1,-14 2-1,-12 3-6,-15 3 1,-14 4-1,-16 3 2,-12 5-4,-14 1 3,-24 3-6,20-2-6,-20 2-16,0 0-40,0 0-46,0 0-2,0 0 2,-14 9-5,14-9 60</inkml:trace>
  <inkml:trace contextRef="#ctx0" brushRef="#br0" timeOffset="19050.0267">1871 13578 25,'0'0'62,"22"-5"5,-22 5-46,15 13-1,-15-13 7,30 41 6,-7-8 1,-3 8-2,10 9-7,0 6-2,-2 5-6,2 2 3,0 0-9,1-7 0,-1-8 1,0-9 5,-4-3-1,-5-18 5,9 1 4,-8-21 0,4-7 2,-7-19 3,5-6-3,-10-16-1,10-2-4,-13-17-4,-4 1 1,-5-8-8,-2 5 3,-2 6-9,-3 6 2,-3 5-8,3 9 5,-1 14-8,1 1-11,5 13-13,-8-1-17,8 18-42,24-2-44,-5 13 5,0 4-5,-4 1 5,3 9 67</inkml:trace>
  <inkml:trace contextRef="#ctx0" brushRef="#br0" timeOffset="19700.0276">2913 13907 156,'0'0'79,"10"-24"-2,-10 24-54,0 0-18,3 17-2,-3 3-2,-3 13 1,-1 5 1,-7 6 3,-2 4 4,-6 4-1,0 0 4,-9-5 0,8-10 2,-10-11 1,9-2 4,-1-16-1,3-8 0,1-19-2,4-5-1,3-17-2,6-2-5,3-11-4,2 2-5,5 2-1,3 6-3,5 5 1,0 13-2,4 16-1,2 9-1,-1 12 4,1 4 0,1 5 1,1 4 0,0 4 2,-3-6-1,3 2 2,-3-7 3,-1-6-2,6-3 3,-5-6-3,3-8 4,-4-9 1,3-3 5,-7-16 2,4 4 1,-9-9 1,-1 8-2,-7-12 3,0 8 1,-4 3-5,-7 10 0,-6 7-16,-3 6-11,-4 16-64,-8 4-39,-6 8-6,-8 7-5,-5-7-1,1 7 50</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4-12T04:15:30.507"/>
    </inkml:context>
    <inkml:brush xml:id="br0">
      <inkml:brushProperty name="width" value="0.05292" units="cm"/>
      <inkml:brushProperty name="height" value="0.05292" units="cm"/>
      <inkml:brushProperty name="color" value="#FF0000"/>
    </inkml:brush>
  </inkml:definitions>
  <inkml:trace contextRef="#ctx0" brushRef="#br0">5910 9235 218,'8'-21'94,"-10"3"-42,2-3-35,0 21 2,-2-29-1,2 29 3,0-21 2,0 21 0,0 0-2,0 0-3,-4-17-5,4 17-8,0 0-5,6 28-1,-1-2-4,3 10 2,-1 14-3,4 17 0,3 22 4,2 22 1,1 28 2,2 19-1,1 28 8,1 22-6,1 26 8,3 20 0,-10 19 5,1 17 1,-8 7 2,1 6-1,-7-2-6,-2-1 7,0-14-6,-2-14 2,2-16-3,2-15 1,0-16 0,7-10 1,-1-14 2,5-12-6,-2-10 4,0-10-2,-3-17-2,5-17-5,-8-21-2,1-18-3,0-23 0,-6-21 0,5-13-6,-5-39-14,2 22-41,-9-39-67,-5-16-5,-1-19 6,-3-13-6,1-17 2</inkml:trace>
  <inkml:trace contextRef="#ctx0" brushRef="#br0" timeOffset="820.0011">5680 9471 153,'0'0'95,"0"-30"-34,6 6-16,13-2-11,7-10-11,9 1-8,8 0-8,8 0-6,3 7 0,-2 4-1,4 11-2,-2 5 0,-3 10-2,-3 7 1,1 6 0,-6 7 0,0 6 0,-2 9-1,0 12 3,-4 10-3,1 15 5,-8 17-2,-4 21 4,-9 18-2,-6 15 2,-7 14 3,-6 18 3,0 12 3,-7 15 0,3 14 2,-1 6 2,1 14 1,0 11 2,4 5-7,-5 5 3,1 8 0,-3-7-2,2 0-1,-1-11 0,2-6-3,-5-15 1,9-7 3,2-22-3,2-13-1,2-19 1,3-17-2,-1-18-1,2-15 0,3-22-3,-4-19-3,-1-17-7,-4-18-6,7-5-14,-9-36-51,0 0-46,0 0 0,2-39-2,5-2 2,-3-26 54</inkml:trace>
  <inkml:trace contextRef="#ctx0" brushRef="#br0" timeOffset="1320.0019">5755 10336 213,'19'-15'97,"-19"15"-46,37-6-23,-7 1-17,19-1-5,14-1-3,16-4-1,16 3-2,9-1 3,9 2-6,2-3-10,-3 7-15,-7 1-27,-13 0-40,-10 9-4,-26-3 4,-8 11 70</inkml:trace>
  <inkml:trace contextRef="#ctx0" brushRef="#br0" timeOffset="1520.0021">6218 10806 84,'-56'33'94,"32"1"5,7-12-42,17-22-10,28 20-9,17-27-16,28-12-20,17-7-35,18-3-55,4-14-14,19 0-2,-8-7-7,0 9 107</inkml:trace>
  <inkml:trace contextRef="#ctx0" brushRef="#br0" timeOffset="2330.0033">7182 10590 186,'-16'-16'109,"16"16"0,-6-32-61,-5-1-15,7-3-6,-11-23-4,8-14-6,-6-21 2,1-16-4,-1-25-6,2-18 2,-2-21-5,5-14-1,3-3-3,5-2 4,5 7-2,7 10 0,3 22 1,7 24-3,2 31-1,3 27-1,2 29 0,3 32-3,6 31-1,-7 25-7,5 27 5,-4 27 0,-1 21 1,-5 22 3,-1 21-2,-8 13 1,-6 14-1,-11 12 8,-10 8-5,-3-6 2,-11 1 1,-2-3-2,-11-11 3,1-1 0,-1-12 0,3-20-2,4-11 4,0-8-4,10-13 7,3-11-5,11-7 5,4-15-2,4-11 1,6-8 2,3-13 1,8-9 4,5-15-7,6-20 4,3-23-1,14-14 0,2-25 2,7-20-2,0-20-9,0-17 0,-6-28-1,-1-6 0,-15-7 0,-6 6-2,-21 3-1,-7 15 2,-17 10 4,-5 14 0,-16 24-1,-8 25 2,-10 13-6,0 14 5,0 10-5,1 5-11,12 15-26,-1-5-76,19 3-17,25-9-6,0 0 2,17-17-6</inkml:trace>
  <inkml:trace contextRef="#ctx0" brushRef="#br0" timeOffset="2970.0042">7476 10496 153,'18'0'108,"-18"0"6,32-36-47,-2 14-23,0-15-15,15-10-7,3-14-1,14-11-3,-2-16-1,9-12-4,8-17-1,3-11 1,0-17-3,4-11-2,-7-16-1,3-14 2,-5-15-4,-2-12-1,-12-8 4,-10 0-1,-6 11 0,-10 22 0,-10 25 1,-7 31-5,-12 28 4,-6 34-4,-6 27-1,-7 24-5,-4 21 4,-3 11-2,-3 9 0,3 4-3,7 8-2,0 1-3,9 4-8,-2-5-12,19 5-42,4-8-54,-4-3-5,4-2 4,-9-6-1,-1 4 50</inkml:trace>
  <inkml:trace contextRef="#ctx0" brushRef="#br0" timeOffset="3530.005">7444 10436 249,'-6'-18'114,"6"18"-24,25-19-48,-7 15-17,12 8-9,13-4-4,13 0-8,11-2 4,14-3-5,9-7 2,18-6 2,4-14-1,17-10-1,4-16 0,12-11 0,5-12 2,5-14 1,-8-11-3,-1-13-3,-10-7 2,-7-4 3,-18-9 3,-12 5 0,-19 8 2,-13 12 0,-22 16 2,-4 20 4,-18 15-3,-7 22-6,-10 15-2,-6 26-8,0 0-4,0 0-9,0 0-17,-30 30-38,19 5-67,-2 4 2,-6 7-3,-7 5 5,-6-1 56</inkml:trace>
  <inkml:trace contextRef="#ctx0" brushRef="#br0" timeOffset="4140.0058">7203 10312 151,'17'-36'100,"-4"12"5,2-4-59,2-12-16,7-7-6,0-14 2,8-6-2,0-16-2,3-8 0,-3-19-7,0-14-2,-2-18-2,-6-6-1,-4-12-2,-3-7 1,-11-4-2,-10-3-2,-9-1 3,-6 10-2,-12 9 2,-1 18-1,-11 16 1,0 20-6,-2 14 4,-4 27-1,7 18-2,-7 19-6,4 15 0,2 9-4,0 11-5,6 0-4,7 10-9,0-6-21,17 7-60,5-2-13,8-20-4,8 24 4,-8-24 18</inkml:trace>
  <inkml:trace contextRef="#ctx0" brushRef="#br0" timeOffset="11530.0162">8087 11745 61,'0'0'54,"0"0"-35,24-9-14,-24 9-7,24 8 0,-9-3 4,2 1 1,9 3 3,-2-2 0,8 3 1,4-3 0,1 2 2,12-1 0,1 1 4,14-1 2,10 1 0,10-2 3,12-1 1,14 1 0,8-1 2,12-1-4,18-3-2,7 4-5,11-2-3,8-4-2,17 0 0,9 0-2,14 1 0,9-2 1,6 1-3,7-2 5,11 0-1,1 2 1,10 0 3,1 0-1,3 2 0,5 0-1,4-2 1,7 3-1,-5-3 0,0 2-3,4 0-2,-3 0 1,3-2 0,-5 2 0,-1 0-1,-2-1-2,4 1 1,-2 0 0,-6 0 2,1 2-1,-7-4 0,-5 2-1,0-2 0,-5-2 2,-10-4-1,-9 2 0,-6-1 2,-13-1 1,-15-1 1,-9 1-2,-26 1 5,-14 3-4,-23 4-1,-12 1 1,-26 1-1,-17 0-3,-19 1-2,-9 1 1,-16-2 0,-25-4 0,20 7 2,-20-7 0,0 0 0,0 0 0,0 0 3,0 0-3,-24 4-5,24-4-14,-19-4-39,19 4-44,-18-13-3,18 13 1,-13-28-5,13 12 55</inkml:trace>
  <inkml:trace contextRef="#ctx0" brushRef="#br0" timeOffset="11930.0167">19418 10848 131,'0'-26'60,"-2"6"-7,2 1-8,0 19-9,0-18-4,0 18-6,0 0-2,0 0-6,0 0-4,0 39-4,-4 0-1,4 15 1,-2 18 2,4 21 4,-2 18 3,4 19-4,-2 13 1,3 13-2,1 6-2,-1 3-3,3-7 1,3-4-5,-3-15-3,-3-9-3,6-13-22,-9-20-32,-2-17-59,-2-13 4,-11-21-6,-5-16 2,-18-21 50</inkml:trace>
  <inkml:trace contextRef="#ctx0" brushRef="#br0" timeOffset="15250.0214">13676 4655 152,'0'-20'67,"-1"3"-13,-5 0-5,6 17-11,-7-26-9,7 26-10,0 0-7,0 0-5,0 0-5,-19-1-1,19 1-2,-6 27-1,1-6 1,3 3 2,-4 4 2,6-4 0,-4 2-1,8-6 5,-4-20 4,6 25 3,-6-25 0,0 0 2,13-30 1,-8 9 2,-5-6 4,2 4-3,-2-5-5,4 10-5,-8-1-3,4 19-4,0 0 0,0 0-3,0 0-3,0 0-2,0 0 1,-16 8 4,16-8 5,0 0 2,0 0 0,0 0 1,0 0 0,0 0 0,0 0 0,0 0-4,0 0-3,-2 18 0,2-18-3,5 39 2,1-2-1,-1 14 2,3 15-1,-1 12 4,5 8-2,1 5 2,-2 4 3,2-4-3,-2-10 2,-3-10-3,3-14 1,-4-8-1,1-14 1,-3-7-2,1-12-2,-6-16 1,6 17-1,-6-17 0,0 0 1,0 0 1,0 0-2,0 0 2,0 0 0,0 0 0,0 0 0,0 0 0,0 0 0,0 0 0,0 0-1,0 0 2,0 0 1,0 0 0,0 0 3,0 0 0,0 0 0,0 0 0,0 0 1,0 0-3,0 0-1,0 0-3,0 0-2,0 0-1,-17 2 0,17-2 0,-26 15-1,5-4 1,-1 4 0,-8 2 1,-2 1 1,0 1 0,-5-1 0,1-3 0,5-2-1,5-5 3,1-3-1,7 1 0,-1-6 2,19 0 0,-19-2-1,19 2 0,0 0 0,0 0-1,0 0-1,0 0 0,0 0 0,0 0-1,0 0-1,0 0 1,0 0 2,0 0-1,-26-6-1,26 6 0,-34 0 0,10 0 0,-2-2 2,0 1-1,-4 1-1,0-4 2,4 0 0,2 0 1,-1-3 0,7 0 0,3 3 0,15 4-1,-23-8 1,23 8-1,0 0 0,0 0-2,0 0 0,0 0-2,0 0 1,0 0 0,0 0-1,0 0 0,0 0 0,0 0 2,0 0 0,0 23-1,0-23 1,2 18 2,-2-18-2,0 26 1,0-26 0,-2 28 1,2-28-2,-7 32 1,3-14 0,2 3 0,2 3-1,-4 2 0,4 0 1,0 0-1,4-4 1,-4 4 1,6-4-2,-4-1 1,-2-21 1,11 26 0,-11-26-1,0 0-1,11 18 3,-11-18 0,0 0 1,0 0-1,0 0 1,15-5-2,-15 5 2,19-9-1,-19 9-1,35-12-1,-11 7-1,3-1 0,8 1 1,-1 1 0,7 0 1,2 2-2,2-1 2,-4 5-1,-2-1 1,-2 1-1,-5 0 0,-2 0 0,-11 0-1,-1 0 0,-18-2 0,25 0 2,-25 0-2,0 0 1,0 0 0,18-2 0,-18 2-1,0 0 2,0 0-2,0 0 0,19 7 0,-19-7 1,0 0 0,22 10 0,-22-10 1,0 0-1,15 1 0,-15-1 0,0 0 1,0 0-2,0 0 0,0 0 2,17 6-1,-17-6 0,0 0 0,0 0 0,0 0 2,0 0-1,0 0-1,21-6 1,-21 6 0,24-11-1,-5 8 1,-1-5-1,5-1 0,-3-4 0,5 0 1,-1-6 0,-3 1-1,-5-5 4,3-1-2,-6-4-2,-7-1 2,-1-1 0,-5-3-1,-5-5-1,-7-2 1,5-5-3,-6-3 3,0-2 4,-4-6-9,6 0 3,1 2 0,1 4 1,2 4-1,5 3 1,-2 6-2,2 2 0,2 5 5,0 0-2,2 1 1,-2 1 0,4-6-2,-2 1 0,0-1 0,3 1 0,1 1 0,-1 3 0,-3-3 1,2 2-3,-4 4 3,2-1-1,-4 1 2,2 0-2,-4-4 0,2 0 1,-3 0-1,3-1-2,-4 1 3,1 0-2,-1 3 2,-1 2 1,1 5-1,0 3-2,6 17 2,-7-22 0,7 22-1,0 0 1,0 0-4,0 0 1,0 0 0,0 0 2,0 0 1,0 0-3,0 0 1,0 0 0,0 0 0,0 0-3,0 0-2,0 0-7,15 13-14,-15-13-25,24 11-82,-24-11 1,24 17-2,-24-17 1,17 5 0</inkml:trace>
  <inkml:trace contextRef="#ctx0" brushRef="#br0" timeOffset="15430.0216">13564 4588 244,'0'0'4,"28"-14"-5,-5-7-86,24 4-13,-8-20 41</inkml:trace>
  <inkml:trace contextRef="#ctx0" brushRef="#br0" timeOffset="17130.024">16535 3246 120,'-2'-23'80,"4"5"-10,-2 18-10,0-32-10,0 32-4,-2-20-9,2 20-7,0 0-11,0 0-4,0 0-6,0 0-6,-6 39-7,5-2-4,1 9 1,0 18 2,-4 17 5,8 18-1,-3 18 0,5 15 0,7 12 0,-2 14 2,4 17-3,2 12 4,0 5 2,2 5-5,-6 1 8,5 10-3,-3 6 6,2 3-1,2 2 5,-2 0-3,-8 6-2,6 0 3,-8-6-6,-1-6 2,-4-14-1,-2-8-1,-6-16-4,1-15 3,-3-23-2,1-14 2,-1-23 0,-3-15-4,4-16-5,-3-23-2,5-10-10,5-36-24,-13 26-43,13-26-35,-21-17-1,21 17 1,-41-39 4</inkml:trace>
  <inkml:trace contextRef="#ctx0" brushRef="#br0" timeOffset="17910.0251">14994 7029 172,'0'0'57,"16"1"-18,18 7-17,13-1-15,9 3-5,17 1-2,9 2 0,17-2 3,11 0 3,15-4 2,17-1-1,19-6 0,18-4 1,19-3 0,27-4 1,32-4-4,18-6-1,26-1-1,16-2 0,16-2 2,13 2-1,-3 3 2,7 3 0,-14-3 0,-3 8 0,-23-1 2,-6 2-1,-14 3 0,-17 2-1,-21-4 1,-17 5-3,-20-1 1,-21 3-1,-16 2 0,-23 2-2,-24 2-3,-19 0-4,-21 3-14,-22-3-14,-20 2-63,-23 5 1,-26-9-5,-26 17 3,-23-13 87</inkml:trace>
  <inkml:trace contextRef="#ctx0" brushRef="#br0" timeOffset="18400.0258">19812 7194 158,'0'0'87,"0"0"-2,0 0-64,0 28-8,2 7-10,3 11 0,-5 10 6,6 13 5,-4 3 1,3 12 3,-1-3 0,-2 5-1,-2-1-2,0-1-2,0-12-4,0-3 1,0-13 0,6-8 1,-1-13-1,8-9 2,6-15-3,11-12-8,13-9-25,0-18-63,7-11-21,6-3-3,-7-10-2,-4-2-3</inkml:trace>
  <inkml:trace contextRef="#ctx0" brushRef="#br0" timeOffset="18560.026">19984 7905 186,'-28'19'110,"13"-5"-24,15-14-24,20-9-17,21-13-13,29-12-20,17-8-36,20-14-68,9-11-17,3-2-7,-8-7-2,-14 8 45</inkml:trace>
  <inkml:trace contextRef="#ctx0" brushRef="#br0" timeOffset="19400.0272">15173 4770 90,'-2'-24'63,"2"24"-30,0 0-12,0 0-15,0 0-4,0 0 3,6 32 4,-4-8 6,3 13 5,1 6 4,5 14 2,-4 3-2,7 10-1,-3-3 0,4 2-4,-4-11 0,8-7 1,-8-13-1,7-11 2,1-15-2,2-11-2,3-17-5,6-8 3,-6-17-4,2-4-4,-3-10-3,-5-1-3,-4 2 3,-3 6 0,-9 12-5,-2 7-1,0 29 0,0 0 1,0 0-3,-19 44 2,19-8-3,-2 4 3,2-1 2,2 2 4,-2-9 1,11-10-4,-3-5-12,-8-17-38,29-15-58,-8-9-5,1-15 2,-1-11-5,1-13 53</inkml:trace>
  <inkml:trace contextRef="#ctx0" brushRef="#br0" timeOffset="19690.0276">15722 4447 158,'0'0'81,"0"0"-1,0 0-63,-5 21-7,5 10-6,2 5-1,1 12 6,5 6 2,-3 9 2,7 6-1,-1 7 1,2 4-5,0 1 2,6-5-5,-1-3 2,-3-10 2,6-9-1,-3-15 2,3-13-7,3-11-20,1-15-59,1-17-18,5-9-4,-6-17-3,3-5 17</inkml:trace>
  <inkml:trace contextRef="#ctx0" brushRef="#br0" timeOffset="19890.0279">16044 4774 110,'0'0'81,"-6"32"4,6-3-54,6 12-11,-5 4-1,11 7 4,-7-4-1,8 0 0,-7-9-4,7-7-3,0-13-13,-13-19-28,30-13-64,-9-10-4,-7-18 0,0 1-4,-9-11 53</inkml:trace>
  <inkml:trace contextRef="#ctx0" brushRef="#br0" timeOffset="20030.0281">16083 4876 202,'-19'28'104,"6"2"-17,-4-13-22,15 1-19,2-18-12,27-20-26,14-16-78,9-12-27,6-19-9,6-13-8,7-11-8</inkml:trace>
  <inkml:trace contextRef="#ctx0" brushRef="#br0" timeOffset="22590.0317">16798 5665 225,'0'17'108,"0"-17"2,0 0-80,0 0-12,6-41-2,1 0 6,-5-22-10,10-20 3,-1-32-9,7-32-4,9-26 0,2-20 2,9-20-3,5-10-3,5-2 6,-1 10 5,2 23-2,-6 33-2,-6 32-8,-7 33 1,-6 43-4,-24 51 0,19 30 0,-14 46-7,-3 36 4,4 16 1,11 22 5,1 6 0,7-5 2,3-12 4,7-18-2,4-27 2,8-29-1,4-20 0,3-28 0,-2-12-1,2-3-3,-3 0-1,-1 13-1,-1 18 0,-6 23 3,-6 29 0,-7 27 3,-6 14-1,1 6 5,-5-2-3,-3-17 6,2-16-2,-4-30 7,13-28-7,1-34 3,11-16-1,-1-15-1,8-4-1,-4 4-3,5 6-3,-3 18-4,-8 15 2,1 24-2,-12 19 2,-2 13-1,0 5 3,-5-5 0,0-8 8,-8-17 0,8-19 1,-2-40 1,3-24-1,4-32 1,3-27 0,2-34-5,1-32-3,4-27-4,1-22 3,-3-18-3,-7-12 1,-7-2 1,-7 13 4,-3 18-2,-4 25 0,-8 29 0,-4 32-3,3 35 3,-1 28-3,-1 24-4,7 19-7,0 22 6,20 30-6,8 22 4,4 31-1,2 42 3,1 31-4,3 26 5,-7 16 4,1 10-3,-8-7 8,-7-13-7,-4-27 4,-7-33-5,7-31 8,-7-27-7,1-23 2,-1-19 0,-6-28 1,18 18-1,-18-18-3,28 0 0,-28 0 1,34 23-2,-12 4-4,-1 24 7,1 12-6,-1 18 5,-2 8-2,1-1 8,-1-8-4,1-14 6,1-17 2,5-33-5,4-23 1,5-30 2,5-23 2,-5-18-8,10-9 4,-2-2-6,-2 9 0,-9 17-4,-2 20 5,-8 25-4,-5 33-6,2 26 11,-6 14-5,0 10 5,2 2-1,-2-9 7,0-12-3,6-22 4,5-24 0,2-30-4,4-20 4,0-30-4,2-20 2,-1-26-5,1-17 1,-2-15-2,-6-3 1,-5-5 3,0 7-7,-6 16 6,0 20-5,-2 25 4,0 21-4,-1 31 0,6 22-1,9 26-2,-1 16 2,8 18-1,5 10 0,0 13 0,6 10 3,0 2-2,0-1 2,-5 1 0,-3-4 1,-1-4-2,-2-2 3,3 0-3,1 3 4,-3 8-4,5 10 3,3 11 0,-8 11-4,5 1 6,-3 3-2,-3-10 4,-2-10-3,-10-21 7,5-25-4,-1-27 5,6-35 3,-6-32-10,8-32 4,3-33-5,-1-28 1,7-25-3,-3-16 0,-1-9 0,-2 5-4,-3 16 9,-6 25-5,-7 29 3,0 25-5,-8 34 2,-4 31-2,-7 30 0,13 33-1,-1 21-3,-5 17 3,10 22-2,2 16 5,1 16-4,4 5 5,-1 5-4,-3-5 5,-1-11-3,-2-13 4,-4-21-3,-6-16 2,-1-19 1,0-20 0,-6-30-1,30 7 1,-12-20-1,8-3-2,4 4 1,2 7-2,5 12 0,-1 16 0,-2 14-2,1 18-3,-5 10 8,-6 0-3,-3-3 6,-4-7-1,-2-18 5,1-16-4,-16-21 3,32-39 4,-8-17-8,6-20 3,0-24-3,4-15 0,-2-15-4,5-8 5,-2 12-2,-5 15-3,-9 16 0,-2 21-4,-3 36 0,-16 38 0,19 17 1,-11 33-4,3 21 1,2 1 4,5 8 0,1-2 4,7-13 0,8-13 3,-2-17-2,1-18 2,7-21-1,-3-10-1,0-18 1,3-11-2,-5-9 0,2-7-4,1-4 5,-6 7-1,-6 8-3,-8 5 0,1 11-4,-19 32 2,22-14-2,-22 14 1,8 37-2,-4-9-1,-2-1 4,3 1 3,-5-2 10,6-5 3,-6-21 0,0 0 0,15-13 0,0-15 3,-6-15-3,13-7-4,5-15-2,-1-2-8,4 2 4,0 6-5,-6 9 1,0 14-6,-3 29 4,-5 18 0,3 35-3,-6 21 4,4 21-3,2 10 4,7 10-1,4 1 4,2-7-2,5-11 3,2-18 0,2-16 1,2-19 1,2-16 2,-8-17-1,6-12 0,-7-17 0,3 0-1,-7-4-1,1 0-2,-6 2-1,-1 6-2,-2 10 0,0 10 0,-1 15 0,-3 4 1,-1 5-1,2 0 1,-1 2 2,-5-4 0,-4-5 0,-11-17 2,19 17-7,-19-17-18,0 0-73,19-15-31,-19 15-3,0 0-2,18-8-2</inkml:trace>
  <inkml:trace contextRef="#ctx0" brushRef="#br0" timeOffset="23120.0324">22214 7027 167,'32'-6'98,"7"-3"4,8 5-64,24 10-4,10-6-4,21 7 1,16-9-6,24 4-2,17-4-8,20 4-4,12 0-4,3-2-2,-3-2-3,-18 2-1,-18-2 3,-24 4 2,-34-2 4,-22 0 1,-32-5 2,-19 5 0,-24 0 0,0 0-2,0 0-12,-17-17-37,-1 19-84,-3-2-4,-9-6-7,-5 1-4,-4-5 25</inkml:trace>
  <inkml:trace contextRef="#ctx0" brushRef="#br0" timeOffset="30100.0422">4636 2347 188,'-13'-35'106,"5"7"-4,-5 6-64,13 22-28,-18-19-11,18 19-9,0 0-7,-15 26-2,13-6-3,7 14 4,-5 9-3,14 16 7,-1 13-1,11 19 7,2 17 0,15 20 3,2 17-1,8 24 0,5 22 0,5 21 1,3 20 3,1 24-3,-3 19 3,5 21 4,-3 21 2,-3 16 8,-5 17 1,-2 22 7,-3 16-7,-6 17 11,-4 11-7,-8 17 3,3 8-2,-10 13-5,4 10 0,0 0-1,4 13 2,1-1 0,8 5 3,-4-6-4,4-1 5,-2-8 1,-1-15-3,-3-5-2,0-14 4,-7-8-7,0-16-3,0-7 3,-4-3-2,0-14-7,8-14 5,-8-14-4,0-16 3,4-24-5,-4-17 2,-3-34-4,1-25-11,-3-21-36,-3-22-68,-7-43 4,2-35-11,-7-60 2,-6-59 16</inkml:trace>
  <inkml:trace contextRef="#ctx0" brushRef="#br0" timeOffset="32630.0457">5570 4561 172,'-13'-19'56,"6"-3"-2,-10-12-10,-2-8-16,-2-14-15,-3-15-9,0-14-1,0-14 1,-1-12 0,7-10 2,-1-1 2,6-6-1,2-1 0,-2 7 0,11 5 1,-2 9 0,8 10 0,-1 10-3,14 9-1,2 8-1,5 10-1,1 9-2,6 7-3,1 12-1,0 7-1,5 11-1,1 8 0,3 14 1,2 4 0,1 11 0,3 6 1,4 11 0,1 8 2,8 3 0,0 7 0,-3 1-1,5 5 2,0 8-1,-1 3 3,9-2-1,-7 4-1,2 2-1,-3 6 1,5 1 0,-3 8 0,3 0-1,-5 4-1,1 1 2,-3-1 1,2 7 3,-4 0-3,1 0 2,-3 2-3,1 1 2,-7 3 0,6 3-1,-6 2 0,5-3 0,-7-3-1,3 5-1,3-5 1,-2-3 2,8-8-4,-4-1 2,6-8-2,-6-4 0,5-5 2,1-9 2,0-10-2,-4-9 2,1-9 1,-3-13 2,6-14-1,-6-14 1,2-15 1,0-17 0,-2-10 4,-4-16 0,2-9 0,-3-13 3,-1-6-2,-1-9-3,-6 1 2,-6-7-4,4-7 1,-9-3-2,-2-6-2,-4-4-1,-2 2 1,-3-6 2,1-1-1,-3-4 0,0 7-1,-1-5 0,1 1 0,0 1 0,1 5 0,3 6 0,3-1 1,-2 9 0,2 6 3,2 8-3,-1 9 1,2 6-2,3 6 3,-7 3-5,6 4 2,1 1-1,0 7-1,5-1 3,4 6-2,-3 4 2,5 7-2,0 7 0,1 10-2,3 11 1,4 7-3,-1 11 0,0 10 0,6 11-2,-5 7 3,7 10-1,-11 5 0,1 6-1,-5 3 3,-6 6-1,1 2 2,-6 9 1,3 0-6,-5 4 3,2 3-1,3 8 4,-1 4-5,1 5 3,-1 6-4,3-2 1,-1 4 1,-1 3 2,-3-1-1,0 1-1,0 1-1,-2 1 0,1-1 1,1 1 0,4-4 1,-5 3-1,7-4 1,3-8 3,-2-2-2,2-9 2,4-5-2,0-4 4,3-8-2,1-9 1,1-9 0,-1-6-2,1-9 4,5-11 0,-5-11 3,-1-15-2,5-10 2,-8-14 3,7-9 1,-3-14 2,1-7-1,-3-13 1,5-7-2,-7-12-2,-1-1-1,-4-10-2,-2-3-3,-9-12-1,2-1-1,-8-5 0,1 5 2,-7-8-1,1 0-1,-2 0 0,-8 1 1,2 2-1,2-1 3,-5 0-3,3 0-4,0 6 6,2 3 3,4 2-3,4 8 1,3 7-1,6 7 0,2 5-1,5 6 2,6 3-2,2 6-5,7 9 3,1-3-1,3 4 2,0 6-2,-2 4 0,0 6 2,-9 11-3,-8 1 2,-1 7 1,-10 12-1,-2 7-2,0 5 1,1 12-2,-5 7 0,5 6-1,-1 9 2,2 7-2,-2 8 1,2 5-1,-1 6 3,3 2-1,-2 9 0,0 4 0,2 4-3,0 5 3,2 4-3,2 5 2,1 6-3,1 6 2,-2-3 0,5 3 4,4 1-6,-3 1 5,-1-4-2,0-3 2,4-4-1,-1-1 1,-3-3-3,0 1 0,5-9 5,-3-3-3,4-5 2,5-5-2,-3-5 4,6-6-1,3-8 1,2-8 0,4-8-2,-2-6 3,7-7-3,0-8 4,6-3-4,-2-10 2,4-3-2,-4-4 4,1-2-2,-1 0 1,-2-1-1,-5-1-1,-3 0 0,-8-1 1,-1 1-6,1 6-29,-10-2-75,-4-4-8,-3-5 1,-19-8-6,-8 0 39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F2C4F8F8-FC8C-4E46-AF13-AB55489895F9}" type="datetimeFigureOut">
              <a:rPr lang="en-IN"/>
              <a:pPr>
                <a:defRPr/>
              </a:pPr>
              <a:t>13-04-2019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EB4CE84-67DF-46A8-93E8-9DD396CFA09A}" type="slidenum">
              <a:rPr lang="en-IN"/>
              <a:pPr>
                <a:defRPr/>
              </a:pPr>
              <a:t>‹#›</a:t>
            </a:fld>
            <a:endParaRPr lang="en-IN"/>
          </a:p>
        </p:txBody>
      </p:sp>
    </p:spTree>
    <p:extLst>
      <p:ext uri="{BB962C8B-B14F-4D97-AF65-F5344CB8AC3E}">
        <p14:creationId xmlns:p14="http://schemas.microsoft.com/office/powerpoint/2010/main" val="39261958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740B423-AD27-4777-B331-0788EC9E593E}" type="slidenum">
              <a:rPr lang="en-US"/>
              <a:pPr>
                <a:defRPr/>
              </a:pPr>
              <a:t>‹#›</a:t>
            </a:fld>
            <a:endParaRPr lang="en-US"/>
          </a:p>
        </p:txBody>
      </p:sp>
    </p:spTree>
    <p:extLst>
      <p:ext uri="{BB962C8B-B14F-4D97-AF65-F5344CB8AC3E}">
        <p14:creationId xmlns:p14="http://schemas.microsoft.com/office/powerpoint/2010/main" val="164293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83AEFF2-814D-4864-8461-1A1875CBE840}" type="slidenum">
              <a:rPr lang="en-US"/>
              <a:pPr>
                <a:defRPr/>
              </a:pPr>
              <a:t>‹#›</a:t>
            </a:fld>
            <a:endParaRPr lang="en-US"/>
          </a:p>
        </p:txBody>
      </p:sp>
    </p:spTree>
    <p:extLst>
      <p:ext uri="{BB962C8B-B14F-4D97-AF65-F5344CB8AC3E}">
        <p14:creationId xmlns:p14="http://schemas.microsoft.com/office/powerpoint/2010/main" val="1830908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5FCA9C-AD35-4DCB-9F22-0297FF71C865}" type="slidenum">
              <a:rPr lang="en-US"/>
              <a:pPr>
                <a:defRPr/>
              </a:pPr>
              <a:t>‹#›</a:t>
            </a:fld>
            <a:endParaRPr lang="en-US"/>
          </a:p>
        </p:txBody>
      </p:sp>
    </p:spTree>
    <p:extLst>
      <p:ext uri="{BB962C8B-B14F-4D97-AF65-F5344CB8AC3E}">
        <p14:creationId xmlns:p14="http://schemas.microsoft.com/office/powerpoint/2010/main" val="2058125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94DFBB-DEAD-433F-8345-A41EB2D1170B}" type="slidenum">
              <a:rPr lang="en-US"/>
              <a:pPr>
                <a:defRPr/>
              </a:pPr>
              <a:t>‹#›</a:t>
            </a:fld>
            <a:endParaRPr lang="en-US"/>
          </a:p>
        </p:txBody>
      </p:sp>
    </p:spTree>
    <p:extLst>
      <p:ext uri="{BB962C8B-B14F-4D97-AF65-F5344CB8AC3E}">
        <p14:creationId xmlns:p14="http://schemas.microsoft.com/office/powerpoint/2010/main" val="2949512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CD8AD5C-F2F6-499A-9C88-09DF474841FD}" type="slidenum">
              <a:rPr lang="en-US"/>
              <a:pPr>
                <a:defRPr/>
              </a:pPr>
              <a:t>‹#›</a:t>
            </a:fld>
            <a:endParaRPr lang="en-US"/>
          </a:p>
        </p:txBody>
      </p:sp>
    </p:spTree>
    <p:extLst>
      <p:ext uri="{BB962C8B-B14F-4D97-AF65-F5344CB8AC3E}">
        <p14:creationId xmlns:p14="http://schemas.microsoft.com/office/powerpoint/2010/main" val="2779872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49222FA-3423-4CA6-8A1F-54FC6CC080EA}" type="slidenum">
              <a:rPr lang="en-US"/>
              <a:pPr>
                <a:defRPr/>
              </a:pPr>
              <a:t>‹#›</a:t>
            </a:fld>
            <a:endParaRPr lang="en-US"/>
          </a:p>
        </p:txBody>
      </p:sp>
    </p:spTree>
    <p:extLst>
      <p:ext uri="{BB962C8B-B14F-4D97-AF65-F5344CB8AC3E}">
        <p14:creationId xmlns:p14="http://schemas.microsoft.com/office/powerpoint/2010/main" val="13799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AD75E37-204B-4519-B319-EFE8FB2DCD46}" type="slidenum">
              <a:rPr lang="en-US"/>
              <a:pPr>
                <a:defRPr/>
              </a:pPr>
              <a:t>‹#›</a:t>
            </a:fld>
            <a:endParaRPr lang="en-US"/>
          </a:p>
        </p:txBody>
      </p:sp>
    </p:spTree>
    <p:extLst>
      <p:ext uri="{BB962C8B-B14F-4D97-AF65-F5344CB8AC3E}">
        <p14:creationId xmlns:p14="http://schemas.microsoft.com/office/powerpoint/2010/main" val="224041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30637F1-9E9F-4C16-86A7-821572255EA6}" type="slidenum">
              <a:rPr lang="en-US"/>
              <a:pPr>
                <a:defRPr/>
              </a:pPr>
              <a:t>‹#›</a:t>
            </a:fld>
            <a:endParaRPr lang="en-US"/>
          </a:p>
        </p:txBody>
      </p:sp>
    </p:spTree>
    <p:extLst>
      <p:ext uri="{BB962C8B-B14F-4D97-AF65-F5344CB8AC3E}">
        <p14:creationId xmlns:p14="http://schemas.microsoft.com/office/powerpoint/2010/main" val="2443117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438D7DA-47C9-45A7-9FF3-1A2EAF05CDF2}" type="slidenum">
              <a:rPr lang="en-US"/>
              <a:pPr>
                <a:defRPr/>
              </a:pPr>
              <a:t>‹#›</a:t>
            </a:fld>
            <a:endParaRPr lang="en-US"/>
          </a:p>
        </p:txBody>
      </p:sp>
    </p:spTree>
    <p:extLst>
      <p:ext uri="{BB962C8B-B14F-4D97-AF65-F5344CB8AC3E}">
        <p14:creationId xmlns:p14="http://schemas.microsoft.com/office/powerpoint/2010/main" val="392597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B2FF44-4BA5-450C-BF6E-A893DC763850}" type="slidenum">
              <a:rPr lang="en-US"/>
              <a:pPr>
                <a:defRPr/>
              </a:pPr>
              <a:t>‹#›</a:t>
            </a:fld>
            <a:endParaRPr lang="en-US"/>
          </a:p>
        </p:txBody>
      </p:sp>
    </p:spTree>
    <p:extLst>
      <p:ext uri="{BB962C8B-B14F-4D97-AF65-F5344CB8AC3E}">
        <p14:creationId xmlns:p14="http://schemas.microsoft.com/office/powerpoint/2010/main" val="2426673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D5BB98D-6EE3-4394-A3C3-5BC2742D0789}" type="slidenum">
              <a:rPr lang="en-US"/>
              <a:pPr>
                <a:defRPr/>
              </a:pPr>
              <a:t>‹#›</a:t>
            </a:fld>
            <a:endParaRPr lang="en-US"/>
          </a:p>
        </p:txBody>
      </p:sp>
    </p:spTree>
    <p:extLst>
      <p:ext uri="{BB962C8B-B14F-4D97-AF65-F5344CB8AC3E}">
        <p14:creationId xmlns:p14="http://schemas.microsoft.com/office/powerpoint/2010/main" val="217003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CADC46B7-601F-44C4-B9DF-7DE8916F1DB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customXml" Target="../ink/ink2.xml"/><Relationship Id="rId10" Type="http://schemas.openxmlformats.org/officeDocument/2006/relationships/customXml" Target="../ink/ink6.xml"/><Relationship Id="rId4" Type="http://schemas.openxmlformats.org/officeDocument/2006/relationships/image" Target="../media/image2.emf"/><Relationship Id="rId9" Type="http://schemas.openxmlformats.org/officeDocument/2006/relationships/customXml" Target="../ink/ink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customXml" Target="../ink/ink7.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7.wmf"/><Relationship Id="rId4" Type="http://schemas.openxmlformats.org/officeDocument/2006/relationships/oleObject" Target="../embeddings/oleObject3.bin"/></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3.png"/><Relationship Id="rId7" Type="http://schemas.openxmlformats.org/officeDocument/2006/relationships/image" Target="../media/image12.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1.wmf"/><Relationship Id="rId4"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7.png"/><Relationship Id="rId7" Type="http://schemas.openxmlformats.org/officeDocument/2006/relationships/image" Target="../media/image16.wmf"/><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15.wmf"/><Relationship Id="rId4"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image" Target="../media/image21.png"/><Relationship Id="rId7"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image" Target="../media/image18.wmf"/><Relationship Id="rId10" Type="http://schemas.openxmlformats.org/officeDocument/2006/relationships/image" Target="../media/image2.png"/><Relationship Id="rId4" Type="http://schemas.openxmlformats.org/officeDocument/2006/relationships/oleObject" Target="../embeddings/oleObject8.bin"/><Relationship Id="rId9" Type="http://schemas.openxmlformats.org/officeDocument/2006/relationships/image" Target="../media/image20.wm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24.png"/><Relationship Id="rId7"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25.png"/><Relationship Id="rId11" Type="http://schemas.openxmlformats.org/officeDocument/2006/relationships/image" Target="../media/image27.emf"/><Relationship Id="rId5" Type="http://schemas.openxmlformats.org/officeDocument/2006/relationships/image" Target="../media/image22.wmf"/><Relationship Id="rId10" Type="http://schemas.openxmlformats.org/officeDocument/2006/relationships/customXml" Target="../ink/ink8.xml"/><Relationship Id="rId4" Type="http://schemas.openxmlformats.org/officeDocument/2006/relationships/oleObject" Target="../embeddings/oleObject11.bin"/><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3.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7.wmf"/><Relationship Id="rId5" Type="http://schemas.openxmlformats.org/officeDocument/2006/relationships/oleObject" Target="../embeddings/oleObject14.bin"/><Relationship Id="rId4" Type="http://schemas.openxmlformats.org/officeDocument/2006/relationships/image" Target="../media/image26.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png"/><Relationship Id="rId4" Type="http://schemas.openxmlformats.org/officeDocument/2006/relationships/image" Target="../media/image28.w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6.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0.wmf"/><Relationship Id="rId5" Type="http://schemas.openxmlformats.org/officeDocument/2006/relationships/oleObject" Target="../embeddings/oleObject17.bin"/><Relationship Id="rId4" Type="http://schemas.openxmlformats.org/officeDocument/2006/relationships/image" Target="../media/image29.w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6.png"/><Relationship Id="rId7" Type="http://schemas.openxmlformats.org/officeDocument/2006/relationships/image" Target="../media/image35.wm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19.bin"/><Relationship Id="rId5" Type="http://schemas.openxmlformats.org/officeDocument/2006/relationships/image" Target="../media/image34.wmf"/><Relationship Id="rId10" Type="http://schemas.openxmlformats.org/officeDocument/2006/relationships/image" Target="../media/image39.emf"/><Relationship Id="rId4" Type="http://schemas.openxmlformats.org/officeDocument/2006/relationships/oleObject" Target="../embeddings/oleObject18.bin"/><Relationship Id="rId9" Type="http://schemas.openxmlformats.org/officeDocument/2006/relationships/customXml" Target="../ink/ink9.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oleObject" Target="../embeddings/oleObject20.bin"/><Relationship Id="rId7" Type="http://schemas.openxmlformats.org/officeDocument/2006/relationships/image" Target="../media/image39.wmf"/><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oleObject" Target="../embeddings/oleObject21.bin"/><Relationship Id="rId5" Type="http://schemas.openxmlformats.org/officeDocument/2006/relationships/image" Target="../media/image40.png"/><Relationship Id="rId4" Type="http://schemas.openxmlformats.org/officeDocument/2006/relationships/image" Target="../media/image38.wmf"/></Relationships>
</file>

<file path=ppt/slides/_rels/slide19.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2.wmf"/><Relationship Id="rId5" Type="http://schemas.openxmlformats.org/officeDocument/2006/relationships/oleObject" Target="../embeddings/oleObject23.bin"/><Relationship Id="rId4" Type="http://schemas.openxmlformats.org/officeDocument/2006/relationships/image" Target="../media/image41.wmf"/><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3.png"/><Relationship Id="rId7" Type="http://schemas.openxmlformats.org/officeDocument/2006/relationships/image" Target="../media/image44.wmf"/><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oleObject" Target="../embeddings/oleObject26.bin"/><Relationship Id="rId5" Type="http://schemas.openxmlformats.org/officeDocument/2006/relationships/image" Target="../media/image11.wmf"/><Relationship Id="rId10" Type="http://schemas.openxmlformats.org/officeDocument/2006/relationships/image" Target="../media/image46.png"/><Relationship Id="rId4" Type="http://schemas.openxmlformats.org/officeDocument/2006/relationships/oleObject" Target="../embeddings/oleObject25.bin"/><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152400" y="228600"/>
            <a:ext cx="8686800" cy="990600"/>
          </a:xfrm>
          <a:solidFill>
            <a:schemeClr val="bg1"/>
          </a:solidFill>
          <a:ln>
            <a:solidFill>
              <a:srgbClr val="FF33CC"/>
            </a:solidFill>
            <a:miter lim="800000"/>
            <a:headEnd/>
            <a:tailEnd/>
          </a:ln>
        </p:spPr>
        <p:txBody>
          <a:bodyPr/>
          <a:lstStyle/>
          <a:p>
            <a:pPr eaLnBrk="1" hangingPunct="1"/>
            <a:r>
              <a:rPr lang="en-IN" sz="2800" dirty="0">
                <a:latin typeface="Times New Roman" panose="02020603050405020304" pitchFamily="18" charset="0"/>
                <a:cs typeface="Times New Roman" panose="02020603050405020304" pitchFamily="18" charset="0"/>
              </a:rPr>
              <a:t>W</a:t>
            </a:r>
            <a:r>
              <a:rPr lang="en-IN" sz="2800" dirty="0" smtClean="0">
                <a:latin typeface="Times New Roman" panose="02020603050405020304" pitchFamily="18" charset="0"/>
                <a:cs typeface="Times New Roman" panose="02020603050405020304" pitchFamily="18" charset="0"/>
              </a:rPr>
              <a:t>ind Farm Aerodynamics</a:t>
            </a:r>
            <a:endParaRPr lang="en-US" sz="2800" dirty="0" smtClean="0">
              <a:latin typeface="Times New Roman" panose="02020603050405020304" pitchFamily="18" charset="0"/>
              <a:cs typeface="Times New Roman" panose="02020603050405020304" pitchFamily="18" charset="0"/>
            </a:endParaRPr>
          </a:p>
        </p:txBody>
      </p:sp>
      <p:sp>
        <p:nvSpPr>
          <p:cNvPr id="3075" name="Rectangle 3"/>
          <p:cNvSpPr>
            <a:spLocks noGrp="1" noChangeArrowheads="1"/>
          </p:cNvSpPr>
          <p:nvPr>
            <p:ph type="subTitle" idx="4294967295"/>
          </p:nvPr>
        </p:nvSpPr>
        <p:spPr>
          <a:xfrm>
            <a:off x="2514600" y="3352800"/>
            <a:ext cx="4953000" cy="1423988"/>
          </a:xfrm>
        </p:spPr>
        <p:txBody>
          <a:bodyPr/>
          <a:lstStyle/>
          <a:p>
            <a:pPr marL="0" indent="0" algn="ctr" eaLnBrk="1" hangingPunct="1">
              <a:buFontTx/>
              <a:buNone/>
            </a:pPr>
            <a:r>
              <a:rPr lang="en-US" sz="1800" smtClean="0">
                <a:latin typeface="CommercialScript BT" pitchFamily="66" charset="0"/>
              </a:rPr>
              <a:t> P M V Subbarao</a:t>
            </a:r>
          </a:p>
          <a:p>
            <a:pPr marL="0" indent="0" algn="ctr" eaLnBrk="1" hangingPunct="1">
              <a:buFontTx/>
              <a:buNone/>
            </a:pPr>
            <a:r>
              <a:rPr lang="en-US" sz="1800" smtClean="0">
                <a:latin typeface="CommercialScript BT" pitchFamily="66" charset="0"/>
              </a:rPr>
              <a:t>Professor</a:t>
            </a:r>
          </a:p>
          <a:p>
            <a:pPr marL="0" indent="0" algn="ctr" eaLnBrk="1" hangingPunct="1">
              <a:buFontTx/>
              <a:buNone/>
            </a:pPr>
            <a:r>
              <a:rPr lang="en-US" sz="1800" smtClean="0">
                <a:latin typeface="Tempus Sans ITC" panose="04020404030D07020202" pitchFamily="82" charset="0"/>
              </a:rPr>
              <a:t>Mechanical Engineering Department</a:t>
            </a:r>
          </a:p>
        </p:txBody>
      </p:sp>
      <p:sp>
        <p:nvSpPr>
          <p:cNvPr id="3076" name="Text Box 4"/>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400" b="0">
              <a:latin typeface="Times New Roman" panose="02020603050405020304" pitchFamily="18" charset="0"/>
            </a:endParaRPr>
          </a:p>
        </p:txBody>
      </p:sp>
      <p:pic>
        <p:nvPicPr>
          <p:cNvPr id="2" name="Rectangle 19458"/>
          <p:cNvPicPr>
            <a:picLocks noChangeAspect="1" noChangeArrowheads="1"/>
          </p:cNvPicPr>
          <p:nvPr/>
        </p:nvPicPr>
        <p:blipFill>
          <a:blip r:embed="rId2" cstate="print"/>
          <a:srcRect/>
          <a:stretch>
            <a:fillRect/>
          </a:stretch>
        </p:blipFill>
        <p:spPr bwMode="auto">
          <a:xfrm>
            <a:off x="3200400" y="1676400"/>
            <a:ext cx="3581400" cy="1609725"/>
          </a:xfrm>
          <a:prstGeom prst="rect">
            <a:avLst/>
          </a:prstGeom>
          <a:noFill/>
          <a:ln w="9525">
            <a:noFill/>
            <a:miter lim="800000"/>
            <a:headEnd/>
            <a:tailEnd/>
          </a:ln>
          <a:scene3d>
            <a:camera prst="obliqueTopRight"/>
            <a:lightRig rig="threePt" dir="t"/>
          </a:scene3d>
        </p:spPr>
      </p:pic>
      <p:grpSp>
        <p:nvGrpSpPr>
          <p:cNvPr id="3078" name="Group 8"/>
          <p:cNvGrpSpPr>
            <a:grpSpLocks/>
          </p:cNvGrpSpPr>
          <p:nvPr/>
        </p:nvGrpSpPr>
        <p:grpSpPr bwMode="auto">
          <a:xfrm>
            <a:off x="0" y="0"/>
            <a:ext cx="9144000" cy="6858000"/>
            <a:chOff x="0" y="0"/>
            <a:chExt cx="5760" cy="4320"/>
          </a:xfrm>
        </p:grpSpPr>
        <p:grpSp>
          <p:nvGrpSpPr>
            <p:cNvPr id="3086" name="Group 9"/>
            <p:cNvGrpSpPr>
              <a:grpSpLocks/>
            </p:cNvGrpSpPr>
            <p:nvPr/>
          </p:nvGrpSpPr>
          <p:grpSpPr bwMode="auto">
            <a:xfrm>
              <a:off x="0" y="0"/>
              <a:ext cx="192" cy="4320"/>
              <a:chOff x="0" y="-48"/>
              <a:chExt cx="144" cy="4368"/>
            </a:xfrm>
          </p:grpSpPr>
          <p:sp>
            <p:nvSpPr>
              <p:cNvPr id="309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7" name="Group 12"/>
            <p:cNvGrpSpPr>
              <a:grpSpLocks/>
            </p:cNvGrpSpPr>
            <p:nvPr/>
          </p:nvGrpSpPr>
          <p:grpSpPr bwMode="auto">
            <a:xfrm>
              <a:off x="5674" y="24"/>
              <a:ext cx="86" cy="4296"/>
              <a:chOff x="5616" y="-48"/>
              <a:chExt cx="144" cy="4368"/>
            </a:xfrm>
          </p:grpSpPr>
          <p:sp>
            <p:nvSpPr>
              <p:cNvPr id="309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8" name="Group 15"/>
            <p:cNvGrpSpPr>
              <a:grpSpLocks/>
            </p:cNvGrpSpPr>
            <p:nvPr/>
          </p:nvGrpSpPr>
          <p:grpSpPr bwMode="auto">
            <a:xfrm>
              <a:off x="144" y="0"/>
              <a:ext cx="5616" cy="144"/>
              <a:chOff x="96" y="-48"/>
              <a:chExt cx="5520" cy="144"/>
            </a:xfrm>
          </p:grpSpPr>
          <p:sp>
            <p:nvSpPr>
              <p:cNvPr id="309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9" name="Group 18"/>
            <p:cNvGrpSpPr>
              <a:grpSpLocks/>
            </p:cNvGrpSpPr>
            <p:nvPr/>
          </p:nvGrpSpPr>
          <p:grpSpPr bwMode="auto">
            <a:xfrm>
              <a:off x="144" y="4234"/>
              <a:ext cx="5616" cy="86"/>
              <a:chOff x="96" y="4176"/>
              <a:chExt cx="5520" cy="144"/>
            </a:xfrm>
          </p:grpSpPr>
          <p:sp>
            <p:nvSpPr>
              <p:cNvPr id="309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sp>
        <p:nvSpPr>
          <p:cNvPr id="19" name="TextBox 18"/>
          <p:cNvSpPr txBox="1">
            <a:spLocks noChangeArrowheads="1"/>
          </p:cNvSpPr>
          <p:nvPr/>
        </p:nvSpPr>
        <p:spPr bwMode="auto">
          <a:xfrm>
            <a:off x="427700" y="4778237"/>
            <a:ext cx="847407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sz="3600" b="0" dirty="0" smtClean="0">
                <a:solidFill>
                  <a:srgbClr val="FF0000"/>
                </a:solidFill>
                <a:latin typeface="Blackadder ITC" panose="04020505051007020D02" pitchFamily="82" charset="0"/>
              </a:rPr>
              <a:t> Comprehensive Diagnosis of  WT  Wakes........</a:t>
            </a:r>
          </a:p>
          <a:p>
            <a:pPr algn="ctr" eaLnBrk="1" hangingPunct="1">
              <a:spcBef>
                <a:spcPct val="0"/>
              </a:spcBef>
              <a:buFontTx/>
              <a:buNone/>
            </a:pPr>
            <a:r>
              <a:rPr lang="en-IN" sz="3600" b="0" dirty="0" smtClean="0">
                <a:solidFill>
                  <a:srgbClr val="FF0000"/>
                </a:solidFill>
                <a:latin typeface="Blackadder ITC" panose="04020505051007020D02" pitchFamily="82" charset="0"/>
                <a:cs typeface="Times New Roman" panose="02020603050405020304" pitchFamily="18" charset="0"/>
              </a:rPr>
              <a:t>Helps in Developing An </a:t>
            </a:r>
            <a:r>
              <a:rPr lang="en-IN" sz="3600" b="0" dirty="0" err="1" smtClean="0">
                <a:solidFill>
                  <a:srgbClr val="FF0000"/>
                </a:solidFill>
                <a:latin typeface="Blackadder ITC" panose="04020505051007020D02" pitchFamily="82" charset="0"/>
                <a:cs typeface="Times New Roman" panose="02020603050405020304" pitchFamily="18" charset="0"/>
              </a:rPr>
              <a:t>Ansaz</a:t>
            </a:r>
            <a:r>
              <a:rPr lang="en-IN" sz="3600" b="0" dirty="0" smtClean="0">
                <a:solidFill>
                  <a:srgbClr val="FF0000"/>
                </a:solidFill>
                <a:latin typeface="Blackadder ITC" panose="04020505051007020D02" pitchFamily="82" charset="0"/>
                <a:cs typeface="Times New Roman" panose="02020603050405020304" pitchFamily="18" charset="0"/>
              </a:rPr>
              <a:t> for Wake Velocity Profile……</a:t>
            </a:r>
            <a:endParaRPr lang="en-IN" sz="3600" b="0" dirty="0">
              <a:solidFill>
                <a:srgbClr val="FF0000"/>
              </a:solidFill>
              <a:latin typeface="Blackadder ITC" panose="04020505051007020D02" pitchFamily="82"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1026" name="Ink 29"/>
              <p14:cNvContentPartPr>
                <a14:cpLocks xmlns:a14="http://schemas.microsoft.com/office/drawing/2010/main" noRot="1" noChangeAspect="1" noEditPoints="1" noChangeArrowheads="1" noChangeShapeType="1"/>
              </p14:cNvContentPartPr>
              <p14:nvPr/>
            </p14:nvContentPartPr>
            <p14:xfrm>
              <a:off x="8804275" y="6707188"/>
              <a:ext cx="1588" cy="1587"/>
            </p14:xfrm>
          </p:contentPart>
        </mc:Choice>
        <mc:Fallback xmlns="">
          <p:pic>
            <p:nvPicPr>
              <p:cNvPr id="1026" name="Ink 29"/>
              <p:cNvPicPr>
                <a:picLocks noRot="1" noChangeAspect="1" noEditPoints="1" noChangeArrowheads="1" noChangeShapeType="1"/>
              </p:cNvPicPr>
              <p:nvPr/>
            </p:nvPicPr>
            <p:blipFill>
              <a:blip r:embed="rId4"/>
              <a:stretch>
                <a:fillRect/>
              </a:stretch>
            </p:blipFill>
            <p:spPr>
              <a:xfrm>
                <a:off x="8762987" y="666592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27" name="Ink 21"/>
              <p14:cNvContentPartPr>
                <a14:cpLocks xmlns:a14="http://schemas.microsoft.com/office/drawing/2010/main" noRot="1" noChangeAspect="1" noEditPoints="1" noChangeArrowheads="1" noChangeShapeType="1"/>
              </p14:cNvContentPartPr>
              <p14:nvPr/>
            </p14:nvContentPartPr>
            <p14:xfrm>
              <a:off x="-1444625" y="6754813"/>
              <a:ext cx="1587" cy="1587"/>
            </p14:xfrm>
          </p:contentPart>
        </mc:Choice>
        <mc:Fallback xmlns="">
          <p:pic>
            <p:nvPicPr>
              <p:cNvPr id="1027" name="Ink 21"/>
              <p:cNvPicPr>
                <a:picLocks noRot="1" noChangeAspect="1" noEditPoints="1" noChangeArrowheads="1" noChangeShapeType="1"/>
              </p:cNvPicPr>
              <p:nvPr/>
            </p:nvPicPr>
            <p:blipFill>
              <a:blip r:embed="rId4"/>
              <a:stretch>
                <a:fillRect/>
              </a:stretch>
            </p:blipFill>
            <p:spPr>
              <a:xfrm>
                <a:off x="-1485887" y="6713551"/>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3"/>
              <p14:cNvContentPartPr>
                <a14:cpLocks xmlns:a14="http://schemas.microsoft.com/office/drawing/2010/main" noRot="1" noChangeAspect="1" noEditPoints="1" noChangeArrowheads="1" noChangeShapeType="1"/>
              </p14:cNvContentPartPr>
              <p14:nvPr/>
            </p14:nvContentPartPr>
            <p14:xfrm>
              <a:off x="10456863" y="6416675"/>
              <a:ext cx="58737" cy="115888"/>
            </p14:xfrm>
          </p:contentPart>
        </mc:Choice>
        <mc:Fallback xmlns="">
          <p:pic>
            <p:nvPicPr>
              <p:cNvPr id="1028" name="Ink 23"/>
              <p:cNvPicPr>
                <a:picLocks noRot="1" noChangeAspect="1" noEditPoints="1" noChangeArrowheads="1" noChangeShapeType="1"/>
              </p:cNvPicPr>
              <p:nvPr/>
            </p:nvPicPr>
            <p:blipFill>
              <a:blip r:embed="rId7"/>
              <a:stretch>
                <a:fillRect/>
              </a:stretch>
            </p:blipFill>
            <p:spPr>
              <a:xfrm>
                <a:off x="10447551" y="6407288"/>
                <a:ext cx="77361" cy="13466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29" name="Ink 24"/>
              <p14:cNvContentPartPr>
                <a14:cpLocks xmlns:a14="http://schemas.microsoft.com/office/drawing/2010/main" noRot="1" noChangeAspect="1" noEditPoints="1" noChangeArrowheads="1" noChangeShapeType="1"/>
              </p14:cNvContentPartPr>
              <p14:nvPr/>
            </p14:nvContentPartPr>
            <p14:xfrm>
              <a:off x="10628313" y="6146800"/>
              <a:ext cx="1587" cy="1588"/>
            </p14:xfrm>
          </p:contentPart>
        </mc:Choice>
        <mc:Fallback xmlns="">
          <p:pic>
            <p:nvPicPr>
              <p:cNvPr id="1029" name="Ink 24"/>
              <p:cNvPicPr>
                <a:picLocks noRot="1" noChangeAspect="1" noEditPoints="1" noChangeArrowheads="1" noChangeShapeType="1"/>
              </p:cNvPicPr>
              <p:nvPr/>
            </p:nvPicPr>
            <p:blipFill>
              <a:blip r:embed="rId4"/>
              <a:stretch>
                <a:fillRect/>
              </a:stretch>
            </p:blipFill>
            <p:spPr>
              <a:xfrm>
                <a:off x="10587051" y="61055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30" name="Ink 6"/>
              <p14:cNvContentPartPr>
                <a14:cpLocks xmlns:a14="http://schemas.microsoft.com/office/drawing/2010/main" noRot="1" noChangeAspect="1" noEditPoints="1" noChangeArrowheads="1" noChangeShapeType="1"/>
              </p14:cNvContentPartPr>
              <p14:nvPr/>
            </p14:nvContentPartPr>
            <p14:xfrm>
              <a:off x="10491788" y="5029200"/>
              <a:ext cx="1587" cy="1588"/>
            </p14:xfrm>
          </p:contentPart>
        </mc:Choice>
        <mc:Fallback xmlns="">
          <p:pic>
            <p:nvPicPr>
              <p:cNvPr id="1030" name="Ink 6"/>
              <p:cNvPicPr>
                <a:picLocks noRot="1" noChangeAspect="1" noEditPoints="1" noChangeArrowheads="1" noChangeShapeType="1"/>
              </p:cNvPicPr>
              <p:nvPr/>
            </p:nvPicPr>
            <p:blipFill>
              <a:blip r:embed="rId4"/>
              <a:stretch>
                <a:fillRect/>
              </a:stretch>
            </p:blipFill>
            <p:spPr>
              <a:xfrm>
                <a:off x="10450526" y="49879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32" name="Ink 26"/>
              <p14:cNvContentPartPr>
                <a14:cpLocks xmlns:a14="http://schemas.microsoft.com/office/drawing/2010/main" noRot="1" noChangeAspect="1" noEditPoints="1" noChangeArrowheads="1" noChangeShapeType="1"/>
              </p14:cNvContentPartPr>
              <p14:nvPr/>
            </p14:nvContentPartPr>
            <p14:xfrm>
              <a:off x="-1493838" y="6550025"/>
              <a:ext cx="1588" cy="1588"/>
            </p14:xfrm>
          </p:contentPart>
        </mc:Choice>
        <mc:Fallback xmlns="">
          <p:pic>
            <p:nvPicPr>
              <p:cNvPr id="1032" name="Ink 26"/>
              <p:cNvPicPr>
                <a:picLocks noRot="1" noChangeAspect="1" noEditPoints="1" noChangeArrowheads="1" noChangeShapeType="1"/>
              </p:cNvPicPr>
              <p:nvPr/>
            </p:nvPicPr>
            <p:blipFill>
              <a:blip r:embed="rId4"/>
              <a:stretch>
                <a:fillRect/>
              </a:stretch>
            </p:blipFill>
            <p:spPr>
              <a:xfrm>
                <a:off x="-1535126" y="6508737"/>
                <a:ext cx="84164" cy="84164"/>
              </a:xfrm>
              <a:prstGeom prst="rect">
                <a:avLst/>
              </a:prstGeom>
            </p:spPr>
          </p:pic>
        </mc:Fallback>
      </mc:AlternateContent>
    </p:spTree>
    <p:extLst>
      <p:ext uri="{BB962C8B-B14F-4D97-AF65-F5344CB8AC3E}">
        <p14:creationId xmlns:p14="http://schemas.microsoft.com/office/powerpoint/2010/main" val="24722741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dissolv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dissolve">
                                      <p:cBhvr>
                                        <p:cTn id="12"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 y="189735"/>
            <a:ext cx="6782435" cy="928688"/>
          </a:xfrm>
        </p:spPr>
        <p:txBody>
          <a:bodyPr/>
          <a:lstStyle/>
          <a:p>
            <a:r>
              <a:rPr lang="en-IN" sz="2800" dirty="0" smtClean="0">
                <a:latin typeface="Times New Roman" panose="02020603050405020304" pitchFamily="18" charset="0"/>
                <a:cs typeface="Times New Roman" panose="02020603050405020304" pitchFamily="18" charset="0"/>
              </a:rPr>
              <a:t>Wind Farm Aerodynamics</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20675" y="1153261"/>
            <a:ext cx="8670925" cy="2924660"/>
          </a:xfrm>
        </p:spPr>
        <p:txBody>
          <a:bodyPr/>
          <a:lstStyle/>
          <a:p>
            <a:r>
              <a:rPr lang="en-IN" sz="2400" dirty="0" smtClean="0">
                <a:latin typeface="Times New Roman" panose="02020603050405020304" pitchFamily="18" charset="0"/>
                <a:cs typeface="Times New Roman" panose="02020603050405020304" pitchFamily="18" charset="0"/>
              </a:rPr>
              <a:t>A wind turbine rotor interacts and transacts energy with turbulent wind flows.</a:t>
            </a:r>
          </a:p>
          <a:p>
            <a:r>
              <a:rPr lang="en-IN" sz="2400" dirty="0">
                <a:latin typeface="Times New Roman" panose="02020603050405020304" pitchFamily="18" charset="0"/>
                <a:cs typeface="Times New Roman" panose="02020603050405020304" pitchFamily="18" charset="0"/>
              </a:rPr>
              <a:t>A</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wind turbine located in the front row of a wind </a:t>
            </a:r>
            <a:r>
              <a:rPr lang="en-IN" sz="2400" dirty="0" smtClean="0">
                <a:latin typeface="Times New Roman" panose="02020603050405020304" pitchFamily="18" charset="0"/>
                <a:cs typeface="Times New Roman" panose="02020603050405020304" pitchFamily="18" charset="0"/>
              </a:rPr>
              <a:t>farm is subjected to atmospheric turbulent inflow conditions.</a:t>
            </a:r>
          </a:p>
          <a:p>
            <a:r>
              <a:rPr lang="en-IN" sz="2400" dirty="0" smtClean="0">
                <a:latin typeface="Times New Roman" panose="02020603050405020304" pitchFamily="18" charset="0"/>
                <a:cs typeface="Times New Roman" panose="02020603050405020304" pitchFamily="18" charset="0"/>
              </a:rPr>
              <a:t>The wake of first WT will </a:t>
            </a:r>
            <a:r>
              <a:rPr lang="en-IN" sz="2400" dirty="0">
                <a:latin typeface="Times New Roman" panose="02020603050405020304" pitchFamily="18" charset="0"/>
                <a:cs typeface="Times New Roman" panose="02020603050405020304" pitchFamily="18" charset="0"/>
              </a:rPr>
              <a:t>subsequently hit the following turbines. </a:t>
            </a:r>
            <a:endParaRPr lang="en-IN" sz="2400" dirty="0" smtClean="0">
              <a:latin typeface="Times New Roman" panose="02020603050405020304" pitchFamily="18" charset="0"/>
              <a:cs typeface="Times New Roman" panose="02020603050405020304" pitchFamily="18" charset="0"/>
            </a:endParaRPr>
          </a:p>
          <a:p>
            <a:r>
              <a:rPr lang="en-IN" sz="2400" dirty="0" err="1" smtClean="0">
                <a:latin typeface="Times New Roman" panose="02020603050405020304" pitchFamily="18" charset="0"/>
                <a:cs typeface="Times New Roman" panose="02020603050405020304" pitchFamily="18" charset="0"/>
              </a:rPr>
              <a:t>Windfarm</a:t>
            </a:r>
            <a:r>
              <a:rPr lang="en-IN" sz="2400" dirty="0" smtClean="0">
                <a:latin typeface="Times New Roman" panose="02020603050405020304" pitchFamily="18" charset="0"/>
                <a:cs typeface="Times New Roman" panose="02020603050405020304" pitchFamily="18" charset="0"/>
              </a:rPr>
              <a:t> aerodynamics involves </a:t>
            </a:r>
            <a:r>
              <a:rPr lang="en-IN" sz="2400" dirty="0" err="1" smtClean="0">
                <a:latin typeface="Times New Roman" panose="02020603050405020304" pitchFamily="18" charset="0"/>
                <a:cs typeface="Times New Roman" panose="02020603050405020304" pitchFamily="18" charset="0"/>
              </a:rPr>
              <a:t>deamands</a:t>
            </a:r>
            <a:r>
              <a:rPr lang="en-IN" sz="2400" dirty="0" smtClean="0">
                <a:latin typeface="Times New Roman" panose="02020603050405020304" pitchFamily="18" charset="0"/>
                <a:cs typeface="Times New Roman" panose="02020603050405020304" pitchFamily="18" charset="0"/>
              </a:rPr>
              <a:t> various Scales</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 name="Picture 19"/>
          <p:cNvPicPr>
            <a:picLocks noChangeAspect="1"/>
          </p:cNvPicPr>
          <p:nvPr/>
        </p:nvPicPr>
        <p:blipFill>
          <a:blip r:embed="rId3"/>
          <a:stretch>
            <a:fillRect/>
          </a:stretch>
        </p:blipFill>
        <p:spPr>
          <a:xfrm>
            <a:off x="464729" y="3555198"/>
            <a:ext cx="8626248" cy="3096602"/>
          </a:xfrm>
          <a:prstGeom prst="rect">
            <a:avLst/>
          </a:prstGeom>
        </p:spPr>
      </p:pic>
      <mc:AlternateContent xmlns:mc="http://schemas.openxmlformats.org/markup-compatibility/2006" xmlns:p14="http://schemas.microsoft.com/office/powerpoint/2010/main">
        <mc:Choice Requires="p14">
          <p:contentPart p14:bwMode="auto" r:id="rId4">
            <p14:nvContentPartPr>
              <p14:cNvPr id="21" name="Ink 20"/>
              <p14:cNvContentPartPr/>
              <p14:nvPr/>
            </p14:nvContentPartPr>
            <p14:xfrm>
              <a:off x="120600" y="4005000"/>
              <a:ext cx="8981280" cy="1179720"/>
            </p14:xfrm>
          </p:contentPart>
        </mc:Choice>
        <mc:Fallback xmlns="">
          <p:pic>
            <p:nvPicPr>
              <p:cNvPr id="21" name="Ink 20"/>
              <p:cNvPicPr/>
              <p:nvPr/>
            </p:nvPicPr>
            <p:blipFill>
              <a:blip r:embed="rId5"/>
              <a:stretch>
                <a:fillRect/>
              </a:stretch>
            </p:blipFill>
            <p:spPr>
              <a:xfrm>
                <a:off x="118080" y="3992760"/>
                <a:ext cx="8997120" cy="1202400"/>
              </a:xfrm>
              <a:prstGeom prst="rect">
                <a:avLst/>
              </a:prstGeom>
            </p:spPr>
          </p:pic>
        </mc:Fallback>
      </mc:AlternateContent>
    </p:spTree>
    <p:extLst>
      <p:ext uri="{BB962C8B-B14F-4D97-AF65-F5344CB8AC3E}">
        <p14:creationId xmlns:p14="http://schemas.microsoft.com/office/powerpoint/2010/main" val="1285987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9738" y="76200"/>
            <a:ext cx="6189662" cy="1143000"/>
          </a:xfrm>
        </p:spPr>
        <p:txBody>
          <a:bodyPr/>
          <a:lstStyle/>
          <a:p>
            <a:r>
              <a:rPr lang="en-IN" sz="2800" dirty="0">
                <a:latin typeface="Times New Roman" panose="02020603050405020304" pitchFamily="18" charset="0"/>
                <a:cs typeface="Times New Roman" panose="02020603050405020304" pitchFamily="18" charset="0"/>
              </a:rPr>
              <a:t>Wind Farm Aerodynamics : The Actuator Line (AL) Technique</a:t>
            </a:r>
            <a:endParaRPr lang="en-IN" sz="2800" dirty="0" smtClean="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135379"/>
            <a:ext cx="8611263" cy="1679257"/>
          </a:xfrm>
        </p:spPr>
        <p:txBody>
          <a:bodyPr/>
          <a:lstStyle/>
          <a:p>
            <a:r>
              <a:rPr lang="en-IN" sz="2400" dirty="0" smtClean="0">
                <a:latin typeface="Times New Roman" panose="02020603050405020304" pitchFamily="18" charset="0"/>
                <a:cs typeface="Times New Roman" panose="02020603050405020304" pitchFamily="18" charset="0"/>
              </a:rPr>
              <a:t>The  flow field in immediate near wake is approximated by solving the filtered three-dimensional incompressible </a:t>
            </a:r>
            <a:r>
              <a:rPr lang="en-IN" sz="2400" dirty="0" err="1" smtClean="0">
                <a:latin typeface="Times New Roman" panose="02020603050405020304" pitchFamily="18" charset="0"/>
                <a:cs typeface="Times New Roman" panose="02020603050405020304" pitchFamily="18" charset="0"/>
              </a:rPr>
              <a:t>Navier</a:t>
            </a:r>
            <a:r>
              <a:rPr lang="en-IN" sz="2400" dirty="0" smtClean="0">
                <a:latin typeface="Times New Roman" panose="02020603050405020304" pitchFamily="18" charset="0"/>
                <a:cs typeface="Times New Roman" panose="02020603050405020304" pitchFamily="18" charset="0"/>
              </a:rPr>
              <a:t>–Stokes equations.</a:t>
            </a:r>
          </a:p>
          <a:p>
            <a:r>
              <a:rPr lang="en-IN" sz="2400" dirty="0" smtClean="0">
                <a:latin typeface="Times New Roman" panose="02020603050405020304" pitchFamily="18" charset="0"/>
                <a:cs typeface="Times New Roman" panose="02020603050405020304" pitchFamily="18" charset="0"/>
              </a:rPr>
              <a:t>Define filtered velocity as:</a:t>
            </a:r>
          </a:p>
        </p:txBody>
      </p:sp>
      <p:graphicFrame>
        <p:nvGraphicFramePr>
          <p:cNvPr id="4" name="Object 2"/>
          <p:cNvGraphicFramePr>
            <a:graphicFrameLocks noChangeAspect="1"/>
          </p:cNvGraphicFramePr>
          <p:nvPr>
            <p:extLst>
              <p:ext uri="{D42A27DB-BD31-4B8C-83A1-F6EECF244321}">
                <p14:modId xmlns:p14="http://schemas.microsoft.com/office/powerpoint/2010/main" val="3205401868"/>
              </p:ext>
            </p:extLst>
          </p:nvPr>
        </p:nvGraphicFramePr>
        <p:xfrm>
          <a:off x="4154487" y="2172069"/>
          <a:ext cx="1484783" cy="924350"/>
        </p:xfrm>
        <a:graphic>
          <a:graphicData uri="http://schemas.openxmlformats.org/presentationml/2006/ole">
            <mc:AlternateContent xmlns:mc="http://schemas.openxmlformats.org/markup-compatibility/2006">
              <mc:Choice xmlns:v="urn:schemas-microsoft-com:vml" Requires="v">
                <p:oleObj spid="_x0000_s132136" name="Equation" r:id="rId3" imgW="774364" imgH="482391" progId="Equation.3">
                  <p:embed/>
                </p:oleObj>
              </mc:Choice>
              <mc:Fallback>
                <p:oleObj name="Equation" r:id="rId3" imgW="774364" imgH="48239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4487" y="2172069"/>
                        <a:ext cx="1484783" cy="924350"/>
                      </a:xfrm>
                      <a:prstGeom prst="rect">
                        <a:avLst/>
                      </a:prstGeom>
                      <a:noFill/>
                      <a:ln>
                        <a:noFill/>
                      </a:ln>
                      <a:effectLst/>
                      <a:extLst/>
                    </p:spPr>
                  </p:pic>
                </p:oleObj>
              </mc:Fallback>
            </mc:AlternateContent>
          </a:graphicData>
        </a:graphic>
      </p:graphicFrame>
      <p:sp>
        <p:nvSpPr>
          <p:cNvPr id="5" name="TextBox 4"/>
          <p:cNvSpPr txBox="1">
            <a:spLocks noChangeArrowheads="1"/>
          </p:cNvSpPr>
          <p:nvPr/>
        </p:nvSpPr>
        <p:spPr bwMode="auto">
          <a:xfrm>
            <a:off x="609600" y="3429000"/>
            <a:ext cx="26336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Continuity equation</a:t>
            </a:r>
          </a:p>
        </p:txBody>
      </p:sp>
      <p:graphicFrame>
        <p:nvGraphicFramePr>
          <p:cNvPr id="6" name="Object 3"/>
          <p:cNvGraphicFramePr>
            <a:graphicFrameLocks noChangeAspect="1"/>
          </p:cNvGraphicFramePr>
          <p:nvPr/>
        </p:nvGraphicFramePr>
        <p:xfrm>
          <a:off x="3505200" y="3352800"/>
          <a:ext cx="1652588" cy="654050"/>
        </p:xfrm>
        <a:graphic>
          <a:graphicData uri="http://schemas.openxmlformats.org/presentationml/2006/ole">
            <mc:AlternateContent xmlns:mc="http://schemas.openxmlformats.org/markup-compatibility/2006">
              <mc:Choice xmlns:v="urn:schemas-microsoft-com:vml" Requires="v">
                <p:oleObj spid="_x0000_s132137" name="Equation" r:id="rId5" imgW="609336" imgH="241195" progId="Equation.3">
                  <p:embed/>
                </p:oleObj>
              </mc:Choice>
              <mc:Fallback>
                <p:oleObj name="Equation" r:id="rId5" imgW="609336" imgH="241195"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3352800"/>
                        <a:ext cx="1652588" cy="654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6"/>
          <p:cNvSpPr>
            <a:spLocks noChangeArrowheads="1"/>
          </p:cNvSpPr>
          <p:nvPr/>
        </p:nvSpPr>
        <p:spPr bwMode="auto">
          <a:xfrm>
            <a:off x="609600" y="4191000"/>
            <a:ext cx="3251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Navier–Stokes equations</a:t>
            </a:r>
            <a:endParaRPr lang="en-IN" sz="2400" b="0"/>
          </a:p>
        </p:txBody>
      </p:sp>
      <p:pic>
        <p:nvPicPr>
          <p:cNvPr id="3379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4572000"/>
            <a:ext cx="728503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381000" y="5562600"/>
            <a:ext cx="876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Two body forces (</a:t>
            </a:r>
            <a:r>
              <a:rPr lang="en-IN" sz="2400" b="0" i="1">
                <a:latin typeface="Times New Roman" panose="02020603050405020304" pitchFamily="18" charset="0"/>
                <a:cs typeface="Times New Roman" panose="02020603050405020304" pitchFamily="18" charset="0"/>
              </a:rPr>
              <a:t>f</a:t>
            </a:r>
            <a:r>
              <a:rPr lang="en-IN" sz="2400" b="0" i="1" baseline="-25000">
                <a:latin typeface="Times New Roman" panose="02020603050405020304" pitchFamily="18" charset="0"/>
                <a:cs typeface="Times New Roman" panose="02020603050405020304" pitchFamily="18" charset="0"/>
              </a:rPr>
              <a:t>WT</a:t>
            </a:r>
            <a:r>
              <a:rPr lang="en-IN" sz="2400" b="0">
                <a:latin typeface="Times New Roman" panose="02020603050405020304" pitchFamily="18" charset="0"/>
                <a:cs typeface="Times New Roman" panose="02020603050405020304" pitchFamily="18" charset="0"/>
              </a:rPr>
              <a:t> and </a:t>
            </a:r>
            <a:r>
              <a:rPr lang="en-IN" sz="2400" b="0" i="1">
                <a:latin typeface="Times New Roman" panose="02020603050405020304" pitchFamily="18" charset="0"/>
                <a:cs typeface="Times New Roman" panose="02020603050405020304" pitchFamily="18" charset="0"/>
              </a:rPr>
              <a:t>f</a:t>
            </a:r>
            <a:r>
              <a:rPr lang="en-IN" sz="2400" b="0" i="1" baseline="-25000">
                <a:latin typeface="Times New Roman" panose="02020603050405020304" pitchFamily="18" charset="0"/>
                <a:cs typeface="Times New Roman" panose="02020603050405020304" pitchFamily="18" charset="0"/>
              </a:rPr>
              <a:t>turb</a:t>
            </a:r>
            <a:r>
              <a:rPr lang="en-IN" sz="2400" b="0">
                <a:latin typeface="Times New Roman" panose="02020603050405020304" pitchFamily="18" charset="0"/>
                <a:cs typeface="Times New Roman" panose="02020603050405020304" pitchFamily="18" charset="0"/>
              </a:rPr>
              <a:t>) are explicitly introduced in the simulations to model the effect of the wind turbine and atmospheric turbulence.</a:t>
            </a:r>
          </a:p>
        </p:txBody>
      </p:sp>
      <p:grpSp>
        <p:nvGrpSpPr>
          <p:cNvPr id="23" name="Group 22"/>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4234"/>
                <a:ext cx="5616" cy="86"/>
                <a:chOff x="96" y="4176"/>
                <a:chExt cx="5520" cy="144"/>
              </a:xfrm>
            </p:grpSpPr>
            <p:sp>
              <p:nvSpPr>
                <p:cNvPr id="31" name="Rectangle 3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677602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3796"/>
                                        </p:tgtEl>
                                        <p:attrNameLst>
                                          <p:attrName>style.visibility</p:attrName>
                                        </p:attrNameLst>
                                      </p:cBhvr>
                                      <p:to>
                                        <p:strVal val="visible"/>
                                      </p:to>
                                    </p:set>
                                    <p:animEffect transition="in" filter="dissolve">
                                      <p:cBhvr>
                                        <p:cTn id="37" dur="500"/>
                                        <p:tgtEl>
                                          <p:spTgt spid="3379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274638"/>
            <a:ext cx="6172200" cy="613597"/>
          </a:xfrm>
        </p:spPr>
        <p:txBody>
          <a:bodyPr/>
          <a:lstStyle/>
          <a:p>
            <a:r>
              <a:rPr lang="en-IN" sz="2800" dirty="0" smtClean="0">
                <a:latin typeface="Times New Roman" panose="02020603050405020304" pitchFamily="18" charset="0"/>
                <a:cs typeface="Times New Roman" panose="02020603050405020304" pitchFamily="18" charset="0"/>
              </a:rPr>
              <a:t>Computational Analysis of </a:t>
            </a:r>
            <a:r>
              <a:rPr lang="en-IN" sz="2800" dirty="0" err="1" smtClean="0">
                <a:latin typeface="Times New Roman" panose="02020603050405020304" pitchFamily="18" charset="0"/>
                <a:cs typeface="Times New Roman" panose="02020603050405020304" pitchFamily="18" charset="0"/>
              </a:rPr>
              <a:t>Nearwake</a:t>
            </a:r>
            <a:endParaRPr lang="en-IN" sz="2800" i="1" dirty="0" smtClean="0">
              <a:latin typeface="Times New Roman" panose="02020603050405020304" pitchFamily="18" charset="0"/>
              <a:cs typeface="Times New Roman" panose="02020603050405020304" pitchFamily="18" charset="0"/>
            </a:endParaRPr>
          </a:p>
        </p:txBody>
      </p:sp>
      <p:grpSp>
        <p:nvGrpSpPr>
          <p:cNvPr id="3" name="Group 8"/>
          <p:cNvGrpSpPr>
            <a:grpSpLocks/>
          </p:cNvGrpSpPr>
          <p:nvPr/>
        </p:nvGrpSpPr>
        <p:grpSpPr bwMode="auto">
          <a:xfrm>
            <a:off x="418768" y="1416648"/>
            <a:ext cx="4114800" cy="3890963"/>
            <a:chOff x="4648200" y="1676400"/>
            <a:chExt cx="4114800" cy="3890665"/>
          </a:xfrm>
        </p:grpSpPr>
        <p:pic>
          <p:nvPicPr>
            <p:cNvPr id="2357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76400"/>
              <a:ext cx="4114800" cy="32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4" name="Rectangle 7"/>
            <p:cNvSpPr>
              <a:spLocks noChangeArrowheads="1"/>
            </p:cNvSpPr>
            <p:nvPr/>
          </p:nvSpPr>
          <p:spPr bwMode="auto">
            <a:xfrm>
              <a:off x="4791068" y="5105400"/>
              <a:ext cx="37433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Distribution of axial velocity</a:t>
              </a:r>
            </a:p>
          </p:txBody>
        </p:sp>
      </p:grpSp>
      <p:graphicFrame>
        <p:nvGraphicFramePr>
          <p:cNvPr id="4" name="Object 3"/>
          <p:cNvGraphicFramePr>
            <a:graphicFrameLocks noChangeAspect="1"/>
          </p:cNvGraphicFramePr>
          <p:nvPr>
            <p:extLst/>
          </p:nvPr>
        </p:nvGraphicFramePr>
        <p:xfrm>
          <a:off x="1848085" y="5520921"/>
          <a:ext cx="1657115" cy="563419"/>
        </p:xfrm>
        <a:graphic>
          <a:graphicData uri="http://schemas.openxmlformats.org/presentationml/2006/ole">
            <mc:AlternateContent xmlns:mc="http://schemas.openxmlformats.org/markup-compatibility/2006">
              <mc:Choice xmlns:v="urn:schemas-microsoft-com:vml" Requires="v">
                <p:oleObj spid="_x0000_s133140" name="Equation" r:id="rId4" imgW="634680" imgH="215640" progId="Equation.3">
                  <p:embed/>
                </p:oleObj>
              </mc:Choice>
              <mc:Fallback>
                <p:oleObj name="Equation" r:id="rId4" imgW="634680" imgH="215640" progId="Equation.3">
                  <p:embed/>
                  <p:pic>
                    <p:nvPicPr>
                      <p:cNvPr id="0" name=""/>
                      <p:cNvPicPr/>
                      <p:nvPr/>
                    </p:nvPicPr>
                    <p:blipFill>
                      <a:blip r:embed="rId5"/>
                      <a:stretch>
                        <a:fillRect/>
                      </a:stretch>
                    </p:blipFill>
                    <p:spPr>
                      <a:xfrm>
                        <a:off x="1848085" y="5520921"/>
                        <a:ext cx="1657115" cy="563419"/>
                      </a:xfrm>
                      <a:prstGeom prst="rect">
                        <a:avLst/>
                      </a:prstGeom>
                    </p:spPr>
                  </p:pic>
                </p:oleObj>
              </mc:Fallback>
            </mc:AlternateContent>
          </a:graphicData>
        </a:graphic>
      </p:graphicFrame>
      <p:grpSp>
        <p:nvGrpSpPr>
          <p:cNvPr id="24" name="Group 23"/>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4234"/>
                <a:ext cx="5616" cy="86"/>
                <a:chOff x="96" y="4176"/>
                <a:chExt cx="5520" cy="144"/>
              </a:xfrm>
            </p:grpSpPr>
            <p:sp>
              <p:nvSpPr>
                <p:cNvPr id="32" name="Rectangle 3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
          <p:cNvPicPr>
            <a:picLocks noChangeAspect="1"/>
          </p:cNvPicPr>
          <p:nvPr/>
        </p:nvPicPr>
        <p:blipFill>
          <a:blip r:embed="rId7"/>
          <a:stretch>
            <a:fillRect/>
          </a:stretch>
        </p:blipFill>
        <p:spPr>
          <a:xfrm>
            <a:off x="223758" y="1455785"/>
            <a:ext cx="5657850" cy="4238625"/>
          </a:xfrm>
          <a:prstGeom prst="rect">
            <a:avLst/>
          </a:prstGeom>
        </p:spPr>
      </p:pic>
      <p:grpSp>
        <p:nvGrpSpPr>
          <p:cNvPr id="2" name="Group 5"/>
          <p:cNvGrpSpPr>
            <a:grpSpLocks/>
          </p:cNvGrpSpPr>
          <p:nvPr/>
        </p:nvGrpSpPr>
        <p:grpSpPr bwMode="auto">
          <a:xfrm>
            <a:off x="4772025" y="1416648"/>
            <a:ext cx="4067175" cy="3890963"/>
            <a:chOff x="228600" y="1447801"/>
            <a:chExt cx="4066754" cy="3890664"/>
          </a:xfrm>
        </p:grpSpPr>
        <p:pic>
          <p:nvPicPr>
            <p:cNvPr id="2357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5282" y="1447801"/>
              <a:ext cx="3877767" cy="3373657"/>
            </a:xfrm>
            <a:prstGeom prst="rect">
              <a:avLst/>
            </a:prstGeom>
            <a:noFill/>
            <a:ln>
              <a:noFill/>
            </a:ln>
            <a:scene3d>
              <a:camera prst="orthographicFront">
                <a:rot lat="1800000" lon="1800000" rev="12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6" name="TextBox 4"/>
            <p:cNvSpPr txBox="1">
              <a:spLocks noChangeArrowheads="1"/>
            </p:cNvSpPr>
            <p:nvPr/>
          </p:nvSpPr>
          <p:spPr bwMode="auto">
            <a:xfrm>
              <a:off x="228600" y="4876800"/>
              <a:ext cx="40667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dirty="0">
                  <a:latin typeface="Times New Roman" panose="02020603050405020304" pitchFamily="18" charset="0"/>
                  <a:cs typeface="Times New Roman" panose="02020603050405020304" pitchFamily="18" charset="0"/>
                </a:rPr>
                <a:t>Evolution of </a:t>
              </a:r>
              <a:r>
                <a:rPr lang="en-IN" sz="2400" b="0" dirty="0" err="1">
                  <a:latin typeface="Times New Roman" panose="02020603050405020304" pitchFamily="18" charset="0"/>
                  <a:cs typeface="Times New Roman" panose="02020603050405020304" pitchFamily="18" charset="0"/>
                </a:rPr>
                <a:t>Vorticity</a:t>
              </a:r>
              <a:r>
                <a:rPr lang="en-IN" sz="2400" b="0" dirty="0">
                  <a:latin typeface="Times New Roman" panose="02020603050405020304" pitchFamily="18" charset="0"/>
                  <a:cs typeface="Times New Roman" panose="02020603050405020304" pitchFamily="18" charset="0"/>
                </a:rPr>
                <a:t> in wake. </a:t>
              </a:r>
            </a:p>
          </p:txBody>
        </p:sp>
      </p:grpSp>
      <p:sp>
        <p:nvSpPr>
          <p:cNvPr id="6" name="TextBox 5"/>
          <p:cNvSpPr txBox="1"/>
          <p:nvPr/>
        </p:nvSpPr>
        <p:spPr>
          <a:xfrm>
            <a:off x="152400" y="4845911"/>
            <a:ext cx="2901756" cy="461665"/>
          </a:xfrm>
          <a:prstGeom prst="rect">
            <a:avLst/>
          </a:prstGeom>
          <a:noFill/>
        </p:spPr>
        <p:txBody>
          <a:bodyPr wrap="none" rtlCol="0">
            <a:spAutoFit/>
          </a:bodyPr>
          <a:lstStyle/>
          <a:p>
            <a:r>
              <a:rPr lang="en-IN" dirty="0" smtClean="0">
                <a:solidFill>
                  <a:srgbClr val="FF0000"/>
                </a:solidFill>
              </a:rPr>
              <a:t>SMOKE STUDIES </a:t>
            </a:r>
            <a:endParaRPr lang="en-IN" dirty="0">
              <a:solidFill>
                <a:srgbClr val="FF0000"/>
              </a:solidFill>
            </a:endParaRPr>
          </a:p>
        </p:txBody>
      </p:sp>
    </p:spTree>
    <p:extLst>
      <p:ext uri="{BB962C8B-B14F-4D97-AF65-F5344CB8AC3E}">
        <p14:creationId xmlns:p14="http://schemas.microsoft.com/office/powerpoint/2010/main" val="12223800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7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536646" y="1524000"/>
            <a:ext cx="7692954" cy="5222453"/>
            <a:chOff x="272043" y="609600"/>
            <a:chExt cx="4247454" cy="6136853"/>
          </a:xfrm>
        </p:grpSpPr>
        <p:pic>
          <p:nvPicPr>
            <p:cNvPr id="245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09600"/>
              <a:ext cx="3986097"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598" name="Object 3"/>
            <p:cNvGraphicFramePr>
              <a:graphicFrameLocks noChangeAspect="1"/>
            </p:cNvGraphicFramePr>
            <p:nvPr>
              <p:extLst/>
            </p:nvPr>
          </p:nvGraphicFramePr>
          <p:xfrm>
            <a:off x="272043" y="3411263"/>
            <a:ext cx="416862" cy="668594"/>
          </p:xfrm>
          <a:graphic>
            <a:graphicData uri="http://schemas.openxmlformats.org/presentationml/2006/ole">
              <mc:AlternateContent xmlns:mc="http://schemas.openxmlformats.org/markup-compatibility/2006">
                <mc:Choice xmlns:v="urn:schemas-microsoft-com:vml" Requires="v">
                  <p:oleObj spid="_x0000_s134182" name="Equation" r:id="rId4" imgW="393529" imgH="431613" progId="Equation.3">
                    <p:embed/>
                  </p:oleObj>
                </mc:Choice>
                <mc:Fallback>
                  <p:oleObj name="Equation" r:id="rId4" imgW="393529"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043" y="3411263"/>
                          <a:ext cx="416862" cy="668594"/>
                        </a:xfrm>
                        <a:prstGeom prst="rect">
                          <a:avLst/>
                        </a:prstGeom>
                        <a:noFill/>
                        <a:ln>
                          <a:noFill/>
                        </a:ln>
                        <a:effectLst/>
                      </p:spPr>
                    </p:pic>
                  </p:oleObj>
                </mc:Fallback>
              </mc:AlternateContent>
            </a:graphicData>
          </a:graphic>
        </p:graphicFrame>
        <p:graphicFrame>
          <p:nvGraphicFramePr>
            <p:cNvPr id="24599" name="Object 4"/>
            <p:cNvGraphicFramePr>
              <a:graphicFrameLocks noChangeAspect="1"/>
            </p:cNvGraphicFramePr>
            <p:nvPr>
              <p:extLst/>
            </p:nvPr>
          </p:nvGraphicFramePr>
          <p:xfrm>
            <a:off x="2665344" y="5940024"/>
            <a:ext cx="465148" cy="806429"/>
          </p:xfrm>
          <a:graphic>
            <a:graphicData uri="http://schemas.openxmlformats.org/presentationml/2006/ole">
              <mc:AlternateContent xmlns:mc="http://schemas.openxmlformats.org/markup-compatibility/2006">
                <mc:Choice xmlns:v="urn:schemas-microsoft-com:vml" Requires="v">
                  <p:oleObj spid="_x0000_s134183" name="Equation" r:id="rId6" imgW="380880" imgH="431640" progId="Equation.3">
                    <p:embed/>
                  </p:oleObj>
                </mc:Choice>
                <mc:Fallback>
                  <p:oleObj name="Equation" r:id="rId6" imgW="380880" imgH="431640" progId="Equation.3">
                    <p:embed/>
                    <p:pic>
                      <p:nvPicPr>
                        <p:cNvPr id="0" name=""/>
                        <p:cNvPicPr>
                          <a:picLocks noChangeAspect="1" noChangeArrowheads="1"/>
                        </p:cNvPicPr>
                        <p:nvPr/>
                      </p:nvPicPr>
                      <p:blipFill>
                        <a:blip r:embed="rId7"/>
                        <a:srcRect/>
                        <a:stretch>
                          <a:fillRect/>
                        </a:stretch>
                      </p:blipFill>
                      <p:spPr bwMode="auto">
                        <a:xfrm>
                          <a:off x="2665344" y="5940024"/>
                          <a:ext cx="465148" cy="806429"/>
                        </a:xfrm>
                        <a:prstGeom prst="rect">
                          <a:avLst/>
                        </a:prstGeom>
                        <a:noFill/>
                        <a:ln>
                          <a:noFill/>
                        </a:ln>
                        <a:effectLst/>
                      </p:spPr>
                    </p:pic>
                  </p:oleObj>
                </mc:Fallback>
              </mc:AlternateContent>
            </a:graphicData>
          </a:graphic>
        </p:graphicFrame>
      </p:grpSp>
      <p:sp>
        <p:nvSpPr>
          <p:cNvPr id="21" name="Freeform 20"/>
          <p:cNvSpPr/>
          <p:nvPr/>
        </p:nvSpPr>
        <p:spPr>
          <a:xfrm>
            <a:off x="2544186" y="2133600"/>
            <a:ext cx="4558290" cy="3729038"/>
          </a:xfrm>
          <a:custGeom>
            <a:avLst/>
            <a:gdLst>
              <a:gd name="connsiteX0" fmla="*/ 2278966 w 2499360"/>
              <a:gd name="connsiteY0" fmla="*/ 0 h 4304714"/>
              <a:gd name="connsiteX1" fmla="*/ 2475914 w 2499360"/>
              <a:gd name="connsiteY1" fmla="*/ 1983544 h 4304714"/>
              <a:gd name="connsiteX2" fmla="*/ 2419643 w 2499360"/>
              <a:gd name="connsiteY2" fmla="*/ 2011680 h 4304714"/>
              <a:gd name="connsiteX3" fmla="*/ 2307101 w 2499360"/>
              <a:gd name="connsiteY3" fmla="*/ 2011680 h 4304714"/>
              <a:gd name="connsiteX4" fmla="*/ 1983544 w 2499360"/>
              <a:gd name="connsiteY4" fmla="*/ 2053883 h 4304714"/>
              <a:gd name="connsiteX5" fmla="*/ 900332 w 2499360"/>
              <a:gd name="connsiteY5" fmla="*/ 2166424 h 4304714"/>
              <a:gd name="connsiteX6" fmla="*/ 506437 w 2499360"/>
              <a:gd name="connsiteY6" fmla="*/ 2321169 h 4304714"/>
              <a:gd name="connsiteX7" fmla="*/ 154744 w 2499360"/>
              <a:gd name="connsiteY7" fmla="*/ 2574388 h 4304714"/>
              <a:gd name="connsiteX8" fmla="*/ 28135 w 2499360"/>
              <a:gd name="connsiteY8" fmla="*/ 2897944 h 4304714"/>
              <a:gd name="connsiteX9" fmla="*/ 56271 w 2499360"/>
              <a:gd name="connsiteY9" fmla="*/ 3038621 h 4304714"/>
              <a:gd name="connsiteX10" fmla="*/ 365760 w 2499360"/>
              <a:gd name="connsiteY10" fmla="*/ 3432517 h 4304714"/>
              <a:gd name="connsiteX11" fmla="*/ 1083212 w 2499360"/>
              <a:gd name="connsiteY11" fmla="*/ 3643532 h 4304714"/>
              <a:gd name="connsiteX12" fmla="*/ 1702191 w 2499360"/>
              <a:gd name="connsiteY12" fmla="*/ 3699803 h 4304714"/>
              <a:gd name="connsiteX13" fmla="*/ 2293034 w 2499360"/>
              <a:gd name="connsiteY13" fmla="*/ 3742006 h 4304714"/>
              <a:gd name="connsiteX14" fmla="*/ 2447778 w 2499360"/>
              <a:gd name="connsiteY14" fmla="*/ 3812344 h 4304714"/>
              <a:gd name="connsiteX15" fmla="*/ 2447778 w 2499360"/>
              <a:gd name="connsiteY15" fmla="*/ 4051495 h 4304714"/>
              <a:gd name="connsiteX16" fmla="*/ 2447778 w 2499360"/>
              <a:gd name="connsiteY16" fmla="*/ 4304714 h 430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99360" h="4304714">
                <a:moveTo>
                  <a:pt x="2278966" y="0"/>
                </a:moveTo>
                <a:cubicBezTo>
                  <a:pt x="2365717" y="824132"/>
                  <a:pt x="2452468" y="1648264"/>
                  <a:pt x="2475914" y="1983544"/>
                </a:cubicBezTo>
                <a:cubicBezTo>
                  <a:pt x="2499360" y="2318824"/>
                  <a:pt x="2447779" y="2006991"/>
                  <a:pt x="2419643" y="2011680"/>
                </a:cubicBezTo>
                <a:cubicBezTo>
                  <a:pt x="2391508" y="2016369"/>
                  <a:pt x="2379784" y="2004646"/>
                  <a:pt x="2307101" y="2011680"/>
                </a:cubicBezTo>
                <a:cubicBezTo>
                  <a:pt x="2234418" y="2018714"/>
                  <a:pt x="1983544" y="2053883"/>
                  <a:pt x="1983544" y="2053883"/>
                </a:cubicBezTo>
                <a:cubicBezTo>
                  <a:pt x="1749083" y="2079674"/>
                  <a:pt x="1146516" y="2121876"/>
                  <a:pt x="900332" y="2166424"/>
                </a:cubicBezTo>
                <a:cubicBezTo>
                  <a:pt x="654148" y="2210972"/>
                  <a:pt x="630702" y="2253175"/>
                  <a:pt x="506437" y="2321169"/>
                </a:cubicBezTo>
                <a:cubicBezTo>
                  <a:pt x="382172" y="2389163"/>
                  <a:pt x="234461" y="2478259"/>
                  <a:pt x="154744" y="2574388"/>
                </a:cubicBezTo>
                <a:cubicBezTo>
                  <a:pt x="75027" y="2670517"/>
                  <a:pt x="44547" y="2820572"/>
                  <a:pt x="28135" y="2897944"/>
                </a:cubicBezTo>
                <a:cubicBezTo>
                  <a:pt x="11723" y="2975316"/>
                  <a:pt x="0" y="2949525"/>
                  <a:pt x="56271" y="3038621"/>
                </a:cubicBezTo>
                <a:cubicBezTo>
                  <a:pt x="112542" y="3127717"/>
                  <a:pt x="194603" y="3331699"/>
                  <a:pt x="365760" y="3432517"/>
                </a:cubicBezTo>
                <a:cubicBezTo>
                  <a:pt x="536917" y="3533335"/>
                  <a:pt x="860474" y="3598984"/>
                  <a:pt x="1083212" y="3643532"/>
                </a:cubicBezTo>
                <a:cubicBezTo>
                  <a:pt x="1305951" y="3688080"/>
                  <a:pt x="1702191" y="3699803"/>
                  <a:pt x="1702191" y="3699803"/>
                </a:cubicBezTo>
                <a:cubicBezTo>
                  <a:pt x="1903828" y="3716215"/>
                  <a:pt x="2168770" y="3723249"/>
                  <a:pt x="2293034" y="3742006"/>
                </a:cubicBezTo>
                <a:cubicBezTo>
                  <a:pt x="2417298" y="3760763"/>
                  <a:pt x="2421987" y="3760763"/>
                  <a:pt x="2447778" y="3812344"/>
                </a:cubicBezTo>
                <a:cubicBezTo>
                  <a:pt x="2473569" y="3863925"/>
                  <a:pt x="2447778" y="4051495"/>
                  <a:pt x="2447778" y="4051495"/>
                </a:cubicBezTo>
                <a:lnTo>
                  <a:pt x="2447778" y="4304714"/>
                </a:lnTo>
              </a:path>
            </a:pathLst>
          </a:custGeom>
          <a:ln w="317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IN"/>
          </a:p>
        </p:txBody>
      </p:sp>
      <p:sp>
        <p:nvSpPr>
          <p:cNvPr id="22" name="Freeform 21"/>
          <p:cNvSpPr/>
          <p:nvPr/>
        </p:nvSpPr>
        <p:spPr>
          <a:xfrm>
            <a:off x="2057400" y="2311400"/>
            <a:ext cx="4876800" cy="3403600"/>
          </a:xfrm>
          <a:custGeom>
            <a:avLst/>
            <a:gdLst>
              <a:gd name="connsiteX0" fmla="*/ 2633003 w 2780713"/>
              <a:gd name="connsiteY0" fmla="*/ 0 h 4234375"/>
              <a:gd name="connsiteX1" fmla="*/ 2745544 w 2780713"/>
              <a:gd name="connsiteY1" fmla="*/ 1856935 h 4234375"/>
              <a:gd name="connsiteX2" fmla="*/ 2759612 w 2780713"/>
              <a:gd name="connsiteY2" fmla="*/ 2025748 h 4234375"/>
              <a:gd name="connsiteX3" fmla="*/ 2633003 w 2780713"/>
              <a:gd name="connsiteY3" fmla="*/ 2025748 h 4234375"/>
              <a:gd name="connsiteX4" fmla="*/ 1887415 w 2780713"/>
              <a:gd name="connsiteY4" fmla="*/ 2152357 h 4234375"/>
              <a:gd name="connsiteX5" fmla="*/ 1338775 w 2780713"/>
              <a:gd name="connsiteY5" fmla="*/ 2236763 h 4234375"/>
              <a:gd name="connsiteX6" fmla="*/ 973015 w 2780713"/>
              <a:gd name="connsiteY6" fmla="*/ 2419643 h 4234375"/>
              <a:gd name="connsiteX7" fmla="*/ 382172 w 2780713"/>
              <a:gd name="connsiteY7" fmla="*/ 2658794 h 4234375"/>
              <a:gd name="connsiteX8" fmla="*/ 185224 w 2780713"/>
              <a:gd name="connsiteY8" fmla="*/ 2757268 h 4234375"/>
              <a:gd name="connsiteX9" fmla="*/ 30480 w 2780713"/>
              <a:gd name="connsiteY9" fmla="*/ 2855741 h 4234375"/>
              <a:gd name="connsiteX10" fmla="*/ 128954 w 2780713"/>
              <a:gd name="connsiteY10" fmla="*/ 3038621 h 4234375"/>
              <a:gd name="connsiteX11" fmla="*/ 804203 w 2780713"/>
              <a:gd name="connsiteY11" fmla="*/ 3404381 h 4234375"/>
              <a:gd name="connsiteX12" fmla="*/ 1296572 w 2780713"/>
              <a:gd name="connsiteY12" fmla="*/ 3559126 h 4234375"/>
              <a:gd name="connsiteX13" fmla="*/ 2028092 w 2780713"/>
              <a:gd name="connsiteY13" fmla="*/ 3727938 h 4234375"/>
              <a:gd name="connsiteX14" fmla="*/ 2421987 w 2780713"/>
              <a:gd name="connsiteY14" fmla="*/ 3742006 h 4234375"/>
              <a:gd name="connsiteX15" fmla="*/ 2618935 w 2780713"/>
              <a:gd name="connsiteY15" fmla="*/ 3868615 h 4234375"/>
              <a:gd name="connsiteX16" fmla="*/ 2759612 w 2780713"/>
              <a:gd name="connsiteY16" fmla="*/ 4023360 h 4234375"/>
              <a:gd name="connsiteX17" fmla="*/ 2745544 w 2780713"/>
              <a:gd name="connsiteY17" fmla="*/ 4234375 h 423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80713" h="4234375">
                <a:moveTo>
                  <a:pt x="2633003" y="0"/>
                </a:moveTo>
                <a:cubicBezTo>
                  <a:pt x="2678722" y="759655"/>
                  <a:pt x="2724442" y="1519310"/>
                  <a:pt x="2745544" y="1856935"/>
                </a:cubicBezTo>
                <a:cubicBezTo>
                  <a:pt x="2766646" y="2194560"/>
                  <a:pt x="2778369" y="1997613"/>
                  <a:pt x="2759612" y="2025748"/>
                </a:cubicBezTo>
                <a:cubicBezTo>
                  <a:pt x="2740855" y="2053883"/>
                  <a:pt x="2778369" y="2004647"/>
                  <a:pt x="2633003" y="2025748"/>
                </a:cubicBezTo>
                <a:cubicBezTo>
                  <a:pt x="2487637" y="2046849"/>
                  <a:pt x="1887415" y="2152357"/>
                  <a:pt x="1887415" y="2152357"/>
                </a:cubicBezTo>
                <a:cubicBezTo>
                  <a:pt x="1671710" y="2187526"/>
                  <a:pt x="1491175" y="2192215"/>
                  <a:pt x="1338775" y="2236763"/>
                </a:cubicBezTo>
                <a:cubicBezTo>
                  <a:pt x="1186375" y="2281311"/>
                  <a:pt x="1132449" y="2349305"/>
                  <a:pt x="973015" y="2419643"/>
                </a:cubicBezTo>
                <a:cubicBezTo>
                  <a:pt x="813581" y="2489981"/>
                  <a:pt x="513470" y="2602523"/>
                  <a:pt x="382172" y="2658794"/>
                </a:cubicBezTo>
                <a:cubicBezTo>
                  <a:pt x="250874" y="2715065"/>
                  <a:pt x="243839" y="2724444"/>
                  <a:pt x="185224" y="2757268"/>
                </a:cubicBezTo>
                <a:cubicBezTo>
                  <a:pt x="126609" y="2790093"/>
                  <a:pt x="39858" y="2808849"/>
                  <a:pt x="30480" y="2855741"/>
                </a:cubicBezTo>
                <a:cubicBezTo>
                  <a:pt x="21102" y="2902633"/>
                  <a:pt x="0" y="2947181"/>
                  <a:pt x="128954" y="3038621"/>
                </a:cubicBezTo>
                <a:cubicBezTo>
                  <a:pt x="257908" y="3130061"/>
                  <a:pt x="609600" y="3317630"/>
                  <a:pt x="804203" y="3404381"/>
                </a:cubicBezTo>
                <a:cubicBezTo>
                  <a:pt x="998806" y="3491132"/>
                  <a:pt x="1092591" y="3505200"/>
                  <a:pt x="1296572" y="3559126"/>
                </a:cubicBezTo>
                <a:cubicBezTo>
                  <a:pt x="1500553" y="3613052"/>
                  <a:pt x="1840523" y="3697458"/>
                  <a:pt x="2028092" y="3727938"/>
                </a:cubicBezTo>
                <a:cubicBezTo>
                  <a:pt x="2215661" y="3758418"/>
                  <a:pt x="2323513" y="3718560"/>
                  <a:pt x="2421987" y="3742006"/>
                </a:cubicBezTo>
                <a:cubicBezTo>
                  <a:pt x="2520461" y="3765452"/>
                  <a:pt x="2562664" y="3821723"/>
                  <a:pt x="2618935" y="3868615"/>
                </a:cubicBezTo>
                <a:cubicBezTo>
                  <a:pt x="2675206" y="3915507"/>
                  <a:pt x="2738511" y="3962400"/>
                  <a:pt x="2759612" y="4023360"/>
                </a:cubicBezTo>
                <a:cubicBezTo>
                  <a:pt x="2780713" y="4084320"/>
                  <a:pt x="2763128" y="4159347"/>
                  <a:pt x="2745544" y="4234375"/>
                </a:cubicBezTo>
              </a:path>
            </a:pathLst>
          </a:custGeom>
          <a:ln w="444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IN"/>
          </a:p>
        </p:txBody>
      </p:sp>
      <p:sp>
        <p:nvSpPr>
          <p:cNvPr id="23" name="Freeform 22"/>
          <p:cNvSpPr/>
          <p:nvPr/>
        </p:nvSpPr>
        <p:spPr>
          <a:xfrm>
            <a:off x="3513138" y="1981199"/>
            <a:ext cx="3421062" cy="3881439"/>
          </a:xfrm>
          <a:custGeom>
            <a:avLst/>
            <a:gdLst>
              <a:gd name="connsiteX0" fmla="*/ 1824111 w 1941341"/>
              <a:gd name="connsiteY0" fmla="*/ 0 h 4248443"/>
              <a:gd name="connsiteX1" fmla="*/ 1852246 w 1941341"/>
              <a:gd name="connsiteY1" fmla="*/ 815926 h 4248443"/>
              <a:gd name="connsiteX2" fmla="*/ 1908517 w 1941341"/>
              <a:gd name="connsiteY2" fmla="*/ 1491175 h 4248443"/>
              <a:gd name="connsiteX3" fmla="*/ 1936652 w 1941341"/>
              <a:gd name="connsiteY3" fmla="*/ 1842868 h 4248443"/>
              <a:gd name="connsiteX4" fmla="*/ 1880381 w 1941341"/>
              <a:gd name="connsiteY4" fmla="*/ 1955409 h 4248443"/>
              <a:gd name="connsiteX5" fmla="*/ 1852246 w 1941341"/>
              <a:gd name="connsiteY5" fmla="*/ 1969477 h 4248443"/>
              <a:gd name="connsiteX6" fmla="*/ 1205132 w 1941341"/>
              <a:gd name="connsiteY6" fmla="*/ 2194560 h 4248443"/>
              <a:gd name="connsiteX7" fmla="*/ 825305 w 1941341"/>
              <a:gd name="connsiteY7" fmla="*/ 2349304 h 4248443"/>
              <a:gd name="connsiteX8" fmla="*/ 431409 w 1941341"/>
              <a:gd name="connsiteY8" fmla="*/ 2560320 h 4248443"/>
              <a:gd name="connsiteX9" fmla="*/ 121920 w 1941341"/>
              <a:gd name="connsiteY9" fmla="*/ 2855741 h 4248443"/>
              <a:gd name="connsiteX10" fmla="*/ 37514 w 1941341"/>
              <a:gd name="connsiteY10" fmla="*/ 2940148 h 4248443"/>
              <a:gd name="connsiteX11" fmla="*/ 347003 w 1941341"/>
              <a:gd name="connsiteY11" fmla="*/ 3221501 h 4248443"/>
              <a:gd name="connsiteX12" fmla="*/ 839372 w 1941341"/>
              <a:gd name="connsiteY12" fmla="*/ 3460652 h 4248443"/>
              <a:gd name="connsiteX13" fmla="*/ 1219200 w 1941341"/>
              <a:gd name="connsiteY13" fmla="*/ 3629464 h 4248443"/>
              <a:gd name="connsiteX14" fmla="*/ 1528689 w 1941341"/>
              <a:gd name="connsiteY14" fmla="*/ 3742006 h 4248443"/>
              <a:gd name="connsiteX15" fmla="*/ 1683434 w 1941341"/>
              <a:gd name="connsiteY15" fmla="*/ 3868615 h 4248443"/>
              <a:gd name="connsiteX16" fmla="*/ 1838178 w 1941341"/>
              <a:gd name="connsiteY16" fmla="*/ 4065563 h 4248443"/>
              <a:gd name="connsiteX17" fmla="*/ 1880381 w 1941341"/>
              <a:gd name="connsiteY17" fmla="*/ 4248443 h 4248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41341" h="4248443">
                <a:moveTo>
                  <a:pt x="1824111" y="0"/>
                </a:moveTo>
                <a:cubicBezTo>
                  <a:pt x="1831144" y="283698"/>
                  <a:pt x="1838178" y="567397"/>
                  <a:pt x="1852246" y="815926"/>
                </a:cubicBezTo>
                <a:cubicBezTo>
                  <a:pt x="1866314" y="1064455"/>
                  <a:pt x="1894449" y="1320018"/>
                  <a:pt x="1908517" y="1491175"/>
                </a:cubicBezTo>
                <a:cubicBezTo>
                  <a:pt x="1922585" y="1662332"/>
                  <a:pt x="1941341" y="1765496"/>
                  <a:pt x="1936652" y="1842868"/>
                </a:cubicBezTo>
                <a:cubicBezTo>
                  <a:pt x="1931963" y="1920240"/>
                  <a:pt x="1894449" y="1934308"/>
                  <a:pt x="1880381" y="1955409"/>
                </a:cubicBezTo>
                <a:cubicBezTo>
                  <a:pt x="1866313" y="1976511"/>
                  <a:pt x="1852246" y="1969477"/>
                  <a:pt x="1852246" y="1969477"/>
                </a:cubicBezTo>
                <a:lnTo>
                  <a:pt x="1205132" y="2194560"/>
                </a:lnTo>
                <a:cubicBezTo>
                  <a:pt x="1033975" y="2257864"/>
                  <a:pt x="954259" y="2288344"/>
                  <a:pt x="825305" y="2349304"/>
                </a:cubicBezTo>
                <a:cubicBezTo>
                  <a:pt x="696351" y="2410264"/>
                  <a:pt x="548640" y="2475914"/>
                  <a:pt x="431409" y="2560320"/>
                </a:cubicBezTo>
                <a:cubicBezTo>
                  <a:pt x="314178" y="2644726"/>
                  <a:pt x="187569" y="2792436"/>
                  <a:pt x="121920" y="2855741"/>
                </a:cubicBezTo>
                <a:cubicBezTo>
                  <a:pt x="56271" y="2919046"/>
                  <a:pt x="0" y="2879188"/>
                  <a:pt x="37514" y="2940148"/>
                </a:cubicBezTo>
                <a:cubicBezTo>
                  <a:pt x="75028" y="3001108"/>
                  <a:pt x="213360" y="3134750"/>
                  <a:pt x="347003" y="3221501"/>
                </a:cubicBezTo>
                <a:cubicBezTo>
                  <a:pt x="480646" y="3308252"/>
                  <a:pt x="694006" y="3392658"/>
                  <a:pt x="839372" y="3460652"/>
                </a:cubicBezTo>
                <a:cubicBezTo>
                  <a:pt x="984738" y="3528646"/>
                  <a:pt x="1104314" y="3582572"/>
                  <a:pt x="1219200" y="3629464"/>
                </a:cubicBezTo>
                <a:cubicBezTo>
                  <a:pt x="1334086" y="3676356"/>
                  <a:pt x="1451317" y="3702148"/>
                  <a:pt x="1528689" y="3742006"/>
                </a:cubicBezTo>
                <a:cubicBezTo>
                  <a:pt x="1606061" y="3781864"/>
                  <a:pt x="1631853" y="3814689"/>
                  <a:pt x="1683434" y="3868615"/>
                </a:cubicBezTo>
                <a:cubicBezTo>
                  <a:pt x="1735015" y="3922541"/>
                  <a:pt x="1805354" y="4002258"/>
                  <a:pt x="1838178" y="4065563"/>
                </a:cubicBezTo>
                <a:cubicBezTo>
                  <a:pt x="1871002" y="4128868"/>
                  <a:pt x="1875691" y="4188655"/>
                  <a:pt x="1880381" y="4248443"/>
                </a:cubicBezTo>
              </a:path>
            </a:pathLst>
          </a:custGeom>
          <a:ln w="41275">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IN"/>
          </a:p>
        </p:txBody>
      </p:sp>
      <p:sp>
        <p:nvSpPr>
          <p:cNvPr id="24584" name="Title 1"/>
          <p:cNvSpPr>
            <a:spLocks noGrp="1"/>
          </p:cNvSpPr>
          <p:nvPr>
            <p:ph type="title"/>
          </p:nvPr>
        </p:nvSpPr>
        <p:spPr>
          <a:xfrm>
            <a:off x="-68262" y="167834"/>
            <a:ext cx="7543800" cy="855663"/>
          </a:xfrm>
        </p:spPr>
        <p:txBody>
          <a:bodyPr/>
          <a:lstStyle/>
          <a:p>
            <a:r>
              <a:rPr lang="en-IN" sz="2800" dirty="0" smtClean="0">
                <a:latin typeface="Times New Roman" panose="02020603050405020304" pitchFamily="18" charset="0"/>
                <a:cs typeface="Times New Roman" panose="02020603050405020304" pitchFamily="18" charset="0"/>
              </a:rPr>
              <a:t>Computational Study of Mid &amp; Far </a:t>
            </a:r>
            <a:r>
              <a:rPr lang="en-IN" sz="2800" dirty="0">
                <a:latin typeface="Times New Roman" panose="02020603050405020304" pitchFamily="18" charset="0"/>
                <a:cs typeface="Times New Roman" panose="02020603050405020304" pitchFamily="18" charset="0"/>
              </a:rPr>
              <a:t>W</a:t>
            </a:r>
            <a:r>
              <a:rPr lang="en-IN" sz="2800" dirty="0" smtClean="0">
                <a:latin typeface="Times New Roman" panose="02020603050405020304" pitchFamily="18" charset="0"/>
                <a:cs typeface="Times New Roman" panose="02020603050405020304" pitchFamily="18" charset="0"/>
              </a:rPr>
              <a:t>akes</a:t>
            </a:r>
            <a:endParaRPr lang="en-IN" sz="2800" i="1" dirty="0" smtClean="0">
              <a:latin typeface="Times New Roman" panose="02020603050405020304" pitchFamily="18" charset="0"/>
              <a:cs typeface="Times New Roman" panose="02020603050405020304" pitchFamily="18" charset="0"/>
            </a:endParaRPr>
          </a:p>
        </p:txBody>
      </p:sp>
      <p:grpSp>
        <p:nvGrpSpPr>
          <p:cNvPr id="24" name="Group 23"/>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4234"/>
                <a:ext cx="5616" cy="86"/>
                <a:chOff x="96" y="4176"/>
                <a:chExt cx="5520" cy="144"/>
              </a:xfrm>
            </p:grpSpPr>
            <p:sp>
              <p:nvSpPr>
                <p:cNvPr id="32" name="Rectangle 3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4666523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533400" y="1546351"/>
            <a:ext cx="8001000" cy="5083049"/>
          </a:xfrm>
          <a:prstGeom prst="rect">
            <a:avLst/>
          </a:prstGeom>
        </p:spPr>
      </p:pic>
      <p:sp>
        <p:nvSpPr>
          <p:cNvPr id="24584" name="Title 1"/>
          <p:cNvSpPr>
            <a:spLocks noGrp="1"/>
          </p:cNvSpPr>
          <p:nvPr>
            <p:ph type="title"/>
          </p:nvPr>
        </p:nvSpPr>
        <p:spPr>
          <a:xfrm>
            <a:off x="262663" y="215519"/>
            <a:ext cx="6781800" cy="836993"/>
          </a:xfrm>
        </p:spPr>
        <p:txBody>
          <a:bodyPr/>
          <a:lstStyle/>
          <a:p>
            <a:r>
              <a:rPr lang="en-IN" sz="2800" dirty="0" smtClean="0">
                <a:latin typeface="Times New Roman" panose="02020603050405020304" pitchFamily="18" charset="0"/>
                <a:cs typeface="Times New Roman" panose="02020603050405020304" pitchFamily="18" charset="0"/>
              </a:rPr>
              <a:t>Computational Analysis : Comparative Study of  Different WT </a:t>
            </a:r>
            <a:r>
              <a:rPr lang="en-IN" sz="2800" dirty="0" err="1">
                <a:latin typeface="Times New Roman" panose="02020603050405020304" pitchFamily="18" charset="0"/>
                <a:cs typeface="Times New Roman" panose="02020603050405020304" pitchFamily="18" charset="0"/>
              </a:rPr>
              <a:t>W</a:t>
            </a:r>
            <a:r>
              <a:rPr lang="en-IN" sz="2800" dirty="0" err="1" smtClean="0">
                <a:latin typeface="Times New Roman" panose="02020603050405020304" pitchFamily="18" charset="0"/>
                <a:cs typeface="Times New Roman" panose="02020603050405020304" pitchFamily="18" charset="0"/>
              </a:rPr>
              <a:t>akefields</a:t>
            </a:r>
            <a:endParaRPr lang="en-IN" sz="2800" i="1" dirty="0" smtClean="0">
              <a:latin typeface="Times New Roman" panose="02020603050405020304" pitchFamily="18" charset="0"/>
              <a:cs typeface="Times New Roman" panose="02020603050405020304" pitchFamily="18" charset="0"/>
            </a:endParaRPr>
          </a:p>
        </p:txBody>
      </p:sp>
      <p:sp>
        <p:nvSpPr>
          <p:cNvPr id="5" name="Freeform 4"/>
          <p:cNvSpPr/>
          <p:nvPr/>
        </p:nvSpPr>
        <p:spPr>
          <a:xfrm>
            <a:off x="4747161" y="2149295"/>
            <a:ext cx="2493818" cy="3408218"/>
          </a:xfrm>
          <a:custGeom>
            <a:avLst/>
            <a:gdLst>
              <a:gd name="connsiteX0" fmla="*/ 0 w 2493818"/>
              <a:gd name="connsiteY0" fmla="*/ 3408218 h 3408218"/>
              <a:gd name="connsiteX1" fmla="*/ 344384 w 2493818"/>
              <a:gd name="connsiteY1" fmla="*/ 3230088 h 3408218"/>
              <a:gd name="connsiteX2" fmla="*/ 486888 w 2493818"/>
              <a:gd name="connsiteY2" fmla="*/ 2945081 h 3408218"/>
              <a:gd name="connsiteX3" fmla="*/ 855023 w 2493818"/>
              <a:gd name="connsiteY3" fmla="*/ 2137558 h 3408218"/>
              <a:gd name="connsiteX4" fmla="*/ 1270660 w 2493818"/>
              <a:gd name="connsiteY4" fmla="*/ 1543792 h 3408218"/>
              <a:gd name="connsiteX5" fmla="*/ 1781299 w 2493818"/>
              <a:gd name="connsiteY5" fmla="*/ 973777 h 3408218"/>
              <a:gd name="connsiteX6" fmla="*/ 2327564 w 2493818"/>
              <a:gd name="connsiteY6" fmla="*/ 285008 h 3408218"/>
              <a:gd name="connsiteX7" fmla="*/ 2493818 w 2493818"/>
              <a:gd name="connsiteY7" fmla="*/ 0 h 340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3818" h="3408218">
                <a:moveTo>
                  <a:pt x="0" y="3408218"/>
                </a:moveTo>
                <a:cubicBezTo>
                  <a:pt x="131618" y="3357747"/>
                  <a:pt x="263236" y="3307277"/>
                  <a:pt x="344384" y="3230088"/>
                </a:cubicBezTo>
                <a:cubicBezTo>
                  <a:pt x="425532" y="3152898"/>
                  <a:pt x="401782" y="3127169"/>
                  <a:pt x="486888" y="2945081"/>
                </a:cubicBezTo>
                <a:cubicBezTo>
                  <a:pt x="571994" y="2762993"/>
                  <a:pt x="724394" y="2371106"/>
                  <a:pt x="855023" y="2137558"/>
                </a:cubicBezTo>
                <a:cubicBezTo>
                  <a:pt x="985652" y="1904010"/>
                  <a:pt x="1116281" y="1737755"/>
                  <a:pt x="1270660" y="1543792"/>
                </a:cubicBezTo>
                <a:cubicBezTo>
                  <a:pt x="1425039" y="1349828"/>
                  <a:pt x="1605148" y="1183574"/>
                  <a:pt x="1781299" y="973777"/>
                </a:cubicBezTo>
                <a:cubicBezTo>
                  <a:pt x="1957450" y="763980"/>
                  <a:pt x="2208811" y="447304"/>
                  <a:pt x="2327564" y="285008"/>
                </a:cubicBezTo>
                <a:cubicBezTo>
                  <a:pt x="2446317" y="122712"/>
                  <a:pt x="2470067" y="61356"/>
                  <a:pt x="2493818" y="0"/>
                </a:cubicBezTo>
              </a:path>
            </a:pathLst>
          </a:custGeom>
          <a:noFill/>
          <a:ln w="603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Freeform 5"/>
          <p:cNvSpPr/>
          <p:nvPr/>
        </p:nvSpPr>
        <p:spPr>
          <a:xfrm>
            <a:off x="5483431" y="2196796"/>
            <a:ext cx="1389413" cy="3170712"/>
          </a:xfrm>
          <a:custGeom>
            <a:avLst/>
            <a:gdLst>
              <a:gd name="connsiteX0" fmla="*/ 0 w 1389413"/>
              <a:gd name="connsiteY0" fmla="*/ 3170712 h 3170712"/>
              <a:gd name="connsiteX1" fmla="*/ 344385 w 1389413"/>
              <a:gd name="connsiteY1" fmla="*/ 2731325 h 3170712"/>
              <a:gd name="connsiteX2" fmla="*/ 736270 w 1389413"/>
              <a:gd name="connsiteY2" fmla="*/ 2196935 h 3170712"/>
              <a:gd name="connsiteX3" fmla="*/ 938151 w 1389413"/>
              <a:gd name="connsiteY3" fmla="*/ 1793174 h 3170712"/>
              <a:gd name="connsiteX4" fmla="*/ 1080655 w 1389413"/>
              <a:gd name="connsiteY4" fmla="*/ 1377538 h 3170712"/>
              <a:gd name="connsiteX5" fmla="*/ 1151907 w 1389413"/>
              <a:gd name="connsiteY5" fmla="*/ 1033154 h 3170712"/>
              <a:gd name="connsiteX6" fmla="*/ 1389413 w 1389413"/>
              <a:gd name="connsiteY6" fmla="*/ 0 h 317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9413" h="3170712">
                <a:moveTo>
                  <a:pt x="0" y="3170712"/>
                </a:moveTo>
                <a:cubicBezTo>
                  <a:pt x="110836" y="3032166"/>
                  <a:pt x="221673" y="2893621"/>
                  <a:pt x="344385" y="2731325"/>
                </a:cubicBezTo>
                <a:cubicBezTo>
                  <a:pt x="467097" y="2569029"/>
                  <a:pt x="637309" y="2353293"/>
                  <a:pt x="736270" y="2196935"/>
                </a:cubicBezTo>
                <a:cubicBezTo>
                  <a:pt x="835231" y="2040576"/>
                  <a:pt x="880754" y="1929740"/>
                  <a:pt x="938151" y="1793174"/>
                </a:cubicBezTo>
                <a:cubicBezTo>
                  <a:pt x="995549" y="1656608"/>
                  <a:pt x="1045029" y="1504208"/>
                  <a:pt x="1080655" y="1377538"/>
                </a:cubicBezTo>
                <a:cubicBezTo>
                  <a:pt x="1116281" y="1250868"/>
                  <a:pt x="1100447" y="1262744"/>
                  <a:pt x="1151907" y="1033154"/>
                </a:cubicBezTo>
                <a:cubicBezTo>
                  <a:pt x="1203367" y="803564"/>
                  <a:pt x="1296390" y="401782"/>
                  <a:pt x="1389413" y="0"/>
                </a:cubicBezTo>
              </a:path>
            </a:pathLst>
          </a:custGeom>
          <a:noFill/>
          <a:ln w="444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Freeform 7"/>
          <p:cNvSpPr/>
          <p:nvPr/>
        </p:nvSpPr>
        <p:spPr>
          <a:xfrm>
            <a:off x="4735286" y="2196796"/>
            <a:ext cx="2386940" cy="3135086"/>
          </a:xfrm>
          <a:custGeom>
            <a:avLst/>
            <a:gdLst>
              <a:gd name="connsiteX0" fmla="*/ 0 w 2386940"/>
              <a:gd name="connsiteY0" fmla="*/ 3135086 h 3135086"/>
              <a:gd name="connsiteX1" fmla="*/ 225631 w 2386940"/>
              <a:gd name="connsiteY1" fmla="*/ 2980707 h 3135086"/>
              <a:gd name="connsiteX2" fmla="*/ 296883 w 2386940"/>
              <a:gd name="connsiteY2" fmla="*/ 2660073 h 3135086"/>
              <a:gd name="connsiteX3" fmla="*/ 391885 w 2386940"/>
              <a:gd name="connsiteY3" fmla="*/ 2244437 h 3135086"/>
              <a:gd name="connsiteX4" fmla="*/ 736270 w 2386940"/>
              <a:gd name="connsiteY4" fmla="*/ 1816925 h 3135086"/>
              <a:gd name="connsiteX5" fmla="*/ 1163782 w 2386940"/>
              <a:gd name="connsiteY5" fmla="*/ 1413164 h 3135086"/>
              <a:gd name="connsiteX6" fmla="*/ 1531917 w 2386940"/>
              <a:gd name="connsiteY6" fmla="*/ 1080655 h 3135086"/>
              <a:gd name="connsiteX7" fmla="*/ 1864426 w 2386940"/>
              <a:gd name="connsiteY7" fmla="*/ 748146 h 3135086"/>
              <a:gd name="connsiteX8" fmla="*/ 2386940 w 2386940"/>
              <a:gd name="connsiteY8" fmla="*/ 0 h 3135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940" h="3135086">
                <a:moveTo>
                  <a:pt x="0" y="3135086"/>
                </a:moveTo>
                <a:cubicBezTo>
                  <a:pt x="88075" y="3097481"/>
                  <a:pt x="176151" y="3059876"/>
                  <a:pt x="225631" y="2980707"/>
                </a:cubicBezTo>
                <a:cubicBezTo>
                  <a:pt x="275111" y="2901538"/>
                  <a:pt x="269174" y="2782785"/>
                  <a:pt x="296883" y="2660073"/>
                </a:cubicBezTo>
                <a:cubicBezTo>
                  <a:pt x="324592" y="2537361"/>
                  <a:pt x="318654" y="2384962"/>
                  <a:pt x="391885" y="2244437"/>
                </a:cubicBezTo>
                <a:cubicBezTo>
                  <a:pt x="465116" y="2103912"/>
                  <a:pt x="607621" y="1955470"/>
                  <a:pt x="736270" y="1816925"/>
                </a:cubicBezTo>
                <a:cubicBezTo>
                  <a:pt x="864919" y="1678380"/>
                  <a:pt x="1031174" y="1535876"/>
                  <a:pt x="1163782" y="1413164"/>
                </a:cubicBezTo>
                <a:cubicBezTo>
                  <a:pt x="1296390" y="1290452"/>
                  <a:pt x="1415143" y="1191491"/>
                  <a:pt x="1531917" y="1080655"/>
                </a:cubicBezTo>
                <a:cubicBezTo>
                  <a:pt x="1648691" y="969819"/>
                  <a:pt x="1721922" y="928255"/>
                  <a:pt x="1864426" y="748146"/>
                </a:cubicBezTo>
                <a:cubicBezTo>
                  <a:pt x="2006930" y="568037"/>
                  <a:pt x="2196935" y="284018"/>
                  <a:pt x="2386940" y="0"/>
                </a:cubicBezTo>
              </a:path>
            </a:pathLst>
          </a:custGeom>
          <a:noFill/>
          <a:ln w="60325">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Freeform 8"/>
          <p:cNvSpPr/>
          <p:nvPr/>
        </p:nvSpPr>
        <p:spPr>
          <a:xfrm>
            <a:off x="5554683" y="2220547"/>
            <a:ext cx="1401288" cy="3123210"/>
          </a:xfrm>
          <a:custGeom>
            <a:avLst/>
            <a:gdLst>
              <a:gd name="connsiteX0" fmla="*/ 0 w 1401288"/>
              <a:gd name="connsiteY0" fmla="*/ 3123210 h 3123210"/>
              <a:gd name="connsiteX1" fmla="*/ 59377 w 1401288"/>
              <a:gd name="connsiteY1" fmla="*/ 3063834 h 3123210"/>
              <a:gd name="connsiteX2" fmla="*/ 570016 w 1401288"/>
              <a:gd name="connsiteY2" fmla="*/ 2565070 h 3123210"/>
              <a:gd name="connsiteX3" fmla="*/ 1033153 w 1401288"/>
              <a:gd name="connsiteY3" fmla="*/ 1674421 h 3123210"/>
              <a:gd name="connsiteX4" fmla="*/ 1270660 w 1401288"/>
              <a:gd name="connsiteY4" fmla="*/ 665018 h 3123210"/>
              <a:gd name="connsiteX5" fmla="*/ 1401288 w 1401288"/>
              <a:gd name="connsiteY5" fmla="*/ 0 h 3123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1288" h="3123210">
                <a:moveTo>
                  <a:pt x="0" y="3123210"/>
                </a:moveTo>
                <a:lnTo>
                  <a:pt x="59377" y="3063834"/>
                </a:lnTo>
                <a:cubicBezTo>
                  <a:pt x="154380" y="2970811"/>
                  <a:pt x="407720" y="2796639"/>
                  <a:pt x="570016" y="2565070"/>
                </a:cubicBezTo>
                <a:cubicBezTo>
                  <a:pt x="732312" y="2333501"/>
                  <a:pt x="916379" y="1991096"/>
                  <a:pt x="1033153" y="1674421"/>
                </a:cubicBezTo>
                <a:cubicBezTo>
                  <a:pt x="1149927" y="1357746"/>
                  <a:pt x="1209304" y="944088"/>
                  <a:pt x="1270660" y="665018"/>
                </a:cubicBezTo>
                <a:cubicBezTo>
                  <a:pt x="1332016" y="385948"/>
                  <a:pt x="1366652" y="192974"/>
                  <a:pt x="1401288" y="0"/>
                </a:cubicBezTo>
              </a:path>
            </a:pathLst>
          </a:custGeom>
          <a:noFill/>
          <a:ln w="603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2267453" y="4809367"/>
            <a:ext cx="906017" cy="461665"/>
          </a:xfrm>
          <a:prstGeom prst="rect">
            <a:avLst/>
          </a:prstGeom>
          <a:noFill/>
        </p:spPr>
        <p:txBody>
          <a:bodyPr wrap="none" rtlCol="0">
            <a:spAutoFit/>
          </a:bodyPr>
          <a:lstStyle/>
          <a:p>
            <a:r>
              <a:rPr lang="en-IN" b="0" i="1" dirty="0" smtClean="0">
                <a:latin typeface="Times New Roman" panose="02020603050405020304" pitchFamily="18" charset="0"/>
                <a:cs typeface="Times New Roman" panose="02020603050405020304" pitchFamily="18" charset="0"/>
              </a:rPr>
              <a:t>x=2D</a:t>
            </a:r>
            <a:endParaRPr lang="en-IN" b="0" i="1" dirty="0">
              <a:latin typeface="Times New Roman" panose="02020603050405020304" pitchFamily="18" charset="0"/>
              <a:cs typeface="Times New Roman" panose="02020603050405020304" pitchFamily="18" charset="0"/>
            </a:endParaRPr>
          </a:p>
        </p:txBody>
      </p:sp>
      <p:grpSp>
        <p:nvGrpSpPr>
          <p:cNvPr id="12" name="Group 11"/>
          <p:cNvGrpSpPr/>
          <p:nvPr/>
        </p:nvGrpSpPr>
        <p:grpSpPr>
          <a:xfrm>
            <a:off x="2660677" y="3350176"/>
            <a:ext cx="3416520" cy="1851077"/>
            <a:chOff x="2889277" y="2994055"/>
            <a:chExt cx="3416520" cy="1851077"/>
          </a:xfrm>
        </p:grpSpPr>
        <p:sp>
          <p:nvSpPr>
            <p:cNvPr id="4" name="Freeform 3"/>
            <p:cNvSpPr/>
            <p:nvPr/>
          </p:nvSpPr>
          <p:spPr>
            <a:xfrm>
              <a:off x="2889277" y="3063834"/>
              <a:ext cx="3416520" cy="1781298"/>
            </a:xfrm>
            <a:custGeom>
              <a:avLst/>
              <a:gdLst>
                <a:gd name="connsiteX0" fmla="*/ 3416520 w 3416520"/>
                <a:gd name="connsiteY0" fmla="*/ 0 h 1781298"/>
                <a:gd name="connsiteX1" fmla="*/ 2751502 w 3416520"/>
                <a:gd name="connsiteY1" fmla="*/ 190005 h 1781298"/>
                <a:gd name="connsiteX2" fmla="*/ 2312115 w 3416520"/>
                <a:gd name="connsiteY2" fmla="*/ 285008 h 1781298"/>
                <a:gd name="connsiteX3" fmla="*/ 1480842 w 3416520"/>
                <a:gd name="connsiteY3" fmla="*/ 451262 h 1781298"/>
                <a:gd name="connsiteX4" fmla="*/ 993954 w 3416520"/>
                <a:gd name="connsiteY4" fmla="*/ 522514 h 1781298"/>
                <a:gd name="connsiteX5" fmla="*/ 400188 w 3416520"/>
                <a:gd name="connsiteY5" fmla="*/ 700644 h 1781298"/>
                <a:gd name="connsiteX6" fmla="*/ 43928 w 3416520"/>
                <a:gd name="connsiteY6" fmla="*/ 866898 h 1781298"/>
                <a:gd name="connsiteX7" fmla="*/ 8302 w 3416520"/>
                <a:gd name="connsiteY7" fmla="*/ 961901 h 1781298"/>
                <a:gd name="connsiteX8" fmla="*/ 67679 w 3416520"/>
                <a:gd name="connsiteY8" fmla="*/ 1056904 h 1781298"/>
                <a:gd name="connsiteX9" fmla="*/ 340811 w 3416520"/>
                <a:gd name="connsiteY9" fmla="*/ 1235034 h 1781298"/>
                <a:gd name="connsiteX10" fmla="*/ 1670848 w 3416520"/>
                <a:gd name="connsiteY10" fmla="*/ 1650670 h 1781298"/>
                <a:gd name="connsiteX11" fmla="*/ 2181487 w 3416520"/>
                <a:gd name="connsiteY11" fmla="*/ 1781298 h 17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6520" h="1781298">
                  <a:moveTo>
                    <a:pt x="3416520" y="0"/>
                  </a:moveTo>
                  <a:cubicBezTo>
                    <a:pt x="3176044" y="71252"/>
                    <a:pt x="2935569" y="142504"/>
                    <a:pt x="2751502" y="190005"/>
                  </a:cubicBezTo>
                  <a:cubicBezTo>
                    <a:pt x="2567435" y="237506"/>
                    <a:pt x="2312115" y="285008"/>
                    <a:pt x="2312115" y="285008"/>
                  </a:cubicBezTo>
                  <a:lnTo>
                    <a:pt x="1480842" y="451262"/>
                  </a:lnTo>
                  <a:cubicBezTo>
                    <a:pt x="1261149" y="490846"/>
                    <a:pt x="1174063" y="480950"/>
                    <a:pt x="993954" y="522514"/>
                  </a:cubicBezTo>
                  <a:cubicBezTo>
                    <a:pt x="813845" y="564078"/>
                    <a:pt x="558526" y="643247"/>
                    <a:pt x="400188" y="700644"/>
                  </a:cubicBezTo>
                  <a:cubicBezTo>
                    <a:pt x="241850" y="758041"/>
                    <a:pt x="109242" y="823355"/>
                    <a:pt x="43928" y="866898"/>
                  </a:cubicBezTo>
                  <a:cubicBezTo>
                    <a:pt x="-21386" y="910441"/>
                    <a:pt x="4343" y="930233"/>
                    <a:pt x="8302" y="961901"/>
                  </a:cubicBezTo>
                  <a:cubicBezTo>
                    <a:pt x="12261" y="993569"/>
                    <a:pt x="12261" y="1011382"/>
                    <a:pt x="67679" y="1056904"/>
                  </a:cubicBezTo>
                  <a:cubicBezTo>
                    <a:pt x="123097" y="1102426"/>
                    <a:pt x="73616" y="1136073"/>
                    <a:pt x="340811" y="1235034"/>
                  </a:cubicBezTo>
                  <a:cubicBezTo>
                    <a:pt x="608006" y="1333995"/>
                    <a:pt x="1364069" y="1559626"/>
                    <a:pt x="1670848" y="1650670"/>
                  </a:cubicBezTo>
                  <a:cubicBezTo>
                    <a:pt x="1977627" y="1741714"/>
                    <a:pt x="2079557" y="1761506"/>
                    <a:pt x="2181487" y="1781298"/>
                  </a:cubicBezTo>
                </a:path>
              </a:pathLst>
            </a:cu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3" name="TextBox 32"/>
            <p:cNvSpPr txBox="1"/>
            <p:nvPr/>
          </p:nvSpPr>
          <p:spPr>
            <a:xfrm>
              <a:off x="3245830" y="2994055"/>
              <a:ext cx="1096775" cy="461665"/>
            </a:xfrm>
            <a:prstGeom prst="rect">
              <a:avLst/>
            </a:prstGeom>
            <a:noFill/>
          </p:spPr>
          <p:txBody>
            <a:bodyPr wrap="none" rtlCol="0">
              <a:spAutoFit/>
            </a:bodyPr>
            <a:lstStyle/>
            <a:p>
              <a:r>
                <a:rPr lang="en-IN" b="0" i="1" dirty="0" smtClean="0">
                  <a:solidFill>
                    <a:srgbClr val="002060"/>
                  </a:solidFill>
                  <a:latin typeface="Times New Roman" panose="02020603050405020304" pitchFamily="18" charset="0"/>
                  <a:cs typeface="Times New Roman" panose="02020603050405020304" pitchFamily="18" charset="0"/>
                </a:rPr>
                <a:t>C</a:t>
              </a:r>
              <a:r>
                <a:rPr lang="en-IN" b="0" i="1" baseline="-25000" dirty="0" smtClean="0">
                  <a:solidFill>
                    <a:srgbClr val="002060"/>
                  </a:solidFill>
                  <a:latin typeface="Times New Roman" panose="02020603050405020304" pitchFamily="18" charset="0"/>
                  <a:cs typeface="Times New Roman" panose="02020603050405020304" pitchFamily="18" charset="0"/>
                </a:rPr>
                <a:t>T</a:t>
              </a:r>
              <a:r>
                <a:rPr lang="en-IN" b="0" i="1" dirty="0" smtClean="0">
                  <a:solidFill>
                    <a:srgbClr val="002060"/>
                  </a:solidFill>
                  <a:latin typeface="Times New Roman" panose="02020603050405020304" pitchFamily="18" charset="0"/>
                  <a:cs typeface="Times New Roman" panose="02020603050405020304" pitchFamily="18" charset="0"/>
                </a:rPr>
                <a:t>=0.9</a:t>
              </a:r>
              <a:endParaRPr lang="en-IN" b="0" i="1" dirty="0">
                <a:solidFill>
                  <a:srgbClr val="002060"/>
                </a:solidFill>
                <a:latin typeface="Times New Roman" panose="02020603050405020304" pitchFamily="18" charset="0"/>
                <a:cs typeface="Times New Roman" panose="02020603050405020304" pitchFamily="18" charset="0"/>
              </a:endParaRPr>
            </a:p>
          </p:txBody>
        </p:sp>
      </p:grpSp>
      <p:sp>
        <p:nvSpPr>
          <p:cNvPr id="34" name="TextBox 33"/>
          <p:cNvSpPr txBox="1"/>
          <p:nvPr/>
        </p:nvSpPr>
        <p:spPr>
          <a:xfrm>
            <a:off x="4195737" y="4128143"/>
            <a:ext cx="906017" cy="461665"/>
          </a:xfrm>
          <a:prstGeom prst="rect">
            <a:avLst/>
          </a:prstGeom>
          <a:noFill/>
        </p:spPr>
        <p:txBody>
          <a:bodyPr wrap="none" rtlCol="0">
            <a:spAutoFit/>
          </a:bodyPr>
          <a:lstStyle/>
          <a:p>
            <a:r>
              <a:rPr lang="en-IN" b="0" i="1" dirty="0" smtClean="0">
                <a:latin typeface="Times New Roman" panose="02020603050405020304" pitchFamily="18" charset="0"/>
                <a:cs typeface="Times New Roman" panose="02020603050405020304" pitchFamily="18" charset="0"/>
              </a:rPr>
              <a:t>x=6D</a:t>
            </a:r>
            <a:endParaRPr lang="en-IN" b="0" i="1" dirty="0">
              <a:latin typeface="Times New Roman" panose="02020603050405020304" pitchFamily="18" charset="0"/>
              <a:cs typeface="Times New Roman" panose="02020603050405020304" pitchFamily="18" charset="0"/>
            </a:endParaRPr>
          </a:p>
        </p:txBody>
      </p:sp>
      <p:sp>
        <p:nvSpPr>
          <p:cNvPr id="35" name="TextBox 34"/>
          <p:cNvSpPr txBox="1"/>
          <p:nvPr/>
        </p:nvSpPr>
        <p:spPr>
          <a:xfrm>
            <a:off x="6960162" y="3909185"/>
            <a:ext cx="906017" cy="461665"/>
          </a:xfrm>
          <a:prstGeom prst="rect">
            <a:avLst/>
          </a:prstGeom>
          <a:noFill/>
        </p:spPr>
        <p:txBody>
          <a:bodyPr wrap="none" rtlCol="0">
            <a:spAutoFit/>
          </a:bodyPr>
          <a:lstStyle/>
          <a:p>
            <a:r>
              <a:rPr lang="en-IN" b="0" i="1" dirty="0" smtClean="0">
                <a:latin typeface="Times New Roman" panose="02020603050405020304" pitchFamily="18" charset="0"/>
                <a:cs typeface="Times New Roman" panose="02020603050405020304" pitchFamily="18" charset="0"/>
              </a:rPr>
              <a:t>x=8D</a:t>
            </a:r>
            <a:endParaRPr lang="en-IN" b="0" i="1" dirty="0">
              <a:latin typeface="Times New Roman" panose="02020603050405020304" pitchFamily="18" charset="0"/>
              <a:cs typeface="Times New Roman" panose="02020603050405020304" pitchFamily="18" charset="0"/>
            </a:endParaRPr>
          </a:p>
        </p:txBody>
      </p:sp>
      <p:grpSp>
        <p:nvGrpSpPr>
          <p:cNvPr id="13" name="Group 12"/>
          <p:cNvGrpSpPr/>
          <p:nvPr/>
        </p:nvGrpSpPr>
        <p:grpSpPr>
          <a:xfrm>
            <a:off x="2959005" y="2291799"/>
            <a:ext cx="4341351" cy="3075709"/>
            <a:chOff x="3187605" y="1935678"/>
            <a:chExt cx="4341351" cy="3075709"/>
          </a:xfrm>
        </p:grpSpPr>
        <p:sp>
          <p:nvSpPr>
            <p:cNvPr id="7" name="Freeform 6"/>
            <p:cNvSpPr/>
            <p:nvPr/>
          </p:nvSpPr>
          <p:spPr>
            <a:xfrm>
              <a:off x="3187605" y="1935678"/>
              <a:ext cx="4341351" cy="3075709"/>
            </a:xfrm>
            <a:custGeom>
              <a:avLst/>
              <a:gdLst>
                <a:gd name="connsiteX0" fmla="*/ 1360644 w 4341351"/>
                <a:gd name="connsiteY0" fmla="*/ 3075709 h 3075709"/>
                <a:gd name="connsiteX1" fmla="*/ 1075637 w 4341351"/>
                <a:gd name="connsiteY1" fmla="*/ 2838203 h 3075709"/>
                <a:gd name="connsiteX2" fmla="*/ 743127 w 4341351"/>
                <a:gd name="connsiteY2" fmla="*/ 2565070 h 3075709"/>
                <a:gd name="connsiteX3" fmla="*/ 327491 w 4341351"/>
                <a:gd name="connsiteY3" fmla="*/ 2327564 h 3075709"/>
                <a:gd name="connsiteX4" fmla="*/ 54359 w 4341351"/>
                <a:gd name="connsiteY4" fmla="*/ 2149434 h 3075709"/>
                <a:gd name="connsiteX5" fmla="*/ 6857 w 4341351"/>
                <a:gd name="connsiteY5" fmla="*/ 2054431 h 3075709"/>
                <a:gd name="connsiteX6" fmla="*/ 149361 w 4341351"/>
                <a:gd name="connsiteY6" fmla="*/ 1959428 h 3075709"/>
                <a:gd name="connsiteX7" fmla="*/ 1004385 w 4341351"/>
                <a:gd name="connsiteY7" fmla="*/ 1721922 h 3075709"/>
                <a:gd name="connsiteX8" fmla="*/ 1966286 w 4341351"/>
                <a:gd name="connsiteY8" fmla="*/ 1531917 h 3075709"/>
                <a:gd name="connsiteX9" fmla="*/ 2583803 w 4341351"/>
                <a:gd name="connsiteY9" fmla="*/ 1436914 h 3075709"/>
                <a:gd name="connsiteX10" fmla="*/ 3035065 w 4341351"/>
                <a:gd name="connsiteY10" fmla="*/ 1341912 h 3075709"/>
                <a:gd name="connsiteX11" fmla="*/ 3783211 w 4341351"/>
                <a:gd name="connsiteY11" fmla="*/ 926275 h 3075709"/>
                <a:gd name="connsiteX12" fmla="*/ 4068218 w 4341351"/>
                <a:gd name="connsiteY12" fmla="*/ 570016 h 3075709"/>
                <a:gd name="connsiteX13" fmla="*/ 4341351 w 4341351"/>
                <a:gd name="connsiteY13" fmla="*/ 0 h 3075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1351" h="3075709">
                  <a:moveTo>
                    <a:pt x="1360644" y="3075709"/>
                  </a:moveTo>
                  <a:lnTo>
                    <a:pt x="1075637" y="2838203"/>
                  </a:lnTo>
                  <a:cubicBezTo>
                    <a:pt x="972718" y="2753097"/>
                    <a:pt x="867818" y="2650176"/>
                    <a:pt x="743127" y="2565070"/>
                  </a:cubicBezTo>
                  <a:cubicBezTo>
                    <a:pt x="618436" y="2479964"/>
                    <a:pt x="442286" y="2396837"/>
                    <a:pt x="327491" y="2327564"/>
                  </a:cubicBezTo>
                  <a:cubicBezTo>
                    <a:pt x="212696" y="2258291"/>
                    <a:pt x="107798" y="2194956"/>
                    <a:pt x="54359" y="2149434"/>
                  </a:cubicBezTo>
                  <a:cubicBezTo>
                    <a:pt x="920" y="2103912"/>
                    <a:pt x="-8977" y="2086099"/>
                    <a:pt x="6857" y="2054431"/>
                  </a:cubicBezTo>
                  <a:cubicBezTo>
                    <a:pt x="22691" y="2022763"/>
                    <a:pt x="-16894" y="2014846"/>
                    <a:pt x="149361" y="1959428"/>
                  </a:cubicBezTo>
                  <a:cubicBezTo>
                    <a:pt x="315616" y="1904010"/>
                    <a:pt x="701564" y="1793174"/>
                    <a:pt x="1004385" y="1721922"/>
                  </a:cubicBezTo>
                  <a:cubicBezTo>
                    <a:pt x="1307206" y="1650670"/>
                    <a:pt x="1703050" y="1579418"/>
                    <a:pt x="1966286" y="1531917"/>
                  </a:cubicBezTo>
                  <a:cubicBezTo>
                    <a:pt x="2229522" y="1484416"/>
                    <a:pt x="2405673" y="1468581"/>
                    <a:pt x="2583803" y="1436914"/>
                  </a:cubicBezTo>
                  <a:cubicBezTo>
                    <a:pt x="2761933" y="1405247"/>
                    <a:pt x="2835164" y="1427018"/>
                    <a:pt x="3035065" y="1341912"/>
                  </a:cubicBezTo>
                  <a:cubicBezTo>
                    <a:pt x="3234966" y="1256806"/>
                    <a:pt x="3611019" y="1054924"/>
                    <a:pt x="3783211" y="926275"/>
                  </a:cubicBezTo>
                  <a:cubicBezTo>
                    <a:pt x="3955403" y="797626"/>
                    <a:pt x="3975195" y="724395"/>
                    <a:pt x="4068218" y="570016"/>
                  </a:cubicBezTo>
                  <a:cubicBezTo>
                    <a:pt x="4161241" y="415637"/>
                    <a:pt x="4251296" y="207818"/>
                    <a:pt x="4341351" y="0"/>
                  </a:cubicBezTo>
                </a:path>
              </a:pathLst>
            </a:custGeom>
            <a:noFill/>
            <a:ln w="603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Box 35"/>
            <p:cNvSpPr txBox="1"/>
            <p:nvPr/>
          </p:nvSpPr>
          <p:spPr>
            <a:xfrm>
              <a:off x="4762499" y="2384805"/>
              <a:ext cx="1250663" cy="461665"/>
            </a:xfrm>
            <a:prstGeom prst="rect">
              <a:avLst/>
            </a:prstGeom>
            <a:noFill/>
          </p:spPr>
          <p:txBody>
            <a:bodyPr wrap="none" rtlCol="0">
              <a:spAutoFit/>
            </a:bodyPr>
            <a:lstStyle/>
            <a:p>
              <a:r>
                <a:rPr lang="en-IN" b="0" i="1" dirty="0" smtClean="0">
                  <a:solidFill>
                    <a:srgbClr val="FF0000"/>
                  </a:solidFill>
                  <a:latin typeface="Times New Roman" panose="02020603050405020304" pitchFamily="18" charset="0"/>
                  <a:cs typeface="Times New Roman" panose="02020603050405020304" pitchFamily="18" charset="0"/>
                </a:rPr>
                <a:t>C</a:t>
              </a:r>
              <a:r>
                <a:rPr lang="en-IN" b="0" i="1" baseline="-25000" dirty="0" smtClean="0">
                  <a:solidFill>
                    <a:srgbClr val="FF0000"/>
                  </a:solidFill>
                  <a:latin typeface="Times New Roman" panose="02020603050405020304" pitchFamily="18" charset="0"/>
                  <a:cs typeface="Times New Roman" panose="02020603050405020304" pitchFamily="18" charset="0"/>
                </a:rPr>
                <a:t>T</a:t>
              </a:r>
              <a:r>
                <a:rPr lang="en-IN" b="0" i="1" dirty="0" smtClean="0">
                  <a:solidFill>
                    <a:srgbClr val="FF0000"/>
                  </a:solidFill>
                  <a:latin typeface="Times New Roman" panose="02020603050405020304" pitchFamily="18" charset="0"/>
                  <a:cs typeface="Times New Roman" panose="02020603050405020304" pitchFamily="18" charset="0"/>
                </a:rPr>
                <a:t>=0.85</a:t>
              </a:r>
              <a:endParaRPr lang="en-IN" b="0" i="1" dirty="0">
                <a:solidFill>
                  <a:srgbClr val="FF0000"/>
                </a:solidFill>
                <a:latin typeface="Times New Roman" panose="02020603050405020304" pitchFamily="18" charset="0"/>
                <a:cs typeface="Times New Roman" panose="02020603050405020304" pitchFamily="18" charset="0"/>
              </a:endParaRPr>
            </a:p>
          </p:txBody>
        </p:sp>
      </p:grpSp>
      <p:grpSp>
        <p:nvGrpSpPr>
          <p:cNvPr id="31" name="Group 30"/>
          <p:cNvGrpSpPr>
            <a:grpSpLocks/>
          </p:cNvGrpSpPr>
          <p:nvPr/>
        </p:nvGrpSpPr>
        <p:grpSpPr bwMode="auto">
          <a:xfrm>
            <a:off x="0" y="0"/>
            <a:ext cx="9144000" cy="6858000"/>
            <a:chOff x="0" y="0"/>
            <a:chExt cx="9144000" cy="6858000"/>
          </a:xfrm>
        </p:grpSpPr>
        <p:grpSp>
          <p:nvGrpSpPr>
            <p:cNvPr id="32" name="Group 8"/>
            <p:cNvGrpSpPr>
              <a:grpSpLocks/>
            </p:cNvGrpSpPr>
            <p:nvPr/>
          </p:nvGrpSpPr>
          <p:grpSpPr bwMode="auto">
            <a:xfrm>
              <a:off x="0" y="0"/>
              <a:ext cx="9144000" cy="6858000"/>
              <a:chOff x="0" y="0"/>
              <a:chExt cx="5760" cy="4320"/>
            </a:xfrm>
          </p:grpSpPr>
          <p:grpSp>
            <p:nvGrpSpPr>
              <p:cNvPr id="39" name="Group 31"/>
              <p:cNvGrpSpPr>
                <a:grpSpLocks/>
              </p:cNvGrpSpPr>
              <p:nvPr/>
            </p:nvGrpSpPr>
            <p:grpSpPr bwMode="auto">
              <a:xfrm>
                <a:off x="0" y="0"/>
                <a:ext cx="192" cy="4320"/>
                <a:chOff x="0" y="-48"/>
                <a:chExt cx="144" cy="4368"/>
              </a:xfrm>
            </p:grpSpPr>
            <p:sp>
              <p:nvSpPr>
                <p:cNvPr id="4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5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0" name="Group 12"/>
              <p:cNvGrpSpPr>
                <a:grpSpLocks/>
              </p:cNvGrpSpPr>
              <p:nvPr/>
            </p:nvGrpSpPr>
            <p:grpSpPr bwMode="auto">
              <a:xfrm>
                <a:off x="5674" y="24"/>
                <a:ext cx="86" cy="4296"/>
                <a:chOff x="5616" y="-48"/>
                <a:chExt cx="144" cy="4368"/>
              </a:xfrm>
            </p:grpSpPr>
            <p:sp>
              <p:nvSpPr>
                <p:cNvPr id="4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1" name="Group 40"/>
              <p:cNvGrpSpPr>
                <a:grpSpLocks/>
              </p:cNvGrpSpPr>
              <p:nvPr/>
            </p:nvGrpSpPr>
            <p:grpSpPr bwMode="auto">
              <a:xfrm>
                <a:off x="144" y="0"/>
                <a:ext cx="5616" cy="144"/>
                <a:chOff x="96" y="-48"/>
                <a:chExt cx="5520" cy="144"/>
              </a:xfrm>
            </p:grpSpPr>
            <p:sp>
              <p:nvSpPr>
                <p:cNvPr id="4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2" name="Group 41"/>
              <p:cNvGrpSpPr>
                <a:grpSpLocks/>
              </p:cNvGrpSpPr>
              <p:nvPr/>
            </p:nvGrpSpPr>
            <p:grpSpPr bwMode="auto">
              <a:xfrm>
                <a:off x="144" y="4234"/>
                <a:ext cx="5616" cy="86"/>
                <a:chOff x="96" y="4176"/>
                <a:chExt cx="5520" cy="144"/>
              </a:xfrm>
            </p:grpSpPr>
            <p:sp>
              <p:nvSpPr>
                <p:cNvPr id="43" name="Rectangle 42"/>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 name="Rectangle 43"/>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3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71779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75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75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circle(in)">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in)">
                                      <p:cBhvr>
                                        <p:cTn id="27" dur="75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75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circle(in)">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circle(in)">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circle(in)">
                                      <p:cBhvr>
                                        <p:cTn id="4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p:cNvSpPr>
          <p:nvPr>
            <p:ph type="title"/>
          </p:nvPr>
        </p:nvSpPr>
        <p:spPr>
          <a:xfrm>
            <a:off x="561975" y="290513"/>
            <a:ext cx="5600700" cy="685800"/>
          </a:xfrm>
        </p:spPr>
        <p:txBody>
          <a:bodyPr/>
          <a:lstStyle/>
          <a:p>
            <a:r>
              <a:rPr lang="en-US" sz="2800" dirty="0" err="1" smtClean="0">
                <a:latin typeface="Times New Roman" panose="02020603050405020304" pitchFamily="18" charset="0"/>
                <a:cs typeface="Times New Roman" panose="02020603050405020304" pitchFamily="18" charset="0"/>
              </a:rPr>
              <a:t>Vorticity</a:t>
            </a:r>
            <a:r>
              <a:rPr lang="en-US" sz="2800" dirty="0" smtClean="0">
                <a:latin typeface="Times New Roman" panose="02020603050405020304" pitchFamily="18" charset="0"/>
                <a:cs typeface="Times New Roman" panose="02020603050405020304" pitchFamily="18" charset="0"/>
              </a:rPr>
              <a:t> Generation &amp; Evolution in the Wake of A WT</a:t>
            </a:r>
          </a:p>
        </p:txBody>
      </p:sp>
      <p:pic>
        <p:nvPicPr>
          <p:cNvPr id="819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62" y="1643691"/>
            <a:ext cx="7891463" cy="298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a:spLocks noChangeArrowheads="1"/>
          </p:cNvSpPr>
          <p:nvPr/>
        </p:nvSpPr>
        <p:spPr bwMode="auto">
          <a:xfrm>
            <a:off x="482730" y="4722796"/>
            <a:ext cx="8062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a:r>
              <a:rPr lang="en-IN" sz="3600" b="0" dirty="0">
                <a:solidFill>
                  <a:srgbClr val="FF0000"/>
                </a:solidFill>
                <a:latin typeface="Blackadder ITC" panose="04020505051007020D02" pitchFamily="82" charset="0"/>
                <a:cs typeface="Times New Roman" panose="02020603050405020304" pitchFamily="18" charset="0"/>
              </a:rPr>
              <a:t>A WT introduces helical tip vortices into the wake.</a:t>
            </a:r>
          </a:p>
        </p:txBody>
      </p:sp>
      <p:sp>
        <p:nvSpPr>
          <p:cNvPr id="8198" name="TextBox 2"/>
          <p:cNvSpPr txBox="1">
            <a:spLocks noChangeArrowheads="1"/>
          </p:cNvSpPr>
          <p:nvPr/>
        </p:nvSpPr>
        <p:spPr bwMode="auto">
          <a:xfrm>
            <a:off x="304800" y="5468276"/>
            <a:ext cx="82319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defRPr>
            </a:lvl1pPr>
            <a:lvl2pPr marL="742950" indent="-285750">
              <a:defRPr sz="2400" b="1">
                <a:solidFill>
                  <a:schemeClr val="tx1"/>
                </a:solidFill>
                <a:latin typeface="Arial" panose="020B0604020202020204" pitchFamily="34" charset="0"/>
              </a:defRPr>
            </a:lvl2pPr>
            <a:lvl3pPr marL="1143000" indent="-228600">
              <a:defRPr sz="2400" b="1">
                <a:solidFill>
                  <a:schemeClr val="tx1"/>
                </a:solidFill>
                <a:latin typeface="Arial" panose="020B0604020202020204" pitchFamily="34" charset="0"/>
              </a:defRPr>
            </a:lvl3pPr>
            <a:lvl4pPr marL="1600200" indent="-228600">
              <a:defRPr sz="2400" b="1">
                <a:solidFill>
                  <a:schemeClr val="tx1"/>
                </a:solidFill>
                <a:latin typeface="Arial" panose="020B0604020202020204" pitchFamily="34" charset="0"/>
              </a:defRPr>
            </a:lvl4pPr>
            <a:lvl5pPr marL="2057400" indent="-22860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r>
              <a:rPr lang="en-IN" b="0" dirty="0">
                <a:latin typeface="Times New Roman" panose="02020603050405020304" pitchFamily="18" charset="0"/>
                <a:cs typeface="Times New Roman" panose="02020603050405020304" pitchFamily="18" charset="0"/>
              </a:rPr>
              <a:t>The amplitude of </a:t>
            </a:r>
            <a:r>
              <a:rPr lang="en-IN" b="0" dirty="0" err="1" smtClean="0">
                <a:latin typeface="Times New Roman" panose="02020603050405020304" pitchFamily="18" charset="0"/>
                <a:cs typeface="Times New Roman" panose="02020603050405020304" pitchFamily="18" charset="0"/>
              </a:rPr>
              <a:t>Vorticity</a:t>
            </a:r>
            <a:r>
              <a:rPr lang="en-IN" b="0" dirty="0" smtClean="0">
                <a:latin typeface="Times New Roman" panose="02020603050405020304" pitchFamily="18" charset="0"/>
                <a:cs typeface="Times New Roman" panose="02020603050405020304" pitchFamily="18" charset="0"/>
              </a:rPr>
              <a:t> </a:t>
            </a:r>
            <a:r>
              <a:rPr lang="en-IN" b="0" dirty="0">
                <a:latin typeface="Times New Roman" panose="02020603050405020304" pitchFamily="18" charset="0"/>
                <a:cs typeface="Times New Roman" panose="02020603050405020304" pitchFamily="18" charset="0"/>
              </a:rPr>
              <a:t>introduced by rotor is identified as A</a:t>
            </a:r>
            <a:r>
              <a:rPr lang="en-IN" b="0" baseline="-25000" dirty="0">
                <a:latin typeface="Times New Roman" panose="02020603050405020304" pitchFamily="18" charset="0"/>
                <a:cs typeface="Times New Roman" panose="02020603050405020304" pitchFamily="18" charset="0"/>
              </a:rPr>
              <a:t>0</a:t>
            </a:r>
          </a:p>
        </p:txBody>
      </p:sp>
      <p:graphicFrame>
        <p:nvGraphicFramePr>
          <p:cNvPr id="8199" name="Object 3"/>
          <p:cNvGraphicFramePr>
            <a:graphicFrameLocks noChangeAspect="1"/>
          </p:cNvGraphicFramePr>
          <p:nvPr>
            <p:extLst>
              <p:ext uri="{D42A27DB-BD31-4B8C-83A1-F6EECF244321}">
                <p14:modId xmlns:p14="http://schemas.microsoft.com/office/powerpoint/2010/main" val="2617828257"/>
              </p:ext>
            </p:extLst>
          </p:nvPr>
        </p:nvGraphicFramePr>
        <p:xfrm>
          <a:off x="3646563" y="5975995"/>
          <a:ext cx="2001948" cy="667316"/>
        </p:xfrm>
        <a:graphic>
          <a:graphicData uri="http://schemas.openxmlformats.org/presentationml/2006/ole">
            <mc:AlternateContent xmlns:mc="http://schemas.openxmlformats.org/markup-compatibility/2006">
              <mc:Choice xmlns:v="urn:schemas-microsoft-com:vml" Requires="v">
                <p:oleObj spid="_x0000_s51324" name="Equation" r:id="rId4" imgW="761760" imgH="253800" progId="Equation.3">
                  <p:embed/>
                </p:oleObj>
              </mc:Choice>
              <mc:Fallback>
                <p:oleObj name="Equation" r:id="rId4" imgW="761760" imgH="253800" progId="Equation.3">
                  <p:embed/>
                  <p:pic>
                    <p:nvPicPr>
                      <p:cNvPr id="0" name=""/>
                      <p:cNvPicPr>
                        <a:picLocks noChangeAspect="1" noChangeArrowheads="1"/>
                      </p:cNvPicPr>
                      <p:nvPr/>
                    </p:nvPicPr>
                    <p:blipFill>
                      <a:blip r:embed="rId5"/>
                      <a:srcRect/>
                      <a:stretch>
                        <a:fillRect/>
                      </a:stretch>
                    </p:blipFill>
                    <p:spPr bwMode="auto">
                      <a:xfrm>
                        <a:off x="3646563" y="5975995"/>
                        <a:ext cx="2001948" cy="667316"/>
                      </a:xfrm>
                      <a:prstGeom prst="rect">
                        <a:avLst/>
                      </a:prstGeom>
                      <a:noFill/>
                      <a:ln>
                        <a:noFill/>
                      </a:ln>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73252153"/>
              </p:ext>
            </p:extLst>
          </p:nvPr>
        </p:nvGraphicFramePr>
        <p:xfrm>
          <a:off x="1219200" y="1417041"/>
          <a:ext cx="2164418" cy="735902"/>
        </p:xfrm>
        <a:graphic>
          <a:graphicData uri="http://schemas.openxmlformats.org/presentationml/2006/ole">
            <mc:AlternateContent xmlns:mc="http://schemas.openxmlformats.org/markup-compatibility/2006">
              <mc:Choice xmlns:v="urn:schemas-microsoft-com:vml" Requires="v">
                <p:oleObj spid="_x0000_s51325" name="Equation" r:id="rId6" imgW="634680" imgH="215640" progId="Equation.3">
                  <p:embed/>
                </p:oleObj>
              </mc:Choice>
              <mc:Fallback>
                <p:oleObj name="Equation" r:id="rId6" imgW="634680" imgH="215640" progId="Equation.3">
                  <p:embed/>
                  <p:pic>
                    <p:nvPicPr>
                      <p:cNvPr id="0" name=""/>
                      <p:cNvPicPr/>
                      <p:nvPr/>
                    </p:nvPicPr>
                    <p:blipFill>
                      <a:blip r:embed="rId7"/>
                      <a:stretch>
                        <a:fillRect/>
                      </a:stretch>
                    </p:blipFill>
                    <p:spPr>
                      <a:xfrm>
                        <a:off x="1219200" y="1417041"/>
                        <a:ext cx="2164418" cy="735902"/>
                      </a:xfrm>
                      <a:prstGeom prst="rect">
                        <a:avLst/>
                      </a:prstGeom>
                    </p:spPr>
                  </p:pic>
                </p:oleObj>
              </mc:Fallback>
            </mc:AlternateContent>
          </a:graphicData>
        </a:graphic>
      </p:graphicFrame>
      <p:grpSp>
        <p:nvGrpSpPr>
          <p:cNvPr id="36" name="Group 35"/>
          <p:cNvGrpSpPr>
            <a:grpSpLocks/>
          </p:cNvGrpSpPr>
          <p:nvPr/>
        </p:nvGrpSpPr>
        <p:grpSpPr bwMode="auto">
          <a:xfrm>
            <a:off x="0" y="0"/>
            <a:ext cx="9144000" cy="6858000"/>
            <a:chOff x="0" y="0"/>
            <a:chExt cx="9144000" cy="6858000"/>
          </a:xfrm>
        </p:grpSpPr>
        <p:grpSp>
          <p:nvGrpSpPr>
            <p:cNvPr id="37" name="Group 8"/>
            <p:cNvGrpSpPr>
              <a:grpSpLocks/>
            </p:cNvGrpSpPr>
            <p:nvPr/>
          </p:nvGrpSpPr>
          <p:grpSpPr bwMode="auto">
            <a:xfrm>
              <a:off x="0" y="0"/>
              <a:ext cx="9144000" cy="6858000"/>
              <a:chOff x="0" y="0"/>
              <a:chExt cx="5760" cy="4320"/>
            </a:xfrm>
          </p:grpSpPr>
          <p:grpSp>
            <p:nvGrpSpPr>
              <p:cNvPr id="40" name="Group 31"/>
              <p:cNvGrpSpPr>
                <a:grpSpLocks/>
              </p:cNvGrpSpPr>
              <p:nvPr/>
            </p:nvGrpSpPr>
            <p:grpSpPr bwMode="auto">
              <a:xfrm>
                <a:off x="0" y="0"/>
                <a:ext cx="192" cy="4320"/>
                <a:chOff x="0" y="-48"/>
                <a:chExt cx="144" cy="4368"/>
              </a:xfrm>
            </p:grpSpPr>
            <p:sp>
              <p:nvSpPr>
                <p:cNvPr id="5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5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1" name="Group 12"/>
              <p:cNvGrpSpPr>
                <a:grpSpLocks/>
              </p:cNvGrpSpPr>
              <p:nvPr/>
            </p:nvGrpSpPr>
            <p:grpSpPr bwMode="auto">
              <a:xfrm>
                <a:off x="5674" y="24"/>
                <a:ext cx="86" cy="4296"/>
                <a:chOff x="5616" y="-48"/>
                <a:chExt cx="144" cy="4368"/>
              </a:xfrm>
            </p:grpSpPr>
            <p:sp>
              <p:nvSpPr>
                <p:cNvPr id="4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2" name="Group 41"/>
              <p:cNvGrpSpPr>
                <a:grpSpLocks/>
              </p:cNvGrpSpPr>
              <p:nvPr/>
            </p:nvGrpSpPr>
            <p:grpSpPr bwMode="auto">
              <a:xfrm>
                <a:off x="144" y="0"/>
                <a:ext cx="5616" cy="144"/>
                <a:chOff x="96" y="-48"/>
                <a:chExt cx="5520" cy="144"/>
              </a:xfrm>
            </p:grpSpPr>
            <p:sp>
              <p:nvSpPr>
                <p:cNvPr id="4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3" name="Group 42"/>
              <p:cNvGrpSpPr>
                <a:grpSpLocks/>
              </p:cNvGrpSpPr>
              <p:nvPr/>
            </p:nvGrpSpPr>
            <p:grpSpPr bwMode="auto">
              <a:xfrm>
                <a:off x="144" y="4234"/>
                <a:ext cx="5616" cy="86"/>
                <a:chOff x="96" y="4176"/>
                <a:chExt cx="5520" cy="144"/>
              </a:xfrm>
            </p:grpSpPr>
            <p:sp>
              <p:nvSpPr>
                <p:cNvPr id="44" name="Rectangle 4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5" name="Rectangle 4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8"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3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798569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down)">
                                      <p:cBhvr>
                                        <p:cTn id="7" dur="500"/>
                                        <p:tgtEl>
                                          <p:spTgt spid="819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198"/>
                                        </p:tgtEl>
                                        <p:attrNameLst>
                                          <p:attrName>style.visibility</p:attrName>
                                        </p:attrNameLst>
                                      </p:cBhvr>
                                      <p:to>
                                        <p:strVal val="visible"/>
                                      </p:to>
                                    </p:set>
                                    <p:animEffect transition="in" filter="wipe(down)">
                                      <p:cBhvr>
                                        <p:cTn id="17" dur="500"/>
                                        <p:tgtEl>
                                          <p:spTgt spid="81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199"/>
                                        </p:tgtEl>
                                        <p:attrNameLst>
                                          <p:attrName>style.visibility</p:attrName>
                                        </p:attrNameLst>
                                      </p:cBhvr>
                                      <p:to>
                                        <p:strVal val="visible"/>
                                      </p:to>
                                    </p:set>
                                    <p:animEffect transition="in" filter="wipe(down)">
                                      <p:cBhvr>
                                        <p:cTn id="22" dur="5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19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9650" y="3648075"/>
            <a:ext cx="729615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itle 1"/>
          <p:cNvSpPr>
            <a:spLocks noGrp="1"/>
          </p:cNvSpPr>
          <p:nvPr>
            <p:ph type="title"/>
          </p:nvPr>
        </p:nvSpPr>
        <p:spPr>
          <a:xfrm>
            <a:off x="304800" y="157229"/>
            <a:ext cx="6934200" cy="893696"/>
          </a:xfrm>
        </p:spPr>
        <p:txBody>
          <a:bodyPr/>
          <a:lstStyle/>
          <a:p>
            <a:r>
              <a:rPr lang="en-IN" sz="2800" dirty="0" smtClean="0">
                <a:latin typeface="Times New Roman" panose="02020603050405020304" pitchFamily="18" charset="0"/>
                <a:cs typeface="Times New Roman" panose="02020603050405020304" pitchFamily="18" charset="0"/>
              </a:rPr>
              <a:t>Evolution of Tip Vortices &amp; Instability</a:t>
            </a:r>
          </a:p>
        </p:txBody>
      </p:sp>
      <p:sp>
        <p:nvSpPr>
          <p:cNvPr id="3" name="Content Placeholder 2"/>
          <p:cNvSpPr>
            <a:spLocks noGrp="1"/>
          </p:cNvSpPr>
          <p:nvPr>
            <p:ph idx="1"/>
          </p:nvPr>
        </p:nvSpPr>
        <p:spPr>
          <a:xfrm>
            <a:off x="274638" y="1195698"/>
            <a:ext cx="8763000" cy="773112"/>
          </a:xfrm>
        </p:spPr>
        <p:txBody>
          <a:bodyPr/>
          <a:lstStyle/>
          <a:p>
            <a:r>
              <a:rPr lang="en-IN" sz="2400" dirty="0" smtClean="0">
                <a:latin typeface="Times New Roman" panose="02020603050405020304" pitchFamily="18" charset="0"/>
                <a:cs typeface="Times New Roman" panose="02020603050405020304" pitchFamily="18" charset="0"/>
              </a:rPr>
              <a:t>Evolution analysis shows that the amplitude of helical vortices increases in the </a:t>
            </a:r>
            <a:r>
              <a:rPr lang="en-IN" sz="2400" dirty="0" err="1" smtClean="0">
                <a:latin typeface="Times New Roman" panose="02020603050405020304" pitchFamily="18" charset="0"/>
                <a:cs typeface="Times New Roman" panose="02020603050405020304" pitchFamily="18" charset="0"/>
              </a:rPr>
              <a:t>streamwise</a:t>
            </a:r>
            <a:r>
              <a:rPr lang="en-IN" sz="2400" dirty="0" smtClean="0">
                <a:latin typeface="Times New Roman" panose="02020603050405020304" pitchFamily="18" charset="0"/>
                <a:cs typeface="Times New Roman" panose="02020603050405020304" pitchFamily="18" charset="0"/>
              </a:rPr>
              <a:t> direction. </a:t>
            </a:r>
          </a:p>
        </p:txBody>
      </p:sp>
      <p:grpSp>
        <p:nvGrpSpPr>
          <p:cNvPr id="2" name="Group 7"/>
          <p:cNvGrpSpPr>
            <a:grpSpLocks/>
          </p:cNvGrpSpPr>
          <p:nvPr/>
        </p:nvGrpSpPr>
        <p:grpSpPr bwMode="auto">
          <a:xfrm>
            <a:off x="5743575" y="3276600"/>
            <a:ext cx="2633663" cy="1524000"/>
            <a:chOff x="5410200" y="3200400"/>
            <a:chExt cx="2634170" cy="1524000"/>
          </a:xfrm>
        </p:grpSpPr>
        <p:cxnSp>
          <p:nvCxnSpPr>
            <p:cNvPr id="6" name="Straight Arrow Connector 5"/>
            <p:cNvCxnSpPr/>
            <p:nvPr/>
          </p:nvCxnSpPr>
          <p:spPr>
            <a:xfrm flipV="1">
              <a:off x="5410200" y="3505200"/>
              <a:ext cx="2057796" cy="1219200"/>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244" name="TextBox 6"/>
            <p:cNvSpPr txBox="1">
              <a:spLocks noChangeArrowheads="1"/>
            </p:cNvSpPr>
            <p:nvPr/>
          </p:nvSpPr>
          <p:spPr bwMode="auto">
            <a:xfrm>
              <a:off x="7543800" y="3200400"/>
              <a:ext cx="500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i="1">
                  <a:sym typeface="Symbol" panose="05050102010706020507" pitchFamily="18" charset="2"/>
                </a:rPr>
                <a:t></a:t>
              </a:r>
              <a:r>
                <a:rPr lang="en-IN" sz="2400" i="1" baseline="-25000">
                  <a:sym typeface="Symbol" panose="05050102010706020507" pitchFamily="18" charset="2"/>
                </a:rPr>
                <a:t>R</a:t>
              </a:r>
              <a:endParaRPr lang="en-IN" sz="2400" i="1" baseline="-25000"/>
            </a:p>
          </p:txBody>
        </p:sp>
      </p:grpSp>
      <p:graphicFrame>
        <p:nvGraphicFramePr>
          <p:cNvPr id="9" name="Object 3"/>
          <p:cNvGraphicFramePr>
            <a:graphicFrameLocks noChangeAspect="1"/>
          </p:cNvGraphicFramePr>
          <p:nvPr>
            <p:extLst>
              <p:ext uri="{D42A27DB-BD31-4B8C-83A1-F6EECF244321}">
                <p14:modId xmlns:p14="http://schemas.microsoft.com/office/powerpoint/2010/main" val="3707849301"/>
              </p:ext>
            </p:extLst>
          </p:nvPr>
        </p:nvGraphicFramePr>
        <p:xfrm>
          <a:off x="566261" y="2292140"/>
          <a:ext cx="1892300" cy="609600"/>
        </p:xfrm>
        <a:graphic>
          <a:graphicData uri="http://schemas.openxmlformats.org/presentationml/2006/ole">
            <mc:AlternateContent xmlns:mc="http://schemas.openxmlformats.org/markup-compatibility/2006">
              <mc:Choice xmlns:v="urn:schemas-microsoft-com:vml" Requires="v">
                <p:oleObj spid="_x0000_s52430" name="Equation" r:id="rId4" imgW="748975" imgH="241195" progId="Equation.3">
                  <p:embed/>
                </p:oleObj>
              </mc:Choice>
              <mc:Fallback>
                <p:oleObj name="Equation" r:id="rId4" imgW="748975" imgH="241195"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261" y="2292140"/>
                        <a:ext cx="18923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4"/>
          <p:cNvGraphicFramePr>
            <a:graphicFrameLocks noChangeAspect="1"/>
          </p:cNvGraphicFramePr>
          <p:nvPr>
            <p:extLst>
              <p:ext uri="{D42A27DB-BD31-4B8C-83A1-F6EECF244321}">
                <p14:modId xmlns:p14="http://schemas.microsoft.com/office/powerpoint/2010/main" val="3432046566"/>
              </p:ext>
            </p:extLst>
          </p:nvPr>
        </p:nvGraphicFramePr>
        <p:xfrm>
          <a:off x="4643755" y="2720151"/>
          <a:ext cx="1909445" cy="883772"/>
        </p:xfrm>
        <a:graphic>
          <a:graphicData uri="http://schemas.openxmlformats.org/presentationml/2006/ole">
            <mc:AlternateContent xmlns:mc="http://schemas.openxmlformats.org/markup-compatibility/2006">
              <mc:Choice xmlns:v="urn:schemas-microsoft-com:vml" Requires="v">
                <p:oleObj spid="_x0000_s52431" name="Equation" r:id="rId6" imgW="1015920" imgH="469800" progId="Equation.3">
                  <p:embed/>
                </p:oleObj>
              </mc:Choice>
              <mc:Fallback>
                <p:oleObj name="Equation" r:id="rId6" imgW="1015920" imgH="469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755" y="2720151"/>
                        <a:ext cx="1909445" cy="883772"/>
                      </a:xfrm>
                      <a:prstGeom prst="rect">
                        <a:avLst/>
                      </a:prstGeom>
                      <a:noFill/>
                      <a:ln>
                        <a:noFill/>
                      </a:ln>
                      <a:extLst/>
                    </p:spPr>
                  </p:pic>
                </p:oleObj>
              </mc:Fallback>
            </mc:AlternateContent>
          </a:graphicData>
        </a:graphic>
      </p:graphicFrame>
      <p:grpSp>
        <p:nvGrpSpPr>
          <p:cNvPr id="4" name="Group 3"/>
          <p:cNvGrpSpPr>
            <a:grpSpLocks/>
          </p:cNvGrpSpPr>
          <p:nvPr/>
        </p:nvGrpSpPr>
        <p:grpSpPr bwMode="auto">
          <a:xfrm>
            <a:off x="2716212" y="2155413"/>
            <a:ext cx="6291263" cy="460375"/>
            <a:chOff x="2806700" y="1804341"/>
            <a:chExt cx="6291997" cy="461665"/>
          </a:xfrm>
        </p:grpSpPr>
        <p:sp>
          <p:nvSpPr>
            <p:cNvPr id="9229" name="Rectangle 9"/>
            <p:cNvSpPr>
              <a:spLocks noChangeArrowheads="1"/>
            </p:cNvSpPr>
            <p:nvPr/>
          </p:nvSpPr>
          <p:spPr bwMode="auto">
            <a:xfrm>
              <a:off x="3158935" y="1804341"/>
              <a:ext cx="59397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sz="2400" b="0" i="1" dirty="0">
                  <a:latin typeface="Times New Roman" panose="02020603050405020304" pitchFamily="18" charset="0"/>
                  <a:cs typeface="Times New Roman" panose="02020603050405020304" pitchFamily="18" charset="0"/>
                </a:rPr>
                <a:t> </a:t>
              </a:r>
              <a:r>
                <a:rPr lang="en-IN" sz="2400" b="0" dirty="0">
                  <a:latin typeface="Times New Roman" panose="02020603050405020304" pitchFamily="18" charset="0"/>
                  <a:cs typeface="Times New Roman" panose="02020603050405020304" pitchFamily="18" charset="0"/>
                </a:rPr>
                <a:t>is the dimensional growth rate of an instability</a:t>
              </a:r>
            </a:p>
          </p:txBody>
        </p:sp>
        <p:graphicFrame>
          <p:nvGraphicFramePr>
            <p:cNvPr id="9230" name="Object 3"/>
            <p:cNvGraphicFramePr>
              <a:graphicFrameLocks noChangeAspect="1"/>
            </p:cNvGraphicFramePr>
            <p:nvPr/>
          </p:nvGraphicFramePr>
          <p:xfrm>
            <a:off x="2806700" y="1810543"/>
            <a:ext cx="385763" cy="449263"/>
          </p:xfrm>
          <a:graphic>
            <a:graphicData uri="http://schemas.openxmlformats.org/presentationml/2006/ole">
              <mc:AlternateContent xmlns:mc="http://schemas.openxmlformats.org/markup-compatibility/2006">
                <mc:Choice xmlns:v="urn:schemas-microsoft-com:vml" Requires="v">
                  <p:oleObj spid="_x0000_s52432" name="Equation" r:id="rId8" imgW="152280" imgH="177480" progId="Equation.3">
                    <p:embed/>
                  </p:oleObj>
                </mc:Choice>
                <mc:Fallback>
                  <p:oleObj name="Equation" r:id="rId8" imgW="152280" imgH="177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06700" y="1810543"/>
                          <a:ext cx="385763" cy="449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7" name="Freeform 6"/>
          <p:cNvSpPr/>
          <p:nvPr/>
        </p:nvSpPr>
        <p:spPr>
          <a:xfrm>
            <a:off x="2328863" y="4546600"/>
            <a:ext cx="5692775" cy="1201738"/>
          </a:xfrm>
          <a:custGeom>
            <a:avLst/>
            <a:gdLst>
              <a:gd name="connsiteX0" fmla="*/ 0 w 5693664"/>
              <a:gd name="connsiteY0" fmla="*/ 1201736 h 1201736"/>
              <a:gd name="connsiteX1" fmla="*/ 231648 w 5693664"/>
              <a:gd name="connsiteY1" fmla="*/ 994472 h 1201736"/>
              <a:gd name="connsiteX2" fmla="*/ 292608 w 5693664"/>
              <a:gd name="connsiteY2" fmla="*/ 811592 h 1201736"/>
              <a:gd name="connsiteX3" fmla="*/ 353568 w 5693664"/>
              <a:gd name="connsiteY3" fmla="*/ 531176 h 1201736"/>
              <a:gd name="connsiteX4" fmla="*/ 377952 w 5693664"/>
              <a:gd name="connsiteY4" fmla="*/ 372680 h 1201736"/>
              <a:gd name="connsiteX5" fmla="*/ 597408 w 5693664"/>
              <a:gd name="connsiteY5" fmla="*/ 470216 h 1201736"/>
              <a:gd name="connsiteX6" fmla="*/ 1133856 w 5693664"/>
              <a:gd name="connsiteY6" fmla="*/ 250760 h 1201736"/>
              <a:gd name="connsiteX7" fmla="*/ 1914144 w 5693664"/>
              <a:gd name="connsiteY7" fmla="*/ 19112 h 1201736"/>
              <a:gd name="connsiteX8" fmla="*/ 2023872 w 5693664"/>
              <a:gd name="connsiteY8" fmla="*/ 19112 h 1201736"/>
              <a:gd name="connsiteX9" fmla="*/ 2633472 w 5693664"/>
              <a:gd name="connsiteY9" fmla="*/ 67880 h 1201736"/>
              <a:gd name="connsiteX10" fmla="*/ 3413760 w 5693664"/>
              <a:gd name="connsiteY10" fmla="*/ 116648 h 1201736"/>
              <a:gd name="connsiteX11" fmla="*/ 4108704 w 5693664"/>
              <a:gd name="connsiteY11" fmla="*/ 67880 h 1201736"/>
              <a:gd name="connsiteX12" fmla="*/ 4852416 w 5693664"/>
              <a:gd name="connsiteY12" fmla="*/ 92264 h 1201736"/>
              <a:gd name="connsiteX13" fmla="*/ 5413248 w 5693664"/>
              <a:gd name="connsiteY13" fmla="*/ 128840 h 1201736"/>
              <a:gd name="connsiteX14" fmla="*/ 5693664 w 5693664"/>
              <a:gd name="connsiteY14" fmla="*/ 153224 h 120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93664" h="1201736">
                <a:moveTo>
                  <a:pt x="0" y="1201736"/>
                </a:moveTo>
                <a:cubicBezTo>
                  <a:pt x="91440" y="1130616"/>
                  <a:pt x="182880" y="1059496"/>
                  <a:pt x="231648" y="994472"/>
                </a:cubicBezTo>
                <a:cubicBezTo>
                  <a:pt x="280416" y="929448"/>
                  <a:pt x="272288" y="888808"/>
                  <a:pt x="292608" y="811592"/>
                </a:cubicBezTo>
                <a:cubicBezTo>
                  <a:pt x="312928" y="734376"/>
                  <a:pt x="339344" y="604328"/>
                  <a:pt x="353568" y="531176"/>
                </a:cubicBezTo>
                <a:cubicBezTo>
                  <a:pt x="367792" y="458024"/>
                  <a:pt x="337312" y="382840"/>
                  <a:pt x="377952" y="372680"/>
                </a:cubicBezTo>
                <a:cubicBezTo>
                  <a:pt x="418592" y="362520"/>
                  <a:pt x="471424" y="490536"/>
                  <a:pt x="597408" y="470216"/>
                </a:cubicBezTo>
                <a:cubicBezTo>
                  <a:pt x="723392" y="449896"/>
                  <a:pt x="914400" y="325944"/>
                  <a:pt x="1133856" y="250760"/>
                </a:cubicBezTo>
                <a:cubicBezTo>
                  <a:pt x="1353312" y="175576"/>
                  <a:pt x="1765808" y="57720"/>
                  <a:pt x="1914144" y="19112"/>
                </a:cubicBezTo>
                <a:cubicBezTo>
                  <a:pt x="2062480" y="-19496"/>
                  <a:pt x="1903984" y="10984"/>
                  <a:pt x="2023872" y="19112"/>
                </a:cubicBezTo>
                <a:cubicBezTo>
                  <a:pt x="2143760" y="27240"/>
                  <a:pt x="2633472" y="67880"/>
                  <a:pt x="2633472" y="67880"/>
                </a:cubicBezTo>
                <a:cubicBezTo>
                  <a:pt x="2865120" y="84136"/>
                  <a:pt x="3167888" y="116648"/>
                  <a:pt x="3413760" y="116648"/>
                </a:cubicBezTo>
                <a:cubicBezTo>
                  <a:pt x="3659632" y="116648"/>
                  <a:pt x="3868928" y="71944"/>
                  <a:pt x="4108704" y="67880"/>
                </a:cubicBezTo>
                <a:cubicBezTo>
                  <a:pt x="4348480" y="63816"/>
                  <a:pt x="4634992" y="82104"/>
                  <a:pt x="4852416" y="92264"/>
                </a:cubicBezTo>
                <a:cubicBezTo>
                  <a:pt x="5069840" y="102424"/>
                  <a:pt x="5273040" y="118680"/>
                  <a:pt x="5413248" y="128840"/>
                </a:cubicBezTo>
                <a:cubicBezTo>
                  <a:pt x="5553456" y="139000"/>
                  <a:pt x="5623560" y="146112"/>
                  <a:pt x="5693664" y="153224"/>
                </a:cubicBezTo>
              </a:path>
            </a:pathLst>
          </a:custGeom>
          <a:noFill/>
          <a:ln w="444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8" name="Freeform 7"/>
          <p:cNvSpPr/>
          <p:nvPr/>
        </p:nvSpPr>
        <p:spPr>
          <a:xfrm>
            <a:off x="2279650" y="4283075"/>
            <a:ext cx="5718175" cy="1343025"/>
          </a:xfrm>
          <a:custGeom>
            <a:avLst/>
            <a:gdLst>
              <a:gd name="connsiteX0" fmla="*/ 0 w 5718048"/>
              <a:gd name="connsiteY0" fmla="*/ 1344280 h 1344280"/>
              <a:gd name="connsiteX1" fmla="*/ 207264 w 5718048"/>
              <a:gd name="connsiteY1" fmla="*/ 1258936 h 1344280"/>
              <a:gd name="connsiteX2" fmla="*/ 365760 w 5718048"/>
              <a:gd name="connsiteY2" fmla="*/ 1076056 h 1344280"/>
              <a:gd name="connsiteX3" fmla="*/ 438912 w 5718048"/>
              <a:gd name="connsiteY3" fmla="*/ 649336 h 1344280"/>
              <a:gd name="connsiteX4" fmla="*/ 512064 w 5718048"/>
              <a:gd name="connsiteY4" fmla="*/ 685912 h 1344280"/>
              <a:gd name="connsiteX5" fmla="*/ 743712 w 5718048"/>
              <a:gd name="connsiteY5" fmla="*/ 673720 h 1344280"/>
              <a:gd name="connsiteX6" fmla="*/ 1511808 w 5718048"/>
              <a:gd name="connsiteY6" fmla="*/ 417688 h 1344280"/>
              <a:gd name="connsiteX7" fmla="*/ 2316480 w 5718048"/>
              <a:gd name="connsiteY7" fmla="*/ 100696 h 1344280"/>
              <a:gd name="connsiteX8" fmla="*/ 2609088 w 5718048"/>
              <a:gd name="connsiteY8" fmla="*/ 15352 h 1344280"/>
              <a:gd name="connsiteX9" fmla="*/ 2718816 w 5718048"/>
              <a:gd name="connsiteY9" fmla="*/ 3160 h 1344280"/>
              <a:gd name="connsiteX10" fmla="*/ 3974592 w 5718048"/>
              <a:gd name="connsiteY10" fmla="*/ 51928 h 1344280"/>
              <a:gd name="connsiteX11" fmla="*/ 5047488 w 5718048"/>
              <a:gd name="connsiteY11" fmla="*/ 3160 h 1344280"/>
              <a:gd name="connsiteX12" fmla="*/ 5535168 w 5718048"/>
              <a:gd name="connsiteY12" fmla="*/ 27544 h 1344280"/>
              <a:gd name="connsiteX13" fmla="*/ 5718048 w 5718048"/>
              <a:gd name="connsiteY13" fmla="*/ 51928 h 134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18048" h="1344280">
                <a:moveTo>
                  <a:pt x="0" y="1344280"/>
                </a:moveTo>
                <a:cubicBezTo>
                  <a:pt x="73152" y="1323960"/>
                  <a:pt x="146304" y="1303640"/>
                  <a:pt x="207264" y="1258936"/>
                </a:cubicBezTo>
                <a:cubicBezTo>
                  <a:pt x="268224" y="1214232"/>
                  <a:pt x="327152" y="1177656"/>
                  <a:pt x="365760" y="1076056"/>
                </a:cubicBezTo>
                <a:cubicBezTo>
                  <a:pt x="404368" y="974456"/>
                  <a:pt x="414528" y="714360"/>
                  <a:pt x="438912" y="649336"/>
                </a:cubicBezTo>
                <a:cubicBezTo>
                  <a:pt x="463296" y="584312"/>
                  <a:pt x="461264" y="681848"/>
                  <a:pt x="512064" y="685912"/>
                </a:cubicBezTo>
                <a:cubicBezTo>
                  <a:pt x="562864" y="689976"/>
                  <a:pt x="577088" y="718424"/>
                  <a:pt x="743712" y="673720"/>
                </a:cubicBezTo>
                <a:cubicBezTo>
                  <a:pt x="910336" y="629016"/>
                  <a:pt x="1249680" y="513192"/>
                  <a:pt x="1511808" y="417688"/>
                </a:cubicBezTo>
                <a:cubicBezTo>
                  <a:pt x="1773936" y="322184"/>
                  <a:pt x="2133600" y="167752"/>
                  <a:pt x="2316480" y="100696"/>
                </a:cubicBezTo>
                <a:cubicBezTo>
                  <a:pt x="2499360" y="33640"/>
                  <a:pt x="2542032" y="31608"/>
                  <a:pt x="2609088" y="15352"/>
                </a:cubicBezTo>
                <a:cubicBezTo>
                  <a:pt x="2676144" y="-904"/>
                  <a:pt x="2491232" y="-2936"/>
                  <a:pt x="2718816" y="3160"/>
                </a:cubicBezTo>
                <a:cubicBezTo>
                  <a:pt x="2946400" y="9256"/>
                  <a:pt x="3586480" y="51928"/>
                  <a:pt x="3974592" y="51928"/>
                </a:cubicBezTo>
                <a:cubicBezTo>
                  <a:pt x="4362704" y="51928"/>
                  <a:pt x="4787392" y="7224"/>
                  <a:pt x="5047488" y="3160"/>
                </a:cubicBezTo>
                <a:cubicBezTo>
                  <a:pt x="5307584" y="-904"/>
                  <a:pt x="5423408" y="19416"/>
                  <a:pt x="5535168" y="27544"/>
                </a:cubicBezTo>
                <a:cubicBezTo>
                  <a:pt x="5646928" y="35672"/>
                  <a:pt x="5682488" y="43800"/>
                  <a:pt x="5718048" y="51928"/>
                </a:cubicBezTo>
              </a:path>
            </a:pathLst>
          </a:cu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2" name="Freeform 11"/>
          <p:cNvSpPr/>
          <p:nvPr/>
        </p:nvSpPr>
        <p:spPr>
          <a:xfrm>
            <a:off x="2305050" y="3949700"/>
            <a:ext cx="5791200" cy="1555750"/>
          </a:xfrm>
          <a:custGeom>
            <a:avLst/>
            <a:gdLst>
              <a:gd name="connsiteX0" fmla="*/ 0 w 5791200"/>
              <a:gd name="connsiteY0" fmla="*/ 1555144 h 1555144"/>
              <a:gd name="connsiteX1" fmla="*/ 256032 w 5791200"/>
              <a:gd name="connsiteY1" fmla="*/ 1518568 h 1555144"/>
              <a:gd name="connsiteX2" fmla="*/ 341376 w 5791200"/>
              <a:gd name="connsiteY2" fmla="*/ 1384456 h 1555144"/>
              <a:gd name="connsiteX3" fmla="*/ 390144 w 5791200"/>
              <a:gd name="connsiteY3" fmla="*/ 1067464 h 1555144"/>
              <a:gd name="connsiteX4" fmla="*/ 463296 w 5791200"/>
              <a:gd name="connsiteY4" fmla="*/ 994312 h 1555144"/>
              <a:gd name="connsiteX5" fmla="*/ 609600 w 5791200"/>
              <a:gd name="connsiteY5" fmla="*/ 1055272 h 1555144"/>
              <a:gd name="connsiteX6" fmla="*/ 3206496 w 5791200"/>
              <a:gd name="connsiteY6" fmla="*/ 79912 h 1555144"/>
              <a:gd name="connsiteX7" fmla="*/ 3328416 w 5791200"/>
              <a:gd name="connsiteY7" fmla="*/ 55528 h 1555144"/>
              <a:gd name="connsiteX8" fmla="*/ 3474720 w 5791200"/>
              <a:gd name="connsiteY8" fmla="*/ 55528 h 1555144"/>
              <a:gd name="connsiteX9" fmla="*/ 3596640 w 5791200"/>
              <a:gd name="connsiteY9" fmla="*/ 79912 h 1555144"/>
              <a:gd name="connsiteX10" fmla="*/ 3791712 w 5791200"/>
              <a:gd name="connsiteY10" fmla="*/ 92104 h 1555144"/>
              <a:gd name="connsiteX11" fmla="*/ 3913632 w 5791200"/>
              <a:gd name="connsiteY11" fmla="*/ 116488 h 1555144"/>
              <a:gd name="connsiteX12" fmla="*/ 4047744 w 5791200"/>
              <a:gd name="connsiteY12" fmla="*/ 79912 h 1555144"/>
              <a:gd name="connsiteX13" fmla="*/ 4328160 w 5791200"/>
              <a:gd name="connsiteY13" fmla="*/ 67720 h 1555144"/>
              <a:gd name="connsiteX14" fmla="*/ 4779264 w 5791200"/>
              <a:gd name="connsiteY14" fmla="*/ 140872 h 1555144"/>
              <a:gd name="connsiteX15" fmla="*/ 5254752 w 5791200"/>
              <a:gd name="connsiteY15" fmla="*/ 140872 h 1555144"/>
              <a:gd name="connsiteX16" fmla="*/ 5437632 w 5791200"/>
              <a:gd name="connsiteY16" fmla="*/ 177448 h 1555144"/>
              <a:gd name="connsiteX17" fmla="*/ 5669280 w 5791200"/>
              <a:gd name="connsiteY17" fmla="*/ 214024 h 1555144"/>
              <a:gd name="connsiteX18" fmla="*/ 5791200 w 5791200"/>
              <a:gd name="connsiteY18" fmla="*/ 92104 h 1555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91200" h="1555144">
                <a:moveTo>
                  <a:pt x="0" y="1555144"/>
                </a:moveTo>
                <a:cubicBezTo>
                  <a:pt x="99568" y="1551080"/>
                  <a:pt x="199136" y="1547016"/>
                  <a:pt x="256032" y="1518568"/>
                </a:cubicBezTo>
                <a:cubicBezTo>
                  <a:pt x="312928" y="1490120"/>
                  <a:pt x="319024" y="1459640"/>
                  <a:pt x="341376" y="1384456"/>
                </a:cubicBezTo>
                <a:cubicBezTo>
                  <a:pt x="363728" y="1309272"/>
                  <a:pt x="369824" y="1132488"/>
                  <a:pt x="390144" y="1067464"/>
                </a:cubicBezTo>
                <a:cubicBezTo>
                  <a:pt x="410464" y="1002440"/>
                  <a:pt x="426720" y="996344"/>
                  <a:pt x="463296" y="994312"/>
                </a:cubicBezTo>
                <a:cubicBezTo>
                  <a:pt x="499872" y="992280"/>
                  <a:pt x="152400" y="1207672"/>
                  <a:pt x="609600" y="1055272"/>
                </a:cubicBezTo>
                <a:cubicBezTo>
                  <a:pt x="1066800" y="902872"/>
                  <a:pt x="2753360" y="246536"/>
                  <a:pt x="3206496" y="79912"/>
                </a:cubicBezTo>
                <a:cubicBezTo>
                  <a:pt x="3659632" y="-86712"/>
                  <a:pt x="3283712" y="59592"/>
                  <a:pt x="3328416" y="55528"/>
                </a:cubicBezTo>
                <a:cubicBezTo>
                  <a:pt x="3373120" y="51464"/>
                  <a:pt x="3430016" y="51464"/>
                  <a:pt x="3474720" y="55528"/>
                </a:cubicBezTo>
                <a:cubicBezTo>
                  <a:pt x="3519424" y="59592"/>
                  <a:pt x="3543808" y="73816"/>
                  <a:pt x="3596640" y="79912"/>
                </a:cubicBezTo>
                <a:cubicBezTo>
                  <a:pt x="3649472" y="86008"/>
                  <a:pt x="3738880" y="86008"/>
                  <a:pt x="3791712" y="92104"/>
                </a:cubicBezTo>
                <a:cubicBezTo>
                  <a:pt x="3844544" y="98200"/>
                  <a:pt x="3870960" y="118520"/>
                  <a:pt x="3913632" y="116488"/>
                </a:cubicBezTo>
                <a:cubicBezTo>
                  <a:pt x="3956304" y="114456"/>
                  <a:pt x="3978656" y="88040"/>
                  <a:pt x="4047744" y="79912"/>
                </a:cubicBezTo>
                <a:cubicBezTo>
                  <a:pt x="4116832" y="71784"/>
                  <a:pt x="4206240" y="57560"/>
                  <a:pt x="4328160" y="67720"/>
                </a:cubicBezTo>
                <a:cubicBezTo>
                  <a:pt x="4450080" y="77880"/>
                  <a:pt x="4624832" y="128680"/>
                  <a:pt x="4779264" y="140872"/>
                </a:cubicBezTo>
                <a:cubicBezTo>
                  <a:pt x="4933696" y="153064"/>
                  <a:pt x="5145024" y="134776"/>
                  <a:pt x="5254752" y="140872"/>
                </a:cubicBezTo>
                <a:cubicBezTo>
                  <a:pt x="5364480" y="146968"/>
                  <a:pt x="5368544" y="165256"/>
                  <a:pt x="5437632" y="177448"/>
                </a:cubicBezTo>
                <a:cubicBezTo>
                  <a:pt x="5506720" y="189640"/>
                  <a:pt x="5610352" y="228248"/>
                  <a:pt x="5669280" y="214024"/>
                </a:cubicBezTo>
                <a:cubicBezTo>
                  <a:pt x="5728208" y="199800"/>
                  <a:pt x="5759704" y="145952"/>
                  <a:pt x="5791200" y="9210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29" name="Group 28"/>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1"/>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 name="Group 34"/>
              <p:cNvGrpSpPr>
                <a:grpSpLocks/>
              </p:cNvGrpSpPr>
              <p:nvPr/>
            </p:nvGrpSpPr>
            <p:grpSpPr bwMode="auto">
              <a:xfrm>
                <a:off x="144" y="0"/>
                <a:ext cx="5616" cy="144"/>
                <a:chOff x="96" y="-48"/>
                <a:chExt cx="5520" cy="144"/>
              </a:xfrm>
            </p:grpSpPr>
            <p:sp>
              <p:nvSpPr>
                <p:cNvPr id="3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6" name="Group 35"/>
              <p:cNvGrpSpPr>
                <a:grpSpLocks/>
              </p:cNvGrpSpPr>
              <p:nvPr/>
            </p:nvGrpSpPr>
            <p:grpSpPr bwMode="auto">
              <a:xfrm>
                <a:off x="144" y="4234"/>
                <a:ext cx="5616" cy="86"/>
                <a:chOff x="96" y="4176"/>
                <a:chExt cx="5520" cy="144"/>
              </a:xfrm>
            </p:grpSpPr>
            <p:sp>
              <p:nvSpPr>
                <p:cNvPr id="37" name="Rectangle 3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3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1" name="Rectangle 1945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516999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75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6" presetClass="entr" presetSubtype="16"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circle(in)">
                                      <p:cBhvr>
                                        <p:cTn id="27" dur="750"/>
                                        <p:tgtEl>
                                          <p:spTgt spid="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dissolve">
                                      <p:cBhvr>
                                        <p:cTn id="32" dur="500"/>
                                        <p:tgtEl>
                                          <p:spTgt spid="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6" presetClass="entr" presetSubtype="16"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ircle(in)">
                                      <p:cBhvr>
                                        <p:cTn id="37" dur="750"/>
                                        <p:tgtEl>
                                          <p:spTgt spid="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circle(in)">
                                      <p:cBhvr>
                                        <p:cTn id="42" dur="750"/>
                                        <p:tgtEl>
                                          <p:spTgt spid="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6" presetClass="entr" presetSubtype="16"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circle(in)">
                                      <p:cBhvr>
                                        <p:cTn id="4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43840" y="341650"/>
            <a:ext cx="7557135" cy="609600"/>
          </a:xfrm>
        </p:spPr>
        <p:txBody>
          <a:bodyPr/>
          <a:lstStyle/>
          <a:p>
            <a:r>
              <a:rPr lang="en-IN" sz="2800" dirty="0" smtClean="0">
                <a:latin typeface="Times New Roman" panose="02020603050405020304" pitchFamily="18" charset="0"/>
                <a:cs typeface="Times New Roman" panose="02020603050405020304" pitchFamily="18" charset="0"/>
              </a:rPr>
              <a:t>Instability of Wake </a:t>
            </a:r>
          </a:p>
        </p:txBody>
      </p:sp>
      <p:pic>
        <p:nvPicPr>
          <p:cNvPr id="10245" name="Picture 2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9650" y="3800475"/>
            <a:ext cx="729615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6" name="Group 7"/>
          <p:cNvGrpSpPr>
            <a:grpSpLocks/>
          </p:cNvGrpSpPr>
          <p:nvPr/>
        </p:nvGrpSpPr>
        <p:grpSpPr bwMode="auto">
          <a:xfrm>
            <a:off x="5743575" y="3429000"/>
            <a:ext cx="2633663" cy="1524000"/>
            <a:chOff x="5410200" y="3200400"/>
            <a:chExt cx="2634170" cy="1524000"/>
          </a:xfrm>
        </p:grpSpPr>
        <p:cxnSp>
          <p:nvCxnSpPr>
            <p:cNvPr id="26" name="Straight Arrow Connector 25"/>
            <p:cNvCxnSpPr/>
            <p:nvPr/>
          </p:nvCxnSpPr>
          <p:spPr>
            <a:xfrm flipV="1">
              <a:off x="5410200" y="3505200"/>
              <a:ext cx="2057796" cy="1219200"/>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251" name="TextBox 6"/>
            <p:cNvSpPr txBox="1">
              <a:spLocks noChangeArrowheads="1"/>
            </p:cNvSpPr>
            <p:nvPr/>
          </p:nvSpPr>
          <p:spPr bwMode="auto">
            <a:xfrm>
              <a:off x="7543800" y="3200400"/>
              <a:ext cx="5005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i="1">
                  <a:sym typeface="Symbol" panose="05050102010706020507" pitchFamily="18" charset="2"/>
                </a:rPr>
                <a:t></a:t>
              </a:r>
              <a:r>
                <a:rPr lang="en-IN" sz="2400" i="1" baseline="-25000">
                  <a:sym typeface="Symbol" panose="05050102010706020507" pitchFamily="18" charset="2"/>
                </a:rPr>
                <a:t>R</a:t>
              </a:r>
              <a:endParaRPr lang="en-IN" sz="2400" i="1" baseline="-25000"/>
            </a:p>
          </p:txBody>
        </p:sp>
      </p:grpSp>
      <p:sp>
        <p:nvSpPr>
          <p:cNvPr id="28" name="Freeform 27"/>
          <p:cNvSpPr/>
          <p:nvPr/>
        </p:nvSpPr>
        <p:spPr>
          <a:xfrm>
            <a:off x="2328863" y="4699000"/>
            <a:ext cx="5692775" cy="1201738"/>
          </a:xfrm>
          <a:custGeom>
            <a:avLst/>
            <a:gdLst>
              <a:gd name="connsiteX0" fmla="*/ 0 w 5693664"/>
              <a:gd name="connsiteY0" fmla="*/ 1201736 h 1201736"/>
              <a:gd name="connsiteX1" fmla="*/ 231648 w 5693664"/>
              <a:gd name="connsiteY1" fmla="*/ 994472 h 1201736"/>
              <a:gd name="connsiteX2" fmla="*/ 292608 w 5693664"/>
              <a:gd name="connsiteY2" fmla="*/ 811592 h 1201736"/>
              <a:gd name="connsiteX3" fmla="*/ 353568 w 5693664"/>
              <a:gd name="connsiteY3" fmla="*/ 531176 h 1201736"/>
              <a:gd name="connsiteX4" fmla="*/ 377952 w 5693664"/>
              <a:gd name="connsiteY4" fmla="*/ 372680 h 1201736"/>
              <a:gd name="connsiteX5" fmla="*/ 597408 w 5693664"/>
              <a:gd name="connsiteY5" fmla="*/ 470216 h 1201736"/>
              <a:gd name="connsiteX6" fmla="*/ 1133856 w 5693664"/>
              <a:gd name="connsiteY6" fmla="*/ 250760 h 1201736"/>
              <a:gd name="connsiteX7" fmla="*/ 1914144 w 5693664"/>
              <a:gd name="connsiteY7" fmla="*/ 19112 h 1201736"/>
              <a:gd name="connsiteX8" fmla="*/ 2023872 w 5693664"/>
              <a:gd name="connsiteY8" fmla="*/ 19112 h 1201736"/>
              <a:gd name="connsiteX9" fmla="*/ 2633472 w 5693664"/>
              <a:gd name="connsiteY9" fmla="*/ 67880 h 1201736"/>
              <a:gd name="connsiteX10" fmla="*/ 3413760 w 5693664"/>
              <a:gd name="connsiteY10" fmla="*/ 116648 h 1201736"/>
              <a:gd name="connsiteX11" fmla="*/ 4108704 w 5693664"/>
              <a:gd name="connsiteY11" fmla="*/ 67880 h 1201736"/>
              <a:gd name="connsiteX12" fmla="*/ 4852416 w 5693664"/>
              <a:gd name="connsiteY12" fmla="*/ 92264 h 1201736"/>
              <a:gd name="connsiteX13" fmla="*/ 5413248 w 5693664"/>
              <a:gd name="connsiteY13" fmla="*/ 128840 h 1201736"/>
              <a:gd name="connsiteX14" fmla="*/ 5693664 w 5693664"/>
              <a:gd name="connsiteY14" fmla="*/ 153224 h 120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693664" h="1201736">
                <a:moveTo>
                  <a:pt x="0" y="1201736"/>
                </a:moveTo>
                <a:cubicBezTo>
                  <a:pt x="91440" y="1130616"/>
                  <a:pt x="182880" y="1059496"/>
                  <a:pt x="231648" y="994472"/>
                </a:cubicBezTo>
                <a:cubicBezTo>
                  <a:pt x="280416" y="929448"/>
                  <a:pt x="272288" y="888808"/>
                  <a:pt x="292608" y="811592"/>
                </a:cubicBezTo>
                <a:cubicBezTo>
                  <a:pt x="312928" y="734376"/>
                  <a:pt x="339344" y="604328"/>
                  <a:pt x="353568" y="531176"/>
                </a:cubicBezTo>
                <a:cubicBezTo>
                  <a:pt x="367792" y="458024"/>
                  <a:pt x="337312" y="382840"/>
                  <a:pt x="377952" y="372680"/>
                </a:cubicBezTo>
                <a:cubicBezTo>
                  <a:pt x="418592" y="362520"/>
                  <a:pt x="471424" y="490536"/>
                  <a:pt x="597408" y="470216"/>
                </a:cubicBezTo>
                <a:cubicBezTo>
                  <a:pt x="723392" y="449896"/>
                  <a:pt x="914400" y="325944"/>
                  <a:pt x="1133856" y="250760"/>
                </a:cubicBezTo>
                <a:cubicBezTo>
                  <a:pt x="1353312" y="175576"/>
                  <a:pt x="1765808" y="57720"/>
                  <a:pt x="1914144" y="19112"/>
                </a:cubicBezTo>
                <a:cubicBezTo>
                  <a:pt x="2062480" y="-19496"/>
                  <a:pt x="1903984" y="10984"/>
                  <a:pt x="2023872" y="19112"/>
                </a:cubicBezTo>
                <a:cubicBezTo>
                  <a:pt x="2143760" y="27240"/>
                  <a:pt x="2633472" y="67880"/>
                  <a:pt x="2633472" y="67880"/>
                </a:cubicBezTo>
                <a:cubicBezTo>
                  <a:pt x="2865120" y="84136"/>
                  <a:pt x="3167888" y="116648"/>
                  <a:pt x="3413760" y="116648"/>
                </a:cubicBezTo>
                <a:cubicBezTo>
                  <a:pt x="3659632" y="116648"/>
                  <a:pt x="3868928" y="71944"/>
                  <a:pt x="4108704" y="67880"/>
                </a:cubicBezTo>
                <a:cubicBezTo>
                  <a:pt x="4348480" y="63816"/>
                  <a:pt x="4634992" y="82104"/>
                  <a:pt x="4852416" y="92264"/>
                </a:cubicBezTo>
                <a:cubicBezTo>
                  <a:pt x="5069840" y="102424"/>
                  <a:pt x="5273040" y="118680"/>
                  <a:pt x="5413248" y="128840"/>
                </a:cubicBezTo>
                <a:cubicBezTo>
                  <a:pt x="5553456" y="139000"/>
                  <a:pt x="5623560" y="146112"/>
                  <a:pt x="5693664" y="153224"/>
                </a:cubicBezTo>
              </a:path>
            </a:pathLst>
          </a:custGeom>
          <a:noFill/>
          <a:ln w="444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29" name="Freeform 28"/>
          <p:cNvSpPr/>
          <p:nvPr/>
        </p:nvSpPr>
        <p:spPr>
          <a:xfrm>
            <a:off x="2279650" y="4435475"/>
            <a:ext cx="5718175" cy="1343025"/>
          </a:xfrm>
          <a:custGeom>
            <a:avLst/>
            <a:gdLst>
              <a:gd name="connsiteX0" fmla="*/ 0 w 5718048"/>
              <a:gd name="connsiteY0" fmla="*/ 1344280 h 1344280"/>
              <a:gd name="connsiteX1" fmla="*/ 207264 w 5718048"/>
              <a:gd name="connsiteY1" fmla="*/ 1258936 h 1344280"/>
              <a:gd name="connsiteX2" fmla="*/ 365760 w 5718048"/>
              <a:gd name="connsiteY2" fmla="*/ 1076056 h 1344280"/>
              <a:gd name="connsiteX3" fmla="*/ 438912 w 5718048"/>
              <a:gd name="connsiteY3" fmla="*/ 649336 h 1344280"/>
              <a:gd name="connsiteX4" fmla="*/ 512064 w 5718048"/>
              <a:gd name="connsiteY4" fmla="*/ 685912 h 1344280"/>
              <a:gd name="connsiteX5" fmla="*/ 743712 w 5718048"/>
              <a:gd name="connsiteY5" fmla="*/ 673720 h 1344280"/>
              <a:gd name="connsiteX6" fmla="*/ 1511808 w 5718048"/>
              <a:gd name="connsiteY6" fmla="*/ 417688 h 1344280"/>
              <a:gd name="connsiteX7" fmla="*/ 2316480 w 5718048"/>
              <a:gd name="connsiteY7" fmla="*/ 100696 h 1344280"/>
              <a:gd name="connsiteX8" fmla="*/ 2609088 w 5718048"/>
              <a:gd name="connsiteY8" fmla="*/ 15352 h 1344280"/>
              <a:gd name="connsiteX9" fmla="*/ 2718816 w 5718048"/>
              <a:gd name="connsiteY9" fmla="*/ 3160 h 1344280"/>
              <a:gd name="connsiteX10" fmla="*/ 3974592 w 5718048"/>
              <a:gd name="connsiteY10" fmla="*/ 51928 h 1344280"/>
              <a:gd name="connsiteX11" fmla="*/ 5047488 w 5718048"/>
              <a:gd name="connsiteY11" fmla="*/ 3160 h 1344280"/>
              <a:gd name="connsiteX12" fmla="*/ 5535168 w 5718048"/>
              <a:gd name="connsiteY12" fmla="*/ 27544 h 1344280"/>
              <a:gd name="connsiteX13" fmla="*/ 5718048 w 5718048"/>
              <a:gd name="connsiteY13" fmla="*/ 51928 h 134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18048" h="1344280">
                <a:moveTo>
                  <a:pt x="0" y="1344280"/>
                </a:moveTo>
                <a:cubicBezTo>
                  <a:pt x="73152" y="1323960"/>
                  <a:pt x="146304" y="1303640"/>
                  <a:pt x="207264" y="1258936"/>
                </a:cubicBezTo>
                <a:cubicBezTo>
                  <a:pt x="268224" y="1214232"/>
                  <a:pt x="327152" y="1177656"/>
                  <a:pt x="365760" y="1076056"/>
                </a:cubicBezTo>
                <a:cubicBezTo>
                  <a:pt x="404368" y="974456"/>
                  <a:pt x="414528" y="714360"/>
                  <a:pt x="438912" y="649336"/>
                </a:cubicBezTo>
                <a:cubicBezTo>
                  <a:pt x="463296" y="584312"/>
                  <a:pt x="461264" y="681848"/>
                  <a:pt x="512064" y="685912"/>
                </a:cubicBezTo>
                <a:cubicBezTo>
                  <a:pt x="562864" y="689976"/>
                  <a:pt x="577088" y="718424"/>
                  <a:pt x="743712" y="673720"/>
                </a:cubicBezTo>
                <a:cubicBezTo>
                  <a:pt x="910336" y="629016"/>
                  <a:pt x="1249680" y="513192"/>
                  <a:pt x="1511808" y="417688"/>
                </a:cubicBezTo>
                <a:cubicBezTo>
                  <a:pt x="1773936" y="322184"/>
                  <a:pt x="2133600" y="167752"/>
                  <a:pt x="2316480" y="100696"/>
                </a:cubicBezTo>
                <a:cubicBezTo>
                  <a:pt x="2499360" y="33640"/>
                  <a:pt x="2542032" y="31608"/>
                  <a:pt x="2609088" y="15352"/>
                </a:cubicBezTo>
                <a:cubicBezTo>
                  <a:pt x="2676144" y="-904"/>
                  <a:pt x="2491232" y="-2936"/>
                  <a:pt x="2718816" y="3160"/>
                </a:cubicBezTo>
                <a:cubicBezTo>
                  <a:pt x="2946400" y="9256"/>
                  <a:pt x="3586480" y="51928"/>
                  <a:pt x="3974592" y="51928"/>
                </a:cubicBezTo>
                <a:cubicBezTo>
                  <a:pt x="4362704" y="51928"/>
                  <a:pt x="4787392" y="7224"/>
                  <a:pt x="5047488" y="3160"/>
                </a:cubicBezTo>
                <a:cubicBezTo>
                  <a:pt x="5307584" y="-904"/>
                  <a:pt x="5423408" y="19416"/>
                  <a:pt x="5535168" y="27544"/>
                </a:cubicBezTo>
                <a:cubicBezTo>
                  <a:pt x="5646928" y="35672"/>
                  <a:pt x="5682488" y="43800"/>
                  <a:pt x="5718048" y="51928"/>
                </a:cubicBezTo>
              </a:path>
            </a:pathLst>
          </a:cu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30" name="Freeform 29"/>
          <p:cNvSpPr/>
          <p:nvPr/>
        </p:nvSpPr>
        <p:spPr>
          <a:xfrm>
            <a:off x="2305050" y="4102100"/>
            <a:ext cx="5791200" cy="1555750"/>
          </a:xfrm>
          <a:custGeom>
            <a:avLst/>
            <a:gdLst>
              <a:gd name="connsiteX0" fmla="*/ 0 w 5791200"/>
              <a:gd name="connsiteY0" fmla="*/ 1555144 h 1555144"/>
              <a:gd name="connsiteX1" fmla="*/ 256032 w 5791200"/>
              <a:gd name="connsiteY1" fmla="*/ 1518568 h 1555144"/>
              <a:gd name="connsiteX2" fmla="*/ 341376 w 5791200"/>
              <a:gd name="connsiteY2" fmla="*/ 1384456 h 1555144"/>
              <a:gd name="connsiteX3" fmla="*/ 390144 w 5791200"/>
              <a:gd name="connsiteY3" fmla="*/ 1067464 h 1555144"/>
              <a:gd name="connsiteX4" fmla="*/ 463296 w 5791200"/>
              <a:gd name="connsiteY4" fmla="*/ 994312 h 1555144"/>
              <a:gd name="connsiteX5" fmla="*/ 609600 w 5791200"/>
              <a:gd name="connsiteY5" fmla="*/ 1055272 h 1555144"/>
              <a:gd name="connsiteX6" fmla="*/ 3206496 w 5791200"/>
              <a:gd name="connsiteY6" fmla="*/ 79912 h 1555144"/>
              <a:gd name="connsiteX7" fmla="*/ 3328416 w 5791200"/>
              <a:gd name="connsiteY7" fmla="*/ 55528 h 1555144"/>
              <a:gd name="connsiteX8" fmla="*/ 3474720 w 5791200"/>
              <a:gd name="connsiteY8" fmla="*/ 55528 h 1555144"/>
              <a:gd name="connsiteX9" fmla="*/ 3596640 w 5791200"/>
              <a:gd name="connsiteY9" fmla="*/ 79912 h 1555144"/>
              <a:gd name="connsiteX10" fmla="*/ 3791712 w 5791200"/>
              <a:gd name="connsiteY10" fmla="*/ 92104 h 1555144"/>
              <a:gd name="connsiteX11" fmla="*/ 3913632 w 5791200"/>
              <a:gd name="connsiteY11" fmla="*/ 116488 h 1555144"/>
              <a:gd name="connsiteX12" fmla="*/ 4047744 w 5791200"/>
              <a:gd name="connsiteY12" fmla="*/ 79912 h 1555144"/>
              <a:gd name="connsiteX13" fmla="*/ 4328160 w 5791200"/>
              <a:gd name="connsiteY13" fmla="*/ 67720 h 1555144"/>
              <a:gd name="connsiteX14" fmla="*/ 4779264 w 5791200"/>
              <a:gd name="connsiteY14" fmla="*/ 140872 h 1555144"/>
              <a:gd name="connsiteX15" fmla="*/ 5254752 w 5791200"/>
              <a:gd name="connsiteY15" fmla="*/ 140872 h 1555144"/>
              <a:gd name="connsiteX16" fmla="*/ 5437632 w 5791200"/>
              <a:gd name="connsiteY16" fmla="*/ 177448 h 1555144"/>
              <a:gd name="connsiteX17" fmla="*/ 5669280 w 5791200"/>
              <a:gd name="connsiteY17" fmla="*/ 214024 h 1555144"/>
              <a:gd name="connsiteX18" fmla="*/ 5791200 w 5791200"/>
              <a:gd name="connsiteY18" fmla="*/ 92104 h 1555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91200" h="1555144">
                <a:moveTo>
                  <a:pt x="0" y="1555144"/>
                </a:moveTo>
                <a:cubicBezTo>
                  <a:pt x="99568" y="1551080"/>
                  <a:pt x="199136" y="1547016"/>
                  <a:pt x="256032" y="1518568"/>
                </a:cubicBezTo>
                <a:cubicBezTo>
                  <a:pt x="312928" y="1490120"/>
                  <a:pt x="319024" y="1459640"/>
                  <a:pt x="341376" y="1384456"/>
                </a:cubicBezTo>
                <a:cubicBezTo>
                  <a:pt x="363728" y="1309272"/>
                  <a:pt x="369824" y="1132488"/>
                  <a:pt x="390144" y="1067464"/>
                </a:cubicBezTo>
                <a:cubicBezTo>
                  <a:pt x="410464" y="1002440"/>
                  <a:pt x="426720" y="996344"/>
                  <a:pt x="463296" y="994312"/>
                </a:cubicBezTo>
                <a:cubicBezTo>
                  <a:pt x="499872" y="992280"/>
                  <a:pt x="152400" y="1207672"/>
                  <a:pt x="609600" y="1055272"/>
                </a:cubicBezTo>
                <a:cubicBezTo>
                  <a:pt x="1066800" y="902872"/>
                  <a:pt x="2753360" y="246536"/>
                  <a:pt x="3206496" y="79912"/>
                </a:cubicBezTo>
                <a:cubicBezTo>
                  <a:pt x="3659632" y="-86712"/>
                  <a:pt x="3283712" y="59592"/>
                  <a:pt x="3328416" y="55528"/>
                </a:cubicBezTo>
                <a:cubicBezTo>
                  <a:pt x="3373120" y="51464"/>
                  <a:pt x="3430016" y="51464"/>
                  <a:pt x="3474720" y="55528"/>
                </a:cubicBezTo>
                <a:cubicBezTo>
                  <a:pt x="3519424" y="59592"/>
                  <a:pt x="3543808" y="73816"/>
                  <a:pt x="3596640" y="79912"/>
                </a:cubicBezTo>
                <a:cubicBezTo>
                  <a:pt x="3649472" y="86008"/>
                  <a:pt x="3738880" y="86008"/>
                  <a:pt x="3791712" y="92104"/>
                </a:cubicBezTo>
                <a:cubicBezTo>
                  <a:pt x="3844544" y="98200"/>
                  <a:pt x="3870960" y="118520"/>
                  <a:pt x="3913632" y="116488"/>
                </a:cubicBezTo>
                <a:cubicBezTo>
                  <a:pt x="3956304" y="114456"/>
                  <a:pt x="3978656" y="88040"/>
                  <a:pt x="4047744" y="79912"/>
                </a:cubicBezTo>
                <a:cubicBezTo>
                  <a:pt x="4116832" y="71784"/>
                  <a:pt x="4206240" y="57560"/>
                  <a:pt x="4328160" y="67720"/>
                </a:cubicBezTo>
                <a:cubicBezTo>
                  <a:pt x="4450080" y="77880"/>
                  <a:pt x="4624832" y="128680"/>
                  <a:pt x="4779264" y="140872"/>
                </a:cubicBezTo>
                <a:cubicBezTo>
                  <a:pt x="4933696" y="153064"/>
                  <a:pt x="5145024" y="134776"/>
                  <a:pt x="5254752" y="140872"/>
                </a:cubicBezTo>
                <a:cubicBezTo>
                  <a:pt x="5364480" y="146968"/>
                  <a:pt x="5368544" y="165256"/>
                  <a:pt x="5437632" y="177448"/>
                </a:cubicBezTo>
                <a:cubicBezTo>
                  <a:pt x="5506720" y="189640"/>
                  <a:pt x="5610352" y="228248"/>
                  <a:pt x="5669280" y="214024"/>
                </a:cubicBezTo>
                <a:cubicBezTo>
                  <a:pt x="5728208" y="199800"/>
                  <a:pt x="5759704" y="145952"/>
                  <a:pt x="5791200" y="9210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24" name="Group 23"/>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 name="Group 34"/>
              <p:cNvGrpSpPr>
                <a:grpSpLocks/>
              </p:cNvGrpSpPr>
              <p:nvPr/>
            </p:nvGrpSpPr>
            <p:grpSpPr bwMode="auto">
              <a:xfrm>
                <a:off x="144" y="4234"/>
                <a:ext cx="5616" cy="86"/>
                <a:chOff x="96" y="4176"/>
                <a:chExt cx="5520" cy="144"/>
              </a:xfrm>
            </p:grpSpPr>
            <p:sp>
              <p:nvSpPr>
                <p:cNvPr id="36" name="Rectangle 3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3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7"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3" name="Content Placeholder 2"/>
          <p:cNvSpPr>
            <a:spLocks noGrp="1"/>
          </p:cNvSpPr>
          <p:nvPr>
            <p:ph idx="1"/>
          </p:nvPr>
        </p:nvSpPr>
        <p:spPr>
          <a:xfrm>
            <a:off x="320675" y="1115695"/>
            <a:ext cx="8763000" cy="2924175"/>
          </a:xfrm>
        </p:spPr>
        <p:txBody>
          <a:bodyPr/>
          <a:lstStyle/>
          <a:p>
            <a:r>
              <a:rPr lang="en-IN" sz="2400" dirty="0" smtClean="0">
                <a:latin typeface="Times New Roman" panose="02020603050405020304" pitchFamily="18" charset="0"/>
                <a:cs typeface="Times New Roman" panose="02020603050405020304" pitchFamily="18" charset="0"/>
              </a:rPr>
              <a:t>A growing </a:t>
            </a:r>
            <a:r>
              <a:rPr lang="en-IN" sz="2400" dirty="0" err="1" smtClean="0">
                <a:latin typeface="Times New Roman" panose="02020603050405020304" pitchFamily="18" charset="0"/>
                <a:cs typeface="Times New Roman" panose="02020603050405020304" pitchFamily="18" charset="0"/>
              </a:rPr>
              <a:t>vorticity</a:t>
            </a:r>
            <a:r>
              <a:rPr lang="en-IN" sz="2400" dirty="0" smtClean="0">
                <a:latin typeface="Times New Roman" panose="02020603050405020304" pitchFamily="18" charset="0"/>
                <a:cs typeface="Times New Roman" panose="02020603050405020304" pitchFamily="18" charset="0"/>
              </a:rPr>
              <a:t> is a measure of infection in laminar wake.</a:t>
            </a:r>
          </a:p>
          <a:p>
            <a:r>
              <a:rPr lang="en-IN" sz="2400" dirty="0" smtClean="0">
                <a:latin typeface="Times New Roman" panose="02020603050405020304" pitchFamily="18" charset="0"/>
                <a:cs typeface="Times New Roman" panose="02020603050405020304" pitchFamily="18" charset="0"/>
              </a:rPr>
              <a:t>A growing infection leads to instability, transition and turbulence.</a:t>
            </a:r>
          </a:p>
          <a:p>
            <a:r>
              <a:rPr lang="en-IN" sz="2400" dirty="0" smtClean="0">
                <a:latin typeface="Times New Roman" panose="02020603050405020304" pitchFamily="18" charset="0"/>
                <a:cs typeface="Times New Roman" panose="02020603050405020304" pitchFamily="18" charset="0"/>
              </a:rPr>
              <a:t>Stability Analysis shows that helical tip vortices are inherently unstable and that they will break down at some distance behind the wind turbine. </a:t>
            </a:r>
          </a:p>
          <a:p>
            <a:r>
              <a:rPr lang="en-IN" sz="2400" dirty="0" smtClean="0">
                <a:latin typeface="Times New Roman" panose="02020603050405020304" pitchFamily="18" charset="0"/>
                <a:cs typeface="Times New Roman" panose="02020603050405020304" pitchFamily="18" charset="0"/>
              </a:rPr>
              <a:t>The breakdown position of tip vortices is assumed to take place where simple logarithmic amplification reaches its maximum.</a:t>
            </a:r>
          </a:p>
        </p:txBody>
      </p:sp>
    </p:spTree>
    <p:extLst>
      <p:ext uri="{BB962C8B-B14F-4D97-AF65-F5344CB8AC3E}">
        <p14:creationId xmlns:p14="http://schemas.microsoft.com/office/powerpoint/2010/main" val="497301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a:xfrm>
            <a:off x="457200" y="152400"/>
            <a:ext cx="8229600" cy="533400"/>
          </a:xfrm>
        </p:spPr>
        <p:txBody>
          <a:bodyPr/>
          <a:lstStyle/>
          <a:p>
            <a:r>
              <a:rPr lang="en-IN" sz="2800" smtClean="0">
                <a:latin typeface="Times New Roman" panose="02020603050405020304" pitchFamily="18" charset="0"/>
                <a:cs typeface="Times New Roman" panose="02020603050405020304" pitchFamily="18" charset="0"/>
              </a:rPr>
              <a:t>Evolution of Turbulence Level</a:t>
            </a:r>
          </a:p>
        </p:txBody>
      </p:sp>
      <p:pic>
        <p:nvPicPr>
          <p:cNvPr id="112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7057" y="3555129"/>
            <a:ext cx="6832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268" name="Object 2"/>
          <p:cNvGraphicFramePr>
            <a:graphicFrameLocks noChangeAspect="1"/>
          </p:cNvGraphicFramePr>
          <p:nvPr/>
        </p:nvGraphicFramePr>
        <p:xfrm>
          <a:off x="762000" y="1600200"/>
          <a:ext cx="822325" cy="708025"/>
        </p:xfrm>
        <a:graphic>
          <a:graphicData uri="http://schemas.openxmlformats.org/presentationml/2006/ole">
            <mc:AlternateContent xmlns:mc="http://schemas.openxmlformats.org/markup-compatibility/2006">
              <mc:Choice xmlns:v="urn:schemas-microsoft-com:vml" Requires="v">
                <p:oleObj spid="_x0000_s53386" name="Equation" r:id="rId4" imgW="457002" imgH="393529" progId="Equation.3">
                  <p:embed/>
                </p:oleObj>
              </mc:Choice>
              <mc:Fallback>
                <p:oleObj name="Equation" r:id="rId4" imgW="457002" imgH="39352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600200"/>
                        <a:ext cx="822325" cy="708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704694"/>
            <a:ext cx="7543800" cy="288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Object 3"/>
          <p:cNvGraphicFramePr>
            <a:graphicFrameLocks noChangeAspect="1"/>
          </p:cNvGraphicFramePr>
          <p:nvPr>
            <p:extLst>
              <p:ext uri="{D42A27DB-BD31-4B8C-83A1-F6EECF244321}">
                <p14:modId xmlns:p14="http://schemas.microsoft.com/office/powerpoint/2010/main" val="3190913943"/>
              </p:ext>
            </p:extLst>
          </p:nvPr>
        </p:nvGraphicFramePr>
        <p:xfrm>
          <a:off x="5280720" y="2629694"/>
          <a:ext cx="3640137" cy="1143000"/>
        </p:xfrm>
        <a:graphic>
          <a:graphicData uri="http://schemas.openxmlformats.org/presentationml/2006/ole">
            <mc:AlternateContent xmlns:mc="http://schemas.openxmlformats.org/markup-compatibility/2006">
              <mc:Choice xmlns:v="urn:schemas-microsoft-com:vml" Requires="v">
                <p:oleObj spid="_x0000_s53387" name="Equation" r:id="rId7" imgW="1536700" imgH="482600" progId="Equation.3">
                  <p:embed/>
                </p:oleObj>
              </mc:Choice>
              <mc:Fallback>
                <p:oleObj name="Equation" r:id="rId7" imgW="1536700" imgH="482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80720" y="2629694"/>
                        <a:ext cx="3640137" cy="11430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4234"/>
                <a:ext cx="5616" cy="86"/>
                <a:chOff x="96" y="4176"/>
                <a:chExt cx="5520" cy="144"/>
              </a:xfrm>
            </p:grpSpPr>
            <p:sp>
              <p:nvSpPr>
                <p:cNvPr id="28" name="Rectangle 2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2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0"/>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762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0">
            <p14:nvContentPartPr>
              <p14:cNvPr id="3" name="Ink 2"/>
              <p14:cNvContentPartPr/>
              <p14:nvPr/>
            </p14:nvContentPartPr>
            <p14:xfrm>
              <a:off x="229680" y="2034360"/>
              <a:ext cx="1733400" cy="3124440"/>
            </p14:xfrm>
          </p:contentPart>
        </mc:Choice>
        <mc:Fallback xmlns="">
          <p:pic>
            <p:nvPicPr>
              <p:cNvPr id="3" name="Ink 2"/>
              <p:cNvPicPr/>
              <p:nvPr/>
            </p:nvPicPr>
            <p:blipFill>
              <a:blip r:embed="rId11"/>
              <a:stretch>
                <a:fillRect/>
              </a:stretch>
            </p:blipFill>
            <p:spPr>
              <a:xfrm>
                <a:off x="223920" y="2023200"/>
                <a:ext cx="1750680" cy="3144960"/>
              </a:xfrm>
              <a:prstGeom prst="rect">
                <a:avLst/>
              </a:prstGeom>
            </p:spPr>
          </p:pic>
        </mc:Fallback>
      </mc:AlternateContent>
    </p:spTree>
    <p:extLst>
      <p:ext uri="{BB962C8B-B14F-4D97-AF65-F5344CB8AC3E}">
        <p14:creationId xmlns:p14="http://schemas.microsoft.com/office/powerpoint/2010/main" val="505841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1267"/>
                                        </p:tgtEl>
                                        <p:attrNameLst>
                                          <p:attrName>style.visibility</p:attrName>
                                        </p:attrNameLst>
                                      </p:cBhvr>
                                      <p:to>
                                        <p:strVal val="visible"/>
                                      </p:to>
                                    </p:set>
                                    <p:animEffect transition="in" filter="wipe(down)">
                                      <p:cBhvr>
                                        <p:cTn id="12" dur="500"/>
                                        <p:tgtEl>
                                          <p:spTgt spid="1126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229600" cy="715962"/>
          </a:xfrm>
        </p:spPr>
        <p:txBody>
          <a:bodyPr/>
          <a:lstStyle/>
          <a:p>
            <a:r>
              <a:rPr lang="en-IN" sz="2800" smtClean="0">
                <a:latin typeface="Times New Roman" panose="02020603050405020304" pitchFamily="18" charset="0"/>
                <a:cs typeface="Times New Roman" panose="02020603050405020304" pitchFamily="18" charset="0"/>
              </a:rPr>
              <a:t>Breakdown Position</a:t>
            </a:r>
          </a:p>
        </p:txBody>
      </p:sp>
      <p:sp>
        <p:nvSpPr>
          <p:cNvPr id="3" name="Content Placeholder 2"/>
          <p:cNvSpPr>
            <a:spLocks noGrp="1"/>
          </p:cNvSpPr>
          <p:nvPr>
            <p:ph idx="1"/>
          </p:nvPr>
        </p:nvSpPr>
        <p:spPr>
          <a:xfrm>
            <a:off x="244475" y="1206500"/>
            <a:ext cx="8686800" cy="838200"/>
          </a:xfrm>
        </p:spPr>
        <p:txBody>
          <a:bodyPr/>
          <a:lstStyle/>
          <a:p>
            <a:r>
              <a:rPr lang="en-IN" sz="2400" dirty="0" smtClean="0">
                <a:latin typeface="Times New Roman" panose="02020603050405020304" pitchFamily="18" charset="0"/>
                <a:cs typeface="Times New Roman" panose="02020603050405020304" pitchFamily="18" charset="0"/>
              </a:rPr>
              <a:t>The breakdown position of tip vortices is assumed to take place where simple logarithmic amplification reaches its maximum.</a:t>
            </a:r>
          </a:p>
        </p:txBody>
      </p:sp>
      <p:graphicFrame>
        <p:nvGraphicFramePr>
          <p:cNvPr id="4" name="Object 2"/>
          <p:cNvGraphicFramePr>
            <a:graphicFrameLocks noChangeAspect="1"/>
          </p:cNvGraphicFramePr>
          <p:nvPr/>
        </p:nvGraphicFramePr>
        <p:xfrm>
          <a:off x="1536700" y="2082800"/>
          <a:ext cx="5638800" cy="1016000"/>
        </p:xfrm>
        <a:graphic>
          <a:graphicData uri="http://schemas.openxmlformats.org/presentationml/2006/ole">
            <mc:AlternateContent xmlns:mc="http://schemas.openxmlformats.org/markup-compatibility/2006">
              <mc:Choice xmlns:v="urn:schemas-microsoft-com:vml" Requires="v">
                <p:oleObj spid="_x0000_s54410" name="Equation" r:id="rId3" imgW="2819160" imgH="507960" progId="Equation.3">
                  <p:embed/>
                </p:oleObj>
              </mc:Choice>
              <mc:Fallback>
                <p:oleObj name="Equation" r:id="rId3" imgW="2819160" imgH="5079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6700" y="2082800"/>
                        <a:ext cx="56388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396875" y="4332288"/>
            <a:ext cx="85344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This expression gives a measure of the position where the helical tip vortices break down.</a:t>
            </a:r>
          </a:p>
          <a:p>
            <a:pPr eaLnBrk="1" hangingPunct="1">
              <a:spcBef>
                <a:spcPct val="0"/>
              </a:spcBef>
              <a:buFontTx/>
              <a:buNone/>
            </a:pPr>
            <a:r>
              <a:rPr lang="en-IN" sz="2400" b="0">
                <a:latin typeface="Times New Roman" panose="02020603050405020304" pitchFamily="18" charset="0"/>
                <a:cs typeface="Times New Roman" panose="02020603050405020304" pitchFamily="18" charset="0"/>
              </a:rPr>
              <a:t>This position is  a function of the intensity of the ambient turbulence level and of parameters depending uniquely on the turbine’s operational characteristics. </a:t>
            </a:r>
          </a:p>
        </p:txBody>
      </p:sp>
      <p:grpSp>
        <p:nvGrpSpPr>
          <p:cNvPr id="10" name="Group 7"/>
          <p:cNvGrpSpPr>
            <a:grpSpLocks/>
          </p:cNvGrpSpPr>
          <p:nvPr/>
        </p:nvGrpSpPr>
        <p:grpSpPr bwMode="auto">
          <a:xfrm>
            <a:off x="1219200" y="3352800"/>
            <a:ext cx="7086600" cy="609600"/>
            <a:chOff x="1905000" y="5791200"/>
            <a:chExt cx="5638800" cy="609600"/>
          </a:xfrm>
        </p:grpSpPr>
        <p:graphicFrame>
          <p:nvGraphicFramePr>
            <p:cNvPr id="12296" name="Object 3"/>
            <p:cNvGraphicFramePr>
              <a:graphicFrameLocks noChangeAspect="1"/>
            </p:cNvGraphicFramePr>
            <p:nvPr/>
          </p:nvGraphicFramePr>
          <p:xfrm>
            <a:off x="3378200" y="5791200"/>
            <a:ext cx="4165600" cy="609600"/>
          </p:xfrm>
          <a:graphic>
            <a:graphicData uri="http://schemas.openxmlformats.org/presentationml/2006/ole">
              <mc:AlternateContent xmlns:mc="http://schemas.openxmlformats.org/markup-compatibility/2006">
                <mc:Choice xmlns:v="urn:schemas-microsoft-com:vml" Requires="v">
                  <p:oleObj spid="_x0000_s54411" name="Equation" r:id="rId5" imgW="1562100" imgH="228600" progId="Equation.3">
                    <p:embed/>
                  </p:oleObj>
                </mc:Choice>
                <mc:Fallback>
                  <p:oleObj name="Equation" r:id="rId5" imgW="15621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8200" y="5791200"/>
                          <a:ext cx="41656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297" name="TextBox 6"/>
            <p:cNvSpPr txBox="1">
              <a:spLocks noChangeArrowheads="1"/>
            </p:cNvSpPr>
            <p:nvPr/>
          </p:nvSpPr>
          <p:spPr bwMode="auto">
            <a:xfrm>
              <a:off x="1905000" y="5867400"/>
              <a:ext cx="18838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constants</a:t>
              </a:r>
            </a:p>
          </p:txBody>
        </p:sp>
      </p:grpSp>
      <p:grpSp>
        <p:nvGrpSpPr>
          <p:cNvPr id="22" name="Group 21"/>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4234"/>
                <a:ext cx="5616" cy="86"/>
                <a:chOff x="96" y="4176"/>
                <a:chExt cx="5520" cy="144"/>
              </a:xfrm>
            </p:grpSpPr>
            <p:sp>
              <p:nvSpPr>
                <p:cNvPr id="30" name="Rectangle 2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9129162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dissolve">
                                      <p:cBhvr>
                                        <p:cTn id="22" dur="500"/>
                                        <p:tgtEl>
                                          <p:spTgt spid="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dissolve">
                                      <p:cBhvr>
                                        <p:cTn id="2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43840" y="251778"/>
            <a:ext cx="8229600" cy="754062"/>
          </a:xfrm>
        </p:spPr>
        <p:txBody>
          <a:bodyPr/>
          <a:lstStyle/>
          <a:p>
            <a:r>
              <a:rPr lang="en-IN" sz="2800" dirty="0" smtClean="0">
                <a:latin typeface="Times New Roman" panose="02020603050405020304" pitchFamily="18" charset="0"/>
                <a:cs typeface="Times New Roman" panose="02020603050405020304" pitchFamily="18" charset="0"/>
              </a:rPr>
              <a:t>Onset of Decay of Velocity Deficit</a:t>
            </a:r>
          </a:p>
        </p:txBody>
      </p:sp>
      <p:sp>
        <p:nvSpPr>
          <p:cNvPr id="3" name="Content Placeholder 2"/>
          <p:cNvSpPr>
            <a:spLocks noGrp="1"/>
          </p:cNvSpPr>
          <p:nvPr>
            <p:ph idx="1"/>
          </p:nvPr>
        </p:nvSpPr>
        <p:spPr>
          <a:xfrm>
            <a:off x="304800" y="1219200"/>
            <a:ext cx="8229600" cy="3581400"/>
          </a:xfrm>
        </p:spPr>
        <p:txBody>
          <a:bodyPr/>
          <a:lstStyle/>
          <a:p>
            <a:r>
              <a:rPr lang="en-IN" sz="2400" smtClean="0">
                <a:latin typeface="Times New Roman" panose="02020603050405020304" pitchFamily="18" charset="0"/>
                <a:cs typeface="Times New Roman" panose="02020603050405020304" pitchFamily="18" charset="0"/>
              </a:rPr>
              <a:t>The velocity deficit remains unchanged till the breakdown position.</a:t>
            </a:r>
          </a:p>
          <a:p>
            <a:r>
              <a:rPr lang="en-IN" sz="2400" smtClean="0">
                <a:latin typeface="Times New Roman" panose="02020603050405020304" pitchFamily="18" charset="0"/>
                <a:cs typeface="Times New Roman" panose="02020603050405020304" pitchFamily="18" charset="0"/>
              </a:rPr>
              <a:t>There exist a  Transition Zone of the wake after breakdown position.</a:t>
            </a:r>
          </a:p>
          <a:p>
            <a:r>
              <a:rPr lang="en-IN" sz="2400" smtClean="0">
                <a:latin typeface="Times New Roman" panose="02020603050405020304" pitchFamily="18" charset="0"/>
                <a:cs typeface="Times New Roman" panose="02020603050405020304" pitchFamily="18" charset="0"/>
              </a:rPr>
              <a:t>This zone is defined as the distance from the breakdown of the vortices to where a fully developed Gaussian velocity profile is attained. </a:t>
            </a:r>
          </a:p>
          <a:p>
            <a:r>
              <a:rPr lang="en-IN" sz="2400" smtClean="0">
                <a:latin typeface="Times New Roman" panose="02020603050405020304" pitchFamily="18" charset="0"/>
                <a:cs typeface="Times New Roman" panose="02020603050405020304" pitchFamily="18" charset="0"/>
              </a:rPr>
              <a:t>It is observed that length of Transition Zone depends on the incoming turbulence intensity.</a:t>
            </a:r>
          </a:p>
          <a:p>
            <a:endParaRPr lang="en-IN" sz="2400" smtClean="0">
              <a:latin typeface="Times New Roman" panose="02020603050405020304" pitchFamily="18" charset="0"/>
              <a:cs typeface="Times New Roman" panose="02020603050405020304" pitchFamily="18" charset="0"/>
            </a:endParaRPr>
          </a:p>
        </p:txBody>
      </p:sp>
      <p:graphicFrame>
        <p:nvGraphicFramePr>
          <p:cNvPr id="4" name="Object 2"/>
          <p:cNvGraphicFramePr>
            <a:graphicFrameLocks noChangeAspect="1"/>
          </p:cNvGraphicFramePr>
          <p:nvPr/>
        </p:nvGraphicFramePr>
        <p:xfrm>
          <a:off x="2146300" y="5045075"/>
          <a:ext cx="4071938" cy="958850"/>
        </p:xfrm>
        <a:graphic>
          <a:graphicData uri="http://schemas.openxmlformats.org/presentationml/2006/ole">
            <mc:AlternateContent xmlns:mc="http://schemas.openxmlformats.org/markup-compatibility/2006">
              <mc:Choice xmlns:v="urn:schemas-microsoft-com:vml" Requires="v">
                <p:oleObj spid="_x0000_s55366" name="Equation" r:id="rId3" imgW="2158920" imgH="507960" progId="Equation.3">
                  <p:embed/>
                </p:oleObj>
              </mc:Choice>
              <mc:Fallback>
                <p:oleObj name="Equation" r:id="rId3" imgW="2158920" imgH="5079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6300" y="5045075"/>
                        <a:ext cx="4071938" cy="958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 name="Group 17"/>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31"/>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0"/>
                <a:ext cx="5616" cy="144"/>
                <a:chOff x="96" y="-48"/>
                <a:chExt cx="5520" cy="144"/>
              </a:xfrm>
            </p:grpSpPr>
            <p:sp>
              <p:nvSpPr>
                <p:cNvPr id="2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4234"/>
                <a:ext cx="5616" cy="86"/>
                <a:chOff x="96" y="4176"/>
                <a:chExt cx="5520" cy="144"/>
              </a:xfrm>
            </p:grpSpPr>
            <p:sp>
              <p:nvSpPr>
                <p:cNvPr id="26" name="Rectangle 2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 name="Rectangle 2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115403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a:xfrm>
            <a:off x="457200" y="274638"/>
            <a:ext cx="8229600" cy="715962"/>
          </a:xfrm>
        </p:spPr>
        <p:txBody>
          <a:bodyPr/>
          <a:lstStyle/>
          <a:p>
            <a:r>
              <a:rPr lang="en-IN" sz="2800" smtClean="0">
                <a:latin typeface="Times New Roman" panose="02020603050405020304" pitchFamily="18" charset="0"/>
                <a:cs typeface="Times New Roman" panose="02020603050405020304" pitchFamily="18" charset="0"/>
              </a:rPr>
              <a:t>Length of near wake</a:t>
            </a:r>
          </a:p>
        </p:txBody>
      </p:sp>
      <p:sp>
        <p:nvSpPr>
          <p:cNvPr id="4" name="Content Placeholder 3"/>
          <p:cNvSpPr>
            <a:spLocks noGrp="1"/>
          </p:cNvSpPr>
          <p:nvPr>
            <p:ph idx="1"/>
          </p:nvPr>
        </p:nvSpPr>
        <p:spPr>
          <a:xfrm>
            <a:off x="365760" y="1181100"/>
            <a:ext cx="8534400" cy="1447800"/>
          </a:xfrm>
        </p:spPr>
        <p:txBody>
          <a:bodyPr/>
          <a:lstStyle/>
          <a:p>
            <a:r>
              <a:rPr lang="en-IN" sz="2400" dirty="0" smtClean="0">
                <a:latin typeface="Times New Roman" panose="02020603050405020304" pitchFamily="18" charset="0"/>
                <a:cs typeface="Times New Roman" panose="02020603050405020304" pitchFamily="18" charset="0"/>
              </a:rPr>
              <a:t>The near-wake length consists of the sum of the distance to the breakdown point and the distance from this point to where a Gaussian wake deficit is first observed.</a:t>
            </a:r>
          </a:p>
        </p:txBody>
      </p:sp>
      <p:graphicFrame>
        <p:nvGraphicFramePr>
          <p:cNvPr id="5" name="Object 2"/>
          <p:cNvGraphicFramePr>
            <a:graphicFrameLocks noChangeAspect="1"/>
          </p:cNvGraphicFramePr>
          <p:nvPr/>
        </p:nvGraphicFramePr>
        <p:xfrm>
          <a:off x="492125" y="2554288"/>
          <a:ext cx="8194675" cy="930275"/>
        </p:xfrm>
        <a:graphic>
          <a:graphicData uri="http://schemas.openxmlformats.org/presentationml/2006/ole">
            <mc:AlternateContent xmlns:mc="http://schemas.openxmlformats.org/markup-compatibility/2006">
              <mc:Choice xmlns:v="urn:schemas-microsoft-com:vml" Requires="v">
                <p:oleObj spid="_x0000_s56458" name="Equation" r:id="rId3" imgW="4698720" imgH="533160" progId="Equation.3">
                  <p:embed/>
                </p:oleObj>
              </mc:Choice>
              <mc:Fallback>
                <p:oleObj name="Equation" r:id="rId3" imgW="4698720" imgH="53316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125" y="2554288"/>
                        <a:ext cx="8194675"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7"/>
          <p:cNvGrpSpPr>
            <a:grpSpLocks/>
          </p:cNvGrpSpPr>
          <p:nvPr/>
        </p:nvGrpSpPr>
        <p:grpSpPr bwMode="auto">
          <a:xfrm>
            <a:off x="1905000" y="4041775"/>
            <a:ext cx="4216400" cy="609600"/>
            <a:chOff x="1905000" y="5867400"/>
            <a:chExt cx="4216400" cy="609600"/>
          </a:xfrm>
        </p:grpSpPr>
        <p:graphicFrame>
          <p:nvGraphicFramePr>
            <p:cNvPr id="14356" name="Object 3"/>
            <p:cNvGraphicFramePr>
              <a:graphicFrameLocks noChangeAspect="1"/>
            </p:cNvGraphicFramePr>
            <p:nvPr/>
          </p:nvGraphicFramePr>
          <p:xfrm>
            <a:off x="3886200" y="5867400"/>
            <a:ext cx="2235200" cy="609600"/>
          </p:xfrm>
          <a:graphic>
            <a:graphicData uri="http://schemas.openxmlformats.org/presentationml/2006/ole">
              <mc:AlternateContent xmlns:mc="http://schemas.openxmlformats.org/markup-compatibility/2006">
                <mc:Choice xmlns:v="urn:schemas-microsoft-com:vml" Requires="v">
                  <p:oleObj spid="_x0000_s56459" name="Equation" r:id="rId5" imgW="838200" imgH="228600" progId="Equation.3">
                    <p:embed/>
                  </p:oleObj>
                </mc:Choice>
                <mc:Fallback>
                  <p:oleObj name="Equation" r:id="rId5" imgW="83820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5867400"/>
                          <a:ext cx="22352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57" name="TextBox 6"/>
            <p:cNvSpPr txBox="1">
              <a:spLocks noChangeArrowheads="1"/>
            </p:cNvSpPr>
            <p:nvPr/>
          </p:nvSpPr>
          <p:spPr bwMode="auto">
            <a:xfrm>
              <a:off x="1905000" y="5867400"/>
              <a:ext cx="17636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constant</a:t>
              </a:r>
            </a:p>
          </p:txBody>
        </p:sp>
      </p:grpSp>
      <p:sp>
        <p:nvSpPr>
          <p:cNvPr id="9" name="TextBox 8"/>
          <p:cNvSpPr txBox="1">
            <a:spLocks noChangeArrowheads="1"/>
          </p:cNvSpPr>
          <p:nvPr/>
        </p:nvSpPr>
        <p:spPr bwMode="auto">
          <a:xfrm>
            <a:off x="1462088" y="5230813"/>
            <a:ext cx="6254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i="1">
                <a:latin typeface="Times New Roman" panose="02020603050405020304" pitchFamily="18" charset="0"/>
                <a:cs typeface="Times New Roman" panose="02020603050405020304" pitchFamily="18" charset="0"/>
              </a:rPr>
              <a:t>u</a:t>
            </a:r>
            <a:r>
              <a:rPr lang="en-IN" sz="2400" b="0" i="1" baseline="-25000">
                <a:latin typeface="Times New Roman" panose="02020603050405020304" pitchFamily="18" charset="0"/>
                <a:cs typeface="Times New Roman" panose="02020603050405020304" pitchFamily="18" charset="0"/>
              </a:rPr>
              <a:t> rms</a:t>
            </a:r>
            <a:r>
              <a:rPr lang="en-IN" sz="2400" b="0" i="1">
                <a:latin typeface="Times New Roman" panose="02020603050405020304" pitchFamily="18" charset="0"/>
                <a:cs typeface="Times New Roman" panose="02020603050405020304" pitchFamily="18" charset="0"/>
              </a:rPr>
              <a:t> </a:t>
            </a:r>
            <a:r>
              <a:rPr lang="en-IN" sz="2400" b="0">
                <a:latin typeface="Times New Roman" panose="02020603050405020304" pitchFamily="18" charset="0"/>
                <a:cs typeface="Times New Roman" panose="02020603050405020304" pitchFamily="18" charset="0"/>
              </a:rPr>
              <a:t>is a measure of local atmospheric turbulence</a:t>
            </a:r>
          </a:p>
        </p:txBody>
      </p:sp>
      <p:grpSp>
        <p:nvGrpSpPr>
          <p:cNvPr id="22" name="Group 21"/>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4234"/>
                <a:ext cx="5616" cy="86"/>
                <a:chOff x="96" y="4176"/>
                <a:chExt cx="5520" cy="144"/>
              </a:xfrm>
            </p:grpSpPr>
            <p:sp>
              <p:nvSpPr>
                <p:cNvPr id="30" name="Rectangle 2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6575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xfrm>
            <a:off x="0" y="38100"/>
            <a:ext cx="7102475" cy="1143000"/>
          </a:xfrm>
        </p:spPr>
        <p:txBody>
          <a:bodyPr/>
          <a:lstStyle/>
          <a:p>
            <a:r>
              <a:rPr lang="en-IN" sz="2800" dirty="0" smtClean="0">
                <a:latin typeface="Times New Roman" panose="02020603050405020304" pitchFamily="18" charset="0"/>
                <a:cs typeface="Times New Roman" panose="02020603050405020304" pitchFamily="18" charset="0"/>
              </a:rPr>
              <a:t>Comparison of simulated wake lengths and predicted wake lengths</a:t>
            </a:r>
          </a:p>
        </p:txBody>
      </p:sp>
      <p:pic>
        <p:nvPicPr>
          <p:cNvPr id="153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00200"/>
            <a:ext cx="87058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294161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0"/>
            <a:ext cx="8229600" cy="914400"/>
          </a:xfrm>
        </p:spPr>
        <p:txBody>
          <a:bodyPr/>
          <a:lstStyle/>
          <a:p>
            <a:r>
              <a:rPr lang="en-IN" sz="2800" smtClean="0"/>
              <a:t>The Fluid Dynamic Structure of Farwake</a:t>
            </a:r>
          </a:p>
        </p:txBody>
      </p:sp>
      <p:sp>
        <p:nvSpPr>
          <p:cNvPr id="3" name="Content Placeholder 2"/>
          <p:cNvSpPr>
            <a:spLocks noGrp="1"/>
          </p:cNvSpPr>
          <p:nvPr>
            <p:ph idx="1"/>
          </p:nvPr>
        </p:nvSpPr>
        <p:spPr>
          <a:xfrm>
            <a:off x="457200" y="1074419"/>
            <a:ext cx="8534400" cy="2476817"/>
          </a:xfrm>
        </p:spPr>
        <p:txBody>
          <a:bodyPr/>
          <a:lstStyle/>
          <a:p>
            <a:r>
              <a:rPr lang="en-IN" sz="2400" dirty="0" smtClean="0">
                <a:latin typeface="Times New Roman" panose="02020603050405020304" pitchFamily="18" charset="0"/>
                <a:cs typeface="Times New Roman" panose="02020603050405020304" pitchFamily="18" charset="0"/>
              </a:rPr>
              <a:t>The far wake flow contains three-dimensional isotropic turbulence.</a:t>
            </a:r>
          </a:p>
          <a:p>
            <a:r>
              <a:rPr lang="en-IN" sz="2400" dirty="0" smtClean="0">
                <a:latin typeface="Times New Roman" panose="02020603050405020304" pitchFamily="18" charset="0"/>
                <a:cs typeface="Times New Roman" panose="02020603050405020304" pitchFamily="18" charset="0"/>
              </a:rPr>
              <a:t>This state of turbulent flow is called as Equilibrium turbulent flow.</a:t>
            </a:r>
          </a:p>
          <a:p>
            <a:r>
              <a:rPr lang="en-IN" sz="2400" dirty="0" smtClean="0">
                <a:latin typeface="Times New Roman" panose="02020603050405020304" pitchFamily="18" charset="0"/>
                <a:cs typeface="Times New Roman" panose="02020603050405020304" pitchFamily="18" charset="0"/>
              </a:rPr>
              <a:t>The intensity of turbulence decays with distance in </a:t>
            </a:r>
            <a:r>
              <a:rPr lang="en-IN" sz="2400" dirty="0" err="1" smtClean="0">
                <a:latin typeface="Times New Roman" panose="02020603050405020304" pitchFamily="18" charset="0"/>
                <a:cs typeface="Times New Roman" panose="02020603050405020304" pitchFamily="18" charset="0"/>
              </a:rPr>
              <a:t>farwake</a:t>
            </a:r>
            <a:r>
              <a:rPr lang="en-IN" sz="2400" dirty="0" smtClean="0">
                <a:latin typeface="Times New Roman" panose="02020603050405020304" pitchFamily="18" charset="0"/>
                <a:cs typeface="Times New Roman" panose="02020603050405020304" pitchFamily="18" charset="0"/>
              </a:rPr>
              <a:t>.</a:t>
            </a:r>
          </a:p>
        </p:txBody>
      </p:sp>
      <p:sp>
        <p:nvSpPr>
          <p:cNvPr id="17412" name="AutoShape 2" descr="Image result for isotropic turbulence in a wake"/>
          <p:cNvSpPr>
            <a:spLocks noChangeAspect="1" noChangeArrowheads="1"/>
          </p:cNvSpPr>
          <p:nvPr/>
        </p:nvSpPr>
        <p:spPr bwMode="auto">
          <a:xfrm>
            <a:off x="84138" y="-182563"/>
            <a:ext cx="7810500" cy="3581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N" sz="2400"/>
          </a:p>
        </p:txBody>
      </p:sp>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38" y="3845553"/>
            <a:ext cx="366236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descr="http://cictr.ee.psu.edu/research/pcs/turbule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3464553"/>
            <a:ext cx="3124200"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4234"/>
                <a:ext cx="5616" cy="86"/>
                <a:chOff x="96" y="4176"/>
                <a:chExt cx="5520" cy="144"/>
              </a:xfrm>
            </p:grpSpPr>
            <p:sp>
              <p:nvSpPr>
                <p:cNvPr id="29" name="Rectangle 2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822849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3011"/>
                                        </p:tgtEl>
                                        <p:attrNameLst>
                                          <p:attrName>style.visibility</p:attrName>
                                        </p:attrNameLst>
                                      </p:cBhvr>
                                      <p:to>
                                        <p:strVal val="visible"/>
                                      </p:to>
                                    </p:set>
                                    <p:animEffect transition="in" filter="dissolve">
                                      <p:cBhvr>
                                        <p:cTn id="22" dur="500"/>
                                        <p:tgtEl>
                                          <p:spTgt spid="430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a:xfrm>
            <a:off x="609600" y="152400"/>
            <a:ext cx="5943677" cy="914400"/>
          </a:xfrm>
        </p:spPr>
        <p:txBody>
          <a:bodyPr/>
          <a:lstStyle/>
          <a:p>
            <a:r>
              <a:rPr lang="en-US" sz="2800" dirty="0" smtClean="0">
                <a:latin typeface="Times New Roman" panose="02020603050405020304" pitchFamily="18" charset="0"/>
                <a:cs typeface="Times New Roman" panose="02020603050405020304" pitchFamily="18" charset="0"/>
              </a:rPr>
              <a:t>Structure of Equilibrium Turbulent Flows</a:t>
            </a:r>
          </a:p>
        </p:txBody>
      </p:sp>
      <p:pic>
        <p:nvPicPr>
          <p:cNvPr id="184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01775"/>
            <a:ext cx="8537575" cy="489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a:cxnSpLocks noChangeShapeType="1"/>
          </p:cNvCxnSpPr>
          <p:nvPr/>
        </p:nvCxnSpPr>
        <p:spPr bwMode="auto">
          <a:xfrm>
            <a:off x="3048000" y="1425575"/>
            <a:ext cx="4495800" cy="4343400"/>
          </a:xfrm>
          <a:prstGeom prst="line">
            <a:avLst/>
          </a:prstGeom>
          <a:noFill/>
          <a:ln w="41275" algn="ctr">
            <a:solidFill>
              <a:srgbClr val="FF0000"/>
            </a:solidFill>
            <a:round/>
            <a:headEnd/>
            <a:tailEnd/>
          </a:ln>
          <a:extLst>
            <a:ext uri="{909E8E84-426E-40DD-AFC4-6F175D3DCCD1}">
              <a14:hiddenFill xmlns:a14="http://schemas.microsoft.com/office/drawing/2010/main">
                <a:noFill/>
              </a14:hiddenFill>
            </a:ext>
          </a:extLst>
        </p:spPr>
      </p:cxnSp>
      <p:grpSp>
        <p:nvGrpSpPr>
          <p:cNvPr id="2" name="Group 12"/>
          <p:cNvGrpSpPr>
            <a:grpSpLocks/>
          </p:cNvGrpSpPr>
          <p:nvPr/>
        </p:nvGrpSpPr>
        <p:grpSpPr bwMode="auto">
          <a:xfrm>
            <a:off x="5029200" y="1219200"/>
            <a:ext cx="2874963" cy="1600200"/>
            <a:chOff x="5029200" y="1219200"/>
            <a:chExt cx="2874818" cy="1600200"/>
          </a:xfrm>
        </p:grpSpPr>
        <p:graphicFrame>
          <p:nvGraphicFramePr>
            <p:cNvPr id="18454" name="Object 3"/>
            <p:cNvGraphicFramePr>
              <a:graphicFrameLocks noChangeAspect="1"/>
            </p:cNvGraphicFramePr>
            <p:nvPr/>
          </p:nvGraphicFramePr>
          <p:xfrm>
            <a:off x="5410200" y="1219200"/>
            <a:ext cx="2493818" cy="609600"/>
          </p:xfrm>
          <a:graphic>
            <a:graphicData uri="http://schemas.openxmlformats.org/presentationml/2006/ole">
              <mc:AlternateContent xmlns:mc="http://schemas.openxmlformats.org/markup-compatibility/2006">
                <mc:Choice xmlns:v="urn:schemas-microsoft-com:vml" Requires="v">
                  <p:oleObj spid="_x0000_s151588" name="Equation" r:id="rId4" imgW="1143000" imgH="279400" progId="Equation.3">
                    <p:embed/>
                  </p:oleObj>
                </mc:Choice>
                <mc:Fallback>
                  <p:oleObj name="Equation" r:id="rId4" imgW="1143000" imgH="2794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1219200"/>
                          <a:ext cx="2493818"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18455" name="Straight Arrow Connector 11"/>
            <p:cNvCxnSpPr>
              <a:cxnSpLocks noChangeShapeType="1"/>
            </p:cNvCxnSpPr>
            <p:nvPr/>
          </p:nvCxnSpPr>
          <p:spPr bwMode="auto">
            <a:xfrm flipH="1">
              <a:off x="5029200" y="1905000"/>
              <a:ext cx="1524000" cy="914400"/>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grpSp>
      <p:grpSp>
        <p:nvGrpSpPr>
          <p:cNvPr id="3" name="Group 17"/>
          <p:cNvGrpSpPr>
            <a:grpSpLocks/>
          </p:cNvGrpSpPr>
          <p:nvPr/>
        </p:nvGrpSpPr>
        <p:grpSpPr bwMode="auto">
          <a:xfrm>
            <a:off x="5791200" y="990600"/>
            <a:ext cx="1447800" cy="5664200"/>
            <a:chOff x="5791200" y="990600"/>
            <a:chExt cx="1447800" cy="5664200"/>
          </a:xfrm>
        </p:grpSpPr>
        <p:graphicFrame>
          <p:nvGraphicFramePr>
            <p:cNvPr id="18452" name="Object 4"/>
            <p:cNvGraphicFramePr>
              <a:graphicFrameLocks noChangeAspect="1"/>
            </p:cNvGraphicFramePr>
            <p:nvPr/>
          </p:nvGraphicFramePr>
          <p:xfrm>
            <a:off x="5791200" y="5638800"/>
            <a:ext cx="1447800" cy="1016000"/>
          </p:xfrm>
          <a:graphic>
            <a:graphicData uri="http://schemas.openxmlformats.org/presentationml/2006/ole">
              <mc:AlternateContent xmlns:mc="http://schemas.openxmlformats.org/markup-compatibility/2006">
                <mc:Choice xmlns:v="urn:schemas-microsoft-com:vml" Requires="v">
                  <p:oleObj spid="_x0000_s151589" name="Equation" r:id="rId6" imgW="723586" imgH="507780" progId="Equation.3">
                    <p:embed/>
                  </p:oleObj>
                </mc:Choice>
                <mc:Fallback>
                  <p:oleObj name="Equation" r:id="rId6" imgW="723586" imgH="5077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5638800"/>
                          <a:ext cx="1447800" cy="101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cxnSp>
          <p:nvCxnSpPr>
            <p:cNvPr id="18453" name="Straight Connector 15"/>
            <p:cNvCxnSpPr>
              <a:cxnSpLocks noChangeShapeType="1"/>
            </p:cNvCxnSpPr>
            <p:nvPr/>
          </p:nvCxnSpPr>
          <p:spPr bwMode="auto">
            <a:xfrm>
              <a:off x="6477000" y="990600"/>
              <a:ext cx="0" cy="4800600"/>
            </a:xfrm>
            <a:prstGeom prst="line">
              <a:avLst/>
            </a:prstGeom>
            <a:noFill/>
            <a:ln w="31750" algn="ctr">
              <a:solidFill>
                <a:schemeClr val="tx1"/>
              </a:solidFill>
              <a:prstDash val="dash"/>
              <a:round/>
              <a:headEnd/>
              <a:tailEnd/>
            </a:ln>
            <a:extLst>
              <a:ext uri="{909E8E84-426E-40DD-AFC4-6F175D3DCCD1}">
                <a14:hiddenFill xmlns:a14="http://schemas.microsoft.com/office/drawing/2010/main">
                  <a:noFill/>
                </a14:hiddenFill>
              </a:ext>
            </a:extLst>
          </p:spPr>
        </p:cxnSp>
      </p:grpSp>
      <p:grpSp>
        <p:nvGrpSpPr>
          <p:cNvPr id="24" name="Group 23"/>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4234"/>
                <a:ext cx="5616" cy="86"/>
                <a:chOff x="96" y="4176"/>
                <a:chExt cx="5520" cy="144"/>
              </a:xfrm>
            </p:grpSpPr>
            <p:sp>
              <p:nvSpPr>
                <p:cNvPr id="32" name="Rectangle 3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9">
            <p14:nvContentPartPr>
              <p14:cNvPr id="4" name="Ink 3"/>
              <p14:cNvContentPartPr/>
              <p14:nvPr/>
            </p14:nvContentPartPr>
            <p14:xfrm>
              <a:off x="1644120" y="807480"/>
              <a:ext cx="7161120" cy="5875920"/>
            </p14:xfrm>
          </p:contentPart>
        </mc:Choice>
        <mc:Fallback xmlns="">
          <p:pic>
            <p:nvPicPr>
              <p:cNvPr id="4" name="Ink 3"/>
              <p:cNvPicPr/>
              <p:nvPr/>
            </p:nvPicPr>
            <p:blipFill>
              <a:blip r:embed="rId10"/>
              <a:stretch>
                <a:fillRect/>
              </a:stretch>
            </p:blipFill>
            <p:spPr>
              <a:xfrm>
                <a:off x="1636560" y="798840"/>
                <a:ext cx="7180560" cy="5888520"/>
              </a:xfrm>
              <a:prstGeom prst="rect">
                <a:avLst/>
              </a:prstGeom>
            </p:spPr>
          </p:pic>
        </mc:Fallback>
      </mc:AlternateContent>
    </p:spTree>
    <p:extLst>
      <p:ext uri="{BB962C8B-B14F-4D97-AF65-F5344CB8AC3E}">
        <p14:creationId xmlns:p14="http://schemas.microsoft.com/office/powerpoint/2010/main" val="1989661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a:xfrm>
            <a:off x="243840" y="292100"/>
            <a:ext cx="7071360" cy="685800"/>
          </a:xfrm>
        </p:spPr>
        <p:txBody>
          <a:bodyPr/>
          <a:lstStyle/>
          <a:p>
            <a:r>
              <a:rPr lang="en-IN" sz="2800" dirty="0" smtClean="0">
                <a:latin typeface="Times New Roman" panose="02020603050405020304" pitchFamily="18" charset="0"/>
                <a:cs typeface="Times New Roman" panose="02020603050405020304" pitchFamily="18" charset="0"/>
              </a:rPr>
              <a:t>Isotropic Nature of Equilibrium Turbulence</a:t>
            </a:r>
          </a:p>
        </p:txBody>
      </p:sp>
      <p:pic>
        <p:nvPicPr>
          <p:cNvPr id="6" name="Picture 4"/>
          <p:cNvPicPr>
            <a:picLocks noChangeAspect="1" noChangeArrowheads="1"/>
          </p:cNvPicPr>
          <p:nvPr/>
        </p:nvPicPr>
        <p:blipFill>
          <a:blip r:embed="rId2">
            <a:lum bright="-58000" contrast="92000"/>
            <a:extLst>
              <a:ext uri="{28A0092B-C50C-407E-A947-70E740481C1C}">
                <a14:useLocalDpi xmlns:a14="http://schemas.microsoft.com/office/drawing/2010/main" val="0"/>
              </a:ext>
            </a:extLst>
          </a:blip>
          <a:srcRect/>
          <a:stretch>
            <a:fillRect/>
          </a:stretch>
        </p:blipFill>
        <p:spPr bwMode="auto">
          <a:xfrm>
            <a:off x="65088" y="1447800"/>
            <a:ext cx="9002712" cy="484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554547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nodeType="click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94628" y="152400"/>
            <a:ext cx="6484078" cy="797169"/>
          </a:xfrm>
        </p:spPr>
        <p:txBody>
          <a:bodyPr/>
          <a:lstStyle/>
          <a:p>
            <a:r>
              <a:rPr lang="en-IN" sz="2800" dirty="0" smtClean="0">
                <a:latin typeface="Times New Roman" panose="02020603050405020304" pitchFamily="18" charset="0"/>
                <a:cs typeface="Times New Roman" panose="02020603050405020304" pitchFamily="18" charset="0"/>
              </a:rPr>
              <a:t>Onset of </a:t>
            </a:r>
            <a:r>
              <a:rPr lang="en-IN" sz="2800" dirty="0" err="1" smtClean="0">
                <a:latin typeface="Times New Roman" panose="02020603050405020304" pitchFamily="18" charset="0"/>
                <a:cs typeface="Times New Roman" panose="02020603050405020304" pitchFamily="18" charset="0"/>
              </a:rPr>
              <a:t>Farwake</a:t>
            </a:r>
            <a:r>
              <a:rPr lang="en-IN" sz="2800" dirty="0" smtClean="0">
                <a:latin typeface="Times New Roman" panose="02020603050405020304" pitchFamily="18" charset="0"/>
                <a:cs typeface="Times New Roman" panose="02020603050405020304" pitchFamily="18" charset="0"/>
              </a:rPr>
              <a:t> : Mean Velocity Profile</a:t>
            </a:r>
          </a:p>
        </p:txBody>
      </p:sp>
      <p:sp>
        <p:nvSpPr>
          <p:cNvPr id="3" name="Content Placeholder 2"/>
          <p:cNvSpPr txBox="1">
            <a:spLocks/>
          </p:cNvSpPr>
          <p:nvPr/>
        </p:nvSpPr>
        <p:spPr bwMode="auto">
          <a:xfrm>
            <a:off x="304800" y="1371600"/>
            <a:ext cx="8382000" cy="990600"/>
          </a:xfrm>
          <a:prstGeom prst="rect">
            <a:avLst/>
          </a:prstGeom>
          <a:noFill/>
          <a:ln w="9525">
            <a:noFill/>
            <a:miter lim="800000"/>
            <a:headEnd/>
            <a:tailEnd/>
          </a:ln>
        </p:spPr>
        <p:txBody>
          <a:bodyPr/>
          <a:lstStyle/>
          <a:p>
            <a:pPr marL="342900" indent="-342900">
              <a:spcBef>
                <a:spcPct val="20000"/>
              </a:spcBef>
              <a:buFontTx/>
              <a:buChar char="•"/>
              <a:defRPr/>
            </a:pPr>
            <a:r>
              <a:rPr lang="en-IN" b="0" kern="0" dirty="0">
                <a:latin typeface="Times New Roman" pitchFamily="18" charset="0"/>
                <a:cs typeface="Times New Roman" pitchFamily="18" charset="0"/>
              </a:rPr>
              <a:t>In the far wake, the azimuthally averaged axial velocity deficit, </a:t>
            </a:r>
            <a:r>
              <a:rPr lang="en-IN" b="0" i="1" kern="0" dirty="0">
                <a:latin typeface="Times New Roman" pitchFamily="18" charset="0"/>
                <a:cs typeface="Times New Roman" pitchFamily="18" charset="0"/>
                <a:sym typeface="Symbol"/>
              </a:rPr>
              <a:t></a:t>
            </a:r>
            <a:r>
              <a:rPr lang="en-IN" b="0" i="1" kern="0" dirty="0">
                <a:latin typeface="Times New Roman" pitchFamily="18" charset="0"/>
                <a:cs typeface="Times New Roman" pitchFamily="18" charset="0"/>
              </a:rPr>
              <a:t>u, </a:t>
            </a:r>
            <a:r>
              <a:rPr lang="en-IN" b="0" kern="0" dirty="0">
                <a:latin typeface="Times New Roman" pitchFamily="18" charset="0"/>
                <a:cs typeface="Times New Roman" pitchFamily="18" charset="0"/>
              </a:rPr>
              <a:t>is expected to follow a self-similar </a:t>
            </a:r>
            <a:r>
              <a:rPr lang="en-IN" b="0" i="1" kern="0" dirty="0">
                <a:latin typeface="Times New Roman" pitchFamily="18" charset="0"/>
                <a:cs typeface="Times New Roman" pitchFamily="18" charset="0"/>
              </a:rPr>
              <a:t>Gaussian shape.</a:t>
            </a:r>
          </a:p>
        </p:txBody>
      </p:sp>
      <p:graphicFrame>
        <p:nvGraphicFramePr>
          <p:cNvPr id="4" name="Object 5"/>
          <p:cNvGraphicFramePr>
            <a:graphicFrameLocks noChangeAspect="1"/>
          </p:cNvGraphicFramePr>
          <p:nvPr/>
        </p:nvGraphicFramePr>
        <p:xfrm>
          <a:off x="2438400" y="2971800"/>
          <a:ext cx="2413000" cy="1066800"/>
        </p:xfrm>
        <a:graphic>
          <a:graphicData uri="http://schemas.openxmlformats.org/presentationml/2006/ole">
            <mc:AlternateContent xmlns:mc="http://schemas.openxmlformats.org/markup-compatibility/2006">
              <mc:Choice xmlns:v="urn:schemas-microsoft-com:vml" Requires="v">
                <p:oleObj spid="_x0000_s152612" name="Equation" r:id="rId3" imgW="1205977" imgH="533169" progId="Equation.3">
                  <p:embed/>
                </p:oleObj>
              </mc:Choice>
              <mc:Fallback>
                <p:oleObj name="Equation" r:id="rId3" imgW="1205977" imgH="533169"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971800"/>
                        <a:ext cx="24130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304800" y="5105400"/>
            <a:ext cx="883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where </a:t>
            </a:r>
            <a:r>
              <a:rPr lang="en-IN" sz="2400" b="0" i="1">
                <a:latin typeface="Times New Roman" panose="02020603050405020304" pitchFamily="18" charset="0"/>
                <a:cs typeface="Times New Roman" panose="02020603050405020304" pitchFamily="18" charset="0"/>
              </a:rPr>
              <a:t>u</a:t>
            </a:r>
            <a:r>
              <a:rPr lang="en-IN" sz="2400" b="0" i="1" baseline="-25000">
                <a:latin typeface="Times New Roman" panose="02020603050405020304" pitchFamily="18" charset="0"/>
                <a:cs typeface="Times New Roman" panose="02020603050405020304" pitchFamily="18" charset="0"/>
              </a:rPr>
              <a:t>max</a:t>
            </a:r>
            <a:r>
              <a:rPr lang="en-IN" sz="2400" b="0" i="1">
                <a:latin typeface="Times New Roman" panose="02020603050405020304" pitchFamily="18" charset="0"/>
                <a:cs typeface="Times New Roman" panose="02020603050405020304" pitchFamily="18" charset="0"/>
              </a:rPr>
              <a:t>(x) </a:t>
            </a:r>
            <a:r>
              <a:rPr lang="en-IN" sz="2400" b="0">
                <a:latin typeface="Times New Roman" panose="02020603050405020304" pitchFamily="18" charset="0"/>
                <a:cs typeface="Times New Roman" panose="02020603050405020304" pitchFamily="18" charset="0"/>
              </a:rPr>
              <a:t>denotes the maximum deficit at a given axial position</a:t>
            </a:r>
            <a:r>
              <a:rPr lang="en-IN" sz="2400" b="0" i="1">
                <a:latin typeface="Times New Roman" panose="02020603050405020304" pitchFamily="18" charset="0"/>
                <a:cs typeface="Times New Roman" panose="02020603050405020304" pitchFamily="18" charset="0"/>
              </a:rPr>
              <a:t>.</a:t>
            </a:r>
          </a:p>
          <a:p>
            <a:pPr eaLnBrk="1" hangingPunct="1">
              <a:spcBef>
                <a:spcPct val="0"/>
              </a:spcBef>
              <a:buFontTx/>
              <a:buNone/>
            </a:pPr>
            <a:r>
              <a:rPr lang="en-IN" sz="2400" b="0" i="1">
                <a:latin typeface="Times New Roman" panose="02020603050405020304" pitchFamily="18" charset="0"/>
                <a:cs typeface="Times New Roman" panose="02020603050405020304" pitchFamily="18" charset="0"/>
              </a:rPr>
              <a:t>r</a:t>
            </a:r>
            <a:r>
              <a:rPr lang="en-IN" sz="2400" b="0" i="1" baseline="-25000">
                <a:latin typeface="Times New Roman" panose="02020603050405020304" pitchFamily="18" charset="0"/>
                <a:cs typeface="Times New Roman" panose="02020603050405020304" pitchFamily="18" charset="0"/>
              </a:rPr>
              <a:t>e</a:t>
            </a:r>
            <a:r>
              <a:rPr lang="en-IN" sz="2400" b="0" i="1">
                <a:latin typeface="Times New Roman" panose="02020603050405020304" pitchFamily="18" charset="0"/>
                <a:cs typeface="Times New Roman" panose="02020603050405020304" pitchFamily="18" charset="0"/>
              </a:rPr>
              <a:t>,</a:t>
            </a:r>
            <a:r>
              <a:rPr lang="en-IN" sz="2400" b="0">
                <a:latin typeface="Times New Roman" panose="02020603050405020304" pitchFamily="18" charset="0"/>
                <a:cs typeface="Times New Roman" panose="02020603050405020304" pitchFamily="18" charset="0"/>
              </a:rPr>
              <a:t> the distance at which </a:t>
            </a:r>
            <a:r>
              <a:rPr lang="en-IN" sz="2400" b="0" i="1">
                <a:latin typeface="Times New Roman" panose="02020603050405020304" pitchFamily="18" charset="0"/>
                <a:cs typeface="Times New Roman" panose="02020603050405020304" pitchFamily="18" charset="0"/>
              </a:rPr>
              <a:t>u=u</a:t>
            </a:r>
            <a:r>
              <a:rPr lang="en-IN" sz="2400" b="0" i="1" baseline="-25000">
                <a:latin typeface="Times New Roman" panose="02020603050405020304" pitchFamily="18" charset="0"/>
                <a:cs typeface="Times New Roman" panose="02020603050405020304" pitchFamily="18" charset="0"/>
              </a:rPr>
              <a:t>max</a:t>
            </a:r>
            <a:r>
              <a:rPr lang="en-IN" sz="2400" b="0" i="1">
                <a:latin typeface="Times New Roman" panose="02020603050405020304" pitchFamily="18" charset="0"/>
                <a:cs typeface="Times New Roman" panose="02020603050405020304" pitchFamily="18" charset="0"/>
              </a:rPr>
              <a:t>/e, </a:t>
            </a:r>
            <a:r>
              <a:rPr lang="en-IN" sz="2400" b="0">
                <a:latin typeface="Times New Roman" panose="02020603050405020304" pitchFamily="18" charset="0"/>
                <a:cs typeface="Times New Roman" panose="02020603050405020304" pitchFamily="18" charset="0"/>
              </a:rPr>
              <a:t>where </a:t>
            </a:r>
            <a:r>
              <a:rPr lang="en-IN" sz="2400" b="0" i="1">
                <a:latin typeface="Times New Roman" panose="02020603050405020304" pitchFamily="18" charset="0"/>
                <a:cs typeface="Times New Roman" panose="02020603050405020304" pitchFamily="18" charset="0"/>
              </a:rPr>
              <a:t>e</a:t>
            </a:r>
            <a:r>
              <a:rPr lang="en-IN" sz="2400" b="0">
                <a:latin typeface="Times New Roman" panose="02020603050405020304" pitchFamily="18" charset="0"/>
                <a:cs typeface="Times New Roman" panose="02020603050405020304" pitchFamily="18" charset="0"/>
              </a:rPr>
              <a:t> denotes the Euler number. </a:t>
            </a:r>
          </a:p>
        </p:txBody>
      </p:sp>
      <p:grpSp>
        <p:nvGrpSpPr>
          <p:cNvPr id="6" name="Group 5"/>
          <p:cNvGrpSpPr>
            <a:grpSpLocks/>
          </p:cNvGrpSpPr>
          <p:nvPr/>
        </p:nvGrpSpPr>
        <p:grpSpPr bwMode="auto">
          <a:xfrm>
            <a:off x="5632450" y="2362200"/>
            <a:ext cx="2705100" cy="2428875"/>
            <a:chOff x="5632450" y="2362200"/>
            <a:chExt cx="2705100" cy="2428875"/>
          </a:xfrm>
        </p:grpSpPr>
        <p:pic>
          <p:nvPicPr>
            <p:cNvPr id="20488"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32450" y="2362200"/>
              <a:ext cx="2705100"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489" name="Object 20"/>
            <p:cNvGraphicFramePr>
              <a:graphicFrameLocks noChangeAspect="1"/>
            </p:cNvGraphicFramePr>
            <p:nvPr/>
          </p:nvGraphicFramePr>
          <p:xfrm>
            <a:off x="5791200" y="2403475"/>
            <a:ext cx="887506" cy="457200"/>
          </p:xfrm>
          <a:graphic>
            <a:graphicData uri="http://schemas.openxmlformats.org/presentationml/2006/ole">
              <mc:AlternateContent xmlns:mc="http://schemas.openxmlformats.org/markup-compatibility/2006">
                <mc:Choice xmlns:v="urn:schemas-microsoft-com:vml" Requires="v">
                  <p:oleObj spid="_x0000_s152613" name="Equation" r:id="rId6" imgW="419040" imgH="215640" progId="Equation.3">
                    <p:embed/>
                  </p:oleObj>
                </mc:Choice>
                <mc:Fallback>
                  <p:oleObj name="Equation" r:id="rId6" imgW="419040" imgH="215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2403475"/>
                          <a:ext cx="88750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22" name="Group 21"/>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4234"/>
                <a:ext cx="5616" cy="86"/>
                <a:chOff x="96" y="4176"/>
                <a:chExt cx="5520" cy="144"/>
              </a:xfrm>
            </p:grpSpPr>
            <p:sp>
              <p:nvSpPr>
                <p:cNvPr id="30" name="Rectangle 2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8359482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dissolve">
                                      <p:cBhvr>
                                        <p:cTn id="22" dur="500"/>
                                        <p:tgtEl>
                                          <p:spTgt spid="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dissolve">
                                      <p:cBhvr>
                                        <p:cTn id="2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81000" y="82550"/>
            <a:ext cx="8229600" cy="609600"/>
          </a:xfrm>
        </p:spPr>
        <p:txBody>
          <a:bodyPr/>
          <a:lstStyle/>
          <a:p>
            <a:r>
              <a:rPr lang="en-IN" sz="2800" smtClean="0"/>
              <a:t>Conservation of Momentum in Wake</a:t>
            </a:r>
          </a:p>
        </p:txBody>
      </p:sp>
      <p:sp>
        <p:nvSpPr>
          <p:cNvPr id="3" name="Content Placeholder 2"/>
          <p:cNvSpPr>
            <a:spLocks noGrp="1"/>
          </p:cNvSpPr>
          <p:nvPr>
            <p:ph idx="1"/>
          </p:nvPr>
        </p:nvSpPr>
        <p:spPr>
          <a:xfrm>
            <a:off x="381000" y="609600"/>
            <a:ext cx="8229600" cy="914400"/>
          </a:xfrm>
        </p:spPr>
        <p:txBody>
          <a:bodyPr/>
          <a:lstStyle/>
          <a:p>
            <a:r>
              <a:rPr lang="en-IN" sz="2400" smtClean="0">
                <a:latin typeface="Times New Roman" panose="02020603050405020304" pitchFamily="18" charset="0"/>
                <a:cs typeface="Times New Roman" panose="02020603050405020304" pitchFamily="18" charset="0"/>
              </a:rPr>
              <a:t>The equation of mean momentum flux through the rotor disk plane</a:t>
            </a:r>
          </a:p>
        </p:txBody>
      </p:sp>
      <p:graphicFrame>
        <p:nvGraphicFramePr>
          <p:cNvPr id="4" name="Object 2"/>
          <p:cNvGraphicFramePr>
            <a:graphicFrameLocks noChangeAspect="1"/>
          </p:cNvGraphicFramePr>
          <p:nvPr/>
        </p:nvGraphicFramePr>
        <p:xfrm>
          <a:off x="1143000" y="1371600"/>
          <a:ext cx="4341813" cy="908050"/>
        </p:xfrm>
        <a:graphic>
          <a:graphicData uri="http://schemas.openxmlformats.org/presentationml/2006/ole">
            <mc:AlternateContent xmlns:mc="http://schemas.openxmlformats.org/markup-compatibility/2006">
              <mc:Choice xmlns:v="urn:schemas-microsoft-com:vml" Requires="v">
                <p:oleObj spid="_x0000_s153653" name="Equation" r:id="rId3" imgW="1879600" imgH="393700" progId="Equation.3">
                  <p:embed/>
                </p:oleObj>
              </mc:Choice>
              <mc:Fallback>
                <p:oleObj name="Equation" r:id="rId3" imgW="18796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371600"/>
                        <a:ext cx="4341813"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TextBox 8"/>
          <p:cNvSpPr txBox="1">
            <a:spLocks noChangeArrowheads="1"/>
          </p:cNvSpPr>
          <p:nvPr/>
        </p:nvSpPr>
        <p:spPr bwMode="auto">
          <a:xfrm>
            <a:off x="381000" y="4343400"/>
            <a:ext cx="8763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sz="2400" b="0" i="1">
                <a:solidFill>
                  <a:srgbClr val="FF0000"/>
                </a:solidFill>
                <a:latin typeface="Times New Roman" panose="02020603050405020304" pitchFamily="18" charset="0"/>
                <a:cs typeface="Times New Roman" panose="02020603050405020304" pitchFamily="18" charset="0"/>
              </a:rPr>
              <a:t>Derivation of an expression for Velocity Deficit Profile is an Inverse Problem !!!</a:t>
            </a:r>
          </a:p>
        </p:txBody>
      </p:sp>
      <p:sp>
        <p:nvSpPr>
          <p:cNvPr id="10" name="Rectangle 9"/>
          <p:cNvSpPr>
            <a:spLocks noChangeArrowheads="1"/>
          </p:cNvSpPr>
          <p:nvPr/>
        </p:nvSpPr>
        <p:spPr bwMode="auto">
          <a:xfrm>
            <a:off x="381000" y="5200650"/>
            <a:ext cx="8610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An assumption about the form of an unknown function which is made in order to facilitate solution of a definite Integral. </a:t>
            </a:r>
          </a:p>
          <a:p>
            <a:pPr eaLnBrk="1" hangingPunct="1">
              <a:spcBef>
                <a:spcPct val="0"/>
              </a:spcBef>
              <a:buFontTx/>
              <a:buNone/>
            </a:pPr>
            <a:r>
              <a:rPr lang="en-IN" sz="2400" b="0">
                <a:latin typeface="Times New Roman" panose="02020603050405020304" pitchFamily="18" charset="0"/>
                <a:cs typeface="Times New Roman" panose="02020603050405020304" pitchFamily="18" charset="0"/>
              </a:rPr>
              <a:t>We need to invent an </a:t>
            </a:r>
            <a:r>
              <a:rPr lang="en-IN" sz="2400" b="0" i="1">
                <a:latin typeface="Times New Roman" panose="02020603050405020304" pitchFamily="18" charset="0"/>
                <a:cs typeface="Times New Roman" panose="02020603050405020304" pitchFamily="18" charset="0"/>
              </a:rPr>
              <a:t>Ansatz.</a:t>
            </a:r>
          </a:p>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There can be multiple </a:t>
            </a:r>
            <a:r>
              <a:rPr lang="en-IN" sz="2400" b="0" i="1">
                <a:latin typeface="Times New Roman" panose="02020603050405020304" pitchFamily="18" charset="0"/>
                <a:cs typeface="Times New Roman" panose="02020603050405020304" pitchFamily="18" charset="0"/>
              </a:rPr>
              <a:t>Ansatz</a:t>
            </a:r>
            <a:r>
              <a:rPr lang="en-IN" sz="2400" b="0">
                <a:latin typeface="Times New Roman" panose="02020603050405020304" pitchFamily="18" charset="0"/>
                <a:cs typeface="Times New Roman" panose="02020603050405020304" pitchFamily="18" charset="0"/>
              </a:rPr>
              <a:t> for this integral.</a:t>
            </a:r>
          </a:p>
        </p:txBody>
      </p:sp>
      <p:sp>
        <p:nvSpPr>
          <p:cNvPr id="11" name="Content Placeholder 2"/>
          <p:cNvSpPr txBox="1">
            <a:spLocks/>
          </p:cNvSpPr>
          <p:nvPr/>
        </p:nvSpPr>
        <p:spPr bwMode="auto">
          <a:xfrm>
            <a:off x="304800" y="2286000"/>
            <a:ext cx="8229600" cy="1828800"/>
          </a:xfrm>
          <a:prstGeom prst="rect">
            <a:avLst/>
          </a:prstGeom>
          <a:noFill/>
          <a:ln w="9525">
            <a:noFill/>
            <a:miter lim="800000"/>
            <a:headEnd/>
            <a:tailEnd/>
          </a:ln>
        </p:spPr>
        <p:txBody>
          <a:bodyPr/>
          <a:lstStyle/>
          <a:p>
            <a:pPr marL="342900" indent="-342900">
              <a:spcBef>
                <a:spcPct val="20000"/>
              </a:spcBef>
              <a:buFontTx/>
              <a:buChar char="•"/>
              <a:defRPr/>
            </a:pPr>
            <a:r>
              <a:rPr lang="en-IN" b="0" kern="0" dirty="0">
                <a:latin typeface="Times New Roman" pitchFamily="18" charset="0"/>
                <a:cs typeface="Times New Roman" pitchFamily="18" charset="0"/>
              </a:rPr>
              <a:t>The value of integral is valid  at any location in the wake. </a:t>
            </a:r>
          </a:p>
          <a:p>
            <a:pPr marL="342900" indent="-342900">
              <a:spcBef>
                <a:spcPct val="20000"/>
              </a:spcBef>
              <a:buFontTx/>
              <a:buChar char="•"/>
              <a:defRPr/>
            </a:pPr>
            <a:r>
              <a:rPr lang="en-IN" b="0" kern="0" dirty="0">
                <a:latin typeface="Times New Roman" pitchFamily="18" charset="0"/>
                <a:cs typeface="Times New Roman" pitchFamily="18" charset="0"/>
              </a:rPr>
              <a:t>The continuous interaction between wake and </a:t>
            </a:r>
            <a:r>
              <a:rPr lang="en-IN" b="0" kern="0" dirty="0" err="1">
                <a:latin typeface="Times New Roman" pitchFamily="18" charset="0"/>
                <a:cs typeface="Times New Roman" pitchFamily="18" charset="0"/>
              </a:rPr>
              <a:t>freestream</a:t>
            </a:r>
            <a:r>
              <a:rPr lang="en-IN" b="0" kern="0" dirty="0">
                <a:latin typeface="Times New Roman" pitchFamily="18" charset="0"/>
                <a:cs typeface="Times New Roman" pitchFamily="18" charset="0"/>
              </a:rPr>
              <a:t> will also obey this condition.</a:t>
            </a:r>
          </a:p>
          <a:p>
            <a:pPr marL="342900" indent="-342900">
              <a:spcBef>
                <a:spcPct val="20000"/>
              </a:spcBef>
              <a:buFontTx/>
              <a:buChar char="•"/>
              <a:defRPr/>
            </a:pPr>
            <a:r>
              <a:rPr lang="en-IN" b="0" kern="0" dirty="0">
                <a:latin typeface="Times New Roman" pitchFamily="18" charset="0"/>
                <a:cs typeface="Times New Roman" pitchFamily="18" charset="0"/>
              </a:rPr>
              <a:t>Define </a:t>
            </a:r>
          </a:p>
        </p:txBody>
      </p:sp>
      <p:graphicFrame>
        <p:nvGraphicFramePr>
          <p:cNvPr id="2" name="Object 3"/>
          <p:cNvGraphicFramePr>
            <a:graphicFrameLocks noChangeAspect="1"/>
          </p:cNvGraphicFramePr>
          <p:nvPr/>
        </p:nvGraphicFramePr>
        <p:xfrm>
          <a:off x="4117975" y="3200400"/>
          <a:ext cx="3375025" cy="1114425"/>
        </p:xfrm>
        <a:graphic>
          <a:graphicData uri="http://schemas.openxmlformats.org/presentationml/2006/ole">
            <mc:AlternateContent xmlns:mc="http://schemas.openxmlformats.org/markup-compatibility/2006">
              <mc:Choice xmlns:v="urn:schemas-microsoft-com:vml" Requires="v">
                <p:oleObj spid="_x0000_s153654" name="Equation" r:id="rId5" imgW="1459866" imgH="482391" progId="Equation.3">
                  <p:embed/>
                </p:oleObj>
              </mc:Choice>
              <mc:Fallback>
                <p:oleObj name="Equation" r:id="rId5" imgW="1459866" imgH="48239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7975" y="3200400"/>
                        <a:ext cx="3375025" cy="1114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4"/>
          <p:cNvGraphicFramePr>
            <a:graphicFrameLocks noChangeAspect="1"/>
          </p:cNvGraphicFramePr>
          <p:nvPr/>
        </p:nvGraphicFramePr>
        <p:xfrm>
          <a:off x="5943600" y="1219200"/>
          <a:ext cx="2786063" cy="908050"/>
        </p:xfrm>
        <a:graphic>
          <a:graphicData uri="http://schemas.openxmlformats.org/presentationml/2006/ole">
            <mc:AlternateContent xmlns:mc="http://schemas.openxmlformats.org/markup-compatibility/2006">
              <mc:Choice xmlns:v="urn:schemas-microsoft-com:vml" Requires="v">
                <p:oleObj spid="_x0000_s153655" name="Equation" r:id="rId7" imgW="1205977" imgH="393529" progId="Equation.3">
                  <p:embed/>
                </p:oleObj>
              </mc:Choice>
              <mc:Fallback>
                <p:oleObj name="Equation" r:id="rId7" imgW="1205977" imgH="393529"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1219200"/>
                        <a:ext cx="2786063" cy="90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3" name="Group 22"/>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4234"/>
                <a:ext cx="5616" cy="86"/>
                <a:chOff x="96" y="4176"/>
                <a:chExt cx="5520" cy="144"/>
              </a:xfrm>
            </p:grpSpPr>
            <p:sp>
              <p:nvSpPr>
                <p:cNvPr id="31" name="Rectangle 3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83599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dissolve">
                                      <p:cBhvr>
                                        <p:cTn id="22" dur="500"/>
                                        <p:tgtEl>
                                          <p:spTgt spid="11">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dissolve">
                                      <p:cBhvr>
                                        <p:cTn id="27" dur="500"/>
                                        <p:tgtEl>
                                          <p:spTgt spid="11">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dissolve">
                                      <p:cBhvr>
                                        <p:cTn id="32" dur="500"/>
                                        <p:tgtEl>
                                          <p:spTgt spid="11">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dissolve">
                                      <p:cBhvr>
                                        <p:cTn id="37" dur="500"/>
                                        <p:tgtEl>
                                          <p:spTgt spid="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0">
                                            <p:txEl>
                                              <p:pRg st="0" end="0"/>
                                            </p:txEl>
                                          </p:spTgt>
                                        </p:tgtEl>
                                        <p:attrNameLst>
                                          <p:attrName>style.visibility</p:attrName>
                                        </p:attrNameLst>
                                      </p:cBhvr>
                                      <p:to>
                                        <p:strVal val="visible"/>
                                      </p:to>
                                    </p:set>
                                    <p:animEffect transition="in" filter="dissolve">
                                      <p:cBhvr>
                                        <p:cTn id="47" dur="500"/>
                                        <p:tgtEl>
                                          <p:spTgt spid="10">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0">
                                            <p:txEl>
                                              <p:pRg st="1" end="1"/>
                                            </p:txEl>
                                          </p:spTgt>
                                        </p:tgtEl>
                                        <p:attrNameLst>
                                          <p:attrName>style.visibility</p:attrName>
                                        </p:attrNameLst>
                                      </p:cBhvr>
                                      <p:to>
                                        <p:strVal val="visible"/>
                                      </p:to>
                                    </p:set>
                                    <p:animEffect transition="in" filter="dissolve">
                                      <p:cBhvr>
                                        <p:cTn id="52" dur="500"/>
                                        <p:tgtEl>
                                          <p:spTgt spid="10">
                                            <p:txEl>
                                              <p:pRg st="1" end="1"/>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0">
                                            <p:txEl>
                                              <p:pRg st="2" end="2"/>
                                            </p:txEl>
                                          </p:spTgt>
                                        </p:tgtEl>
                                        <p:attrNameLst>
                                          <p:attrName>style.visibility</p:attrName>
                                        </p:attrNameLst>
                                      </p:cBhvr>
                                      <p:to>
                                        <p:strVal val="visible"/>
                                      </p:to>
                                    </p:set>
                                    <p:animEffect transition="in" filter="dissolve">
                                      <p:cBhvr>
                                        <p:cTn id="5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0" grpId="0" build="p"/>
      <p:bldP spid="1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52400" y="51651"/>
            <a:ext cx="6781800" cy="1143000"/>
          </a:xfrm>
        </p:spPr>
        <p:txBody>
          <a:bodyPr/>
          <a:lstStyle/>
          <a:p>
            <a:r>
              <a:rPr lang="en-IN" sz="2800" dirty="0" smtClean="0">
                <a:latin typeface="Times New Roman" panose="02020603050405020304" pitchFamily="18" charset="0"/>
                <a:cs typeface="Times New Roman" panose="02020603050405020304" pitchFamily="18" charset="0"/>
              </a:rPr>
              <a:t>Full Analytical Model of A WT Wake</a:t>
            </a:r>
          </a:p>
        </p:txBody>
      </p:sp>
      <p:sp>
        <p:nvSpPr>
          <p:cNvPr id="3" name="Content Placeholder 2"/>
          <p:cNvSpPr>
            <a:spLocks noGrp="1"/>
          </p:cNvSpPr>
          <p:nvPr>
            <p:ph idx="1"/>
          </p:nvPr>
        </p:nvSpPr>
        <p:spPr/>
        <p:txBody>
          <a:bodyPr/>
          <a:lstStyle/>
          <a:p>
            <a:r>
              <a:rPr lang="en-IN" sz="2400" smtClean="0">
                <a:latin typeface="Times New Roman" panose="02020603050405020304" pitchFamily="18" charset="0"/>
                <a:cs typeface="Times New Roman" panose="02020603050405020304" pitchFamily="18" charset="0"/>
              </a:rPr>
              <a:t>An accurate analytical wind turbine wake model to predict the wind velocity distribution for all distances downwind of a wind turbine is more useful for development of Optimal Wind farms.</a:t>
            </a:r>
          </a:p>
          <a:p>
            <a:r>
              <a:rPr lang="en-IN" sz="2400" smtClean="0">
                <a:latin typeface="Times New Roman" panose="02020603050405020304" pitchFamily="18" charset="0"/>
                <a:cs typeface="Times New Roman" panose="02020603050405020304" pitchFamily="18" charset="0"/>
              </a:rPr>
              <a:t>It is highly acceptable to model the transverse velocity deficit profile using a by a single-Gaussian function for the mid- and far- wakes.</a:t>
            </a:r>
          </a:p>
          <a:p>
            <a:r>
              <a:rPr lang="en-IN" sz="2400" smtClean="0">
                <a:latin typeface="Times New Roman" panose="02020603050405020304" pitchFamily="18" charset="0"/>
                <a:cs typeface="Times New Roman" panose="02020603050405020304" pitchFamily="18" charset="0"/>
              </a:rPr>
              <a:t>What is a suitable model for the transverse velocity deficit profile in nearwake including immediate rotor downstream.</a:t>
            </a:r>
          </a:p>
          <a:p>
            <a:r>
              <a:rPr lang="en-IN" sz="2400" smtClean="0">
                <a:latin typeface="Times New Roman" panose="02020603050405020304" pitchFamily="18" charset="0"/>
                <a:cs typeface="Times New Roman" panose="02020603050405020304" pitchFamily="18" charset="0"/>
              </a:rPr>
              <a:t>A search for </a:t>
            </a:r>
            <a:r>
              <a:rPr lang="en-IN" sz="2400" i="1" smtClean="0">
                <a:latin typeface="Times New Roman" panose="02020603050405020304" pitchFamily="18" charset="0"/>
                <a:cs typeface="Times New Roman" panose="02020603050405020304" pitchFamily="18" charset="0"/>
              </a:rPr>
              <a:t>Ansatz</a:t>
            </a:r>
            <a:r>
              <a:rPr lang="en-IN" sz="2400" smtClean="0">
                <a:latin typeface="Times New Roman" panose="02020603050405020304" pitchFamily="18" charset="0"/>
                <a:cs typeface="Times New Roman" panose="02020603050405020304" pitchFamily="18" charset="0"/>
              </a:rPr>
              <a:t>.</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9211911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70694" y="48895"/>
            <a:ext cx="6311106" cy="1143000"/>
          </a:xfrm>
        </p:spPr>
        <p:txBody>
          <a:bodyPr/>
          <a:lstStyle/>
          <a:p>
            <a:r>
              <a:rPr lang="en-IN" sz="2800" dirty="0" err="1" smtClean="0">
                <a:latin typeface="Times New Roman" panose="02020603050405020304" pitchFamily="18" charset="0"/>
                <a:cs typeface="Times New Roman" panose="02020603050405020304" pitchFamily="18" charset="0"/>
              </a:rPr>
              <a:t>Quantitaive</a:t>
            </a:r>
            <a:r>
              <a:rPr lang="en-IN" sz="2800" dirty="0" smtClean="0">
                <a:latin typeface="Times New Roman" panose="02020603050405020304" pitchFamily="18" charset="0"/>
                <a:cs typeface="Times New Roman" panose="02020603050405020304" pitchFamily="18" charset="0"/>
              </a:rPr>
              <a:t> Study of </a:t>
            </a:r>
            <a:r>
              <a:rPr lang="en-IN" sz="2800" dirty="0" err="1" smtClean="0">
                <a:latin typeface="Times New Roman" panose="02020603050405020304" pitchFamily="18" charset="0"/>
                <a:cs typeface="Times New Roman" panose="02020603050405020304" pitchFamily="18" charset="0"/>
              </a:rPr>
              <a:t>Nearwake</a:t>
            </a:r>
            <a:r>
              <a:rPr lang="en-IN" sz="2800" dirty="0" smtClean="0">
                <a:latin typeface="Times New Roman" panose="02020603050405020304" pitchFamily="18" charset="0"/>
                <a:cs typeface="Times New Roman" panose="02020603050405020304" pitchFamily="18" charset="0"/>
              </a:rPr>
              <a:t> : A search for </a:t>
            </a:r>
            <a:r>
              <a:rPr lang="en-IN" sz="2800" i="1" dirty="0" err="1" smtClean="0">
                <a:latin typeface="Times New Roman" panose="02020603050405020304" pitchFamily="18" charset="0"/>
                <a:cs typeface="Times New Roman" panose="02020603050405020304" pitchFamily="18" charset="0"/>
              </a:rPr>
              <a:t>Ansatz</a:t>
            </a:r>
            <a:endParaRPr lang="en-IN" sz="2800" i="1" dirty="0" smtClean="0">
              <a:latin typeface="Times New Roman" panose="02020603050405020304" pitchFamily="18" charset="0"/>
              <a:cs typeface="Times New Roman" panose="02020603050405020304" pitchFamily="18" charset="0"/>
            </a:endParaRPr>
          </a:p>
        </p:txBody>
      </p:sp>
      <p:grpSp>
        <p:nvGrpSpPr>
          <p:cNvPr id="2" name="Group 5"/>
          <p:cNvGrpSpPr>
            <a:grpSpLocks/>
          </p:cNvGrpSpPr>
          <p:nvPr/>
        </p:nvGrpSpPr>
        <p:grpSpPr bwMode="auto">
          <a:xfrm>
            <a:off x="228600" y="1447800"/>
            <a:ext cx="4067175" cy="3890963"/>
            <a:chOff x="228600" y="1447801"/>
            <a:chExt cx="4066754" cy="3890664"/>
          </a:xfrm>
        </p:grpSpPr>
        <p:pic>
          <p:nvPicPr>
            <p:cNvPr id="235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447801"/>
              <a:ext cx="350344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6" name="TextBox 4"/>
            <p:cNvSpPr txBox="1">
              <a:spLocks noChangeArrowheads="1"/>
            </p:cNvSpPr>
            <p:nvPr/>
          </p:nvSpPr>
          <p:spPr bwMode="auto">
            <a:xfrm>
              <a:off x="228600" y="4876800"/>
              <a:ext cx="40667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Evolution of Vorticity in wake. </a:t>
              </a:r>
            </a:p>
          </p:txBody>
        </p:sp>
      </p:grpSp>
      <p:grpSp>
        <p:nvGrpSpPr>
          <p:cNvPr id="3" name="Group 8"/>
          <p:cNvGrpSpPr>
            <a:grpSpLocks/>
          </p:cNvGrpSpPr>
          <p:nvPr/>
        </p:nvGrpSpPr>
        <p:grpSpPr bwMode="auto">
          <a:xfrm>
            <a:off x="4648200" y="1676400"/>
            <a:ext cx="4114800" cy="3890963"/>
            <a:chOff x="4648200" y="1676400"/>
            <a:chExt cx="4114800" cy="3890665"/>
          </a:xfrm>
        </p:grpSpPr>
        <p:pic>
          <p:nvPicPr>
            <p:cNvPr id="2357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676400"/>
              <a:ext cx="4114800" cy="325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74" name="Rectangle 7"/>
            <p:cNvSpPr>
              <a:spLocks noChangeArrowheads="1"/>
            </p:cNvSpPr>
            <p:nvPr/>
          </p:nvSpPr>
          <p:spPr bwMode="auto">
            <a:xfrm>
              <a:off x="4791068" y="5105400"/>
              <a:ext cx="37433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Distribution of axial velocity</a:t>
              </a:r>
            </a:p>
          </p:txBody>
        </p:sp>
      </p:grpSp>
      <p:grpSp>
        <p:nvGrpSpPr>
          <p:cNvPr id="25" name="Group 24"/>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31"/>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0"/>
                <a:ext cx="5616" cy="144"/>
                <a:chOff x="96" y="-48"/>
                <a:chExt cx="5520" cy="144"/>
              </a:xfrm>
            </p:grpSpPr>
            <p:sp>
              <p:nvSpPr>
                <p:cNvPr id="35"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31"/>
              <p:cNvGrpSpPr>
                <a:grpSpLocks/>
              </p:cNvGrpSpPr>
              <p:nvPr/>
            </p:nvGrpSpPr>
            <p:grpSpPr bwMode="auto">
              <a:xfrm>
                <a:off x="144" y="4234"/>
                <a:ext cx="5616" cy="86"/>
                <a:chOff x="96" y="4176"/>
                <a:chExt cx="5520" cy="144"/>
              </a:xfrm>
            </p:grpSpPr>
            <p:sp>
              <p:nvSpPr>
                <p:cNvPr id="33" name="Rectangle 32"/>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3"/>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7"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635154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0" y="1219200"/>
            <a:ext cx="4191000" cy="5715000"/>
            <a:chOff x="0" y="609600"/>
            <a:chExt cx="4519497" cy="6248400"/>
          </a:xfrm>
        </p:grpSpPr>
        <p:pic>
          <p:nvPicPr>
            <p:cNvPr id="245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09600"/>
              <a:ext cx="3986097"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598" name="Object 3"/>
            <p:cNvGraphicFramePr>
              <a:graphicFrameLocks noChangeAspect="1"/>
            </p:cNvGraphicFramePr>
            <p:nvPr/>
          </p:nvGraphicFramePr>
          <p:xfrm>
            <a:off x="0" y="2743200"/>
            <a:ext cx="609600" cy="668594"/>
          </p:xfrm>
          <a:graphic>
            <a:graphicData uri="http://schemas.openxmlformats.org/presentationml/2006/ole">
              <mc:AlternateContent xmlns:mc="http://schemas.openxmlformats.org/markup-compatibility/2006">
                <mc:Choice xmlns:v="urn:schemas-microsoft-com:vml" Requires="v">
                  <p:oleObj spid="_x0000_s154660" name="Equation" r:id="rId4" imgW="393529" imgH="431613" progId="Equation.3">
                    <p:embed/>
                  </p:oleObj>
                </mc:Choice>
                <mc:Fallback>
                  <p:oleObj name="Equation" r:id="rId4" imgW="393529"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43200"/>
                          <a:ext cx="609600" cy="6685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99" name="Object 4"/>
            <p:cNvGraphicFramePr>
              <a:graphicFrameLocks noChangeAspect="1"/>
            </p:cNvGraphicFramePr>
            <p:nvPr/>
          </p:nvGraphicFramePr>
          <p:xfrm>
            <a:off x="2362200" y="5923625"/>
            <a:ext cx="685800" cy="934375"/>
          </p:xfrm>
          <a:graphic>
            <a:graphicData uri="http://schemas.openxmlformats.org/presentationml/2006/ole">
              <mc:AlternateContent xmlns:mc="http://schemas.openxmlformats.org/markup-compatibility/2006">
                <mc:Choice xmlns:v="urn:schemas-microsoft-com:vml" Requires="v">
                  <p:oleObj spid="_x0000_s154661" name="Equation" r:id="rId6" imgW="317225" imgH="431425" progId="Equation.3">
                    <p:embed/>
                  </p:oleObj>
                </mc:Choice>
                <mc:Fallback>
                  <p:oleObj name="Equation" r:id="rId6" imgW="317225" imgH="43142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5923625"/>
                          <a:ext cx="685800" cy="93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37893"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1480302"/>
            <a:ext cx="3886200" cy="5309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reeform 20"/>
          <p:cNvSpPr/>
          <p:nvPr/>
        </p:nvSpPr>
        <p:spPr>
          <a:xfrm>
            <a:off x="1295400" y="1929626"/>
            <a:ext cx="2318520" cy="3937774"/>
          </a:xfrm>
          <a:custGeom>
            <a:avLst/>
            <a:gdLst>
              <a:gd name="connsiteX0" fmla="*/ 2278966 w 2499360"/>
              <a:gd name="connsiteY0" fmla="*/ 0 h 4304714"/>
              <a:gd name="connsiteX1" fmla="*/ 2475914 w 2499360"/>
              <a:gd name="connsiteY1" fmla="*/ 1983544 h 4304714"/>
              <a:gd name="connsiteX2" fmla="*/ 2419643 w 2499360"/>
              <a:gd name="connsiteY2" fmla="*/ 2011680 h 4304714"/>
              <a:gd name="connsiteX3" fmla="*/ 2307101 w 2499360"/>
              <a:gd name="connsiteY3" fmla="*/ 2011680 h 4304714"/>
              <a:gd name="connsiteX4" fmla="*/ 1983544 w 2499360"/>
              <a:gd name="connsiteY4" fmla="*/ 2053883 h 4304714"/>
              <a:gd name="connsiteX5" fmla="*/ 900332 w 2499360"/>
              <a:gd name="connsiteY5" fmla="*/ 2166424 h 4304714"/>
              <a:gd name="connsiteX6" fmla="*/ 506437 w 2499360"/>
              <a:gd name="connsiteY6" fmla="*/ 2321169 h 4304714"/>
              <a:gd name="connsiteX7" fmla="*/ 154744 w 2499360"/>
              <a:gd name="connsiteY7" fmla="*/ 2574388 h 4304714"/>
              <a:gd name="connsiteX8" fmla="*/ 28135 w 2499360"/>
              <a:gd name="connsiteY8" fmla="*/ 2897944 h 4304714"/>
              <a:gd name="connsiteX9" fmla="*/ 56271 w 2499360"/>
              <a:gd name="connsiteY9" fmla="*/ 3038621 h 4304714"/>
              <a:gd name="connsiteX10" fmla="*/ 365760 w 2499360"/>
              <a:gd name="connsiteY10" fmla="*/ 3432517 h 4304714"/>
              <a:gd name="connsiteX11" fmla="*/ 1083212 w 2499360"/>
              <a:gd name="connsiteY11" fmla="*/ 3643532 h 4304714"/>
              <a:gd name="connsiteX12" fmla="*/ 1702191 w 2499360"/>
              <a:gd name="connsiteY12" fmla="*/ 3699803 h 4304714"/>
              <a:gd name="connsiteX13" fmla="*/ 2293034 w 2499360"/>
              <a:gd name="connsiteY13" fmla="*/ 3742006 h 4304714"/>
              <a:gd name="connsiteX14" fmla="*/ 2447778 w 2499360"/>
              <a:gd name="connsiteY14" fmla="*/ 3812344 h 4304714"/>
              <a:gd name="connsiteX15" fmla="*/ 2447778 w 2499360"/>
              <a:gd name="connsiteY15" fmla="*/ 4051495 h 4304714"/>
              <a:gd name="connsiteX16" fmla="*/ 2447778 w 2499360"/>
              <a:gd name="connsiteY16" fmla="*/ 4304714 h 430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99360" h="4304714">
                <a:moveTo>
                  <a:pt x="2278966" y="0"/>
                </a:moveTo>
                <a:cubicBezTo>
                  <a:pt x="2365717" y="824132"/>
                  <a:pt x="2452468" y="1648264"/>
                  <a:pt x="2475914" y="1983544"/>
                </a:cubicBezTo>
                <a:cubicBezTo>
                  <a:pt x="2499360" y="2318824"/>
                  <a:pt x="2447779" y="2006991"/>
                  <a:pt x="2419643" y="2011680"/>
                </a:cubicBezTo>
                <a:cubicBezTo>
                  <a:pt x="2391508" y="2016369"/>
                  <a:pt x="2379784" y="2004646"/>
                  <a:pt x="2307101" y="2011680"/>
                </a:cubicBezTo>
                <a:cubicBezTo>
                  <a:pt x="2234418" y="2018714"/>
                  <a:pt x="1983544" y="2053883"/>
                  <a:pt x="1983544" y="2053883"/>
                </a:cubicBezTo>
                <a:cubicBezTo>
                  <a:pt x="1749083" y="2079674"/>
                  <a:pt x="1146516" y="2121876"/>
                  <a:pt x="900332" y="2166424"/>
                </a:cubicBezTo>
                <a:cubicBezTo>
                  <a:pt x="654148" y="2210972"/>
                  <a:pt x="630702" y="2253175"/>
                  <a:pt x="506437" y="2321169"/>
                </a:cubicBezTo>
                <a:cubicBezTo>
                  <a:pt x="382172" y="2389163"/>
                  <a:pt x="234461" y="2478259"/>
                  <a:pt x="154744" y="2574388"/>
                </a:cubicBezTo>
                <a:cubicBezTo>
                  <a:pt x="75027" y="2670517"/>
                  <a:pt x="44547" y="2820572"/>
                  <a:pt x="28135" y="2897944"/>
                </a:cubicBezTo>
                <a:cubicBezTo>
                  <a:pt x="11723" y="2975316"/>
                  <a:pt x="0" y="2949525"/>
                  <a:pt x="56271" y="3038621"/>
                </a:cubicBezTo>
                <a:cubicBezTo>
                  <a:pt x="112542" y="3127717"/>
                  <a:pt x="194603" y="3331699"/>
                  <a:pt x="365760" y="3432517"/>
                </a:cubicBezTo>
                <a:cubicBezTo>
                  <a:pt x="536917" y="3533335"/>
                  <a:pt x="860474" y="3598984"/>
                  <a:pt x="1083212" y="3643532"/>
                </a:cubicBezTo>
                <a:cubicBezTo>
                  <a:pt x="1305951" y="3688080"/>
                  <a:pt x="1702191" y="3699803"/>
                  <a:pt x="1702191" y="3699803"/>
                </a:cubicBezTo>
                <a:cubicBezTo>
                  <a:pt x="1903828" y="3716215"/>
                  <a:pt x="2168770" y="3723249"/>
                  <a:pt x="2293034" y="3742006"/>
                </a:cubicBezTo>
                <a:cubicBezTo>
                  <a:pt x="2417298" y="3760763"/>
                  <a:pt x="2421987" y="3760763"/>
                  <a:pt x="2447778" y="3812344"/>
                </a:cubicBezTo>
                <a:cubicBezTo>
                  <a:pt x="2473569" y="3863925"/>
                  <a:pt x="2447778" y="4051495"/>
                  <a:pt x="2447778" y="4051495"/>
                </a:cubicBezTo>
                <a:lnTo>
                  <a:pt x="2447778" y="4304714"/>
                </a:lnTo>
              </a:path>
            </a:pathLst>
          </a:custGeom>
          <a:ln w="3175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IN"/>
          </a:p>
        </p:txBody>
      </p:sp>
      <p:sp>
        <p:nvSpPr>
          <p:cNvPr id="22" name="Freeform 21"/>
          <p:cNvSpPr/>
          <p:nvPr/>
        </p:nvSpPr>
        <p:spPr>
          <a:xfrm>
            <a:off x="990600" y="1917313"/>
            <a:ext cx="2577604" cy="3873887"/>
          </a:xfrm>
          <a:custGeom>
            <a:avLst/>
            <a:gdLst>
              <a:gd name="connsiteX0" fmla="*/ 2633003 w 2780713"/>
              <a:gd name="connsiteY0" fmla="*/ 0 h 4234375"/>
              <a:gd name="connsiteX1" fmla="*/ 2745544 w 2780713"/>
              <a:gd name="connsiteY1" fmla="*/ 1856935 h 4234375"/>
              <a:gd name="connsiteX2" fmla="*/ 2759612 w 2780713"/>
              <a:gd name="connsiteY2" fmla="*/ 2025748 h 4234375"/>
              <a:gd name="connsiteX3" fmla="*/ 2633003 w 2780713"/>
              <a:gd name="connsiteY3" fmla="*/ 2025748 h 4234375"/>
              <a:gd name="connsiteX4" fmla="*/ 1887415 w 2780713"/>
              <a:gd name="connsiteY4" fmla="*/ 2152357 h 4234375"/>
              <a:gd name="connsiteX5" fmla="*/ 1338775 w 2780713"/>
              <a:gd name="connsiteY5" fmla="*/ 2236763 h 4234375"/>
              <a:gd name="connsiteX6" fmla="*/ 973015 w 2780713"/>
              <a:gd name="connsiteY6" fmla="*/ 2419643 h 4234375"/>
              <a:gd name="connsiteX7" fmla="*/ 382172 w 2780713"/>
              <a:gd name="connsiteY7" fmla="*/ 2658794 h 4234375"/>
              <a:gd name="connsiteX8" fmla="*/ 185224 w 2780713"/>
              <a:gd name="connsiteY8" fmla="*/ 2757268 h 4234375"/>
              <a:gd name="connsiteX9" fmla="*/ 30480 w 2780713"/>
              <a:gd name="connsiteY9" fmla="*/ 2855741 h 4234375"/>
              <a:gd name="connsiteX10" fmla="*/ 128954 w 2780713"/>
              <a:gd name="connsiteY10" fmla="*/ 3038621 h 4234375"/>
              <a:gd name="connsiteX11" fmla="*/ 804203 w 2780713"/>
              <a:gd name="connsiteY11" fmla="*/ 3404381 h 4234375"/>
              <a:gd name="connsiteX12" fmla="*/ 1296572 w 2780713"/>
              <a:gd name="connsiteY12" fmla="*/ 3559126 h 4234375"/>
              <a:gd name="connsiteX13" fmla="*/ 2028092 w 2780713"/>
              <a:gd name="connsiteY13" fmla="*/ 3727938 h 4234375"/>
              <a:gd name="connsiteX14" fmla="*/ 2421987 w 2780713"/>
              <a:gd name="connsiteY14" fmla="*/ 3742006 h 4234375"/>
              <a:gd name="connsiteX15" fmla="*/ 2618935 w 2780713"/>
              <a:gd name="connsiteY15" fmla="*/ 3868615 h 4234375"/>
              <a:gd name="connsiteX16" fmla="*/ 2759612 w 2780713"/>
              <a:gd name="connsiteY16" fmla="*/ 4023360 h 4234375"/>
              <a:gd name="connsiteX17" fmla="*/ 2745544 w 2780713"/>
              <a:gd name="connsiteY17" fmla="*/ 4234375 h 423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80713" h="4234375">
                <a:moveTo>
                  <a:pt x="2633003" y="0"/>
                </a:moveTo>
                <a:cubicBezTo>
                  <a:pt x="2678722" y="759655"/>
                  <a:pt x="2724442" y="1519310"/>
                  <a:pt x="2745544" y="1856935"/>
                </a:cubicBezTo>
                <a:cubicBezTo>
                  <a:pt x="2766646" y="2194560"/>
                  <a:pt x="2778369" y="1997613"/>
                  <a:pt x="2759612" y="2025748"/>
                </a:cubicBezTo>
                <a:cubicBezTo>
                  <a:pt x="2740855" y="2053883"/>
                  <a:pt x="2778369" y="2004647"/>
                  <a:pt x="2633003" y="2025748"/>
                </a:cubicBezTo>
                <a:cubicBezTo>
                  <a:pt x="2487637" y="2046849"/>
                  <a:pt x="1887415" y="2152357"/>
                  <a:pt x="1887415" y="2152357"/>
                </a:cubicBezTo>
                <a:cubicBezTo>
                  <a:pt x="1671710" y="2187526"/>
                  <a:pt x="1491175" y="2192215"/>
                  <a:pt x="1338775" y="2236763"/>
                </a:cubicBezTo>
                <a:cubicBezTo>
                  <a:pt x="1186375" y="2281311"/>
                  <a:pt x="1132449" y="2349305"/>
                  <a:pt x="973015" y="2419643"/>
                </a:cubicBezTo>
                <a:cubicBezTo>
                  <a:pt x="813581" y="2489981"/>
                  <a:pt x="513470" y="2602523"/>
                  <a:pt x="382172" y="2658794"/>
                </a:cubicBezTo>
                <a:cubicBezTo>
                  <a:pt x="250874" y="2715065"/>
                  <a:pt x="243839" y="2724444"/>
                  <a:pt x="185224" y="2757268"/>
                </a:cubicBezTo>
                <a:cubicBezTo>
                  <a:pt x="126609" y="2790093"/>
                  <a:pt x="39858" y="2808849"/>
                  <a:pt x="30480" y="2855741"/>
                </a:cubicBezTo>
                <a:cubicBezTo>
                  <a:pt x="21102" y="2902633"/>
                  <a:pt x="0" y="2947181"/>
                  <a:pt x="128954" y="3038621"/>
                </a:cubicBezTo>
                <a:cubicBezTo>
                  <a:pt x="257908" y="3130061"/>
                  <a:pt x="609600" y="3317630"/>
                  <a:pt x="804203" y="3404381"/>
                </a:cubicBezTo>
                <a:cubicBezTo>
                  <a:pt x="998806" y="3491132"/>
                  <a:pt x="1092591" y="3505200"/>
                  <a:pt x="1296572" y="3559126"/>
                </a:cubicBezTo>
                <a:cubicBezTo>
                  <a:pt x="1500553" y="3613052"/>
                  <a:pt x="1840523" y="3697458"/>
                  <a:pt x="2028092" y="3727938"/>
                </a:cubicBezTo>
                <a:cubicBezTo>
                  <a:pt x="2215661" y="3758418"/>
                  <a:pt x="2323513" y="3718560"/>
                  <a:pt x="2421987" y="3742006"/>
                </a:cubicBezTo>
                <a:cubicBezTo>
                  <a:pt x="2520461" y="3765452"/>
                  <a:pt x="2562664" y="3821723"/>
                  <a:pt x="2618935" y="3868615"/>
                </a:cubicBezTo>
                <a:cubicBezTo>
                  <a:pt x="2675206" y="3915507"/>
                  <a:pt x="2738511" y="3962400"/>
                  <a:pt x="2759612" y="4023360"/>
                </a:cubicBezTo>
                <a:cubicBezTo>
                  <a:pt x="2780713" y="4084320"/>
                  <a:pt x="2763128" y="4159347"/>
                  <a:pt x="2745544" y="4234375"/>
                </a:cubicBezTo>
              </a:path>
            </a:pathLst>
          </a:custGeom>
          <a:ln w="44450">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IN"/>
          </a:p>
        </p:txBody>
      </p:sp>
      <p:sp>
        <p:nvSpPr>
          <p:cNvPr id="23" name="Freeform 22"/>
          <p:cNvSpPr/>
          <p:nvPr/>
        </p:nvSpPr>
        <p:spPr>
          <a:xfrm>
            <a:off x="1752600" y="1904245"/>
            <a:ext cx="1800349" cy="3886955"/>
          </a:xfrm>
          <a:custGeom>
            <a:avLst/>
            <a:gdLst>
              <a:gd name="connsiteX0" fmla="*/ 1824111 w 1941341"/>
              <a:gd name="connsiteY0" fmla="*/ 0 h 4248443"/>
              <a:gd name="connsiteX1" fmla="*/ 1852246 w 1941341"/>
              <a:gd name="connsiteY1" fmla="*/ 815926 h 4248443"/>
              <a:gd name="connsiteX2" fmla="*/ 1908517 w 1941341"/>
              <a:gd name="connsiteY2" fmla="*/ 1491175 h 4248443"/>
              <a:gd name="connsiteX3" fmla="*/ 1936652 w 1941341"/>
              <a:gd name="connsiteY3" fmla="*/ 1842868 h 4248443"/>
              <a:gd name="connsiteX4" fmla="*/ 1880381 w 1941341"/>
              <a:gd name="connsiteY4" fmla="*/ 1955409 h 4248443"/>
              <a:gd name="connsiteX5" fmla="*/ 1852246 w 1941341"/>
              <a:gd name="connsiteY5" fmla="*/ 1969477 h 4248443"/>
              <a:gd name="connsiteX6" fmla="*/ 1205132 w 1941341"/>
              <a:gd name="connsiteY6" fmla="*/ 2194560 h 4248443"/>
              <a:gd name="connsiteX7" fmla="*/ 825305 w 1941341"/>
              <a:gd name="connsiteY7" fmla="*/ 2349304 h 4248443"/>
              <a:gd name="connsiteX8" fmla="*/ 431409 w 1941341"/>
              <a:gd name="connsiteY8" fmla="*/ 2560320 h 4248443"/>
              <a:gd name="connsiteX9" fmla="*/ 121920 w 1941341"/>
              <a:gd name="connsiteY9" fmla="*/ 2855741 h 4248443"/>
              <a:gd name="connsiteX10" fmla="*/ 37514 w 1941341"/>
              <a:gd name="connsiteY10" fmla="*/ 2940148 h 4248443"/>
              <a:gd name="connsiteX11" fmla="*/ 347003 w 1941341"/>
              <a:gd name="connsiteY11" fmla="*/ 3221501 h 4248443"/>
              <a:gd name="connsiteX12" fmla="*/ 839372 w 1941341"/>
              <a:gd name="connsiteY12" fmla="*/ 3460652 h 4248443"/>
              <a:gd name="connsiteX13" fmla="*/ 1219200 w 1941341"/>
              <a:gd name="connsiteY13" fmla="*/ 3629464 h 4248443"/>
              <a:gd name="connsiteX14" fmla="*/ 1528689 w 1941341"/>
              <a:gd name="connsiteY14" fmla="*/ 3742006 h 4248443"/>
              <a:gd name="connsiteX15" fmla="*/ 1683434 w 1941341"/>
              <a:gd name="connsiteY15" fmla="*/ 3868615 h 4248443"/>
              <a:gd name="connsiteX16" fmla="*/ 1838178 w 1941341"/>
              <a:gd name="connsiteY16" fmla="*/ 4065563 h 4248443"/>
              <a:gd name="connsiteX17" fmla="*/ 1880381 w 1941341"/>
              <a:gd name="connsiteY17" fmla="*/ 4248443 h 4248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41341" h="4248443">
                <a:moveTo>
                  <a:pt x="1824111" y="0"/>
                </a:moveTo>
                <a:cubicBezTo>
                  <a:pt x="1831144" y="283698"/>
                  <a:pt x="1838178" y="567397"/>
                  <a:pt x="1852246" y="815926"/>
                </a:cubicBezTo>
                <a:cubicBezTo>
                  <a:pt x="1866314" y="1064455"/>
                  <a:pt x="1894449" y="1320018"/>
                  <a:pt x="1908517" y="1491175"/>
                </a:cubicBezTo>
                <a:cubicBezTo>
                  <a:pt x="1922585" y="1662332"/>
                  <a:pt x="1941341" y="1765496"/>
                  <a:pt x="1936652" y="1842868"/>
                </a:cubicBezTo>
                <a:cubicBezTo>
                  <a:pt x="1931963" y="1920240"/>
                  <a:pt x="1894449" y="1934308"/>
                  <a:pt x="1880381" y="1955409"/>
                </a:cubicBezTo>
                <a:cubicBezTo>
                  <a:pt x="1866313" y="1976511"/>
                  <a:pt x="1852246" y="1969477"/>
                  <a:pt x="1852246" y="1969477"/>
                </a:cubicBezTo>
                <a:lnTo>
                  <a:pt x="1205132" y="2194560"/>
                </a:lnTo>
                <a:cubicBezTo>
                  <a:pt x="1033975" y="2257864"/>
                  <a:pt x="954259" y="2288344"/>
                  <a:pt x="825305" y="2349304"/>
                </a:cubicBezTo>
                <a:cubicBezTo>
                  <a:pt x="696351" y="2410264"/>
                  <a:pt x="548640" y="2475914"/>
                  <a:pt x="431409" y="2560320"/>
                </a:cubicBezTo>
                <a:cubicBezTo>
                  <a:pt x="314178" y="2644726"/>
                  <a:pt x="187569" y="2792436"/>
                  <a:pt x="121920" y="2855741"/>
                </a:cubicBezTo>
                <a:cubicBezTo>
                  <a:pt x="56271" y="2919046"/>
                  <a:pt x="0" y="2879188"/>
                  <a:pt x="37514" y="2940148"/>
                </a:cubicBezTo>
                <a:cubicBezTo>
                  <a:pt x="75028" y="3001108"/>
                  <a:pt x="213360" y="3134750"/>
                  <a:pt x="347003" y="3221501"/>
                </a:cubicBezTo>
                <a:cubicBezTo>
                  <a:pt x="480646" y="3308252"/>
                  <a:pt x="694006" y="3392658"/>
                  <a:pt x="839372" y="3460652"/>
                </a:cubicBezTo>
                <a:cubicBezTo>
                  <a:pt x="984738" y="3528646"/>
                  <a:pt x="1104314" y="3582572"/>
                  <a:pt x="1219200" y="3629464"/>
                </a:cubicBezTo>
                <a:cubicBezTo>
                  <a:pt x="1334086" y="3676356"/>
                  <a:pt x="1451317" y="3702148"/>
                  <a:pt x="1528689" y="3742006"/>
                </a:cubicBezTo>
                <a:cubicBezTo>
                  <a:pt x="1606061" y="3781864"/>
                  <a:pt x="1631853" y="3814689"/>
                  <a:pt x="1683434" y="3868615"/>
                </a:cubicBezTo>
                <a:cubicBezTo>
                  <a:pt x="1735015" y="3922541"/>
                  <a:pt x="1805354" y="4002258"/>
                  <a:pt x="1838178" y="4065563"/>
                </a:cubicBezTo>
                <a:cubicBezTo>
                  <a:pt x="1871002" y="4128868"/>
                  <a:pt x="1875691" y="4188655"/>
                  <a:pt x="1880381" y="4248443"/>
                </a:cubicBezTo>
              </a:path>
            </a:pathLst>
          </a:custGeom>
          <a:ln w="41275">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IN"/>
          </a:p>
        </p:txBody>
      </p:sp>
      <p:sp>
        <p:nvSpPr>
          <p:cNvPr id="24584" name="Title 1"/>
          <p:cNvSpPr>
            <a:spLocks noGrp="1"/>
          </p:cNvSpPr>
          <p:nvPr>
            <p:ph type="title"/>
          </p:nvPr>
        </p:nvSpPr>
        <p:spPr>
          <a:xfrm>
            <a:off x="179388" y="-39300"/>
            <a:ext cx="6781800" cy="1143000"/>
          </a:xfrm>
        </p:spPr>
        <p:txBody>
          <a:bodyPr/>
          <a:lstStyle/>
          <a:p>
            <a:r>
              <a:rPr lang="en-IN" sz="2800" dirty="0" smtClean="0">
                <a:latin typeface="Times New Roman" panose="02020603050405020304" pitchFamily="18" charset="0"/>
                <a:cs typeface="Times New Roman" panose="02020603050405020304" pitchFamily="18" charset="0"/>
              </a:rPr>
              <a:t>Computational Study of Mid &amp; far wakes : A search for </a:t>
            </a:r>
            <a:r>
              <a:rPr lang="en-IN" sz="2800" i="1" dirty="0" err="1" smtClean="0">
                <a:latin typeface="Times New Roman" panose="02020603050405020304" pitchFamily="18" charset="0"/>
                <a:cs typeface="Times New Roman" panose="02020603050405020304" pitchFamily="18" charset="0"/>
              </a:rPr>
              <a:t>Ansatz</a:t>
            </a:r>
            <a:endParaRPr lang="en-IN" sz="2800" i="1" dirty="0" smtClean="0">
              <a:latin typeface="Times New Roman" panose="02020603050405020304" pitchFamily="18" charset="0"/>
              <a:cs typeface="Times New Roman" panose="02020603050405020304" pitchFamily="18" charset="0"/>
            </a:endParaRPr>
          </a:p>
        </p:txBody>
      </p:sp>
      <p:grpSp>
        <p:nvGrpSpPr>
          <p:cNvPr id="24" name="Group 23"/>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31"/>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0"/>
                <a:ext cx="5616" cy="144"/>
                <a:chOff x="96" y="-48"/>
                <a:chExt cx="5520" cy="144"/>
              </a:xfrm>
            </p:grpSpPr>
            <p:sp>
              <p:nvSpPr>
                <p:cNvPr id="3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30"/>
              <p:cNvGrpSpPr>
                <a:grpSpLocks/>
              </p:cNvGrpSpPr>
              <p:nvPr/>
            </p:nvGrpSpPr>
            <p:grpSpPr bwMode="auto">
              <a:xfrm>
                <a:off x="144" y="4234"/>
                <a:ext cx="5616" cy="86"/>
                <a:chOff x="96" y="4176"/>
                <a:chExt cx="5520" cy="144"/>
              </a:xfrm>
            </p:grpSpPr>
            <p:sp>
              <p:nvSpPr>
                <p:cNvPr id="32" name="Rectangle 3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0"/>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179388" y="9906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Picture 2"/>
          <p:cNvPicPr>
            <a:picLocks noChangeAspect="1"/>
          </p:cNvPicPr>
          <p:nvPr/>
        </p:nvPicPr>
        <p:blipFill>
          <a:blip r:embed="rId10"/>
          <a:stretch>
            <a:fillRect/>
          </a:stretch>
        </p:blipFill>
        <p:spPr>
          <a:xfrm>
            <a:off x="4050027" y="1143000"/>
            <a:ext cx="4733925" cy="5610225"/>
          </a:xfrm>
          <a:prstGeom prst="rect">
            <a:avLst/>
          </a:prstGeom>
        </p:spPr>
      </p:pic>
    </p:spTree>
    <p:extLst>
      <p:ext uri="{BB962C8B-B14F-4D97-AF65-F5344CB8AC3E}">
        <p14:creationId xmlns:p14="http://schemas.microsoft.com/office/powerpoint/2010/main" val="14041333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7893"/>
                                        </p:tgtEl>
                                        <p:attrNameLst>
                                          <p:attrName>style.visibility</p:attrName>
                                        </p:attrNameLst>
                                      </p:cBhvr>
                                      <p:to>
                                        <p:strVal val="visible"/>
                                      </p:to>
                                    </p:set>
                                    <p:animEffect transition="in" filter="dissolve">
                                      <p:cBhvr>
                                        <p:cTn id="27" dur="500"/>
                                        <p:tgtEl>
                                          <p:spTgt spid="3789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3"/>
                                        </p:tgtEl>
                                      </p:cBhvr>
                                    </p:animEffect>
                                    <p:set>
                                      <p:cBhvr>
                                        <p:cTn id="3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9550</TotalTime>
  <Words>822</Words>
  <Application>Microsoft Office PowerPoint</Application>
  <PresentationFormat>On-screen Show (4:3)</PresentationFormat>
  <Paragraphs>85</Paragraphs>
  <Slides>22</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Arial</vt:lpstr>
      <vt:lpstr>Blackadder ITC</vt:lpstr>
      <vt:lpstr>Calibri</vt:lpstr>
      <vt:lpstr>CommercialScript BT</vt:lpstr>
      <vt:lpstr>Symbol</vt:lpstr>
      <vt:lpstr>Tempus Sans ITC</vt:lpstr>
      <vt:lpstr>Times New Roman</vt:lpstr>
      <vt:lpstr>Default Design</vt:lpstr>
      <vt:lpstr>Equation</vt:lpstr>
      <vt:lpstr>Wind Farm Aerodynamics</vt:lpstr>
      <vt:lpstr>Wind Farm Aerodynamics</vt:lpstr>
      <vt:lpstr>Wind Farm Aerodynamics : The Actuator Line (AL) Technique</vt:lpstr>
      <vt:lpstr>Computational Analysis of Nearwake</vt:lpstr>
      <vt:lpstr>Computational Study of Mid &amp; Far Wakes</vt:lpstr>
      <vt:lpstr>Computational Analysis : Comparative Study of  Different WT Wakefields</vt:lpstr>
      <vt:lpstr>Vorticity Generation &amp; Evolution in the Wake of A WT</vt:lpstr>
      <vt:lpstr>Evolution of Tip Vortices &amp; Instability</vt:lpstr>
      <vt:lpstr>Instability of Wake </vt:lpstr>
      <vt:lpstr>Evolution of Turbulence Level</vt:lpstr>
      <vt:lpstr>Breakdown Position</vt:lpstr>
      <vt:lpstr>Onset of Decay of Velocity Deficit</vt:lpstr>
      <vt:lpstr>Length of near wake</vt:lpstr>
      <vt:lpstr>Comparison of simulated wake lengths and predicted wake lengths</vt:lpstr>
      <vt:lpstr>The Fluid Dynamic Structure of Farwake</vt:lpstr>
      <vt:lpstr>Structure of Equilibrium Turbulent Flows</vt:lpstr>
      <vt:lpstr>Isotropic Nature of Equilibrium Turbulence</vt:lpstr>
      <vt:lpstr>Onset of Farwake : Mean Velocity Profile</vt:lpstr>
      <vt:lpstr>Conservation of Momentum in Wake</vt:lpstr>
      <vt:lpstr>Full Analytical Model of A WT Wake</vt:lpstr>
      <vt:lpstr>Quantitaive Study of Nearwake : A search for Ansatz</vt:lpstr>
      <vt:lpstr>Computational Study of Mid &amp; far wakes : A search for Ansatz</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USER</cp:lastModifiedBy>
  <cp:revision>916</cp:revision>
  <dcterms:created xsi:type="dcterms:W3CDTF">2005-03-30T16:54:51Z</dcterms:created>
  <dcterms:modified xsi:type="dcterms:W3CDTF">2019-04-13T01:55:18Z</dcterms:modified>
</cp:coreProperties>
</file>