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80" r:id="rId2"/>
    <p:sldId id="540" r:id="rId3"/>
    <p:sldId id="541" r:id="rId4"/>
    <p:sldId id="544" r:id="rId5"/>
    <p:sldId id="545" r:id="rId6"/>
    <p:sldId id="543" r:id="rId7"/>
    <p:sldId id="542" r:id="rId8"/>
    <p:sldId id="539" r:id="rId9"/>
    <p:sldId id="546" r:id="rId10"/>
    <p:sldId id="547" r:id="rId11"/>
    <p:sldId id="484" r:id="rId12"/>
    <p:sldId id="549" r:id="rId13"/>
    <p:sldId id="528" r:id="rId14"/>
    <p:sldId id="529" r:id="rId15"/>
    <p:sldId id="530" r:id="rId16"/>
    <p:sldId id="346" r:id="rId17"/>
    <p:sldId id="440" r:id="rId18"/>
    <p:sldId id="550" r:id="rId19"/>
    <p:sldId id="348" r:id="rId20"/>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702" autoAdjust="0"/>
    <p:restoredTop sz="93369" autoAdjust="0"/>
  </p:normalViewPr>
  <p:slideViewPr>
    <p:cSldViewPr>
      <p:cViewPr varScale="1">
        <p:scale>
          <a:sx n="63" d="100"/>
          <a:sy n="63" d="100"/>
        </p:scale>
        <p:origin x="137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08T03:32:42.6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30:22.2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4.4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163 320,'0'0,"0"0,0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0,-156-246,156 246,0 0,12-43,-12 43,-3-21,-13 11</inkml:trace>
</inkml:ink>
</file>

<file path=ppt/ink/ink4.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8.8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21T03:23:13.6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3-28T03:28:56.8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4-01T04:11:36.83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F2C4F8F8-FC8C-4E46-AF13-AB55489895F9}" type="datetimeFigureOut">
              <a:rPr lang="en-IN"/>
              <a:pPr>
                <a:defRPr/>
              </a:pPr>
              <a:t>05-04-2019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B4CE84-67DF-46A8-93E8-9DD396CFA09A}" type="slidenum">
              <a:rPr lang="en-IN"/>
              <a:pPr>
                <a:defRPr/>
              </a:pPr>
              <a:t>‹#›</a:t>
            </a:fld>
            <a:endParaRPr lang="en-IN"/>
          </a:p>
        </p:txBody>
      </p:sp>
    </p:spTree>
    <p:extLst>
      <p:ext uri="{BB962C8B-B14F-4D97-AF65-F5344CB8AC3E}">
        <p14:creationId xmlns:p14="http://schemas.microsoft.com/office/powerpoint/2010/main" val="39261958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40B423-AD27-4777-B331-0788EC9E593E}" type="slidenum">
              <a:rPr lang="en-US"/>
              <a:pPr>
                <a:defRPr/>
              </a:pPr>
              <a:t>‹#›</a:t>
            </a:fld>
            <a:endParaRPr lang="en-US"/>
          </a:p>
        </p:txBody>
      </p:sp>
    </p:spTree>
    <p:extLst>
      <p:ext uri="{BB962C8B-B14F-4D97-AF65-F5344CB8AC3E}">
        <p14:creationId xmlns:p14="http://schemas.microsoft.com/office/powerpoint/2010/main" val="164293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3AEFF2-814D-4864-8461-1A1875CBE840}" type="slidenum">
              <a:rPr lang="en-US"/>
              <a:pPr>
                <a:defRPr/>
              </a:pPr>
              <a:t>‹#›</a:t>
            </a:fld>
            <a:endParaRPr lang="en-US"/>
          </a:p>
        </p:txBody>
      </p:sp>
    </p:spTree>
    <p:extLst>
      <p:ext uri="{BB962C8B-B14F-4D97-AF65-F5344CB8AC3E}">
        <p14:creationId xmlns:p14="http://schemas.microsoft.com/office/powerpoint/2010/main" val="183090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5FCA9C-AD35-4DCB-9F22-0297FF71C865}" type="slidenum">
              <a:rPr lang="en-US"/>
              <a:pPr>
                <a:defRPr/>
              </a:pPr>
              <a:t>‹#›</a:t>
            </a:fld>
            <a:endParaRPr lang="en-US"/>
          </a:p>
        </p:txBody>
      </p:sp>
    </p:spTree>
    <p:extLst>
      <p:ext uri="{BB962C8B-B14F-4D97-AF65-F5344CB8AC3E}">
        <p14:creationId xmlns:p14="http://schemas.microsoft.com/office/powerpoint/2010/main" val="2058125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94DFBB-DEAD-433F-8345-A41EB2D1170B}" type="slidenum">
              <a:rPr lang="en-US"/>
              <a:pPr>
                <a:defRPr/>
              </a:pPr>
              <a:t>‹#›</a:t>
            </a:fld>
            <a:endParaRPr lang="en-US"/>
          </a:p>
        </p:txBody>
      </p:sp>
    </p:spTree>
    <p:extLst>
      <p:ext uri="{BB962C8B-B14F-4D97-AF65-F5344CB8AC3E}">
        <p14:creationId xmlns:p14="http://schemas.microsoft.com/office/powerpoint/2010/main" val="2949512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CD8AD5C-F2F6-499A-9C88-09DF474841FD}" type="slidenum">
              <a:rPr lang="en-US"/>
              <a:pPr>
                <a:defRPr/>
              </a:pPr>
              <a:t>‹#›</a:t>
            </a:fld>
            <a:endParaRPr lang="en-US"/>
          </a:p>
        </p:txBody>
      </p:sp>
    </p:spTree>
    <p:extLst>
      <p:ext uri="{BB962C8B-B14F-4D97-AF65-F5344CB8AC3E}">
        <p14:creationId xmlns:p14="http://schemas.microsoft.com/office/powerpoint/2010/main" val="2779872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49222FA-3423-4CA6-8A1F-54FC6CC080EA}" type="slidenum">
              <a:rPr lang="en-US"/>
              <a:pPr>
                <a:defRPr/>
              </a:pPr>
              <a:t>‹#›</a:t>
            </a:fld>
            <a:endParaRPr lang="en-US"/>
          </a:p>
        </p:txBody>
      </p:sp>
    </p:spTree>
    <p:extLst>
      <p:ext uri="{BB962C8B-B14F-4D97-AF65-F5344CB8AC3E}">
        <p14:creationId xmlns:p14="http://schemas.microsoft.com/office/powerpoint/2010/main" val="13799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AD75E37-204B-4519-B319-EFE8FB2DCD46}" type="slidenum">
              <a:rPr lang="en-US"/>
              <a:pPr>
                <a:defRPr/>
              </a:pPr>
              <a:t>‹#›</a:t>
            </a:fld>
            <a:endParaRPr lang="en-US"/>
          </a:p>
        </p:txBody>
      </p:sp>
    </p:spTree>
    <p:extLst>
      <p:ext uri="{BB962C8B-B14F-4D97-AF65-F5344CB8AC3E}">
        <p14:creationId xmlns:p14="http://schemas.microsoft.com/office/powerpoint/2010/main" val="224041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0637F1-9E9F-4C16-86A7-821572255EA6}" type="slidenum">
              <a:rPr lang="en-US"/>
              <a:pPr>
                <a:defRPr/>
              </a:pPr>
              <a:t>‹#›</a:t>
            </a:fld>
            <a:endParaRPr lang="en-US"/>
          </a:p>
        </p:txBody>
      </p:sp>
    </p:spTree>
    <p:extLst>
      <p:ext uri="{BB962C8B-B14F-4D97-AF65-F5344CB8AC3E}">
        <p14:creationId xmlns:p14="http://schemas.microsoft.com/office/powerpoint/2010/main" val="2443117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438D7DA-47C9-45A7-9FF3-1A2EAF05CDF2}" type="slidenum">
              <a:rPr lang="en-US"/>
              <a:pPr>
                <a:defRPr/>
              </a:pPr>
              <a:t>‹#›</a:t>
            </a:fld>
            <a:endParaRPr lang="en-US"/>
          </a:p>
        </p:txBody>
      </p:sp>
    </p:spTree>
    <p:extLst>
      <p:ext uri="{BB962C8B-B14F-4D97-AF65-F5344CB8AC3E}">
        <p14:creationId xmlns:p14="http://schemas.microsoft.com/office/powerpoint/2010/main" val="392597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B2FF44-4BA5-450C-BF6E-A893DC763850}" type="slidenum">
              <a:rPr lang="en-US"/>
              <a:pPr>
                <a:defRPr/>
              </a:pPr>
              <a:t>‹#›</a:t>
            </a:fld>
            <a:endParaRPr lang="en-US"/>
          </a:p>
        </p:txBody>
      </p:sp>
    </p:spTree>
    <p:extLst>
      <p:ext uri="{BB962C8B-B14F-4D97-AF65-F5344CB8AC3E}">
        <p14:creationId xmlns:p14="http://schemas.microsoft.com/office/powerpoint/2010/main" val="2426673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5BB98D-6EE3-4394-A3C3-5BC2742D0789}" type="slidenum">
              <a:rPr lang="en-US"/>
              <a:pPr>
                <a:defRPr/>
              </a:pPr>
              <a:t>‹#›</a:t>
            </a:fld>
            <a:endParaRPr lang="en-US"/>
          </a:p>
        </p:txBody>
      </p:sp>
    </p:spTree>
    <p:extLst>
      <p:ext uri="{BB962C8B-B14F-4D97-AF65-F5344CB8AC3E}">
        <p14:creationId xmlns:p14="http://schemas.microsoft.com/office/powerpoint/2010/main" val="21700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CADC46B7-601F-44C4-B9DF-7DE8916F1D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customXml" Target="../ink/ink2.xml"/><Relationship Id="rId10" Type="http://schemas.openxmlformats.org/officeDocument/2006/relationships/customXml" Target="../ink/ink6.xml"/><Relationship Id="rId4" Type="http://schemas.openxmlformats.org/officeDocument/2006/relationships/image" Target="../media/image2.emf"/><Relationship Id="rId9" Type="http://schemas.openxmlformats.org/officeDocument/2006/relationships/customXml" Target="../ink/ink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png"/><Relationship Id="rId7" Type="http://schemas.openxmlformats.org/officeDocument/2006/relationships/image" Target="../media/image13.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2.wmf"/><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304800" y="228600"/>
            <a:ext cx="8686800" cy="990600"/>
          </a:xfrm>
          <a:solidFill>
            <a:schemeClr val="bg1"/>
          </a:solidFill>
          <a:ln>
            <a:solidFill>
              <a:srgbClr val="FF33CC"/>
            </a:solidFill>
            <a:miter lim="800000"/>
            <a:headEnd/>
            <a:tailEnd/>
          </a:ln>
        </p:spPr>
        <p:txBody>
          <a:bodyPr/>
          <a:lstStyle/>
          <a:p>
            <a:pPr eaLnBrk="1" hangingPunct="1"/>
            <a:r>
              <a:rPr lang="en-IN" sz="2800" dirty="0" err="1" smtClean="0">
                <a:latin typeface="Times New Roman" panose="02020603050405020304" pitchFamily="18" charset="0"/>
                <a:cs typeface="Times New Roman" panose="02020603050405020304" pitchFamily="18" charset="0"/>
              </a:rPr>
              <a:t>Micrositing</a:t>
            </a:r>
            <a:r>
              <a:rPr lang="en-IN" sz="2800" dirty="0" smtClean="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for</a:t>
            </a:r>
            <a:r>
              <a:rPr lang="en-IN" sz="2800" dirty="0" smtClean="0">
                <a:latin typeface="Times New Roman" panose="02020603050405020304" pitchFamily="18" charset="0"/>
                <a:cs typeface="Times New Roman" panose="02020603050405020304" pitchFamily="18" charset="0"/>
              </a:rPr>
              <a:t> </a:t>
            </a:r>
            <a:r>
              <a:rPr lang="en-IN" sz="2800" dirty="0" smtClean="0">
                <a:latin typeface="Times New Roman" panose="02020603050405020304" pitchFamily="18" charset="0"/>
                <a:cs typeface="Times New Roman" panose="02020603050405020304" pitchFamily="18" charset="0"/>
              </a:rPr>
              <a:t>Wind Turbines</a:t>
            </a:r>
            <a:endParaRPr lang="en-US" sz="2800" dirty="0" smtClean="0"/>
          </a:p>
        </p:txBody>
      </p:sp>
      <p:sp>
        <p:nvSpPr>
          <p:cNvPr id="3075" name="Rectangle 3"/>
          <p:cNvSpPr>
            <a:spLocks noGrp="1" noChangeArrowheads="1"/>
          </p:cNvSpPr>
          <p:nvPr>
            <p:ph type="subTitle" idx="4294967295"/>
          </p:nvPr>
        </p:nvSpPr>
        <p:spPr>
          <a:xfrm>
            <a:off x="2514600" y="3352800"/>
            <a:ext cx="4953000" cy="1423988"/>
          </a:xfrm>
        </p:spPr>
        <p:txBody>
          <a:bodyPr/>
          <a:lstStyle/>
          <a:p>
            <a:pPr marL="0" indent="0" algn="ctr" eaLnBrk="1" hangingPunct="1">
              <a:buFontTx/>
              <a:buNone/>
            </a:pPr>
            <a:r>
              <a:rPr lang="en-US" sz="1800" smtClean="0">
                <a:latin typeface="CommercialScript BT" pitchFamily="66" charset="0"/>
              </a:rPr>
              <a:t> P M V Subbarao</a:t>
            </a:r>
          </a:p>
          <a:p>
            <a:pPr marL="0" indent="0" algn="ctr" eaLnBrk="1" hangingPunct="1">
              <a:buFontTx/>
              <a:buNone/>
            </a:pPr>
            <a:r>
              <a:rPr lang="en-US" sz="1800" smtClean="0">
                <a:latin typeface="CommercialScript BT" pitchFamily="66" charset="0"/>
              </a:rPr>
              <a:t>Professor</a:t>
            </a:r>
          </a:p>
          <a:p>
            <a:pPr marL="0" indent="0" algn="ctr" eaLnBrk="1" hangingPunct="1">
              <a:buFontTx/>
              <a:buNone/>
            </a:pPr>
            <a:r>
              <a:rPr lang="en-US" sz="1800" smtClean="0">
                <a:latin typeface="Tempus Sans ITC" panose="04020404030D07020202" pitchFamily="82" charset="0"/>
              </a:rPr>
              <a:t>Mechanical Engineering Department</a:t>
            </a:r>
          </a:p>
        </p:txBody>
      </p:sp>
      <p:sp>
        <p:nvSpPr>
          <p:cNvPr id="3076" name="Text Box 4"/>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400" b="0">
              <a:latin typeface="Times New Roman" panose="02020603050405020304" pitchFamily="18" charset="0"/>
            </a:endParaRPr>
          </a:p>
        </p:txBody>
      </p:sp>
      <p:pic>
        <p:nvPicPr>
          <p:cNvPr id="2" name="Rectangle 19458"/>
          <p:cNvPicPr>
            <a:picLocks noChangeAspect="1" noChangeArrowheads="1"/>
          </p:cNvPicPr>
          <p:nvPr/>
        </p:nvPicPr>
        <p:blipFill>
          <a:blip r:embed="rId2" cstate="print"/>
          <a:srcRect/>
          <a:stretch>
            <a:fillRect/>
          </a:stretch>
        </p:blipFill>
        <p:spPr bwMode="auto">
          <a:xfrm>
            <a:off x="3200400" y="1676400"/>
            <a:ext cx="3581400" cy="1609725"/>
          </a:xfrm>
          <a:prstGeom prst="rect">
            <a:avLst/>
          </a:prstGeom>
          <a:noFill/>
          <a:ln w="9525">
            <a:noFill/>
            <a:miter lim="800000"/>
            <a:headEnd/>
            <a:tailEnd/>
          </a:ln>
          <a:scene3d>
            <a:camera prst="obliqueTopRight"/>
            <a:lightRig rig="threePt" dir="t"/>
          </a:scene3d>
        </p:spPr>
      </p:pic>
      <p:grpSp>
        <p:nvGrpSpPr>
          <p:cNvPr id="3078" name="Group 8"/>
          <p:cNvGrpSpPr>
            <a:grpSpLocks/>
          </p:cNvGrpSpPr>
          <p:nvPr/>
        </p:nvGrpSpPr>
        <p:grpSpPr bwMode="auto">
          <a:xfrm>
            <a:off x="0" y="0"/>
            <a:ext cx="9144000" cy="6858000"/>
            <a:chOff x="0" y="0"/>
            <a:chExt cx="5760" cy="4320"/>
          </a:xfrm>
        </p:grpSpPr>
        <p:grpSp>
          <p:nvGrpSpPr>
            <p:cNvPr id="3087" name="Group 9"/>
            <p:cNvGrpSpPr>
              <a:grpSpLocks/>
            </p:cNvGrpSpPr>
            <p:nvPr/>
          </p:nvGrpSpPr>
          <p:grpSpPr bwMode="auto">
            <a:xfrm>
              <a:off x="0" y="0"/>
              <a:ext cx="192" cy="4320"/>
              <a:chOff x="0" y="-48"/>
              <a:chExt cx="144" cy="4368"/>
            </a:xfrm>
          </p:grpSpPr>
          <p:sp>
            <p:nvSpPr>
              <p:cNvPr id="309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8" name="Group 12"/>
            <p:cNvGrpSpPr>
              <a:grpSpLocks/>
            </p:cNvGrpSpPr>
            <p:nvPr/>
          </p:nvGrpSpPr>
          <p:grpSpPr bwMode="auto">
            <a:xfrm>
              <a:off x="5674" y="24"/>
              <a:ext cx="86" cy="4296"/>
              <a:chOff x="5616" y="-48"/>
              <a:chExt cx="144" cy="4368"/>
            </a:xfrm>
          </p:grpSpPr>
          <p:sp>
            <p:nvSpPr>
              <p:cNvPr id="309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9" name="Group 15"/>
            <p:cNvGrpSpPr>
              <a:grpSpLocks/>
            </p:cNvGrpSpPr>
            <p:nvPr/>
          </p:nvGrpSpPr>
          <p:grpSpPr bwMode="auto">
            <a:xfrm>
              <a:off x="144" y="0"/>
              <a:ext cx="5616" cy="144"/>
              <a:chOff x="96" y="-48"/>
              <a:chExt cx="5520" cy="144"/>
            </a:xfrm>
          </p:grpSpPr>
          <p:sp>
            <p:nvSpPr>
              <p:cNvPr id="309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90" name="Group 18"/>
            <p:cNvGrpSpPr>
              <a:grpSpLocks/>
            </p:cNvGrpSpPr>
            <p:nvPr/>
          </p:nvGrpSpPr>
          <p:grpSpPr bwMode="auto">
            <a:xfrm>
              <a:off x="144" y="4234"/>
              <a:ext cx="5616" cy="86"/>
              <a:chOff x="96" y="4176"/>
              <a:chExt cx="5520" cy="144"/>
            </a:xfrm>
          </p:grpSpPr>
          <p:sp>
            <p:nvSpPr>
              <p:cNvPr id="309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sp>
        <p:nvSpPr>
          <p:cNvPr id="19" name="TextBox 18"/>
          <p:cNvSpPr txBox="1">
            <a:spLocks noChangeArrowheads="1"/>
          </p:cNvSpPr>
          <p:nvPr/>
        </p:nvSpPr>
        <p:spPr bwMode="auto">
          <a:xfrm>
            <a:off x="0" y="5105400"/>
            <a:ext cx="91598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3600" b="0" dirty="0">
                <a:solidFill>
                  <a:srgbClr val="FF0000"/>
                </a:solidFill>
                <a:latin typeface="Blackadder ITC" panose="04020505051007020D02" pitchFamily="82" charset="0"/>
              </a:rPr>
              <a:t>Efficient Management of Available Space</a:t>
            </a:r>
            <a:r>
              <a:rPr lang="en-IN" sz="3600" b="0" dirty="0" smtClean="0">
                <a:solidFill>
                  <a:srgbClr val="FF0000"/>
                </a:solidFill>
                <a:latin typeface="Blackadder ITC" panose="04020505051007020D02" pitchFamily="82" charset="0"/>
              </a:rPr>
              <a:t>........</a:t>
            </a:r>
          </a:p>
          <a:p>
            <a:pPr algn="ctr" eaLnBrk="1" hangingPunct="1">
              <a:spcBef>
                <a:spcPct val="0"/>
              </a:spcBef>
              <a:buNone/>
            </a:pPr>
            <a:r>
              <a:rPr lang="en-IN" sz="3600" b="0" dirty="0">
                <a:solidFill>
                  <a:srgbClr val="FF0000"/>
                </a:solidFill>
                <a:latin typeface="Blackadder ITC" panose="04020505051007020D02" pitchFamily="82" charset="0"/>
              </a:rPr>
              <a:t>Maximization of Power per unit Site Area</a:t>
            </a:r>
            <a:r>
              <a:rPr lang="en-IN" sz="3600" b="0" dirty="0" smtClean="0">
                <a:solidFill>
                  <a:srgbClr val="FF0000"/>
                </a:solidFill>
                <a:latin typeface="Blackadder ITC" panose="04020505051007020D02" pitchFamily="82" charset="0"/>
              </a:rPr>
              <a:t>........</a:t>
            </a:r>
            <a:endParaRPr lang="en-IN" sz="3600" b="0" dirty="0">
              <a:solidFill>
                <a:srgbClr val="FF0000"/>
              </a:solidFill>
              <a:latin typeface="Blackadder ITC" panose="04020505051007020D02" pitchFamily="82"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1026" name="Ink 29"/>
              <p14:cNvContentPartPr>
                <a14:cpLocks xmlns:a14="http://schemas.microsoft.com/office/drawing/2010/main" noRot="1" noChangeAspect="1" noEditPoints="1" noChangeArrowheads="1" noChangeShapeType="1"/>
              </p14:cNvContentPartPr>
              <p14:nvPr/>
            </p14:nvContentPartPr>
            <p14:xfrm>
              <a:off x="8804275" y="6707188"/>
              <a:ext cx="1588" cy="1587"/>
            </p14:xfrm>
          </p:contentPart>
        </mc:Choice>
        <mc:Fallback xmlns="">
          <p:pic>
            <p:nvPicPr>
              <p:cNvPr id="1026" name="Ink 29"/>
              <p:cNvPicPr>
                <a:picLocks noRot="1" noChangeAspect="1" noEditPoints="1" noChangeArrowheads="1" noChangeShapeType="1"/>
              </p:cNvPicPr>
              <p:nvPr/>
            </p:nvPicPr>
            <p:blipFill>
              <a:blip r:embed="rId4"/>
              <a:stretch>
                <a:fillRect/>
              </a:stretch>
            </p:blipFill>
            <p:spPr>
              <a:xfrm>
                <a:off x="8762987" y="666592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p14:cNvContentPartPr>
                <a14:cpLocks xmlns:a14="http://schemas.microsoft.com/office/drawing/2010/main" noRot="1" noChangeAspect="1" noEditPoints="1" noChangeArrowheads="1" noChangeShapeType="1"/>
              </p14:cNvContentPartPr>
              <p14:nvPr/>
            </p14:nvContentPartPr>
            <p14:xfrm>
              <a:off x="-1444625" y="6754813"/>
              <a:ext cx="1587" cy="1587"/>
            </p14:xfrm>
          </p:contentPart>
        </mc:Choice>
        <mc:Fallback xmlns="">
          <p:pic>
            <p:nvPicPr>
              <p:cNvPr id="1027" name="Ink 21"/>
              <p:cNvPicPr>
                <a:picLocks noRot="1" noChangeAspect="1" noEditPoints="1" noChangeArrowheads="1" noChangeShapeType="1"/>
              </p:cNvPicPr>
              <p:nvPr/>
            </p:nvPicPr>
            <p:blipFill>
              <a:blip r:embed="rId4"/>
              <a:stretch>
                <a:fillRect/>
              </a:stretch>
            </p:blipFill>
            <p:spPr>
              <a:xfrm>
                <a:off x="-1485887" y="671355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3"/>
              <p14:cNvContentPartPr>
                <a14:cpLocks xmlns:a14="http://schemas.microsoft.com/office/drawing/2010/main" noRot="1" noChangeAspect="1" noEditPoints="1" noChangeArrowheads="1" noChangeShapeType="1"/>
              </p14:cNvContentPartPr>
              <p14:nvPr/>
            </p14:nvContentPartPr>
            <p14:xfrm>
              <a:off x="10456863" y="6416675"/>
              <a:ext cx="58737" cy="115888"/>
            </p14:xfrm>
          </p:contentPart>
        </mc:Choice>
        <mc:Fallback xmlns="">
          <p:pic>
            <p:nvPicPr>
              <p:cNvPr id="1028" name="Ink 23"/>
              <p:cNvPicPr>
                <a:picLocks noRot="1" noChangeAspect="1" noEditPoints="1" noChangeArrowheads="1" noChangeShapeType="1"/>
              </p:cNvPicPr>
              <p:nvPr/>
            </p:nvPicPr>
            <p:blipFill>
              <a:blip r:embed="rId7"/>
              <a:stretch>
                <a:fillRect/>
              </a:stretch>
            </p:blipFill>
            <p:spPr>
              <a:xfrm>
                <a:off x="10447551" y="6407288"/>
                <a:ext cx="77361" cy="13466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9" name="Ink 24"/>
              <p14:cNvContentPartPr>
                <a14:cpLocks xmlns:a14="http://schemas.microsoft.com/office/drawing/2010/main" noRot="1" noChangeAspect="1" noEditPoints="1" noChangeArrowheads="1" noChangeShapeType="1"/>
              </p14:cNvContentPartPr>
              <p14:nvPr/>
            </p14:nvContentPartPr>
            <p14:xfrm>
              <a:off x="10628313" y="6146800"/>
              <a:ext cx="1587" cy="1588"/>
            </p14:xfrm>
          </p:contentPart>
        </mc:Choice>
        <mc:Fallback xmlns="">
          <p:pic>
            <p:nvPicPr>
              <p:cNvPr id="1029" name="Ink 24"/>
              <p:cNvPicPr>
                <a:picLocks noRot="1" noChangeAspect="1" noEditPoints="1" noChangeArrowheads="1" noChangeShapeType="1"/>
              </p:cNvPicPr>
              <p:nvPr/>
            </p:nvPicPr>
            <p:blipFill>
              <a:blip r:embed="rId4"/>
              <a:stretch>
                <a:fillRect/>
              </a:stretch>
            </p:blipFill>
            <p:spPr>
              <a:xfrm>
                <a:off x="10587051" y="61055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30" name="Ink 6"/>
              <p14:cNvContentPartPr>
                <a14:cpLocks xmlns:a14="http://schemas.microsoft.com/office/drawing/2010/main" noRot="1" noChangeAspect="1" noEditPoints="1" noChangeArrowheads="1" noChangeShapeType="1"/>
              </p14:cNvContentPartPr>
              <p14:nvPr/>
            </p14:nvContentPartPr>
            <p14:xfrm>
              <a:off x="10491788" y="5029200"/>
              <a:ext cx="1587" cy="1588"/>
            </p14:xfrm>
          </p:contentPart>
        </mc:Choice>
        <mc:Fallback xmlns="">
          <p:pic>
            <p:nvPicPr>
              <p:cNvPr id="1030" name="Ink 6"/>
              <p:cNvPicPr>
                <a:picLocks noRot="1" noChangeAspect="1" noEditPoints="1" noChangeArrowheads="1" noChangeShapeType="1"/>
              </p:cNvPicPr>
              <p:nvPr/>
            </p:nvPicPr>
            <p:blipFill>
              <a:blip r:embed="rId4"/>
              <a:stretch>
                <a:fillRect/>
              </a:stretch>
            </p:blipFill>
            <p:spPr>
              <a:xfrm>
                <a:off x="10450526" y="49879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32" name="Ink 26"/>
              <p14:cNvContentPartPr>
                <a14:cpLocks xmlns:a14="http://schemas.microsoft.com/office/drawing/2010/main" noRot="1" noChangeAspect="1" noEditPoints="1" noChangeArrowheads="1" noChangeShapeType="1"/>
              </p14:cNvContentPartPr>
              <p14:nvPr/>
            </p14:nvContentPartPr>
            <p14:xfrm>
              <a:off x="-1493838" y="6550025"/>
              <a:ext cx="1588" cy="1588"/>
            </p14:xfrm>
          </p:contentPart>
        </mc:Choice>
        <mc:Fallback xmlns="">
          <p:pic>
            <p:nvPicPr>
              <p:cNvPr id="1032" name="Ink 26"/>
              <p:cNvPicPr>
                <a:picLocks noRot="1" noChangeAspect="1" noEditPoints="1" noChangeArrowheads="1" noChangeShapeType="1"/>
              </p:cNvPicPr>
              <p:nvPr/>
            </p:nvPicPr>
            <p:blipFill>
              <a:blip r:embed="rId4"/>
              <a:stretch>
                <a:fillRect/>
              </a:stretch>
            </p:blipFill>
            <p:spPr>
              <a:xfrm>
                <a:off x="-1535126" y="6508737"/>
                <a:ext cx="84164" cy="84164"/>
              </a:xfrm>
              <a:prstGeom prst="rect">
                <a:avLst/>
              </a:prstGeom>
            </p:spPr>
          </p:pic>
        </mc:Fallback>
      </mc:AlternateContent>
    </p:spTree>
    <p:extLst>
      <p:ext uri="{BB962C8B-B14F-4D97-AF65-F5344CB8AC3E}">
        <p14:creationId xmlns:p14="http://schemas.microsoft.com/office/powerpoint/2010/main" val="1613697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dissolve">
                                      <p:cBhvr>
                                        <p:cTn id="12"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097" y="98107"/>
            <a:ext cx="8229600" cy="1143000"/>
          </a:xfrm>
        </p:spPr>
        <p:txBody>
          <a:bodyPr/>
          <a:lstStyle/>
          <a:p>
            <a:r>
              <a:rPr lang="en-IN" sz="2800" dirty="0" err="1" smtClean="0">
                <a:latin typeface="Times New Roman" panose="02020603050405020304" pitchFamily="18" charset="0"/>
                <a:cs typeface="Times New Roman" panose="02020603050405020304" pitchFamily="18" charset="0"/>
              </a:rPr>
              <a:t>Micrositing</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IN" sz="2400" b="1" dirty="0" err="1" smtClean="0">
                <a:latin typeface="Times New Roman" panose="02020603050405020304" pitchFamily="18" charset="0"/>
                <a:cs typeface="Times New Roman" panose="02020603050405020304" pitchFamily="18" charset="0"/>
              </a:rPr>
              <a:t>Micrositing</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is </a:t>
            </a:r>
            <a:r>
              <a:rPr lang="en-IN" sz="2400" dirty="0" smtClean="0">
                <a:latin typeface="Times New Roman" panose="02020603050405020304" pitchFamily="18" charset="0"/>
                <a:cs typeface="Times New Roman" panose="02020603050405020304" pitchFamily="18" charset="0"/>
              </a:rPr>
              <a:t>a design and planning process </a:t>
            </a:r>
            <a:r>
              <a:rPr lang="en-IN" sz="2400" dirty="0">
                <a:latin typeface="Times New Roman" panose="02020603050405020304" pitchFamily="18" charset="0"/>
                <a:cs typeface="Times New Roman" panose="02020603050405020304" pitchFamily="18" charset="0"/>
              </a:rPr>
              <a:t>through which the specific </a:t>
            </a:r>
            <a:r>
              <a:rPr lang="en-IN" sz="2400" dirty="0" smtClean="0">
                <a:latin typeface="Times New Roman" panose="02020603050405020304" pitchFamily="18" charset="0"/>
                <a:cs typeface="Times New Roman" panose="02020603050405020304" pitchFamily="18" charset="0"/>
              </a:rPr>
              <a:t>locations for each member of  a group of wind </a:t>
            </a:r>
            <a:r>
              <a:rPr lang="en-IN" sz="2400" dirty="0">
                <a:latin typeface="Times New Roman" panose="02020603050405020304" pitchFamily="18" charset="0"/>
                <a:cs typeface="Times New Roman" panose="02020603050405020304" pitchFamily="18" charset="0"/>
              </a:rPr>
              <a:t>turbines </a:t>
            </a:r>
            <a:r>
              <a:rPr lang="en-IN" sz="2400" dirty="0" smtClean="0">
                <a:latin typeface="Times New Roman" panose="02020603050405020304" pitchFamily="18" charset="0"/>
                <a:cs typeface="Times New Roman" panose="02020603050405020304" pitchFamily="18" charset="0"/>
              </a:rPr>
              <a:t>are </a:t>
            </a:r>
            <a:r>
              <a:rPr lang="en-IN" sz="2400" dirty="0">
                <a:latin typeface="Times New Roman" panose="02020603050405020304" pitchFamily="18" charset="0"/>
                <a:cs typeface="Times New Roman" panose="02020603050405020304" pitchFamily="18" charset="0"/>
              </a:rPr>
              <a:t>determined.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In a simple words the locations of neighbours for each turbine are carefully determined.</a:t>
            </a:r>
          </a:p>
          <a:p>
            <a:r>
              <a:rPr lang="en-IN" sz="2400" dirty="0" smtClean="0">
                <a:latin typeface="Times New Roman" panose="02020603050405020304" pitchFamily="18" charset="0"/>
                <a:cs typeface="Times New Roman" panose="02020603050405020304" pitchFamily="18" charset="0"/>
              </a:rPr>
              <a:t>Each </a:t>
            </a:r>
            <a:r>
              <a:rPr lang="en-IN" sz="2400" dirty="0">
                <a:latin typeface="Times New Roman" panose="02020603050405020304" pitchFamily="18" charset="0"/>
                <a:cs typeface="Times New Roman" panose="02020603050405020304" pitchFamily="18" charset="0"/>
              </a:rPr>
              <a:t>position </a:t>
            </a:r>
            <a:r>
              <a:rPr lang="en-IN" sz="2400" dirty="0" smtClean="0">
                <a:latin typeface="Times New Roman" panose="02020603050405020304" pitchFamily="18" charset="0"/>
                <a:cs typeface="Times New Roman" panose="02020603050405020304" pitchFamily="18" charset="0"/>
              </a:rPr>
              <a:t>of a WT must </a:t>
            </a:r>
            <a:r>
              <a:rPr lang="en-IN" sz="2400" dirty="0">
                <a:latin typeface="Times New Roman" panose="02020603050405020304" pitchFamily="18" charset="0"/>
                <a:cs typeface="Times New Roman" panose="02020603050405020304" pitchFamily="18" charset="0"/>
              </a:rPr>
              <a:t>comply </a:t>
            </a:r>
            <a:r>
              <a:rPr lang="en-IN" sz="2400" dirty="0" smtClean="0">
                <a:latin typeface="Times New Roman" panose="02020603050405020304" pitchFamily="18" charset="0"/>
                <a:cs typeface="Times New Roman" panose="02020603050405020304" pitchFamily="18" charset="0"/>
              </a:rPr>
              <a:t>the important requirements </a:t>
            </a:r>
            <a:r>
              <a:rPr lang="en-IN" sz="2400" dirty="0">
                <a:latin typeface="Times New Roman" panose="02020603050405020304" pitchFamily="18" charset="0"/>
                <a:cs typeface="Times New Roman" panose="02020603050405020304" pitchFamily="18" charset="0"/>
              </a:rPr>
              <a:t>regarding existing wind resource, distances from </a:t>
            </a:r>
            <a:r>
              <a:rPr lang="en-IN" sz="2400" dirty="0" smtClean="0">
                <a:latin typeface="Times New Roman" panose="02020603050405020304" pitchFamily="18" charset="0"/>
                <a:cs typeface="Times New Roman" panose="02020603050405020304" pitchFamily="18" charset="0"/>
              </a:rPr>
              <a:t>the neighbours</a:t>
            </a:r>
            <a:r>
              <a:rPr lang="en-IN" sz="2400" dirty="0">
                <a:latin typeface="Times New Roman" panose="02020603050405020304" pitchFamily="18" charset="0"/>
                <a:cs typeface="Times New Roman" panose="02020603050405020304" pitchFamily="18" charset="0"/>
              </a:rPr>
              <a:t>, etc</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55259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45275" cy="792162"/>
          </a:xfrm>
        </p:spPr>
        <p:txBody>
          <a:bodyPr/>
          <a:lstStyle/>
          <a:p>
            <a:r>
              <a:rPr lang="en-IN" sz="2800" dirty="0" smtClean="0">
                <a:latin typeface="Times New Roman" panose="02020603050405020304" pitchFamily="18" charset="0"/>
                <a:cs typeface="Times New Roman" panose="02020603050405020304" pitchFamily="18" charset="0"/>
              </a:rPr>
              <a:t>Expectations from </a:t>
            </a:r>
            <a:r>
              <a:rPr lang="en-IN" sz="2800" dirty="0" err="1" smtClean="0">
                <a:latin typeface="Times New Roman" panose="02020603050405020304" pitchFamily="18" charset="0"/>
                <a:cs typeface="Times New Roman" panose="02020603050405020304" pitchFamily="18" charset="0"/>
              </a:rPr>
              <a:t>Micrositing</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0675" y="1143000"/>
            <a:ext cx="8850313" cy="5715000"/>
          </a:xfrm>
        </p:spPr>
        <p:txBody>
          <a:bodyPr/>
          <a:lstStyle/>
          <a:p>
            <a:r>
              <a:rPr lang="en-IN" sz="2400" dirty="0" smtClean="0">
                <a:latin typeface="Times New Roman" panose="02020603050405020304" pitchFamily="18" charset="0"/>
                <a:cs typeface="Times New Roman" panose="02020603050405020304" pitchFamily="18" charset="0"/>
              </a:rPr>
              <a:t>Following expectations are to be better satisfied by the process of </a:t>
            </a:r>
            <a:r>
              <a:rPr lang="en-IN" sz="2400" dirty="0" err="1" smtClean="0">
                <a:latin typeface="Times New Roman" panose="02020603050405020304" pitchFamily="18" charset="0"/>
                <a:cs typeface="Times New Roman" panose="02020603050405020304" pitchFamily="18" charset="0"/>
              </a:rPr>
              <a:t>micrositing</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r>
              <a:rPr lang="en-IN" sz="2400" b="1" dirty="0">
                <a:latin typeface="Times New Roman" panose="02020603050405020304" pitchFamily="18" charset="0"/>
                <a:cs typeface="Times New Roman" panose="02020603050405020304" pitchFamily="18" charset="0"/>
              </a:rPr>
              <a:t>Productivity</a:t>
            </a:r>
            <a:r>
              <a:rPr lang="en-IN" sz="2400" dirty="0">
                <a:latin typeface="Times New Roman" panose="02020603050405020304" pitchFamily="18" charset="0"/>
                <a:cs typeface="Times New Roman" panose="02020603050405020304" pitchFamily="18" charset="0"/>
              </a:rPr>
              <a:t>. The installation should maximize Annual Energy Production</a:t>
            </a:r>
          </a:p>
          <a:p>
            <a:r>
              <a:rPr lang="en-IN" sz="2400" b="1" dirty="0">
                <a:latin typeface="Times New Roman" panose="02020603050405020304" pitchFamily="18" charset="0"/>
                <a:cs typeface="Times New Roman" panose="02020603050405020304" pitchFamily="18" charset="0"/>
              </a:rPr>
              <a:t>Durability</a:t>
            </a:r>
            <a:r>
              <a:rPr lang="en-IN" sz="2400" dirty="0">
                <a:latin typeface="Times New Roman" panose="02020603050405020304" pitchFamily="18" charset="0"/>
                <a:cs typeface="Times New Roman" panose="02020603050405020304" pitchFamily="18" charset="0"/>
              </a:rPr>
              <a:t>. The wind farm </a:t>
            </a:r>
            <a:r>
              <a:rPr lang="en-IN" sz="2400" dirty="0" smtClean="0">
                <a:latin typeface="Times New Roman" panose="02020603050405020304" pitchFamily="18" charset="0"/>
                <a:cs typeface="Times New Roman" panose="02020603050405020304" pitchFamily="18" charset="0"/>
              </a:rPr>
              <a:t>must reach/cross </a:t>
            </a:r>
            <a:r>
              <a:rPr lang="en-IN" sz="2400" dirty="0">
                <a:latin typeface="Times New Roman" panose="02020603050405020304" pitchFamily="18" charset="0"/>
                <a:cs typeface="Times New Roman" panose="02020603050405020304" pitchFamily="18" charset="0"/>
              </a:rPr>
              <a:t>its designed service life.</a:t>
            </a:r>
          </a:p>
          <a:p>
            <a:r>
              <a:rPr lang="en-IN" sz="2400" b="1" dirty="0">
                <a:latin typeface="Times New Roman" panose="02020603050405020304" pitchFamily="18" charset="0"/>
                <a:cs typeface="Times New Roman" panose="02020603050405020304" pitchFamily="18" charset="0"/>
              </a:rPr>
              <a:t>Technical Feasibility</a:t>
            </a:r>
            <a:r>
              <a:rPr lang="en-IN" sz="2400" dirty="0">
                <a:latin typeface="Times New Roman" panose="02020603050405020304" pitchFamily="18" charset="0"/>
                <a:cs typeface="Times New Roman" panose="02020603050405020304" pitchFamily="18" charset="0"/>
              </a:rPr>
              <a:t>. The wind turbines will be located at reachable sites.</a:t>
            </a:r>
          </a:p>
          <a:p>
            <a:r>
              <a:rPr lang="en-IN" sz="2400" dirty="0" smtClean="0">
                <a:latin typeface="Times New Roman" panose="02020603050405020304" pitchFamily="18" charset="0"/>
                <a:cs typeface="Times New Roman" panose="02020603050405020304" pitchFamily="18" charset="0"/>
              </a:rPr>
              <a:t>Hence, </a:t>
            </a:r>
            <a:r>
              <a:rPr lang="en-IN" sz="2400" dirty="0">
                <a:latin typeface="Times New Roman" panose="02020603050405020304" pitchFamily="18" charset="0"/>
                <a:cs typeface="Times New Roman" panose="02020603050405020304" pitchFamily="18" charset="0"/>
              </a:rPr>
              <a:t>the optimal allocation of the wind turbines in </a:t>
            </a:r>
            <a:r>
              <a:rPr lang="en-IN" sz="2400" dirty="0" smtClean="0">
                <a:latin typeface="Times New Roman" panose="02020603050405020304" pitchFamily="18" charset="0"/>
                <a:cs typeface="Times New Roman" panose="02020603050405020304" pitchFamily="18" charset="0"/>
              </a:rPr>
              <a:t>an </a:t>
            </a:r>
            <a:r>
              <a:rPr lang="en-IN" sz="2400" dirty="0">
                <a:latin typeface="Times New Roman" panose="02020603050405020304" pitchFamily="18" charset="0"/>
                <a:cs typeface="Times New Roman" panose="02020603050405020304" pitchFamily="18" charset="0"/>
              </a:rPr>
              <a:t>area is </a:t>
            </a:r>
            <a:r>
              <a:rPr lang="en-IN" sz="2400" dirty="0" smtClean="0">
                <a:latin typeface="Times New Roman" panose="02020603050405020304" pitchFamily="18" charset="0"/>
                <a:cs typeface="Times New Roman" panose="02020603050405020304" pitchFamily="18" charset="0"/>
              </a:rPr>
              <a:t>essential.</a:t>
            </a:r>
          </a:p>
          <a:p>
            <a:r>
              <a:rPr lang="en-IN" sz="2400" dirty="0" smtClean="0">
                <a:latin typeface="Times New Roman" panose="02020603050405020304" pitchFamily="18" charset="0"/>
                <a:cs typeface="Times New Roman" panose="02020603050405020304" pitchFamily="18" charset="0"/>
              </a:rPr>
              <a:t>This must  </a:t>
            </a:r>
            <a:r>
              <a:rPr lang="en-IN" sz="2400" dirty="0">
                <a:latin typeface="Times New Roman" panose="02020603050405020304" pitchFamily="18" charset="0"/>
                <a:cs typeface="Times New Roman" panose="02020603050405020304" pitchFamily="18" charset="0"/>
              </a:rPr>
              <a:t>maximize </a:t>
            </a:r>
            <a:r>
              <a:rPr lang="en-IN" sz="2400" dirty="0" smtClean="0">
                <a:latin typeface="Times New Roman" panose="02020603050405020304" pitchFamily="18" charset="0"/>
                <a:cs typeface="Times New Roman" panose="02020603050405020304" pitchFamily="18" charset="0"/>
              </a:rPr>
              <a:t>AEP </a:t>
            </a:r>
            <a:r>
              <a:rPr lang="en-IN" sz="2400" dirty="0">
                <a:latin typeface="Times New Roman" panose="02020603050405020304" pitchFamily="18" charset="0"/>
                <a:cs typeface="Times New Roman" panose="02020603050405020304" pitchFamily="18" charset="0"/>
              </a:rPr>
              <a:t>and </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guarantee compliance with the designing parameters of the wind energy </a:t>
            </a:r>
            <a:r>
              <a:rPr lang="en-IN" sz="2400" dirty="0" smtClean="0">
                <a:latin typeface="Times New Roman" panose="02020603050405020304" pitchFamily="18" charset="0"/>
                <a:cs typeface="Times New Roman" panose="02020603050405020304" pitchFamily="18" charset="0"/>
              </a:rPr>
              <a:t>converter.</a:t>
            </a:r>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8401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74638"/>
            <a:ext cx="6172200" cy="730250"/>
          </a:xfrm>
        </p:spPr>
        <p:txBody>
          <a:bodyPr/>
          <a:lstStyle/>
          <a:p>
            <a:r>
              <a:rPr lang="en-IN" sz="2800" dirty="0" smtClean="0">
                <a:latin typeface="Times New Roman" panose="02020603050405020304" pitchFamily="18" charset="0"/>
                <a:cs typeface="Times New Roman" panose="02020603050405020304" pitchFamily="18" charset="0"/>
              </a:rPr>
              <a:t>Factors Influencing the </a:t>
            </a:r>
            <a:r>
              <a:rPr lang="en-IN" sz="2800" dirty="0" err="1" smtClean="0">
                <a:latin typeface="Times New Roman" panose="02020603050405020304" pitchFamily="18" charset="0"/>
                <a:cs typeface="Times New Roman" panose="02020603050405020304" pitchFamily="18" charset="0"/>
              </a:rPr>
              <a:t>Micrositing</a:t>
            </a:r>
            <a:endParaRPr lang="en-IN" sz="2800" dirty="0" smtClean="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41960" y="1066800"/>
            <a:ext cx="8229600" cy="5257800"/>
          </a:xfrm>
        </p:spPr>
        <p:txBody>
          <a:bodyPr/>
          <a:lstStyle/>
          <a:p>
            <a:r>
              <a:rPr lang="en-IN" sz="2400" dirty="0" smtClean="0">
                <a:latin typeface="Times New Roman" panose="02020603050405020304" pitchFamily="18" charset="0"/>
                <a:cs typeface="Times New Roman" panose="02020603050405020304" pitchFamily="18" charset="0"/>
              </a:rPr>
              <a:t>The characteristics of a wind turbine that are related to </a:t>
            </a:r>
            <a:r>
              <a:rPr lang="en-IN" sz="2400" dirty="0" err="1" smtClean="0">
                <a:latin typeface="Times New Roman" panose="02020603050405020304" pitchFamily="18" charset="0"/>
                <a:cs typeface="Times New Roman" panose="02020603050405020304" pitchFamily="18" charset="0"/>
              </a:rPr>
              <a:t>Micrositing</a:t>
            </a:r>
            <a:r>
              <a:rPr lang="en-IN" sz="2400" dirty="0" smtClean="0">
                <a:latin typeface="Times New Roman" panose="02020603050405020304" pitchFamily="18" charset="0"/>
                <a:cs typeface="Times New Roman" panose="02020603050405020304" pitchFamily="18" charset="0"/>
              </a:rPr>
              <a:t> are the following:</a:t>
            </a:r>
          </a:p>
          <a:p>
            <a:r>
              <a:rPr lang="en-IN" sz="2400" dirty="0" smtClean="0">
                <a:solidFill>
                  <a:srgbClr val="FF0000"/>
                </a:solidFill>
                <a:latin typeface="Times New Roman" panose="02020603050405020304" pitchFamily="18" charset="0"/>
                <a:cs typeface="Times New Roman" panose="02020603050405020304" pitchFamily="18" charset="0"/>
              </a:rPr>
              <a:t>Vertical </a:t>
            </a:r>
            <a:r>
              <a:rPr lang="en-IN" sz="2400" dirty="0">
                <a:solidFill>
                  <a:srgbClr val="FF0000"/>
                </a:solidFill>
                <a:latin typeface="Times New Roman" panose="02020603050405020304" pitchFamily="18" charset="0"/>
                <a:cs typeface="Times New Roman" panose="02020603050405020304" pitchFamily="18" charset="0"/>
              </a:rPr>
              <a:t>wind </a:t>
            </a:r>
            <a:r>
              <a:rPr lang="en-IN" sz="2400" dirty="0" smtClean="0">
                <a:solidFill>
                  <a:srgbClr val="FF0000"/>
                </a:solidFill>
                <a:latin typeface="Times New Roman" panose="02020603050405020304" pitchFamily="18" charset="0"/>
                <a:cs typeface="Times New Roman" panose="02020603050405020304" pitchFamily="18" charset="0"/>
              </a:rPr>
              <a:t>profiles</a:t>
            </a:r>
            <a:endParaRPr lang="en-IN" sz="2400" dirty="0">
              <a:solidFill>
                <a:srgbClr val="FF0000"/>
              </a:solidFill>
              <a:latin typeface="Times New Roman" panose="02020603050405020304" pitchFamily="18" charset="0"/>
              <a:cs typeface="Times New Roman" panose="02020603050405020304" pitchFamily="18" charset="0"/>
            </a:endParaRPr>
          </a:p>
          <a:p>
            <a:r>
              <a:rPr lang="en-IN" sz="2400" dirty="0" smtClean="0">
                <a:solidFill>
                  <a:srgbClr val="FF0000"/>
                </a:solidFill>
                <a:latin typeface="Times New Roman" panose="02020603050405020304" pitchFamily="18" charset="0"/>
                <a:cs typeface="Times New Roman" panose="02020603050405020304" pitchFamily="18" charset="0"/>
              </a:rPr>
              <a:t>Cut-in speed</a:t>
            </a:r>
          </a:p>
          <a:p>
            <a:r>
              <a:rPr lang="en-IN" sz="2400" dirty="0" smtClean="0">
                <a:solidFill>
                  <a:srgbClr val="FF0000"/>
                </a:solidFill>
                <a:latin typeface="Times New Roman" panose="02020603050405020304" pitchFamily="18" charset="0"/>
                <a:cs typeface="Times New Roman" panose="02020603050405020304" pitchFamily="18" charset="0"/>
              </a:rPr>
              <a:t>Cut-out speed</a:t>
            </a:r>
          </a:p>
          <a:p>
            <a:r>
              <a:rPr lang="en-IN" sz="2400" dirty="0" smtClean="0">
                <a:solidFill>
                  <a:srgbClr val="FF0000"/>
                </a:solidFill>
                <a:latin typeface="Times New Roman" panose="02020603050405020304" pitchFamily="18" charset="0"/>
                <a:cs typeface="Times New Roman" panose="02020603050405020304" pitchFamily="18" charset="0"/>
              </a:rPr>
              <a:t>Nominal speed</a:t>
            </a:r>
          </a:p>
          <a:p>
            <a:r>
              <a:rPr lang="en-IN" sz="2400" dirty="0">
                <a:solidFill>
                  <a:srgbClr val="FF0000"/>
                </a:solidFill>
                <a:latin typeface="Times New Roman" panose="02020603050405020304" pitchFamily="18" charset="0"/>
                <a:cs typeface="Times New Roman" panose="02020603050405020304" pitchFamily="18" charset="0"/>
              </a:rPr>
              <a:t>Admissible </a:t>
            </a:r>
            <a:r>
              <a:rPr lang="en-IN" sz="2400" dirty="0" smtClean="0">
                <a:solidFill>
                  <a:srgbClr val="FF0000"/>
                </a:solidFill>
                <a:latin typeface="Times New Roman" panose="02020603050405020304" pitchFamily="18" charset="0"/>
                <a:cs typeface="Times New Roman" panose="02020603050405020304" pitchFamily="18" charset="0"/>
              </a:rPr>
              <a:t>turbulence</a:t>
            </a:r>
          </a:p>
          <a:p>
            <a:r>
              <a:rPr lang="en-IN" sz="2400" dirty="0">
                <a:solidFill>
                  <a:srgbClr val="0070C0"/>
                </a:solidFill>
                <a:latin typeface="Times New Roman" panose="02020603050405020304" pitchFamily="18" charset="0"/>
                <a:cs typeface="Times New Roman" panose="02020603050405020304" pitchFamily="18" charset="0"/>
              </a:rPr>
              <a:t>Rotor diameter </a:t>
            </a:r>
          </a:p>
          <a:p>
            <a:r>
              <a:rPr lang="en-IN" sz="2400" dirty="0">
                <a:solidFill>
                  <a:srgbClr val="0070C0"/>
                </a:solidFill>
                <a:latin typeface="Times New Roman" panose="02020603050405020304" pitchFamily="18" charset="0"/>
                <a:cs typeface="Times New Roman" panose="02020603050405020304" pitchFamily="18" charset="0"/>
              </a:rPr>
              <a:t>Hub height</a:t>
            </a:r>
          </a:p>
          <a:p>
            <a:r>
              <a:rPr lang="en-IN" sz="2400" dirty="0" smtClean="0">
                <a:solidFill>
                  <a:srgbClr val="00B050"/>
                </a:solidFill>
                <a:latin typeface="Times New Roman" panose="02020603050405020304" pitchFamily="18" charset="0"/>
                <a:cs typeface="Times New Roman" panose="02020603050405020304" pitchFamily="18" charset="0"/>
              </a:rPr>
              <a:t>Nominal power</a:t>
            </a:r>
          </a:p>
          <a:p>
            <a:r>
              <a:rPr lang="en-IN" sz="2400" dirty="0" smtClean="0">
                <a:solidFill>
                  <a:srgbClr val="00B050"/>
                </a:solidFill>
                <a:latin typeface="Times New Roman" panose="02020603050405020304" pitchFamily="18" charset="0"/>
                <a:cs typeface="Times New Roman" panose="02020603050405020304" pitchFamily="18" charset="0"/>
              </a:rPr>
              <a:t>Power curve</a:t>
            </a:r>
          </a:p>
          <a:p>
            <a:r>
              <a:rPr lang="en-IN" sz="2400" dirty="0" smtClean="0">
                <a:solidFill>
                  <a:srgbClr val="00B050"/>
                </a:solidFill>
                <a:latin typeface="Times New Roman" panose="02020603050405020304" pitchFamily="18" charset="0"/>
                <a:cs typeface="Times New Roman" panose="02020603050405020304" pitchFamily="18" charset="0"/>
              </a:rPr>
              <a:t>Thrust coefficient curve</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5"/>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1502288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dissolv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70706" y="1225550"/>
            <a:ext cx="8029575" cy="5419725"/>
          </a:xfrm>
          <a:prstGeom prst="rect">
            <a:avLst/>
          </a:prstGeom>
        </p:spPr>
      </p:pic>
      <p:sp>
        <p:nvSpPr>
          <p:cNvPr id="48130" name="Title 3"/>
          <p:cNvSpPr>
            <a:spLocks noGrp="1"/>
          </p:cNvSpPr>
          <p:nvPr>
            <p:ph type="title"/>
          </p:nvPr>
        </p:nvSpPr>
        <p:spPr>
          <a:xfrm>
            <a:off x="381000" y="228600"/>
            <a:ext cx="6629400" cy="685800"/>
          </a:xfrm>
        </p:spPr>
        <p:txBody>
          <a:bodyPr/>
          <a:lstStyle/>
          <a:p>
            <a:r>
              <a:rPr lang="en-IN" sz="2800" dirty="0" smtClean="0">
                <a:latin typeface="Times New Roman" panose="02020603050405020304" pitchFamily="18" charset="0"/>
                <a:cs typeface="Times New Roman" panose="02020603050405020304" pitchFamily="18" charset="0"/>
              </a:rPr>
              <a:t>Power Curve </a:t>
            </a:r>
            <a:r>
              <a:rPr lang="en-IN" sz="2800" dirty="0">
                <a:latin typeface="Times New Roman" panose="02020603050405020304" pitchFamily="18" charset="0"/>
                <a:cs typeface="Times New Roman" panose="02020603050405020304" pitchFamily="18" charset="0"/>
              </a:rPr>
              <a:t>S</a:t>
            </a:r>
            <a:r>
              <a:rPr lang="en-IN" sz="2800" dirty="0" smtClean="0">
                <a:latin typeface="Times New Roman" panose="02020603050405020304" pitchFamily="18" charset="0"/>
                <a:cs typeface="Times New Roman" panose="02020603050405020304" pitchFamily="18" charset="0"/>
              </a:rPr>
              <a:t>upplied by Manufacturer</a:t>
            </a:r>
          </a:p>
        </p:txBody>
      </p:sp>
      <p:sp>
        <p:nvSpPr>
          <p:cNvPr id="48132" name="Rectangle 5"/>
          <p:cNvSpPr>
            <a:spLocks noChangeArrowheads="1"/>
          </p:cNvSpPr>
          <p:nvPr/>
        </p:nvSpPr>
        <p:spPr bwMode="auto">
          <a:xfrm>
            <a:off x="4351338" y="1422393"/>
            <a:ext cx="3657600" cy="1938338"/>
          </a:xfrm>
          <a:prstGeom prst="rect">
            <a:avLst/>
          </a:prstGeom>
          <a:solidFill>
            <a:schemeClr val="bg1"/>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Vestas turbine V63</a:t>
            </a:r>
          </a:p>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 Cut-in speed = 5 </a:t>
            </a:r>
            <a:r>
              <a:rPr lang="pt-BR" sz="2400" b="0" i="1" dirty="0">
                <a:latin typeface="Times New Roman" panose="02020603050405020304" pitchFamily="18" charset="0"/>
                <a:cs typeface="Times New Roman" panose="02020603050405020304" pitchFamily="18" charset="0"/>
              </a:rPr>
              <a:t>m/s</a:t>
            </a:r>
            <a:r>
              <a:rPr lang="pt-BR" sz="2400" b="0" dirty="0">
                <a:latin typeface="Times New Roman" panose="02020603050405020304" pitchFamily="18" charset="0"/>
                <a:cs typeface="Times New Roman" panose="02020603050405020304" pitchFamily="18" charset="0"/>
              </a:rPr>
              <a:t>, </a:t>
            </a:r>
          </a:p>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Cut-out speed = 25 </a:t>
            </a:r>
            <a:r>
              <a:rPr lang="pt-BR" sz="2400" b="0" i="1" dirty="0">
                <a:latin typeface="Times New Roman" panose="02020603050405020304" pitchFamily="18" charset="0"/>
                <a:cs typeface="Times New Roman" panose="02020603050405020304" pitchFamily="18" charset="0"/>
              </a:rPr>
              <a:t>m/s</a:t>
            </a:r>
          </a:p>
          <a:p>
            <a:pPr eaLnBrk="1" hangingPunct="1">
              <a:spcBef>
                <a:spcPct val="0"/>
              </a:spcBef>
              <a:buFontTx/>
              <a:buNone/>
            </a:pPr>
            <a:r>
              <a:rPr lang="pt-BR" sz="2400" b="0" dirty="0">
                <a:latin typeface="Times New Roman" panose="02020603050405020304" pitchFamily="18" charset="0"/>
                <a:cs typeface="Times New Roman" panose="02020603050405020304" pitchFamily="18" charset="0"/>
              </a:rPr>
              <a:t> Nominal </a:t>
            </a:r>
            <a:r>
              <a:rPr lang="en-IN" sz="2400" b="0" dirty="0">
                <a:latin typeface="Times New Roman" panose="02020603050405020304" pitchFamily="18" charset="0"/>
                <a:cs typeface="Times New Roman" panose="02020603050405020304" pitchFamily="18" charset="0"/>
              </a:rPr>
              <a:t>power = 1.5 </a:t>
            </a:r>
            <a:r>
              <a:rPr lang="en-IN" sz="2400" b="0" i="1" dirty="0">
                <a:latin typeface="Times New Roman" panose="02020603050405020304" pitchFamily="18" charset="0"/>
                <a:cs typeface="Times New Roman" panose="02020603050405020304" pitchFamily="18" charset="0"/>
              </a:rPr>
              <a:t>MW</a:t>
            </a:r>
          </a:p>
          <a:p>
            <a:pPr eaLnBrk="1" hangingPunct="1">
              <a:spcBef>
                <a:spcPct val="0"/>
              </a:spcBef>
              <a:buFontTx/>
              <a:buNone/>
            </a:pPr>
            <a:r>
              <a:rPr lang="en-IN" sz="2400" b="0" dirty="0" smtClean="0">
                <a:latin typeface="Times New Roman" panose="02020603050405020304" pitchFamily="18" charset="0"/>
                <a:cs typeface="Times New Roman" panose="02020603050405020304" pitchFamily="18" charset="0"/>
              </a:rPr>
              <a:t> Nominal </a:t>
            </a:r>
            <a:r>
              <a:rPr lang="en-IN" sz="2400" b="0" dirty="0">
                <a:latin typeface="Times New Roman" panose="02020603050405020304" pitchFamily="18" charset="0"/>
                <a:cs typeface="Times New Roman" panose="02020603050405020304" pitchFamily="18" charset="0"/>
              </a:rPr>
              <a:t>speed = 16 </a:t>
            </a:r>
            <a:r>
              <a:rPr lang="en-IN" sz="2400" b="0" i="1" dirty="0">
                <a:latin typeface="Times New Roman" panose="02020603050405020304" pitchFamily="18" charset="0"/>
                <a:cs typeface="Times New Roman" panose="02020603050405020304" pitchFamily="18" charset="0"/>
              </a:rPr>
              <a:t>m/s</a:t>
            </a:r>
            <a:r>
              <a:rPr lang="en-IN" sz="2400" b="0" dirty="0">
                <a:latin typeface="Times New Roman" panose="02020603050405020304" pitchFamily="18" charset="0"/>
                <a:cs typeface="Times New Roman" panose="02020603050405020304" pitchFamily="18" charset="0"/>
              </a:rPr>
              <a:t>.</a:t>
            </a:r>
          </a:p>
        </p:txBody>
      </p:sp>
      <p:grpSp>
        <p:nvGrpSpPr>
          <p:cNvPr id="18" name="Group 16"/>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3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34" name="Freeform 33"/>
          <p:cNvSpPr/>
          <p:nvPr/>
        </p:nvSpPr>
        <p:spPr>
          <a:xfrm>
            <a:off x="1524000" y="1371600"/>
            <a:ext cx="6553200" cy="4434840"/>
          </a:xfrm>
          <a:custGeom>
            <a:avLst/>
            <a:gdLst>
              <a:gd name="connsiteX0" fmla="*/ 0 w 6553200"/>
              <a:gd name="connsiteY0" fmla="*/ 4434840 h 4434840"/>
              <a:gd name="connsiteX1" fmla="*/ 381000 w 6553200"/>
              <a:gd name="connsiteY1" fmla="*/ 4160520 h 4434840"/>
              <a:gd name="connsiteX2" fmla="*/ 929640 w 6553200"/>
              <a:gd name="connsiteY2" fmla="*/ 3489960 h 4434840"/>
              <a:gd name="connsiteX3" fmla="*/ 1508760 w 6553200"/>
              <a:gd name="connsiteY3" fmla="*/ 2286000 h 4434840"/>
              <a:gd name="connsiteX4" fmla="*/ 2011680 w 6553200"/>
              <a:gd name="connsiteY4" fmla="*/ 1310640 h 4434840"/>
              <a:gd name="connsiteX5" fmla="*/ 2209800 w 6553200"/>
              <a:gd name="connsiteY5" fmla="*/ 853440 h 4434840"/>
              <a:gd name="connsiteX6" fmla="*/ 2377440 w 6553200"/>
              <a:gd name="connsiteY6" fmla="*/ 640080 h 4434840"/>
              <a:gd name="connsiteX7" fmla="*/ 2651760 w 6553200"/>
              <a:gd name="connsiteY7" fmla="*/ 289560 h 4434840"/>
              <a:gd name="connsiteX8" fmla="*/ 2895600 w 6553200"/>
              <a:gd name="connsiteY8" fmla="*/ 91440 h 4434840"/>
              <a:gd name="connsiteX9" fmla="*/ 3078480 w 6553200"/>
              <a:gd name="connsiteY9" fmla="*/ 15240 h 4434840"/>
              <a:gd name="connsiteX10" fmla="*/ 3291840 w 6553200"/>
              <a:gd name="connsiteY10" fmla="*/ 0 h 4434840"/>
              <a:gd name="connsiteX11" fmla="*/ 6553200 w 6553200"/>
              <a:gd name="connsiteY11" fmla="*/ 0 h 443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3200" h="4434840">
                <a:moveTo>
                  <a:pt x="0" y="4434840"/>
                </a:moveTo>
                <a:cubicBezTo>
                  <a:pt x="113030" y="4376420"/>
                  <a:pt x="226060" y="4318000"/>
                  <a:pt x="381000" y="4160520"/>
                </a:cubicBezTo>
                <a:cubicBezTo>
                  <a:pt x="535940" y="4003040"/>
                  <a:pt x="741680" y="3802380"/>
                  <a:pt x="929640" y="3489960"/>
                </a:cubicBezTo>
                <a:cubicBezTo>
                  <a:pt x="1117600" y="3177540"/>
                  <a:pt x="1328420" y="2649220"/>
                  <a:pt x="1508760" y="2286000"/>
                </a:cubicBezTo>
                <a:cubicBezTo>
                  <a:pt x="1689100" y="1922780"/>
                  <a:pt x="1894840" y="1549400"/>
                  <a:pt x="2011680" y="1310640"/>
                </a:cubicBezTo>
                <a:cubicBezTo>
                  <a:pt x="2128520" y="1071880"/>
                  <a:pt x="2148840" y="965200"/>
                  <a:pt x="2209800" y="853440"/>
                </a:cubicBezTo>
                <a:cubicBezTo>
                  <a:pt x="2270760" y="741680"/>
                  <a:pt x="2377440" y="640080"/>
                  <a:pt x="2377440" y="640080"/>
                </a:cubicBezTo>
                <a:cubicBezTo>
                  <a:pt x="2451100" y="546100"/>
                  <a:pt x="2565400" y="381000"/>
                  <a:pt x="2651760" y="289560"/>
                </a:cubicBezTo>
                <a:cubicBezTo>
                  <a:pt x="2738120" y="198120"/>
                  <a:pt x="2824480" y="137160"/>
                  <a:pt x="2895600" y="91440"/>
                </a:cubicBezTo>
                <a:cubicBezTo>
                  <a:pt x="2966720" y="45720"/>
                  <a:pt x="3012440" y="30480"/>
                  <a:pt x="3078480" y="15240"/>
                </a:cubicBezTo>
                <a:cubicBezTo>
                  <a:pt x="3144520" y="0"/>
                  <a:pt x="3291840" y="0"/>
                  <a:pt x="3291840" y="0"/>
                </a:cubicBezTo>
                <a:lnTo>
                  <a:pt x="6553200" y="0"/>
                </a:lnTo>
              </a:path>
            </a:pathLst>
          </a:cu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54364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wipe(down)">
                                      <p:cBhvr>
                                        <p:cTn id="7" dur="500"/>
                                        <p:tgtEl>
                                          <p:spTgt spid="481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2"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IN" sz="2800" dirty="0" smtClean="0"/>
              <a:t>Layers in </a:t>
            </a:r>
            <a:r>
              <a:rPr lang="en-IN" sz="2800" dirty="0" err="1" smtClean="0"/>
              <a:t>Micrositing</a:t>
            </a:r>
            <a:endParaRPr lang="en-IN" sz="2800" dirty="0"/>
          </a:p>
        </p:txBody>
      </p:sp>
      <p:sp>
        <p:nvSpPr>
          <p:cNvPr id="3" name="Content Placeholder 2"/>
          <p:cNvSpPr>
            <a:spLocks noGrp="1"/>
          </p:cNvSpPr>
          <p:nvPr>
            <p:ph idx="1"/>
          </p:nvPr>
        </p:nvSpPr>
        <p:spPr/>
        <p:txBody>
          <a:bodyPr/>
          <a:lstStyle/>
          <a:p>
            <a:r>
              <a:rPr lang="en-IN" sz="2400" dirty="0" smtClean="0">
                <a:latin typeface="Times New Roman" panose="02020603050405020304" pitchFamily="18" charset="0"/>
                <a:cs typeface="Times New Roman" panose="02020603050405020304" pitchFamily="18" charset="0"/>
              </a:rPr>
              <a:t>Layer 1 : Site Assessment</a:t>
            </a:r>
          </a:p>
          <a:p>
            <a:r>
              <a:rPr lang="en-IN" sz="2400" dirty="0" smtClean="0">
                <a:latin typeface="Times New Roman" panose="02020603050405020304" pitchFamily="18" charset="0"/>
                <a:cs typeface="Times New Roman" panose="02020603050405020304" pitchFamily="18" charset="0"/>
              </a:rPr>
              <a:t>Layer 2 : Energy Assessment</a:t>
            </a:r>
            <a:endParaRPr lang="en-IN" sz="2400" dirty="0">
              <a:latin typeface="Times New Roman" panose="02020603050405020304" pitchFamily="18" charset="0"/>
              <a:cs typeface="Times New Roman" panose="02020603050405020304" pitchFamily="18" charset="0"/>
            </a:endParaRPr>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89495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91" y="221455"/>
            <a:ext cx="8229600" cy="921545"/>
          </a:xfrm>
        </p:spPr>
        <p:txBody>
          <a:bodyPr/>
          <a:lstStyle/>
          <a:p>
            <a:r>
              <a:rPr lang="en-IN" sz="2800" dirty="0">
                <a:latin typeface="Times New Roman" panose="02020603050405020304" pitchFamily="18" charset="0"/>
                <a:cs typeface="Times New Roman" panose="02020603050405020304" pitchFamily="18" charset="0"/>
              </a:rPr>
              <a:t>Site </a:t>
            </a:r>
            <a:r>
              <a:rPr lang="en-IN" sz="2800" dirty="0" smtClean="0">
                <a:latin typeface="Times New Roman" panose="02020603050405020304" pitchFamily="18" charset="0"/>
                <a:cs typeface="Times New Roman" panose="02020603050405020304" pitchFamily="18" charset="0"/>
              </a:rPr>
              <a:t>Assessment</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0011" y="1295400"/>
            <a:ext cx="8655685" cy="5029628"/>
          </a:xfrm>
        </p:spPr>
        <p:txBody>
          <a:bodyPr/>
          <a:lstStyle/>
          <a:p>
            <a:r>
              <a:rPr lang="en-IN" sz="2400" dirty="0">
                <a:latin typeface="Times New Roman" panose="02020603050405020304" pitchFamily="18" charset="0"/>
                <a:cs typeface="Times New Roman" panose="02020603050405020304" pitchFamily="18" charset="0"/>
              </a:rPr>
              <a:t>A </a:t>
            </a:r>
            <a:r>
              <a:rPr lang="en-IN" sz="2400" b="1" dirty="0">
                <a:latin typeface="Times New Roman" panose="02020603050405020304" pitchFamily="18" charset="0"/>
                <a:cs typeface="Times New Roman" panose="02020603050405020304" pitchFamily="18" charset="0"/>
              </a:rPr>
              <a:t>Site Assessment</a:t>
            </a:r>
            <a:r>
              <a:rPr lang="en-IN" sz="2400" dirty="0">
                <a:latin typeface="Times New Roman" panose="02020603050405020304" pitchFamily="18" charset="0"/>
                <a:cs typeface="Times New Roman" panose="02020603050405020304" pitchFamily="18" charset="0"/>
              </a:rPr>
              <a:t> is an analysis of the </a:t>
            </a:r>
            <a:r>
              <a:rPr lang="en-IN" sz="2400" b="1" dirty="0">
                <a:latin typeface="Times New Roman" panose="02020603050405020304" pitchFamily="18" charset="0"/>
                <a:cs typeface="Times New Roman" panose="02020603050405020304" pitchFamily="18" charset="0"/>
              </a:rPr>
              <a:t>suitability of the selected wind turbine for the existing conditions on site</a:t>
            </a:r>
            <a:r>
              <a:rPr lang="en-IN" sz="2400" dirty="0">
                <a:latin typeface="Times New Roman" panose="02020603050405020304" pitchFamily="18" charset="0"/>
                <a:cs typeface="Times New Roman" panose="02020603050405020304" pitchFamily="18" charset="0"/>
              </a:rPr>
              <a:t>.</a:t>
            </a:r>
          </a:p>
          <a:p>
            <a:r>
              <a:rPr lang="en-IN" sz="2400" dirty="0">
                <a:latin typeface="Times New Roman" panose="02020603050405020304" pitchFamily="18" charset="0"/>
                <a:cs typeface="Times New Roman" panose="02020603050405020304" pitchFamily="18" charset="0"/>
              </a:rPr>
              <a:t>Manufacturers provide different wind turbine models tailored for specific wind conditions.</a:t>
            </a:r>
          </a:p>
          <a:p>
            <a:r>
              <a:rPr lang="en-IN" sz="2400" dirty="0">
                <a:latin typeface="Times New Roman" panose="02020603050405020304" pitchFamily="18" charset="0"/>
                <a:cs typeface="Times New Roman" panose="02020603050405020304" pitchFamily="18" charset="0"/>
              </a:rPr>
              <a:t>This analysis implies the evaluation of several variables, such as extreme wind speeds, vertical profiles, etc. at each wind turbine position.</a:t>
            </a:r>
          </a:p>
          <a:p>
            <a:r>
              <a:rPr lang="en-IN" sz="2400" dirty="0">
                <a:latin typeface="Times New Roman" panose="02020603050405020304" pitchFamily="18" charset="0"/>
                <a:cs typeface="Times New Roman" panose="02020603050405020304" pitchFamily="18" charset="0"/>
              </a:rPr>
              <a:t>This requires consistent wind characterization on site and the selection of an appropriate wind turbine.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Also involves an extrapolation </a:t>
            </a:r>
            <a:r>
              <a:rPr lang="en-IN" sz="2400" dirty="0">
                <a:latin typeface="Times New Roman" panose="02020603050405020304" pitchFamily="18" charset="0"/>
                <a:cs typeface="Times New Roman" panose="02020603050405020304" pitchFamily="18" charset="0"/>
              </a:rPr>
              <a:t>of the wind measures to the whole site using the most advanced computing tools</a:t>
            </a:r>
            <a:r>
              <a:rPr lang="en-IN" sz="2400" dirty="0" smtClean="0">
                <a:latin typeface="Times New Roman" panose="02020603050405020304" pitchFamily="18" charset="0"/>
                <a:cs typeface="Times New Roman" panose="02020603050405020304" pitchFamily="18" charset="0"/>
              </a:rPr>
              <a:t>.</a:t>
            </a:r>
          </a:p>
          <a:p>
            <a:r>
              <a:rPr lang="en-IN" sz="2400" dirty="0" smtClean="0">
                <a:latin typeface="Times New Roman" panose="02020603050405020304" pitchFamily="18" charset="0"/>
                <a:cs typeface="Times New Roman" panose="02020603050405020304" pitchFamily="18" charset="0"/>
              </a:rPr>
              <a:t>This layer delivers Site Scenario Map.</a:t>
            </a:r>
            <a:endParaRPr lang="en-IN" sz="2400" dirty="0">
              <a:latin typeface="Times New Roman" panose="02020603050405020304" pitchFamily="18" charset="0"/>
              <a:cs typeface="Times New Roman" panose="02020603050405020304" pitchFamily="18" charset="0"/>
            </a:endParaRPr>
          </a:p>
        </p:txBody>
      </p:sp>
      <p:grpSp>
        <p:nvGrpSpPr>
          <p:cNvPr id="4" name="Group 16"/>
          <p:cNvGrpSpPr>
            <a:grpSpLocks/>
          </p:cNvGrpSpPr>
          <p:nvPr/>
        </p:nvGrpSpPr>
        <p:grpSpPr bwMode="auto">
          <a:xfrm>
            <a:off x="-15903"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15"/>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9141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320675" y="305117"/>
            <a:ext cx="8229600" cy="685800"/>
          </a:xfrm>
        </p:spPr>
        <p:txBody>
          <a:bodyPr/>
          <a:lstStyle/>
          <a:p>
            <a:r>
              <a:rPr lang="en-IN" sz="2800" dirty="0" smtClean="0">
                <a:solidFill>
                  <a:schemeClr val="tx1"/>
                </a:solidFill>
                <a:latin typeface="Times New Roman" panose="02020603050405020304" pitchFamily="18" charset="0"/>
                <a:cs typeface="Times New Roman" panose="02020603050405020304" pitchFamily="18" charset="0"/>
              </a:rPr>
              <a:t>Site Scenario Map</a:t>
            </a:r>
            <a:endParaRPr lang="en-IN" sz="2800" dirty="0" smtClean="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619" y="1189037"/>
            <a:ext cx="7738087" cy="552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a:spLocks noChangeArrowheads="1"/>
          </p:cNvSpPr>
          <p:nvPr/>
        </p:nvSpPr>
        <p:spPr bwMode="auto">
          <a:xfrm>
            <a:off x="2446337" y="1764823"/>
            <a:ext cx="6629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2400" b="0" dirty="0">
                <a:latin typeface="Times New Roman" panose="02020603050405020304" pitchFamily="18" charset="0"/>
                <a:cs typeface="Times New Roman" panose="02020603050405020304" pitchFamily="18" charset="0"/>
              </a:rPr>
              <a:t>The Distribution of Inflow Conditions Over </a:t>
            </a:r>
            <a:r>
              <a:rPr lang="en-IN" sz="2400" b="0" dirty="0" smtClean="0">
                <a:latin typeface="Times New Roman" panose="02020603050405020304" pitchFamily="18" charset="0"/>
                <a:cs typeface="Times New Roman" panose="02020603050405020304" pitchFamily="18" charset="0"/>
              </a:rPr>
              <a:t>20,160 </a:t>
            </a:r>
            <a:r>
              <a:rPr lang="en-IN" sz="2400" b="0" dirty="0">
                <a:latin typeface="Times New Roman" panose="02020603050405020304" pitchFamily="18" charset="0"/>
                <a:cs typeface="Times New Roman" panose="02020603050405020304" pitchFamily="18" charset="0"/>
              </a:rPr>
              <a:t>Blade Rotational Cycles</a:t>
            </a:r>
          </a:p>
        </p:txBody>
      </p:sp>
      <mc:AlternateContent xmlns:mc="http://schemas.openxmlformats.org/markup-compatibility/2006" xmlns:p14="http://schemas.microsoft.com/office/powerpoint/2010/main">
        <mc:Choice Requires="p14">
          <p:contentPart p14:bwMode="auto" r:id="rId3">
            <p14:nvContentPartPr>
              <p14:cNvPr id="15362" name="Ink 18"/>
              <p14:cNvContentPartPr>
                <a14:cpLocks xmlns:a14="http://schemas.microsoft.com/office/drawing/2010/main" noRot="1" noChangeAspect="1" noEditPoints="1" noChangeArrowheads="1" noChangeShapeType="1"/>
              </p14:cNvContentPartPr>
              <p14:nvPr/>
            </p14:nvContentPartPr>
            <p14:xfrm>
              <a:off x="8499475" y="6673850"/>
              <a:ext cx="1588" cy="1588"/>
            </p14:xfrm>
          </p:contentPart>
        </mc:Choice>
        <mc:Fallback xmlns="">
          <p:pic>
            <p:nvPicPr>
              <p:cNvPr id="15362" name="Ink 18"/>
              <p:cNvPicPr>
                <a:picLocks noRot="1" noChangeAspect="1" noEditPoints="1" noChangeArrowheads="1" noChangeShapeType="1"/>
              </p:cNvPicPr>
              <p:nvPr/>
            </p:nvPicPr>
            <p:blipFill>
              <a:blip r:embed="rId4"/>
              <a:stretch>
                <a:fillRect/>
              </a:stretch>
            </p:blipFill>
            <p:spPr>
              <a:xfrm>
                <a:off x="8458187" y="6632562"/>
                <a:ext cx="84164" cy="84164"/>
              </a:xfrm>
              <a:prstGeom prst="rect">
                <a:avLst/>
              </a:prstGeom>
            </p:spPr>
          </p:pic>
        </mc:Fallback>
      </mc:AlternateContent>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1862980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4818"/>
                                        </p:tgtEl>
                                        <p:attrNameLst>
                                          <p:attrName>style.visibility</p:attrName>
                                        </p:attrNameLst>
                                      </p:cBhvr>
                                      <p:to>
                                        <p:strVal val="visible"/>
                                      </p:to>
                                    </p:set>
                                    <p:animEffect transition="in" filter="dissolve">
                                      <p:cBhvr>
                                        <p:cTn id="12" dur="500"/>
                                        <p:tgtEl>
                                          <p:spTgt spid="34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229600" cy="792162"/>
          </a:xfrm>
        </p:spPr>
        <p:txBody>
          <a:bodyPr/>
          <a:lstStyle/>
          <a:p>
            <a:r>
              <a:rPr lang="en-IN" sz="2800" dirty="0" smtClean="0"/>
              <a:t>Sample Site 1</a:t>
            </a:r>
          </a:p>
        </p:txBody>
      </p:sp>
      <p:sp>
        <p:nvSpPr>
          <p:cNvPr id="15363" name="AutoShape 2" descr="https://windpowergrab.files.wordpress.com/2011/03/grand-bend.jpg"/>
          <p:cNvSpPr>
            <a:spLocks noChangeAspect="1" noChangeArrowheads="1"/>
          </p:cNvSpPr>
          <p:nvPr/>
        </p:nvSpPr>
        <p:spPr bwMode="auto">
          <a:xfrm>
            <a:off x="84138" y="-182563"/>
            <a:ext cx="7038975" cy="602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sz="2400"/>
          </a:p>
        </p:txBody>
      </p:sp>
      <p:pic>
        <p:nvPicPr>
          <p:cNvPr id="1536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8" y="1172304"/>
            <a:ext cx="8229600" cy="542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929444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792162"/>
          </a:xfrm>
        </p:spPr>
        <p:txBody>
          <a:bodyPr/>
          <a:lstStyle/>
          <a:p>
            <a:r>
              <a:rPr lang="en-IN" sz="2800" dirty="0" smtClean="0"/>
              <a:t>Sample Site 2</a:t>
            </a:r>
          </a:p>
        </p:txBody>
      </p:sp>
      <p:sp>
        <p:nvSpPr>
          <p:cNvPr id="16387" name="AutoShape 2" descr="https://windpowergrab.files.wordpress.com/2011/03/jericho-cedarpoint.jpg"/>
          <p:cNvSpPr>
            <a:spLocks noChangeAspect="1" noChangeArrowheads="1"/>
          </p:cNvSpPr>
          <p:nvPr/>
        </p:nvSpPr>
        <p:spPr bwMode="auto">
          <a:xfrm>
            <a:off x="84138" y="-182563"/>
            <a:ext cx="7791450" cy="602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sz="2400"/>
          </a:p>
        </p:txBody>
      </p:sp>
      <p:pic>
        <p:nvPicPr>
          <p:cNvPr id="16388" name="Picture 3"/>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16000"/>
                    </a14:imgEffect>
                    <a14:imgEffect>
                      <a14:brightnessContrast bright="-10000" contrast="47000"/>
                    </a14:imgEffect>
                  </a14:imgLayer>
                </a14:imgProps>
              </a:ext>
              <a:ext uri="{28A0092B-C50C-407E-A947-70E740481C1C}">
                <a14:useLocalDpi xmlns:a14="http://schemas.microsoft.com/office/drawing/2010/main" val="0"/>
              </a:ext>
            </a:extLst>
          </a:blip>
          <a:srcRect/>
          <a:stretch>
            <a:fillRect/>
          </a:stretch>
        </p:blipFill>
        <p:spPr bwMode="auto">
          <a:xfrm>
            <a:off x="388939" y="1081087"/>
            <a:ext cx="8618536" cy="576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31"/>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5"/>
              <p:cNvGrpSpPr>
                <a:grpSpLocks/>
              </p:cNvGrpSpPr>
              <p:nvPr/>
            </p:nvGrpSpPr>
            <p:grpSpPr bwMode="auto">
              <a:xfrm>
                <a:off x="144" y="0"/>
                <a:ext cx="5616" cy="144"/>
                <a:chOff x="96" y="-48"/>
                <a:chExt cx="5520" cy="144"/>
              </a:xfrm>
            </p:grpSpPr>
            <p:sp>
              <p:nvSpPr>
                <p:cNvPr id="1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7"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41006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228600" y="273844"/>
            <a:ext cx="8229600" cy="762000"/>
          </a:xfrm>
        </p:spPr>
        <p:txBody>
          <a:bodyPr/>
          <a:lstStyle/>
          <a:p>
            <a:r>
              <a:rPr lang="en-IN" sz="2800" dirty="0" smtClean="0">
                <a:latin typeface="Times New Roman" panose="02020603050405020304" pitchFamily="18" charset="0"/>
                <a:cs typeface="Times New Roman" panose="02020603050405020304" pitchFamily="18" charset="0"/>
              </a:rPr>
              <a:t>Total Power of A </a:t>
            </a:r>
            <a:r>
              <a:rPr lang="en-IN" sz="2800" dirty="0" err="1" smtClean="0">
                <a:latin typeface="Times New Roman" panose="02020603050405020304" pitchFamily="18" charset="0"/>
                <a:cs typeface="Times New Roman" panose="02020603050405020304" pitchFamily="18" charset="0"/>
              </a:rPr>
              <a:t>Windfarm</a:t>
            </a:r>
            <a:endParaRPr lang="en-IN" sz="2800" dirty="0" smtClean="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5435" y="1128236"/>
            <a:ext cx="8670925" cy="4860506"/>
          </a:xfrm>
        </p:spPr>
        <p:txBody>
          <a:bodyPr/>
          <a:lstStyle/>
          <a:p>
            <a:r>
              <a:rPr lang="en-IN" sz="2400" dirty="0" smtClean="0">
                <a:latin typeface="Times New Roman" panose="02020603050405020304" pitchFamily="18" charset="0"/>
                <a:cs typeface="Times New Roman" panose="02020603050405020304" pitchFamily="18" charset="0"/>
              </a:rPr>
              <a:t>A </a:t>
            </a:r>
            <a:r>
              <a:rPr lang="en-IN" sz="2400" dirty="0" err="1" smtClean="0">
                <a:latin typeface="Times New Roman" panose="02020603050405020304" pitchFamily="18" charset="0"/>
                <a:cs typeface="Times New Roman" panose="02020603050405020304" pitchFamily="18" charset="0"/>
              </a:rPr>
              <a:t>windfarm</a:t>
            </a:r>
            <a:r>
              <a:rPr lang="en-IN" sz="2400" dirty="0" smtClean="0">
                <a:latin typeface="Times New Roman" panose="02020603050405020304" pitchFamily="18" charset="0"/>
                <a:cs typeface="Times New Roman" panose="02020603050405020304" pitchFamily="18" charset="0"/>
              </a:rPr>
              <a:t> scenario </a:t>
            </a:r>
            <a:r>
              <a:rPr lang="en-IN" sz="2400" i="1" dirty="0" smtClean="0">
                <a:latin typeface="Times New Roman" panose="02020603050405020304" pitchFamily="18" charset="0"/>
                <a:cs typeface="Times New Roman" panose="02020603050405020304" pitchFamily="18" charset="0"/>
              </a:rPr>
              <a:t>s</a:t>
            </a:r>
            <a:r>
              <a:rPr lang="en-IN" sz="2400" dirty="0" smtClean="0">
                <a:latin typeface="Times New Roman" panose="02020603050405020304" pitchFamily="18" charset="0"/>
                <a:cs typeface="Times New Roman" panose="02020603050405020304" pitchFamily="18" charset="0"/>
              </a:rPr>
              <a:t>, is characterized by a wind direction and an ambient wind speed.</a:t>
            </a:r>
          </a:p>
          <a:p>
            <a:r>
              <a:rPr lang="en-IN" sz="2400" dirty="0">
                <a:latin typeface="Times New Roman" panose="02020603050405020304" pitchFamily="18" charset="0"/>
                <a:cs typeface="Times New Roman" panose="02020603050405020304" pitchFamily="18" charset="0"/>
              </a:rPr>
              <a:t>In general, several scenarios are possible for a </a:t>
            </a:r>
            <a:r>
              <a:rPr lang="en-IN" sz="2400" dirty="0" err="1">
                <a:latin typeface="Times New Roman" panose="02020603050405020304" pitchFamily="18" charset="0"/>
                <a:cs typeface="Times New Roman" panose="02020603050405020304" pitchFamily="18" charset="0"/>
              </a:rPr>
              <a:t>windfarm</a:t>
            </a:r>
            <a:r>
              <a:rPr lang="en-IN" sz="2400" dirty="0">
                <a:latin typeface="Times New Roman" panose="02020603050405020304" pitchFamily="18" charset="0"/>
                <a:cs typeface="Times New Roman" panose="02020603050405020304" pitchFamily="18" charset="0"/>
              </a:rPr>
              <a:t>.</a:t>
            </a:r>
          </a:p>
          <a:p>
            <a:r>
              <a:rPr lang="en-IN" sz="2400" i="1" dirty="0" smtClean="0">
                <a:latin typeface="Times New Roman" panose="02020603050405020304" pitchFamily="18" charset="0"/>
                <a:cs typeface="Times New Roman" panose="02020603050405020304" pitchFamily="18" charset="0"/>
              </a:rPr>
              <a:t>L</a:t>
            </a:r>
            <a:r>
              <a:rPr lang="en-IN" sz="2400" dirty="0" smtClean="0">
                <a:latin typeface="Times New Roman" panose="02020603050405020304" pitchFamily="18" charset="0"/>
                <a:cs typeface="Times New Roman" panose="02020603050405020304" pitchFamily="18" charset="0"/>
              </a:rPr>
              <a:t> is the size of a </a:t>
            </a:r>
            <a:r>
              <a:rPr lang="en-IN" sz="2400" dirty="0" err="1" smtClean="0">
                <a:latin typeface="Times New Roman" panose="02020603050405020304" pitchFamily="18" charset="0"/>
                <a:cs typeface="Times New Roman" panose="02020603050405020304" pitchFamily="18" charset="0"/>
              </a:rPr>
              <a:t>Windfarm</a:t>
            </a:r>
            <a:r>
              <a:rPr lang="en-IN" sz="2400" dirty="0" smtClean="0">
                <a:latin typeface="Times New Roman" panose="02020603050405020304" pitchFamily="18" charset="0"/>
                <a:cs typeface="Times New Roman" panose="02020603050405020304" pitchFamily="18" charset="0"/>
              </a:rPr>
              <a:t>.</a:t>
            </a:r>
          </a:p>
          <a:p>
            <a:r>
              <a:rPr lang="en-IN" sz="2400" dirty="0" smtClean="0">
                <a:latin typeface="Times New Roman" panose="02020603050405020304" pitchFamily="18" charset="0"/>
                <a:cs typeface="Times New Roman" panose="02020603050405020304" pitchFamily="18" charset="0"/>
              </a:rPr>
              <a:t>The power produced by the wind farm can be obtained by computing the wind speed </a:t>
            </a:r>
            <a:r>
              <a:rPr lang="en-IN" sz="2400" dirty="0" err="1" smtClean="0">
                <a:latin typeface="Times New Roman" panose="02020603050405020304" pitchFamily="18" charset="0"/>
                <a:cs typeface="Times New Roman" panose="02020603050405020304" pitchFamily="18" charset="0"/>
              </a:rPr>
              <a:t>V</a:t>
            </a:r>
            <a:r>
              <a:rPr lang="en-IN" sz="2400" baseline="-25000" dirty="0" err="1" smtClean="0">
                <a:latin typeface="Times New Roman" panose="02020603050405020304" pitchFamily="18" charset="0"/>
                <a:cs typeface="Times New Roman" panose="02020603050405020304" pitchFamily="18" charset="0"/>
                <a:sym typeface="Symbol" panose="05050102010706020507" pitchFamily="18" charset="2"/>
              </a:rPr>
              <a:t></a:t>
            </a:r>
            <a:r>
              <a:rPr lang="en-IN" sz="2400" baseline="-25000" dirty="0" err="1" smtClean="0">
                <a:latin typeface="Times New Roman" panose="02020603050405020304" pitchFamily="18" charset="0"/>
                <a:cs typeface="Times New Roman" panose="02020603050405020304" pitchFamily="18" charset="0"/>
              </a:rPr>
              <a:t>j</a:t>
            </a:r>
            <a:r>
              <a:rPr lang="en-IN" sz="2400" baseline="-25000"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at each turbine location </a:t>
            </a:r>
            <a:r>
              <a:rPr lang="en-IN" sz="2400" i="1" dirty="0" smtClean="0">
                <a:latin typeface="Times New Roman" panose="02020603050405020304" pitchFamily="18" charset="0"/>
                <a:cs typeface="Times New Roman" panose="02020603050405020304" pitchFamily="18" charset="0"/>
              </a:rPr>
              <a:t>j </a:t>
            </a:r>
            <a:r>
              <a:rPr lang="en-IN" sz="2400" i="1" dirty="0" smtClean="0">
                <a:latin typeface="Times New Roman" panose="02020603050405020304" pitchFamily="18" charset="0"/>
                <a:cs typeface="Times New Roman" panose="02020603050405020304" pitchFamily="18" charset="0"/>
                <a:sym typeface="Symbol" panose="05050102010706020507" pitchFamily="18" charset="2"/>
              </a:rPr>
              <a:t></a:t>
            </a:r>
            <a:r>
              <a:rPr lang="en-IN" sz="2400" i="1" dirty="0" smtClean="0">
                <a:latin typeface="Times New Roman" panose="02020603050405020304" pitchFamily="18" charset="0"/>
                <a:cs typeface="Times New Roman" panose="02020603050405020304" pitchFamily="18" charset="0"/>
              </a:rPr>
              <a:t> L</a:t>
            </a:r>
            <a:r>
              <a:rPr lang="en-IN" sz="2400" dirty="0" smtClean="0">
                <a:latin typeface="Times New Roman" panose="02020603050405020304" pitchFamily="18" charset="0"/>
                <a:cs typeface="Times New Roman" panose="02020603050405020304" pitchFamily="18" charset="0"/>
              </a:rPr>
              <a:t>. </a:t>
            </a:r>
          </a:p>
          <a:p>
            <a:r>
              <a:rPr lang="en-IN" sz="2400" dirty="0" smtClean="0">
                <a:latin typeface="Times New Roman" panose="02020603050405020304" pitchFamily="18" charset="0"/>
                <a:cs typeface="Times New Roman" panose="02020603050405020304" pitchFamily="18" charset="0"/>
              </a:rPr>
              <a:t>Let </a:t>
            </a:r>
            <a:r>
              <a:rPr lang="en-IN" sz="2400" i="1" dirty="0" smtClean="0">
                <a:latin typeface="Times New Roman" panose="02020603050405020304" pitchFamily="18" charset="0"/>
                <a:cs typeface="Times New Roman" panose="02020603050405020304" pitchFamily="18" charset="0"/>
              </a:rPr>
              <a:t>P(V</a:t>
            </a:r>
            <a:r>
              <a:rPr lang="en-IN" sz="2400" i="1" baseline="-25000" dirty="0" smtClean="0">
                <a:latin typeface="Times New Roman" panose="02020603050405020304" pitchFamily="18" charset="0"/>
                <a:cs typeface="Times New Roman" panose="02020603050405020304" pitchFamily="18" charset="0"/>
                <a:sym typeface="Symbol" panose="05050102010706020507" pitchFamily="18" charset="2"/>
              </a:rPr>
              <a:t></a:t>
            </a:r>
            <a:r>
              <a:rPr lang="en-IN" sz="2400" i="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be the known function that computes the power generated by one turbine if the wind speed is </a:t>
            </a:r>
            <a:r>
              <a:rPr lang="en-IN" sz="2400" i="1" dirty="0" smtClean="0">
                <a:latin typeface="Times New Roman" panose="02020603050405020304" pitchFamily="18" charset="0"/>
                <a:cs typeface="Times New Roman" panose="02020603050405020304" pitchFamily="18" charset="0"/>
              </a:rPr>
              <a:t>V</a:t>
            </a:r>
            <a:r>
              <a:rPr lang="en-IN" sz="2400" i="1" baseline="-25000" dirty="0" smtClean="0">
                <a:latin typeface="Times New Roman" panose="02020603050405020304" pitchFamily="18" charset="0"/>
                <a:cs typeface="Times New Roman" panose="02020603050405020304" pitchFamily="18" charset="0"/>
                <a:sym typeface="Symbol" panose="05050102010706020507" pitchFamily="18" charset="2"/>
              </a:rPr>
              <a:t></a:t>
            </a:r>
            <a:r>
              <a:rPr lang="en-IN" sz="2400" dirty="0" smtClean="0">
                <a:latin typeface="Times New Roman" panose="02020603050405020304" pitchFamily="18" charset="0"/>
                <a:cs typeface="Times New Roman" panose="02020603050405020304" pitchFamily="18" charset="0"/>
              </a:rPr>
              <a:t> at the turbine location.</a:t>
            </a:r>
          </a:p>
          <a:p>
            <a:r>
              <a:rPr lang="en-IN" sz="2400" dirty="0" smtClean="0">
                <a:latin typeface="Times New Roman" panose="02020603050405020304" pitchFamily="18" charset="0"/>
                <a:cs typeface="Times New Roman" panose="02020603050405020304" pitchFamily="18" charset="0"/>
              </a:rPr>
              <a:t>The expected instantaneous total power is calculated by summing up the power produced in each scenario </a:t>
            </a:r>
            <a:r>
              <a:rPr lang="en-IN" sz="2400" i="1" dirty="0" smtClean="0">
                <a:latin typeface="Times New Roman" panose="02020603050405020304" pitchFamily="18" charset="0"/>
                <a:cs typeface="Times New Roman" panose="02020603050405020304" pitchFamily="18" charset="0"/>
              </a:rPr>
              <a:t>s</a:t>
            </a:r>
            <a:r>
              <a:rPr lang="en-IN" sz="2400" dirty="0" smtClean="0">
                <a:latin typeface="Times New Roman" panose="02020603050405020304" pitchFamily="18" charset="0"/>
                <a:cs typeface="Times New Roman" panose="02020603050405020304" pitchFamily="18" charset="0"/>
              </a:rPr>
              <a:t> weighted by the probability of its realization </a:t>
            </a:r>
            <a:r>
              <a:rPr lang="en-IN" sz="2400" i="1" dirty="0" err="1" smtClean="0">
                <a:latin typeface="Times New Roman" panose="02020603050405020304" pitchFamily="18" charset="0"/>
                <a:cs typeface="Times New Roman" panose="02020603050405020304" pitchFamily="18" charset="0"/>
              </a:rPr>
              <a:t>r</a:t>
            </a:r>
            <a:r>
              <a:rPr lang="en-IN" sz="2400" i="1" baseline="-25000" dirty="0" err="1" smtClean="0">
                <a:latin typeface="Times New Roman" panose="02020603050405020304" pitchFamily="18" charset="0"/>
                <a:cs typeface="Times New Roman" panose="02020603050405020304" pitchFamily="18" charset="0"/>
              </a:rPr>
              <a:t>s</a:t>
            </a:r>
            <a:r>
              <a:rPr lang="en-IN" sz="2400" dirty="0" smtClean="0">
                <a:latin typeface="Times New Roman" panose="02020603050405020304" pitchFamily="18" charset="0"/>
                <a:cs typeface="Times New Roman" panose="02020603050405020304" pitchFamily="18" charset="0"/>
              </a:rPr>
              <a:t>.</a:t>
            </a:r>
          </a:p>
        </p:txBody>
      </p:sp>
      <p:graphicFrame>
        <p:nvGraphicFramePr>
          <p:cNvPr id="4" name="Object 2"/>
          <p:cNvGraphicFramePr>
            <a:graphicFrameLocks noChangeAspect="1"/>
          </p:cNvGraphicFramePr>
          <p:nvPr>
            <p:extLst>
              <p:ext uri="{D42A27DB-BD31-4B8C-83A1-F6EECF244321}">
                <p14:modId xmlns:p14="http://schemas.microsoft.com/office/powerpoint/2010/main" val="2200555159"/>
              </p:ext>
            </p:extLst>
          </p:nvPr>
        </p:nvGraphicFramePr>
        <p:xfrm>
          <a:off x="4664738" y="5627109"/>
          <a:ext cx="3505200" cy="846138"/>
        </p:xfrm>
        <a:graphic>
          <a:graphicData uri="http://schemas.openxmlformats.org/presentationml/2006/ole">
            <mc:AlternateContent xmlns:mc="http://schemas.openxmlformats.org/markup-compatibility/2006">
              <mc:Choice xmlns:v="urn:schemas-microsoft-com:vml" Requires="v">
                <p:oleObj spid="_x0000_s47123" name="Equation" r:id="rId3" imgW="1473200" imgH="355600" progId="Equation.3">
                  <p:embed/>
                </p:oleObj>
              </mc:Choice>
              <mc:Fallback>
                <p:oleObj name="Equation" r:id="rId3" imgW="1473200" imgH="355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738" y="5627109"/>
                        <a:ext cx="3505200" cy="846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 name="Group 16"/>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3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0420827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ssolv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6477000" cy="623887"/>
          </a:xfrm>
        </p:spPr>
        <p:txBody>
          <a:bodyPr/>
          <a:lstStyle/>
          <a:p>
            <a:r>
              <a:rPr lang="en-US" sz="2800" dirty="0" smtClean="0">
                <a:latin typeface="Times New Roman" panose="02020603050405020304" pitchFamily="18" charset="0"/>
                <a:cs typeface="Times New Roman" panose="02020603050405020304" pitchFamily="18" charset="0"/>
              </a:rPr>
              <a:t>Net Annual Energy of A Wind Farm</a:t>
            </a:r>
          </a:p>
        </p:txBody>
      </p:sp>
      <p:sp>
        <p:nvSpPr>
          <p:cNvPr id="22531" name="Content Placeholder 2"/>
          <p:cNvSpPr>
            <a:spLocks noGrp="1"/>
          </p:cNvSpPr>
          <p:nvPr>
            <p:ph idx="1"/>
          </p:nvPr>
        </p:nvSpPr>
        <p:spPr>
          <a:xfrm>
            <a:off x="487680" y="1341755"/>
            <a:ext cx="7772400" cy="4572000"/>
          </a:xfrm>
        </p:spPr>
        <p:txBody>
          <a:bodyPr/>
          <a:lstStyle/>
          <a:p>
            <a:r>
              <a:rPr lang="en-US" sz="2400" dirty="0" smtClean="0">
                <a:latin typeface="Times New Roman" panose="02020603050405020304" pitchFamily="18" charset="0"/>
                <a:cs typeface="Times New Roman" panose="02020603050405020304" pitchFamily="18" charset="0"/>
              </a:rPr>
              <a:t>The gross energy yield of the wind farm is determined by the local wind distribution and the siting of the wind turbines. </a:t>
            </a:r>
          </a:p>
          <a:p>
            <a:r>
              <a:rPr lang="en-US" sz="2400" dirty="0" smtClean="0">
                <a:latin typeface="Times New Roman" panose="02020603050405020304" pitchFamily="18" charset="0"/>
                <a:cs typeface="Times New Roman" panose="02020603050405020304" pitchFamily="18" charset="0"/>
              </a:rPr>
              <a:t>To calculate the net energy yield the anticipated losses must be determined. </a:t>
            </a:r>
          </a:p>
          <a:p>
            <a:r>
              <a:rPr lang="en-US" sz="2400" dirty="0" smtClean="0">
                <a:latin typeface="Times New Roman" panose="02020603050405020304" pitchFamily="18" charset="0"/>
                <a:cs typeface="Times New Roman" panose="02020603050405020304" pitchFamily="18" charset="0"/>
              </a:rPr>
              <a:t>These losses include:</a:t>
            </a:r>
          </a:p>
          <a:p>
            <a:r>
              <a:rPr lang="en-US" sz="2400" dirty="0" smtClean="0">
                <a:latin typeface="Times New Roman" panose="02020603050405020304" pitchFamily="18" charset="0"/>
                <a:cs typeface="Times New Roman" panose="02020603050405020304" pitchFamily="18" charset="0"/>
              </a:rPr>
              <a:t> wake losses</a:t>
            </a:r>
          </a:p>
          <a:p>
            <a:r>
              <a:rPr lang="en-US" sz="2400" dirty="0" smtClean="0">
                <a:latin typeface="Times New Roman" panose="02020603050405020304" pitchFamily="18" charset="0"/>
                <a:cs typeface="Times New Roman" panose="02020603050405020304" pitchFamily="18" charset="0"/>
              </a:rPr>
              <a:t> grid losses</a:t>
            </a:r>
          </a:p>
          <a:p>
            <a:r>
              <a:rPr lang="en-US" sz="2400" dirty="0" smtClean="0">
                <a:latin typeface="Times New Roman" panose="02020603050405020304" pitchFamily="18" charset="0"/>
                <a:cs typeface="Times New Roman" panose="02020603050405020304" pitchFamily="18" charset="0"/>
              </a:rPr>
              <a:t> Availability.</a:t>
            </a:r>
          </a:p>
          <a:p>
            <a:r>
              <a:rPr lang="en-US" sz="2400" dirty="0" smtClean="0">
                <a:latin typeface="Times New Roman" panose="02020603050405020304" pitchFamily="18" charset="0"/>
                <a:cs typeface="Times New Roman" panose="02020603050405020304" pitchFamily="18" charset="0"/>
              </a:rPr>
              <a:t>Faster Wind Fluctuations</a:t>
            </a:r>
          </a:p>
          <a:p>
            <a:r>
              <a:rPr lang="en-US" sz="2400" dirty="0" smtClean="0">
                <a:latin typeface="Times New Roman" panose="02020603050405020304" pitchFamily="18" charset="0"/>
                <a:cs typeface="Times New Roman" panose="02020603050405020304" pitchFamily="18" charset="0"/>
              </a:rPr>
              <a:t>Extreme Wind conditions</a:t>
            </a:r>
          </a:p>
        </p:txBody>
      </p:sp>
      <p:grpSp>
        <p:nvGrpSpPr>
          <p:cNvPr id="18" name="Group 16"/>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3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887916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dissolve">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dissolve">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dissolve">
                                      <p:cBhvr>
                                        <p:cTn id="17" dur="500"/>
                                        <p:tgtEl>
                                          <p:spTgt spid="225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dissolve">
                                      <p:cBhvr>
                                        <p:cTn id="22" dur="500"/>
                                        <p:tgtEl>
                                          <p:spTgt spid="225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dissolve">
                                      <p:cBhvr>
                                        <p:cTn id="27" dur="500"/>
                                        <p:tgtEl>
                                          <p:spTgt spid="2253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dissolve">
                                      <p:cBhvr>
                                        <p:cTn id="32" dur="500"/>
                                        <p:tgtEl>
                                          <p:spTgt spid="225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531">
                                            <p:txEl>
                                              <p:pRg st="6" end="6"/>
                                            </p:txEl>
                                          </p:spTgt>
                                        </p:tgtEl>
                                        <p:attrNameLst>
                                          <p:attrName>style.visibility</p:attrName>
                                        </p:attrNameLst>
                                      </p:cBhvr>
                                      <p:to>
                                        <p:strVal val="visible"/>
                                      </p:to>
                                    </p:set>
                                    <p:animEffect transition="in" filter="dissolve">
                                      <p:cBhvr>
                                        <p:cTn id="37" dur="500"/>
                                        <p:tgtEl>
                                          <p:spTgt spid="225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2531">
                                            <p:txEl>
                                              <p:pRg st="7" end="7"/>
                                            </p:txEl>
                                          </p:spTgt>
                                        </p:tgtEl>
                                        <p:attrNameLst>
                                          <p:attrName>style.visibility</p:attrName>
                                        </p:attrNameLst>
                                      </p:cBhvr>
                                      <p:to>
                                        <p:strVal val="visible"/>
                                      </p:to>
                                    </p:set>
                                    <p:animEffect transition="in" filter="dissolve">
                                      <p:cBhvr>
                                        <p:cTn id="42"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52400" y="152400"/>
            <a:ext cx="7315200" cy="990600"/>
          </a:xfrm>
        </p:spPr>
        <p:txBody>
          <a:bodyPr/>
          <a:lstStyle/>
          <a:p>
            <a:r>
              <a:rPr lang="en-IN" sz="2800" dirty="0" smtClean="0">
                <a:latin typeface="Times New Roman" panose="02020603050405020304" pitchFamily="18" charset="0"/>
                <a:cs typeface="Times New Roman" panose="02020603050405020304" pitchFamily="18" charset="0"/>
              </a:rPr>
              <a:t> Optimal </a:t>
            </a:r>
            <a:r>
              <a:rPr lang="en-IN" sz="2800" dirty="0" err="1" smtClean="0">
                <a:latin typeface="Times New Roman" panose="02020603050405020304" pitchFamily="18" charset="0"/>
                <a:cs typeface="Times New Roman" panose="02020603050405020304" pitchFamily="18" charset="0"/>
              </a:rPr>
              <a:t>Micrositing</a:t>
            </a:r>
            <a:r>
              <a:rPr lang="en-IN" sz="2800" dirty="0" smtClean="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320675" y="1364456"/>
            <a:ext cx="8594725" cy="4983162"/>
          </a:xfrm>
        </p:spPr>
        <p:txBody>
          <a:bodyPr/>
          <a:lstStyle/>
          <a:p>
            <a:r>
              <a:rPr lang="en-IN" sz="2400" dirty="0" smtClean="0">
                <a:latin typeface="Times New Roman" panose="02020603050405020304" pitchFamily="18" charset="0"/>
                <a:cs typeface="Times New Roman" panose="02020603050405020304" pitchFamily="18" charset="0"/>
              </a:rPr>
              <a:t>The main objective of the analysis is to get the best location for each turbine in a </a:t>
            </a:r>
            <a:r>
              <a:rPr lang="en-IN" sz="2400" dirty="0" err="1" smtClean="0">
                <a:latin typeface="Times New Roman" panose="02020603050405020304" pitchFamily="18" charset="0"/>
                <a:cs typeface="Times New Roman" panose="02020603050405020304" pitchFamily="18" charset="0"/>
              </a:rPr>
              <a:t>windfarm</a:t>
            </a:r>
            <a:r>
              <a:rPr lang="en-IN" sz="2400" dirty="0" smtClean="0">
                <a:latin typeface="Times New Roman" panose="02020603050405020304" pitchFamily="18" charset="0"/>
                <a:cs typeface="Times New Roman" panose="02020603050405020304" pitchFamily="18" charset="0"/>
              </a:rPr>
              <a:t>.</a:t>
            </a:r>
          </a:p>
          <a:p>
            <a:r>
              <a:rPr lang="en-IN" sz="2400" dirty="0" smtClean="0">
                <a:latin typeface="Times New Roman" panose="02020603050405020304" pitchFamily="18" charset="0"/>
                <a:cs typeface="Times New Roman" panose="02020603050405020304" pitchFamily="18" charset="0"/>
              </a:rPr>
              <a:t>This must result in the reduction of capital cost and an increase in annual energy output.</a:t>
            </a:r>
          </a:p>
          <a:p>
            <a:r>
              <a:rPr lang="en-IN" sz="2400" dirty="0" smtClean="0">
                <a:latin typeface="Times New Roman" panose="02020603050405020304" pitchFamily="18" charset="0"/>
                <a:cs typeface="Times New Roman" panose="02020603050405020304" pitchFamily="18" charset="0"/>
              </a:rPr>
              <a:t>Describe two fitness functions.</a:t>
            </a:r>
          </a:p>
          <a:p>
            <a:r>
              <a:rPr lang="en-IN" sz="2400" dirty="0" smtClean="0">
                <a:latin typeface="Times New Roman" panose="02020603050405020304" pitchFamily="18" charset="0"/>
                <a:cs typeface="Times New Roman" panose="02020603050405020304" pitchFamily="18" charset="0"/>
              </a:rPr>
              <a:t>One for the reduction of capital cost, and the other for maximizing the annual energy.</a:t>
            </a:r>
          </a:p>
          <a:p>
            <a:r>
              <a:rPr lang="en-IN" sz="2400" dirty="0" smtClean="0">
                <a:latin typeface="Times New Roman" panose="02020603050405020304" pitchFamily="18" charset="0"/>
                <a:cs typeface="Times New Roman" panose="02020603050405020304" pitchFamily="18" charset="0"/>
              </a:rPr>
              <a:t>Develop a single equation to aggregate the two fitness functions.</a:t>
            </a:r>
          </a:p>
          <a:p>
            <a:r>
              <a:rPr lang="en-IN" sz="2400" dirty="0" smtClean="0">
                <a:latin typeface="Times New Roman" panose="02020603050405020304" pitchFamily="18" charset="0"/>
                <a:cs typeface="Times New Roman" panose="02020603050405020304" pitchFamily="18" charset="0"/>
              </a:rPr>
              <a:t>Each fitness function may be assigned weights depending on the preferences given to each optimization factor.</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5"/>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4489529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le 1"/>
          <p:cNvSpPr>
            <a:spLocks noGrp="1"/>
          </p:cNvSpPr>
          <p:nvPr>
            <p:ph type="title"/>
          </p:nvPr>
        </p:nvSpPr>
        <p:spPr>
          <a:xfrm>
            <a:off x="106680" y="361266"/>
            <a:ext cx="8229600" cy="609600"/>
          </a:xfrm>
        </p:spPr>
        <p:txBody>
          <a:bodyPr/>
          <a:lstStyle/>
          <a:p>
            <a:r>
              <a:rPr lang="en-IN" sz="2800" smtClean="0"/>
              <a:t>Objective Function</a:t>
            </a:r>
          </a:p>
        </p:txBody>
      </p:sp>
      <p:sp>
        <p:nvSpPr>
          <p:cNvPr id="3" name="Content Placeholder 2"/>
          <p:cNvSpPr>
            <a:spLocks noGrp="1"/>
          </p:cNvSpPr>
          <p:nvPr>
            <p:ph idx="1"/>
          </p:nvPr>
        </p:nvSpPr>
        <p:spPr>
          <a:xfrm>
            <a:off x="228600" y="1195387"/>
            <a:ext cx="8229600" cy="609600"/>
          </a:xfrm>
        </p:spPr>
        <p:txBody>
          <a:bodyPr/>
          <a:lstStyle/>
          <a:p>
            <a:r>
              <a:rPr lang="en-IN" sz="2400" dirty="0" smtClean="0">
                <a:latin typeface="Times New Roman" panose="02020603050405020304" pitchFamily="18" charset="0"/>
                <a:cs typeface="Times New Roman" panose="02020603050405020304" pitchFamily="18" charset="0"/>
              </a:rPr>
              <a:t>The final optimization function is described mathematically as: </a:t>
            </a:r>
          </a:p>
        </p:txBody>
      </p:sp>
      <p:graphicFrame>
        <p:nvGraphicFramePr>
          <p:cNvPr id="4" name="Object 2"/>
          <p:cNvGraphicFramePr>
            <a:graphicFrameLocks noChangeAspect="1"/>
          </p:cNvGraphicFramePr>
          <p:nvPr>
            <p:extLst>
              <p:ext uri="{D42A27DB-BD31-4B8C-83A1-F6EECF244321}">
                <p14:modId xmlns:p14="http://schemas.microsoft.com/office/powerpoint/2010/main" val="1913912686"/>
              </p:ext>
            </p:extLst>
          </p:nvPr>
        </p:nvGraphicFramePr>
        <p:xfrm>
          <a:off x="2321242" y="1709443"/>
          <a:ext cx="3800475" cy="1143000"/>
        </p:xfrm>
        <a:graphic>
          <a:graphicData uri="http://schemas.openxmlformats.org/presentationml/2006/ole">
            <mc:AlternateContent xmlns:mc="http://schemas.openxmlformats.org/markup-compatibility/2006">
              <mc:Choice xmlns:v="urn:schemas-microsoft-com:vml" Requires="v">
                <p:oleObj spid="_x0000_s48164" name="Equation" r:id="rId3" imgW="1562040" imgH="469800" progId="Equation.3">
                  <p:embed/>
                </p:oleObj>
              </mc:Choice>
              <mc:Fallback>
                <p:oleObj name="Equation" r:id="rId3" imgW="1562040" imgH="46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1242" y="1709443"/>
                        <a:ext cx="3800475"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406876" y="2949746"/>
            <a:ext cx="838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Where, </a:t>
            </a:r>
            <a:r>
              <a:rPr lang="en-IN" b="0" i="1" dirty="0">
                <a:latin typeface="Times New Roman" panose="02020603050405020304" pitchFamily="18" charset="0"/>
                <a:cs typeface="Times New Roman" panose="02020603050405020304" pitchFamily="18" charset="0"/>
                <a:sym typeface="Symbol" panose="05050102010706020507" pitchFamily="18" charset="2"/>
              </a:rPr>
              <a:t></a:t>
            </a:r>
            <a:r>
              <a:rPr lang="en-IN" b="0" i="1" baseline="-25000" dirty="0">
                <a:latin typeface="Times New Roman" panose="02020603050405020304" pitchFamily="18" charset="0"/>
                <a:cs typeface="Times New Roman" panose="02020603050405020304" pitchFamily="18" charset="0"/>
              </a:rPr>
              <a:t>1</a:t>
            </a:r>
            <a:r>
              <a:rPr lang="en-IN" b="0" dirty="0">
                <a:latin typeface="Times New Roman" panose="02020603050405020304" pitchFamily="18" charset="0"/>
                <a:cs typeface="Times New Roman" panose="02020603050405020304" pitchFamily="18" charset="0"/>
              </a:rPr>
              <a:t> and </a:t>
            </a:r>
            <a:r>
              <a:rPr lang="en-IN" b="0" i="1" dirty="0">
                <a:latin typeface="Times New Roman" panose="02020603050405020304" pitchFamily="18" charset="0"/>
                <a:cs typeface="Times New Roman" panose="02020603050405020304" pitchFamily="18" charset="0"/>
                <a:sym typeface="Symbol" panose="05050102010706020507" pitchFamily="18" charset="2"/>
              </a:rPr>
              <a:t> </a:t>
            </a:r>
            <a:r>
              <a:rPr lang="en-IN" b="0" i="1" baseline="-25000" dirty="0">
                <a:latin typeface="Times New Roman" panose="02020603050405020304" pitchFamily="18" charset="0"/>
                <a:cs typeface="Times New Roman" panose="02020603050405020304" pitchFamily="18" charset="0"/>
              </a:rPr>
              <a:t>2</a:t>
            </a:r>
            <a:r>
              <a:rPr lang="en-IN" b="0" dirty="0">
                <a:latin typeface="Times New Roman" panose="02020603050405020304" pitchFamily="18" charset="0"/>
                <a:cs typeface="Times New Roman" panose="02020603050405020304" pitchFamily="18" charset="0"/>
              </a:rPr>
              <a:t> are randomly chosen weights </a:t>
            </a:r>
          </a:p>
          <a:p>
            <a:pPr eaLnBrk="1" hangingPunct="1">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and </a:t>
            </a:r>
            <a:r>
              <a:rPr lang="en-IN" b="0" i="1" dirty="0" err="1">
                <a:latin typeface="Times New Roman" panose="02020603050405020304" pitchFamily="18" charset="0"/>
                <a:cs typeface="Times New Roman" panose="02020603050405020304" pitchFamily="18" charset="0"/>
              </a:rPr>
              <a:t>C</a:t>
            </a:r>
            <a:r>
              <a:rPr lang="en-IN" b="0" i="1" baseline="-25000" dirty="0" err="1">
                <a:latin typeface="Times New Roman" panose="02020603050405020304" pitchFamily="18" charset="0"/>
                <a:cs typeface="Times New Roman" panose="02020603050405020304" pitchFamily="18" charset="0"/>
              </a:rPr>
              <a:t>windfarm</a:t>
            </a:r>
            <a:r>
              <a:rPr lang="en-IN" b="0" dirty="0">
                <a:latin typeface="Times New Roman" panose="02020603050405020304" pitchFamily="18" charset="0"/>
                <a:cs typeface="Times New Roman" panose="02020603050405020304" pitchFamily="18" charset="0"/>
              </a:rPr>
              <a:t>  is the cost per annum of the wind farm with </a:t>
            </a:r>
            <a:r>
              <a:rPr lang="en-IN" b="0" i="1" dirty="0">
                <a:latin typeface="Times New Roman" panose="02020603050405020304" pitchFamily="18" charset="0"/>
                <a:cs typeface="Times New Roman" panose="02020603050405020304" pitchFamily="18" charset="0"/>
              </a:rPr>
              <a:t>N</a:t>
            </a:r>
            <a:r>
              <a:rPr lang="en-IN" b="0" dirty="0">
                <a:latin typeface="Times New Roman" panose="02020603050405020304" pitchFamily="18" charset="0"/>
                <a:cs typeface="Times New Roman" panose="02020603050405020304" pitchFamily="18" charset="0"/>
              </a:rPr>
              <a:t> turbines.</a:t>
            </a:r>
          </a:p>
          <a:p>
            <a:pPr eaLnBrk="1" hangingPunct="1"/>
            <a:endParaRPr lang="en-IN" b="0" dirty="0">
              <a:latin typeface="Times New Roman" panose="02020603050405020304" pitchFamily="18" charset="0"/>
              <a:cs typeface="Times New Roman" panose="02020603050405020304" pitchFamily="18" charset="0"/>
            </a:endParaRPr>
          </a:p>
        </p:txBody>
      </p:sp>
      <p:sp>
        <p:nvSpPr>
          <p:cNvPr id="6" name="Rectangle 5"/>
          <p:cNvSpPr>
            <a:spLocks noChangeArrowheads="1"/>
          </p:cNvSpPr>
          <p:nvPr/>
        </p:nvSpPr>
        <p:spPr bwMode="auto">
          <a:xfrm>
            <a:off x="896541" y="5145088"/>
            <a:ext cx="73779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buFont typeface="Arial" panose="020B0604020202020204" pitchFamily="34" charset="0"/>
              <a:buChar char="•"/>
            </a:pPr>
            <a:r>
              <a:rPr lang="en-IN" b="0" dirty="0" err="1">
                <a:latin typeface="Times New Roman" panose="02020603050405020304" pitchFamily="18" charset="0"/>
                <a:cs typeface="Times New Roman" panose="02020603050405020304" pitchFamily="18" charset="0"/>
              </a:rPr>
              <a:t>Mosetti</a:t>
            </a:r>
            <a:r>
              <a:rPr lang="en-IN" b="0" dirty="0">
                <a:latin typeface="Times New Roman" panose="02020603050405020304" pitchFamily="18" charset="0"/>
                <a:cs typeface="Times New Roman" panose="02020603050405020304" pitchFamily="18" charset="0"/>
              </a:rPr>
              <a:t> et al.  was the first </a:t>
            </a:r>
            <a:r>
              <a:rPr lang="en-IN" b="0" dirty="0" smtClean="0">
                <a:latin typeface="Times New Roman" panose="02020603050405020304" pitchFamily="18" charset="0"/>
                <a:cs typeface="Times New Roman" panose="02020603050405020304" pitchFamily="18" charset="0"/>
              </a:rPr>
              <a:t>attempt in </a:t>
            </a:r>
            <a:r>
              <a:rPr lang="en-IN" b="0" dirty="0">
                <a:latin typeface="Times New Roman" panose="02020603050405020304" pitchFamily="18" charset="0"/>
                <a:cs typeface="Times New Roman" panose="02020603050405020304" pitchFamily="18" charset="0"/>
              </a:rPr>
              <a:t>solving </a:t>
            </a:r>
            <a:r>
              <a:rPr lang="en-IN" b="0" dirty="0" err="1">
                <a:latin typeface="Times New Roman" panose="02020603050405020304" pitchFamily="18" charset="0"/>
                <a:cs typeface="Times New Roman" panose="02020603050405020304" pitchFamily="18" charset="0"/>
              </a:rPr>
              <a:t>windfarm</a:t>
            </a:r>
            <a:r>
              <a:rPr lang="en-IN" b="0" dirty="0">
                <a:latin typeface="Times New Roman" panose="02020603050405020304" pitchFamily="18" charset="0"/>
                <a:cs typeface="Times New Roman" panose="02020603050405020304" pitchFamily="18" charset="0"/>
              </a:rPr>
              <a:t> optimization problem in 1994</a:t>
            </a:r>
            <a:r>
              <a:rPr lang="en-IN" b="0" dirty="0" smtClean="0">
                <a:latin typeface="Times New Roman" panose="02020603050405020304" pitchFamily="18" charset="0"/>
                <a:cs typeface="Times New Roman" panose="02020603050405020304" pitchFamily="18" charset="0"/>
              </a:rPr>
              <a:t>.</a:t>
            </a:r>
            <a:endParaRPr lang="en-IN" b="0" dirty="0">
              <a:latin typeface="Times New Roman" panose="02020603050405020304" pitchFamily="18" charset="0"/>
              <a:cs typeface="Times New Roman" panose="02020603050405020304" pitchFamily="18" charset="0"/>
            </a:endParaRPr>
          </a:p>
        </p:txBody>
      </p:sp>
      <p:graphicFrame>
        <p:nvGraphicFramePr>
          <p:cNvPr id="7" name="Object 3"/>
          <p:cNvGraphicFramePr>
            <a:graphicFrameLocks noChangeAspect="1"/>
          </p:cNvGraphicFramePr>
          <p:nvPr>
            <p:extLst>
              <p:ext uri="{D42A27DB-BD31-4B8C-83A1-F6EECF244321}">
                <p14:modId xmlns:p14="http://schemas.microsoft.com/office/powerpoint/2010/main" val="3688619"/>
              </p:ext>
            </p:extLst>
          </p:nvPr>
        </p:nvGraphicFramePr>
        <p:xfrm>
          <a:off x="2783681" y="3757881"/>
          <a:ext cx="3576638" cy="914400"/>
        </p:xfrm>
        <a:graphic>
          <a:graphicData uri="http://schemas.openxmlformats.org/presentationml/2006/ole">
            <mc:AlternateContent xmlns:mc="http://schemas.openxmlformats.org/markup-compatibility/2006">
              <mc:Choice xmlns:v="urn:schemas-microsoft-com:vml" Requires="v">
                <p:oleObj spid="_x0000_s48165" name="Equation" r:id="rId5" imgW="1688760" imgH="431640" progId="Equation.3">
                  <p:embed/>
                </p:oleObj>
              </mc:Choice>
              <mc:Fallback>
                <p:oleObj name="Equation" r:id="rId5" imgW="168876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3681" y="3757881"/>
                        <a:ext cx="3576638"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5"/>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582540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dissolve">
                                      <p:cBhvr>
                                        <p:cTn id="22" dur="500"/>
                                        <p:tgtEl>
                                          <p:spTgt spid="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dissolve">
                                      <p:cBhvr>
                                        <p:cTn id="3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274638"/>
            <a:ext cx="6645275" cy="776287"/>
          </a:xfrm>
        </p:spPr>
        <p:txBody>
          <a:bodyPr/>
          <a:lstStyle/>
          <a:p>
            <a:r>
              <a:rPr lang="en-US" sz="2800" dirty="0" err="1" smtClean="0">
                <a:latin typeface="Times New Roman" panose="02020603050405020304" pitchFamily="18" charset="0"/>
                <a:cs typeface="Times New Roman" panose="02020603050405020304" pitchFamily="18" charset="0"/>
              </a:rPr>
              <a:t>Micrositing</a:t>
            </a:r>
            <a:r>
              <a:rPr lang="en-US" sz="2800" dirty="0" smtClean="0">
                <a:latin typeface="Times New Roman" panose="02020603050405020304" pitchFamily="18" charset="0"/>
                <a:cs typeface="Times New Roman" panose="02020603050405020304" pitchFamily="18" charset="0"/>
              </a:rPr>
              <a:t> including energy yield predictions</a:t>
            </a:r>
          </a:p>
        </p:txBody>
      </p:sp>
      <p:sp>
        <p:nvSpPr>
          <p:cNvPr id="20483" name="Content Placeholder 2"/>
          <p:cNvSpPr>
            <a:spLocks noGrp="1"/>
          </p:cNvSpPr>
          <p:nvPr>
            <p:ph idx="1"/>
          </p:nvPr>
        </p:nvSpPr>
        <p:spPr>
          <a:xfrm>
            <a:off x="699294" y="1500554"/>
            <a:ext cx="7772400" cy="4419600"/>
          </a:xfrm>
        </p:spPr>
        <p:txBody>
          <a:bodyPr/>
          <a:lstStyle/>
          <a:p>
            <a:r>
              <a:rPr lang="en-US" sz="2400" dirty="0" smtClean="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WasP</a:t>
            </a:r>
            <a:r>
              <a:rPr lang="en-US" sz="2400" dirty="0" smtClean="0">
                <a:latin typeface="Times New Roman" panose="02020603050405020304" pitchFamily="18" charset="0"/>
                <a:cs typeface="Times New Roman" panose="02020603050405020304" pitchFamily="18" charset="0"/>
              </a:rPr>
              <a:t>’, ‘Wind farmer’ and ‘</a:t>
            </a:r>
            <a:r>
              <a:rPr lang="en-US" sz="2400" dirty="0" err="1" smtClean="0">
                <a:latin typeface="Times New Roman" panose="02020603050405020304" pitchFamily="18" charset="0"/>
                <a:cs typeface="Times New Roman" panose="02020603050405020304" pitchFamily="18" charset="0"/>
              </a:rPr>
              <a:t>WindPRO</a:t>
            </a:r>
            <a:r>
              <a:rPr lang="en-US" sz="2400" dirty="0" smtClean="0">
                <a:latin typeface="Times New Roman" panose="02020603050405020304" pitchFamily="18" charset="0"/>
                <a:cs typeface="Times New Roman" panose="02020603050405020304" pitchFamily="18" charset="0"/>
              </a:rPr>
              <a:t>’ are well known computer models to calculate energy yield.</a:t>
            </a:r>
          </a:p>
          <a:p>
            <a:r>
              <a:rPr lang="en-US" sz="2400" dirty="0" smtClean="0">
                <a:latin typeface="Times New Roman" panose="02020603050405020304" pitchFamily="18" charset="0"/>
                <a:cs typeface="Times New Roman" panose="02020603050405020304" pitchFamily="18" charset="0"/>
              </a:rPr>
              <a:t>The modelling takes into account not only wind speed and direction distributions but also the geography and terrain; </a:t>
            </a:r>
          </a:p>
          <a:p>
            <a:r>
              <a:rPr lang="en-US" sz="2400" dirty="0" smtClean="0">
                <a:latin typeface="Times New Roman" panose="02020603050405020304" pitchFamily="18" charset="0"/>
                <a:cs typeface="Times New Roman" panose="02020603050405020304" pitchFamily="18" charset="0"/>
              </a:rPr>
              <a:t>for instance, a steep slope in the terrain will cause higher winds at the hill top. </a:t>
            </a:r>
          </a:p>
          <a:p>
            <a:r>
              <a:rPr lang="en-US" sz="2400" dirty="0" smtClean="0">
                <a:latin typeface="Times New Roman" panose="02020603050405020304" pitchFamily="18" charset="0"/>
                <a:cs typeface="Times New Roman" panose="02020603050405020304" pitchFamily="18" charset="0"/>
              </a:rPr>
              <a:t>Such details in the modelling ensure that wind turbines are optimally sited. </a:t>
            </a:r>
          </a:p>
          <a:p>
            <a:r>
              <a:rPr lang="en-US" sz="2400" dirty="0" smtClean="0">
                <a:latin typeface="Times New Roman" panose="02020603050405020304" pitchFamily="18" charset="0"/>
                <a:cs typeface="Times New Roman" panose="02020603050405020304" pitchFamily="18" charset="0"/>
              </a:rPr>
              <a:t>Generally the layout is </a:t>
            </a:r>
            <a:r>
              <a:rPr lang="en-US" sz="2400" dirty="0" err="1" smtClean="0">
                <a:latin typeface="Times New Roman" panose="02020603050405020304" pitchFamily="18" charset="0"/>
                <a:cs typeface="Times New Roman" panose="02020603050405020304" pitchFamily="18" charset="0"/>
              </a:rPr>
              <a:t>optimised</a:t>
            </a:r>
            <a:r>
              <a:rPr lang="en-US" sz="2400" dirty="0" smtClean="0">
                <a:latin typeface="Times New Roman" panose="02020603050405020304" pitchFamily="18" charset="0"/>
                <a:cs typeface="Times New Roman" panose="02020603050405020304" pitchFamily="18" charset="0"/>
              </a:rPr>
              <a:t> for exposure to the prevailing wind direction.</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5"/>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040904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dissolve">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dissolve">
                                      <p:cBhvr>
                                        <p:cTn id="17" dur="5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dissolve">
                                      <p:cBhvr>
                                        <p:cTn id="22" dur="500"/>
                                        <p:tgtEl>
                                          <p:spTgt spid="204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dissolve">
                                      <p:cBhvr>
                                        <p:cTn id="2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812806"/>
            <a:ext cx="8686800" cy="2368794"/>
          </a:xfrm>
        </p:spPr>
        <p:txBody>
          <a:bodyPr/>
          <a:lstStyle/>
          <a:p>
            <a:pPr marL="0" indent="0" algn="ctr">
              <a:buNone/>
            </a:pPr>
            <a:r>
              <a:rPr lang="en-IN" sz="4400" dirty="0" smtClean="0">
                <a:solidFill>
                  <a:srgbClr val="0070C0"/>
                </a:solidFill>
                <a:latin typeface="Chiller" panose="04020404031007020602" pitchFamily="82" charset="0"/>
                <a:cs typeface="Times New Roman" panose="02020603050405020304" pitchFamily="18" charset="0"/>
              </a:rPr>
              <a:t>The main fluid dynamic process that affects the layout design is the velocity of wind at the downstream of first row of wind turbines in a farm.</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5"/>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79388" y="242886"/>
            <a:ext cx="6754812" cy="823913"/>
          </a:xfrm>
        </p:spPr>
        <p:txBody>
          <a:bodyPr/>
          <a:lstStyle/>
          <a:p>
            <a:r>
              <a:rPr lang="en-IN" sz="2800" smtClean="0">
                <a:latin typeface="Times New Roman" panose="02020603050405020304" pitchFamily="18" charset="0"/>
                <a:cs typeface="Times New Roman" panose="02020603050405020304" pitchFamily="18" charset="0"/>
              </a:rPr>
              <a:t>Available Wind Velocity for a WT in A Windfarm</a:t>
            </a:r>
          </a:p>
        </p:txBody>
      </p:sp>
      <p:sp>
        <p:nvSpPr>
          <p:cNvPr id="4" name="Rectangle 3"/>
          <p:cNvSpPr/>
          <p:nvPr/>
        </p:nvSpPr>
        <p:spPr>
          <a:xfrm>
            <a:off x="1701800" y="1453426"/>
            <a:ext cx="6908800" cy="4983163"/>
          </a:xfrm>
          <a:prstGeom prst="rect">
            <a:avLst/>
          </a:prstGeom>
          <a:noFill/>
          <a:ln w="82550" cmpd="dbl">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31214"/>
            <a:ext cx="771525"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703263" y="1299439"/>
            <a:ext cx="51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a:latin typeface="Times New Roman" panose="02020603050405020304" pitchFamily="18" charset="0"/>
                <a:cs typeface="Times New Roman" panose="02020603050405020304" pitchFamily="18" charset="0"/>
              </a:rPr>
              <a:t>V</a:t>
            </a:r>
            <a:r>
              <a:rPr lang="en-IN" sz="2400" b="0" i="1" baseline="-25000">
                <a:latin typeface="Times New Roman" panose="02020603050405020304" pitchFamily="18" charset="0"/>
                <a:cs typeface="Times New Roman" panose="02020603050405020304" pitchFamily="18" charset="0"/>
                <a:sym typeface="Symbol" panose="05050102010706020507" pitchFamily="18" charset="2"/>
              </a:rPr>
              <a:t></a:t>
            </a:r>
            <a:endParaRPr lang="en-IN" sz="2400" b="0" i="1" baseline="-25000">
              <a:latin typeface="Times New Roman" panose="02020603050405020304" pitchFamily="18" charset="0"/>
              <a:cs typeface="Times New Roman" panose="02020603050405020304" pitchFamily="18" charset="0"/>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1531214"/>
            <a:ext cx="6097587"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297996">
            <a:off x="2349500" y="3539401"/>
            <a:ext cx="55403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8422041">
            <a:off x="7462838" y="839064"/>
            <a:ext cx="55245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8344659">
            <a:off x="7215188" y="3290888"/>
            <a:ext cx="55245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oup 2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1"/>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5"/>
              <p:cNvGrpSpPr>
                <a:grpSpLocks/>
              </p:cNvGrpSpPr>
              <p:nvPr/>
            </p:nvGrpSpPr>
            <p:grpSpPr bwMode="auto">
              <a:xfrm>
                <a:off x="144" y="0"/>
                <a:ext cx="5616" cy="144"/>
                <a:chOff x="96" y="-48"/>
                <a:chExt cx="5520" cy="144"/>
              </a:xfrm>
            </p:grpSpPr>
            <p:sp>
              <p:nvSpPr>
                <p:cNvPr id="3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9"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750"/>
                                        <p:tgtEl>
                                          <p:spTgt spid="5"/>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ircle(in)">
                                      <p:cBhvr>
                                        <p:cTn id="15" dur="750"/>
                                        <p:tgtEl>
                                          <p:spTgt spid="1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circle(in)">
                                      <p:cBhvr>
                                        <p:cTn id="20" dur="750"/>
                                        <p:tgtEl>
                                          <p:spTgt spid="2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circle(in)">
                                      <p:cBhvr>
                                        <p:cTn id="25" dur="750"/>
                                        <p:tgtEl>
                                          <p:spTgt spid="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ntr" presetSubtype="16"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circle(in)">
                                      <p:cBhvr>
                                        <p:cTn id="30" dur="750"/>
                                        <p:tgtEl>
                                          <p:spTgt spid="2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6" presetClass="entr" presetSubtype="16"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circle(in)">
                                      <p:cBhvr>
                                        <p:cTn id="35"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71600"/>
            <a:ext cx="8031163"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2"/>
          <p:cNvSpPr>
            <a:spLocks noGrp="1"/>
          </p:cNvSpPr>
          <p:nvPr>
            <p:ph type="title"/>
          </p:nvPr>
        </p:nvSpPr>
        <p:spPr>
          <a:xfrm>
            <a:off x="457200" y="152400"/>
            <a:ext cx="8229600" cy="914400"/>
          </a:xfrm>
        </p:spPr>
        <p:txBody>
          <a:bodyPr/>
          <a:lstStyle/>
          <a:p>
            <a:r>
              <a:rPr lang="en-US" sz="2800" smtClean="0">
                <a:latin typeface="Times New Roman" panose="02020603050405020304" pitchFamily="18" charset="0"/>
                <a:cs typeface="Times New Roman" panose="02020603050405020304" pitchFamily="18" charset="0"/>
              </a:rPr>
              <a:t>Signatures of Wind Turbine on Wind &amp; Recovery : Betz Theory </a:t>
            </a:r>
          </a:p>
        </p:txBody>
      </p:sp>
      <p:graphicFrame>
        <p:nvGraphicFramePr>
          <p:cNvPr id="4100" name="Object 4"/>
          <p:cNvGraphicFramePr>
            <a:graphicFrameLocks noChangeAspect="1"/>
          </p:cNvGraphicFramePr>
          <p:nvPr/>
        </p:nvGraphicFramePr>
        <p:xfrm>
          <a:off x="1817688" y="3514725"/>
          <a:ext cx="1503362" cy="360363"/>
        </p:xfrm>
        <a:graphic>
          <a:graphicData uri="http://schemas.openxmlformats.org/presentationml/2006/ole">
            <mc:AlternateContent xmlns:mc="http://schemas.openxmlformats.org/markup-compatibility/2006">
              <mc:Choice xmlns:v="urn:schemas-microsoft-com:vml" Requires="v">
                <p:oleObj spid="_x0000_s78876" name="Equation" r:id="rId4" imgW="901309" imgH="215806" progId="Equation.3">
                  <p:embed/>
                </p:oleObj>
              </mc:Choice>
              <mc:Fallback>
                <p:oleObj name="Equation" r:id="rId4" imgW="901309" imgH="215806"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7688" y="3514725"/>
                        <a:ext cx="1503362" cy="36036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7" name="Straight Connector 6"/>
          <p:cNvCxnSpPr/>
          <p:nvPr/>
        </p:nvCxnSpPr>
        <p:spPr>
          <a:xfrm>
            <a:off x="2286000" y="685800"/>
            <a:ext cx="76200" cy="6019800"/>
          </a:xfrm>
          <a:prstGeom prst="line">
            <a:avLst/>
          </a:prstGeom>
          <a:ln w="15875">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495800" y="838200"/>
            <a:ext cx="76200" cy="6019800"/>
          </a:xfrm>
          <a:prstGeom prst="line">
            <a:avLst/>
          </a:prstGeom>
          <a:ln w="15875">
            <a:solidFill>
              <a:schemeClr val="tx1"/>
            </a:solidFill>
            <a:prstDash val="dashDot"/>
          </a:ln>
        </p:spPr>
        <p:style>
          <a:lnRef idx="1">
            <a:schemeClr val="accent1"/>
          </a:lnRef>
          <a:fillRef idx="0">
            <a:schemeClr val="accent1"/>
          </a:fillRef>
          <a:effectRef idx="0">
            <a:schemeClr val="accent1"/>
          </a:effectRef>
          <a:fontRef idx="minor">
            <a:schemeClr val="tx1"/>
          </a:fontRef>
        </p:style>
      </p:cxnSp>
      <p:graphicFrame>
        <p:nvGraphicFramePr>
          <p:cNvPr id="4103" name="Object 3"/>
          <p:cNvGraphicFramePr>
            <a:graphicFrameLocks noChangeAspect="1"/>
          </p:cNvGraphicFramePr>
          <p:nvPr/>
        </p:nvGraphicFramePr>
        <p:xfrm>
          <a:off x="4486275" y="3667125"/>
          <a:ext cx="1587500" cy="360363"/>
        </p:xfrm>
        <a:graphic>
          <a:graphicData uri="http://schemas.openxmlformats.org/presentationml/2006/ole">
            <mc:AlternateContent xmlns:mc="http://schemas.openxmlformats.org/markup-compatibility/2006">
              <mc:Choice xmlns:v="urn:schemas-microsoft-com:vml" Requires="v">
                <p:oleObj spid="_x0000_s78877" name="Equation" r:id="rId6" imgW="952087" imgH="215806" progId="Equation.3">
                  <p:embed/>
                </p:oleObj>
              </mc:Choice>
              <mc:Fallback>
                <p:oleObj name="Equation" r:id="rId6" imgW="952087" imgH="21580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6275" y="3667125"/>
                        <a:ext cx="1587500" cy="36036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5"/>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02588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05436" y="381000"/>
            <a:ext cx="6690332" cy="533400"/>
          </a:xfrm>
        </p:spPr>
        <p:txBody>
          <a:bodyPr/>
          <a:lstStyle/>
          <a:p>
            <a:r>
              <a:rPr lang="en-IN" sz="2800" dirty="0" smtClean="0">
                <a:latin typeface="Times New Roman" panose="02020603050405020304" pitchFamily="18" charset="0"/>
                <a:cs typeface="Times New Roman" panose="02020603050405020304" pitchFamily="18" charset="0"/>
              </a:rPr>
              <a:t>Description of HA Wind Turbine Wake</a:t>
            </a:r>
          </a:p>
        </p:txBody>
      </p:sp>
      <p:sp>
        <p:nvSpPr>
          <p:cNvPr id="3" name="Content Placeholder 2"/>
          <p:cNvSpPr>
            <a:spLocks noGrp="1"/>
          </p:cNvSpPr>
          <p:nvPr>
            <p:ph idx="1"/>
          </p:nvPr>
        </p:nvSpPr>
        <p:spPr>
          <a:xfrm>
            <a:off x="0" y="4719637"/>
            <a:ext cx="8763000" cy="1371600"/>
          </a:xfrm>
        </p:spPr>
        <p:txBody>
          <a:bodyPr/>
          <a:lstStyle/>
          <a:p>
            <a:r>
              <a:rPr lang="en-IN" sz="2400" smtClean="0">
                <a:latin typeface="Times New Roman" panose="02020603050405020304" pitchFamily="18" charset="0"/>
                <a:cs typeface="Times New Roman" panose="02020603050405020304" pitchFamily="18" charset="0"/>
              </a:rPr>
              <a:t>Wind turbine wakes are classified into two types: </a:t>
            </a:r>
          </a:p>
          <a:p>
            <a:r>
              <a:rPr lang="en-IN" sz="2400" smtClean="0">
                <a:latin typeface="Times New Roman" panose="02020603050405020304" pitchFamily="18" charset="0"/>
                <a:cs typeface="Times New Roman" panose="02020603050405020304" pitchFamily="18" charset="0"/>
              </a:rPr>
              <a:t>Near Wake: The near wake is the region where the turbine geometry directly disturbs the wind.</a:t>
            </a: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4437"/>
            <a:ext cx="7924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514600" y="1214437"/>
            <a:ext cx="2286000"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sp>
        <p:nvSpPr>
          <p:cNvPr id="6" name="Rectangle 5"/>
          <p:cNvSpPr/>
          <p:nvPr/>
        </p:nvSpPr>
        <p:spPr>
          <a:xfrm>
            <a:off x="4800600" y="1214437"/>
            <a:ext cx="3581400"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sp>
        <p:nvSpPr>
          <p:cNvPr id="20" name="Rectangle 19"/>
          <p:cNvSpPr>
            <a:spLocks noChangeArrowheads="1"/>
          </p:cNvSpPr>
          <p:nvPr/>
        </p:nvSpPr>
        <p:spPr bwMode="auto">
          <a:xfrm>
            <a:off x="381000" y="6167437"/>
            <a:ext cx="838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Far wake: The far wake is the region past the near wake</a:t>
            </a:r>
          </a:p>
        </p:txBody>
      </p:sp>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5"/>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dissolve">
                                      <p:cBhvr>
                                        <p:cTn id="7" dur="500"/>
                                        <p:tgtEl>
                                          <p:spTgt spid="3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xit" presetSubtype="0" fill="hold" grpId="0" nodeType="clickEffect">
                                  <p:stCondLst>
                                    <p:cond delay="0"/>
                                  </p:stCondLst>
                                  <p:childTnLst>
                                    <p:animEffect transition="out" filter="dissolv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xit" presetSubtype="0" fill="hold" grpId="0" nodeType="clickEffect">
                                  <p:stCondLst>
                                    <p:cond delay="0"/>
                                  </p:stCondLst>
                                  <p:childTnLst>
                                    <p:animEffect transition="out" filter="dissolv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20"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9008</TotalTime>
  <Words>890</Words>
  <Application>Microsoft Office PowerPoint</Application>
  <PresentationFormat>On-screen Show (4:3)</PresentationFormat>
  <Paragraphs>91</Paragraphs>
  <Slides>19</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9" baseType="lpstr">
      <vt:lpstr>Arial</vt:lpstr>
      <vt:lpstr>Blackadder ITC</vt:lpstr>
      <vt:lpstr>Calibri</vt:lpstr>
      <vt:lpstr>Chiller</vt:lpstr>
      <vt:lpstr>CommercialScript BT</vt:lpstr>
      <vt:lpstr>Symbol</vt:lpstr>
      <vt:lpstr>Tempus Sans ITC</vt:lpstr>
      <vt:lpstr>Times New Roman</vt:lpstr>
      <vt:lpstr>Default Design</vt:lpstr>
      <vt:lpstr>Equation</vt:lpstr>
      <vt:lpstr>Micrositing for Wind Turbines</vt:lpstr>
      <vt:lpstr>Micrositing</vt:lpstr>
      <vt:lpstr>Expectations from Micrositing</vt:lpstr>
      <vt:lpstr>Factors Influencing the Micrositing</vt:lpstr>
      <vt:lpstr>Power Curve Supplied by Manufacturer</vt:lpstr>
      <vt:lpstr>Layers in Micrositing</vt:lpstr>
      <vt:lpstr>Site Assessment</vt:lpstr>
      <vt:lpstr>Site Scenario Map</vt:lpstr>
      <vt:lpstr>Sample Site 1</vt:lpstr>
      <vt:lpstr>Sample Site 2</vt:lpstr>
      <vt:lpstr>Total Power of A Windfarm</vt:lpstr>
      <vt:lpstr>Net Annual Energy of A Wind Farm</vt:lpstr>
      <vt:lpstr> Optimal Micrositing </vt:lpstr>
      <vt:lpstr>Objective Function</vt:lpstr>
      <vt:lpstr>Micrositing including energy yield predictions</vt:lpstr>
      <vt:lpstr>PowerPoint Presentation</vt:lpstr>
      <vt:lpstr>Available Wind Velocity for a WT in A Windfarm</vt:lpstr>
      <vt:lpstr>Signatures of Wind Turbine on Wind &amp; Recovery : Betz Theory </vt:lpstr>
      <vt:lpstr>Description of HA Wind Turbine Wake</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USER</cp:lastModifiedBy>
  <cp:revision>856</cp:revision>
  <dcterms:created xsi:type="dcterms:W3CDTF">2005-03-30T16:54:51Z</dcterms:created>
  <dcterms:modified xsi:type="dcterms:W3CDTF">2019-04-05T05:22:55Z</dcterms:modified>
</cp:coreProperties>
</file>