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sldIdLst>
    <p:sldId id="1286" r:id="rId2"/>
    <p:sldId id="1443" r:id="rId3"/>
    <p:sldId id="1316" r:id="rId4"/>
    <p:sldId id="819" r:id="rId5"/>
    <p:sldId id="948" r:id="rId6"/>
    <p:sldId id="1028" r:id="rId7"/>
    <p:sldId id="1442" r:id="rId8"/>
    <p:sldId id="1445" r:id="rId9"/>
    <p:sldId id="1444" r:id="rId10"/>
    <p:sldId id="1446" r:id="rId11"/>
    <p:sldId id="971" r:id="rId12"/>
    <p:sldId id="1447" r:id="rId13"/>
    <p:sldId id="1493" r:id="rId14"/>
    <p:sldId id="1494" r:id="rId15"/>
    <p:sldId id="1103" r:id="rId16"/>
    <p:sldId id="1496" r:id="rId17"/>
    <p:sldId id="1104" r:id="rId18"/>
    <p:sldId id="1105" r:id="rId19"/>
    <p:sldId id="1384" r:id="rId20"/>
    <p:sldId id="1355" r:id="rId21"/>
    <p:sldId id="1339" r:id="rId22"/>
    <p:sldId id="1340" r:id="rId23"/>
    <p:sldId id="1003" r:id="rId24"/>
    <p:sldId id="1077" r:id="rId25"/>
    <p:sldId id="786" r:id="rId26"/>
    <p:sldId id="1387" r:id="rId27"/>
    <p:sldId id="1497" r:id="rId28"/>
    <p:sldId id="1351" r:id="rId29"/>
    <p:sldId id="1352" r:id="rId30"/>
    <p:sldId id="1353" r:id="rId31"/>
    <p:sldId id="1354" r:id="rId32"/>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33CC"/>
    <a:srgbClr val="000099"/>
    <a:srgbClr val="3366FF"/>
    <a:srgbClr val="FF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235" autoAdjust="0"/>
    <p:restoredTop sz="93969" autoAdjust="0"/>
  </p:normalViewPr>
  <p:slideViewPr>
    <p:cSldViewPr>
      <p:cViewPr varScale="1">
        <p:scale>
          <a:sx n="74" d="100"/>
          <a:sy n="74" d="100"/>
        </p:scale>
        <p:origin x="9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8T02:37:24.674"/>
    </inkml:context>
    <inkml:brush xml:id="br0">
      <inkml:brushProperty name="width" value="0.035" units="cm"/>
      <inkml:brushProperty name="height" value="0.035" units="cm"/>
    </inkml:brush>
  </inkml:definitions>
  <inkml:trace contextRef="#ctx0" brushRef="#br0">14 17 6566,'0'0'2146,"-13"-16"-8039</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2:37:43.430"/>
    </inkml:context>
    <inkml:brush xml:id="br0">
      <inkml:brushProperty name="width" value="0.05292" units="cm"/>
      <inkml:brushProperty name="height" value="0.05292" units="cm"/>
      <inkml:brushProperty name="color" value="#FF0000"/>
    </inkml:brush>
  </inkml:definitions>
  <inkml:trace contextRef="#ctx0" brushRef="#br0">2203 17898 126 0,'0'0'72'0,"-11"4"-25"15,11-4-26-15,0 0-13 16,0 0-16-16,0 0-26 15,24-6-36-15,-24 6-8 16,24-11 0-16,-19-6 73 16</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5T02:34:44.777"/>
    </inkml:context>
    <inkml:brush xml:id="br0">
      <inkml:brushProperty name="width" value="0.05292" units="cm"/>
      <inkml:brushProperty name="height" value="0.05292" units="cm"/>
      <inkml:brushProperty name="color" value="#FF0000"/>
    </inkml:brush>
  </inkml:definitions>
  <inkml:trace contextRef="#ctx0" brushRef="#br0">15843 15626 342 0,'11'-12'117'16,"-11"12"1"-16,0 0-101 16,2-14 1-16,-2 14-3 15,0 0-1-15,0 0-8 16,0 0-15-16,0 0-51 16,0 0-58-16,0 0-1 15,13-6-5-15,-13 6-2 16,0 0 36-16</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9T02:20:06.600"/>
    </inkml:context>
    <inkml:brush xml:id="br0">
      <inkml:brushProperty name="width" value="0.05292" units="cm"/>
      <inkml:brushProperty name="height" value="0.05292" units="cm"/>
      <inkml:brushProperty name="color" value="#FF0000"/>
    </inkml:brush>
  </inkml:definitions>
  <inkml:trace contextRef="#ctx0" brushRef="#br0">20204 14884 367 0,'0'-13'112'15,"0"13"1"-15,-4-14-109 16,4 14 2-16,0 0-1 0,0 0-1 15,0 0-1-15,0 0-7 16,0 0-27-16,0 0-77 16,0 0-4-16,0 0-4 15,0 0-3-15,7 14-4 16</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9.49275" units="1/cm"/>
          <inkml:channelProperty channel="Y" name="resolution" value="49.54839" units="1/cm"/>
          <inkml:channelProperty channel="T" name="resolution" value="1" units="1/dev"/>
        </inkml:channelProperties>
      </inkml:inkSource>
      <inkml:timestamp xml:id="ts0" timeString="2024-02-01T02:24:55.33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2-01T02:25:00.069"/>
    </inkml:context>
  </inkml:definitions>
  <inkml:trace contextRef="#ctx0" brushRef="#br0">9029 14709 0</inkml:trace>
  <inkml:trace contextRef="#ctx1" brushRef="#br0">19742 15462 357 0,'-10'-11'106'16,"2"-1"-3"-16,3 0-108 15,5 12-7-15,0 0-5 16,0 0 3-16,12 2 0 0,-12-2-9 16,18 11-33-16,-7-5-41 15,4 6 2-15,-3-7-1 16,0-1-4-16,-12-4 64 16</inkml:trace>
</inkml:ink>
</file>

<file path=ppt/ink/ink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9T04:12:06.425"/>
    </inkml:context>
    <inkml:brush xml:id="br0">
      <inkml:brushProperty name="width" value="0.05292" units="cm"/>
      <inkml:brushProperty name="height" value="0.05292" units="cm"/>
      <inkml:brushProperty name="color" value="#FF0000"/>
    </inkml:brush>
  </inkml:definitions>
  <inkml:trace contextRef="#ctx0" brushRef="#br0">5424 10825 1036 0,'8'-18'0'0,"3"1"3"0,1 1-2 0,5 0 5 16,-2-1-5-16,2-2 12 0,5-1-15 0,2 2-7 0,7-6 1 0,3-2 0 0,4-5 7 0,6 2 1 0,2 0 0 0,2-4-12 0,-5-3 29 46,0 1-4-46,3-4 15 0,5 4 8 0,1-3 3 0,5-1 5 0,6-1-2 0,-3-5-4 0,7 0 7 0,2-4-3 0,-1-4 5 0,8-2 1 0,7-4-10 0,6-1 7 0,6-5-8 0,1-1 2 0,5-2-12 0,-1-5 5 16,1-1-5-16,-3-2-4 0,4 2-7 0,3 4-7 0,2-2 3 0,-3 2-8 0,-1 0 4 0,-1 0-1 0,-3 3 2 16,1 1-5-16,-7 4 0 0,-2-1 1 0,0 1-1 0,1 3-3 0,-8-1 4 0,0 6 2 0,-10 3 2 0,0 0-2 0,-2 2-1 0,-6 0-3 0,-5 2 4 0,-5 6 2 0,-6 1 6 0,-1 6-1 0,-4 5 2 0,-2 2-4 0,-1 2-3 0,-3 1-2 0,-6 4 1 0,-5-3 1 0,-1 4-6 0,-2 1 4 0,-4 0-4 15,-1 1 5-15,-1 1-1 0,-2 1-2 0,-3 0 1 0,1 3-5 0,-3-3-14 0,-3 1-28 0,-2 3 4 0,-5-2-65 0,-1 4-69 0,-1-1-38 0,-3-4-16 0,-4 0-89 0,-2 1 99 16</inkml:trace>
  <inkml:trace contextRef="#ctx0" brushRef="#br0" timeOffset="102.92">9014 7840 678 0,'-31'-3'207'0,"2"3"-103"16,2 0-44-16,2 3-2 0,0-1-55 0,2 4 6 16,0-1-29-16,3 5 14 0,2-2-80 0,2-1-128 15</inkml:trace>
  <inkml:trace contextRef="#ctx0" brushRef="#br0" timeOffset="1004.1">8511 7748 390 0,'4'3'367'0,"3"-3"-148"0,5 3-220 0,2 1-3 0,3-2-9 0,4 8 20 0,1-3-16 0,6 3 16 16,0-4-7-16,12-1-5 0,0-2 4 15,9-6-10-15,0 0-12 0,0-5 12 0,-3-3-8 16,-2-1 10-16,0-3 9 0,0 4-2 0,0 0 5 16,5-3-4-16,-2 3-4 0,1-1 7 15,-1 0-2-15,-6 1 2 0,-2-1 5 0,-6 3 2 0,0 0 4 16,-6 3-5-16,1 3-13 0,-9-1 13 16,1 4-3-16,-4 3 10 0,-9 2 12 0,2 5-12 15,-9 0 14-15,-5 5-11 0,-1 6 13 0,-8 4 0 16,-1 1-9-16,-2 7 7 0,-2 0 7 0,-4-1-11 15,2 4 12-15,-1-4-13 0,-1-2-3 0,5 5-5 16,-3-1-10-16,2 1 5 0,2 3-3 0,2-2-8 0,4 4 9 16,0 1-8-16,3-1-1 0,3 0 4 15,4-4-8-15,1-3 5 0,3-2-10 0,4-5-52 16,2 0-36-16,2-1-9 0,3-4-117 16</inkml:trace>
  <inkml:trace contextRef="#ctx0" brushRef="#br0" timeOffset="1460.54">9960 7428 1676 0,'1'-12'10'0,"0"2"-7"0,2 2-7 0,0 1 1 15,0-1 0-15,2 4-12 0,0 1 2 16,4 2-11-16,-3 1-26 0,6-1-16 0,-7-1-13 16,-1 2 2-16,-4 0 13 0,0 0 40 0,3 8 13 15,-5-3 3-15,2 1 8 0,-5-2 19 0,0 0-6 16,-2 4 12-16,-1 1 2 0,2 5 6 0,0 2 5 16,3 2-3-16,1 4-13 0,-1 4-3 15,3 3-7-15,0 4 3 0,3 2-7 0,-3-1-5 0,1 1 3 16,6 2-4-16,-6-2-2 0,9 3 5 15,1-2-1-15,2-5 5 0,3-1 2 0,0-8-8 16,0-3 1-16,3-5-2 0,2 0 12 0,1-6-9 16,2-2-3-16,-2-6-1 0,1-4 10 0,-1-5-7 0,-1-6 10 15,1-4-9-15,0-4 10 0,-1-7-15 16,0-6 5-16,-1-5-7 0,-2-5 7 0,-4-1-10 16,1 0 5-16,-5-2-7 0,-1-1 6 0,-2 3 0 15,-6-4-7-15,-10 4 8 0,-4 1 7 0,-7 5-2 16,-4 6 9-16,-4 12-8 0,-7 6 11 0,-4 16-28 15,-9 5 0-15,-14 17-12 0,-6 12-11 0,-10 12-19 16,-4 13-103-16,-6 10 28 0,-13 5-303 0</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9T04:38:04.189"/>
    </inkml:context>
    <inkml:brush xml:id="br0">
      <inkml:brushProperty name="width" value="0.05292" units="cm"/>
      <inkml:brushProperty name="height" value="0.05292" units="cm"/>
      <inkml:brushProperty name="color" value="#FF0000"/>
    </inkml:brush>
  </inkml:definitions>
  <inkml:trace contextRef="#ctx0" brushRef="#br0">8457 12751 1421 0,'16'12'0'0,"-4"-19"0"0,-1 17 8 0,1 1-5 0,-1 0 15 0,0-1-6 16,0 4-8-16,2 1 6 0,0 2-6 0,-1 0 0 0,-1 1 4 0,3 1-6 0,-5 2-7 0,6-1 14 0,-6 1-13 0,3 4 13 0,1 1-4 0,-6 0-4 0,1 3 12 0,0 1-13 0,2 1 0 0,1-1 2 0,-5 2 1 0,3 1 2 0,-3 2 2 0,-3 2-8 0,3-2 0 0,-4 4-2 0,-1 1 8 15,-1 1 5-15,0 4 5 0,-4-1-1 0,-2 1 17 0,0 0-16 0,1-1 2 0,-2-4-7 0,-2-1-11 0,-5-3 10 0,3-1-1 0,-1-1 7 16,1 1 2-16,-2-2-6 0,0 1 2 0,4-1-2 15,-4-1 3-15,2 0-7 0,-2-1 0 16,1 1-2-16,1 2 1 0,0-4-4 0,-2-1 0 0,3-3-1 16,-1 3 7-16,-1-3-1 0,2-2 0 0,-1 1-1 0,-1-3 0 15,2 3 1-15,-1 0 3 0,2-2-2 0,-3-1 6 16,-1-4-10-16,0 0 5 16,2-1-6-16,2-1 7 0,1 0-3 0,-1-2-2 0,-1-2 0 15,-3 0-2-15,5 1 3 0,2-4-7 16,-2 2 4-16,7-1-2 0,-6-1-15 15,0 0 8-15,3-1-15 0,3-3-16 0,-7 1-18 0,3 0-27 0,3-2 7 16,-10 1-44-16,9-4-49 0,3-1-8 16,0 0-20-16,-3-8-39 0</inkml:trace>
  <inkml:trace contextRef="#ctx0" brushRef="#br0" timeOffset="412.25">9180 12954 796 0,'3'-12'131'0,"-4"5"-111"0,1 1-4 0,0 3 0 0,0 3-21 0,0 0-16 0,0 0-1 0,0 0-4 0,0 0-10 0,0 0 29 0,0 0-7 0,0 1 15 0,1 0 11 0,12 15 19 0,-13-12 8 0,1 3-1 15,1-1-7-15,3 0 5 0,3 4-13 0,2 4 11 16,-4-1-8-16,2 4-13 0,-2-2 3 0,-2 1-7 15,5 5-8 1,0 4 0-16,-3 2 2 0,2 4-2 16,-3-1 5-16,0 4-4 0,0 0-2 0,-3 1 0 15,1 1-6-15,-2-1 11 0,0 3-8 0,-2-1 8 16,-1-2 1-16,1 5-2 0,-1-3 10 0,-2 2-10 0,0-1-7 16,-5-3 15-16,-2 0-12 0,3-3 15 0,-2-1-11 15,6-3 5-15,0-3 4 0,-1-2-1 0,0-2-7 16,-2 1 7-16,-1-4-16 0,2-3 10 0,1 0-26 15,2-4-116-15,-2-6-44 0,1-1-25 0,0-4-100 0</inkml:trace>
  <inkml:trace contextRef="#ctx0" brushRef="#br0" timeOffset="1044.24">9244 13083 389 0,'-7'-10'282'0,"0"1"-132"0,6 2-17 0,-5-3-22 15,3 2-18-15,0 1-10 0,-5-2-10 0,8 3 4 16,-5-2-20-16,0-1-11 0,4 4-1 0,-2-4-1 15,5 0 7-15,0-3-26 0,0 1 11 0,3 0-14 16,1 0 12-16,2-2-17 0,3-2 1 0,2 1-4 16,0-1 7-16,4-1-10 0,2 0 1 0,-2-1-5 0,4 0 0 15,0 2-7-15,3 0 1 0,0 2-1 0,1-1 0 16,-1 4 2-16,4 1 0 0,-3 3 1 0,-2 1-10 16,2 1 8-16,-1 3-6 0,-8-1 5 0,0 4-18 15,-3 3 12-15,-6 1-2 0,0 3 6 0,0 2-17 0,-7 3-3 16,0 2-9-16,-4 3 6 0,-5 3-2 0,-3 2 18 15,-5-1 2-15,-4-1 4 0,2 2-7 0,-3-4 10 16,-1 1-2-16,2-2 4 0,-1-1-4 0,2-1 11 16,3-1-5-16,1-2 8 0,0-1-4 15,3-2 2-15,3-3 5 0,3-1-2 0,1-5-5 0,6-2 16 16,0 0-5-16,0 0 12 0,3 2 4 0,6-2-8 16,1-1 1-16,4-3-4 0,2 1-16 0,4-2 5 0,2-1-6 15,-3 4 6-15,6-3-12 0,-3 6-1 0,2 3-1 16,-7 1-1-16,-4 3-10 0,-2-2 9 0,-2 4-6 15,0 3 7-15,1-1-5 0,-5 4-2 16,-6-1-2-16,-3 2 2 0,-5 2 3 0,-1 1 0 0,0 1 0 0,-5 0 0 16,-2 1 7-16,-4 0 0 15,2 1 5-15,-5-3-3 0,1-1 11 0,-2-2 1 16,1-1 2-16,0 0 0 0,3-1 11 0,-3-4-5 0,3-2 8 0,4 1-7 16,1-6-7-16,4 0 16 0,-2-5-10 15,3-1 12-15,3-1-8 0,8 3-12 0,-12-8-8 0,7-1-5 16,2 2-55-16,-1-5-138 0,6 0-96 15,5-4-13-15,7-2-266 0</inkml:trace>
  <inkml:trace contextRef="#ctx0" brushRef="#br0" timeOffset="17327.55">17788 16747 345 0,'-2'-1'224'0,"-1"-1"-85"0,1 2-107 0,0 0-2 0,2 0 13 16,0 0 47-16,0 0 5 0,0 0 13 0,-1 0-4 0,1 0-49 0,0 0-3 0,0 0-12 0,0 0-12 0,0 1-15 0,0 0-5 15,0 0 1-15,0 0 4 0,0 0 9 0,0 0 3 16,0 0-2-16,0 0-9 0,0 1 3 0,1 0-5 16,11 31 5-16,-9-26-8 0,-2 2-1 0,1 3-2 0,0 0 1 15,-2 3-1-15,0 1 9 16,-2 1 2-16,1 6 3 0,-1 3 4 0,-2 6-4 16,0 2 1-16,-3 4-1 0,-1 2-3 0,0 5 6 0,-2 0-9 15,1 3 9-15,-2 1 2 0,-1 1-9 0,0 0 6 16,0 2-8-16,-3 1 8 0,3 0-14 0,-3-3 6 15,-1-2-8-15,4-4 9 0,0-2-10 0,3-6 3 16,2-4-4-16,1-5 5 0,3-7-10 0,2-4-5 16,1-4-4-16,3-1-24 0,-1-4-102 0,2-3-49 15,-4-4-22-15,0 0-161 0,6-3 9 0</inkml:trace>
  <inkml:trace contextRef="#ctx0" brushRef="#br0" timeOffset="17889.73">17832 16880 1199 0,'-1'-10'71'15,"0"1"-54"-15,0 2-6 0,0 1-11 0,0 0-5 0,-1 1 45 16,1-2 3-16,-1 0 18 0,2 1 26 0,-1-2-30 0,-1 1 1 16,2 1-13-16,-3 0-15 0,1-1-12 0,2-1 0 0,-1-1-3 15,1 0 0-15,1 0-1 0,1-1 2 0,1-1-1 16,3-1 1-16,2 0-2 0,-1 2-8 0,4 1 5 16,-2 1-2-16,0 1-9 0,3 2 9 0,0 3-9 0,4 1 0 15,-2 3-2 1,-2 2-6-16,-1 3 4 0,-4 2 0 0,-1 3-16 0,-3 1 6 0,-3 6-7 0,-2 0 13 0,-6 5-3 15,-1 2 4 1,-1 1-4-16,-2 1 9 0,1-2 2 0,-7-1-2 16,2-1 2-16,0-2 2 0,1-3-2 0,6-1 3 0,-2-3-2 15,3-1-3-15,2-5 3 0,2-1-1 16,2-4 3-16,2-4-9 0,0 0 4 0,0 0-13 16,14 4 10-16,-5-7-10 0,4-2-1 0,0-1 9 15,4 2-8-15,1 1 4 0,4 2 11 0,1 4-6 0,-5 2 7 16,-2 4 0-16,-1 6 3 0,-2 1 4 0,-3 3-3 15,1 1-7-15,-4 0 10 0,-7 1-1 0,-6 0 6 16,-1 1-3-16,-4 2 3 0,-2-2 4 0,0 0-1 16,0 1-4-16,-1-1 16 0,3-3-6 0,-3-1 11 15,-3-4-10-15,5-2-3 0,-1-2-3 0,5-5 4 16,3 1-3-16,-3-4-16 0,2 0-2 0,1-4-4 0,1-1-12 16,3-5-72-16,-3-1-49 0,4-3-11 0,1-5-169 15,3-9-131-15</inkml:trace>
  <inkml:trace contextRef="#ctx0" brushRef="#br0" timeOffset="18121.02">18464 16904 2005 0,'-3'-6'86'0,"3"-1"-60"0,6 1-9 0,4 0-12 0,0 2-5 0,4-1-2 0,-4 0 5 0,5-3-4 0,0 1 1 0,-2 0 1 0,2 0-1 0,0 2 1 15,-3-1-3-15,1 0-65 0,3 0-20 0,-3-1-12 16,0 1-28-16,-2 1-25 0,-1 0-30 0,-4 1-9 16,-1 2-129-16,-5 2 75 0</inkml:trace>
  <inkml:trace contextRef="#ctx0" brushRef="#br0" timeOffset="18261.16">18558 16989 595 0,'-11'16'301'0,"2"-3"-156"0,2-1-54 0,3-1 6 0,-1-2-23 0,2-1 38 16,1-1 4-16,0-3 13 0,2 0-2 0,3-4-49 15,2 0-4-15,6-3-14 0,0-4-31 0,6-4-41 16,5-1-26-16,0-2-5 0,1-2-82 0,-1-2-134 16,1-3-86-16,-4-2-8 0,0-3-145 0</inkml:trace>
  <inkml:trace contextRef="#ctx0" brushRef="#br0" timeOffset="18672.62">19325 16566 640 0,'6'-8'60'0,"-2"2"197"15,-3-4-292-15,3 4 24 0,-4 2 6 0,0-3 13 16,3 3 75-16,-4-3 33 0,7-1 3 0,-6 2 4 0,0 1-32 15,3 3-40-15,-5-1 2 0,2-1-11 0,0 4 9 16,0 0 0-16,-10-9 5 0,3 4-2 0,-2-2 2 16,2 3-21-16,6-2-3 0,-5 0-3 0,3-1-5 0,-3 1-5 15,-2-3 1-15,6 2-2 0,-4-1 7 0,4-2-13 16,2 1 2-16,0-2-5 0,0 0 3 0,0-1-13 16,6 1 1-16,1 3-6 15,4-1 5-15,0 3-10 0,1 2 1 0,3 2-3 16,1 1 6-16,-2 3-1 0,1 1 3 0,-3 5-3 15,-2 3-8-15,-3 3 3 0,0 2 0 0,-6 3 2 0,-1 3 11 16,-4 3-1-16,-3 2 2 0,-2-1-1 0,-3 1 7 0,-4 0-1 16,3 0 0-16,-4 0 1 0,2 0 9 0,0-3 1 15,3-4 2-15,4-1 0 0,-3-2 9 0,8-1-1 16,-3-2 3-16,4-4-2 0,2-1 4 16,0-3-7-16,2-1 4 0,3-2-3 0,3-2 5 0,3-1-15 0,2-3 4 15,4-3-7-15,-1-1-9 0,5-2-25 0,2-1-21 0,1-2-1 16,1-2-52-16,-4 0-43 0,-1 0-32 15,-1 1-4-15,1 1-78 0,-6 0-117 0</inkml:trace>
  <inkml:trace contextRef="#ctx0" brushRef="#br0" timeOffset="19276.23">19625 16507 989 0,'-2'-11'154'0,"-1"4"42"16,-1-2 19-1,-1 3-116-15,2-6-78 0,3 5 27 0,0 0 19 0,0-3-2 0,2-1 28 0,-1-1-47 16,3 0 0-16,1 1-13 15,-1-2-8-15,3 0-19 0,-1 1 0 0,2-1-6 0,-1 1 3 0,6 2-5 16,-1 0-4-16,-1 2 0 0,4 3-1 0,-4 1-1 16,2 2 1-16,-4 0-2 0,0 1-9 0,0 1 18 15,1 2-4-15,-2 2 6 0,-1 1-14 0,-1 1 6 16,-6 1-10-16,1 2 10 16,-1 1 1-16,0 2-6 0,-2-1-1 0,1 2-1 0,-4-1 12 0,2 0-1 0,-1 0 6 15,0-1-7-15,0 1 2 0,-1-2 4 16,-3-2 2-16,1-3 1 0,2-1-6 0,3 0 0 0,5 2 1 15,-7-3 1 1,1-2 8-16,3 0-4 0,-2-2 2 0,3-2-2 0,3 1 5 0,-4-5-4 0,1 1 0 0,6-1-2 31,-3-1-10-31,3-4 11 0,3-1-8 0,1 0 10 16,1-2-8-16,2 2 2 0,1 0 1 0,-2 0-1 16,1 2-10-16,0 3 5 0,-2 2-4 0,1 3 5 0,-3 2-3 15,0 1-4-15,-3 2 4 0,0 0-5 0,-4 3 6 16,2 0-7-16,-3 2 0 0,0 1-1 0,1 0 4 15,-3 0 5-15,-2 1-2 0,0 0 3 0,0-1 2 0,0 0-5 16,-2-2 5-16,1-1-5 0,-1-1 10 0,1-1 1 16,1-2 3-16,-1 0-2 0,3-1 3 0,0 0-5 15,0 0 1-15,-4-11-1 0,5 3 5 0,2-2-9 16,3 1-1-16,1-5 0 0,1 0 4 0,1-1-3 16,0-1 4-16,4 1-4 0,-1 1 6 0,1 1 3 15,4-1-2-15,-5 3 1 0,0-2 6 0,0 6-5 16,0 2 7-16,-1 4-6 0,-1 3 6 0,-1 1 2 0,-3 3-3 15,-4 0 2-15,-1 2-4 0,-2 2-6 0,-2 2 2 16,-2 3-4-16,1 1 8 0,-4 1-6 0,0 0 3 16,-1 2-5-16,0 0-1 0,2-2-2 0,-4-2 0 15,5-2 0-15,-2-1 4 0,2 0-3 0,4-2 0 16,-2-1 0-16,2-1 13 0,1-4-16 0,1 1 5 16,0-5-10-16,0 0-8 0,0 0-52 0,1 0-48 0,13-7-2 15,-10 3-152-15,1-5-125 0</inkml:trace>
  <inkml:trace contextRef="#ctx0" brushRef="#br0" timeOffset="19656.06">19306 16986 818 0,'-11'5'137'0,"-2"-2"424"0,0-1-532 0,-2-2-15 0,0 0-13 0,5 3 11 0,2 1 28 0,4 0 44 0,5 0 12 0,0-4 1 16,-1 0-26-16,0 0-28 0,0 0-13 0,9 0 3 15,2 0-14-15,0 0 7 0,2-2 4 0,1-2-1 16,1-2 2-16,7-2-2 15,4 2-3-15,8-2 2 0,5-3-2 0,0 2-7 0,5-4 6 16,0 0-4-16,2 0 10 0,7-1-9 16,5-1 3-16,11 0-3 0,2 0 1 0,1 0-14 0,-4 0-3 0,-1 3-2 15,-6 0-3-15,-4 1 0 0,1 1 3 0,-12 0-2 16,2 1-4-16,-9 2-15 0,-5 0-18 0,-5 2 2 0,-5 0-45 0,-6 1-68 16,-1 0-20-16,-8 3-18 0,-2-2-44 0,-7 3-44 15,0 0-16-15,0 0-11 0,-6-4 11 0</inkml:trace>
  <inkml:trace contextRef="#ctx0" brushRef="#br0" timeOffset="20405.71">19400 17230 1402 0,'-2'-4'247'0,"1"0"-172"0,1 1-53 0,0 0-7 0,3 0-19 16,2 0 44-16,3-2 17 0,4 0 6 0,-3 0 14 0,1-1-38 15,1 0-3-15,0 1-9 0,2-1-17 0,-2-1-4 16,3 1 0-16,-2-1 0 0,2 0 6 0,-1 2-12 15,-1-1 4 1,2 0-4-16,-4 2 2 0,0 0-1 0,-1 0-1 16,-2 3 1-16,2 0 4 0,-1 1-7 0,-1 1 6 15,-3 1-5-15,1 0 1 0,-3 3-5 16,2 1-2-16,-2 1 1 0,-2 1 3 0,-1 1-3 0,0 1 2 16,-2 1-1-16,1 2 4 0,-4 2 0 0,0 1 1 0,-1 0 2 15,-2-2 6-15,2 1-10 0,-1-2 2 0,0 0-3 16,0-2 12-16,1 0-6 0,0-2 6 0,0 0-5 15,2-4 8-15,0 0-6 0,2-2 4 0,0-3-2 16,1 0 10-16,0-3 0 0,2-1 0 0,0 1 0 16,1-3 1-16,2 0-11 0,1-2 5 0,2-3-5 15,0-1 4-15,13-23 3 0,-20 36-11 0,24-44 0 16,-8 21-10-16,1 0-7 0,1 3 3 16,0 2-7-16,-2 4 10 0,-2 3-1 0,-1 2 2 0,-2 2-3 0,-1 4-2 15,-1 1 2-15,-3 1-4 0,1 1 6 0,-4 1-6 16,1 3 2-16,0 0-3 0,-1 0 4 0,3 1 7 15,-7 0 2-15,-1 0 0 0,1 0-3 0,-1 1 5 16,5-1-1-16,0 0 4 0,0 0 0 0,-3-3-6 16,1-1 8-16,0-2-7 0,0 0 6 0,0 0 0 15,0 0-3-15,0 0 2 0,0-5-4 0,6 0-5 0,1-3-2 16,-1 0 0-16,2-1 5 0,1-3 0 16,3-1 2-16,3-3-1 0,-3 2 6 0,3 1-5 0,-4 1 13 0,2 5-9 15,-2 0 15-15,0 3 2 0,-1 2-6 16,-1 1 7-16,-2 1-5 0,-3 4-6 0,1 3 0 15,-3 3-1-15,0 3 3 0,-1 2-4 0,-1 1 3 0,-1 1-2 16,-3 0 3-16,0 2-4 0,-3-1 2 16,2 0-2-16,-4 1-1 0,-1-1-1 0,-1-1 2 0,2 0-1 15,-1-3-4-15,1-2 5 0,2-1-3 0,-1-3 4 0,4-2-5 16,2-1 6-16,2-5-4 0,0 0 6 16,0 0-10-16,0 0-26 0,0 0-28 0,1-8-3 0,2 0-99 0,2-3-122 15,1-1-103-15,7-5 2 0,0-2-200 0</inkml:trace>
  <inkml:trace contextRef="#ctx0" brushRef="#br0" timeOffset="20612.68">19986 17153 2096 0,'2'-2'102'0,"-1"0"-81"0,5 0-16 0,0 0-4 0,2-2 26 0,1-1 21 0,3 0 0 0,1 0 4 0,1-1-24 0,1 2-21 0,2-2 2 0,0 1-7 16,3 0-1-16,-1-2 1 0,-5 1-11 16,4 0 7-16,-5-4-17 0,3 2-33 0,3-1-18 15,-8 1-8-15,2 1-62 0,-2 0-76 0,1 0-49 0,1-2-14 16,-4-3-155-16</inkml:trace>
  <inkml:trace contextRef="#ctx0" brushRef="#br0" timeOffset="20825.7">20203 16993 1548 0,'-7'-10'252'0,"6"11"-143"31,-2-1 2-31,0 6-42 0,1-3-66 0,-4 5 28 0,4 2 7 0,3 1 10 0,0 2 26 0,5 0-22 0,-5 2-3 16,-1 0-6-16,3 0-28 0,-3 4-8 16,0-1-3-16,3 2 2 0,-3-1 3 0,-2 0-6 0,-1 2-1 15,2-3-1-15,1 0-1 0,0-1 1 0,-1-1-4 31,1 0 2-31,-1-2-15 0,-1-3-64 0,4-4-30 16,-1-2-17-16,-6-2-107 0,5-1-126 0,0 0-27 0</inkml:trace>
  <inkml:trace contextRef="#ctx0" brushRef="#br0" timeOffset="21009.75">20503 16948 1823 0,'4'-4'297'0,"-2"1"-244"0,-2 3-9 0,0 0-8 0,8 0-52 0,-4 4 14 16,1 1 0-16,-2 1 6 0,1-1 24 0,-2 1 12 16,-2-1-4-16,1 2 4 0,0 2-24 0,1 1-7 15,1 6-1-15,-2-3-1 0,3-2-4 0,-2 4-1 16,-1-5 5-16,2 2-3 0,-1 2-1 0,-4-1-4 16,5 1-7-16,-3 1 4 0,-4-2-6 0,3 2-56 0,-3-2-47 15,4 3-6-15,-3 0-161 0,0-1-244 0</inkml:trace>
  <inkml:trace contextRef="#ctx0" brushRef="#br0" timeOffset="22912.25">21424 16578 551 0,'-1'-12'743'0,"-2"1"-306"0,-6-3-417 0,8 6 5 0,-6-3-15 0,6 2 7 0,1 4 10 0,1-4-5 0,-1 1 4 0,4 0 9 0,0-3-7 16,6 2 6-16,-3 0-25 0,3 2-3 0,0 1-6 16,0 1 4-16,8 2 0 0,-7-2-4 0,4 2-7 15,2 3 3 1,-7 0 4-16,8 2-4 0,-1 3 4 0,-2 0-8 16,3 2-2-16,-1 4 1 0,-4 1-1 0,-3 2 2 15,-1 1-1-15,-5 2-10 0,-3 4 5 0,-2 1-6 16,-4 2 7-16,-2-2 6 0,-1 1 3 0,-3-3 0 15,-3-1 2-15,-4-3 2 0,4 1 0 0,0-3 1 0,0-1-5 16,3-4 9-16,-4-2-5 0,5-3 9 0,2 0 4 16,2-3 1-16,4-1 6 0,-2 0-3 0,4-3 14 15,2-1-14-15,-3-4-2 0,5-1-4 0,1-4-4 16,9-3-6-16,4-1 4 0,2-3-6 0,2-1-2 0,1-5-3 16,2 1-2-16,-2-1 1 0,0-2-4 0,1 1-16 15,1 2 6-15,-5 2-7 0,2 4 26 0,-3 5-12 16,-3 3 2-16,-1 5-5 0,-3 2 10 0,-4 2 6 15,3 2 2-15,-6 1 1 0,-2 1 14 0,-1 1-13 16,-1 1 6-16,4 0-8 0,-5 1 11 0,3 3-3 16,2 0 3-16,-5-1-3 0,6 2 2 0,-4 0-7 15,-2 1 9-15,-2 1-8 0,2 0 1 0,0 1-4 0,-4-2-5 16,3 4 3-16,1-2 3 0,-4-1 0 16,4 3 1-16,0-3 0 0,-2 1 5 0,1-1-11 0,-1 0 4 15,2 2-6-15,0-3 1 0,-2 1 7 0,4-2-4 16,-1-1 7-16,-1 0-3 0,1-2-4 0,0-2 6 15,-2 0-5-15,2-2 6 0,4 0 0 0,1 0-6 16,2-1 5-16,-1-1-1 0,-2 0-1 0,-3-3 4 0,5-1-3 16,0-2 5-16,0 0-9 0,-2-2 2 0,1-3-3 15,2 0 8-15,1-3-8 0,4-2 3 0,-5-4-3 16,-2 0-1-16,-1 0 2 0,-1 1-4 0,2 3 4 0,-2 0 6 16,0-2-3-16,-3 4 5 0,-3-2-5 15,-3 4 1-15,-1 2-2 0,0-1 0 0,1 5-1 16,-4 0 4-16,1 4-7 0,0-1 0 0,-4 2-3 15,3 1 4-15,1 1-8 0,-4 2 4 0,5 2-5 16,-2 1 7-16,-1 0-6 0,1 3 4 0,0-1-5 0,4 2 5 0,2 0 4 16,3 2-7-16,0 0 7 0,0-3-5 0,0 1 1 15,0-3 4-15,3 1-5 0,0 1-4 16,2-2-47-16,4-1-18 0,-4-1-10 0,6 0-61 16,-3-2-14-16,-4-3-20 0,4 0 4 0,0 0-31 0,-2-2 72 15,8 2 10-15,-4-2 19 0,5-1 64 0,-1 0 19 16,-3-2 22-16,5 1-9 0,-8-1 21 0,5 3 119 15,-3-3-12-15,1 3 51 0,1 0-10 0,-4-1-25 16,2 3-1-16,0 0-6 0,2 2-29 0,-2-1-12 16,1 1-11-16,2-2 6 0,-1 2-17 0,0-1-19 15,1 2-3-15,-1-1-5 0,-2-2-11 0,0 2-10 16,0-2 0-16,1 0-4 0,-3-1-2 0,1-2 0 0,-1-1-3 0,1 1 3 16,-1-3 3-16,1-1-10 15,3-3 3-15,-3-1-5 0,-2-2-4 0,4 0-11 16,-3-1 1-16,0-2-4 0,1-1 9 0,-4-3-14 0,0-1 1 0,3-1-4 15,-4-2 9-15,1 2 12 0,2 2 3 0,0 1 2 16,-5 2 8-16,2-1-2 16,-4 3-1-16,-2 3 1 0,3 2 4 0,-2 5 1 0,-1 0 0 0,4 4 0 0,3 1 1 15,-5 0-6-15,4 0 4 16,-5 1-7-16,-1 1-4 0,1 3 5 0,0 0 0 16,-3 1 3-16,2 1 4 0,0 1-7 0,3 2 6 0,-1 3-6 15,0 1-1-15,2 1-1 0,-3 0-4 0,1 3 3 16,-1 1-3-16,0 2 2 0,-2 0 0 0,2-1 1 15,2 1-2-15,-5-4 0 0,-2 2 0 0,4-1 1 16,-4-2 3-16,6 3-4 0,0-1 2 0,-4-3-1 0,4 1 2 0,-7-5-3 16,6-1 2-16,0 2-1 0,1-2 9 15,0-2 0-15,-4-1 0 0,0-3 0 0,-3 0 5 0,2-3-6 16,5-1 6-16,0 0-6 16,0 0 12-16,-8-1-7 0,5-8 0 0,2 1-2 0,-6 1-4 15,6-1-2-15,-2 3 0 0,0-2-2 16,-1-3-5-16,2 3 0 0,0 1 0 0,0-1 0 0,2 5-3 15,0 2 1-15,0 0-5 0,0 0 3 0,0 0-7 0,0 0 3 0,-3 11 2 16,0-3-2-16,2 5-3 0,1 0 5 16,0 0-3-16,2 2 5 0,-2-4 3 0,0 2 0 15,0-2 2-15,2-1 0 0,5 0 4 0,2-2-5 0,3 1-1 0,-4-4-1 0,-1 0 0 16,2-2 0 0,1-3 3-16,4 0-1 0,-1-4-8 0,4-3-8 15,-2-1-3-15,7-3 2 0,3-1 11 0,0-2-9 16,1-4 4-16,-4 1-4 0,-3-3 9 0,-4 1-3 0,1 0 5 0,-6 0-5 0,0 5 9 0,-1 1-4 15,0 6 2-15,-3 0-2 16,0 1 4-16,-3 3 0 0,1 2 4 0,-3 1-2 0,1 2 4 0,0 2-1 16,1-1 0-16,-2 3 2 0,0-2 2 0,1 4-1 15,-2 1-1-15,0-3 1 0,0 5-1 0,0-3 0 16,0 1-2-16,-1-1 1 16,1-3 1-16,0 0-2 0,0-2 3 0,1 1-2 0,2 0 9 0,-1-2-21 15,0 0-3-15,1-2-11 0,2-3-41 0,1-1-146 0,0-3-43 31,1-3-41-31,2-2-207 0</inkml:trace>
  <inkml:trace contextRef="#ctx0" brushRef="#br0" timeOffset="23054.97">22771 16384 659 0,'-9'-1'90'0,"6"0"303"0,-2-1 90 0,3 2-346 0,-6 0-146 0,8 3 0 0,-4 0 4 0,4 0 0 0,3-2 12 0,-3-1-2 0,0 0-3 0,0 0 0 0,0 0-17 15,0 0-144-15,9 3-78 0,-2-2-15 0,2-3-145 16</inkml:trace>
  <inkml:trace contextRef="#ctx0" brushRef="#br0" timeOffset="23754.4">22867 16495 902 0,'-5'8'207'0,"2"0"-154"15,-2 2-51-15,4 2 4 0,-1-2 11 0,-3-1 52 0,5 3 7 16,-4-4 10-16,1 1-18 0,1 0-19 0,1-2-11 16,1 2 1-16,-4-2-29 0,-2-1-1 0,-2-1-3 15,6-2 4-15,-1 1 8 0,3 0-7 0,7 3 6 16,-5-3-6-16,3 1-3 0,1 1 2 0,-3-4-3 16,3 2 4-16,-6-4-3 0,0 0-1 0,0 0-4 15,0 0 5-15,0 0-3 0,5 6 4 0,-1-6 0 0,3 0 1 16,1 0-3-16,-3-1-8 0,6 0-5 0,-2-2-2 15,-3-2-15-15,4-1 7 0,-1 0-2 0,-1-3 5 16,3 0 17-16,-2-3-6 0,-2-2 3 0,2 2-5 16,0-1 4-16,-1 2 5 0,0 2 1 0,0-1 1 0,0 5-3 15,-1 1 14-15,0-2-7 0,0 6 11 0,-2 0 4 16,1 1-12-16,-2 3 7 0,0-3-11 0,-2 2-3 16,2 1-4-16,-3 2 2 0,0 2-2 0,1-3-2 0,-1 5 0 15,-1-3 0-15,1 0 0 0,-1 1 7 0,0-2-8 16,2 2 2-16,-2-3-2 0,1 1 7 0,-1-6 4 15,0 0 0-15,0 0 0 0,0 0-2 0,0 0 4 16,0 0 0-16,10-9 0 0,-4 4-21 0,-2-5-2 16,1 2-9-16,2 0 7 0,1-6-1 0,-2 5 6 15,0-3 0-15,0 0 2 0,-2 0 3 0,1 3-3 16,2 0 2-16,-3 0-2 0,1 5 14 16,-3-1-18-16,-2 5 9 0,0 0-11 0,0 0 13 0,0 0 4 15,0 0 1-15,1 0 1 0,0 0-4 0,0 1 2 0,1 0-2 16,7 15 1-16,-7-10-2 0,0-2-3 0,2 0 2 15,4-2-2-15,-1 4 12 0,2-3-14 0,-1 1 6 16,-2-4-8-16,5 0 6 0,1-1 0 0,-3-2-6 16,3 0 1-16,0-4-23 0,2-1 18 0,2-1-4 0,-1-1 10 15,-5-2 6-15,2 1-2 0,-1 1 2 0,-3-1-1 16,-4 2 17-16,1 3 7 0,0 0 15 0,-2 5-6 0,-3 1 16 16,0 0-11-16,0 0-6 0,0 0 1 0,0 8-14 0,0-1-7 15,0 3 3-15,0 1-2 0,-4 1 1 16,1 3-2-16,2 1-3 0,-5 1 3 0,0 3-6 0,-2 0-2 15,0 0 2-15,-1 4-2 0,-2-3 4 16,1-3-1-16,-3 2-3 0,1-1 3 0,0-1-4 0,1 1-2 16,4-2 2-16,-4-1-2 0,-3-1-1 0,0-1-7 15,-4 0-13-15,7 1 1 16,-3-4-50-16,3 0-185 0,0 0-85 0,-2-4-29 16,0 0-184-16</inkml:trace>
  <inkml:trace contextRef="#ctx0" brushRef="#br0" timeOffset="23897.94">23023 17180 2420 0,'-3'-5'161'0,"0"2"-93"0,1-1-14 0,1 1-20 0,1 0-27 0,0 0 8 0,0-1 5 0,-1-2-1 0,-2 0-4 0,3 0-10 0,-2-1-14 0,0 0-3 0,-2-1-92 15,0 1-270-15,-4 0-173 0</inkml:trace>
</inkml:ink>
</file>

<file path=ppt/ink/ink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3-11-08T04:10:53.939"/>
    </inkml:context>
    <inkml:brush xml:id="br0">
      <inkml:brushProperty name="width" value="0.05292" units="cm"/>
      <inkml:brushProperty name="height" value="0.05292" units="cm"/>
      <inkml:brushProperty name="color" value="#FF0000"/>
    </inkml:brush>
  </inkml:definitions>
  <inkml:trace contextRef="#ctx0" brushRef="#br0">19711 15473 2275 0,'25'-15'-80'16,"2"1"-29"-16,0-3-3 0,6-7-79 0,0-1-197 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6T03:26:40.369"/>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1" timeString="2015-10-26T03:27:07.483"/>
    </inkml:context>
  </inkml:definitions>
  <inkml:trace contextRef="#ctx0" brushRef="#br0">19 0 258,'0'0'903,"0"0"-129,0 0-387,0 0 129,0 0-258,0 0 129,0 0-258,0 0 129,0 0-516,-8 7 129,8-7-516,-8 13-387,5-1-258</inkml:trace>
  <inkml:trace contextRef="#ctx1" brushRef="#br0">17079 11420,'0'0,"0"0,0 0,0 0,0 0,0 0,0 0,0 0,0 0,0 0,-116-46,116 46,0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07T03:41:37.3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9-19T04:06:52.057"/>
    </inkml:context>
    <inkml:brush xml:id="br0">
      <inkml:brushProperty name="width" value="0.05292" units="cm"/>
      <inkml:brushProperty name="height" value="0.05292" units="cm"/>
      <inkml:brushProperty name="color" value="#FF0000"/>
    </inkml:brush>
  </inkml:definitions>
  <inkml:trace contextRef="#ctx0" brushRef="#br0">6030 16609 369 0,'0'0'108'0,"-12"-11"1"15,1 5-101-15,11 6-8 16,0 0-6-16,-5-11-36 0,5 11-59 15,14 5-6-15,-14-5-1 16,24-10-6-16,-24 10 1 16</inkml:trace>
</inkml:ink>
</file>

<file path=ppt/ink/ink16.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9T05:02:24.108"/>
    </inkml:context>
    <inkml:brush xml:id="br0">
      <inkml:brushProperty name="width" value="0.05292" units="cm"/>
      <inkml:brushProperty name="height" value="0.05292" units="cm"/>
      <inkml:brushProperty name="color" value="#FF0000"/>
    </inkml:brush>
  </inkml:definitions>
  <inkml:trace contextRef="#ctx0" brushRef="#br0">21910 8038 275 0,'0'-5'43'0,"3"-1"37"0,-4-1 4 0,-3 0-10 0,-3 2 5 0,3 2-40 0,3 0 10 0,-1 0-23 0,2 3-18 0,0 0 4 0,3-1-12 0,-1 1 8 0,-2 0-10 0,0 0-2 0,0 0 3 0,0 0-4 0,0 0-3 0,1 0 15 0,12 7-11 0,-5-6 11 0,-3 1-13 0,-1-2 6 0,3 2 4 15,-5 0-4 1,1-1-14-16,2 1 25 0,-4-1-11 0,1-1 17 16,3 2-6-16,-5-2 2 0,6 2 4 0,-6-1-3 0,1 1 7 15,3 1 3-15,-6-2-3 0,9 1 3 0,-5 1 10 0,-2 0-15 16,5 0 12-16,-5 2-14 16,0-2 0-16,1 4 8 0,-1-2-4 0,1 2 6 0,-1 1-3 15,0-1-10-15,-2-1 1 0,0 3-4 0,5 4-5 16,-3 1 7-16,-1 0-13 0,1 4 12 0,-4-1-3 15,4 3-13-15,0 3 9 0,0 3-12 0,-4-1 0 0,3 4 6 0,1 1-7 0,-2 2 6 16,2 2 1-16,-1 1-6 0,-3 3 6 0,1 0-8 16,-1 2-2-16,3-1 6 15,1 2-2-15,-3 0 2 0,-1 1-2 0,3 4 4 16,0 0 1-16,-3 2 1 0,4 1-5 0,-4 0 8 16,-3-1-7-16,3 4 8 0,-5-2-1 15,2 5-3-15,1 1 7 0,-1 0-7 0,1 2-4 0,-3-1 5 16,3 1-13-16,-3 3 12 0,1 0 1 15,2 3 3-15,-1 4 8 0,-1-4-9 0,-2 2-8 0,5 1 6 16,-3-1-7-16,5 2 9 0,1 2 3 0,0-2-6 16,1-2 3-16,0 2-6 0,-2-2 3 0,-1 0 2 15,3 3-3 1,-4 2 2-16,1 0 7 0,4 0-11 0,-4 1 10 0,3 0-12 16,-1 2 0-16,1 2 11 0,0 3-11 0,-3-3 13 0,1-1-4 0,0 1-1 0,-2-5 5 15,1 5-7-15,0-1-7 0,0-2 9 0,1 1-7 0,1-2 7 16,-4 2-6-16,2 0 3 0,-1-2 3 0,0-3-2 15,1 0-5-15,-1 1 5 0,1-1-12 16,-2-1 12-16,0 1-1 0,1-5-3 0,0 2 5 16,-1-3-6-16,2 1 1 0,-2 2 17 0,-1-2-5 0,3 2 9 15,-1-4-5-15,1 0 6 0,-2-1 3 0,0-2-2 16,-1 2-12-16,0 0 0 0,-1-2 1 0,2 3 0 16,-1-3 3-16,1 1-8 0,2 1 0 0,-7-3-2 15,6 2-6-15,-3 1 14 0,0-5-10 0,4 1 12 16,-1-2-8-16,-2 1 1 0,1 0 6 0,-2-2-6 0,-2 0-11 15,3-3 16-15,0 0-10 0,0-3 12 0,6-1-5 0,-3-2-5 16,0 0 7-16,2 1-7 0,-6 0 3 16,4-4-2-16,2 2-1 0,-3-6 1 0,1 0-2 0,-5-2 7 15,0-3-6-15,4 1 6 0,-1-2-11 0,1 0 10 16,-1 1-4-16,4-2 6 0,-6-2-5 0,4-4-2 16,-4-4 2-16,0-2-1 0,5-3 4 0,0-2-1 0,1 1-9 15,-3-5 4-15,2 0-7 0,-1 0-48 0,0-3-26 16,0-1-15-16,0-1-127 0,-1-2-46 0</inkml:trace>
  <inkml:trace contextRef="#ctx0" brushRef="#br0" timeOffset="800.82">17742 13084 443 0,'-5'-10'65'0,"1"4"115"0,1 1 21 0,3 5-103 0,0 0-61 0,0 0-31 0,0 0 5 0,0 0-15 16,0 0-10-16,11-1 19 0,-4 2-12 0,3-2 13 0,2 2-6 0,-1-1-5 0,2 0 10 0,4 0-8 15,0 0 4-15,1 0-4 0,3 1-5 0,-2-1 4 16,0-2 13-16,4 1-11 0,0-1 8 0,4 0-12 16,9 0 1-16,1-2 8 0,2 4-11 0,0-2 11 0,-2 1 1 0,-1-2-4 15,3 0 8-15,0 3-9 0,-1 0-10 16,5-1 18-16,4 0-13 0,5-2 13 0,3 4-10 0,2-3 0 0,-4 2 6 0,-2 5-5 15,1-4-4-15,3 4 6 0,7 0-11 16,6-3 11-16,5 1 5 0,-2 1-8 16,2 0 11-16,-1 0-13 0,4 1-11 0,8-3 24 0,1 1-15 15,0-1 19-15,4 3-2 0,8-1-1 0,3 0 9 0,6-2-9 16,2 1-1-16,2-1 10 16,2 0-6-16,1-1 8 0,3 1-6 0,1-3-4 15,3 0 4-15,4 0-6 0,4-2-12 0,-4 3 21 16,2 0-17-16,3-5 18 0,-3 4-17 0,-1 1 5 15,3-3 4-15,2 2-3 0,-1-1-13 0,-5 2 13 16,1-2-13-16,-2 0 14 0,0 1-5 0,-1-3-1 16,2 3 4-16,-7-1-6 0,-5 0-5 0,-5 2 8 0,-3-1-3 15,0 0 5-15,-2-1-5 0,-1-1 4 0,-7 3 4 0,-8-3-4 16,3 2-7-16,-2-4 8 0,-8 4-6 0,-9 2 7 16,-8-3 2-16,2 2-3 0,2-2 3 0,-2-1-4 15,-3 2-4-15,-6-2 8 0,-11-1-8 16,-5 2 8-16,-2 1-1 0,0-2-15 0,-5 1 10 15,1-1-13-15,-8-3 4 0,-1 3 9 0,-8-1-13 16,1 2 14-16,-3 2-2 0,-3-4-10 0,-1 2 5 0,-4 0-13 16,-3 2-20-16,-1 0-45 0,-2 0-48 0,0 0 8 15,0 0-75-15</inkml:trace>
  <inkml:trace contextRef="#ctx0" brushRef="#br0" timeOffset="1398.85">21921 13705 413 0,'1'-6'396'0,"0"0"-173"0,1 2-248 0,-3 1 8 0,6 1-45 0,-4 1-38 0,1-1 26 0,-2 2-25 0,10-1 67 0,-10 1 32 0,0 0 6 0,0 0 10 16,8-2 32-16,-3 3 18 0,-4-2 3 16,-1 1-1-16,0 0-41 0,1 1-5 0,-1 2-19 0,0 1 13 15,5 1-14-15,-9 3-5 0,2 1 6 0,2 2-6 0,-2 2-7 16,2 2 7-16,4 0-14 0,-6 5 14 0,0 1-2 0,-4-2 0 16,1 2 10-16,1 2-8 0,-2-2-6 0,4 5 11 15,0-4-9-15,-4 0 11 0,2 0 3 0,-2-2-5 16,0-1 8-16,1 1-9 15,1-1-8-15,-1-2 16 0,-5 0-9 0,3-1 14 0,-1-1-6 0,4-2 0 16,0 1-17-16,4-3-4 0,0-3-127 16,-2-3-45-16</inkml:trace>
  <inkml:trace contextRef="#ctx0" brushRef="#br0" timeOffset="1692.31">22074 13927 877 0,'-3'-5'120'0,"0"2"320"0,-2 3-390 0,2 2-50 16,-2 4-7-16,2 2-12 0,-1 2-15 0,0 4 35 16,1 1-13-16,-2 3 20 0,1 1-8 0,0-1-5 0,0 1 5 0,2 0-4 15,-5-2-4-15,5 0 15 16,1-2-5-16,1-1 9 0,0-1-6 0,8 0-3 0,0-1 3 0,-1-2-3 16,5-1-2-16,-3-4 12 0,0 0-5 0,4-3 10 15,3 0 5-15,-3-2 0 0,1-2 0 16,0-3-2-16,-1-2-12 0,-1-2-13 0,1-3-3 15,-1-4-2-15,-1-3 10 0,-3-2 1 16,0 0 11-16,-3 0-8 0,-1-1-6 0,-2 2 12 0,0 2-9 16,-4 2 15-16,-1 2-1 0,0 3-14 0,-3 2 1 15,0 3-8-15,-1 3-15 0,-2 3 9 0,-2 2-7 16,-2 2 8-16,0 2 0 0,-2 3-1 0,-1 2-55 0,1 3 11 16,-1-1-216-16</inkml:trace>
  <inkml:trace contextRef="#ctx0" brushRef="#br0" timeOffset="3898.98">19080 12948 268 0,'-9'-2'42'0,"2"-2"24"0,1 0-4 0,1 0-9 0,-1 1-28 0,3 3-10 0,-3-1 8 0,6 1-9 15,0 0-1-15,0 0 8 0,0 0-8 0,0 0 12 16,0 0 19-16,0 0 0 0,0 0 14 0,0-1-11 15,0 0-4-15,1 0 2 0,0 1-17 0,0-1 13 16,2 0-9-16,-3 0-11 0,25-7 9 0,-20 9-13 0,2-1-13 16,-2 2 6-16,2 0-12 0,-2 0 10 0,1 2-2 15,1-2-5-15,0 3 8 0,0 0-9 0,1-2 2 0,-1 1 2 16,-2 0 2-16,2 0 0 0,0 0 5 0,1-1-1 16,3 0 2-16,-1 0-2 0,2 1-3 0,-1 0 12 15,5 0-8-15,-1-4 10 0,0 1 6 0,-2 0-4 16,1-1 4-16,3 0-5 0,2-1-4 0,3 1-8 0,2-3-4 15,-1-1 0-15,-1 0 3 0,2-1-5 0,-4 2 6 16,1 2-7-16,1-3-4 0,0-1 11 0,-3 0-2 16,1 0 6-16,-1-2-9 0,-3-1 7 15,-2-1 4-15,2 1 2 0,4 0 1 0,-1 0 10 16,0-1-1-16,-1-2 7 0,-5-1 9 0,3-1-2 0,2-3 0 16,2 0-1-16,1-3-15 0,3 1 7 0,-1-1-14 15,2-2 12-15,0 1-9 0,-2-4-15 0,-2 1 8 16,1 1-11-16,0-2 3 0,0-1-2 0,-2 3 2 15,0 1-1-15,-1 0-2 0,-2-1 2 0,3 0-2 0,-1-2 3 16,3 0 8-16,0-3-4 0,-1 0 5 16,-1 0-3-16,-1-1 11 0,3 1-8 0,-3 0 4 15,4-3-4-15,0 0 4 0,-2 0-8 0,1-1 3 0,1 1-5 16,0 0-5-16,-2-1-1 0,2-1-2 0,0 0 3 0,-2-1-2 0,0-1 2 16,-1 0-1-16,1-1 1 15,0 2 0-15,2 1-1 0,0-1 3 0,-2-1-1 16,1 0 13-16,2 1 0 0,-2 0 6 0,-1 2-4 15,1-1 2-15,1-1-2 0,-5 1-1 0,0-1 1 16,0 0-1-16,-2 1-5 0,0-2-5 0,-1 1 1 16,-1-2-10-16,-2 3 5 0,2 1-2 0,1 0 3 0,1 1 0 15,-3-3-8-15,0 0 2 0,0-3-3 16,2 0 5-16,0 1-1 0,4 0 4 0,-2 1-3 0,0 3 10 16,1-4-5-16,-6 0 3 0,3 4-2 0,-2-5 8 15,0 7-7-15,6 1 4 0,-5 0-4 0,2 2 9 0,-3-3-6 16,-4 0-2-16,-1 1 0 0,0 1 0 0,-1-2-6 0,0 2 0 15,-2 1-1-15,1 1 6 0,0-2-10 16,-1 5 5-16,1-2-6 0,-3 0 4 0,2 1 1 16,0-1-2-16,1 1 2 0,-1 0-1 0,-2-1 0 15,2 1-3-15,-1-3 1 0,2 1-1 0,0-1 0 16,-4 1 1-16,2 3-1 0,0 0 0 0,-1-2 0 16,1 2 3-16,0-2-3 0,-2 1-2 0,1 0 2 15,1 1 0-15,0 0 1 0,0 0 0 0,0-2 0 16,4 5-3-16,1 0 2 0,-2-1-1 0,4 0-1 15,-2-4 4-15,-1 1-2 0,4 2-3 0,0 0 3 0,-3 2-5 16,5 1 5-16,-4 2 2 0,3 0-3 0,-3-1 0 16,-3 0-3-16,7 0 0 0,-8 1 4 0,2 2 0 0,3 3 0 0,-11-1-1 0,8 1-1 15,4 2 1 1,-9-2 0-16,7 1 0 0,-3 3-2 0,-6-4 1 16,7 0-1-16,-3-1 5 0,1 1-2 0,3 1 0 0,-1-1 0 0,0 1 1 15,3-2-4-15,2 2 3 0,-3 0-2 0,4-1 2 0,-4-2-1 16,3 1-4-16,0 0 2 0,2 0 4 0,-3 1-1 0,1-2 1 15,0 2-3-15,-1-1 1 0,3 1 1 16,-5 0-2-16,5 1 2 0,-4 2 0 0,3-1-2 16,-2 0 0-16,-1 0 0 0,1-1 5 15,-2 1-3-15,2 0 4 0,1 0-4 16,-7 0 1-16,3 1-1 0,-4-1-1 0,0 0 0 0,0 1 1 16,1-2-3-16,3 1 3 0,-1 1-2 15,7 1 6-15,-4 2-4 0,-2 0-1 0,3-1 0 0,-6-1 2 16,1-1-1-16,2-3 0 0,-2 3 0 0,-1 0 4 15,-2 2-5-15,1 3 1 0,0-2-3 0,1 3 3 16,-2-1-1-16,0 1 0 0,-2-1-2 0,-2 1 1 0,0 2 1 16,0 0 0-16,0 0 0 0,0 0-3 0,2 0 0 15,-1 0-5-15,-1 0 4 0,1 0 2 0,-1 0-2 16,0 0 4-16,0 0-5 0,0 0-3 0,0 0 9 16,0 0-5-16,0 0 5 0,0 0-5 0,0 0-1 15,0 0 3-15,0 0-2 0,0 0 1 0,0 0-1 16,0 0 1-16,0 1 0 0,0 0 5 0,0 0-9 15,0 0 4-15,1 19-5 0,-1-12 9 0,0-2-1 16,2 1-1-16,-2 0 0 0,1-1 0 0,1 4-2 16,-1-2 4-16,1 3-3 0,1 3 3 0,1 1 0 0,-1-2-4 15,2 1 3-15,-2 0 0 0,1 1 1 0,-1 3-1 16,1 1 1-16,-1 0 1 0,0 2-3 0,-1 1 2 16,1 2-4-16,-1 1 4 0,1 1-2 0,0 1-1 15,-1 0 1-15,3-2 2 0,-3 2-1 0,1 0 3 0,1 3-2 16,-2-1 0-16,0 1-6 0,2 3-5 15,-3 0 0-15,0 4-9 0,0 0-3 0,0 0-2 0,-2 1 2 16,0-3 7-16,-1 0 1 0,1 0 2 0,1-1 0 16,-3 2 8-16,2 0 3 0,-1-1 2 0,1 1 0 15,0-2-3-15,1 1 0 0,1 1 0 0,-1-2 2 16,2-2 5-16,1 2-7 0,0-2 3 0,-1-3-4 0,3 5 5 16,-3-3-1-16,4 2-1 0,-3 2 1 15,0-1-1-15,0-1 1 0,-3 5 0 0,1-1 0 0,0 2 3 16,1-1-6-16,-2-2 4 0,0-1-4 0,1-4 9 0,-1 5-6 15,0-1 0-15,3 2-3 0,-2 2 4 16,1-5-4-16,2 1 3 0,0 2-3 0,-1-2 4 0,1 0-1 16,-1-1-1-16,2-1 0 0,-1 0 8 0,0-2-9 15,-2 1 3-15,1 3-5 0,0-2 1 0,0 1 3 16,-1 0 0-16,1-2 0 0,-1 1-2 0,2 1 2 16,0 0 2-16,0-1 1 0,-1-1-1 0,1-2-3 15,1-1-4-15,2 1 3 0,-3 0 9 0,4 2-7 16,1 0 1-16,1 0-5 0,0-1 0 0,-1 0 0 15,2 0 3-15,-2 0-1 0,4 1 2 0,-2-1 0 16,-5-4 0-16,7 2 1 0,-3-3 0 0,3 3-2 16,3 1-2-16,-2 2 1 0,3 1 6 0,0-3-8 0,5 2 4 15,-3-1-5-15,-1-3 2 0,2 4 3 0,-2-3-1 16,2 0 2-16,0 0 1 0,1-4-7 0,0 2 3 0,3-1-5 16,0 3 7-16,1 0-4 0,-5-1 4 0,3-2-2 15,-4 1 5-15,3 0-6 0,2-1-3 0,0 2-1 16,1-4 0-16,-2-1 7 0,0 1 1 0,2 0 2 15,-3 0-3-15,-1-2 0 0,-2 0 3 0,-1 0-1 0,1-3-5 16,0-1 2-16,-3 2-6 0,3-1 6 0,0 1 3 0,1 0-2 16,2-2 6-16,4 3-6 0,-3-1-4 15,6 0 5-15,1-1-6 0,4-1 7 0,4-1-2 0,3 4 0 16,-1-5 0-16,-7 1 0 16,0 1-2-16,-4-1-6 0,1 2-7 0,-3-1 1 0,3-2-12 0,-1-1-31 15,-3-1 10-15,-1-1-19 0,-2-1 3 0,1 0-6 16,1 3-15-16,3-3 6 15,2 0-18-15,-6-2 7 0,-1-1-19 0,-5 4 6 16,-5-3-56-16,0 0-41 0,-3-2-2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D24EBCE8-BB47-2697-26C1-B989A32F44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F411841-8ED8-41E6-AEBF-BE6D80199F79}" type="slidenum">
              <a:rPr lang="en-US" altLang="en-US" sz="1200"/>
              <a:pPr/>
              <a:t>5</a:t>
            </a:fld>
            <a:endParaRPr lang="en-US" altLang="en-US" sz="1200"/>
          </a:p>
        </p:txBody>
      </p:sp>
      <p:sp>
        <p:nvSpPr>
          <p:cNvPr id="34819" name="Rectangle 2">
            <a:extLst>
              <a:ext uri="{FF2B5EF4-FFF2-40B4-BE49-F238E27FC236}">
                <a16:creationId xmlns:a16="http://schemas.microsoft.com/office/drawing/2014/main" id="{16BFBC7D-2906-A02D-6148-960327E72FFE}"/>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4C0C4D92-D917-AD4F-714A-CD54C83D25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90B74-EA45-4190-D7B9-8E0F5AFBD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09AC4-9A63-C0FA-0154-BC03F6E10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51582-E668-5EF9-3FD8-7996C145235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BB5EC45-444E-9381-08CC-BB2061CE8013}"/>
              </a:ext>
            </a:extLst>
          </p:cNvPr>
          <p:cNvSpPr>
            <a:spLocks noGrp="1"/>
          </p:cNvSpPr>
          <p:nvPr>
            <p:ph type="sldNum" sz="quarter" idx="5"/>
          </p:nvPr>
        </p:nvSpPr>
        <p:spPr/>
        <p:txBody>
          <a:bodyPr/>
          <a:lstStyle/>
          <a:p>
            <a:pPr>
              <a:defRPr/>
            </a:pPr>
            <a:fld id="{579DD904-8BAB-428F-8997-1BC06B705380}" type="slidenum">
              <a:rPr lang="en-US" altLang="en-US" smtClean="0"/>
              <a:pPr>
                <a:defRPr/>
              </a:pPr>
              <a:t>14</a:t>
            </a:fld>
            <a:endParaRPr lang="en-US" altLang="en-US"/>
          </a:p>
        </p:txBody>
      </p:sp>
    </p:spTree>
    <p:extLst>
      <p:ext uri="{BB962C8B-B14F-4D97-AF65-F5344CB8AC3E}">
        <p14:creationId xmlns:p14="http://schemas.microsoft.com/office/powerpoint/2010/main" val="3699938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customXml" Target="../ink/ink5.xml"/><Relationship Id="rId7" Type="http://schemas.openxmlformats.org/officeDocument/2006/relationships/customXml" Target="../ink/ink2.xml"/><Relationship Id="rId12" Type="http://schemas.openxmlformats.org/officeDocument/2006/relationships/image" Target="../media/image510.png"/><Relationship Id="rId17" Type="http://schemas.openxmlformats.org/officeDocument/2006/relationships/image" Target="../media/image1.png"/><Relationship Id="rId2" Type="http://schemas.openxmlformats.org/officeDocument/2006/relationships/customXml" Target="../ink/ink1.xml"/><Relationship Id="rId16"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311.png"/><Relationship Id="rId11" Type="http://schemas.openxmlformats.org/officeDocument/2006/relationships/customXml" Target="../ink/ink4.xml"/><Relationship Id="rId15" Type="http://schemas.openxmlformats.org/officeDocument/2006/relationships/customXml" Target="../ink/ink6.xml"/><Relationship Id="rId10" Type="http://schemas.openxmlformats.org/officeDocument/2006/relationships/image" Target="../media/image410.png"/><Relationship Id="rId9" Type="http://schemas.openxmlformats.org/officeDocument/2006/relationships/customXml" Target="../ink/ink3.xml"/><Relationship Id="rId14" Type="http://schemas.openxmlformats.org/officeDocument/2006/relationships/image" Target="../media/image6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media/image9.png"/><Relationship Id="rId10" Type="http://schemas.openxmlformats.org/officeDocument/2006/relationships/customXml" Target="../ink/ink7.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NUL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customXml" Target="../ink/ink8.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image" Target="../media/image4.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customXml" Target="../ink/ink9.xml"/><Relationship Id="rId3" Type="http://schemas.openxmlformats.org/officeDocument/2006/relationships/image" Target="../media/image220.png"/><Relationship Id="rId7"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5.png"/><Relationship Id="rId11" Type="http://schemas.openxmlformats.org/officeDocument/2006/relationships/image" Target="../media/image4.png"/><Relationship Id="rId5" Type="http://schemas.openxmlformats.org/officeDocument/2006/relationships/image" Target="../media/image24.png"/><Relationship Id="rId10" Type="http://schemas.openxmlformats.org/officeDocument/2006/relationships/image" Target="../media/image441.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7"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182.png"/><Relationship Id="rId5" Type="http://schemas.openxmlformats.org/officeDocument/2006/relationships/image" Target="../media/image160.png"/><Relationship Id="rId4" Type="http://schemas.openxmlformats.org/officeDocument/2006/relationships/image" Target="../media/image151.png"/></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251.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242.png"/><Relationship Id="rId5" Type="http://schemas.openxmlformats.org/officeDocument/2006/relationships/image" Target="../media/image23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3" Type="http://schemas.openxmlformats.org/officeDocument/2006/relationships/image" Target="../media/image87.png"/><Relationship Id="rId3" Type="http://schemas.openxmlformats.org/officeDocument/2006/relationships/image" Target="../media/image30.png"/><Relationship Id="rId12" Type="http://schemas.openxmlformats.org/officeDocument/2006/relationships/customXml" Target="../ink/ink12.xml"/><Relationship Id="rId2" Type="http://schemas.openxmlformats.org/officeDocument/2006/relationships/image" Target="../media/image44.png"/><Relationship Id="rId16" Type="http://schemas.openxmlformats.org/officeDocument/2006/relationships/image" Target="../media/image31.png"/><Relationship Id="rId1" Type="http://schemas.openxmlformats.org/officeDocument/2006/relationships/slideLayout" Target="../slideLayouts/slideLayout6.xml"/><Relationship Id="rId11" Type="http://schemas.openxmlformats.org/officeDocument/2006/relationships/image" Target="../media/image86.png"/><Relationship Id="rId5" Type="http://schemas.openxmlformats.org/officeDocument/2006/relationships/customXml" Target="../ink/ink10.xml"/><Relationship Id="rId15" Type="http://schemas.openxmlformats.org/officeDocument/2006/relationships/image" Target="../media/image470.png"/><Relationship Id="rId10" Type="http://schemas.openxmlformats.org/officeDocument/2006/relationships/customXml" Target="../ink/ink11.xml"/><Relationship Id="rId4" Type="http://schemas.openxmlformats.org/officeDocument/2006/relationships/image" Target="../media/image461.png"/><Relationship Id="rId9" Type="http://schemas.openxmlformats.org/officeDocument/2006/relationships/image" Target="../media/image850.png"/><Relationship Id="rId1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8" Type="http://schemas.openxmlformats.org/officeDocument/2006/relationships/image" Target="../media/image34.png"/><Relationship Id="rId17" Type="http://schemas.openxmlformats.org/officeDocument/2006/relationships/image" Target="../media/image4.png"/><Relationship Id="rId2" Type="http://schemas.openxmlformats.org/officeDocument/2006/relationships/customXml" Target="../ink/ink13.xml"/><Relationship Id="rId16" Type="http://schemas.openxmlformats.org/officeDocument/2006/relationships/image" Target="../media/image580.png"/><Relationship Id="rId1" Type="http://schemas.openxmlformats.org/officeDocument/2006/relationships/slideLayout" Target="../slideLayouts/slideLayout6.xml"/><Relationship Id="rId15" Type="http://schemas.openxmlformats.org/officeDocument/2006/relationships/customXml" Target="../ink/ink14.xml"/><Relationship Id="rId14" Type="http://schemas.openxmlformats.org/officeDocument/2006/relationships/image" Target="../media/image9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12" Type="http://schemas.openxmlformats.org/officeDocument/2006/relationships/image" Target="../media/image38.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21.png"/><Relationship Id="rId11" Type="http://schemas.openxmlformats.org/officeDocument/2006/relationships/customXml" Target="../ink/ink16.xml"/><Relationship Id="rId5" Type="http://schemas.openxmlformats.org/officeDocument/2006/relationships/customXml" Target="../ink/ink15.xml"/><Relationship Id="rId10" Type="http://schemas.openxmlformats.org/officeDocument/2006/relationships/image" Target="../media/image4.png"/><Relationship Id="rId4" Type="http://schemas.openxmlformats.org/officeDocument/2006/relationships/image" Target="../media/image37.png"/><Relationship Id="rId9" Type="http://schemas.openxmlformats.org/officeDocument/2006/relationships/image" Target="../media/image281.png"/></Relationships>
</file>

<file path=ppt/slides/_rels/slide26.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wmf"/><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gif"/><Relationship Id="rId4" Type="http://schemas.openxmlformats.org/officeDocument/2006/relationships/image" Target="../media/image41.gi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wmf"/><Relationship Id="rId1" Type="http://schemas.openxmlformats.org/officeDocument/2006/relationships/slideLayout" Target="../slideLayouts/slideLayout6.xml"/><Relationship Id="rId4" Type="http://schemas.openxmlformats.org/officeDocument/2006/relationships/image" Target="../media/image43.wm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w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w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43.png"/><Relationship Id="rId4" Type="http://schemas.openxmlformats.org/officeDocument/2006/relationships/image" Target="../media/image3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66700"/>
            <a:ext cx="8610600" cy="990600"/>
          </a:xfrm>
          <a:solidFill>
            <a:schemeClr val="bg1"/>
          </a:solidFill>
          <a:ln>
            <a:solidFill>
              <a:srgbClr val="FF33CC"/>
            </a:solidFill>
            <a:miter lim="800000"/>
            <a:headEnd/>
            <a:tailEnd/>
          </a:ln>
        </p:spPr>
        <p:txBody>
          <a:bodyPr/>
          <a:lstStyle/>
          <a:p>
            <a:r>
              <a:rPr lang="en-US" sz="2800" dirty="0">
                <a:solidFill>
                  <a:srgbClr val="000000"/>
                </a:solidFill>
                <a:effectLst/>
                <a:latin typeface="Times New Roman" panose="02020603050405020304" pitchFamily="18" charset="0"/>
              </a:rPr>
              <a:t>Boundary Layer Convection Heat Transfer</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304800" y="5298552"/>
            <a:ext cx="8610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altLang="en-US" sz="3600" dirty="0">
                <a:solidFill>
                  <a:srgbClr val="0070C0"/>
                </a:solidFill>
                <a:latin typeface="Brush Script Std" pitchFamily="66" charset="0"/>
              </a:rPr>
              <a:t>An Ingenious Analytics of Limited Fluid Domain Phenomena……</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8A4A87BB-C289-AF1F-69E8-E3EF5B8D339C}"/>
                  </a:ext>
                </a:extLst>
              </p14:cNvPr>
              <p14:cNvContentPartPr/>
              <p14:nvPr/>
            </p14:nvContentPartPr>
            <p14:xfrm>
              <a:off x="9762929" y="5516238"/>
              <a:ext cx="5040" cy="6120"/>
            </p14:xfrm>
          </p:contentPart>
        </mc:Choice>
        <mc:Fallback xmlns="">
          <p:pic>
            <p:nvPicPr>
              <p:cNvPr id="2" name="Ink 1">
                <a:extLst>
                  <a:ext uri="{FF2B5EF4-FFF2-40B4-BE49-F238E27FC236}">
                    <a16:creationId xmlns:a16="http://schemas.microsoft.com/office/drawing/2014/main" id="{8A4A87BB-C289-AF1F-69E8-E3EF5B8D339C}"/>
                  </a:ext>
                </a:extLst>
              </p:cNvPr>
              <p:cNvPicPr/>
              <p:nvPr/>
            </p:nvPicPr>
            <p:blipFill>
              <a:blip r:embed="rId8"/>
              <a:stretch>
                <a:fillRect/>
              </a:stretch>
            </p:blipFill>
            <p:spPr>
              <a:xfrm>
                <a:off x="9756809" y="5510118"/>
                <a:ext cx="172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CEE0578E-A0E8-3523-0537-D5ABF89088AB}"/>
                  </a:ext>
                </a:extLst>
              </p14:cNvPr>
              <p14:cNvContentPartPr/>
              <p14:nvPr/>
            </p14:nvContentPartPr>
            <p14:xfrm>
              <a:off x="789120" y="6432480"/>
              <a:ext cx="19440" cy="12600"/>
            </p14:xfrm>
          </p:contentPart>
        </mc:Choice>
        <mc:Fallback xmlns="">
          <p:pic>
            <p:nvPicPr>
              <p:cNvPr id="4" name="Ink 3">
                <a:extLst>
                  <a:ext uri="{FF2B5EF4-FFF2-40B4-BE49-F238E27FC236}">
                    <a16:creationId xmlns:a16="http://schemas.microsoft.com/office/drawing/2014/main" id="{CEE0578E-A0E8-3523-0537-D5ABF89088AB}"/>
                  </a:ext>
                </a:extLst>
              </p:cNvPr>
              <p:cNvPicPr/>
              <p:nvPr/>
            </p:nvPicPr>
            <p:blipFill>
              <a:blip r:embed="rId10"/>
              <a:stretch>
                <a:fillRect/>
              </a:stretch>
            </p:blipFill>
            <p:spPr>
              <a:xfrm>
                <a:off x="779760" y="6423120"/>
                <a:ext cx="381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12EFFC4F-4EE6-B4AD-47B2-5DE693905345}"/>
                  </a:ext>
                </a:extLst>
              </p14:cNvPr>
              <p14:cNvContentPartPr/>
              <p14:nvPr/>
            </p14:nvContentPartPr>
            <p14:xfrm>
              <a:off x="5703480" y="5613840"/>
              <a:ext cx="9720" cy="11880"/>
            </p14:xfrm>
          </p:contentPart>
        </mc:Choice>
        <mc:Fallback xmlns="">
          <p:pic>
            <p:nvPicPr>
              <p:cNvPr id="5" name="Ink 4">
                <a:extLst>
                  <a:ext uri="{FF2B5EF4-FFF2-40B4-BE49-F238E27FC236}">
                    <a16:creationId xmlns:a16="http://schemas.microsoft.com/office/drawing/2014/main" id="{12EFFC4F-4EE6-B4AD-47B2-5DE693905345}"/>
                  </a:ext>
                </a:extLst>
              </p:cNvPr>
              <p:cNvPicPr/>
              <p:nvPr/>
            </p:nvPicPr>
            <p:blipFill>
              <a:blip r:embed="rId12"/>
              <a:stretch>
                <a:fillRect/>
              </a:stretch>
            </p:blipFill>
            <p:spPr>
              <a:xfrm>
                <a:off x="5694120" y="5604480"/>
                <a:ext cx="28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619ADC33-4734-8BD1-9135-6A89C8E61C18}"/>
                  </a:ext>
                </a:extLst>
              </p14:cNvPr>
              <p14:cNvContentPartPr/>
              <p14:nvPr/>
            </p14:nvContentPartPr>
            <p14:xfrm>
              <a:off x="7272000" y="5348520"/>
              <a:ext cx="2880" cy="10080"/>
            </p14:xfrm>
          </p:contentPart>
        </mc:Choice>
        <mc:Fallback xmlns="">
          <p:pic>
            <p:nvPicPr>
              <p:cNvPr id="6" name="Ink 5">
                <a:extLst>
                  <a:ext uri="{FF2B5EF4-FFF2-40B4-BE49-F238E27FC236}">
                    <a16:creationId xmlns:a16="http://schemas.microsoft.com/office/drawing/2014/main" id="{619ADC33-4734-8BD1-9135-6A89C8E61C18}"/>
                  </a:ext>
                </a:extLst>
              </p:cNvPr>
              <p:cNvPicPr/>
              <p:nvPr/>
            </p:nvPicPr>
            <p:blipFill>
              <a:blip r:embed="rId14"/>
              <a:stretch>
                <a:fillRect/>
              </a:stretch>
            </p:blipFill>
            <p:spPr>
              <a:xfrm>
                <a:off x="7262640" y="5339160"/>
                <a:ext cx="21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318C7EA6-F9B7-36A4-E26B-6EB33366CBA1}"/>
                  </a:ext>
                </a:extLst>
              </p14:cNvPr>
              <p14:cNvContentPartPr/>
              <p14:nvPr/>
            </p14:nvContentPartPr>
            <p14:xfrm>
              <a:off x="3250440" y="5295240"/>
              <a:ext cx="3877560" cy="273240"/>
            </p14:xfrm>
          </p:contentPart>
        </mc:Choice>
        <mc:Fallback xmlns="">
          <p:pic>
            <p:nvPicPr>
              <p:cNvPr id="7" name="Ink 6">
                <a:extLst>
                  <a:ext uri="{FF2B5EF4-FFF2-40B4-BE49-F238E27FC236}">
                    <a16:creationId xmlns:a16="http://schemas.microsoft.com/office/drawing/2014/main" id="{318C7EA6-F9B7-36A4-E26B-6EB33366CBA1}"/>
                  </a:ext>
                </a:extLst>
              </p:cNvPr>
              <p:cNvPicPr/>
              <p:nvPr/>
            </p:nvPicPr>
            <p:blipFill>
              <a:blip r:embed="rId16"/>
              <a:stretch>
                <a:fillRect/>
              </a:stretch>
            </p:blipFill>
            <p:spPr>
              <a:xfrm>
                <a:off x="3241080" y="5285880"/>
                <a:ext cx="3896280" cy="291960"/>
              </a:xfrm>
              <a:prstGeom prst="rect">
                <a:avLst/>
              </a:prstGeom>
            </p:spPr>
          </p:pic>
        </mc:Fallback>
      </mc:AlternateContent>
      <p:sp>
        <p:nvSpPr>
          <p:cNvPr id="8" name="Rectangle 3">
            <a:extLst>
              <a:ext uri="{FF2B5EF4-FFF2-40B4-BE49-F238E27FC236}">
                <a16:creationId xmlns:a16="http://schemas.microsoft.com/office/drawing/2014/main" id="{351C84D3-B2C7-12F6-01B9-2D227F5FA89D}"/>
              </a:ext>
            </a:extLst>
          </p:cNvPr>
          <p:cNvSpPr>
            <a:spLocks noGrp="1" noChangeArrowheads="1"/>
          </p:cNvSpPr>
          <p:nvPr>
            <p:ph type="subTitle" idx="1"/>
          </p:nvPr>
        </p:nvSpPr>
        <p:spPr>
          <a:xfrm>
            <a:off x="1338532" y="2366481"/>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a:t>
            </a:r>
          </a:p>
          <a:p>
            <a:pPr eaLnBrk="1" hangingPunct="1"/>
            <a:r>
              <a:rPr lang="en-US" altLang="en-US" sz="1800" dirty="0">
                <a:latin typeface="Tempus Sans ITC" panose="04020404030D07020202" pitchFamily="82" charset="0"/>
              </a:rPr>
              <a:t>Mechanical Engineering Department</a:t>
            </a:r>
          </a:p>
        </p:txBody>
      </p:sp>
      <p:pic>
        <p:nvPicPr>
          <p:cNvPr id="10" name="Picture 9">
            <a:extLst>
              <a:ext uri="{FF2B5EF4-FFF2-40B4-BE49-F238E27FC236}">
                <a16:creationId xmlns:a16="http://schemas.microsoft.com/office/drawing/2014/main" id="{CE8FF329-AAC4-2425-3EE2-F79E59D04EA4}"/>
              </a:ext>
            </a:extLst>
          </p:cNvPr>
          <p:cNvPicPr>
            <a:picLocks noChangeAspect="1"/>
          </p:cNvPicPr>
          <p:nvPr/>
        </p:nvPicPr>
        <p:blipFill>
          <a:blip r:embed="rId17"/>
          <a:stretch>
            <a:fillRect/>
          </a:stretch>
        </p:blipFill>
        <p:spPr>
          <a:xfrm>
            <a:off x="568777" y="1403171"/>
            <a:ext cx="8116870" cy="3955429"/>
          </a:xfrm>
          <a:prstGeom prst="rect">
            <a:avLst/>
          </a:prstGeom>
        </p:spPr>
      </p:pic>
    </p:spTree>
    <p:extLst>
      <p:ext uri="{BB962C8B-B14F-4D97-AF65-F5344CB8AC3E}">
        <p14:creationId xmlns:p14="http://schemas.microsoft.com/office/powerpoint/2010/main" val="322580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250" fill="hold"/>
                                        <p:tgtEl>
                                          <p:spTgt spid="10"/>
                                        </p:tgtEl>
                                        <p:attrNameLst>
                                          <p:attrName>ppt_w</p:attrName>
                                        </p:attrNameLst>
                                      </p:cBhvr>
                                      <p:tavLst>
                                        <p:tav tm="0">
                                          <p:val>
                                            <p:fltVal val="0"/>
                                          </p:val>
                                        </p:tav>
                                        <p:tav tm="100000">
                                          <p:val>
                                            <p:strVal val="#ppt_w"/>
                                          </p:val>
                                        </p:tav>
                                      </p:tavLst>
                                    </p:anim>
                                    <p:anim calcmode="lin" valueType="num">
                                      <p:cBhvr>
                                        <p:cTn id="8" dur="1250" fill="hold"/>
                                        <p:tgtEl>
                                          <p:spTgt spid="10"/>
                                        </p:tgtEl>
                                        <p:attrNameLst>
                                          <p:attrName>ppt_h</p:attrName>
                                        </p:attrNameLst>
                                      </p:cBhvr>
                                      <p:tavLst>
                                        <p:tav tm="0">
                                          <p:val>
                                            <p:fltVal val="0"/>
                                          </p:val>
                                        </p:tav>
                                        <p:tav tm="100000">
                                          <p:val>
                                            <p:strVal val="#ppt_h"/>
                                          </p:val>
                                        </p:tav>
                                      </p:tavLst>
                                    </p:anim>
                                    <p:animEffect transition="in" filter="fade">
                                      <p:cBhvr>
                                        <p:cTn id="9" dur="125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055">
                                            <p:txEl>
                                              <p:pRg st="0" end="0"/>
                                            </p:txEl>
                                          </p:spTgt>
                                        </p:tgtEl>
                                        <p:attrNameLst>
                                          <p:attrName>style.visibility</p:attrName>
                                        </p:attrNameLst>
                                      </p:cBhvr>
                                      <p:to>
                                        <p:strVal val="visible"/>
                                      </p:to>
                                    </p:set>
                                    <p:animEffect transition="in" filter="dissolve">
                                      <p:cBhvr>
                                        <p:cTn id="14"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7FD2-6236-1930-759D-2A49FE3E03A5}"/>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E154ED34-2610-6558-30B8-0AAF77E631FA}"/>
              </a:ext>
            </a:extLst>
          </p:cNvPr>
          <p:cNvSpPr>
            <a:spLocks noGrp="1"/>
          </p:cNvSpPr>
          <p:nvPr>
            <p:ph type="title"/>
          </p:nvPr>
        </p:nvSpPr>
        <p:spPr>
          <a:xfrm>
            <a:off x="342121" y="183408"/>
            <a:ext cx="7097320" cy="750986"/>
          </a:xfrm>
        </p:spPr>
        <p:txBody>
          <a:bodyPr/>
          <a:lstStyle/>
          <a:p>
            <a:r>
              <a:rPr lang="en-IN" altLang="en-US" sz="2800" dirty="0"/>
              <a:t>Commercial Need of Flat Plate Viscous Drag</a:t>
            </a:r>
          </a:p>
        </p:txBody>
      </p:sp>
      <p:sp>
        <p:nvSpPr>
          <p:cNvPr id="16387" name="AutoShape 2" descr="Image result for Reynolds classification of Viscous flow">
            <a:extLst>
              <a:ext uri="{FF2B5EF4-FFF2-40B4-BE49-F238E27FC236}">
                <a16:creationId xmlns:a16="http://schemas.microsoft.com/office/drawing/2014/main" id="{F97870DA-B2F0-C85C-214D-0992B37D0082}"/>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23" name="Picture 22">
            <a:extLst>
              <a:ext uri="{FF2B5EF4-FFF2-40B4-BE49-F238E27FC236}">
                <a16:creationId xmlns:a16="http://schemas.microsoft.com/office/drawing/2014/main" id="{F855874F-209D-A39F-03AA-A62F21CF3A0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0000"/>
                    </a14:imgEffect>
                    <a14:imgEffect>
                      <a14:brightnessContrast bright="-17000" contrast="40000"/>
                    </a14:imgEffect>
                  </a14:imgLayer>
                </a14:imgProps>
              </a:ext>
            </a:extLst>
          </a:blip>
          <a:stretch>
            <a:fillRect/>
          </a:stretch>
        </p:blipFill>
        <p:spPr>
          <a:xfrm>
            <a:off x="750979" y="1407270"/>
            <a:ext cx="7873576" cy="2545591"/>
          </a:xfrm>
          <a:prstGeom prst="rect">
            <a:avLst/>
          </a:prstGeom>
        </p:spPr>
      </p:pic>
      <p:pic>
        <p:nvPicPr>
          <p:cNvPr id="28" name="Picture 27">
            <a:extLst>
              <a:ext uri="{FF2B5EF4-FFF2-40B4-BE49-F238E27FC236}">
                <a16:creationId xmlns:a16="http://schemas.microsoft.com/office/drawing/2014/main" id="{86A19C9C-D197-195E-10B9-3A70F6DEA5C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5000"/>
                    </a14:imgEffect>
                    <a14:imgEffect>
                      <a14:brightnessContrast bright="-33000" contrast="70000"/>
                    </a14:imgEffect>
                  </a14:imgLayer>
                </a14:imgProps>
              </a:ext>
            </a:extLst>
          </a:blip>
          <a:stretch>
            <a:fillRect/>
          </a:stretch>
        </p:blipFill>
        <p:spPr>
          <a:xfrm>
            <a:off x="1066800" y="3885405"/>
            <a:ext cx="6287377" cy="2753109"/>
          </a:xfrm>
          <a:prstGeom prst="rect">
            <a:avLst/>
          </a:prstGeom>
        </p:spPr>
      </p:pic>
      <p:sp>
        <p:nvSpPr>
          <p:cNvPr id="30" name="TextBox 29">
            <a:extLst>
              <a:ext uri="{FF2B5EF4-FFF2-40B4-BE49-F238E27FC236}">
                <a16:creationId xmlns:a16="http://schemas.microsoft.com/office/drawing/2014/main" id="{1745307A-0DE0-96A2-644B-A92CFE64AD7A}"/>
              </a:ext>
            </a:extLst>
          </p:cNvPr>
          <p:cNvSpPr txBox="1"/>
          <p:nvPr/>
        </p:nvSpPr>
        <p:spPr>
          <a:xfrm>
            <a:off x="549275" y="2513898"/>
            <a:ext cx="8366125" cy="1938992"/>
          </a:xfrm>
          <a:prstGeom prst="rect">
            <a:avLst/>
          </a:prstGeom>
          <a:solidFill>
            <a:schemeClr val="bg1"/>
          </a:solidFill>
        </p:spPr>
        <p:txBody>
          <a:bodyPr wrap="square">
            <a:spAutoFit/>
          </a:bodyPr>
          <a:lstStyle/>
          <a:p>
            <a:pPr algn="ctr"/>
            <a:r>
              <a:rPr lang="en-US" dirty="0">
                <a:solidFill>
                  <a:srgbClr val="FF0000"/>
                </a:solidFill>
              </a:rPr>
              <a:t>Drag Force is proportional to Length of a Ship!!!</a:t>
            </a:r>
          </a:p>
          <a:p>
            <a:pPr algn="ctr"/>
            <a:endParaRPr lang="en-US" dirty="0"/>
          </a:p>
          <a:p>
            <a:pPr algn="ctr"/>
            <a:r>
              <a:rPr lang="en-US" dirty="0"/>
              <a:t>Experiments of Froude (1872) on a thin fiat plate towed through still water made it clear that the frictional resistance does not vary at greater rates as the length but at a smaller rate.</a:t>
            </a:r>
          </a:p>
        </p:txBody>
      </p:sp>
      <p:grpSp>
        <p:nvGrpSpPr>
          <p:cNvPr id="21" name="Group 38">
            <a:extLst>
              <a:ext uri="{FF2B5EF4-FFF2-40B4-BE49-F238E27FC236}">
                <a16:creationId xmlns:a16="http://schemas.microsoft.com/office/drawing/2014/main" id="{8DA2A3DA-216B-837D-83ED-61AB0F526A1B}"/>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6FEE673D-A6A7-C9DF-801B-37BD8C4F1D59}"/>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E556DD74-183E-ADCD-CFB3-3F90D0F321D2}"/>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43E2CDA9-3F5E-FF9E-E1CD-3B7466AAB449}"/>
                    </a:ext>
                  </a:extLst>
                </p:cNvPr>
                <p:cNvGrpSpPr>
                  <a:grpSpLocks/>
                </p:cNvGrpSpPr>
                <p:nvPr/>
              </p:nvGrpSpPr>
              <p:grpSpPr bwMode="auto">
                <a:xfrm>
                  <a:off x="0" y="0"/>
                  <a:ext cx="192" cy="4320"/>
                  <a:chOff x="0" y="-48"/>
                  <a:chExt cx="144" cy="4368"/>
                </a:xfrm>
              </p:grpSpPr>
              <p:sp>
                <p:nvSpPr>
                  <p:cNvPr id="39" name="Rectangle 10">
                    <a:extLst>
                      <a:ext uri="{FF2B5EF4-FFF2-40B4-BE49-F238E27FC236}">
                        <a16:creationId xmlns:a16="http://schemas.microsoft.com/office/drawing/2014/main" id="{5B59AC7D-423B-9962-8DD5-934FB995D5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1">
                    <a:extLst>
                      <a:ext uri="{FF2B5EF4-FFF2-40B4-BE49-F238E27FC236}">
                        <a16:creationId xmlns:a16="http://schemas.microsoft.com/office/drawing/2014/main" id="{D1278D15-1C37-7A6B-7C58-DB2EFA68BF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2">
                  <a:extLst>
                    <a:ext uri="{FF2B5EF4-FFF2-40B4-BE49-F238E27FC236}">
                      <a16:creationId xmlns:a16="http://schemas.microsoft.com/office/drawing/2014/main" id="{C6929F60-DA66-B85E-CFC5-FF4DC980278F}"/>
                    </a:ext>
                  </a:extLst>
                </p:cNvPr>
                <p:cNvGrpSpPr>
                  <a:grpSpLocks/>
                </p:cNvGrpSpPr>
                <p:nvPr/>
              </p:nvGrpSpPr>
              <p:grpSpPr bwMode="auto">
                <a:xfrm>
                  <a:off x="5674" y="24"/>
                  <a:ext cx="86" cy="4296"/>
                  <a:chOff x="5616" y="-48"/>
                  <a:chExt cx="144" cy="4368"/>
                </a:xfrm>
              </p:grpSpPr>
              <p:sp>
                <p:nvSpPr>
                  <p:cNvPr id="37" name="Rectangle 13">
                    <a:extLst>
                      <a:ext uri="{FF2B5EF4-FFF2-40B4-BE49-F238E27FC236}">
                        <a16:creationId xmlns:a16="http://schemas.microsoft.com/office/drawing/2014/main" id="{87FC1879-F00B-1B9E-4227-CE8A3F8FA3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4">
                    <a:extLst>
                      <a:ext uri="{FF2B5EF4-FFF2-40B4-BE49-F238E27FC236}">
                        <a16:creationId xmlns:a16="http://schemas.microsoft.com/office/drawing/2014/main" id="{010513BD-5ABD-CA6F-FF44-C7518288A0F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5">
                  <a:extLst>
                    <a:ext uri="{FF2B5EF4-FFF2-40B4-BE49-F238E27FC236}">
                      <a16:creationId xmlns:a16="http://schemas.microsoft.com/office/drawing/2014/main" id="{C0830E92-99FB-B3AA-B967-9A6A4F4C859D}"/>
                    </a:ext>
                  </a:extLst>
                </p:cNvPr>
                <p:cNvGrpSpPr>
                  <a:grpSpLocks/>
                </p:cNvGrpSpPr>
                <p:nvPr/>
              </p:nvGrpSpPr>
              <p:grpSpPr bwMode="auto">
                <a:xfrm>
                  <a:off x="144" y="0"/>
                  <a:ext cx="5616" cy="144"/>
                  <a:chOff x="96" y="-48"/>
                  <a:chExt cx="5520" cy="144"/>
                </a:xfrm>
              </p:grpSpPr>
              <p:sp>
                <p:nvSpPr>
                  <p:cNvPr id="35" name="Rectangle 34">
                    <a:extLst>
                      <a:ext uri="{FF2B5EF4-FFF2-40B4-BE49-F238E27FC236}">
                        <a16:creationId xmlns:a16="http://schemas.microsoft.com/office/drawing/2014/main" id="{B44176D5-6626-BF95-2548-8F42F166F2E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35">
                    <a:extLst>
                      <a:ext uri="{FF2B5EF4-FFF2-40B4-BE49-F238E27FC236}">
                        <a16:creationId xmlns:a16="http://schemas.microsoft.com/office/drawing/2014/main" id="{077F5E1B-42B9-14DE-E799-E0D984302C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8">
                  <a:extLst>
                    <a:ext uri="{FF2B5EF4-FFF2-40B4-BE49-F238E27FC236}">
                      <a16:creationId xmlns:a16="http://schemas.microsoft.com/office/drawing/2014/main" id="{03F6507A-1347-51BB-86E4-ADE90218961F}"/>
                    </a:ext>
                  </a:extLst>
                </p:cNvPr>
                <p:cNvGrpSpPr>
                  <a:grpSpLocks/>
                </p:cNvGrpSpPr>
                <p:nvPr/>
              </p:nvGrpSpPr>
              <p:grpSpPr bwMode="auto">
                <a:xfrm>
                  <a:off x="144" y="4234"/>
                  <a:ext cx="5616" cy="86"/>
                  <a:chOff x="96" y="4176"/>
                  <a:chExt cx="5520" cy="144"/>
                </a:xfrm>
              </p:grpSpPr>
              <p:sp>
                <p:nvSpPr>
                  <p:cNvPr id="33" name="Rectangle 19">
                    <a:extLst>
                      <a:ext uri="{FF2B5EF4-FFF2-40B4-BE49-F238E27FC236}">
                        <a16:creationId xmlns:a16="http://schemas.microsoft.com/office/drawing/2014/main" id="{82CE0B2C-2FDB-C83B-903D-E47D000F9D2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20">
                    <a:extLst>
                      <a:ext uri="{FF2B5EF4-FFF2-40B4-BE49-F238E27FC236}">
                        <a16:creationId xmlns:a16="http://schemas.microsoft.com/office/drawing/2014/main" id="{11F86A4C-53BD-872C-5DF3-883CB7710E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86140C8D-44B3-9DF8-04A4-5A8D0DEB91EF}"/>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CB81742C-A18F-136A-FB59-C5E20C00A6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5668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0">
                                            <p:bg/>
                                          </p:spTgt>
                                        </p:tgtEl>
                                        <p:attrNameLst>
                                          <p:attrName>style.visibility</p:attrName>
                                        </p:attrNameLst>
                                      </p:cBhvr>
                                      <p:to>
                                        <p:strVal val="visible"/>
                                      </p:to>
                                    </p:set>
                                    <p:animEffect transition="in" filter="dissolve">
                                      <p:cBhvr>
                                        <p:cTn id="19" dur="500"/>
                                        <p:tgtEl>
                                          <p:spTgt spid="30">
                                            <p:bg/>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dissolve">
                                      <p:cBhvr>
                                        <p:cTn id="24" dur="500"/>
                                        <p:tgtEl>
                                          <p:spTgt spid="3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0">
                                            <p:txEl>
                                              <p:pRg st="2" end="2"/>
                                            </p:txEl>
                                          </p:spTgt>
                                        </p:tgtEl>
                                        <p:attrNameLst>
                                          <p:attrName>style.visibility</p:attrName>
                                        </p:attrNameLst>
                                      </p:cBhvr>
                                      <p:to>
                                        <p:strVal val="visible"/>
                                      </p:to>
                                    </p:set>
                                    <p:animEffect transition="in" filter="dissolve">
                                      <p:cBhvr>
                                        <p:cTn id="29" dur="5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a:extLst>
              <a:ext uri="{FF2B5EF4-FFF2-40B4-BE49-F238E27FC236}">
                <a16:creationId xmlns:a16="http://schemas.microsoft.com/office/drawing/2014/main" id="{94914A10-EB4A-7DF9-B8F7-875B87221D8F}"/>
              </a:ext>
            </a:extLst>
          </p:cNvPr>
          <p:cNvSpPr>
            <a:spLocks noGrp="1"/>
          </p:cNvSpPr>
          <p:nvPr>
            <p:ph type="title"/>
          </p:nvPr>
        </p:nvSpPr>
        <p:spPr>
          <a:xfrm>
            <a:off x="698193" y="286923"/>
            <a:ext cx="6797675" cy="663249"/>
          </a:xfrm>
        </p:spPr>
        <p:txBody>
          <a:bodyPr/>
          <a:lstStyle/>
          <a:p>
            <a:r>
              <a:rPr lang="en-US" altLang="en-US" sz="2800" dirty="0"/>
              <a:t>N-S Equations for Incompressible Flows</a:t>
            </a:r>
          </a:p>
        </p:txBody>
      </p:sp>
      <p:sp>
        <p:nvSpPr>
          <p:cNvPr id="21" name="Content Placeholder 2">
            <a:extLst>
              <a:ext uri="{FF2B5EF4-FFF2-40B4-BE49-F238E27FC236}">
                <a16:creationId xmlns:a16="http://schemas.microsoft.com/office/drawing/2014/main" id="{9E3438CD-C842-A6E6-DEA7-D437EA9ABE96}"/>
              </a:ext>
            </a:extLst>
          </p:cNvPr>
          <p:cNvSpPr txBox="1">
            <a:spLocks/>
          </p:cNvSpPr>
          <p:nvPr/>
        </p:nvSpPr>
        <p:spPr>
          <a:xfrm>
            <a:off x="304800" y="1935374"/>
            <a:ext cx="7047778" cy="4268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i="1" kern="0" dirty="0"/>
              <a:t>X</a:t>
            </a:r>
            <a:r>
              <a:rPr lang="en-US" altLang="en-US" sz="2400" kern="0" dirty="0"/>
              <a:t>-momentum Equation:</a:t>
            </a:r>
          </a:p>
        </p:txBody>
      </p:sp>
      <mc:AlternateContent xmlns:mc="http://schemas.openxmlformats.org/markup-compatibility/2006" xmlns:a14="http://schemas.microsoft.com/office/drawing/2010/main">
        <mc:Choice Requires="a14">
          <p:sp>
            <p:nvSpPr>
              <p:cNvPr id="22" name="Object 3">
                <a:extLst>
                  <a:ext uri="{FF2B5EF4-FFF2-40B4-BE49-F238E27FC236}">
                    <a16:creationId xmlns:a16="http://schemas.microsoft.com/office/drawing/2014/main" id="{87139C1F-3C12-2374-0ED8-52F3527AA275}"/>
                  </a:ext>
                </a:extLst>
              </p:cNvPr>
              <p:cNvSpPr txBox="1"/>
              <p:nvPr/>
            </p:nvSpPr>
            <p:spPr bwMode="auto">
              <a:xfrm>
                <a:off x="304800" y="2258070"/>
                <a:ext cx="8763000" cy="117093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IN" sz="3200" i="1" smtClean="0">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𝑢</m:t>
                          </m:r>
                        </m:num>
                        <m:den>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𝑡</m:t>
                          </m:r>
                        </m:den>
                      </m:f>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𝑢</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𝑢</m:t>
                          </m:r>
                        </m:num>
                        <m:den>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𝑥</m:t>
                          </m:r>
                        </m:den>
                      </m:f>
                      <m:r>
                        <a:rPr lang="en-US"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𝑣</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𝑢</m:t>
                          </m:r>
                        </m:num>
                        <m:den>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𝑦</m:t>
                          </m:r>
                        </m:den>
                      </m:f>
                      <m:r>
                        <a:rPr lang="en-US"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𝑤</m:t>
                      </m:r>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𝑢</m:t>
                          </m:r>
                        </m:num>
                        <m:den>
                          <m:r>
                            <a:rPr lang="en-IN" sz="3200" i="1">
                              <a:solidFill>
                                <a:srgbClr val="000000"/>
                              </a:solidFill>
                              <a:latin typeface="Cambria Math" panose="02040503050406030204" pitchFamily="18" charset="0"/>
                              <a:ea typeface="Cambria Math" panose="02040503050406030204" pitchFamily="18" charset="0"/>
                            </a:rPr>
                            <m:t>𝜕</m:t>
                          </m:r>
                          <m:r>
                            <a:rPr lang="en-US" sz="3200" i="1">
                              <a:solidFill>
                                <a:srgbClr val="000000"/>
                              </a:solidFill>
                              <a:latin typeface="Cambria Math" panose="02040503050406030204" pitchFamily="18" charset="0"/>
                              <a:ea typeface="Cambria Math" panose="02040503050406030204" pitchFamily="18" charset="0"/>
                            </a:rPr>
                            <m:t>𝑧</m:t>
                          </m:r>
                        </m:den>
                      </m:f>
                      <m:r>
                        <a:rPr lang="en-US" sz="3200" i="1">
                          <a:solidFill>
                            <a:srgbClr val="000000"/>
                          </a:solidFill>
                          <a:latin typeface="Cambria Math" panose="02040503050406030204" pitchFamily="18" charset="0"/>
                          <a:ea typeface="Cambria Math" panose="02040503050406030204" pitchFamily="18" charset="0"/>
                        </a:rPr>
                        <m:t> </m:t>
                      </m:r>
                      <m:r>
                        <a:rPr lang="en-IN"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 </m:t>
                      </m:r>
                      <m:sSub>
                        <m:sSubPr>
                          <m:ctrlPr>
                            <a:rPr lang="en-IN" sz="3200" i="1">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𝑔</m:t>
                          </m:r>
                        </m:e>
                        <m:sub>
                          <m:r>
                            <a:rPr lang="en-IN" sz="3200" i="1">
                              <a:solidFill>
                                <a:srgbClr val="000000"/>
                              </a:solidFill>
                              <a:latin typeface="Cambria Math" panose="02040503050406030204" pitchFamily="18" charset="0"/>
                            </a:rPr>
                            <m:t>𝑥</m:t>
                          </m:r>
                        </m:sub>
                      </m:sSub>
                      <m:r>
                        <a:rPr lang="en-IN" sz="3200" i="1">
                          <a:solidFill>
                            <a:srgbClr val="000000"/>
                          </a:solidFill>
                          <a:latin typeface="Cambria Math" panose="02040503050406030204" pitchFamily="18" charset="0"/>
                        </a:rPr>
                        <m:t>−</m:t>
                      </m:r>
                      <m:f>
                        <m:fPr>
                          <m:ctrlPr>
                            <a:rPr lang="en-IN" sz="3200" i="1" smtClean="0">
                              <a:solidFill>
                                <a:srgbClr val="000000"/>
                              </a:solidFill>
                              <a:latin typeface="Cambria Math" panose="02040503050406030204" pitchFamily="18" charset="0"/>
                            </a:rPr>
                          </m:ctrlPr>
                        </m:fPr>
                        <m:num>
                          <m:r>
                            <a:rPr lang="en-US" sz="3200" b="0" i="1" smtClean="0">
                              <a:solidFill>
                                <a:srgbClr val="000000"/>
                              </a:solidFill>
                              <a:latin typeface="Cambria Math" panose="02040503050406030204" pitchFamily="18" charset="0"/>
                            </a:rPr>
                            <m:t>1</m:t>
                          </m:r>
                        </m:num>
                        <m:den>
                          <m:r>
                            <a:rPr lang="en-IN" sz="3200" i="1" smtClean="0">
                              <a:solidFill>
                                <a:srgbClr val="000000"/>
                              </a:solidFill>
                              <a:latin typeface="Cambria Math" panose="02040503050406030204" pitchFamily="18" charset="0"/>
                              <a:ea typeface="Cambria Math" panose="02040503050406030204" pitchFamily="18" charset="0"/>
                            </a:rPr>
                            <m:t>𝜌</m:t>
                          </m:r>
                        </m:den>
                      </m:f>
                      <m:f>
                        <m:fPr>
                          <m:ctrlPr>
                            <a:rPr lang="en-IN" sz="3200" i="1">
                              <a:solidFill>
                                <a:srgbClr val="000000"/>
                              </a:solidFill>
                              <a:latin typeface="Cambria Math" panose="02040503050406030204" pitchFamily="18" charset="0"/>
                            </a:rPr>
                          </m:ctrlPr>
                        </m:fPr>
                        <m:num>
                          <m:r>
                            <a:rPr lang="en-IN" sz="3200" i="1">
                              <a:solidFill>
                                <a:srgbClr val="000000"/>
                              </a:solidFill>
                              <a:latin typeface="Cambria Math" panose="02040503050406030204" pitchFamily="18" charset="0"/>
                            </a:rPr>
                            <m:t>𝜕</m:t>
                          </m:r>
                          <m:r>
                            <a:rPr lang="en-IN" sz="3200" i="1">
                              <a:solidFill>
                                <a:srgbClr val="000000"/>
                              </a:solidFill>
                              <a:latin typeface="Cambria Math" panose="02040503050406030204" pitchFamily="18" charset="0"/>
                            </a:rPr>
                            <m:t>𝑝</m:t>
                          </m:r>
                        </m:num>
                        <m:den>
                          <m:r>
                            <a:rPr lang="en-IN" sz="3200" i="1">
                              <a:solidFill>
                                <a:srgbClr val="000000"/>
                              </a:solidFill>
                              <a:latin typeface="Cambria Math" panose="02040503050406030204" pitchFamily="18" charset="0"/>
                            </a:rPr>
                            <m:t>𝜕</m:t>
                          </m:r>
                          <m:r>
                            <a:rPr lang="en-IN" sz="3200" i="1">
                              <a:solidFill>
                                <a:srgbClr val="000000"/>
                              </a:solidFill>
                              <a:latin typeface="Cambria Math" panose="02040503050406030204" pitchFamily="18" charset="0"/>
                            </a:rPr>
                            <m:t>𝑥</m:t>
                          </m:r>
                        </m:den>
                      </m:f>
                      <m:r>
                        <a:rPr lang="en-IN" sz="3200" i="1">
                          <a:solidFill>
                            <a:srgbClr val="000000"/>
                          </a:solidFill>
                          <a:latin typeface="Cambria Math" panose="02040503050406030204" pitchFamily="18" charset="0"/>
                        </a:rPr>
                        <m:t>+</m:t>
                      </m:r>
                      <m:r>
                        <a:rPr lang="en-IN" sz="3200" i="1" smtClean="0">
                          <a:solidFill>
                            <a:srgbClr val="FF0000"/>
                          </a:solidFill>
                          <a:latin typeface="Cambria Math" panose="02040503050406030204" pitchFamily="18" charset="0"/>
                          <a:ea typeface="Cambria Math" panose="02040503050406030204" pitchFamily="18" charset="0"/>
                        </a:rPr>
                        <m:t>𝜈</m:t>
                      </m:r>
                      <m:d>
                        <m:dPr>
                          <m:begChr m:val="{"/>
                          <m:endChr m:val="}"/>
                          <m:ctrlPr>
                            <a:rPr lang="en-IN" sz="3200" i="1" smtClean="0">
                              <a:solidFill>
                                <a:srgbClr val="000000"/>
                              </a:solidFill>
                              <a:latin typeface="Cambria Math" panose="02040503050406030204" pitchFamily="18" charset="0"/>
                            </a:rPr>
                          </m:ctrlPr>
                        </m:dPr>
                        <m:e>
                          <m:f>
                            <m:fPr>
                              <m:ctrlPr>
                                <a:rPr lang="en-IN" sz="3200" i="1">
                                  <a:solidFill>
                                    <a:srgbClr val="000000"/>
                                  </a:solidFill>
                                  <a:latin typeface="Cambria Math" panose="02040503050406030204" pitchFamily="18" charset="0"/>
                                </a:rPr>
                              </m:ctrlPr>
                            </m:fPr>
                            <m:num>
                              <m:sSup>
                                <m:sSupPr>
                                  <m:ctrlPr>
                                    <a:rPr lang="en-IN" sz="3200" i="1">
                                      <a:solidFill>
                                        <a:srgbClr val="000000"/>
                                      </a:solidFill>
                                      <a:latin typeface="Cambria Math" panose="02040503050406030204" pitchFamily="18" charset="0"/>
                                    </a:rPr>
                                  </m:ctrlPr>
                                </m:sSupPr>
                                <m:e>
                                  <m:r>
                                    <a:rPr lang="en-IN" sz="3200" i="1">
                                      <a:solidFill>
                                        <a:srgbClr val="000000"/>
                                      </a:solidFill>
                                      <a:latin typeface="Cambria Math" panose="02040503050406030204" pitchFamily="18" charset="0"/>
                                      <a:ea typeface="Cambria Math" panose="02040503050406030204" pitchFamily="18" charset="0"/>
                                    </a:rPr>
                                    <m:t>𝜕</m:t>
                                  </m:r>
                                </m:e>
                                <m:sup>
                                  <m:r>
                                    <a:rPr lang="en-US" sz="3200" i="1">
                                      <a:solidFill>
                                        <a:srgbClr val="000000"/>
                                      </a:solidFill>
                                      <a:latin typeface="Cambria Math" panose="02040503050406030204" pitchFamily="18" charset="0"/>
                                    </a:rPr>
                                    <m:t>2</m:t>
                                  </m:r>
                                </m:sup>
                              </m:sSup>
                              <m:r>
                                <a:rPr lang="en-IN" sz="3200" i="1">
                                  <a:solidFill>
                                    <a:srgbClr val="000000"/>
                                  </a:solidFill>
                                  <a:latin typeface="Cambria Math" panose="02040503050406030204" pitchFamily="18" charset="0"/>
                                </a:rPr>
                                <m:t>𝑢</m:t>
                              </m:r>
                            </m:num>
                            <m:den>
                              <m:r>
                                <a:rPr lang="en-IN" sz="3200" i="1">
                                  <a:solidFill>
                                    <a:srgbClr val="000000"/>
                                  </a:solidFill>
                                  <a:latin typeface="Cambria Math" panose="02040503050406030204" pitchFamily="18" charset="0"/>
                                </a:rPr>
                                <m:t>𝜕</m:t>
                              </m:r>
                              <m:sSup>
                                <m:sSupPr>
                                  <m:ctrlPr>
                                    <a:rPr lang="en-IN" sz="3200" i="1">
                                      <a:solidFill>
                                        <a:srgbClr val="000000"/>
                                      </a:solidFill>
                                      <a:latin typeface="Cambria Math" panose="02040503050406030204" pitchFamily="18" charset="0"/>
                                    </a:rPr>
                                  </m:ctrlPr>
                                </m:sSupPr>
                                <m:e>
                                  <m:r>
                                    <a:rPr lang="en-US" sz="3200" i="1">
                                      <a:solidFill>
                                        <a:srgbClr val="000000"/>
                                      </a:solidFill>
                                      <a:latin typeface="Cambria Math" panose="02040503050406030204" pitchFamily="18" charset="0"/>
                                    </a:rPr>
                                    <m:t>𝑥</m:t>
                                  </m:r>
                                </m:e>
                                <m:sup>
                                  <m:r>
                                    <a:rPr lang="en-US" sz="3200" i="1">
                                      <a:solidFill>
                                        <a:srgbClr val="000000"/>
                                      </a:solidFill>
                                      <a:latin typeface="Cambria Math" panose="02040503050406030204" pitchFamily="18" charset="0"/>
                                    </a:rPr>
                                    <m:t>2</m:t>
                                  </m:r>
                                </m:sup>
                              </m:sSup>
                            </m:den>
                          </m:f>
                          <m:r>
                            <a:rPr lang="en-IN"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sSup>
                                <m:sSupPr>
                                  <m:ctrlPr>
                                    <a:rPr lang="en-IN" sz="3200" i="1">
                                      <a:solidFill>
                                        <a:srgbClr val="000000"/>
                                      </a:solidFill>
                                      <a:latin typeface="Cambria Math" panose="02040503050406030204" pitchFamily="18" charset="0"/>
                                    </a:rPr>
                                  </m:ctrlPr>
                                </m:sSupPr>
                                <m:e>
                                  <m:r>
                                    <a:rPr lang="en-IN" sz="3200" i="1">
                                      <a:solidFill>
                                        <a:srgbClr val="000000"/>
                                      </a:solidFill>
                                      <a:latin typeface="Cambria Math" panose="02040503050406030204" pitchFamily="18" charset="0"/>
                                      <a:ea typeface="Cambria Math" panose="02040503050406030204" pitchFamily="18" charset="0"/>
                                    </a:rPr>
                                    <m:t>𝜕</m:t>
                                  </m:r>
                                </m:e>
                                <m:sup>
                                  <m:r>
                                    <a:rPr lang="en-US" sz="3200" i="1">
                                      <a:solidFill>
                                        <a:srgbClr val="000000"/>
                                      </a:solidFill>
                                      <a:latin typeface="Cambria Math" panose="02040503050406030204" pitchFamily="18" charset="0"/>
                                    </a:rPr>
                                    <m:t>2</m:t>
                                  </m:r>
                                </m:sup>
                              </m:sSup>
                              <m:r>
                                <a:rPr lang="en-IN" sz="3200" i="1">
                                  <a:solidFill>
                                    <a:srgbClr val="000000"/>
                                  </a:solidFill>
                                  <a:latin typeface="Cambria Math" panose="02040503050406030204" pitchFamily="18" charset="0"/>
                                </a:rPr>
                                <m:t>𝑢</m:t>
                              </m:r>
                            </m:num>
                            <m:den>
                              <m:r>
                                <a:rPr lang="en-IN" sz="3200" i="1">
                                  <a:solidFill>
                                    <a:srgbClr val="000000"/>
                                  </a:solidFill>
                                  <a:latin typeface="Cambria Math" panose="02040503050406030204" pitchFamily="18" charset="0"/>
                                </a:rPr>
                                <m:t>𝜕</m:t>
                              </m:r>
                              <m:sSup>
                                <m:sSupPr>
                                  <m:ctrlPr>
                                    <a:rPr lang="en-IN" sz="3200" i="1">
                                      <a:solidFill>
                                        <a:srgbClr val="000000"/>
                                      </a:solidFill>
                                      <a:latin typeface="Cambria Math" panose="02040503050406030204" pitchFamily="18" charset="0"/>
                                    </a:rPr>
                                  </m:ctrlPr>
                                </m:sSupPr>
                                <m:e>
                                  <m:r>
                                    <a:rPr lang="en-US" sz="3200" i="1">
                                      <a:solidFill>
                                        <a:srgbClr val="000000"/>
                                      </a:solidFill>
                                      <a:latin typeface="Cambria Math" panose="02040503050406030204" pitchFamily="18" charset="0"/>
                                    </a:rPr>
                                    <m:t>𝑦</m:t>
                                  </m:r>
                                </m:e>
                                <m:sup>
                                  <m:r>
                                    <a:rPr lang="en-US" sz="3200" i="1">
                                      <a:solidFill>
                                        <a:srgbClr val="000000"/>
                                      </a:solidFill>
                                      <a:latin typeface="Cambria Math" panose="02040503050406030204" pitchFamily="18" charset="0"/>
                                    </a:rPr>
                                    <m:t>2</m:t>
                                  </m:r>
                                </m:sup>
                              </m:sSup>
                            </m:den>
                          </m:f>
                          <m:r>
                            <a:rPr lang="en-US"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sSup>
                                <m:sSupPr>
                                  <m:ctrlPr>
                                    <a:rPr lang="en-IN" sz="3200" i="1">
                                      <a:solidFill>
                                        <a:srgbClr val="000000"/>
                                      </a:solidFill>
                                      <a:latin typeface="Cambria Math" panose="02040503050406030204" pitchFamily="18" charset="0"/>
                                    </a:rPr>
                                  </m:ctrlPr>
                                </m:sSupPr>
                                <m:e>
                                  <m:r>
                                    <a:rPr lang="en-IN" sz="3200" i="1">
                                      <a:solidFill>
                                        <a:srgbClr val="000000"/>
                                      </a:solidFill>
                                      <a:latin typeface="Cambria Math" panose="02040503050406030204" pitchFamily="18" charset="0"/>
                                      <a:ea typeface="Cambria Math" panose="02040503050406030204" pitchFamily="18" charset="0"/>
                                    </a:rPr>
                                    <m:t>𝜕</m:t>
                                  </m:r>
                                </m:e>
                                <m:sup>
                                  <m:r>
                                    <a:rPr lang="en-US" sz="3200" i="1">
                                      <a:solidFill>
                                        <a:srgbClr val="000000"/>
                                      </a:solidFill>
                                      <a:latin typeface="Cambria Math" panose="02040503050406030204" pitchFamily="18" charset="0"/>
                                    </a:rPr>
                                    <m:t>2</m:t>
                                  </m:r>
                                </m:sup>
                              </m:sSup>
                              <m:r>
                                <a:rPr lang="en-IN" sz="3200" i="1">
                                  <a:solidFill>
                                    <a:srgbClr val="000000"/>
                                  </a:solidFill>
                                  <a:latin typeface="Cambria Math" panose="02040503050406030204" pitchFamily="18" charset="0"/>
                                </a:rPr>
                                <m:t>𝑢</m:t>
                              </m:r>
                            </m:num>
                            <m:den>
                              <m:r>
                                <a:rPr lang="en-IN" sz="3200" i="1">
                                  <a:solidFill>
                                    <a:srgbClr val="000000"/>
                                  </a:solidFill>
                                  <a:latin typeface="Cambria Math" panose="02040503050406030204" pitchFamily="18" charset="0"/>
                                </a:rPr>
                                <m:t>𝜕</m:t>
                              </m:r>
                              <m:sSup>
                                <m:sSupPr>
                                  <m:ctrlPr>
                                    <a:rPr lang="en-IN" sz="3200" i="1">
                                      <a:solidFill>
                                        <a:srgbClr val="000000"/>
                                      </a:solidFill>
                                      <a:latin typeface="Cambria Math" panose="02040503050406030204" pitchFamily="18" charset="0"/>
                                    </a:rPr>
                                  </m:ctrlPr>
                                </m:sSupPr>
                                <m:e>
                                  <m:r>
                                    <a:rPr lang="en-US" sz="3200" i="1">
                                      <a:solidFill>
                                        <a:srgbClr val="000000"/>
                                      </a:solidFill>
                                      <a:latin typeface="Cambria Math" panose="02040503050406030204" pitchFamily="18" charset="0"/>
                                    </a:rPr>
                                    <m:t>𝑧</m:t>
                                  </m:r>
                                </m:e>
                                <m:sup>
                                  <m:r>
                                    <a:rPr lang="en-US" sz="3200" i="1">
                                      <a:solidFill>
                                        <a:srgbClr val="000000"/>
                                      </a:solidFill>
                                      <a:latin typeface="Cambria Math" panose="02040503050406030204" pitchFamily="18" charset="0"/>
                                    </a:rPr>
                                    <m:t>2</m:t>
                                  </m:r>
                                </m:sup>
                              </m:sSup>
                            </m:den>
                          </m:f>
                        </m:e>
                      </m:d>
                    </m:oMath>
                  </m:oMathPara>
                </a14:m>
                <a:endParaRPr lang="en-US" sz="3200" i="1" dirty="0">
                  <a:solidFill>
                    <a:srgbClr val="000000"/>
                  </a:solidFill>
                  <a:latin typeface="Cambria Math" panose="02040503050406030204" pitchFamily="18" charset="0"/>
                  <a:ea typeface="Cambria Math" panose="02040503050406030204" pitchFamily="18" charset="0"/>
                </a:endParaRPr>
              </a:p>
            </p:txBody>
          </p:sp>
        </mc:Choice>
        <mc:Fallback xmlns="">
          <p:sp>
            <p:nvSpPr>
              <p:cNvPr id="22" name="Object 3">
                <a:extLst>
                  <a:ext uri="{FF2B5EF4-FFF2-40B4-BE49-F238E27FC236}">
                    <a16:creationId xmlns:a16="http://schemas.microsoft.com/office/drawing/2014/main" id="{87139C1F-3C12-2374-0ED8-52F3527AA275}"/>
                  </a:ext>
                </a:extLst>
              </p:cNvPr>
              <p:cNvSpPr txBox="1">
                <a:spLocks noRot="1" noChangeAspect="1" noMove="1" noResize="1" noEditPoints="1" noAdjustHandles="1" noChangeArrowheads="1" noChangeShapeType="1" noTextEdit="1"/>
              </p:cNvSpPr>
              <p:nvPr/>
            </p:nvSpPr>
            <p:spPr bwMode="auto">
              <a:xfrm>
                <a:off x="304800" y="2258070"/>
                <a:ext cx="8763000" cy="1170930"/>
              </a:xfrm>
              <a:prstGeom prst="rect">
                <a:avLst/>
              </a:prstGeom>
              <a:blipFill>
                <a:blip r:embed="rId2"/>
                <a:stretch>
                  <a:fillRect/>
                </a:stretch>
              </a:blipFill>
              <a:ln>
                <a:noFill/>
              </a:ln>
              <a:effectLst/>
            </p:spPr>
            <p:txBody>
              <a:bodyPr/>
              <a:lstStyle/>
              <a:p>
                <a:r>
                  <a:rPr lang="en-US">
                    <a:noFill/>
                  </a:rPr>
                  <a:t> </a:t>
                </a:r>
              </a:p>
            </p:txBody>
          </p:sp>
        </mc:Fallback>
      </mc:AlternateContent>
      <p:sp>
        <p:nvSpPr>
          <p:cNvPr id="24" name="Content Placeholder 2">
            <a:extLst>
              <a:ext uri="{FF2B5EF4-FFF2-40B4-BE49-F238E27FC236}">
                <a16:creationId xmlns:a16="http://schemas.microsoft.com/office/drawing/2014/main" id="{F8CA5BE2-08E9-322F-C4CE-67751BB630DC}"/>
              </a:ext>
            </a:extLst>
          </p:cNvPr>
          <p:cNvSpPr txBox="1">
            <a:spLocks/>
          </p:cNvSpPr>
          <p:nvPr/>
        </p:nvSpPr>
        <p:spPr>
          <a:xfrm>
            <a:off x="152400" y="3124200"/>
            <a:ext cx="3733800" cy="4268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i="1" kern="0" dirty="0"/>
              <a:t>Y</a:t>
            </a:r>
            <a:r>
              <a:rPr lang="en-US" altLang="en-US" sz="2400" kern="0" dirty="0"/>
              <a:t>-momentum Equation: </a:t>
            </a:r>
          </a:p>
        </p:txBody>
      </p:sp>
      <mc:AlternateContent xmlns:mc="http://schemas.openxmlformats.org/markup-compatibility/2006" xmlns:a14="http://schemas.microsoft.com/office/drawing/2010/main">
        <mc:Choice Requires="a14">
          <p:sp>
            <p:nvSpPr>
              <p:cNvPr id="30" name="Object 3">
                <a:extLst>
                  <a:ext uri="{FF2B5EF4-FFF2-40B4-BE49-F238E27FC236}">
                    <a16:creationId xmlns:a16="http://schemas.microsoft.com/office/drawing/2014/main" id="{95FFF562-0B44-9444-F8CC-93126968441A}"/>
                  </a:ext>
                </a:extLst>
              </p:cNvPr>
              <p:cNvSpPr txBox="1"/>
              <p:nvPr/>
            </p:nvSpPr>
            <p:spPr bwMode="auto">
              <a:xfrm>
                <a:off x="381000" y="3537594"/>
                <a:ext cx="8610600" cy="128090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𝑣</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𝑡</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𝑣</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𝑥</m:t>
                          </m:r>
                        </m:den>
                      </m:f>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𝑣</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𝑣</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𝑤</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𝑣</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𝑧</m:t>
                          </m:r>
                        </m:den>
                      </m:f>
                      <m:r>
                        <a:rPr lang="en-US" i="1">
                          <a:solidFill>
                            <a:srgbClr val="000000"/>
                          </a:solidFill>
                          <a:latin typeface="Cambria Math" panose="02040503050406030204" pitchFamily="18" charset="0"/>
                          <a:ea typeface="Cambria Math" panose="02040503050406030204" pitchFamily="18" charset="0"/>
                        </a:rPr>
                        <m:t> </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𝑔</m:t>
                          </m:r>
                        </m:e>
                        <m:sub>
                          <m:r>
                            <a:rPr lang="en-US" b="0" i="1" smtClean="0">
                              <a:solidFill>
                                <a:srgbClr val="000000"/>
                              </a:solidFill>
                              <a:latin typeface="Cambria Math" panose="02040503050406030204" pitchFamily="18" charset="0"/>
                            </a:rPr>
                            <m:t>𝑦</m:t>
                          </m:r>
                        </m:sub>
                      </m:sSub>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IN" i="1" smtClean="0">
                              <a:solidFill>
                                <a:srgbClr val="000000"/>
                              </a:solidFill>
                              <a:latin typeface="Cambria Math" panose="02040503050406030204" pitchFamily="18" charset="0"/>
                              <a:ea typeface="Cambria Math" panose="02040503050406030204" pitchFamily="18" charset="0"/>
                            </a:rPr>
                            <m:t>𝜌</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𝑝</m:t>
                          </m:r>
                        </m:num>
                        <m:den>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r>
                        <a:rPr lang="en-IN" i="1" smtClean="0">
                          <a:solidFill>
                            <a:srgbClr val="FF0000"/>
                          </a:solidFill>
                          <a:latin typeface="Cambria Math" panose="02040503050406030204" pitchFamily="18" charset="0"/>
                          <a:ea typeface="Cambria Math" panose="02040503050406030204" pitchFamily="18" charset="0"/>
                        </a:rPr>
                        <m:t>𝜈</m:t>
                      </m:r>
                      <m:d>
                        <m:dPr>
                          <m:begChr m:val="{"/>
                          <m:endChr m:val="}"/>
                          <m:ctrlPr>
                            <a:rPr lang="en-IN" i="1" smtClean="0">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𝑣</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𝑣</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𝑣</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𝑧</m:t>
                                  </m:r>
                                </m:e>
                                <m:sup>
                                  <m:r>
                                    <a:rPr lang="en-US" i="1">
                                      <a:solidFill>
                                        <a:srgbClr val="000000"/>
                                      </a:solidFill>
                                      <a:latin typeface="Cambria Math" panose="02040503050406030204" pitchFamily="18" charset="0"/>
                                    </a:rPr>
                                    <m:t>2</m:t>
                                  </m:r>
                                </m:sup>
                              </m:sSup>
                            </m:den>
                          </m:f>
                        </m:e>
                      </m:d>
                    </m:oMath>
                  </m:oMathPara>
                </a14:m>
                <a:endParaRPr lang="en-US" i="1" dirty="0">
                  <a:solidFill>
                    <a:srgbClr val="000000"/>
                  </a:solidFill>
                  <a:latin typeface="Cambria Math" panose="02040503050406030204" pitchFamily="18" charset="0"/>
                  <a:ea typeface="Cambria Math" panose="02040503050406030204" pitchFamily="18" charset="0"/>
                </a:endParaRPr>
              </a:p>
            </p:txBody>
          </p:sp>
        </mc:Choice>
        <mc:Fallback xmlns="">
          <p:sp>
            <p:nvSpPr>
              <p:cNvPr id="30" name="Object 3">
                <a:extLst>
                  <a:ext uri="{FF2B5EF4-FFF2-40B4-BE49-F238E27FC236}">
                    <a16:creationId xmlns:a16="http://schemas.microsoft.com/office/drawing/2014/main" id="{95FFF562-0B44-9444-F8CC-93126968441A}"/>
                  </a:ext>
                </a:extLst>
              </p:cNvPr>
              <p:cNvSpPr txBox="1">
                <a:spLocks noRot="1" noChangeAspect="1" noMove="1" noResize="1" noEditPoints="1" noAdjustHandles="1" noChangeArrowheads="1" noChangeShapeType="1" noTextEdit="1"/>
              </p:cNvSpPr>
              <p:nvPr/>
            </p:nvSpPr>
            <p:spPr bwMode="auto">
              <a:xfrm>
                <a:off x="381000" y="3537594"/>
                <a:ext cx="8610600" cy="1280902"/>
              </a:xfrm>
              <a:prstGeom prst="rect">
                <a:avLst/>
              </a:prstGeom>
              <a:blipFill>
                <a:blip r:embed="rId3"/>
                <a:stretch>
                  <a:fillRect/>
                </a:stretch>
              </a:blipFill>
              <a:ln>
                <a:noFill/>
              </a:ln>
              <a:effectLst/>
            </p:spPr>
            <p:txBody>
              <a:bodyPr/>
              <a:lstStyle/>
              <a:p>
                <a:r>
                  <a:rPr lang="en-US">
                    <a:noFill/>
                  </a:rPr>
                  <a:t> </a:t>
                </a:r>
              </a:p>
            </p:txBody>
          </p:sp>
        </mc:Fallback>
      </mc:AlternateContent>
      <p:sp>
        <p:nvSpPr>
          <p:cNvPr id="31" name="Content Placeholder 2">
            <a:extLst>
              <a:ext uri="{FF2B5EF4-FFF2-40B4-BE49-F238E27FC236}">
                <a16:creationId xmlns:a16="http://schemas.microsoft.com/office/drawing/2014/main" id="{75B74034-78CA-C743-6760-B88D467A7A35}"/>
              </a:ext>
            </a:extLst>
          </p:cNvPr>
          <p:cNvSpPr txBox="1">
            <a:spLocks/>
          </p:cNvSpPr>
          <p:nvPr/>
        </p:nvSpPr>
        <p:spPr>
          <a:xfrm>
            <a:off x="76200" y="4419600"/>
            <a:ext cx="7047778" cy="4268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i="1" kern="0" dirty="0"/>
              <a:t>Z</a:t>
            </a:r>
            <a:r>
              <a:rPr lang="en-US" altLang="en-US" sz="2400" kern="0" dirty="0"/>
              <a:t>-momentum Equation: </a:t>
            </a:r>
          </a:p>
        </p:txBody>
      </p:sp>
      <mc:AlternateContent xmlns:mc="http://schemas.openxmlformats.org/markup-compatibility/2006" xmlns:a14="http://schemas.microsoft.com/office/drawing/2010/main">
        <mc:Choice Requires="a14">
          <p:sp>
            <p:nvSpPr>
              <p:cNvPr id="6144" name="Object 3">
                <a:extLst>
                  <a:ext uri="{FF2B5EF4-FFF2-40B4-BE49-F238E27FC236}">
                    <a16:creationId xmlns:a16="http://schemas.microsoft.com/office/drawing/2014/main" id="{CE1158C2-9C50-2300-E87A-4357AFDDED95}"/>
                  </a:ext>
                </a:extLst>
              </p:cNvPr>
              <p:cNvSpPr txBox="1"/>
              <p:nvPr/>
            </p:nvSpPr>
            <p:spPr bwMode="auto">
              <a:xfrm>
                <a:off x="255588" y="4809548"/>
                <a:ext cx="8736012" cy="121025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𝑤</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𝑡</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𝑤</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𝑥</m:t>
                          </m:r>
                        </m:den>
                      </m:f>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𝑣</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𝑤</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𝑤</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𝑤</m:t>
                          </m:r>
                        </m:num>
                        <m:den>
                          <m:r>
                            <a:rPr lang="en-IN"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𝑧</m:t>
                          </m:r>
                        </m:den>
                      </m:f>
                      <m:r>
                        <a:rPr lang="en-US" i="1">
                          <a:solidFill>
                            <a:srgbClr val="000000"/>
                          </a:solidFill>
                          <a:latin typeface="Cambria Math" panose="02040503050406030204" pitchFamily="18" charset="0"/>
                          <a:ea typeface="Cambria Math" panose="02040503050406030204" pitchFamily="18" charset="0"/>
                        </a:rPr>
                        <m:t> </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𝑔</m:t>
                          </m:r>
                        </m:e>
                        <m:sub>
                          <m:r>
                            <a:rPr lang="en-US" b="0" i="1" smtClean="0">
                              <a:solidFill>
                                <a:srgbClr val="000000"/>
                              </a:solidFill>
                              <a:latin typeface="Cambria Math" panose="02040503050406030204" pitchFamily="18" charset="0"/>
                            </a:rPr>
                            <m:t>𝑧</m:t>
                          </m:r>
                        </m:sub>
                      </m:sSub>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IN" i="1" smtClean="0">
                              <a:solidFill>
                                <a:srgbClr val="000000"/>
                              </a:solidFill>
                              <a:latin typeface="Cambria Math" panose="02040503050406030204" pitchFamily="18" charset="0"/>
                              <a:ea typeface="Cambria Math" panose="02040503050406030204" pitchFamily="18" charset="0"/>
                            </a:rPr>
                            <m:t>𝜌</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𝑝</m:t>
                          </m:r>
                        </m:num>
                        <m:den>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𝑧</m:t>
                          </m:r>
                        </m:den>
                      </m:f>
                      <m:r>
                        <a:rPr lang="en-IN" i="1">
                          <a:solidFill>
                            <a:srgbClr val="000000"/>
                          </a:solidFill>
                          <a:latin typeface="Cambria Math" panose="02040503050406030204" pitchFamily="18" charset="0"/>
                        </a:rPr>
                        <m:t>+</m:t>
                      </m:r>
                      <m:r>
                        <a:rPr lang="en-IN" i="1" smtClean="0">
                          <a:solidFill>
                            <a:srgbClr val="FF0000"/>
                          </a:solidFill>
                          <a:latin typeface="Cambria Math" panose="02040503050406030204" pitchFamily="18" charset="0"/>
                          <a:ea typeface="Cambria Math" panose="02040503050406030204" pitchFamily="18" charset="0"/>
                        </a:rPr>
                        <m:t>𝜈</m:t>
                      </m:r>
                      <m:d>
                        <m:dPr>
                          <m:begChr m:val="{"/>
                          <m:endChr m:val="}"/>
                          <m:ctrlPr>
                            <a:rPr lang="en-IN" i="1" smtClean="0">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𝑤</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𝑤</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𝑤</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𝑧</m:t>
                                  </m:r>
                                </m:e>
                                <m:sup>
                                  <m:r>
                                    <a:rPr lang="en-US" i="1">
                                      <a:solidFill>
                                        <a:srgbClr val="000000"/>
                                      </a:solidFill>
                                      <a:latin typeface="Cambria Math" panose="02040503050406030204" pitchFamily="18" charset="0"/>
                                    </a:rPr>
                                    <m:t>2</m:t>
                                  </m:r>
                                </m:sup>
                              </m:sSup>
                            </m:den>
                          </m:f>
                        </m:e>
                      </m:d>
                    </m:oMath>
                  </m:oMathPara>
                </a14:m>
                <a:endParaRPr lang="en-US" i="1" dirty="0">
                  <a:solidFill>
                    <a:srgbClr val="000000"/>
                  </a:solidFill>
                  <a:latin typeface="Cambria Math" panose="02040503050406030204" pitchFamily="18" charset="0"/>
                  <a:ea typeface="Cambria Math" panose="02040503050406030204" pitchFamily="18" charset="0"/>
                </a:endParaRPr>
              </a:p>
            </p:txBody>
          </p:sp>
        </mc:Choice>
        <mc:Fallback xmlns="">
          <p:sp>
            <p:nvSpPr>
              <p:cNvPr id="6144" name="Object 3">
                <a:extLst>
                  <a:ext uri="{FF2B5EF4-FFF2-40B4-BE49-F238E27FC236}">
                    <a16:creationId xmlns:a16="http://schemas.microsoft.com/office/drawing/2014/main" id="{CE1158C2-9C50-2300-E87A-4357AFDDED95}"/>
                  </a:ext>
                </a:extLst>
              </p:cNvPr>
              <p:cNvSpPr txBox="1">
                <a:spLocks noRot="1" noChangeAspect="1" noMove="1" noResize="1" noEditPoints="1" noAdjustHandles="1" noChangeArrowheads="1" noChangeShapeType="1" noTextEdit="1"/>
              </p:cNvSpPr>
              <p:nvPr/>
            </p:nvSpPr>
            <p:spPr bwMode="auto">
              <a:xfrm>
                <a:off x="255588" y="4809548"/>
                <a:ext cx="8736012" cy="1210252"/>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3">
                <a:extLst>
                  <a:ext uri="{FF2B5EF4-FFF2-40B4-BE49-F238E27FC236}">
                    <a16:creationId xmlns:a16="http://schemas.microsoft.com/office/drawing/2014/main" id="{FBDFA1A2-CCA0-B15D-094D-80156B7953C1}"/>
                  </a:ext>
                </a:extLst>
              </p:cNvPr>
              <p:cNvSpPr txBox="1"/>
              <p:nvPr/>
            </p:nvSpPr>
            <p:spPr bwMode="auto">
              <a:xfrm>
                <a:off x="4230687" y="1066800"/>
                <a:ext cx="1712913" cy="533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r>
                        <a:rPr lang="en-IN" i="1">
                          <a:solidFill>
                            <a:srgbClr val="000000"/>
                          </a:solidFill>
                          <a:latin typeface="Cambria Math" panose="02040503050406030204" pitchFamily="18" charset="0"/>
                        </a:rPr>
                        <m:t>=0</m:t>
                      </m:r>
                    </m:oMath>
                  </m:oMathPara>
                </a14:m>
                <a:endParaRPr lang="en-IN" dirty="0"/>
              </a:p>
            </p:txBody>
          </p:sp>
        </mc:Choice>
        <mc:Fallback xmlns="">
          <p:sp>
            <p:nvSpPr>
              <p:cNvPr id="23" name="Object 3">
                <a:extLst>
                  <a:ext uri="{FF2B5EF4-FFF2-40B4-BE49-F238E27FC236}">
                    <a16:creationId xmlns:a16="http://schemas.microsoft.com/office/drawing/2014/main" id="{FBDFA1A2-CCA0-B15D-094D-80156B7953C1}"/>
                  </a:ext>
                </a:extLst>
              </p:cNvPr>
              <p:cNvSpPr txBox="1">
                <a:spLocks noRot="1" noChangeAspect="1" noMove="1" noResize="1" noEditPoints="1" noAdjustHandles="1" noChangeArrowheads="1" noChangeShapeType="1" noTextEdit="1"/>
              </p:cNvSpPr>
              <p:nvPr/>
            </p:nvSpPr>
            <p:spPr bwMode="auto">
              <a:xfrm>
                <a:off x="4230687" y="1066800"/>
                <a:ext cx="1712913" cy="533400"/>
              </a:xfrm>
              <a:prstGeom prst="rect">
                <a:avLst/>
              </a:prstGeom>
              <a:blipFill>
                <a:blip r:embed="rId5"/>
                <a:stretch>
                  <a:fillRect l="-712" t="-15909"/>
                </a:stretch>
              </a:blipFill>
              <a:ln>
                <a:noFill/>
              </a:ln>
              <a:effectLst/>
            </p:spPr>
            <p:txBody>
              <a:bodyPr/>
              <a:lstStyle/>
              <a:p>
                <a:r>
                  <a:rPr lang="en-US">
                    <a:noFill/>
                  </a:rPr>
                  <a:t> </a:t>
                </a:r>
              </a:p>
            </p:txBody>
          </p:sp>
        </mc:Fallback>
      </mc:AlternateContent>
      <p:sp>
        <p:nvSpPr>
          <p:cNvPr id="25" name="Content Placeholder 2">
            <a:extLst>
              <a:ext uri="{FF2B5EF4-FFF2-40B4-BE49-F238E27FC236}">
                <a16:creationId xmlns:a16="http://schemas.microsoft.com/office/drawing/2014/main" id="{862AA71E-4F3E-3F0F-C92B-A46F1255E448}"/>
              </a:ext>
            </a:extLst>
          </p:cNvPr>
          <p:cNvSpPr txBox="1">
            <a:spLocks/>
          </p:cNvSpPr>
          <p:nvPr/>
        </p:nvSpPr>
        <p:spPr>
          <a:xfrm>
            <a:off x="457200" y="1097174"/>
            <a:ext cx="7047778" cy="4268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kern="0" dirty="0"/>
              <a:t>Conservation of Mass:</a:t>
            </a:r>
          </a:p>
        </p:txBody>
      </p:sp>
      <p:sp>
        <p:nvSpPr>
          <p:cNvPr id="6165" name="Speech Bubble: Rectangle with Corners Rounded 6164">
            <a:extLst>
              <a:ext uri="{FF2B5EF4-FFF2-40B4-BE49-F238E27FC236}">
                <a16:creationId xmlns:a16="http://schemas.microsoft.com/office/drawing/2014/main" id="{6F38039F-B60E-A9D5-FC17-93E4FBBC032E}"/>
              </a:ext>
            </a:extLst>
          </p:cNvPr>
          <p:cNvSpPr/>
          <p:nvPr/>
        </p:nvSpPr>
        <p:spPr bwMode="auto">
          <a:xfrm rot="10800000">
            <a:off x="4800601" y="2225674"/>
            <a:ext cx="4114800" cy="4098925"/>
          </a:xfrm>
          <a:prstGeom prst="wedgeRoundRectCallout">
            <a:avLst/>
          </a:prstGeom>
          <a:noFill/>
          <a:ln w="5715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rgbClr val="FF0000"/>
              </a:solidFill>
              <a:effectLst/>
              <a:latin typeface="Times New Roman" pitchFamily="18" charset="0"/>
            </a:endParaRPr>
          </a:p>
        </p:txBody>
      </p:sp>
      <p:sp>
        <p:nvSpPr>
          <p:cNvPr id="6167" name="TextBox 6166">
            <a:extLst>
              <a:ext uri="{FF2B5EF4-FFF2-40B4-BE49-F238E27FC236}">
                <a16:creationId xmlns:a16="http://schemas.microsoft.com/office/drawing/2014/main" id="{7C6B47C3-8306-2F9C-8634-64DCD4AB580C}"/>
              </a:ext>
            </a:extLst>
          </p:cNvPr>
          <p:cNvSpPr txBox="1"/>
          <p:nvPr/>
        </p:nvSpPr>
        <p:spPr>
          <a:xfrm>
            <a:off x="6477000" y="1219200"/>
            <a:ext cx="2037737" cy="461665"/>
          </a:xfrm>
          <a:prstGeom prst="rect">
            <a:avLst/>
          </a:prstGeom>
          <a:noFill/>
        </p:spPr>
        <p:txBody>
          <a:bodyPr wrap="none" rtlCol="0">
            <a:spAutoFit/>
          </a:bodyPr>
          <a:lstStyle/>
          <a:p>
            <a:r>
              <a:rPr lang="en-US" dirty="0">
                <a:solidFill>
                  <a:srgbClr val="FF0000"/>
                </a:solidFill>
              </a:rPr>
              <a:t>Stokes Regime</a:t>
            </a:r>
            <a:endParaRPr lang="en-IN" dirty="0">
              <a:solidFill>
                <a:srgbClr val="FF0000"/>
              </a:solidFill>
            </a:endParaRPr>
          </a:p>
        </p:txBody>
      </p:sp>
      <p:sp>
        <p:nvSpPr>
          <p:cNvPr id="3" name="Speech Bubble: Rectangle with Corners Rounded 2">
            <a:extLst>
              <a:ext uri="{FF2B5EF4-FFF2-40B4-BE49-F238E27FC236}">
                <a16:creationId xmlns:a16="http://schemas.microsoft.com/office/drawing/2014/main" id="{6DC98348-6426-93C1-F86A-91CEFB1B089A}"/>
              </a:ext>
            </a:extLst>
          </p:cNvPr>
          <p:cNvSpPr/>
          <p:nvPr/>
        </p:nvSpPr>
        <p:spPr bwMode="auto">
          <a:xfrm rot="10800000">
            <a:off x="179388" y="1981200"/>
            <a:ext cx="5703887" cy="4312073"/>
          </a:xfrm>
          <a:prstGeom prst="wedgeRoundRectCallout">
            <a:avLst/>
          </a:prstGeom>
          <a:noFill/>
          <a:ln w="57150" cap="flat" cmpd="sng" algn="ctr">
            <a:solidFill>
              <a:srgbClr val="00B05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
        <p:nvSpPr>
          <p:cNvPr id="20" name="TextBox 19">
            <a:extLst>
              <a:ext uri="{FF2B5EF4-FFF2-40B4-BE49-F238E27FC236}">
                <a16:creationId xmlns:a16="http://schemas.microsoft.com/office/drawing/2014/main" id="{F1FB9D2F-1416-D68B-3D14-607E579D03A5}"/>
              </a:ext>
            </a:extLst>
          </p:cNvPr>
          <p:cNvSpPr txBox="1"/>
          <p:nvPr/>
        </p:nvSpPr>
        <p:spPr>
          <a:xfrm>
            <a:off x="1676400" y="1371600"/>
            <a:ext cx="1882247" cy="461665"/>
          </a:xfrm>
          <a:prstGeom prst="rect">
            <a:avLst/>
          </a:prstGeom>
          <a:noFill/>
        </p:spPr>
        <p:txBody>
          <a:bodyPr wrap="none" rtlCol="0">
            <a:spAutoFit/>
          </a:bodyPr>
          <a:lstStyle/>
          <a:p>
            <a:r>
              <a:rPr lang="en-US" dirty="0">
                <a:solidFill>
                  <a:srgbClr val="00B050"/>
                </a:solidFill>
              </a:rPr>
              <a:t>Euler Regime</a:t>
            </a:r>
            <a:endParaRPr lang="en-IN" dirty="0">
              <a:solidFill>
                <a:srgbClr val="00B050"/>
              </a:solidFill>
            </a:endParaRPr>
          </a:p>
        </p:txBody>
      </p:sp>
      <p:grpSp>
        <p:nvGrpSpPr>
          <p:cNvPr id="2" name="Group 38">
            <a:extLst>
              <a:ext uri="{FF2B5EF4-FFF2-40B4-BE49-F238E27FC236}">
                <a16:creationId xmlns:a16="http://schemas.microsoft.com/office/drawing/2014/main" id="{FDD139BB-6A98-E332-0B48-C98B1EBB009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11D2AB8-8E45-CD95-9D2B-78571078E766}"/>
                </a:ext>
              </a:extLst>
            </p:cNvPr>
            <p:cNvGrpSpPr>
              <a:grpSpLocks/>
            </p:cNvGrpSpPr>
            <p:nvPr/>
          </p:nvGrpSpPr>
          <p:grpSpPr bwMode="auto">
            <a:xfrm>
              <a:off x="0" y="0"/>
              <a:ext cx="9144000" cy="6858000"/>
              <a:chOff x="0" y="0"/>
              <a:chExt cx="9144000" cy="6858000"/>
            </a:xfrm>
          </p:grpSpPr>
          <p:grpSp>
            <p:nvGrpSpPr>
              <p:cNvPr id="6" name="Group 5">
                <a:extLst>
                  <a:ext uri="{FF2B5EF4-FFF2-40B4-BE49-F238E27FC236}">
                    <a16:creationId xmlns:a16="http://schemas.microsoft.com/office/drawing/2014/main" id="{874EBC75-8049-4109-9022-AB7B60A72C98}"/>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94F86210-FBB1-2574-4620-A8C3D69533E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9DA8351-A9BB-069C-9154-9E78CF38AB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E61DC71-5858-8827-483F-325491552D3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1CA6AB6E-2C07-A8A1-2D6C-0F8B2210FE5B}"/>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97A46C2-73CE-728F-0635-3F89AEA6A7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01F956C1-D867-03A3-E949-39022489EE1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006739C-D316-0AD6-1AEB-445713A2ABA4}"/>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31EE1E67-6B0C-D86F-1DB4-0F2C5CD5582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9BFC61E0-9837-9C20-2D2A-2EA225B481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DDDE30CD-C990-0290-D13F-6E51B506E05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B61B405E-7F0F-7CD6-C297-903D4BAB8EB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BA7F02A8-8EB0-31B6-FADE-F2AB880EEE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0182416-8BCB-9A05-B27D-ADC8946EAE9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4D31BB9-2005-5702-0224-B72F7B4167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237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ppt_w</p:attrName>
                                        </p:attrNameLst>
                                      </p:cBhvr>
                                      <p:tavLst>
                                        <p:tav tm="0" fmla="#ppt_w*sin(2.5*pi*$)">
                                          <p:val>
                                            <p:fltVal val="0"/>
                                          </p:val>
                                        </p:tav>
                                        <p:tav tm="100000">
                                          <p:val>
                                            <p:fltVal val="1"/>
                                          </p:val>
                                        </p:tav>
                                      </p:tavLst>
                                    </p:anim>
                                    <p:anim calcmode="lin" valueType="num">
                                      <p:cBhvr>
                                        <p:cTn id="9" dur="125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6165"/>
                                        </p:tgtEl>
                                        <p:attrNameLst>
                                          <p:attrName>style.visibility</p:attrName>
                                        </p:attrNameLst>
                                      </p:cBhvr>
                                      <p:to>
                                        <p:strVal val="visible"/>
                                      </p:to>
                                    </p:set>
                                    <p:animEffect transition="in" filter="fade">
                                      <p:cBhvr>
                                        <p:cTn id="20" dur="750"/>
                                        <p:tgtEl>
                                          <p:spTgt spid="6165"/>
                                        </p:tgtEl>
                                      </p:cBhvr>
                                    </p:animEffect>
                                    <p:anim calcmode="lin" valueType="num">
                                      <p:cBhvr>
                                        <p:cTn id="21" dur="750" fill="hold"/>
                                        <p:tgtEl>
                                          <p:spTgt spid="6165"/>
                                        </p:tgtEl>
                                        <p:attrNameLst>
                                          <p:attrName>ppt_w</p:attrName>
                                        </p:attrNameLst>
                                      </p:cBhvr>
                                      <p:tavLst>
                                        <p:tav tm="0" fmla="#ppt_w*sin(2.5*pi*$)">
                                          <p:val>
                                            <p:fltVal val="0"/>
                                          </p:val>
                                        </p:tav>
                                        <p:tav tm="100000">
                                          <p:val>
                                            <p:fltVal val="1"/>
                                          </p:val>
                                        </p:tav>
                                      </p:tavLst>
                                    </p:anim>
                                    <p:anim calcmode="lin" valueType="num">
                                      <p:cBhvr>
                                        <p:cTn id="22" dur="750" fill="hold"/>
                                        <p:tgtEl>
                                          <p:spTgt spid="6165"/>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167"/>
                                        </p:tgtEl>
                                        <p:attrNameLst>
                                          <p:attrName>style.visibility</p:attrName>
                                        </p:attrNameLst>
                                      </p:cBhvr>
                                      <p:to>
                                        <p:strVal val="visible"/>
                                      </p:to>
                                    </p:set>
                                    <p:anim calcmode="lin" valueType="num">
                                      <p:cBhvr additive="base">
                                        <p:cTn id="27" dur="500" fill="hold"/>
                                        <p:tgtEl>
                                          <p:spTgt spid="6167"/>
                                        </p:tgtEl>
                                        <p:attrNameLst>
                                          <p:attrName>ppt_x</p:attrName>
                                        </p:attrNameLst>
                                      </p:cBhvr>
                                      <p:tavLst>
                                        <p:tav tm="0">
                                          <p:val>
                                            <p:strVal val="#ppt_x"/>
                                          </p:val>
                                        </p:tav>
                                        <p:tav tm="100000">
                                          <p:val>
                                            <p:strVal val="#ppt_x"/>
                                          </p:val>
                                        </p:tav>
                                      </p:tavLst>
                                    </p:anim>
                                    <p:anim calcmode="lin" valueType="num">
                                      <p:cBhvr additive="base">
                                        <p:cTn id="28" dur="500" fill="hold"/>
                                        <p:tgtEl>
                                          <p:spTgt spid="61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4" grpId="0" build="p"/>
      <p:bldP spid="31" grpId="0" build="p"/>
      <p:bldP spid="25" grpId="0" build="p"/>
      <p:bldP spid="6165" grpId="0" animBg="1"/>
      <p:bldP spid="6167" grpId="0"/>
      <p:bldP spid="3"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Title 1">
            <a:extLst>
              <a:ext uri="{FF2B5EF4-FFF2-40B4-BE49-F238E27FC236}">
                <a16:creationId xmlns:a16="http://schemas.microsoft.com/office/drawing/2014/main" id="{F28EF2C2-8E58-B4D7-8B4C-E659BF829206}"/>
              </a:ext>
            </a:extLst>
          </p:cNvPr>
          <p:cNvSpPr>
            <a:spLocks noGrp="1"/>
          </p:cNvSpPr>
          <p:nvPr>
            <p:ph type="title"/>
          </p:nvPr>
        </p:nvSpPr>
        <p:spPr>
          <a:xfrm>
            <a:off x="700830" y="268720"/>
            <a:ext cx="6109071" cy="852055"/>
          </a:xfrm>
        </p:spPr>
        <p:txBody>
          <a:bodyPr/>
          <a:lstStyle/>
          <a:p>
            <a:r>
              <a:rPr lang="en-US" altLang="en-US" sz="2800" dirty="0"/>
              <a:t>Stokes Equation for (Exclusively) Viscous Flow Systems</a:t>
            </a:r>
          </a:p>
        </p:txBody>
      </p:sp>
      <p:sp>
        <p:nvSpPr>
          <p:cNvPr id="3" name="Content Placeholder 2">
            <a:extLst>
              <a:ext uri="{FF2B5EF4-FFF2-40B4-BE49-F238E27FC236}">
                <a16:creationId xmlns:a16="http://schemas.microsoft.com/office/drawing/2014/main" id="{1DDA89DB-8D13-97F3-307E-93968BC8A460}"/>
              </a:ext>
            </a:extLst>
          </p:cNvPr>
          <p:cNvSpPr>
            <a:spLocks noGrp="1"/>
          </p:cNvSpPr>
          <p:nvPr>
            <p:ph idx="1"/>
          </p:nvPr>
        </p:nvSpPr>
        <p:spPr>
          <a:xfrm>
            <a:off x="341457" y="1371600"/>
            <a:ext cx="8550275" cy="1525587"/>
          </a:xfrm>
        </p:spPr>
        <p:txBody>
          <a:bodyPr/>
          <a:lstStyle/>
          <a:p>
            <a:r>
              <a:rPr lang="en-US" altLang="en-US" sz="2400" dirty="0"/>
              <a:t>The basic assumption of creeping flow was developed by Stokes (1851) in a seminal paper.</a:t>
            </a:r>
          </a:p>
          <a:p>
            <a:r>
              <a:rPr lang="en-US" altLang="en-US" sz="2400" dirty="0"/>
              <a:t>This states that density (inertia) terms are negligible in the momentum equation.</a:t>
            </a:r>
          </a:p>
        </p:txBody>
      </p:sp>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07E385D9-9BFF-889C-F111-3406B58F94C7}"/>
                  </a:ext>
                </a:extLst>
              </p:cNvPr>
              <p:cNvSpPr txBox="1"/>
              <p:nvPr/>
            </p:nvSpPr>
            <p:spPr bwMode="auto">
              <a:xfrm>
                <a:off x="5487741" y="5143500"/>
                <a:ext cx="2239962" cy="685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sz="2800" i="1">
                          <a:solidFill>
                            <a:srgbClr val="000000"/>
                          </a:solidFill>
                          <a:latin typeface="Cambria Math" panose="02040503050406030204" pitchFamily="18" charset="0"/>
                        </a:rPr>
                        <m:t>𝜇</m:t>
                      </m:r>
                      <m:sSup>
                        <m:sSupPr>
                          <m:ctrlPr>
                            <a:rPr lang="en-IN" sz="2800" i="1">
                              <a:solidFill>
                                <a:srgbClr val="000000"/>
                              </a:solidFill>
                              <a:latin typeface="Cambria Math" panose="02040503050406030204" pitchFamily="18" charset="0"/>
                            </a:rPr>
                          </m:ctrlPr>
                        </m:sSupPr>
                        <m:e>
                          <m:r>
                            <m:rPr>
                              <m:sty m:val="p"/>
                            </m:rPr>
                            <a:rPr lang="en-IN" sz="2800" i="1">
                              <a:solidFill>
                                <a:srgbClr val="000000"/>
                              </a:solidFill>
                              <a:latin typeface="Cambria Math" panose="02040503050406030204" pitchFamily="18" charset="0"/>
                            </a:rPr>
                            <m:t>∇</m:t>
                          </m:r>
                        </m:e>
                        <m:sup>
                          <m:r>
                            <a:rPr lang="en-IN" sz="2800" i="1">
                              <a:solidFill>
                                <a:srgbClr val="000000"/>
                              </a:solidFill>
                              <a:latin typeface="Cambria Math" panose="02040503050406030204" pitchFamily="18" charset="0"/>
                            </a:rPr>
                            <m:t>2</m:t>
                          </m:r>
                        </m:sup>
                      </m:sSup>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r>
                        <a:rPr lang="en-IN" sz="2800" i="1">
                          <a:solidFill>
                            <a:srgbClr val="000000"/>
                          </a:solidFill>
                          <a:latin typeface="Cambria Math" panose="02040503050406030204" pitchFamily="18" charset="0"/>
                        </a:rPr>
                        <m:t>=</m:t>
                      </m:r>
                      <m:r>
                        <m:rPr>
                          <m:sty m:val="p"/>
                        </m:rP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𝑝</m:t>
                      </m:r>
                    </m:oMath>
                  </m:oMathPara>
                </a14:m>
                <a:endParaRPr lang="en-IN" sz="2800" dirty="0"/>
              </a:p>
            </p:txBody>
          </p:sp>
        </mc:Choice>
        <mc:Fallback xmlns="">
          <p:sp>
            <p:nvSpPr>
              <p:cNvPr id="5" name="Object 3">
                <a:extLst>
                  <a:ext uri="{FF2B5EF4-FFF2-40B4-BE49-F238E27FC236}">
                    <a16:creationId xmlns:a16="http://schemas.microsoft.com/office/drawing/2014/main" id="{07E385D9-9BFF-889C-F111-3406B58F94C7}"/>
                  </a:ext>
                </a:extLst>
              </p:cNvPr>
              <p:cNvSpPr txBox="1">
                <a:spLocks noRot="1" noChangeAspect="1" noMove="1" noResize="1" noEditPoints="1" noAdjustHandles="1" noChangeArrowheads="1" noChangeShapeType="1" noTextEdit="1"/>
              </p:cNvSpPr>
              <p:nvPr/>
            </p:nvSpPr>
            <p:spPr bwMode="auto">
              <a:xfrm>
                <a:off x="5487741" y="5143500"/>
                <a:ext cx="2239962" cy="685800"/>
              </a:xfrm>
              <a:prstGeom prst="rect">
                <a:avLst/>
              </a:prstGeom>
              <a:blipFill>
                <a:blip r:embed="rId2"/>
                <a:stretch>
                  <a:fillRect/>
                </a:stretch>
              </a:blipFill>
              <a:ln>
                <a:noFill/>
              </a:ln>
              <a:effectLst/>
            </p:spPr>
            <p:txBody>
              <a:bodyPr/>
              <a:lstStyle/>
              <a:p>
                <a:r>
                  <a:rPr lang="en-US">
                    <a:noFill/>
                  </a:rPr>
                  <a:t> </a:t>
                </a:r>
              </a:p>
            </p:txBody>
          </p:sp>
        </mc:Fallback>
      </mc:AlternateContent>
      <p:sp>
        <p:nvSpPr>
          <p:cNvPr id="8" name="TextBox 7">
            <a:extLst>
              <a:ext uri="{FF2B5EF4-FFF2-40B4-BE49-F238E27FC236}">
                <a16:creationId xmlns:a16="http://schemas.microsoft.com/office/drawing/2014/main" id="{CC0B0F67-9A49-3465-F541-43AC11F487FB}"/>
              </a:ext>
            </a:extLst>
          </p:cNvPr>
          <p:cNvSpPr txBox="1">
            <a:spLocks noChangeArrowheads="1"/>
          </p:cNvSpPr>
          <p:nvPr/>
        </p:nvSpPr>
        <p:spPr bwMode="auto">
          <a:xfrm>
            <a:off x="3755366" y="6151981"/>
            <a:ext cx="731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with</a:t>
            </a:r>
          </a:p>
        </p:txBody>
      </p:sp>
      <mc:AlternateContent xmlns:mc="http://schemas.openxmlformats.org/markup-compatibility/2006" xmlns:a14="http://schemas.microsoft.com/office/drawing/2010/main">
        <mc:Choice Requires="a14">
          <p:sp>
            <p:nvSpPr>
              <p:cNvPr id="9" name="Object 3">
                <a:extLst>
                  <a:ext uri="{FF2B5EF4-FFF2-40B4-BE49-F238E27FC236}">
                    <a16:creationId xmlns:a16="http://schemas.microsoft.com/office/drawing/2014/main" id="{A4F0FFB8-E389-5780-6718-C87E951629C3}"/>
                  </a:ext>
                </a:extLst>
              </p:cNvPr>
              <p:cNvSpPr txBox="1"/>
              <p:nvPr/>
            </p:nvSpPr>
            <p:spPr bwMode="auto">
              <a:xfrm>
                <a:off x="5057059" y="6050859"/>
                <a:ext cx="1800942" cy="51403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m:rPr>
                          <m:sty m:val="p"/>
                        </m:rP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m:t>
                      </m:r>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𝑣</m:t>
                          </m:r>
                        </m:e>
                      </m:acc>
                      <m:r>
                        <a:rPr lang="en-IN" sz="2800" i="1">
                          <a:solidFill>
                            <a:srgbClr val="000000"/>
                          </a:solidFill>
                          <a:latin typeface="Cambria Math" panose="02040503050406030204" pitchFamily="18" charset="0"/>
                        </a:rPr>
                        <m:t>=0</m:t>
                      </m:r>
                    </m:oMath>
                  </m:oMathPara>
                </a14:m>
                <a:endParaRPr lang="en-IN" sz="2800" dirty="0"/>
              </a:p>
            </p:txBody>
          </p:sp>
        </mc:Choice>
        <mc:Fallback xmlns="">
          <p:sp>
            <p:nvSpPr>
              <p:cNvPr id="9" name="Object 3">
                <a:extLst>
                  <a:ext uri="{FF2B5EF4-FFF2-40B4-BE49-F238E27FC236}">
                    <a16:creationId xmlns:a16="http://schemas.microsoft.com/office/drawing/2014/main" id="{A4F0FFB8-E389-5780-6718-C87E951629C3}"/>
                  </a:ext>
                </a:extLst>
              </p:cNvPr>
              <p:cNvSpPr txBox="1">
                <a:spLocks noRot="1" noChangeAspect="1" noMove="1" noResize="1" noEditPoints="1" noAdjustHandles="1" noChangeArrowheads="1" noChangeShapeType="1" noTextEdit="1"/>
              </p:cNvSpPr>
              <p:nvPr/>
            </p:nvSpPr>
            <p:spPr bwMode="auto">
              <a:xfrm>
                <a:off x="5057059" y="6050859"/>
                <a:ext cx="1800942" cy="514032"/>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7">
                <a:extLst>
                  <a:ext uri="{FF2B5EF4-FFF2-40B4-BE49-F238E27FC236}">
                    <a16:creationId xmlns:a16="http://schemas.microsoft.com/office/drawing/2014/main" id="{CB01BE1D-5A90-84F7-583C-23D22EC4606A}"/>
                  </a:ext>
                </a:extLst>
              </p:cNvPr>
              <p:cNvSpPr txBox="1"/>
              <p:nvPr/>
            </p:nvSpPr>
            <p:spPr bwMode="auto">
              <a:xfrm>
                <a:off x="1127372" y="2826043"/>
                <a:ext cx="6858000" cy="1298951"/>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d>
                        <m:dPr>
                          <m:ctrlPr>
                            <a:rPr lang="en-US" sz="3200" i="1" smtClean="0">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d>
                                <m:dPr>
                                  <m:begChr m:val="["/>
                                  <m:endChr m:val="]"/>
                                  <m:ctrlPr>
                                    <a:rPr lang="en-US" sz="3200" i="1">
                                      <a:solidFill>
                                        <a:srgbClr val="000000"/>
                                      </a:solidFill>
                                      <a:latin typeface="Cambria Math" panose="02040503050406030204" pitchFamily="18" charset="0"/>
                                    </a:rPr>
                                  </m:ctrlPr>
                                </m:dPr>
                                <m:e>
                                  <m:r>
                                    <a:rPr lang="en-US" sz="3200" i="1">
                                      <a:solidFill>
                                        <a:srgbClr val="000000"/>
                                      </a:solidFill>
                                      <a:latin typeface="Cambria Math" panose="02040503050406030204" pitchFamily="18" charset="0"/>
                                    </a:rPr>
                                    <m:t>𝑣</m:t>
                                  </m:r>
                                </m:e>
                              </m:d>
                            </m:e>
                            <m:sub>
                              <m:r>
                                <a:rPr lang="en-US" sz="3200" i="1">
                                  <a:solidFill>
                                    <a:srgbClr val="000000"/>
                                  </a:solidFill>
                                  <a:latin typeface="Cambria Math" panose="02040503050406030204" pitchFamily="18" charset="0"/>
                                </a:rPr>
                                <m:t>𝑖</m:t>
                              </m:r>
                              <m:r>
                                <a:rPr lang="en-US" sz="3200" i="1">
                                  <a:solidFill>
                                    <a:srgbClr val="000000"/>
                                  </a:solidFill>
                                  <a:latin typeface="Cambria Math" panose="02040503050406030204" pitchFamily="18" charset="0"/>
                                </a:rPr>
                                <m:t>,0</m:t>
                              </m:r>
                            </m:sub>
                          </m:sSub>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𝑣</m:t>
                              </m:r>
                            </m:e>
                            <m:sub>
                              <m:r>
                                <a:rPr lang="en-US" sz="3200" i="1">
                                  <a:solidFill>
                                    <a:srgbClr val="000000"/>
                                  </a:solidFill>
                                  <a:latin typeface="Cambria Math" panose="02040503050406030204" pitchFamily="18" charset="0"/>
                                </a:rPr>
                                <m:t>𝑗</m:t>
                              </m:r>
                            </m:sub>
                          </m:sSub>
                          <m:sSub>
                            <m:sSubPr>
                              <m:ctrlPr>
                                <a:rPr lang="en-US" sz="3200" i="1">
                                  <a:solidFill>
                                    <a:srgbClr val="000000"/>
                                  </a:solidFill>
                                  <a:latin typeface="Cambria Math" panose="02040503050406030204" pitchFamily="18" charset="0"/>
                                </a:rPr>
                              </m:ctrlPr>
                            </m:sSubPr>
                            <m:e>
                              <m:d>
                                <m:dPr>
                                  <m:begChr m:val="["/>
                                  <m:endChr m:val="]"/>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𝑣</m:t>
                                      </m:r>
                                    </m:e>
                                    <m:sub>
                                      <m:r>
                                        <a:rPr lang="en-US" sz="3200" i="1">
                                          <a:solidFill>
                                            <a:srgbClr val="000000"/>
                                          </a:solidFill>
                                          <a:latin typeface="Cambria Math" panose="02040503050406030204" pitchFamily="18" charset="0"/>
                                        </a:rPr>
                                        <m:t>𝑖</m:t>
                                      </m:r>
                                    </m:sub>
                                  </m:sSub>
                                </m:e>
                              </m:d>
                            </m:e>
                            <m:sub>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𝑗</m:t>
                              </m:r>
                            </m:sub>
                          </m:sSub>
                        </m:e>
                      </m:d>
                      <m:r>
                        <a:rPr lang="en-US" sz="3200" i="1">
                          <a:solidFill>
                            <a:srgbClr val="000000"/>
                          </a:solidFill>
                          <a:latin typeface="Cambria Math" panose="02040503050406030204" pitchFamily="18" charset="0"/>
                        </a:rPr>
                        <m:t>=</m:t>
                      </m:r>
                      <m:acc>
                        <m:accPr>
                          <m:chr m:val="⃗"/>
                          <m:ctrlPr>
                            <a:rPr lang="en-US" sz="3200" i="1">
                              <a:solidFill>
                                <a:srgbClr val="000000"/>
                              </a:solidFill>
                              <a:latin typeface="Cambria Math" panose="02040503050406030204" pitchFamily="18" charset="0"/>
                            </a:rPr>
                          </m:ctrlPr>
                        </m:accPr>
                        <m:e>
                          <m:r>
                            <a:rPr lang="en-US" sz="3200" i="1">
                              <a:solidFill>
                                <a:srgbClr val="000000"/>
                              </a:solidFill>
                              <a:latin typeface="Cambria Math" panose="02040503050406030204" pitchFamily="18" charset="0"/>
                            </a:rPr>
                            <m:t>𝑔</m:t>
                          </m:r>
                        </m:e>
                      </m:acc>
                      <m:r>
                        <a:rPr lang="en-US"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1</m:t>
                          </m:r>
                        </m:num>
                        <m:den>
                          <m:r>
                            <a:rPr lang="en-IN" sz="3200" i="1">
                              <a:solidFill>
                                <a:srgbClr val="000000"/>
                              </a:solidFill>
                              <a:latin typeface="Cambria Math" panose="02040503050406030204" pitchFamily="18" charset="0"/>
                              <a:ea typeface="Cambria Math" panose="02040503050406030204" pitchFamily="18" charset="0"/>
                            </a:rPr>
                            <m:t>𝜌</m:t>
                          </m:r>
                        </m:den>
                      </m:f>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𝑝</m:t>
                          </m:r>
                        </m:e>
                        <m:sub>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𝑖</m:t>
                          </m:r>
                        </m:sub>
                      </m:sSub>
                      <m:r>
                        <a:rPr lang="en-US" sz="3200" i="1">
                          <a:solidFill>
                            <a:srgbClr val="000000"/>
                          </a:solidFill>
                          <a:latin typeface="Cambria Math" panose="02040503050406030204" pitchFamily="18" charset="0"/>
                        </a:rPr>
                        <m:t>+</m:t>
                      </m:r>
                      <m:r>
                        <a:rPr lang="en-IN" sz="3200" i="1">
                          <a:solidFill>
                            <a:srgbClr val="FF0000"/>
                          </a:solidFill>
                          <a:latin typeface="Cambria Math" panose="02040503050406030204" pitchFamily="18" charset="0"/>
                          <a:ea typeface="Cambria Math" panose="02040503050406030204" pitchFamily="18" charset="0"/>
                        </a:rPr>
                        <m:t>𝜈</m:t>
                      </m:r>
                      <m:sSub>
                        <m:sSubPr>
                          <m:ctrlPr>
                            <a:rPr lang="en-US" sz="3200" i="1">
                              <a:solidFill>
                                <a:srgbClr val="000000"/>
                              </a:solidFill>
                              <a:latin typeface="Cambria Math" panose="02040503050406030204" pitchFamily="18" charset="0"/>
                            </a:rPr>
                          </m:ctrlPr>
                        </m:sSubPr>
                        <m:e>
                          <m:d>
                            <m:dPr>
                              <m:begChr m:val="["/>
                              <m:endChr m:val="]"/>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𝑣</m:t>
                                  </m:r>
                                </m:e>
                                <m:sub>
                                  <m:r>
                                    <a:rPr lang="en-US" sz="3200" i="1">
                                      <a:solidFill>
                                        <a:srgbClr val="000000"/>
                                      </a:solidFill>
                                      <a:latin typeface="Cambria Math" panose="02040503050406030204" pitchFamily="18" charset="0"/>
                                    </a:rPr>
                                    <m:t>𝑖</m:t>
                                  </m:r>
                                </m:sub>
                              </m:sSub>
                            </m:e>
                          </m:d>
                        </m:e>
                        <m:sub>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𝑗</m:t>
                          </m:r>
                        </m:sub>
                      </m:sSub>
                    </m:oMath>
                  </m:oMathPara>
                </a14:m>
                <a:endParaRPr lang="en-US" sz="3200" dirty="0"/>
              </a:p>
            </p:txBody>
          </p:sp>
        </mc:Choice>
        <mc:Fallback xmlns="">
          <p:sp>
            <p:nvSpPr>
              <p:cNvPr id="2" name="Object 7">
                <a:extLst>
                  <a:ext uri="{FF2B5EF4-FFF2-40B4-BE49-F238E27FC236}">
                    <a16:creationId xmlns:a16="http://schemas.microsoft.com/office/drawing/2014/main" id="{CB01BE1D-5A90-84F7-583C-23D22EC4606A}"/>
                  </a:ext>
                </a:extLst>
              </p:cNvPr>
              <p:cNvSpPr txBox="1">
                <a:spLocks noRot="1" noChangeAspect="1" noMove="1" noResize="1" noEditPoints="1" noAdjustHandles="1" noChangeArrowheads="1" noChangeShapeType="1" noTextEdit="1"/>
              </p:cNvSpPr>
              <p:nvPr/>
            </p:nvSpPr>
            <p:spPr bwMode="auto">
              <a:xfrm>
                <a:off x="1127372" y="2826043"/>
                <a:ext cx="6858000" cy="1298951"/>
              </a:xfrm>
              <a:prstGeom prst="rect">
                <a:avLst/>
              </a:prstGeom>
              <a:blipFill>
                <a:blip r:embed="rId6"/>
                <a:stretch>
                  <a:fillRect/>
                </a:stretch>
              </a:blipFill>
              <a:ln>
                <a:noFill/>
              </a:ln>
              <a:effectLst/>
            </p:spPr>
            <p:txBody>
              <a:bodyPr/>
              <a:lstStyle/>
              <a:p>
                <a:r>
                  <a:rPr lang="en-US">
                    <a:noFill/>
                  </a:rPr>
                  <a:t> </a:t>
                </a:r>
              </a:p>
            </p:txBody>
          </p:sp>
        </mc:Fallback>
      </mc:AlternateContent>
      <p:sp>
        <p:nvSpPr>
          <p:cNvPr id="11" name="TextBox 10">
            <a:extLst>
              <a:ext uri="{FF2B5EF4-FFF2-40B4-BE49-F238E27FC236}">
                <a16:creationId xmlns:a16="http://schemas.microsoft.com/office/drawing/2014/main" id="{9D8345D5-3ACE-412A-3D1D-EE4A830F27B2}"/>
              </a:ext>
            </a:extLst>
          </p:cNvPr>
          <p:cNvSpPr txBox="1"/>
          <p:nvPr/>
        </p:nvSpPr>
        <p:spPr>
          <a:xfrm>
            <a:off x="498476" y="4658023"/>
            <a:ext cx="4046538" cy="461665"/>
          </a:xfrm>
          <a:prstGeom prst="rect">
            <a:avLst/>
          </a:prstGeom>
          <a:noFill/>
        </p:spPr>
        <p:txBody>
          <a:bodyPr wrap="square">
            <a:spAutoFit/>
          </a:bodyPr>
          <a:lstStyle/>
          <a:p>
            <a:r>
              <a:rPr lang="en-US" altLang="en-US" sz="2400" dirty="0"/>
              <a:t>Under non-gravitational field:</a:t>
            </a:r>
          </a:p>
        </p:txBody>
      </p:sp>
      <mc:AlternateContent xmlns:mc="http://schemas.openxmlformats.org/markup-compatibility/2006" xmlns:a14="http://schemas.microsoft.com/office/drawing/2010/main">
        <mc:Choice Requires="a14">
          <p:sp>
            <p:nvSpPr>
              <p:cNvPr id="12" name="Object 7">
                <a:extLst>
                  <a:ext uri="{FF2B5EF4-FFF2-40B4-BE49-F238E27FC236}">
                    <a16:creationId xmlns:a16="http://schemas.microsoft.com/office/drawing/2014/main" id="{B763E9AA-559A-AE65-6F65-F6012869101A}"/>
                  </a:ext>
                </a:extLst>
              </p:cNvPr>
              <p:cNvSpPr txBox="1"/>
              <p:nvPr/>
            </p:nvSpPr>
            <p:spPr bwMode="auto">
              <a:xfrm>
                <a:off x="1978193" y="3831857"/>
                <a:ext cx="4046538" cy="856398"/>
              </a:xfrm>
              <a:prstGeom prst="rect">
                <a:avLst/>
              </a:prstGeom>
              <a:noFill/>
              <a:ln>
                <a:noFill/>
              </a:ln>
              <a:effectLst/>
            </p:spPr>
            <p:txBody>
              <a:bodyPr>
                <a:noAutofit/>
              </a:bodyPr>
              <a:lstStyle/>
              <a:p>
                <a14:m>
                  <m:oMath xmlns:m="http://schemas.openxmlformats.org/officeDocument/2006/math">
                    <m:acc>
                      <m:accPr>
                        <m:chr m:val="⃗"/>
                        <m:ctrlPr>
                          <a:rPr lang="en-US" sz="3200" i="1">
                            <a:solidFill>
                              <a:srgbClr val="000000"/>
                            </a:solidFill>
                            <a:latin typeface="Cambria Math" panose="02040503050406030204" pitchFamily="18" charset="0"/>
                          </a:rPr>
                        </m:ctrlPr>
                      </m:accPr>
                      <m:e>
                        <m:r>
                          <a:rPr lang="en-US" sz="3200" i="1">
                            <a:solidFill>
                              <a:srgbClr val="000000"/>
                            </a:solidFill>
                            <a:latin typeface="Cambria Math" panose="02040503050406030204" pitchFamily="18" charset="0"/>
                          </a:rPr>
                          <m:t>𝑔</m:t>
                        </m:r>
                      </m:e>
                    </m:acc>
                    <m:r>
                      <a:rPr lang="en-US"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1</m:t>
                        </m:r>
                      </m:num>
                      <m:den>
                        <m:r>
                          <a:rPr lang="en-IN" sz="3200" i="1">
                            <a:solidFill>
                              <a:srgbClr val="000000"/>
                            </a:solidFill>
                            <a:latin typeface="Cambria Math" panose="02040503050406030204" pitchFamily="18" charset="0"/>
                            <a:ea typeface="Cambria Math" panose="02040503050406030204" pitchFamily="18" charset="0"/>
                          </a:rPr>
                          <m:t>𝜌</m:t>
                        </m:r>
                      </m:den>
                    </m:f>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𝑝</m:t>
                        </m:r>
                      </m:e>
                      <m:sub>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𝑖</m:t>
                        </m:r>
                      </m:sub>
                    </m:sSub>
                    <m:r>
                      <a:rPr lang="en-US" sz="3200" i="1">
                        <a:solidFill>
                          <a:srgbClr val="000000"/>
                        </a:solidFill>
                        <a:latin typeface="Cambria Math" panose="02040503050406030204" pitchFamily="18" charset="0"/>
                      </a:rPr>
                      <m:t>+</m:t>
                    </m:r>
                    <m:r>
                      <a:rPr lang="en-IN" sz="3200" i="1">
                        <a:solidFill>
                          <a:srgbClr val="FF0000"/>
                        </a:solidFill>
                        <a:latin typeface="Cambria Math" panose="02040503050406030204" pitchFamily="18" charset="0"/>
                        <a:ea typeface="Cambria Math" panose="02040503050406030204" pitchFamily="18" charset="0"/>
                      </a:rPr>
                      <m:t>𝜈</m:t>
                    </m:r>
                    <m:sSub>
                      <m:sSubPr>
                        <m:ctrlPr>
                          <a:rPr lang="en-US" sz="3200" i="1">
                            <a:solidFill>
                              <a:srgbClr val="000000"/>
                            </a:solidFill>
                            <a:latin typeface="Cambria Math" panose="02040503050406030204" pitchFamily="18" charset="0"/>
                          </a:rPr>
                        </m:ctrlPr>
                      </m:sSubPr>
                      <m:e>
                        <m:d>
                          <m:dPr>
                            <m:begChr m:val="["/>
                            <m:endChr m:val="]"/>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𝑣</m:t>
                                </m:r>
                              </m:e>
                              <m:sub>
                                <m:r>
                                  <a:rPr lang="en-US" sz="3200" i="1">
                                    <a:solidFill>
                                      <a:srgbClr val="000000"/>
                                    </a:solidFill>
                                    <a:latin typeface="Cambria Math" panose="02040503050406030204" pitchFamily="18" charset="0"/>
                                  </a:rPr>
                                  <m:t>𝑖</m:t>
                                </m:r>
                              </m:sub>
                            </m:sSub>
                          </m:e>
                        </m:d>
                      </m:e>
                      <m:sub>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𝑗</m:t>
                        </m:r>
                      </m:sub>
                    </m:sSub>
                  </m:oMath>
                </a14:m>
                <a:r>
                  <a:rPr lang="en-US" sz="3200" dirty="0"/>
                  <a:t>=0</a:t>
                </a:r>
              </a:p>
            </p:txBody>
          </p:sp>
        </mc:Choice>
        <mc:Fallback xmlns="">
          <p:sp>
            <p:nvSpPr>
              <p:cNvPr id="12" name="Object 7">
                <a:extLst>
                  <a:ext uri="{FF2B5EF4-FFF2-40B4-BE49-F238E27FC236}">
                    <a16:creationId xmlns:a16="http://schemas.microsoft.com/office/drawing/2014/main" id="{B763E9AA-559A-AE65-6F65-F6012869101A}"/>
                  </a:ext>
                </a:extLst>
              </p:cNvPr>
              <p:cNvSpPr txBox="1">
                <a:spLocks noRot="1" noChangeAspect="1" noMove="1" noResize="1" noEditPoints="1" noAdjustHandles="1" noChangeArrowheads="1" noChangeShapeType="1" noTextEdit="1"/>
              </p:cNvSpPr>
              <p:nvPr/>
            </p:nvSpPr>
            <p:spPr bwMode="auto">
              <a:xfrm>
                <a:off x="1978193" y="3831857"/>
                <a:ext cx="4046538" cy="856398"/>
              </a:xfrm>
              <a:prstGeom prst="rect">
                <a:avLst/>
              </a:prstGeom>
              <a:blipFill>
                <a:blip r:embed="rId7"/>
                <a:stretch>
                  <a:fillRect b="-1429"/>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Object 7">
                <a:extLst>
                  <a:ext uri="{FF2B5EF4-FFF2-40B4-BE49-F238E27FC236}">
                    <a16:creationId xmlns:a16="http://schemas.microsoft.com/office/drawing/2014/main" id="{A12FF4E6-4D9B-F50A-2111-5223F6C94123}"/>
                  </a:ext>
                </a:extLst>
              </p:cNvPr>
              <p:cNvSpPr txBox="1"/>
              <p:nvPr/>
            </p:nvSpPr>
            <p:spPr bwMode="auto">
              <a:xfrm>
                <a:off x="873126" y="5188420"/>
                <a:ext cx="3592512" cy="856398"/>
              </a:xfrm>
              <a:prstGeom prst="rect">
                <a:avLst/>
              </a:prstGeom>
              <a:noFill/>
              <a:ln>
                <a:noFill/>
              </a:ln>
              <a:effectLst/>
            </p:spPr>
            <p:txBody>
              <a:bodyPr>
                <a:noAutofit/>
              </a:bodyPr>
              <a:lstStyle/>
              <a:p>
                <a14:m>
                  <m:oMath xmlns:m="http://schemas.openxmlformats.org/officeDocument/2006/math">
                    <m:r>
                      <a:rPr lang="en-US" sz="3200" i="1">
                        <a:solidFill>
                          <a:srgbClr val="000000"/>
                        </a:solidFill>
                        <a:latin typeface="Cambria Math" panose="02040503050406030204" pitchFamily="18" charset="0"/>
                      </a:rPr>
                      <m:t>−</m:t>
                    </m:r>
                    <m:f>
                      <m:fPr>
                        <m:ctrlPr>
                          <a:rPr lang="en-IN"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1</m:t>
                        </m:r>
                      </m:num>
                      <m:den>
                        <m:r>
                          <a:rPr lang="en-IN" sz="3200" i="1">
                            <a:solidFill>
                              <a:srgbClr val="000000"/>
                            </a:solidFill>
                            <a:latin typeface="Cambria Math" panose="02040503050406030204" pitchFamily="18" charset="0"/>
                            <a:ea typeface="Cambria Math" panose="02040503050406030204" pitchFamily="18" charset="0"/>
                          </a:rPr>
                          <m:t>𝜌</m:t>
                        </m:r>
                      </m:den>
                    </m:f>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𝑝</m:t>
                        </m:r>
                      </m:e>
                      <m:sub>
                        <m:r>
                          <a:rPr lang="en-US" sz="3200" i="1">
                            <a:solidFill>
                              <a:srgbClr val="000000"/>
                            </a:solidFill>
                            <a:latin typeface="Cambria Math" panose="02040503050406030204" pitchFamily="18" charset="0"/>
                          </a:rPr>
                          <m:t>,</m:t>
                        </m:r>
                        <m:r>
                          <a:rPr lang="en-US" sz="3200" i="1">
                            <a:solidFill>
                              <a:srgbClr val="000000"/>
                            </a:solidFill>
                            <a:latin typeface="Cambria Math" panose="02040503050406030204" pitchFamily="18" charset="0"/>
                          </a:rPr>
                          <m:t>𝑖</m:t>
                        </m:r>
                      </m:sub>
                    </m:sSub>
                    <m:r>
                      <a:rPr lang="en-US" sz="3200" i="1">
                        <a:solidFill>
                          <a:srgbClr val="000000"/>
                        </a:solidFill>
                        <a:latin typeface="Cambria Math" panose="02040503050406030204" pitchFamily="18" charset="0"/>
                      </a:rPr>
                      <m:t>+</m:t>
                    </m:r>
                    <m:r>
                      <a:rPr lang="en-IN" sz="3200" i="1">
                        <a:solidFill>
                          <a:srgbClr val="FF0000"/>
                        </a:solidFill>
                        <a:latin typeface="Cambria Math" panose="02040503050406030204" pitchFamily="18" charset="0"/>
                        <a:ea typeface="Cambria Math" panose="02040503050406030204" pitchFamily="18" charset="0"/>
                      </a:rPr>
                      <m:t>𝜈</m:t>
                    </m:r>
                    <m:sSub>
                      <m:sSubPr>
                        <m:ctrlPr>
                          <a:rPr lang="en-US" sz="3200" i="1">
                            <a:solidFill>
                              <a:srgbClr val="000000"/>
                            </a:solidFill>
                            <a:latin typeface="Cambria Math" panose="02040503050406030204" pitchFamily="18" charset="0"/>
                          </a:rPr>
                        </m:ctrlPr>
                      </m:sSubPr>
                      <m:e>
                        <m:d>
                          <m:dPr>
                            <m:begChr m:val="["/>
                            <m:endChr m:val="]"/>
                            <m:ctrlPr>
                              <a:rPr lang="en-US" sz="3200" i="1">
                                <a:solidFill>
                                  <a:srgbClr val="000000"/>
                                </a:solidFill>
                                <a:latin typeface="Cambria Math" panose="02040503050406030204" pitchFamily="18" charset="0"/>
                              </a:rPr>
                            </m:ctrlPr>
                          </m:dPr>
                          <m:e>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𝑣</m:t>
                                </m:r>
                              </m:e>
                              <m:sub>
                                <m:r>
                                  <a:rPr lang="en-US" sz="3200" i="1">
                                    <a:solidFill>
                                      <a:srgbClr val="000000"/>
                                    </a:solidFill>
                                    <a:latin typeface="Cambria Math" panose="02040503050406030204" pitchFamily="18" charset="0"/>
                                  </a:rPr>
                                  <m:t>𝑖</m:t>
                                </m:r>
                              </m:sub>
                            </m:sSub>
                          </m:e>
                        </m:d>
                      </m:e>
                      <m:sub>
                        <m:r>
                          <a:rPr lang="en-US" sz="3200" i="1">
                            <a:solidFill>
                              <a:srgbClr val="000000"/>
                            </a:solidFill>
                            <a:latin typeface="Cambria Math" panose="02040503050406030204" pitchFamily="18" charset="0"/>
                          </a:rPr>
                          <m:t>,</m:t>
                        </m:r>
                        <m:r>
                          <a:rPr lang="en-US" sz="3200" b="0" i="1" smtClean="0">
                            <a:solidFill>
                              <a:srgbClr val="000000"/>
                            </a:solidFill>
                            <a:latin typeface="Cambria Math" panose="02040503050406030204" pitchFamily="18" charset="0"/>
                          </a:rPr>
                          <m:t>𝑗</m:t>
                        </m:r>
                        <m:r>
                          <a:rPr lang="en-US" sz="3200" i="1">
                            <a:solidFill>
                              <a:srgbClr val="000000"/>
                            </a:solidFill>
                            <a:latin typeface="Cambria Math" panose="02040503050406030204" pitchFamily="18" charset="0"/>
                          </a:rPr>
                          <m:t>𝑗</m:t>
                        </m:r>
                      </m:sub>
                    </m:sSub>
                  </m:oMath>
                </a14:m>
                <a:r>
                  <a:rPr lang="en-US" sz="3200" dirty="0"/>
                  <a:t>=0</a:t>
                </a:r>
              </a:p>
            </p:txBody>
          </p:sp>
        </mc:Choice>
        <mc:Fallback xmlns="">
          <p:sp>
            <p:nvSpPr>
              <p:cNvPr id="13" name="Object 7">
                <a:extLst>
                  <a:ext uri="{FF2B5EF4-FFF2-40B4-BE49-F238E27FC236}">
                    <a16:creationId xmlns:a16="http://schemas.microsoft.com/office/drawing/2014/main" id="{A12FF4E6-4D9B-F50A-2111-5223F6C94123}"/>
                  </a:ext>
                </a:extLst>
              </p:cNvPr>
              <p:cNvSpPr txBox="1">
                <a:spLocks noRot="1" noChangeAspect="1" noMove="1" noResize="1" noEditPoints="1" noAdjustHandles="1" noChangeArrowheads="1" noChangeShapeType="1" noTextEdit="1"/>
              </p:cNvSpPr>
              <p:nvPr/>
            </p:nvSpPr>
            <p:spPr bwMode="auto">
              <a:xfrm>
                <a:off x="873126" y="5188420"/>
                <a:ext cx="3592512" cy="856398"/>
              </a:xfrm>
              <a:prstGeom prst="rect">
                <a:avLst/>
              </a:prstGeom>
              <a:blipFill>
                <a:blip r:embed="rId8"/>
                <a:stretch>
                  <a:fillRect b="-709"/>
                </a:stretch>
              </a:blipFill>
              <a:ln>
                <a:noFill/>
              </a:ln>
              <a:effectLst/>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5DEB022A-D83E-56E3-C453-6A487B3E8F1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D308FF4-39F9-542D-58B1-6A7B59445F82}"/>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1FC6458F-14B9-8B92-0E67-FA5B9DE8E7DC}"/>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596CE0E5-EDBE-90CF-58B6-324AA2E5879F}"/>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E9BB4326-BCDE-645C-4CAD-87C8972E34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11">
                    <a:extLst>
                      <a:ext uri="{FF2B5EF4-FFF2-40B4-BE49-F238E27FC236}">
                        <a16:creationId xmlns:a16="http://schemas.microsoft.com/office/drawing/2014/main" id="{F3CF334A-54C3-4773-38D9-CA043AA4AF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E947BB05-5D60-B875-A172-3241E5CED9AD}"/>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EC164AA2-7AB0-C83A-5928-35F098B373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553EEE3D-1756-1379-A6B5-C290EDB2A25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4E058FA9-FA1C-71E4-FE12-52664F0045EC}"/>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9DE65DC6-9B4B-6D92-2F1A-F7EFB71137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8A36C9C4-200A-CF37-D2BB-085C19BC6AB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60E2E0E9-8A40-FD1E-70D5-116CAF3BABA7}"/>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78935883-F376-C181-75BD-79A777E5E5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09CCC508-1BE8-FC94-7A53-98DDA403CB1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7BE6C15F-E9AE-E53B-6395-8AF955A3E0CB}"/>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1229751-01E3-1903-91E1-F26B187A36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10">
            <p14:nvContentPartPr>
              <p14:cNvPr id="26" name="Ink 25">
                <a:extLst>
                  <a:ext uri="{FF2B5EF4-FFF2-40B4-BE49-F238E27FC236}">
                    <a16:creationId xmlns:a16="http://schemas.microsoft.com/office/drawing/2014/main" id="{CA0B7E32-4F63-2D09-FF74-2EF6AE332823}"/>
                  </a:ext>
                </a:extLst>
              </p14:cNvPr>
              <p14:cNvContentPartPr/>
              <p14:nvPr/>
            </p14:nvContentPartPr>
            <p14:xfrm>
              <a:off x="1952640" y="2607840"/>
              <a:ext cx="1799280" cy="1289520"/>
            </p14:xfrm>
          </p:contentPart>
        </mc:Choice>
        <mc:Fallback xmlns="">
          <p:pic>
            <p:nvPicPr>
              <p:cNvPr id="26" name="Ink 25">
                <a:extLst>
                  <a:ext uri="{FF2B5EF4-FFF2-40B4-BE49-F238E27FC236}">
                    <a16:creationId xmlns:a16="http://schemas.microsoft.com/office/drawing/2014/main" id="{CA0B7E32-4F63-2D09-FF74-2EF6AE332823}"/>
                  </a:ext>
                </a:extLst>
              </p:cNvPr>
              <p:cNvPicPr/>
              <p:nvPr/>
            </p:nvPicPr>
            <p:blipFill>
              <a:blip r:embed="rId11"/>
              <a:stretch>
                <a:fillRect/>
              </a:stretch>
            </p:blipFill>
            <p:spPr>
              <a:xfrm>
                <a:off x="1943280" y="2598480"/>
                <a:ext cx="1818000" cy="1308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1"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8" grpId="0"/>
      <p:bldP spid="8" grpId="1"/>
      <p:bldP spid="9" grpId="0"/>
      <p:bldP spid="2"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8" name="Rectangle 2">
            <a:extLst>
              <a:ext uri="{FF2B5EF4-FFF2-40B4-BE49-F238E27FC236}">
                <a16:creationId xmlns:a16="http://schemas.microsoft.com/office/drawing/2014/main" id="{9AD4AD37-31F5-4931-EFEA-18BE0DE8663B}"/>
              </a:ext>
            </a:extLst>
          </p:cNvPr>
          <p:cNvSpPr>
            <a:spLocks noGrp="1" noChangeArrowheads="1"/>
          </p:cNvSpPr>
          <p:nvPr>
            <p:ph type="title"/>
          </p:nvPr>
        </p:nvSpPr>
        <p:spPr>
          <a:xfrm>
            <a:off x="1981200" y="152400"/>
            <a:ext cx="6041558" cy="1143000"/>
          </a:xfrm>
        </p:spPr>
        <p:txBody>
          <a:bodyPr/>
          <a:lstStyle/>
          <a:p>
            <a:r>
              <a:rPr lang="en-US" altLang="en-US" sz="2800" dirty="0">
                <a:solidFill>
                  <a:srgbClr val="FF0000"/>
                </a:solidFill>
              </a:rPr>
              <a:t>Imagination of  Flow on the Surface of a Sphere</a:t>
            </a:r>
          </a:p>
        </p:txBody>
      </p:sp>
      <p:grpSp>
        <p:nvGrpSpPr>
          <p:cNvPr id="5" name="Group 4">
            <a:extLst>
              <a:ext uri="{FF2B5EF4-FFF2-40B4-BE49-F238E27FC236}">
                <a16:creationId xmlns:a16="http://schemas.microsoft.com/office/drawing/2014/main" id="{E43BF197-2D8E-A89B-55DC-F1D990D93095}"/>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7C11CE68-C74A-0680-C5D7-D856F4550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9E581976-83DB-BF6F-087F-BBD3A0651AC9}"/>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D81324A7-8BB4-CA25-8738-AB181B8360FE}"/>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27FD1430-E0D3-C875-C12D-14FC65A02743}"/>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68A3509F-F2AB-D9DA-CBA9-64E18EE4DFC3}"/>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2928F1A5-F382-F604-DD1F-955335D7AB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47541F40-0FD8-C47B-48E8-2F050C60D4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C25BF218-FDA2-F692-E1AC-1C30B2E9F4F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7F7F188A-32F3-607F-AC5D-C40FE7131D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969949E2-252A-417D-1445-E4254B8535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A29B3A61-AF37-3CEB-4B7D-ED4C468C9540}"/>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4D014DCF-27BA-612F-E203-BDBFFF6F21A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DA3C6836-D890-A279-AB08-7EE832DC92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BF4F6B0D-6BDE-A103-F816-A2F025229FDA}"/>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9BDE5408-1028-32A8-BC2D-474A948B345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EF33EA77-8CED-B4ED-090D-4C7E3104B0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D9618B8E-E92A-791E-C140-B4E66C04286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44C0A3A7-2824-375E-F3E6-9C3070039B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Fluid flow: Stokes Law and particle settling - Geological Digressions">
            <a:extLst>
              <a:ext uri="{FF2B5EF4-FFF2-40B4-BE49-F238E27FC236}">
                <a16:creationId xmlns:a16="http://schemas.microsoft.com/office/drawing/2014/main" id="{9863CEAE-5DFC-317C-67DA-501BB4FE4B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955" y="2420573"/>
            <a:ext cx="4309535" cy="2671762"/>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3">
            <a:extLst>
              <a:ext uri="{FF2B5EF4-FFF2-40B4-BE49-F238E27FC236}">
                <a16:creationId xmlns:a16="http://schemas.microsoft.com/office/drawing/2014/main" id="{9F0C57CC-0734-EEDA-5BA1-E23D0574AD89}"/>
              </a:ext>
            </a:extLst>
          </p:cNvPr>
          <p:cNvSpPr txBox="1">
            <a:spLocks noChangeArrowheads="1"/>
          </p:cNvSpPr>
          <p:nvPr/>
        </p:nvSpPr>
        <p:spPr bwMode="auto">
          <a:xfrm>
            <a:off x="438903" y="1525282"/>
            <a:ext cx="42735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b="1" dirty="0"/>
              <a:t>Stokes Imagination: Exclusively Viscous Flow</a:t>
            </a:r>
          </a:p>
        </p:txBody>
      </p:sp>
      <p:sp>
        <p:nvSpPr>
          <p:cNvPr id="25" name="Text Box 3">
            <a:extLst>
              <a:ext uri="{FF2B5EF4-FFF2-40B4-BE49-F238E27FC236}">
                <a16:creationId xmlns:a16="http://schemas.microsoft.com/office/drawing/2014/main" id="{D650C2F7-969E-CB3B-D193-9FED8B4E051A}"/>
              </a:ext>
            </a:extLst>
          </p:cNvPr>
          <p:cNvSpPr txBox="1">
            <a:spLocks noChangeArrowheads="1"/>
          </p:cNvSpPr>
          <p:nvPr/>
        </p:nvSpPr>
        <p:spPr bwMode="auto">
          <a:xfrm>
            <a:off x="4773085" y="1419123"/>
            <a:ext cx="42735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b="1" dirty="0"/>
              <a:t>Euler’s Imagination: Inviscid Flow</a:t>
            </a:r>
          </a:p>
        </p:txBody>
      </p:sp>
      <p:grpSp>
        <p:nvGrpSpPr>
          <p:cNvPr id="41" name="Group 40">
            <a:extLst>
              <a:ext uri="{FF2B5EF4-FFF2-40B4-BE49-F238E27FC236}">
                <a16:creationId xmlns:a16="http://schemas.microsoft.com/office/drawing/2014/main" id="{803621B0-40CC-0FAF-0061-178C2EF6A6AC}"/>
              </a:ext>
            </a:extLst>
          </p:cNvPr>
          <p:cNvGrpSpPr/>
          <p:nvPr/>
        </p:nvGrpSpPr>
        <p:grpSpPr>
          <a:xfrm>
            <a:off x="4689855" y="2378631"/>
            <a:ext cx="4309536" cy="3064559"/>
            <a:chOff x="4689855" y="2378631"/>
            <a:chExt cx="4309536" cy="3064559"/>
          </a:xfrm>
        </p:grpSpPr>
        <p:pic>
          <p:nvPicPr>
            <p:cNvPr id="28" name="Picture 27">
              <a:extLst>
                <a:ext uri="{FF2B5EF4-FFF2-40B4-BE49-F238E27FC236}">
                  <a16:creationId xmlns:a16="http://schemas.microsoft.com/office/drawing/2014/main" id="{2D6B2449-052E-4817-1F86-D2D2DC71C3F5}"/>
                </a:ext>
              </a:extLst>
            </p:cNvPr>
            <p:cNvPicPr>
              <a:picLocks noChangeAspect="1"/>
            </p:cNvPicPr>
            <p:nvPr/>
          </p:nvPicPr>
          <p:blipFill>
            <a:blip r:embed="rId6"/>
            <a:stretch>
              <a:fillRect/>
            </a:stretch>
          </p:blipFill>
          <p:spPr>
            <a:xfrm>
              <a:off x="4689855" y="2378631"/>
              <a:ext cx="4309536" cy="3064559"/>
            </a:xfrm>
            <a:prstGeom prst="rect">
              <a:avLst/>
            </a:prstGeom>
          </p:spPr>
        </p:pic>
        <p:cxnSp>
          <p:nvCxnSpPr>
            <p:cNvPr id="30" name="Straight Arrow Connector 29">
              <a:extLst>
                <a:ext uri="{FF2B5EF4-FFF2-40B4-BE49-F238E27FC236}">
                  <a16:creationId xmlns:a16="http://schemas.microsoft.com/office/drawing/2014/main" id="{1CD063F0-ADFC-8D43-5DAA-3B4DB09024FD}"/>
                </a:ext>
              </a:extLst>
            </p:cNvPr>
            <p:cNvCxnSpPr>
              <a:cxnSpLocks/>
            </p:cNvCxnSpPr>
            <p:nvPr/>
          </p:nvCxnSpPr>
          <p:spPr bwMode="auto">
            <a:xfrm>
              <a:off x="6781800" y="3581400"/>
              <a:ext cx="685800" cy="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015B92E-4F9F-601D-1AF2-CFE2FD3F0CD7}"/>
                </a:ext>
              </a:extLst>
            </p:cNvPr>
            <p:cNvCxnSpPr>
              <a:cxnSpLocks/>
            </p:cNvCxnSpPr>
            <p:nvPr/>
          </p:nvCxnSpPr>
          <p:spPr bwMode="auto">
            <a:xfrm>
              <a:off x="6781800" y="3124200"/>
              <a:ext cx="533400" cy="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40F7E103-7F45-3C4F-C9B1-29E7580F9CFA}"/>
                </a:ext>
              </a:extLst>
            </p:cNvPr>
            <p:cNvCxnSpPr>
              <a:cxnSpLocks/>
            </p:cNvCxnSpPr>
            <p:nvPr/>
          </p:nvCxnSpPr>
          <p:spPr bwMode="auto">
            <a:xfrm>
              <a:off x="6781800" y="2895600"/>
              <a:ext cx="457199" cy="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825892CC-7E58-4181-D106-E73B2A7CE5D8}"/>
                </a:ext>
              </a:extLst>
            </p:cNvPr>
            <p:cNvCxnSpPr>
              <a:cxnSpLocks/>
            </p:cNvCxnSpPr>
            <p:nvPr/>
          </p:nvCxnSpPr>
          <p:spPr bwMode="auto">
            <a:xfrm>
              <a:off x="6781800" y="2743200"/>
              <a:ext cx="457199" cy="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grpSp>
      <p:grpSp>
        <p:nvGrpSpPr>
          <p:cNvPr id="3" name="Group 21">
            <a:extLst>
              <a:ext uri="{FF2B5EF4-FFF2-40B4-BE49-F238E27FC236}">
                <a16:creationId xmlns:a16="http://schemas.microsoft.com/office/drawing/2014/main" id="{30E84690-4B89-694B-A363-8C23F6A729A0}"/>
              </a:ext>
            </a:extLst>
          </p:cNvPr>
          <p:cNvGrpSpPr>
            <a:grpSpLocks/>
          </p:cNvGrpSpPr>
          <p:nvPr/>
        </p:nvGrpSpPr>
        <p:grpSpPr bwMode="auto">
          <a:xfrm>
            <a:off x="1752600" y="3880048"/>
            <a:ext cx="6786562" cy="2866884"/>
            <a:chOff x="1700213" y="3150758"/>
            <a:chExt cx="6786562" cy="2866884"/>
          </a:xfrm>
        </p:grpSpPr>
        <p:sp>
          <p:nvSpPr>
            <p:cNvPr id="12309" name="Text Box 5">
              <a:extLst>
                <a:ext uri="{FF2B5EF4-FFF2-40B4-BE49-F238E27FC236}">
                  <a16:creationId xmlns:a16="http://schemas.microsoft.com/office/drawing/2014/main" id="{B75D4B0D-E6B6-3592-87C4-6ECFE231731B}"/>
                </a:ext>
              </a:extLst>
            </p:cNvPr>
            <p:cNvSpPr txBox="1">
              <a:spLocks noChangeArrowheads="1"/>
            </p:cNvSpPr>
            <p:nvPr/>
          </p:nvSpPr>
          <p:spPr bwMode="auto">
            <a:xfrm>
              <a:off x="1700213" y="5195317"/>
              <a:ext cx="67865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t>Larger velocity near the sphere is an inertial effect.</a:t>
              </a:r>
            </a:p>
          </p:txBody>
        </p:sp>
        <p:sp>
          <p:nvSpPr>
            <p:cNvPr id="12310" name="Line 19">
              <a:extLst>
                <a:ext uri="{FF2B5EF4-FFF2-40B4-BE49-F238E27FC236}">
                  <a16:creationId xmlns:a16="http://schemas.microsoft.com/office/drawing/2014/main" id="{CB07DA60-AB6B-3A13-1281-FC82BD0BC5DB}"/>
                </a:ext>
              </a:extLst>
            </p:cNvPr>
            <p:cNvSpPr>
              <a:spLocks noChangeShapeType="1"/>
            </p:cNvSpPr>
            <p:nvPr/>
          </p:nvSpPr>
          <p:spPr bwMode="auto">
            <a:xfrm flipV="1">
              <a:off x="6400799" y="3150758"/>
              <a:ext cx="785813" cy="1999091"/>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additive="base">
                                        <p:cTn id="23" dur="500" fill="hold"/>
                                        <p:tgtEl>
                                          <p:spTgt spid="1026"/>
                                        </p:tgtEl>
                                        <p:attrNameLst>
                                          <p:attrName>ppt_x</p:attrName>
                                        </p:attrNameLst>
                                      </p:cBhvr>
                                      <p:tavLst>
                                        <p:tav tm="0">
                                          <p:val>
                                            <p:strVal val="#ppt_x"/>
                                          </p:val>
                                        </p:tav>
                                        <p:tav tm="100000">
                                          <p:val>
                                            <p:strVal val="#ppt_x"/>
                                          </p:val>
                                        </p:tav>
                                      </p:tavLst>
                                    </p:anim>
                                    <p:anim calcmode="lin" valueType="num">
                                      <p:cBhvr additive="base">
                                        <p:cTn id="2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dissolv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D016DA5-2CE7-CB5A-2B57-C4E6166EA8FC}"/>
              </a:ext>
            </a:extLst>
          </p:cNvPr>
          <p:cNvSpPr>
            <a:spLocks noGrp="1"/>
          </p:cNvSpPr>
          <p:nvPr>
            <p:ph type="title"/>
          </p:nvPr>
        </p:nvSpPr>
        <p:spPr>
          <a:xfrm>
            <a:off x="685800" y="111425"/>
            <a:ext cx="7772400" cy="1143000"/>
          </a:xfrm>
        </p:spPr>
        <p:txBody>
          <a:bodyPr/>
          <a:lstStyle/>
          <a:p>
            <a:r>
              <a:rPr lang="en-US" altLang="en-US" sz="2800" dirty="0"/>
              <a:t>Popular Creeping Flows</a:t>
            </a:r>
          </a:p>
        </p:txBody>
      </p:sp>
      <p:sp>
        <p:nvSpPr>
          <p:cNvPr id="3" name="Content Placeholder 2">
            <a:extLst>
              <a:ext uri="{FF2B5EF4-FFF2-40B4-BE49-F238E27FC236}">
                <a16:creationId xmlns:a16="http://schemas.microsoft.com/office/drawing/2014/main" id="{0E569FCB-1849-5207-984B-3B5775E1C02C}"/>
              </a:ext>
            </a:extLst>
          </p:cNvPr>
          <p:cNvSpPr>
            <a:spLocks noGrp="1"/>
          </p:cNvSpPr>
          <p:nvPr>
            <p:ph idx="1"/>
          </p:nvPr>
        </p:nvSpPr>
        <p:spPr>
          <a:xfrm>
            <a:off x="533400" y="1752600"/>
            <a:ext cx="7772400" cy="4114800"/>
          </a:xfrm>
        </p:spPr>
        <p:txBody>
          <a:bodyPr/>
          <a:lstStyle/>
          <a:p>
            <a:r>
              <a:rPr lang="en-US" altLang="en-US" sz="2400"/>
              <a:t>Fully developed duct Flow. </a:t>
            </a:r>
          </a:p>
          <a:p>
            <a:r>
              <a:rPr lang="en-US" altLang="en-US" sz="2400"/>
              <a:t>Flow about immersed bodies</a:t>
            </a:r>
          </a:p>
          <a:p>
            <a:r>
              <a:rPr lang="en-US" altLang="en-US" sz="2400"/>
              <a:t>Flow in narrow but variable passages. First formulated by Reynolds (1886) and known as lubrication theory, </a:t>
            </a:r>
          </a:p>
          <a:p>
            <a:r>
              <a:rPr lang="en-US" altLang="en-US" sz="2400"/>
              <a:t> Flow through porous media. This topic began with a famous treatise by Darcy (1856)</a:t>
            </a:r>
          </a:p>
          <a:p>
            <a:r>
              <a:rPr lang="en-US" altLang="en-US" sz="2400"/>
              <a:t>Civil engineers have long applied porous-media theory to groundwater movement.</a:t>
            </a:r>
          </a:p>
          <a:p>
            <a:r>
              <a:rPr lang="en-US" altLang="en-US" sz="2400"/>
              <a:t>http://www.ae.metu.edu.tr/~ae244/docs/FluidMechanics-by-JamesFay/2003/Textbook/Nodes/chap06/node17.html</a:t>
            </a:r>
          </a:p>
        </p:txBody>
      </p:sp>
      <p:grpSp>
        <p:nvGrpSpPr>
          <p:cNvPr id="2" name="Group 1">
            <a:extLst>
              <a:ext uri="{FF2B5EF4-FFF2-40B4-BE49-F238E27FC236}">
                <a16:creationId xmlns:a16="http://schemas.microsoft.com/office/drawing/2014/main" id="{DEA78C24-8B04-050F-6BB1-7919FC1B2958}"/>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0CA6C6A9-1A19-5F6C-6F38-8F01545BE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2BABA69-BD1C-5D78-4277-0D8A6E60D24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51DC76C-9C1E-E972-A6B4-8A0045DF5C90}"/>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7D332B2-4BAE-B797-6D17-A971548C76E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B05F8E5-17F5-EE31-D22D-DB83D52037C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CA0157B-0E92-501B-D74D-014E25E15BB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DE105E0-C6EB-DD3B-F15A-9B364D0154D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FF2F477A-52AE-7156-C21B-5BB8162418F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3C14651-3CD3-991B-1E71-0372632F81B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16DE9AF-D037-F0F1-7776-6EBB47DECF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FAF486D9-ED2E-5D2A-71DA-E1A11678C517}"/>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98044FE-7A63-56B0-2B32-123554F296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17EAFF2-14F0-DE16-800E-621E1E4F01B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BE04720-ECE0-2EAE-DEB3-9C2BA063F9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2C55CCF-2E8D-DA58-E111-2EF459E5148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870139C-9955-6CF7-054B-8EF8CDFD249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1B3375C-CE15-6E30-4696-D97E5B66D0D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AD1717C-BB5B-107F-BC3B-52B2C2D1C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0D472-6CF8-F099-BB79-DF6231B1AAAF}"/>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D66399A8-2F1D-5654-C228-017B32372A31}"/>
              </a:ext>
            </a:extLst>
          </p:cNvPr>
          <p:cNvSpPr>
            <a:spLocks noGrp="1"/>
          </p:cNvSpPr>
          <p:nvPr>
            <p:ph type="title"/>
          </p:nvPr>
        </p:nvSpPr>
        <p:spPr>
          <a:xfrm>
            <a:off x="1825145" y="86051"/>
            <a:ext cx="5661986" cy="1143000"/>
          </a:xfrm>
        </p:spPr>
        <p:txBody>
          <a:bodyPr/>
          <a:lstStyle/>
          <a:p>
            <a:r>
              <a:rPr lang="en-IN" altLang="en-US" sz="2800" dirty="0"/>
              <a:t>The Main Concern</a:t>
            </a:r>
          </a:p>
        </p:txBody>
      </p:sp>
      <p:sp>
        <p:nvSpPr>
          <p:cNvPr id="16387" name="AutoShape 2" descr="Image result for Reynolds classification of Viscous flow">
            <a:extLst>
              <a:ext uri="{FF2B5EF4-FFF2-40B4-BE49-F238E27FC236}">
                <a16:creationId xmlns:a16="http://schemas.microsoft.com/office/drawing/2014/main" id="{36F67F6D-688E-453C-C7D2-90E57E39B113}"/>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23" name="TextBox 22">
            <a:extLst>
              <a:ext uri="{FF2B5EF4-FFF2-40B4-BE49-F238E27FC236}">
                <a16:creationId xmlns:a16="http://schemas.microsoft.com/office/drawing/2014/main" id="{6E032693-0C3B-761B-BFDD-00D7D65FF304}"/>
              </a:ext>
            </a:extLst>
          </p:cNvPr>
          <p:cNvSpPr txBox="1"/>
          <p:nvPr/>
        </p:nvSpPr>
        <p:spPr>
          <a:xfrm>
            <a:off x="609600" y="3520858"/>
            <a:ext cx="7924800" cy="1200329"/>
          </a:xfrm>
          <a:prstGeom prst="rect">
            <a:avLst/>
          </a:prstGeom>
          <a:noFill/>
        </p:spPr>
        <p:txBody>
          <a:bodyPr wrap="square">
            <a:spAutoFit/>
          </a:bodyPr>
          <a:lstStyle/>
          <a:p>
            <a:pPr algn="ctr"/>
            <a:r>
              <a:rPr lang="en-US" sz="3600" dirty="0">
                <a:solidFill>
                  <a:srgbClr val="0070C0"/>
                </a:solidFill>
                <a:latin typeface="STXingkai" panose="02010800040101010101" pitchFamily="2" charset="-122"/>
                <a:ea typeface="STXingkai" panose="02010800040101010101" pitchFamily="2" charset="-122"/>
              </a:rPr>
              <a:t>On the motion of a fluid with higher Inertia in Viscous Flows…..</a:t>
            </a:r>
          </a:p>
        </p:txBody>
      </p:sp>
      <p:sp>
        <p:nvSpPr>
          <p:cNvPr id="28" name="TextBox 27">
            <a:extLst>
              <a:ext uri="{FF2B5EF4-FFF2-40B4-BE49-F238E27FC236}">
                <a16:creationId xmlns:a16="http://schemas.microsoft.com/office/drawing/2014/main" id="{0394E134-E968-DCB4-5EB5-06949361D2D9}"/>
              </a:ext>
            </a:extLst>
          </p:cNvPr>
          <p:cNvSpPr txBox="1"/>
          <p:nvPr/>
        </p:nvSpPr>
        <p:spPr>
          <a:xfrm>
            <a:off x="286109" y="4766608"/>
            <a:ext cx="8686800" cy="1938992"/>
          </a:xfrm>
          <a:prstGeom prst="rect">
            <a:avLst/>
          </a:prstGeom>
          <a:noFill/>
        </p:spPr>
        <p:txBody>
          <a:bodyPr wrap="square">
            <a:spAutoFit/>
          </a:bodyPr>
          <a:lstStyle/>
          <a:p>
            <a:pPr marL="342900" indent="-342900">
              <a:buFont typeface="Arial" panose="020B0604020202020204" pitchFamily="34" charset="0"/>
              <a:buChar char="•"/>
            </a:pPr>
            <a:r>
              <a:rPr lang="en-US" dirty="0"/>
              <a:t>Ludwig Prandtl presented a paper at the Third International Congress of Mathematicians in August, 1904, at Heidelberg.</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Published in the Proceedings of the Congress in the following year (1905).</a:t>
            </a:r>
          </a:p>
        </p:txBody>
      </p:sp>
      <p:grpSp>
        <p:nvGrpSpPr>
          <p:cNvPr id="21" name="Group 38">
            <a:extLst>
              <a:ext uri="{FF2B5EF4-FFF2-40B4-BE49-F238E27FC236}">
                <a16:creationId xmlns:a16="http://schemas.microsoft.com/office/drawing/2014/main" id="{6208D1C8-1E64-7E92-6853-0E930664B691}"/>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77293F7F-6184-BAF0-7D66-38DBD2A0D8DC}"/>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CD94BC8C-4AE9-C036-0709-9260E9B5FE6A}"/>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EFCF0AC9-E14E-7881-4234-67E49DFC291D}"/>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0557D9AE-30FB-0841-75A2-B2EE11EEF1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8A25BA23-2266-EEDB-F6B4-5F267946B27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2">
                  <a:extLst>
                    <a:ext uri="{FF2B5EF4-FFF2-40B4-BE49-F238E27FC236}">
                      <a16:creationId xmlns:a16="http://schemas.microsoft.com/office/drawing/2014/main" id="{CB08C1FD-6819-9650-3647-B47B06BC3BCD}"/>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FEAD8501-984E-04DE-3602-DAB3D5C87A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DC146E89-BEEC-A0A8-EF41-06E11A558C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5">
                  <a:extLst>
                    <a:ext uri="{FF2B5EF4-FFF2-40B4-BE49-F238E27FC236}">
                      <a16:creationId xmlns:a16="http://schemas.microsoft.com/office/drawing/2014/main" id="{79A8415E-B1B7-12BD-3521-18CE9C17F6BE}"/>
                    </a:ext>
                  </a:extLst>
                </p:cNvPr>
                <p:cNvGrpSpPr>
                  <a:grpSpLocks/>
                </p:cNvGrpSpPr>
                <p:nvPr/>
              </p:nvGrpSpPr>
              <p:grpSpPr bwMode="auto">
                <a:xfrm>
                  <a:off x="144" y="0"/>
                  <a:ext cx="5616" cy="144"/>
                  <a:chOff x="96" y="-48"/>
                  <a:chExt cx="5520" cy="144"/>
                </a:xfrm>
              </p:grpSpPr>
              <p:sp>
                <p:nvSpPr>
                  <p:cNvPr id="34" name="Rectangle 16">
                    <a:extLst>
                      <a:ext uri="{FF2B5EF4-FFF2-40B4-BE49-F238E27FC236}">
                        <a16:creationId xmlns:a16="http://schemas.microsoft.com/office/drawing/2014/main" id="{89883DE4-EFF5-2FDA-6946-6A2A8F3223A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7">
                    <a:extLst>
                      <a:ext uri="{FF2B5EF4-FFF2-40B4-BE49-F238E27FC236}">
                        <a16:creationId xmlns:a16="http://schemas.microsoft.com/office/drawing/2014/main" id="{A96DF7DB-9D8E-2F78-A4EC-75F1040676A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8">
                  <a:extLst>
                    <a:ext uri="{FF2B5EF4-FFF2-40B4-BE49-F238E27FC236}">
                      <a16:creationId xmlns:a16="http://schemas.microsoft.com/office/drawing/2014/main" id="{26927718-A49F-E573-B541-2FC0EBF5A4A8}"/>
                    </a:ext>
                  </a:extLst>
                </p:cNvPr>
                <p:cNvGrpSpPr>
                  <a:grpSpLocks/>
                </p:cNvGrpSpPr>
                <p:nvPr/>
              </p:nvGrpSpPr>
              <p:grpSpPr bwMode="auto">
                <a:xfrm>
                  <a:off x="144" y="4234"/>
                  <a:ext cx="5616" cy="86"/>
                  <a:chOff x="96" y="4176"/>
                  <a:chExt cx="5520" cy="144"/>
                </a:xfrm>
              </p:grpSpPr>
              <p:sp>
                <p:nvSpPr>
                  <p:cNvPr id="32" name="Rectangle 19">
                    <a:extLst>
                      <a:ext uri="{FF2B5EF4-FFF2-40B4-BE49-F238E27FC236}">
                        <a16:creationId xmlns:a16="http://schemas.microsoft.com/office/drawing/2014/main" id="{67F15C6F-6D8F-99E1-80D6-42CAF1E9E3F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20">
                    <a:extLst>
                      <a:ext uri="{FF2B5EF4-FFF2-40B4-BE49-F238E27FC236}">
                        <a16:creationId xmlns:a16="http://schemas.microsoft.com/office/drawing/2014/main" id="{ABAC7702-92E3-9426-C246-F1ADDEC64C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9DFD19BF-F9C8-0137-530F-1924BCB5674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AD3EF24A-447B-3222-DB3A-01257CDD1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a:extLst>
              <a:ext uri="{FF2B5EF4-FFF2-40B4-BE49-F238E27FC236}">
                <a16:creationId xmlns:a16="http://schemas.microsoft.com/office/drawing/2014/main" id="{CAB6B275-5CA1-0A84-7DD0-B1A23052F26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5000"/>
                    </a14:imgEffect>
                    <a14:imgEffect>
                      <a14:brightnessContrast bright="-33000" contrast="70000"/>
                    </a14:imgEffect>
                  </a14:imgLayer>
                </a14:imgProps>
              </a:ext>
            </a:extLst>
          </a:blip>
          <a:stretch>
            <a:fillRect/>
          </a:stretch>
        </p:blipFill>
        <p:spPr>
          <a:xfrm>
            <a:off x="1600200" y="1266432"/>
            <a:ext cx="5117619" cy="2240897"/>
          </a:xfrm>
          <a:prstGeom prst="rect">
            <a:avLst/>
          </a:prstGeom>
        </p:spPr>
      </p:pic>
    </p:spTree>
    <p:extLst>
      <p:ext uri="{BB962C8B-B14F-4D97-AF65-F5344CB8AC3E}">
        <p14:creationId xmlns:p14="http://schemas.microsoft.com/office/powerpoint/2010/main" val="244545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Effect transition="in" filter="dissolve">
                                      <p:cBhvr>
                                        <p:cTn id="13" dur="500"/>
                                        <p:tgtEl>
                                          <p:spTgt spid="2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
                                            <p:txEl>
                                              <p:pRg st="2" end="2"/>
                                            </p:txEl>
                                          </p:spTgt>
                                        </p:tgtEl>
                                        <p:attrNameLst>
                                          <p:attrName>style.visibility</p:attrName>
                                        </p:attrNameLst>
                                      </p:cBhvr>
                                      <p:to>
                                        <p:strVal val="visible"/>
                                      </p:to>
                                    </p:set>
                                    <p:animEffect transition="in" filter="dissolve">
                                      <p:cBhvr>
                                        <p:cTn id="18"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41AC3-13CF-F018-4622-B6C11B8A7B4C}"/>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13F05752-47EC-CF4E-89BE-C856ABD47CDF}"/>
              </a:ext>
            </a:extLst>
          </p:cNvPr>
          <p:cNvSpPr>
            <a:spLocks noGrp="1"/>
          </p:cNvSpPr>
          <p:nvPr>
            <p:ph type="title"/>
          </p:nvPr>
        </p:nvSpPr>
        <p:spPr>
          <a:xfrm>
            <a:off x="1825145" y="86051"/>
            <a:ext cx="5661986" cy="1143000"/>
          </a:xfrm>
        </p:spPr>
        <p:txBody>
          <a:bodyPr/>
          <a:lstStyle/>
          <a:p>
            <a:r>
              <a:rPr lang="en-IN" altLang="en-US" sz="2800" dirty="0"/>
              <a:t>Evolution &amp; Growth of ships</a:t>
            </a:r>
          </a:p>
        </p:txBody>
      </p:sp>
      <p:sp>
        <p:nvSpPr>
          <p:cNvPr id="16387" name="AutoShape 2" descr="Image result for Reynolds classification of Viscous flow">
            <a:extLst>
              <a:ext uri="{FF2B5EF4-FFF2-40B4-BE49-F238E27FC236}">
                <a16:creationId xmlns:a16="http://schemas.microsoft.com/office/drawing/2014/main" id="{5C7CC2E5-6117-16CA-B61F-6CD0AB143E85}"/>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22" name="Picture 21">
            <a:extLst>
              <a:ext uri="{FF2B5EF4-FFF2-40B4-BE49-F238E27FC236}">
                <a16:creationId xmlns:a16="http://schemas.microsoft.com/office/drawing/2014/main" id="{56A5CA04-9941-1254-E1FC-797AD8170E8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39000" contrast="63000"/>
                    </a14:imgEffect>
                  </a14:imgLayer>
                </a14:imgProps>
              </a:ext>
            </a:extLst>
          </a:blip>
          <a:stretch>
            <a:fillRect/>
          </a:stretch>
        </p:blipFill>
        <p:spPr>
          <a:xfrm>
            <a:off x="311989" y="1738398"/>
            <a:ext cx="8686596" cy="2986002"/>
          </a:xfrm>
          <a:prstGeom prst="rect">
            <a:avLst/>
          </a:prstGeom>
        </p:spPr>
      </p:pic>
      <p:grpSp>
        <p:nvGrpSpPr>
          <p:cNvPr id="21" name="Group 38">
            <a:extLst>
              <a:ext uri="{FF2B5EF4-FFF2-40B4-BE49-F238E27FC236}">
                <a16:creationId xmlns:a16="http://schemas.microsoft.com/office/drawing/2014/main" id="{EB6C30E3-1CEE-0BBA-C74D-50DE14E8B60F}"/>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CE202D84-745A-655A-551B-37EF41E9CD6B}"/>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140570D5-7AA3-8326-EDA7-15627C8C4C62}"/>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E5FCBB02-B2EE-3CA1-B6D8-9A7CC5F56C39}"/>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FB51DF5F-BE42-06F1-13FD-92BEE799EF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57E41E27-932B-1DC3-EE0C-444C7FDD1F2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1769C64B-B55F-1807-E155-FD62DC53D8ED}"/>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EDBCA8EF-BD2E-107C-46BA-9FDA4639D75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2C440C91-307A-EA08-6A63-877DD1525C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3654703B-0B19-5390-0D78-65BE0D18C738}"/>
                    </a:ext>
                  </a:extLst>
                </p:cNvPr>
                <p:cNvGrpSpPr>
                  <a:grpSpLocks/>
                </p:cNvGrpSpPr>
                <p:nvPr/>
              </p:nvGrpSpPr>
              <p:grpSpPr bwMode="auto">
                <a:xfrm>
                  <a:off x="144" y="0"/>
                  <a:ext cx="5616" cy="144"/>
                  <a:chOff x="96" y="-48"/>
                  <a:chExt cx="5520" cy="144"/>
                </a:xfrm>
              </p:grpSpPr>
              <p:sp>
                <p:nvSpPr>
                  <p:cNvPr id="33" name="Rectangle 16">
                    <a:extLst>
                      <a:ext uri="{FF2B5EF4-FFF2-40B4-BE49-F238E27FC236}">
                        <a16:creationId xmlns:a16="http://schemas.microsoft.com/office/drawing/2014/main" id="{A6B76FFE-1B56-A413-5CE8-1DD8EDA839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7">
                    <a:extLst>
                      <a:ext uri="{FF2B5EF4-FFF2-40B4-BE49-F238E27FC236}">
                        <a16:creationId xmlns:a16="http://schemas.microsoft.com/office/drawing/2014/main" id="{1FBD7F87-FBF3-BC96-8C50-BE78F797771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4C6DFA8D-9E15-55F2-7A20-C6568134D97D}"/>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1D289BE7-F14D-E7BA-E106-F442637A13F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E6686716-6C00-A6C8-AAA6-95016D0DBC9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059A3785-5B9F-FED7-A95E-A78255DCEB4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6F281AFD-7DB7-2F28-1F8D-C9356059D9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90151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2DAA6-6C1B-56E6-2599-110377F4D55B}"/>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FF1A301B-0C7C-FFC3-B86F-96CE6E4C3794}"/>
              </a:ext>
            </a:extLst>
          </p:cNvPr>
          <p:cNvSpPr>
            <a:spLocks noGrp="1"/>
          </p:cNvSpPr>
          <p:nvPr>
            <p:ph type="title"/>
          </p:nvPr>
        </p:nvSpPr>
        <p:spPr>
          <a:xfrm>
            <a:off x="1825145" y="86051"/>
            <a:ext cx="5661986" cy="1143000"/>
          </a:xfrm>
        </p:spPr>
        <p:txBody>
          <a:bodyPr/>
          <a:lstStyle/>
          <a:p>
            <a:r>
              <a:rPr lang="en-IN" altLang="en-US" sz="2800" dirty="0"/>
              <a:t>Growth of containerships</a:t>
            </a:r>
          </a:p>
        </p:txBody>
      </p:sp>
      <p:sp>
        <p:nvSpPr>
          <p:cNvPr id="16387" name="AutoShape 2" descr="Image result for Reynolds classification of Viscous flow">
            <a:extLst>
              <a:ext uri="{FF2B5EF4-FFF2-40B4-BE49-F238E27FC236}">
                <a16:creationId xmlns:a16="http://schemas.microsoft.com/office/drawing/2014/main" id="{5CBE183C-697F-A22C-CADB-39674FCD752A}"/>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25" name="Picture 24">
            <a:extLst>
              <a:ext uri="{FF2B5EF4-FFF2-40B4-BE49-F238E27FC236}">
                <a16:creationId xmlns:a16="http://schemas.microsoft.com/office/drawing/2014/main" id="{3EEB2334-5B0F-9389-479E-BD968FCCA46A}"/>
              </a:ext>
            </a:extLst>
          </p:cNvPr>
          <p:cNvPicPr>
            <a:picLocks noChangeAspect="1"/>
          </p:cNvPicPr>
          <p:nvPr/>
        </p:nvPicPr>
        <p:blipFill>
          <a:blip r:embed="rId2"/>
          <a:stretch>
            <a:fillRect/>
          </a:stretch>
        </p:blipFill>
        <p:spPr>
          <a:xfrm>
            <a:off x="578398" y="1124309"/>
            <a:ext cx="7987204" cy="5297987"/>
          </a:xfrm>
          <a:prstGeom prst="rect">
            <a:avLst/>
          </a:prstGeom>
        </p:spPr>
      </p:pic>
      <p:grpSp>
        <p:nvGrpSpPr>
          <p:cNvPr id="21" name="Group 38">
            <a:extLst>
              <a:ext uri="{FF2B5EF4-FFF2-40B4-BE49-F238E27FC236}">
                <a16:creationId xmlns:a16="http://schemas.microsoft.com/office/drawing/2014/main" id="{9065F711-4987-3948-20CB-D468C9A3B665}"/>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17CE30D8-96E8-F01B-1AD3-FE9178739250}"/>
                </a:ext>
              </a:extLst>
            </p:cNvPr>
            <p:cNvGrpSpPr>
              <a:grpSpLocks/>
            </p:cNvGrpSpPr>
            <p:nvPr/>
          </p:nvGrpSpPr>
          <p:grpSpPr bwMode="auto">
            <a:xfrm>
              <a:off x="0" y="0"/>
              <a:ext cx="9144000" cy="6858000"/>
              <a:chOff x="0" y="0"/>
              <a:chExt cx="9144000" cy="6858000"/>
            </a:xfrm>
          </p:grpSpPr>
          <p:grpSp>
            <p:nvGrpSpPr>
              <p:cNvPr id="24" name="Group 8">
                <a:extLst>
                  <a:ext uri="{FF2B5EF4-FFF2-40B4-BE49-F238E27FC236}">
                    <a16:creationId xmlns:a16="http://schemas.microsoft.com/office/drawing/2014/main" id="{319C9B1F-0D67-0025-E81A-947294972186}"/>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A706E74C-9FBD-5A0C-57EE-E206EB1AED2E}"/>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4A2876C7-5F6D-3034-FC88-8499CE263B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484945DF-36F3-A0A7-8C7C-F0153ABEB4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2E8470E7-6915-CF71-F6AE-40427C63BA05}"/>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782C4D91-43DF-C24C-73D8-8298C301965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F555CA28-6C35-3E8A-1B52-F8E43F915C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597655FF-F520-E281-A4E4-1E3C7F08E801}"/>
                    </a:ext>
                  </a:extLst>
                </p:cNvPr>
                <p:cNvGrpSpPr>
                  <a:grpSpLocks/>
                </p:cNvGrpSpPr>
                <p:nvPr/>
              </p:nvGrpSpPr>
              <p:grpSpPr bwMode="auto">
                <a:xfrm>
                  <a:off x="144" y="0"/>
                  <a:ext cx="5616" cy="144"/>
                  <a:chOff x="96" y="-48"/>
                  <a:chExt cx="5520" cy="144"/>
                </a:xfrm>
              </p:grpSpPr>
              <p:sp>
                <p:nvSpPr>
                  <p:cNvPr id="33" name="Rectangle 16">
                    <a:extLst>
                      <a:ext uri="{FF2B5EF4-FFF2-40B4-BE49-F238E27FC236}">
                        <a16:creationId xmlns:a16="http://schemas.microsoft.com/office/drawing/2014/main" id="{1E3C5526-A96D-8A91-DD24-75FD327DC3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7">
                    <a:extLst>
                      <a:ext uri="{FF2B5EF4-FFF2-40B4-BE49-F238E27FC236}">
                        <a16:creationId xmlns:a16="http://schemas.microsoft.com/office/drawing/2014/main" id="{4CA3C479-0D02-941D-B0CC-76428930343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BC954CF5-DC47-F98B-4557-7E6EC0EA27BD}"/>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B167AC7D-A069-5E26-EE45-8EDEEF59BB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11F3611C-DDB7-B3A5-C572-4F72F328EAF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81E88CD1-11B1-0A52-AB27-B4BDBD64C5C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FFFFF58E-45ED-8BA4-74B3-7A35A9B9CA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97014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04EEE-B60E-9991-D615-CC0262C87129}"/>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CFF8AB3C-1EC4-FD68-61C5-A0960B51B24E}"/>
              </a:ext>
            </a:extLst>
          </p:cNvPr>
          <p:cNvSpPr>
            <a:spLocks noGrp="1"/>
          </p:cNvSpPr>
          <p:nvPr>
            <p:ph type="title"/>
          </p:nvPr>
        </p:nvSpPr>
        <p:spPr>
          <a:xfrm>
            <a:off x="1825145" y="86051"/>
            <a:ext cx="5661986" cy="1143000"/>
          </a:xfrm>
        </p:spPr>
        <p:txBody>
          <a:bodyPr/>
          <a:lstStyle/>
          <a:p>
            <a:r>
              <a:rPr lang="en-IN" altLang="en-US" sz="2800" dirty="0"/>
              <a:t>Growth of containerships</a:t>
            </a:r>
          </a:p>
        </p:txBody>
      </p:sp>
      <p:sp>
        <p:nvSpPr>
          <p:cNvPr id="16387" name="AutoShape 2" descr="Image result for Reynolds classification of Viscous flow">
            <a:extLst>
              <a:ext uri="{FF2B5EF4-FFF2-40B4-BE49-F238E27FC236}">
                <a16:creationId xmlns:a16="http://schemas.microsoft.com/office/drawing/2014/main" id="{D1CFC066-A318-2FE3-8AD9-89144D353356}"/>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22" name="Picture 21">
            <a:extLst>
              <a:ext uri="{FF2B5EF4-FFF2-40B4-BE49-F238E27FC236}">
                <a16:creationId xmlns:a16="http://schemas.microsoft.com/office/drawing/2014/main" id="{DC3B05FE-57FD-EF0A-7521-619EDE1F446E}"/>
              </a:ext>
            </a:extLst>
          </p:cNvPr>
          <p:cNvPicPr>
            <a:picLocks noChangeAspect="1"/>
          </p:cNvPicPr>
          <p:nvPr/>
        </p:nvPicPr>
        <p:blipFill>
          <a:blip r:embed="rId2"/>
          <a:stretch>
            <a:fillRect/>
          </a:stretch>
        </p:blipFill>
        <p:spPr>
          <a:xfrm>
            <a:off x="389874" y="1759314"/>
            <a:ext cx="8724232" cy="3574685"/>
          </a:xfrm>
          <a:prstGeom prst="rect">
            <a:avLst/>
          </a:prstGeom>
        </p:spPr>
      </p:pic>
      <p:grpSp>
        <p:nvGrpSpPr>
          <p:cNvPr id="21" name="Group 38">
            <a:extLst>
              <a:ext uri="{FF2B5EF4-FFF2-40B4-BE49-F238E27FC236}">
                <a16:creationId xmlns:a16="http://schemas.microsoft.com/office/drawing/2014/main" id="{18DA0063-18E2-C4A5-3077-EC8B966CC91A}"/>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58A91E47-89FD-7481-FC85-E0D3B685268E}"/>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E87C03E7-1C60-42D7-7209-9FDE86038141}"/>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2B51C2B6-87B3-0974-C98C-129C534F00B9}"/>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CEB9706E-7D92-B351-BD3A-763078C2884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0060501A-DD4B-F352-31F3-23B4ABFFBF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16D98437-4ED9-4C91-2713-DF9CAF3F6680}"/>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11A941B3-B8D0-ECFC-B7F1-B9ED332BBB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5581E2A0-FABD-CC9A-85C3-E491031B8F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99763414-9F35-5A69-3784-639ED5DC5EDC}"/>
                    </a:ext>
                  </a:extLst>
                </p:cNvPr>
                <p:cNvGrpSpPr>
                  <a:grpSpLocks/>
                </p:cNvGrpSpPr>
                <p:nvPr/>
              </p:nvGrpSpPr>
              <p:grpSpPr bwMode="auto">
                <a:xfrm>
                  <a:off x="144" y="0"/>
                  <a:ext cx="5616" cy="144"/>
                  <a:chOff x="96" y="-48"/>
                  <a:chExt cx="5520" cy="144"/>
                </a:xfrm>
              </p:grpSpPr>
              <p:sp>
                <p:nvSpPr>
                  <p:cNvPr id="33" name="Rectangle 16">
                    <a:extLst>
                      <a:ext uri="{FF2B5EF4-FFF2-40B4-BE49-F238E27FC236}">
                        <a16:creationId xmlns:a16="http://schemas.microsoft.com/office/drawing/2014/main" id="{C6A91AFF-2324-D7E4-00A5-5FB3021193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7">
                    <a:extLst>
                      <a:ext uri="{FF2B5EF4-FFF2-40B4-BE49-F238E27FC236}">
                        <a16:creationId xmlns:a16="http://schemas.microsoft.com/office/drawing/2014/main" id="{2EC367A7-CEDD-B70B-24FE-CE7DC5210D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BDD56967-0044-E806-30CF-4F85CA752029}"/>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5F963D5C-9A82-1C77-4BAC-BEFD42F1FB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C87C2EA1-D4DE-9BB7-46E4-D2326C0DA6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794FF2FA-B9D4-76C4-0CB7-471FEE5B303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CEFB6D5C-A214-D747-D376-54AB4F38E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23065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a:extLst>
              <a:ext uri="{FF2B5EF4-FFF2-40B4-BE49-F238E27FC236}">
                <a16:creationId xmlns:a16="http://schemas.microsoft.com/office/drawing/2014/main" id="{C4AB9941-B1C4-38D9-83FA-5E8E20D80583}"/>
              </a:ext>
            </a:extLst>
          </p:cNvPr>
          <p:cNvSpPr>
            <a:spLocks noGrp="1"/>
          </p:cNvSpPr>
          <p:nvPr>
            <p:ph type="title"/>
          </p:nvPr>
        </p:nvSpPr>
        <p:spPr>
          <a:xfrm>
            <a:off x="0" y="0"/>
            <a:ext cx="7772400" cy="1143000"/>
          </a:xfrm>
        </p:spPr>
        <p:txBody>
          <a:bodyPr/>
          <a:lstStyle/>
          <a:p>
            <a:r>
              <a:rPr lang="en-IN" altLang="en-US" sz="2800" dirty="0"/>
              <a:t>Academic Convection Heat Transfer Problems</a:t>
            </a:r>
          </a:p>
        </p:txBody>
      </p:sp>
      <p:sp>
        <p:nvSpPr>
          <p:cNvPr id="16387" name="AutoShape 2" descr="Image result for Reynolds classification of Viscous flow">
            <a:extLst>
              <a:ext uri="{FF2B5EF4-FFF2-40B4-BE49-F238E27FC236}">
                <a16:creationId xmlns:a16="http://schemas.microsoft.com/office/drawing/2014/main" id="{99BF05B9-FAAC-9436-50C0-296E06E69F0C}"/>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pic>
        <p:nvPicPr>
          <p:cNvPr id="16388" name="Picture 3">
            <a:extLst>
              <a:ext uri="{FF2B5EF4-FFF2-40B4-BE49-F238E27FC236}">
                <a16:creationId xmlns:a16="http://schemas.microsoft.com/office/drawing/2014/main" id="{92CE3401-6A75-812D-DF9C-DB266F96B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012" y="1219200"/>
            <a:ext cx="84851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AF472EBA-C41A-9ED2-7944-7D30A810DA9F}"/>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3F38BF5F-8602-5B5D-1BEA-D013CF6830B3}"/>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6781E59A-92DF-8235-9417-F97AF02347D4}"/>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C6AEBEAB-C313-0161-AAA6-36DF0585370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64D8252B-C5A6-D4E7-12DF-155499C0927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EC11110-29A7-014B-89FA-4BE99A2F187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E163E91-73C0-0E38-FCF5-0D62FCCC66D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CBD7EDC-91C0-1DA3-EE4C-B136B4A353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A8E76DB-2270-E589-A00E-2ABD84B7D0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2F1AEBF-66D1-CB7E-A9C4-0B46B2B3447A}"/>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1F53EB28-DFFA-819A-B701-B3E7ACDB1A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5AB4F038-6BF8-D08A-5BA4-BA20633946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6D30174-8A90-B816-72B0-8DF9708166C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0B6D477-C066-CCA2-2290-DF7FABF9E0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5E8F59D-EAC8-B8E4-44B7-C31DB2C909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A48FF7B3-C2D9-F48F-DA4B-ABE34DB30C9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731A139-7F31-67CD-FA8D-886A3C49C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Oval 18">
            <a:extLst>
              <a:ext uri="{FF2B5EF4-FFF2-40B4-BE49-F238E27FC236}">
                <a16:creationId xmlns:a16="http://schemas.microsoft.com/office/drawing/2014/main" id="{1BDBD945-2D81-6B69-1106-BA4B72DF4457}"/>
              </a:ext>
            </a:extLst>
          </p:cNvPr>
          <p:cNvSpPr/>
          <p:nvPr/>
        </p:nvSpPr>
        <p:spPr bwMode="auto">
          <a:xfrm>
            <a:off x="5257800" y="1143000"/>
            <a:ext cx="3842413" cy="2721775"/>
          </a:xfrm>
          <a:prstGeom prst="ellipse">
            <a:avLst/>
          </a:prstGeom>
          <a:noFill/>
          <a:ln w="4762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14008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2000"/>
                                        <p:tgtEl>
                                          <p:spTgt spid="16388"/>
                                        </p:tgtEl>
                                      </p:cBhvr>
                                    </p:animEffect>
                                    <p:anim calcmode="lin" valueType="num">
                                      <p:cBhvr>
                                        <p:cTn id="8" dur="2000" fill="hold"/>
                                        <p:tgtEl>
                                          <p:spTgt spid="16388"/>
                                        </p:tgtEl>
                                        <p:attrNameLst>
                                          <p:attrName>ppt_w</p:attrName>
                                        </p:attrNameLst>
                                      </p:cBhvr>
                                      <p:tavLst>
                                        <p:tav tm="0" fmla="#ppt_w*sin(2.5*pi*$)">
                                          <p:val>
                                            <p:fltVal val="0"/>
                                          </p:val>
                                        </p:tav>
                                        <p:tav tm="100000">
                                          <p:val>
                                            <p:fltVal val="1"/>
                                          </p:val>
                                        </p:tav>
                                      </p:tavLst>
                                    </p:anim>
                                    <p:anim calcmode="lin" valueType="num">
                                      <p:cBhvr>
                                        <p:cTn id="9" dur="2000" fill="hold"/>
                                        <p:tgtEl>
                                          <p:spTgt spid="1638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barn(inVertical)">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8A9E2-93F5-2647-E40D-5FE50D7D0967}"/>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2E65A68A-0F96-462C-9F6C-5EDADBA78F97}"/>
              </a:ext>
            </a:extLst>
          </p:cNvPr>
          <p:cNvSpPr>
            <a:spLocks noGrp="1"/>
          </p:cNvSpPr>
          <p:nvPr>
            <p:ph type="title"/>
          </p:nvPr>
        </p:nvSpPr>
        <p:spPr>
          <a:xfrm>
            <a:off x="0" y="0"/>
            <a:ext cx="7772400" cy="1143000"/>
          </a:xfrm>
        </p:spPr>
        <p:txBody>
          <a:bodyPr/>
          <a:lstStyle/>
          <a:p>
            <a:r>
              <a:rPr lang="en-IN" altLang="en-US" sz="2800" dirty="0"/>
              <a:t>Analogy between Momentum Transfer and Convection Heat Transfer</a:t>
            </a:r>
          </a:p>
        </p:txBody>
      </p:sp>
      <p:sp>
        <p:nvSpPr>
          <p:cNvPr id="16387" name="AutoShape 2" descr="Image result for Reynolds classification of Viscous flow">
            <a:extLst>
              <a:ext uri="{FF2B5EF4-FFF2-40B4-BE49-F238E27FC236}">
                <a16:creationId xmlns:a16="http://schemas.microsoft.com/office/drawing/2014/main" id="{FDA85848-C726-E49C-DCEF-A142D07AC0C2}"/>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38">
            <a:extLst>
              <a:ext uri="{FF2B5EF4-FFF2-40B4-BE49-F238E27FC236}">
                <a16:creationId xmlns:a16="http://schemas.microsoft.com/office/drawing/2014/main" id="{7CD05027-1BC6-3BEF-D6DB-1C36D051912D}"/>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E198642F-817E-5E2A-FFE2-62A7EB5FFB0D}"/>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213D59E4-CDFE-6464-1710-596818F19AE5}"/>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8888DABF-F169-CCBE-8CBB-599569FDB7D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652963A7-68F7-147C-1BA7-8AA9590C93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78D5B1D-E823-D152-CC93-B9E489BDC7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A8511CA-1112-06E3-D4F2-855F7173A31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42727F7-CE50-83D4-FBBA-9EDB5C009A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D69EBAF-9C9D-3991-8357-2D5F6640E8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6DD7B392-9F7E-22EB-627B-42133A1A976E}"/>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4B721F9E-5FE7-A5E5-97B8-2CE0CEC492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ECDC42B6-17E6-B7D0-92DD-29E038A399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8D5B1BA-C9EF-C31F-B53F-C072803912D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CF54613-6E65-FAA6-EB34-FD990D8D013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5D18BB6-F82B-12E3-FE9C-5A55978671A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10B4CA6A-4B2B-0272-58A8-897184BEDBD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063C906-6957-587B-23C9-D5C4CA60B5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4 Rectángulo">
            <a:extLst>
              <a:ext uri="{FF2B5EF4-FFF2-40B4-BE49-F238E27FC236}">
                <a16:creationId xmlns:a16="http://schemas.microsoft.com/office/drawing/2014/main" id="{8FFA62BD-5FA6-294F-74B3-EC4D04847538}"/>
              </a:ext>
            </a:extLst>
          </p:cNvPr>
          <p:cNvSpPr>
            <a:spLocks noChangeArrowheads="1"/>
          </p:cNvSpPr>
          <p:nvPr/>
        </p:nvSpPr>
        <p:spPr bwMode="auto">
          <a:xfrm>
            <a:off x="473075" y="1524000"/>
            <a:ext cx="828992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dirty="0"/>
              <a:t>Analogy is fundamentally governed by Type of flow regime.</a:t>
            </a:r>
          </a:p>
          <a:p>
            <a:pPr>
              <a:spcBef>
                <a:spcPct val="0"/>
              </a:spcBef>
            </a:pPr>
            <a:r>
              <a:rPr lang="en-US" altLang="en-US" sz="2400" dirty="0"/>
              <a:t>Flow regimes (</a:t>
            </a:r>
            <a:r>
              <a:rPr lang="en-US" altLang="en-US" sz="2400" dirty="0" err="1"/>
              <a:t>Kn</a:t>
            </a:r>
            <a:r>
              <a:rPr lang="en-US" altLang="en-US" sz="2400" dirty="0"/>
              <a:t> &lt; 0.001) are controlled by the law of occurrence of mechanical equilibrium between fluid and solid walls.</a:t>
            </a:r>
          </a:p>
          <a:p>
            <a:pPr>
              <a:spcBef>
                <a:spcPct val="0"/>
              </a:spcBef>
            </a:pPr>
            <a:r>
              <a:rPr lang="en-US" altLang="en-US" sz="2400" dirty="0"/>
              <a:t>The size of fluid layer under the influence of mechanical equilibrium slowly is increases from entrance.</a:t>
            </a:r>
          </a:p>
          <a:p>
            <a:pPr>
              <a:spcBef>
                <a:spcPct val="0"/>
              </a:spcBef>
            </a:pPr>
            <a:r>
              <a:rPr lang="en-US" altLang="en-US" sz="2400" dirty="0"/>
              <a:t>Occurrence of Mechanical equilibrium ensures thermal equilibrium.</a:t>
            </a:r>
          </a:p>
          <a:p>
            <a:pPr>
              <a:spcBef>
                <a:spcPct val="0"/>
              </a:spcBef>
            </a:pPr>
            <a:r>
              <a:rPr lang="en-US" altLang="en-US" sz="2400" dirty="0"/>
              <a:t>This leads to an analogical study of Flat Plate Boundary layer heat transfer due to the interest in Flat Plate Boundary Layer Drag.</a:t>
            </a:r>
            <a:endParaRPr lang="es-ES" altLang="en-US" sz="2400" dirty="0"/>
          </a:p>
        </p:txBody>
      </p:sp>
    </p:spTree>
    <p:extLst>
      <p:ext uri="{BB962C8B-B14F-4D97-AF65-F5344CB8AC3E}">
        <p14:creationId xmlns:p14="http://schemas.microsoft.com/office/powerpoint/2010/main" val="80768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601B3-12B7-EF95-833C-6E00FE1626A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72418" name="Text Box 2">
                <a:extLst>
                  <a:ext uri="{FF2B5EF4-FFF2-40B4-BE49-F238E27FC236}">
                    <a16:creationId xmlns:a16="http://schemas.microsoft.com/office/drawing/2014/main" id="{FB0B8446-666C-7E4C-498F-F3A4EC9B43AD}"/>
                  </a:ext>
                </a:extLst>
              </p:cNvPr>
              <p:cNvSpPr txBox="1">
                <a:spLocks noChangeArrowheads="1"/>
              </p:cNvSpPr>
              <p:nvPr/>
            </p:nvSpPr>
            <p:spPr bwMode="auto">
              <a:xfrm>
                <a:off x="304800" y="1066800"/>
                <a:ext cx="8201026" cy="1285480"/>
              </a:xfrm>
              <a:prstGeom prst="rect">
                <a:avLst/>
              </a:prstGeom>
              <a:noFill/>
              <a:ln>
                <a:noFill/>
              </a:ln>
              <a:effectLst/>
              <a:extLst>
                <a:ext uri="{909E8E84-426E-40DD-AFC4-6F175D3DCCD1}">
                  <a14:hiddenFill>
                    <a:solidFill>
                      <a:schemeClr val="bg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r>
                  <a:rPr lang="en-US" altLang="en-US" b="0" dirty="0"/>
                  <a:t>The dimensionless temperature gradient</a:t>
                </a:r>
                <a14:m>
                  <m:oMath xmlns:m="http://schemas.openxmlformats.org/officeDocument/2006/math">
                    <m:d>
                      <m:dPr>
                        <m:begChr m:val="{"/>
                        <m:endChr m:val="}"/>
                        <m:ctrlPr>
                          <a:rPr lang="en-IN" i="1" smtClean="0">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e>
                    </m:d>
                  </m:oMath>
                </a14:m>
                <a:r>
                  <a:rPr lang="en-US" altLang="en-US" b="0" dirty="0"/>
                  <a:t> at the wall is named as Nusselt Number:</a:t>
                </a:r>
              </a:p>
            </p:txBody>
          </p:sp>
        </mc:Choice>
        <mc:Fallback xmlns="">
          <p:sp>
            <p:nvSpPr>
              <p:cNvPr id="572418" name="Text Box 2">
                <a:extLst>
                  <a:ext uri="{FF2B5EF4-FFF2-40B4-BE49-F238E27FC236}">
                    <a16:creationId xmlns:a16="http://schemas.microsoft.com/office/drawing/2014/main" id="{D949A9F2-2702-83D0-D196-374BFAA6C11A}"/>
                  </a:ext>
                </a:extLst>
              </p:cNvPr>
              <p:cNvSpPr txBox="1">
                <a:spLocks noRot="1" noChangeAspect="1" noMove="1" noResize="1" noEditPoints="1" noAdjustHandles="1" noChangeArrowheads="1" noChangeShapeType="1" noTextEdit="1"/>
              </p:cNvSpPr>
              <p:nvPr/>
            </p:nvSpPr>
            <p:spPr bwMode="auto">
              <a:xfrm>
                <a:off x="304800" y="1066800"/>
                <a:ext cx="8201026" cy="1285480"/>
              </a:xfrm>
              <a:prstGeom prst="rect">
                <a:avLst/>
              </a:prstGeom>
              <a:blipFill>
                <a:blip r:embed="rId2"/>
                <a:stretch>
                  <a:fillRect l="-1115" b="-9953"/>
                </a:stretch>
              </a:blip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72420" name="Object 4">
                <a:extLst>
                  <a:ext uri="{FF2B5EF4-FFF2-40B4-BE49-F238E27FC236}">
                    <a16:creationId xmlns:a16="http://schemas.microsoft.com/office/drawing/2014/main" id="{A2AB3B2F-4EE2-1302-44ED-340B331FC1A5}"/>
                  </a:ext>
                </a:extLst>
              </p:cNvPr>
              <p:cNvSpPr txBox="1"/>
              <p:nvPr/>
            </p:nvSpPr>
            <p:spPr bwMode="auto">
              <a:xfrm>
                <a:off x="1387475" y="2593348"/>
                <a:ext cx="6829425" cy="1304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𝑁𝑢</m:t>
                      </m:r>
                      <m:r>
                        <a:rPr lang="en-IN"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h𝐿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𝐹</m:t>
                      </m:r>
                      <m:d>
                        <m:dPr>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Sub>
                            </m:fName>
                            <m:e>
                              <m:r>
                                <a:rPr lang="en-IN" i="1">
                                  <a:solidFill>
                                    <a:srgbClr val="000000"/>
                                  </a:solidFill>
                                  <a:latin typeface="Cambria Math" panose="02040503050406030204" pitchFamily="18" charset="0"/>
                                </a:rPr>
                                <m:t>,</m:t>
                              </m:r>
                            </m:e>
                          </m:fun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𝑝</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r>
                            <m:rPr>
                              <m:sty m:val="p"/>
                            </m:rPr>
                            <a:rPr lang="en-IN" i="0">
                              <a:solidFill>
                                <a:srgbClr val="000000"/>
                              </a:solidFill>
                              <a:latin typeface="Cambria Math" panose="02040503050406030204" pitchFamily="18" charset="0"/>
                            </a:rPr>
                            <m:t>Pr</m:t>
                          </m:r>
                        </m:e>
                      </m:d>
                    </m:oMath>
                  </m:oMathPara>
                </a14:m>
                <a:endParaRPr lang="en-IN" dirty="0"/>
              </a:p>
            </p:txBody>
          </p:sp>
        </mc:Choice>
        <mc:Fallback xmlns="">
          <p:sp>
            <p:nvSpPr>
              <p:cNvPr id="572420" name="Object 4">
                <a:extLst>
                  <a:ext uri="{FF2B5EF4-FFF2-40B4-BE49-F238E27FC236}">
                    <a16:creationId xmlns:a16="http://schemas.microsoft.com/office/drawing/2014/main" id="{A2AB3B2F-4EE2-1302-44ED-340B331FC1A5}"/>
                  </a:ext>
                </a:extLst>
              </p:cNvPr>
              <p:cNvSpPr txBox="1">
                <a:spLocks noRot="1" noChangeAspect="1" noMove="1" noResize="1" noEditPoints="1" noAdjustHandles="1" noChangeArrowheads="1" noChangeShapeType="1" noTextEdit="1"/>
              </p:cNvSpPr>
              <p:nvPr/>
            </p:nvSpPr>
            <p:spPr bwMode="auto">
              <a:xfrm>
                <a:off x="1387475" y="2593348"/>
                <a:ext cx="6829425" cy="1304925"/>
              </a:xfrm>
              <a:prstGeom prst="rect">
                <a:avLst/>
              </a:prstGeom>
              <a:blipFill>
                <a:blip r:embed="rId3"/>
                <a:stretch>
                  <a:fillRect/>
                </a:stretch>
              </a:blipFill>
              <a:ln>
                <a:noFill/>
              </a:ln>
              <a:effectLst/>
            </p:spPr>
            <p:txBody>
              <a:bodyPr/>
              <a:lstStyle/>
              <a:p>
                <a:r>
                  <a:rPr lang="en-US">
                    <a:noFill/>
                  </a:rPr>
                  <a:t> </a:t>
                </a:r>
              </a:p>
            </p:txBody>
          </p:sp>
        </mc:Fallback>
      </mc:AlternateContent>
      <p:sp>
        <p:nvSpPr>
          <p:cNvPr id="572421" name="Text Box 5">
            <a:extLst>
              <a:ext uri="{FF2B5EF4-FFF2-40B4-BE49-F238E27FC236}">
                <a16:creationId xmlns:a16="http://schemas.microsoft.com/office/drawing/2014/main" id="{04416979-7B83-140C-C8AC-8A635F3B2A8A}"/>
              </a:ext>
            </a:extLst>
          </p:cNvPr>
          <p:cNvSpPr txBox="1">
            <a:spLocks noChangeArrowheads="1"/>
          </p:cNvSpPr>
          <p:nvPr/>
        </p:nvSpPr>
        <p:spPr bwMode="auto">
          <a:xfrm>
            <a:off x="570001" y="3928681"/>
            <a:ext cx="8201026" cy="15696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b="0" dirty="0"/>
              <a:t>Local Nusselt Number.</a:t>
            </a:r>
          </a:p>
          <a:p>
            <a:endParaRPr lang="en-US" altLang="en-US" dirty="0"/>
          </a:p>
          <a:p>
            <a:r>
              <a:rPr lang="en-US" altLang="en-US" b="0" dirty="0">
                <a:sym typeface="Symbol" panose="05050102010706020507" pitchFamily="18" charset="2"/>
              </a:rPr>
              <a:t></a:t>
            </a:r>
            <a:r>
              <a:rPr lang="en-US" altLang="en-US" b="0" dirty="0"/>
              <a:t>Estimation and control of temperature gradient on the surface of a flat plate determines the capacity of Convectio</a:t>
            </a:r>
            <a:r>
              <a:rPr lang="en-US" altLang="en-US" dirty="0"/>
              <a:t>n cooling</a:t>
            </a:r>
            <a:endParaRPr lang="en-US" altLang="en-US" b="0" dirty="0"/>
          </a:p>
        </p:txBody>
      </p:sp>
      <p:sp>
        <p:nvSpPr>
          <p:cNvPr id="23" name="Title 18">
            <a:extLst>
              <a:ext uri="{FF2B5EF4-FFF2-40B4-BE49-F238E27FC236}">
                <a16:creationId xmlns:a16="http://schemas.microsoft.com/office/drawing/2014/main" id="{48C6ADAA-EC96-90A4-1B92-0B45C01B1FB3}"/>
              </a:ext>
            </a:extLst>
          </p:cNvPr>
          <p:cNvSpPr txBox="1">
            <a:spLocks/>
          </p:cNvSpPr>
          <p:nvPr/>
        </p:nvSpPr>
        <p:spPr>
          <a:xfrm>
            <a:off x="152400" y="250406"/>
            <a:ext cx="7772400" cy="8223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sz="2800" kern="0" dirty="0"/>
              <a:t>The Dimensionless Parameter for Convection </a:t>
            </a:r>
            <a:endParaRPr lang="en-IN" sz="2800" kern="0" dirty="0"/>
          </a:p>
        </p:txBody>
      </p:sp>
      <p:grpSp>
        <p:nvGrpSpPr>
          <p:cNvPr id="2" name="Group 38">
            <a:extLst>
              <a:ext uri="{FF2B5EF4-FFF2-40B4-BE49-F238E27FC236}">
                <a16:creationId xmlns:a16="http://schemas.microsoft.com/office/drawing/2014/main" id="{416DA555-8213-5160-CBC3-4B4034B3D2A4}"/>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B33AA1CE-CC4B-1BBE-3D21-69F7DFACFB4E}"/>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11F6727F-3712-DAD8-4100-51AA4ADBC563}"/>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5C796971-C753-499D-A375-4961D624D2C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ED9C442-4069-7CD7-7252-C734829154F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77591C7F-8914-6CE0-19EB-287B7495797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75759FB-09FC-AC68-982D-3303109A19E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DD7A00D-7142-8D9A-ECBC-85F3CFC0836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62C6EC4-F207-DE73-4E20-C252AC61F2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75556D3-7E1F-5B44-4D8B-0DE8A36C5BE0}"/>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7B46BAE-005E-062E-DE2C-2866FB7E0F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D4FA6C50-0411-3C19-2840-C662E8DFDBF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6FB1E29-107B-2D31-F5BF-128B8E65DAD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20E3706-F1D4-C114-589F-51C0CBF444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21AAC70-A61F-6CE6-5062-DB77F81ACE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A734690-4195-603A-E116-ED3D229DB58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F7FE815-DCFA-A3EE-F85A-EAFACE0E48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006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2418"/>
                                        </p:tgtEl>
                                        <p:attrNameLst>
                                          <p:attrName>style.visibility</p:attrName>
                                        </p:attrNameLst>
                                      </p:cBhvr>
                                      <p:to>
                                        <p:strVal val="visible"/>
                                      </p:to>
                                    </p:set>
                                    <p:anim calcmode="lin" valueType="num">
                                      <p:cBhvr additive="base">
                                        <p:cTn id="7" dur="500" fill="hold"/>
                                        <p:tgtEl>
                                          <p:spTgt spid="572418"/>
                                        </p:tgtEl>
                                        <p:attrNameLst>
                                          <p:attrName>ppt_x</p:attrName>
                                        </p:attrNameLst>
                                      </p:cBhvr>
                                      <p:tavLst>
                                        <p:tav tm="0">
                                          <p:val>
                                            <p:strVal val="#ppt_x"/>
                                          </p:val>
                                        </p:tav>
                                        <p:tav tm="100000">
                                          <p:val>
                                            <p:strVal val="#ppt_x"/>
                                          </p:val>
                                        </p:tav>
                                      </p:tavLst>
                                    </p:anim>
                                    <p:anim calcmode="lin" valueType="num">
                                      <p:cBhvr additive="base">
                                        <p:cTn id="8" dur="500" fill="hold"/>
                                        <p:tgtEl>
                                          <p:spTgt spid="5724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72420"/>
                                        </p:tgtEl>
                                        <p:attrNameLst>
                                          <p:attrName>style.visibility</p:attrName>
                                        </p:attrNameLst>
                                      </p:cBhvr>
                                      <p:to>
                                        <p:strVal val="visible"/>
                                      </p:to>
                                    </p:set>
                                    <p:animEffect transition="in" filter="circle(in)">
                                      <p:cBhvr>
                                        <p:cTn id="13" dur="750"/>
                                        <p:tgtEl>
                                          <p:spTgt spid="5724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72421">
                                            <p:txEl>
                                              <p:pRg st="0" end="0"/>
                                            </p:txEl>
                                          </p:spTgt>
                                        </p:tgtEl>
                                        <p:attrNameLst>
                                          <p:attrName>style.visibility</p:attrName>
                                        </p:attrNameLst>
                                      </p:cBhvr>
                                      <p:to>
                                        <p:strVal val="visible"/>
                                      </p:to>
                                    </p:set>
                                    <p:anim calcmode="lin" valueType="num">
                                      <p:cBhvr additive="base">
                                        <p:cTn id="18" dur="500" fill="hold"/>
                                        <p:tgtEl>
                                          <p:spTgt spid="57242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724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72421">
                                            <p:txEl>
                                              <p:pRg st="2" end="2"/>
                                            </p:txEl>
                                          </p:spTgt>
                                        </p:tgtEl>
                                        <p:attrNameLst>
                                          <p:attrName>style.visibility</p:attrName>
                                        </p:attrNameLst>
                                      </p:cBhvr>
                                      <p:to>
                                        <p:strVal val="visible"/>
                                      </p:to>
                                    </p:set>
                                    <p:anim calcmode="lin" valueType="num">
                                      <p:cBhvr additive="base">
                                        <p:cTn id="24" dur="500" fill="hold"/>
                                        <p:tgtEl>
                                          <p:spTgt spid="572421">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724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8" grpId="0"/>
      <p:bldP spid="572420" grpId="0"/>
      <p:bldP spid="57242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B00E4-6750-2F4A-EEBF-FF7549C3B11D}"/>
            </a:ext>
          </a:extLst>
        </p:cNvPr>
        <p:cNvGrpSpPr/>
        <p:nvPr/>
      </p:nvGrpSpPr>
      <p:grpSpPr>
        <a:xfrm>
          <a:off x="0" y="0"/>
          <a:ext cx="0" cy="0"/>
          <a:chOff x="0" y="0"/>
          <a:chExt cx="0" cy="0"/>
        </a:xfrm>
      </p:grpSpPr>
      <p:sp>
        <p:nvSpPr>
          <p:cNvPr id="572421" name="Text Box 5">
            <a:extLst>
              <a:ext uri="{FF2B5EF4-FFF2-40B4-BE49-F238E27FC236}">
                <a16:creationId xmlns:a16="http://schemas.microsoft.com/office/drawing/2014/main" id="{F46D9CF4-DBF7-E306-1F2D-5F7817447751}"/>
              </a:ext>
            </a:extLst>
          </p:cNvPr>
          <p:cNvSpPr txBox="1">
            <a:spLocks noChangeArrowheads="1"/>
          </p:cNvSpPr>
          <p:nvPr/>
        </p:nvSpPr>
        <p:spPr bwMode="auto">
          <a:xfrm>
            <a:off x="609600" y="2318413"/>
            <a:ext cx="8229600" cy="15696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dirty="0">
                <a:sym typeface="Symbol" panose="05050102010706020507" pitchFamily="18" charset="2"/>
              </a:rPr>
              <a:t>A Deep focus on Flat Plate Fluid Mechanics</a:t>
            </a:r>
          </a:p>
          <a:p>
            <a:endParaRPr lang="en-US" altLang="en-US" b="0" dirty="0">
              <a:sym typeface="Symbol" panose="05050102010706020507" pitchFamily="18" charset="2"/>
            </a:endParaRPr>
          </a:p>
          <a:p>
            <a:r>
              <a:rPr lang="en-US" altLang="en-US" dirty="0">
                <a:sym typeface="Symbol" panose="05050102010706020507" pitchFamily="18" charset="2"/>
              </a:rPr>
              <a:t>An Inviscid Flow past a Flat Plate to High Inertia Viscous Flow…..</a:t>
            </a:r>
            <a:endParaRPr lang="en-US" altLang="en-US" b="0" dirty="0"/>
          </a:p>
        </p:txBody>
      </p:sp>
      <p:grpSp>
        <p:nvGrpSpPr>
          <p:cNvPr id="3" name="Group 38">
            <a:extLst>
              <a:ext uri="{FF2B5EF4-FFF2-40B4-BE49-F238E27FC236}">
                <a16:creationId xmlns:a16="http://schemas.microsoft.com/office/drawing/2014/main" id="{025EC3AC-0D93-C2EE-36B7-A257DE143E8F}"/>
              </a:ext>
            </a:extLst>
          </p:cNvPr>
          <p:cNvGrpSpPr>
            <a:grpSpLocks/>
          </p:cNvGrpSpPr>
          <p:nvPr/>
        </p:nvGrpSpPr>
        <p:grpSpPr bwMode="auto">
          <a:xfrm>
            <a:off x="0" y="-6927"/>
            <a:ext cx="9144000" cy="6858000"/>
            <a:chOff x="0" y="0"/>
            <a:chExt cx="9144000" cy="6858000"/>
          </a:xfrm>
        </p:grpSpPr>
        <p:grpSp>
          <p:nvGrpSpPr>
            <p:cNvPr id="4" name="Group 19">
              <a:extLst>
                <a:ext uri="{FF2B5EF4-FFF2-40B4-BE49-F238E27FC236}">
                  <a16:creationId xmlns:a16="http://schemas.microsoft.com/office/drawing/2014/main" id="{2B4914D1-617B-FC8B-A75C-8C19E738CAB9}"/>
                </a:ext>
              </a:extLst>
            </p:cNvPr>
            <p:cNvGrpSpPr>
              <a:grpSpLocks/>
            </p:cNvGrpSpPr>
            <p:nvPr/>
          </p:nvGrpSpPr>
          <p:grpSpPr bwMode="auto">
            <a:xfrm>
              <a:off x="0" y="0"/>
              <a:ext cx="9144000" cy="6858000"/>
              <a:chOff x="0" y="0"/>
              <a:chExt cx="9144000" cy="6858000"/>
            </a:xfrm>
          </p:grpSpPr>
          <p:grpSp>
            <p:nvGrpSpPr>
              <p:cNvPr id="6" name="Group 5">
                <a:extLst>
                  <a:ext uri="{FF2B5EF4-FFF2-40B4-BE49-F238E27FC236}">
                    <a16:creationId xmlns:a16="http://schemas.microsoft.com/office/drawing/2014/main" id="{216461F6-A85C-9ECE-D161-680ABCB80F8C}"/>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AAFFDBBC-CC32-54B3-1CE4-C69B06222B0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ADE0687-D4BF-6F12-8558-3B2F0E02B3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11">
                    <a:extLst>
                      <a:ext uri="{FF2B5EF4-FFF2-40B4-BE49-F238E27FC236}">
                        <a16:creationId xmlns:a16="http://schemas.microsoft.com/office/drawing/2014/main" id="{1BBA9721-4329-3376-D85A-D325443B11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4854BD2E-98A2-CF4C-86AB-D426C889801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10C9CC3-608C-5EB9-91C3-64CA6CAF78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080DDE4-E6B0-15AB-18A6-F922B985FF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D47E80B4-0F51-8801-4858-84AA36DC1F53}"/>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E2B802FD-6D60-E44A-CCA3-A13265BAE7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EA94AC98-7CA8-1A8F-548A-CC19F9D110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B8AF7CE2-4BBD-6B3B-4673-26EB3A9CE35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5E13D4A-079B-CB31-74B7-A7FB6150678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172A893B-243E-4F9B-E8B3-829F7A8118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0AD26681-01DD-E57D-8CD4-7E98A842AEE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A6382B9-A98D-9668-D2B3-D3B0CA859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6828" y="143319"/>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4570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2421">
                                            <p:txEl>
                                              <p:pRg st="0" end="0"/>
                                            </p:txEl>
                                          </p:spTgt>
                                        </p:tgtEl>
                                        <p:attrNameLst>
                                          <p:attrName>style.visibility</p:attrName>
                                        </p:attrNameLst>
                                      </p:cBhvr>
                                      <p:to>
                                        <p:strVal val="visible"/>
                                      </p:to>
                                    </p:set>
                                    <p:anim calcmode="lin" valueType="num">
                                      <p:cBhvr additive="base">
                                        <p:cTn id="7" dur="500" fill="hold"/>
                                        <p:tgtEl>
                                          <p:spTgt spid="5724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24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72421">
                                            <p:txEl>
                                              <p:pRg st="2" end="2"/>
                                            </p:txEl>
                                          </p:spTgt>
                                        </p:tgtEl>
                                        <p:attrNameLst>
                                          <p:attrName>style.visibility</p:attrName>
                                        </p:attrNameLst>
                                      </p:cBhvr>
                                      <p:to>
                                        <p:strVal val="visible"/>
                                      </p:to>
                                    </p:set>
                                    <p:anim calcmode="lin" valueType="num">
                                      <p:cBhvr additive="base">
                                        <p:cTn id="13" dur="500" fill="hold"/>
                                        <p:tgtEl>
                                          <p:spTgt spid="57242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24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F21AA-61D8-9552-8026-16FDA8738D53}"/>
            </a:ext>
          </a:extLst>
        </p:cNvPr>
        <p:cNvGrpSpPr/>
        <p:nvPr/>
      </p:nvGrpSpPr>
      <p:grpSpPr>
        <a:xfrm>
          <a:off x="0" y="0"/>
          <a:ext cx="0" cy="0"/>
          <a:chOff x="0" y="0"/>
          <a:chExt cx="0" cy="0"/>
        </a:xfrm>
      </p:grpSpPr>
      <p:sp>
        <p:nvSpPr>
          <p:cNvPr id="19462" name="Title 2">
            <a:extLst>
              <a:ext uri="{FF2B5EF4-FFF2-40B4-BE49-F238E27FC236}">
                <a16:creationId xmlns:a16="http://schemas.microsoft.com/office/drawing/2014/main" id="{9E641C06-E26E-6C40-F7AD-5AA713EA61AA}"/>
              </a:ext>
            </a:extLst>
          </p:cNvPr>
          <p:cNvSpPr>
            <a:spLocks noGrp="1"/>
          </p:cNvSpPr>
          <p:nvPr>
            <p:ph type="title"/>
          </p:nvPr>
        </p:nvSpPr>
        <p:spPr>
          <a:xfrm>
            <a:off x="734635" y="277122"/>
            <a:ext cx="6600825" cy="702697"/>
          </a:xfrm>
        </p:spPr>
        <p:txBody>
          <a:bodyPr/>
          <a:lstStyle/>
          <a:p>
            <a:r>
              <a:rPr lang="en-US" altLang="en-US" sz="2800" dirty="0"/>
              <a:t>Inviscid Flow Past a Planar Wedge</a:t>
            </a:r>
          </a:p>
        </p:txBody>
      </p:sp>
      <p:sp>
        <p:nvSpPr>
          <p:cNvPr id="8" name="Content Placeholder 7">
            <a:extLst>
              <a:ext uri="{FF2B5EF4-FFF2-40B4-BE49-F238E27FC236}">
                <a16:creationId xmlns:a16="http://schemas.microsoft.com/office/drawing/2014/main" id="{E56369B9-0C2C-710C-6596-F1540A7F5782}"/>
              </a:ext>
            </a:extLst>
          </p:cNvPr>
          <p:cNvSpPr>
            <a:spLocks noGrp="1"/>
          </p:cNvSpPr>
          <p:nvPr>
            <p:ph idx="1"/>
          </p:nvPr>
        </p:nvSpPr>
        <p:spPr>
          <a:xfrm>
            <a:off x="396639" y="1345502"/>
            <a:ext cx="8594961" cy="2808619"/>
          </a:xfrm>
        </p:spPr>
        <p:txBody>
          <a:bodyPr/>
          <a:lstStyle/>
          <a:p>
            <a:pPr marL="0" lvl="0" indent="0">
              <a:spcBef>
                <a:spcPct val="0"/>
              </a:spcBef>
            </a:pPr>
            <a:r>
              <a:rPr lang="en-US" altLang="en-US" sz="2400" b="1" dirty="0"/>
              <a:t>18th Century (Foundations):</a:t>
            </a:r>
            <a:r>
              <a:rPr lang="en-US" altLang="en-US" sz="2400" dirty="0"/>
              <a:t> The groundwork was laid by Daniel Bernoulli and Leonhard Euler, who introduced the concept of inviscid, incompressible flow and the scalar potential function (</a:t>
            </a:r>
            <a:r>
              <a:rPr lang="en-US" altLang="en-US" sz="2400" dirty="0">
                <a:sym typeface="Symbol" panose="05050102010706020507" pitchFamily="18" charset="2"/>
              </a:rPr>
              <a:t>), </a:t>
            </a:r>
            <a:r>
              <a:rPr lang="en-US" altLang="en-US" sz="2400" dirty="0"/>
              <a:t>where velocity is the gradient of a scalar field.</a:t>
            </a:r>
          </a:p>
          <a:p>
            <a:pPr marL="0" lvl="0" indent="0">
              <a:spcBef>
                <a:spcPct val="0"/>
              </a:spcBef>
            </a:pPr>
            <a:r>
              <a:rPr lang="en-US" altLang="en-US" sz="2400" b="1" dirty="0"/>
              <a:t>19th Century (Mathematical Formalization):</a:t>
            </a:r>
            <a:r>
              <a:rPr lang="en-US" altLang="en-US" sz="2400" dirty="0"/>
              <a:t> Pierre-Simon Laplace, George Stokes, and others developed the potential flow theory using Laplace's equation. </a:t>
            </a:r>
          </a:p>
        </p:txBody>
      </p:sp>
      <p:pic>
        <p:nvPicPr>
          <p:cNvPr id="1026" name="Picture 2">
            <a:extLst>
              <a:ext uri="{FF2B5EF4-FFF2-40B4-BE49-F238E27FC236}">
                <a16:creationId xmlns:a16="http://schemas.microsoft.com/office/drawing/2014/main" id="{CC303F2B-D6DD-A049-C016-96AD73030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126663"/>
            <a:ext cx="3743325" cy="24384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8">
            <a:extLst>
              <a:ext uri="{FF2B5EF4-FFF2-40B4-BE49-F238E27FC236}">
                <a16:creationId xmlns:a16="http://schemas.microsoft.com/office/drawing/2014/main" id="{49A5C6D4-1399-F829-2A9A-9C3AEEF2FC8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43D246D-D44D-5C26-A311-3B06D545936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2B8B98BE-83A3-BA0C-EC77-7360EC5A054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A7F309-294B-44D2-2A99-0B60C175D230}"/>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AE2D576-E867-9BEB-8F8B-7E8D5896D8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8C777515-5EE1-D3A6-4C94-5B7073A6EA1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B43E80F-9042-BA49-655E-487A8C571CC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094FE1E-7A98-FAD1-08EF-199AB77DF9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424306E-FA11-3FAE-B196-50AB758829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7D94208-E04D-CB97-7227-7CF54F1349D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1A9A5CD-0B2E-BAAC-DADC-D6BF7998163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9458791-8B4F-EA39-D8B2-147A6A7BCC2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E5BE6FD-9892-3061-A85E-DCBA3A7F3DC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064E205-E538-FDD3-0025-381C0A4CDCA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173ECCC-6990-6A53-85D7-9C4D3A2FF94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A42B6C6-DFE6-A780-7BAE-DA4891EE8DF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1D3AB79-1336-007E-9586-ABE87D12A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a:extLst>
              <a:ext uri="{FF2B5EF4-FFF2-40B4-BE49-F238E27FC236}">
                <a16:creationId xmlns:a16="http://schemas.microsoft.com/office/drawing/2014/main" id="{52BC4B16-655C-E408-7A44-B382F11F7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178276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B34B8C93-6C63-F843-4711-26883B26E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E15C72D-DC68-EA74-4B20-022606EDBD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9604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24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dissolve">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A45E-E0F2-E40D-481E-B9C45A26284F}"/>
            </a:ext>
          </a:extLst>
        </p:cNvPr>
        <p:cNvGrpSpPr/>
        <p:nvPr/>
      </p:nvGrpSpPr>
      <p:grpSpPr>
        <a:xfrm>
          <a:off x="0" y="0"/>
          <a:ext cx="0" cy="0"/>
          <a:chOff x="0" y="0"/>
          <a:chExt cx="0" cy="0"/>
        </a:xfrm>
      </p:grpSpPr>
      <p:sp>
        <p:nvSpPr>
          <p:cNvPr id="19462" name="Title 2">
            <a:extLst>
              <a:ext uri="{FF2B5EF4-FFF2-40B4-BE49-F238E27FC236}">
                <a16:creationId xmlns:a16="http://schemas.microsoft.com/office/drawing/2014/main" id="{045115FC-B8A3-9579-FB99-5EE98AB02F76}"/>
              </a:ext>
            </a:extLst>
          </p:cNvPr>
          <p:cNvSpPr>
            <a:spLocks noGrp="1"/>
          </p:cNvSpPr>
          <p:nvPr>
            <p:ph type="title"/>
          </p:nvPr>
        </p:nvSpPr>
        <p:spPr>
          <a:xfrm>
            <a:off x="734635" y="277122"/>
            <a:ext cx="6600825" cy="702697"/>
          </a:xfrm>
        </p:spPr>
        <p:txBody>
          <a:bodyPr/>
          <a:lstStyle/>
          <a:p>
            <a:r>
              <a:rPr lang="en-US" altLang="en-US" sz="2800" dirty="0"/>
              <a:t>Inviscid Flow Past a Planar Wedge</a:t>
            </a:r>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510632A1-034C-821C-F026-E06F780FFCA4}"/>
                  </a:ext>
                </a:extLst>
              </p:cNvPr>
              <p:cNvSpPr>
                <a:spLocks noGrp="1"/>
              </p:cNvSpPr>
              <p:nvPr>
                <p:ph idx="1"/>
              </p:nvPr>
            </p:nvSpPr>
            <p:spPr>
              <a:xfrm>
                <a:off x="489100" y="1333900"/>
                <a:ext cx="8473827" cy="1789479"/>
              </a:xfrm>
            </p:spPr>
            <p:txBody>
              <a:bodyPr/>
              <a:lstStyle/>
              <a:p>
                <a:pPr marL="0" lvl="0" indent="0">
                  <a:spcBef>
                    <a:spcPct val="0"/>
                  </a:spcBef>
                </a:pPr>
                <a:r>
                  <a:rPr lang="en-US" altLang="en-US" sz="2400" b="1" dirty="0"/>
                  <a:t>   Complex Variables and Conformal Mapping:</a:t>
                </a:r>
                <a:r>
                  <a:rPr lang="en-US" altLang="en-US" sz="2400" dirty="0"/>
                  <a:t> The use of complex functions, </a:t>
                </a:r>
                <a14:m>
                  <m:oMath xmlns:m="http://schemas.openxmlformats.org/officeDocument/2006/math">
                    <m:r>
                      <a:rPr lang="en-US" sz="2400" i="1">
                        <a:latin typeface="Cambria Math" panose="02040503050406030204" pitchFamily="18" charset="0"/>
                      </a:rPr>
                      <m:t>𝑊</m:t>
                    </m:r>
                    <m:d>
                      <m:dPr>
                        <m:ctrlPr>
                          <a:rPr lang="en-US" sz="2400" i="1">
                            <a:latin typeface="Cambria Math" panose="02040503050406030204" pitchFamily="18" charset="0"/>
                          </a:rPr>
                        </m:ctrlPr>
                      </m:dPr>
                      <m:e>
                        <m:r>
                          <a:rPr lang="en-US" sz="2400" i="1">
                            <a:latin typeface="Cambria Math" panose="02040503050406030204" pitchFamily="18" charset="0"/>
                          </a:rPr>
                          <m:t>𝑧</m:t>
                        </m:r>
                      </m:e>
                    </m:d>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𝑧</m:t>
                        </m:r>
                      </m:e>
                      <m:sup>
                        <m:r>
                          <a:rPr lang="en-US" sz="2400" i="1">
                            <a:latin typeface="Cambria Math" panose="02040503050406030204" pitchFamily="18" charset="0"/>
                          </a:rPr>
                          <m:t>−</m:t>
                        </m:r>
                        <m:r>
                          <a:rPr lang="en-US" sz="2400" b="0" i="1" smtClean="0">
                            <a:latin typeface="Cambria Math" panose="02040503050406030204" pitchFamily="18" charset="0"/>
                          </a:rPr>
                          <m:t>𝑚</m:t>
                        </m:r>
                      </m:sup>
                    </m:sSup>
                  </m:oMath>
                </a14:m>
                <a:r>
                  <a:rPr lang="en-US" altLang="en-US" sz="2400" dirty="0"/>
                  <a:t> to model flow in a sector or around a wedge became standard, allowing complex flow patterns to be transformed into simpler ones.</a:t>
                </a:r>
              </a:p>
            </p:txBody>
          </p:sp>
        </mc:Choice>
        <mc:Fallback xmlns="">
          <p:sp>
            <p:nvSpPr>
              <p:cNvPr id="8" name="Content Placeholder 7">
                <a:extLst>
                  <a:ext uri="{FF2B5EF4-FFF2-40B4-BE49-F238E27FC236}">
                    <a16:creationId xmlns:a16="http://schemas.microsoft.com/office/drawing/2014/main" id="{510632A1-034C-821C-F026-E06F780FFCA4}"/>
                  </a:ext>
                </a:extLst>
              </p:cNvPr>
              <p:cNvSpPr>
                <a:spLocks noGrp="1" noRot="1" noChangeAspect="1" noMove="1" noResize="1" noEditPoints="1" noAdjustHandles="1" noChangeArrowheads="1" noChangeShapeType="1" noTextEdit="1"/>
              </p:cNvSpPr>
              <p:nvPr>
                <p:ph idx="1"/>
              </p:nvPr>
            </p:nvSpPr>
            <p:spPr>
              <a:xfrm>
                <a:off x="489100" y="1333900"/>
                <a:ext cx="8473827" cy="1789479"/>
              </a:xfrm>
              <a:blipFill>
                <a:blip r:embed="rId2"/>
                <a:stretch>
                  <a:fillRect l="-1079" t="-2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219979-EE3C-CAAD-5E58-711B7ED7544A}"/>
                  </a:ext>
                </a:extLst>
              </p:cNvPr>
              <p:cNvSpPr txBox="1"/>
              <p:nvPr/>
            </p:nvSpPr>
            <p:spPr>
              <a:xfrm>
                <a:off x="5029200" y="5421868"/>
                <a:ext cx="290047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𝑊</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r>
                        <a:rPr lang="en-US" b="0" i="1" smtClean="0">
                          <a:latin typeface="Cambria Math" panose="02040503050406030204" pitchFamily="18" charset="0"/>
                        </a:rPr>
                        <m:t>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r>
                            <a:rPr lang="en-US" b="0" i="1" smtClean="0">
                              <a:latin typeface="Cambria Math" panose="02040503050406030204" pitchFamily="18" charset="0"/>
                            </a:rPr>
                            <m:t>𝑚</m:t>
                          </m:r>
                        </m:sup>
                      </m:sSup>
                    </m:oMath>
                  </m:oMathPara>
                </a14:m>
                <a:endParaRPr lang="en-IN" dirty="0"/>
              </a:p>
            </p:txBody>
          </p:sp>
        </mc:Choice>
        <mc:Fallback xmlns="">
          <p:sp>
            <p:nvSpPr>
              <p:cNvPr id="5" name="TextBox 4">
                <a:extLst>
                  <a:ext uri="{FF2B5EF4-FFF2-40B4-BE49-F238E27FC236}">
                    <a16:creationId xmlns:a16="http://schemas.microsoft.com/office/drawing/2014/main" id="{99219979-EE3C-CAAD-5E58-711B7ED7544A}"/>
                  </a:ext>
                </a:extLst>
              </p:cNvPr>
              <p:cNvSpPr txBox="1">
                <a:spLocks noRot="1" noChangeAspect="1" noMove="1" noResize="1" noEditPoints="1" noAdjustHandles="1" noChangeArrowheads="1" noChangeShapeType="1" noTextEdit="1"/>
              </p:cNvSpPr>
              <p:nvPr/>
            </p:nvSpPr>
            <p:spPr>
              <a:xfrm>
                <a:off x="5029200" y="5421868"/>
                <a:ext cx="2900472" cy="369332"/>
              </a:xfrm>
              <a:prstGeom prst="rect">
                <a:avLst/>
              </a:prstGeom>
              <a:blipFill>
                <a:blip r:embed="rId3"/>
                <a:stretch>
                  <a:fillRect b="-819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F6E6EF55-906D-0807-1617-2594F67D5767}"/>
              </a:ext>
            </a:extLst>
          </p:cNvPr>
          <p:cNvSpPr txBox="1"/>
          <p:nvPr/>
        </p:nvSpPr>
        <p:spPr>
          <a:xfrm>
            <a:off x="4343400" y="4191000"/>
            <a:ext cx="4572000" cy="830997"/>
          </a:xfrm>
          <a:prstGeom prst="rect">
            <a:avLst/>
          </a:prstGeom>
          <a:noFill/>
        </p:spPr>
        <p:txBody>
          <a:bodyPr wrap="square">
            <a:spAutoFit/>
          </a:bodyPr>
          <a:lstStyle/>
          <a:p>
            <a:r>
              <a:rPr lang="en-US" dirty="0"/>
              <a:t>Planar potential flow around a wedge is described by</a:t>
            </a:r>
            <a:endParaRPr lang="en-IN" dirty="0"/>
          </a:p>
        </p:txBody>
      </p:sp>
      <p:pic>
        <p:nvPicPr>
          <p:cNvPr id="1026" name="Picture 2">
            <a:extLst>
              <a:ext uri="{FF2B5EF4-FFF2-40B4-BE49-F238E27FC236}">
                <a16:creationId xmlns:a16="http://schemas.microsoft.com/office/drawing/2014/main" id="{F791BB13-A636-69A8-14B5-FDE03E6415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037" y="3718980"/>
            <a:ext cx="3743325" cy="24384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8">
            <a:extLst>
              <a:ext uri="{FF2B5EF4-FFF2-40B4-BE49-F238E27FC236}">
                <a16:creationId xmlns:a16="http://schemas.microsoft.com/office/drawing/2014/main" id="{2BB13738-8076-95B8-9A5F-8B0D866F4ED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31BE033-05F6-21CC-670D-0F3C4E16ABCC}"/>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C18EDF42-C21E-6604-1A6D-F8E5C770507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F5F38E3-DAF1-A7E9-3CC0-51AA3321F3F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E874517-F4C4-1B77-7A18-D31B05D3BB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44764A37-D0B4-85BD-3D61-A2F5570E2F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E56BE36-9BF3-AB96-5232-8DADC7F2AE4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DC1ACD8-7FD8-0595-EC84-972FFAECB9F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D307FE7-3744-6D87-B57E-D7AA57CDE17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3E40841-8D7A-2ECD-F372-7416BC1FC18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6FC0E3D-C5A1-46D0-5CCA-2F1B79A3A2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8B58A07-F630-8C9B-2F8A-70B5DF0DEC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363FBAE-E126-43F2-6315-8D03EB495BB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4FB6BEA-9878-5F2A-B217-80B84A13FC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6B93CCC-5157-3276-B27D-0B5085CDDF2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5C0E181-3677-E30A-4F3C-230C2FE22D1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9408B60-19CC-8046-B786-676A65853E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a:extLst>
              <a:ext uri="{FF2B5EF4-FFF2-40B4-BE49-F238E27FC236}">
                <a16:creationId xmlns:a16="http://schemas.microsoft.com/office/drawing/2014/main" id="{01C68FA2-57E6-685E-A337-A3912197E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178276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371F8A6C-1E77-3CD2-67FD-20A66E32CD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893CA47-519A-8ABE-5C20-1C2CC1DF17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960438"/>
            <a:ext cx="9525" cy="95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3B8F1C2E-D39D-7D6F-E905-A50B00A90A34}"/>
                  </a:ext>
                </a:extLst>
              </p14:cNvPr>
              <p14:cNvContentPartPr/>
              <p14:nvPr/>
            </p14:nvContentPartPr>
            <p14:xfrm>
              <a:off x="2975760" y="4577400"/>
              <a:ext cx="5434200" cy="1854000"/>
            </p14:xfrm>
          </p:contentPart>
        </mc:Choice>
        <mc:Fallback xmlns="">
          <p:pic>
            <p:nvPicPr>
              <p:cNvPr id="20" name="Ink 19">
                <a:extLst>
                  <a:ext uri="{FF2B5EF4-FFF2-40B4-BE49-F238E27FC236}">
                    <a16:creationId xmlns:a16="http://schemas.microsoft.com/office/drawing/2014/main" id="{3B8F1C2E-D39D-7D6F-E905-A50B00A90A34}"/>
                  </a:ext>
                </a:extLst>
              </p:cNvPr>
              <p:cNvPicPr/>
              <p:nvPr/>
            </p:nvPicPr>
            <p:blipFill>
              <a:blip r:embed="rId8"/>
              <a:stretch>
                <a:fillRect/>
              </a:stretch>
            </p:blipFill>
            <p:spPr>
              <a:xfrm>
                <a:off x="2966400" y="4568040"/>
                <a:ext cx="5452920" cy="1872720"/>
              </a:xfrm>
              <a:prstGeom prst="rect">
                <a:avLst/>
              </a:prstGeom>
            </p:spPr>
          </p:pic>
        </mc:Fallback>
      </mc:AlternateContent>
    </p:spTree>
    <p:extLst>
      <p:ext uri="{BB962C8B-B14F-4D97-AF65-F5344CB8AC3E}">
        <p14:creationId xmlns:p14="http://schemas.microsoft.com/office/powerpoint/2010/main" val="409364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F584C-7658-343F-DFEB-94B6BC2431BA}"/>
            </a:ext>
          </a:extLst>
        </p:cNvPr>
        <p:cNvGrpSpPr/>
        <p:nvPr/>
      </p:nvGrpSpPr>
      <p:grpSpPr>
        <a:xfrm>
          <a:off x="0" y="0"/>
          <a:ext cx="0" cy="0"/>
          <a:chOff x="0" y="0"/>
          <a:chExt cx="0" cy="0"/>
        </a:xfrm>
      </p:grpSpPr>
      <p:pic>
        <p:nvPicPr>
          <p:cNvPr id="7170" name="Picture 5" descr="https://nanohub.org/wiki/CDFToolsforHeatTransfer/BoundaryLayerFlowSolution/Image:wedge_bl.png">
            <a:extLst>
              <a:ext uri="{FF2B5EF4-FFF2-40B4-BE49-F238E27FC236}">
                <a16:creationId xmlns:a16="http://schemas.microsoft.com/office/drawing/2014/main" id="{6CD0BF51-C603-15D0-D121-688942EDF8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215429"/>
            <a:ext cx="4354290" cy="228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171" name="Title 1">
            <a:extLst>
              <a:ext uri="{FF2B5EF4-FFF2-40B4-BE49-F238E27FC236}">
                <a16:creationId xmlns:a16="http://schemas.microsoft.com/office/drawing/2014/main" id="{BAA4DB4B-D94E-2884-52BF-C345633D659B}"/>
              </a:ext>
            </a:extLst>
          </p:cNvPr>
          <p:cNvSpPr>
            <a:spLocks noGrp="1" noChangeArrowheads="1"/>
          </p:cNvSpPr>
          <p:nvPr>
            <p:ph type="title"/>
          </p:nvPr>
        </p:nvSpPr>
        <p:spPr>
          <a:xfrm>
            <a:off x="334992" y="244872"/>
            <a:ext cx="6813528" cy="762000"/>
          </a:xfrm>
        </p:spPr>
        <p:txBody>
          <a:bodyPr/>
          <a:lstStyle/>
          <a:p>
            <a:r>
              <a:rPr lang="en-US" altLang="en-US" sz="2800" dirty="0"/>
              <a:t>Significance of Potential Flow Past a Wedge</a:t>
            </a:r>
          </a:p>
        </p:txBody>
      </p:sp>
      <mc:AlternateContent xmlns:mc="http://schemas.openxmlformats.org/markup-compatibility/2006" xmlns:a14="http://schemas.microsoft.com/office/drawing/2010/main">
        <mc:Choice Requires="a14">
          <p:sp>
            <p:nvSpPr>
              <p:cNvPr id="6" name="Object 6">
                <a:extLst>
                  <a:ext uri="{FF2B5EF4-FFF2-40B4-BE49-F238E27FC236}">
                    <a16:creationId xmlns:a16="http://schemas.microsoft.com/office/drawing/2014/main" id="{4EF832E5-5FF8-4AC4-7AA5-E88C1D2F2E22}"/>
                  </a:ext>
                </a:extLst>
              </p:cNvPr>
              <p:cNvSpPr txBox="1"/>
              <p:nvPr/>
            </p:nvSpPr>
            <p:spPr bwMode="auto">
              <a:xfrm>
                <a:off x="1330771" y="1932240"/>
                <a:ext cx="2615133" cy="9080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𝑈</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Sub>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𝑚</m:t>
                          </m:r>
                        </m:sup>
                      </m:sSup>
                    </m:oMath>
                  </m:oMathPara>
                </a14:m>
                <a:endParaRPr lang="en-US" dirty="0"/>
              </a:p>
            </p:txBody>
          </p:sp>
        </mc:Choice>
        <mc:Fallback xmlns="">
          <p:sp>
            <p:nvSpPr>
              <p:cNvPr id="6" name="Object 6">
                <a:extLst>
                  <a:ext uri="{FF2B5EF4-FFF2-40B4-BE49-F238E27FC236}">
                    <a16:creationId xmlns:a16="http://schemas.microsoft.com/office/drawing/2014/main" id="{4EF832E5-5FF8-4AC4-7AA5-E88C1D2F2E22}"/>
                  </a:ext>
                </a:extLst>
              </p:cNvPr>
              <p:cNvSpPr txBox="1">
                <a:spLocks noRot="1" noChangeAspect="1" noMove="1" noResize="1" noEditPoints="1" noAdjustHandles="1" noChangeArrowheads="1" noChangeShapeType="1" noTextEdit="1"/>
              </p:cNvSpPr>
              <p:nvPr/>
            </p:nvSpPr>
            <p:spPr bwMode="auto">
              <a:xfrm>
                <a:off x="1330771" y="1932240"/>
                <a:ext cx="2615133" cy="908050"/>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9DEBA069-B3E0-4CD4-12F8-496BBCEC0EB2}"/>
                  </a:ext>
                </a:extLst>
              </p:cNvPr>
              <p:cNvSpPr txBox="1"/>
              <p:nvPr/>
            </p:nvSpPr>
            <p:spPr bwMode="auto">
              <a:xfrm>
                <a:off x="4227959" y="3917774"/>
                <a:ext cx="3228974" cy="87788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𝑝</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𝑈</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e>
                            <m:sup>
                              <m:r>
                                <a:rPr lang="en-US" i="1">
                                  <a:solidFill>
                                    <a:srgbClr val="000000"/>
                                  </a:solidFill>
                                  <a:latin typeface="Cambria Math" panose="02040503050406030204" pitchFamily="18" charset="0"/>
                                </a:rPr>
                                <m:t>2</m:t>
                              </m:r>
                            </m:sup>
                          </m:sSup>
                        </m:num>
                        <m:den>
                          <m:r>
                            <a:rPr lang="en-US" b="0" i="1" smtClean="0">
                              <a:solidFill>
                                <a:srgbClr val="000000"/>
                              </a:solidFill>
                              <a:latin typeface="Cambria Math" panose="02040503050406030204" pitchFamily="18" charset="0"/>
                            </a:rPr>
                            <m:t>2</m:t>
                          </m:r>
                        </m:den>
                      </m:f>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𝜌𝜌</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den>
                      </m:f>
                    </m:oMath>
                  </m:oMathPara>
                </a14:m>
                <a:endParaRPr lang="en-US" dirty="0"/>
              </a:p>
            </p:txBody>
          </p:sp>
        </mc:Choice>
        <mc:Fallback xmlns="">
          <p:sp>
            <p:nvSpPr>
              <p:cNvPr id="4" name="Object 2">
                <a:extLst>
                  <a:ext uri="{FF2B5EF4-FFF2-40B4-BE49-F238E27FC236}">
                    <a16:creationId xmlns:a16="http://schemas.microsoft.com/office/drawing/2014/main" id="{9DEBA069-B3E0-4CD4-12F8-496BBCEC0EB2}"/>
                  </a:ext>
                </a:extLst>
              </p:cNvPr>
              <p:cNvSpPr txBox="1">
                <a:spLocks noRot="1" noChangeAspect="1" noMove="1" noResize="1" noEditPoints="1" noAdjustHandles="1" noChangeArrowheads="1" noChangeShapeType="1" noTextEdit="1"/>
              </p:cNvSpPr>
              <p:nvPr/>
            </p:nvSpPr>
            <p:spPr bwMode="auto">
              <a:xfrm>
                <a:off x="4227959" y="3917774"/>
                <a:ext cx="3228974" cy="877888"/>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4FB26BF9-7B16-FE01-DDDD-2B78C234DA7C}"/>
                  </a:ext>
                </a:extLst>
              </p:cNvPr>
              <p:cNvSpPr txBox="1"/>
              <p:nvPr/>
            </p:nvSpPr>
            <p:spPr bwMode="auto">
              <a:xfrm>
                <a:off x="594172" y="4737490"/>
                <a:ext cx="3228975" cy="93027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sup>
                          </m:sSup>
                        </m:e>
                      </m:d>
                    </m:oMath>
                  </m:oMathPara>
                </a14:m>
                <a:endParaRPr lang="en-US" dirty="0"/>
              </a:p>
            </p:txBody>
          </p:sp>
        </mc:Choice>
        <mc:Fallback xmlns="">
          <p:sp>
            <p:nvSpPr>
              <p:cNvPr id="2" name="Object 4">
                <a:extLst>
                  <a:ext uri="{FF2B5EF4-FFF2-40B4-BE49-F238E27FC236}">
                    <a16:creationId xmlns:a16="http://schemas.microsoft.com/office/drawing/2014/main" id="{4FB26BF9-7B16-FE01-DDDD-2B78C234DA7C}"/>
                  </a:ext>
                </a:extLst>
              </p:cNvPr>
              <p:cNvSpPr txBox="1">
                <a:spLocks noRot="1" noChangeAspect="1" noMove="1" noResize="1" noEditPoints="1" noAdjustHandles="1" noChangeArrowheads="1" noChangeShapeType="1" noTextEdit="1"/>
              </p:cNvSpPr>
              <p:nvPr/>
            </p:nvSpPr>
            <p:spPr bwMode="auto">
              <a:xfrm>
                <a:off x="594172" y="4737490"/>
                <a:ext cx="3228975" cy="930275"/>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5">
                <a:extLst>
                  <a:ext uri="{FF2B5EF4-FFF2-40B4-BE49-F238E27FC236}">
                    <a16:creationId xmlns:a16="http://schemas.microsoft.com/office/drawing/2014/main" id="{7CD6EAB3-BD88-10E2-C49B-556CAE1C2D9D}"/>
                  </a:ext>
                </a:extLst>
              </p:cNvPr>
              <p:cNvSpPr txBox="1"/>
              <p:nvPr/>
            </p:nvSpPr>
            <p:spPr bwMode="auto">
              <a:xfrm>
                <a:off x="1825100" y="2740428"/>
                <a:ext cx="1084263" cy="685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𝛽</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num>
                        <m:den>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den>
                      </m:f>
                    </m:oMath>
                  </m:oMathPara>
                </a14:m>
                <a:endParaRPr lang="en-US" dirty="0"/>
              </a:p>
            </p:txBody>
          </p:sp>
        </mc:Choice>
        <mc:Fallback xmlns="">
          <p:sp>
            <p:nvSpPr>
              <p:cNvPr id="3" name="Object 5">
                <a:extLst>
                  <a:ext uri="{FF2B5EF4-FFF2-40B4-BE49-F238E27FC236}">
                    <a16:creationId xmlns:a16="http://schemas.microsoft.com/office/drawing/2014/main" id="{7CD6EAB3-BD88-10E2-C49B-556CAE1C2D9D}"/>
                  </a:ext>
                </a:extLst>
              </p:cNvPr>
              <p:cNvSpPr txBox="1">
                <a:spLocks noRot="1" noChangeAspect="1" noMove="1" noResize="1" noEditPoints="1" noAdjustHandles="1" noChangeArrowheads="1" noChangeShapeType="1" noTextEdit="1"/>
              </p:cNvSpPr>
              <p:nvPr/>
            </p:nvSpPr>
            <p:spPr bwMode="auto">
              <a:xfrm>
                <a:off x="1825100" y="2740428"/>
                <a:ext cx="1084263" cy="68580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D0C0584F-FF74-5B96-048B-7CF19445C1CF}"/>
                  </a:ext>
                </a:extLst>
              </p:cNvPr>
              <p:cNvSpPr txBox="1"/>
              <p:nvPr/>
            </p:nvSpPr>
            <p:spPr bwMode="auto">
              <a:xfrm>
                <a:off x="4343400" y="4893580"/>
                <a:ext cx="3489325" cy="85248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m:t>
                      </m:r>
                      <m:r>
                        <a:rPr lang="en-US" b="0" i="1" smtClean="0">
                          <a:solidFill>
                            <a:srgbClr val="000000"/>
                          </a:solidFill>
                          <a:latin typeface="Cambria Math" panose="02040503050406030204" pitchFamily="18" charset="0"/>
                        </a:rPr>
                        <m:t>2</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r>
                        <a:rPr lang="en-US" i="1">
                          <a:solidFill>
                            <a:srgbClr val="000000"/>
                          </a:solidFill>
                          <a:latin typeface="Cambria Math" panose="02040503050406030204" pitchFamily="18" charset="0"/>
                        </a:rPr>
                        <m:t>𝑚</m:t>
                      </m:r>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sup>
                          </m:sSup>
                        </m:e>
                      </m:d>
                    </m:oMath>
                  </m:oMathPara>
                </a14:m>
                <a:endParaRPr lang="en-US" dirty="0"/>
              </a:p>
            </p:txBody>
          </p:sp>
        </mc:Choice>
        <mc:Fallback xmlns="">
          <p:sp>
            <p:nvSpPr>
              <p:cNvPr id="8" name="Object 6">
                <a:extLst>
                  <a:ext uri="{FF2B5EF4-FFF2-40B4-BE49-F238E27FC236}">
                    <a16:creationId xmlns:a16="http://schemas.microsoft.com/office/drawing/2014/main" id="{D0C0584F-FF74-5B96-048B-7CF19445C1CF}"/>
                  </a:ext>
                </a:extLst>
              </p:cNvPr>
              <p:cNvSpPr txBox="1">
                <a:spLocks noRot="1" noChangeAspect="1" noMove="1" noResize="1" noEditPoints="1" noAdjustHandles="1" noChangeArrowheads="1" noChangeShapeType="1" noTextEdit="1"/>
              </p:cNvSpPr>
              <p:nvPr/>
            </p:nvSpPr>
            <p:spPr bwMode="auto">
              <a:xfrm>
                <a:off x="4343400" y="4893580"/>
                <a:ext cx="3489325" cy="852487"/>
              </a:xfrm>
              <a:prstGeom prst="rect">
                <a:avLst/>
              </a:prstGeom>
              <a:blipFill>
                <a:blip r:embed="rId7"/>
                <a:stretch>
                  <a:fillRect/>
                </a:stretch>
              </a:blipFill>
              <a:ln>
                <a:noFill/>
              </a:ln>
              <a:effectLst/>
            </p:spPr>
            <p:txBody>
              <a:bodyPr/>
              <a:lstStyle/>
              <a:p>
                <a:r>
                  <a:rPr lang="en-US">
                    <a:noFill/>
                  </a:rPr>
                  <a:t> </a:t>
                </a:r>
              </a:p>
            </p:txBody>
          </p:sp>
        </mc:Fallback>
      </mc:AlternateContent>
      <p:sp>
        <p:nvSpPr>
          <p:cNvPr id="9" name="TextBox 8">
            <a:extLst>
              <a:ext uri="{FF2B5EF4-FFF2-40B4-BE49-F238E27FC236}">
                <a16:creationId xmlns:a16="http://schemas.microsoft.com/office/drawing/2014/main" id="{A1DE9AEA-134B-545B-BE89-CFA011326E52}"/>
              </a:ext>
            </a:extLst>
          </p:cNvPr>
          <p:cNvSpPr txBox="1">
            <a:spLocks noChangeArrowheads="1"/>
          </p:cNvSpPr>
          <p:nvPr/>
        </p:nvSpPr>
        <p:spPr bwMode="auto">
          <a:xfrm>
            <a:off x="410367" y="1111933"/>
            <a:ext cx="54320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Euler’s velocity equation outside the Boundary layer</a:t>
            </a:r>
          </a:p>
        </p:txBody>
      </p:sp>
      <p:sp>
        <p:nvSpPr>
          <p:cNvPr id="10" name="TextBox 9">
            <a:extLst>
              <a:ext uri="{FF2B5EF4-FFF2-40B4-BE49-F238E27FC236}">
                <a16:creationId xmlns:a16="http://schemas.microsoft.com/office/drawing/2014/main" id="{4D852D2D-0AF2-0779-C063-9F60184B147E}"/>
              </a:ext>
            </a:extLst>
          </p:cNvPr>
          <p:cNvSpPr txBox="1">
            <a:spLocks noChangeArrowheads="1"/>
          </p:cNvSpPr>
          <p:nvPr/>
        </p:nvSpPr>
        <p:spPr bwMode="auto">
          <a:xfrm>
            <a:off x="385762" y="6019800"/>
            <a:ext cx="8224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i="1" dirty="0"/>
              <a:t>In a </a:t>
            </a:r>
            <a:r>
              <a:rPr lang="en-IN" altLang="en-US" sz="2400" i="1" dirty="0" err="1"/>
              <a:t>Prandtls</a:t>
            </a:r>
            <a:r>
              <a:rPr lang="en-IN" altLang="en-US" sz="2400" i="1" dirty="0"/>
              <a:t> BL flow, Euler’s velocity is valid at the edge of BL.</a:t>
            </a:r>
          </a:p>
        </p:txBody>
      </p:sp>
      <p:sp>
        <p:nvSpPr>
          <p:cNvPr id="11" name="TextBox 10">
            <a:extLst>
              <a:ext uri="{FF2B5EF4-FFF2-40B4-BE49-F238E27FC236}">
                <a16:creationId xmlns:a16="http://schemas.microsoft.com/office/drawing/2014/main" id="{0AFC8022-6F7C-C34D-4142-2895DC97C234}"/>
              </a:ext>
            </a:extLst>
          </p:cNvPr>
          <p:cNvSpPr txBox="1">
            <a:spLocks noChangeArrowheads="1"/>
          </p:cNvSpPr>
          <p:nvPr/>
        </p:nvSpPr>
        <p:spPr bwMode="auto">
          <a:xfrm>
            <a:off x="302419" y="3305277"/>
            <a:ext cx="83708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Use Bernoulli's equation with  Euler’s velocity to get the pressure at  the edge of Boundary layer</a:t>
            </a:r>
          </a:p>
        </p:txBody>
      </p:sp>
      <mc:AlternateContent xmlns:mc="http://schemas.openxmlformats.org/markup-compatibility/2006" xmlns:p14="http://schemas.microsoft.com/office/powerpoint/2010/main">
        <mc:Choice Requires="p14">
          <p:contentPart p14:bwMode="auto" r:id="rId8">
            <p14:nvContentPartPr>
              <p14:cNvPr id="27" name="Ink 26">
                <a:extLst>
                  <a:ext uri="{FF2B5EF4-FFF2-40B4-BE49-F238E27FC236}">
                    <a16:creationId xmlns:a16="http://schemas.microsoft.com/office/drawing/2014/main" id="{D9467EAE-0A95-AC10-0315-85466CA0F1E3}"/>
                  </a:ext>
                </a:extLst>
              </p14:cNvPr>
              <p14:cNvContentPartPr/>
              <p14:nvPr/>
            </p14:nvContentPartPr>
            <p14:xfrm>
              <a:off x="7095960" y="5536080"/>
              <a:ext cx="52560" cy="34560"/>
            </p14:xfrm>
          </p:contentPart>
        </mc:Choice>
        <mc:Fallback xmlns="">
          <p:pic>
            <p:nvPicPr>
              <p:cNvPr id="27" name="Ink 26">
                <a:extLst>
                  <a:ext uri="{FF2B5EF4-FFF2-40B4-BE49-F238E27FC236}">
                    <a16:creationId xmlns:a16="http://schemas.microsoft.com/office/drawing/2014/main" id="{FDB02B2C-78E4-7BBE-1AFD-CA69B54755E1}"/>
                  </a:ext>
                </a:extLst>
              </p:cNvPr>
              <p:cNvPicPr/>
              <p:nvPr/>
            </p:nvPicPr>
            <p:blipFill>
              <a:blip r:embed="rId10"/>
              <a:stretch>
                <a:fillRect/>
              </a:stretch>
            </p:blipFill>
            <p:spPr>
              <a:xfrm>
                <a:off x="7086600" y="5526720"/>
                <a:ext cx="71280" cy="53280"/>
              </a:xfrm>
              <a:prstGeom prst="rect">
                <a:avLst/>
              </a:prstGeom>
            </p:spPr>
          </p:pic>
        </mc:Fallback>
      </mc:AlternateContent>
      <p:grpSp>
        <p:nvGrpSpPr>
          <p:cNvPr id="5" name="Group 38">
            <a:extLst>
              <a:ext uri="{FF2B5EF4-FFF2-40B4-BE49-F238E27FC236}">
                <a16:creationId xmlns:a16="http://schemas.microsoft.com/office/drawing/2014/main" id="{9AE2F883-3AF8-B184-2CB0-697BA31628C0}"/>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EE09FA5-D386-91B6-7028-C28BF5BB641A}"/>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1D8B458E-FC24-6B6E-0F21-5E6661B326DD}"/>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DA292F8C-423F-84A1-F5CB-128EDD779476}"/>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64FEC84E-88AB-0E10-13D4-55502A4DCE7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BFEE4036-B27A-8B93-93EE-E7E84F0649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43B08183-AEA5-105D-804F-5D80958C2E4E}"/>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358EE1EE-CBF3-F6D4-4F7C-CBE50F591A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7C9C4344-22A5-7CBF-23E9-67F6419B31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FB7AF067-CA3C-E808-E2CC-928E890C8D26}"/>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F958D497-AA56-5D6C-7D4B-7EA6F7E884F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E758EDA8-6378-01F2-6553-C3A8CC223B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3F2B739E-6C77-CF48-8230-CCDC60C3767F}"/>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B9456BD6-0EA5-F6FC-E376-54CEDA565D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E3C511AA-1FA1-633B-03C1-55101FFFB9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D759CFC8-04CF-3AD9-5883-DF2A669E577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1FCFB5B4-D2D9-26FB-6898-BDB4EBACAF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657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dissolv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2" grpId="0"/>
      <p:bldP spid="3" grpId="0"/>
      <p:bldP spid="8" grpId="0"/>
      <p:bldP spid="9" grpId="0"/>
      <p:bldP spid="9" grpId="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524F-B7D5-D331-A6AD-CAEEF602E9D6}"/>
            </a:ext>
          </a:extLst>
        </p:cNvPr>
        <p:cNvGrpSpPr/>
        <p:nvPr/>
      </p:nvGrpSpPr>
      <p:grpSpPr>
        <a:xfrm>
          <a:off x="0" y="0"/>
          <a:ext cx="0" cy="0"/>
          <a:chOff x="0" y="0"/>
          <a:chExt cx="0" cy="0"/>
        </a:xfrm>
      </p:grpSpPr>
      <p:sp>
        <p:nvSpPr>
          <p:cNvPr id="11272" name="Title 1">
            <a:extLst>
              <a:ext uri="{FF2B5EF4-FFF2-40B4-BE49-F238E27FC236}">
                <a16:creationId xmlns:a16="http://schemas.microsoft.com/office/drawing/2014/main" id="{D4F77481-70A5-6B17-EFCB-EA65040E1813}"/>
              </a:ext>
            </a:extLst>
          </p:cNvPr>
          <p:cNvSpPr>
            <a:spLocks noGrp="1"/>
          </p:cNvSpPr>
          <p:nvPr>
            <p:ph type="title"/>
          </p:nvPr>
        </p:nvSpPr>
        <p:spPr>
          <a:xfrm>
            <a:off x="639989" y="283339"/>
            <a:ext cx="6200548" cy="769937"/>
          </a:xfrm>
        </p:spPr>
        <p:txBody>
          <a:bodyPr/>
          <a:lstStyle/>
          <a:p>
            <a:r>
              <a:rPr lang="en-US" altLang="en-US" sz="2800" dirty="0"/>
              <a:t>Potential flow Past A 2-D Zero Angle Wedge</a:t>
            </a:r>
          </a:p>
        </p:txBody>
      </p:sp>
      <mc:AlternateContent xmlns:mc="http://schemas.openxmlformats.org/markup-compatibility/2006" xmlns:a14="http://schemas.microsoft.com/office/drawing/2010/main">
        <mc:Choice Requires="a14">
          <p:sp>
            <p:nvSpPr>
              <p:cNvPr id="28" name="Object 6">
                <a:extLst>
                  <a:ext uri="{FF2B5EF4-FFF2-40B4-BE49-F238E27FC236}">
                    <a16:creationId xmlns:a16="http://schemas.microsoft.com/office/drawing/2014/main" id="{C606FF0B-580C-925B-FB23-4EEFBC94F1CA}"/>
                  </a:ext>
                </a:extLst>
              </p:cNvPr>
              <p:cNvSpPr txBox="1"/>
              <p:nvPr/>
            </p:nvSpPr>
            <p:spPr bwMode="auto">
              <a:xfrm>
                <a:off x="662993" y="1334293"/>
                <a:ext cx="3489325" cy="85248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m:t>
                      </m:r>
                      <m:r>
                        <a:rPr lang="en-US" b="0" i="1" smtClean="0">
                          <a:solidFill>
                            <a:srgbClr val="000000"/>
                          </a:solidFill>
                          <a:latin typeface="Cambria Math" panose="02040503050406030204" pitchFamily="18" charset="0"/>
                        </a:rPr>
                        <m:t>2</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r>
                        <a:rPr lang="en-US" i="1">
                          <a:solidFill>
                            <a:srgbClr val="000000"/>
                          </a:solidFill>
                          <a:latin typeface="Cambria Math" panose="02040503050406030204" pitchFamily="18" charset="0"/>
                        </a:rPr>
                        <m:t>𝑚</m:t>
                      </m:r>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sup>
                          </m:sSup>
                        </m:e>
                      </m:d>
                    </m:oMath>
                  </m:oMathPara>
                </a14:m>
                <a:endParaRPr lang="en-US" dirty="0"/>
              </a:p>
            </p:txBody>
          </p:sp>
        </mc:Choice>
        <mc:Fallback xmlns="">
          <p:sp>
            <p:nvSpPr>
              <p:cNvPr id="28" name="Object 6">
                <a:extLst>
                  <a:ext uri="{FF2B5EF4-FFF2-40B4-BE49-F238E27FC236}">
                    <a16:creationId xmlns:a16="http://schemas.microsoft.com/office/drawing/2014/main" id="{C606FF0B-580C-925B-FB23-4EEFBC94F1CA}"/>
                  </a:ext>
                </a:extLst>
              </p:cNvPr>
              <p:cNvSpPr txBox="1">
                <a:spLocks noRot="1" noChangeAspect="1" noMove="1" noResize="1" noEditPoints="1" noAdjustHandles="1" noChangeArrowheads="1" noChangeShapeType="1" noTextEdit="1"/>
              </p:cNvSpPr>
              <p:nvPr/>
            </p:nvSpPr>
            <p:spPr bwMode="auto">
              <a:xfrm>
                <a:off x="662993" y="1334293"/>
                <a:ext cx="3489325" cy="852487"/>
              </a:xfrm>
              <a:prstGeom prst="rect">
                <a:avLst/>
              </a:prstGeom>
              <a:blipFill>
                <a:blip r:embed="rId4"/>
                <a:stretch>
                  <a:fillRect/>
                </a:stretch>
              </a:blipFill>
              <a:ln>
                <a:noFill/>
              </a:ln>
              <a:effectLst/>
            </p:spPr>
            <p:txBody>
              <a:bodyPr/>
              <a:lstStyle/>
              <a:p>
                <a:r>
                  <a:rPr lang="en-US">
                    <a:noFill/>
                  </a:rPr>
                  <a:t> </a:t>
                </a:r>
              </a:p>
            </p:txBody>
          </p:sp>
        </mc:Fallback>
      </mc:AlternateContent>
      <p:sp>
        <p:nvSpPr>
          <p:cNvPr id="29" name="TextBox 28">
            <a:extLst>
              <a:ext uri="{FF2B5EF4-FFF2-40B4-BE49-F238E27FC236}">
                <a16:creationId xmlns:a16="http://schemas.microsoft.com/office/drawing/2014/main" id="{3BF56990-C897-B915-8FCD-41B8B7D8B70E}"/>
              </a:ext>
            </a:extLst>
          </p:cNvPr>
          <p:cNvSpPr txBox="1"/>
          <p:nvPr/>
        </p:nvSpPr>
        <p:spPr>
          <a:xfrm>
            <a:off x="4743604" y="1671935"/>
            <a:ext cx="1428596" cy="461665"/>
          </a:xfrm>
          <a:prstGeom prst="rect">
            <a:avLst/>
          </a:prstGeom>
          <a:noFill/>
        </p:spPr>
        <p:txBody>
          <a:bodyPr wrap="none" rtlCol="0">
            <a:spAutoFit/>
          </a:bodyPr>
          <a:lstStyle/>
          <a:p>
            <a:r>
              <a:rPr lang="en-US" dirty="0"/>
              <a:t>For </a:t>
            </a:r>
            <a:r>
              <a:rPr lang="en-US" i="1" dirty="0"/>
              <a:t>m = 0</a:t>
            </a:r>
            <a:endParaRPr lang="en-IN" i="1" dirty="0"/>
          </a:p>
        </p:txBody>
      </p:sp>
      <mc:AlternateContent xmlns:mc="http://schemas.openxmlformats.org/markup-compatibility/2006" xmlns:a14="http://schemas.microsoft.com/office/drawing/2010/main">
        <mc:Choice Requires="a14">
          <p:sp>
            <p:nvSpPr>
              <p:cNvPr id="30" name="Object 6">
                <a:extLst>
                  <a:ext uri="{FF2B5EF4-FFF2-40B4-BE49-F238E27FC236}">
                    <a16:creationId xmlns:a16="http://schemas.microsoft.com/office/drawing/2014/main" id="{1E64834D-722B-7A2F-844E-86BA8C9BF939}"/>
                  </a:ext>
                </a:extLst>
              </p:cNvPr>
              <p:cNvSpPr txBox="1"/>
              <p:nvPr/>
            </p:nvSpPr>
            <p:spPr bwMode="auto">
              <a:xfrm>
                <a:off x="1537071" y="5700713"/>
                <a:ext cx="1206129" cy="85248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30" name="Object 6">
                <a:extLst>
                  <a:ext uri="{FF2B5EF4-FFF2-40B4-BE49-F238E27FC236}">
                    <a16:creationId xmlns:a16="http://schemas.microsoft.com/office/drawing/2014/main" id="{1E64834D-722B-7A2F-844E-86BA8C9BF939}"/>
                  </a:ext>
                </a:extLst>
              </p:cNvPr>
              <p:cNvSpPr txBox="1">
                <a:spLocks noRot="1" noChangeAspect="1" noMove="1" noResize="1" noEditPoints="1" noAdjustHandles="1" noChangeArrowheads="1" noChangeShapeType="1" noTextEdit="1"/>
              </p:cNvSpPr>
              <p:nvPr/>
            </p:nvSpPr>
            <p:spPr bwMode="auto">
              <a:xfrm>
                <a:off x="1537071" y="5700713"/>
                <a:ext cx="1206129" cy="852487"/>
              </a:xfrm>
              <a:prstGeom prst="rect">
                <a:avLst/>
              </a:prstGeom>
              <a:blipFill>
                <a:blip r:embed="rId5"/>
                <a:stretch>
                  <a:fillRect/>
                </a:stretch>
              </a:blipFill>
              <a:ln>
                <a:noFill/>
              </a:ln>
              <a:effectLst/>
            </p:spPr>
            <p:txBody>
              <a:bodyPr/>
              <a:lstStyle/>
              <a:p>
                <a:r>
                  <a:rPr lang="en-IN">
                    <a:noFill/>
                  </a:rPr>
                  <a:t> </a:t>
                </a:r>
              </a:p>
            </p:txBody>
          </p:sp>
        </mc:Fallback>
      </mc:AlternateContent>
      <p:sp>
        <p:nvSpPr>
          <p:cNvPr id="31" name="TextBox 30">
            <a:extLst>
              <a:ext uri="{FF2B5EF4-FFF2-40B4-BE49-F238E27FC236}">
                <a16:creationId xmlns:a16="http://schemas.microsoft.com/office/drawing/2014/main" id="{86EE91A5-CFB9-E6F5-89BB-AA21FA9983B7}"/>
              </a:ext>
            </a:extLst>
          </p:cNvPr>
          <p:cNvSpPr txBox="1"/>
          <p:nvPr/>
        </p:nvSpPr>
        <p:spPr>
          <a:xfrm>
            <a:off x="2860963" y="5735349"/>
            <a:ext cx="5654675" cy="830997"/>
          </a:xfrm>
          <a:prstGeom prst="rect">
            <a:avLst/>
          </a:prstGeom>
          <a:noFill/>
        </p:spPr>
        <p:txBody>
          <a:bodyPr wrap="square" rtlCol="0">
            <a:spAutoFit/>
          </a:bodyPr>
          <a:lstStyle/>
          <a:p>
            <a:pPr algn="ctr"/>
            <a:r>
              <a:rPr lang="en-US" dirty="0">
                <a:solidFill>
                  <a:schemeClr val="accent2"/>
                </a:solidFill>
              </a:rPr>
              <a:t>Pressure is uniform all over the flat plate and same as upstream pressure!</a:t>
            </a:r>
            <a:endParaRPr lang="en-IN" dirty="0">
              <a:solidFill>
                <a:schemeClr val="accent2"/>
              </a:solidFill>
            </a:endParaRPr>
          </a:p>
        </p:txBody>
      </p:sp>
      <mc:AlternateContent xmlns:mc="http://schemas.openxmlformats.org/markup-compatibility/2006" xmlns:a14="http://schemas.microsoft.com/office/drawing/2010/main">
        <mc:Choice Requires="a14">
          <p:sp>
            <p:nvSpPr>
              <p:cNvPr id="2" name="Object 5">
                <a:extLst>
                  <a:ext uri="{FF2B5EF4-FFF2-40B4-BE49-F238E27FC236}">
                    <a16:creationId xmlns:a16="http://schemas.microsoft.com/office/drawing/2014/main" id="{0B5A0432-BA06-F466-D0EA-1A417F25F1DA}"/>
                  </a:ext>
                </a:extLst>
              </p:cNvPr>
              <p:cNvSpPr txBox="1"/>
              <p:nvPr/>
            </p:nvSpPr>
            <p:spPr bwMode="auto">
              <a:xfrm>
                <a:off x="6840537" y="1524000"/>
                <a:ext cx="1694526" cy="6858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𝛽</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num>
                        <m:den>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den>
                      </m:f>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2" name="Object 5">
                <a:extLst>
                  <a:ext uri="{FF2B5EF4-FFF2-40B4-BE49-F238E27FC236}">
                    <a16:creationId xmlns:a16="http://schemas.microsoft.com/office/drawing/2014/main" id="{0B5A0432-BA06-F466-D0EA-1A417F25F1DA}"/>
                  </a:ext>
                </a:extLst>
              </p:cNvPr>
              <p:cNvSpPr txBox="1">
                <a:spLocks noRot="1" noChangeAspect="1" noMove="1" noResize="1" noEditPoints="1" noAdjustHandles="1" noChangeArrowheads="1" noChangeShapeType="1" noTextEdit="1"/>
              </p:cNvSpPr>
              <p:nvPr/>
            </p:nvSpPr>
            <p:spPr bwMode="auto">
              <a:xfrm>
                <a:off x="6840537" y="1524000"/>
                <a:ext cx="1694526" cy="685800"/>
              </a:xfrm>
              <a:prstGeom prst="rect">
                <a:avLst/>
              </a:prstGeom>
              <a:blipFill>
                <a:blip r:embed="rId6"/>
                <a:stretch>
                  <a:fillRect/>
                </a:stretch>
              </a:blipFill>
              <a:ln>
                <a:noFill/>
              </a:ln>
              <a:effectLst/>
            </p:spPr>
            <p:txBody>
              <a:bodyPr/>
              <a:lstStyle/>
              <a:p>
                <a:r>
                  <a:rPr lang="en-IN">
                    <a:noFill/>
                  </a:rPr>
                  <a:t> </a:t>
                </a:r>
              </a:p>
            </p:txBody>
          </p:sp>
        </mc:Fallback>
      </mc:AlternateContent>
      <p:pic>
        <p:nvPicPr>
          <p:cNvPr id="4" name="Picture 3">
            <a:extLst>
              <a:ext uri="{FF2B5EF4-FFF2-40B4-BE49-F238E27FC236}">
                <a16:creationId xmlns:a16="http://schemas.microsoft.com/office/drawing/2014/main" id="{F8C50C32-3713-5A1A-3CC2-758DFE5F1A92}"/>
              </a:ext>
            </a:extLst>
          </p:cNvPr>
          <p:cNvPicPr>
            <a:picLocks noChangeAspect="1"/>
          </p:cNvPicPr>
          <p:nvPr/>
        </p:nvPicPr>
        <p:blipFill>
          <a:blip r:embed="rId7"/>
          <a:stretch>
            <a:fillRect/>
          </a:stretch>
        </p:blipFill>
        <p:spPr>
          <a:xfrm>
            <a:off x="2303464" y="2121799"/>
            <a:ext cx="5521439" cy="3493983"/>
          </a:xfrm>
          <a:prstGeom prst="rect">
            <a:avLst/>
          </a:prstGeom>
        </p:spPr>
      </p:pic>
      <p:grpSp>
        <p:nvGrpSpPr>
          <p:cNvPr id="3" name="Group 38">
            <a:extLst>
              <a:ext uri="{FF2B5EF4-FFF2-40B4-BE49-F238E27FC236}">
                <a16:creationId xmlns:a16="http://schemas.microsoft.com/office/drawing/2014/main" id="{5C37E63E-1FF1-5C85-6DBF-1C7731AD9E2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FF5802C-09E9-4CFD-1AF1-00EBAD08220F}"/>
                </a:ext>
              </a:extLst>
            </p:cNvPr>
            <p:cNvGrpSpPr>
              <a:grpSpLocks/>
            </p:cNvGrpSpPr>
            <p:nvPr/>
          </p:nvGrpSpPr>
          <p:grpSpPr bwMode="auto">
            <a:xfrm>
              <a:off x="0" y="0"/>
              <a:ext cx="9144000" cy="6858000"/>
              <a:chOff x="0" y="0"/>
              <a:chExt cx="9144000" cy="6858000"/>
            </a:xfrm>
          </p:grpSpPr>
          <p:grpSp>
            <p:nvGrpSpPr>
              <p:cNvPr id="22" name="Group 8">
                <a:extLst>
                  <a:ext uri="{FF2B5EF4-FFF2-40B4-BE49-F238E27FC236}">
                    <a16:creationId xmlns:a16="http://schemas.microsoft.com/office/drawing/2014/main" id="{FE1F61D4-E5E3-07D5-2E0F-B17B4ED3E930}"/>
                  </a:ext>
                </a:extLst>
              </p:cNvPr>
              <p:cNvGrpSpPr>
                <a:grpSpLocks/>
              </p:cNvGrpSpPr>
              <p:nvPr/>
            </p:nvGrpSpPr>
            <p:grpSpPr bwMode="auto">
              <a:xfrm>
                <a:off x="0" y="0"/>
                <a:ext cx="9144000" cy="6858000"/>
                <a:chOff x="0" y="0"/>
                <a:chExt cx="5760" cy="4320"/>
              </a:xfrm>
            </p:grpSpPr>
            <p:grpSp>
              <p:nvGrpSpPr>
                <p:cNvPr id="24" name="Group 9">
                  <a:extLst>
                    <a:ext uri="{FF2B5EF4-FFF2-40B4-BE49-F238E27FC236}">
                      <a16:creationId xmlns:a16="http://schemas.microsoft.com/office/drawing/2014/main" id="{2D0023B1-5DDC-C143-8D98-B4DA45A258CB}"/>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F263CF61-5BB1-BC73-C777-6B9254715D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DF0EC4E2-7112-62BA-D4D8-43E3888CCD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12">
                  <a:extLst>
                    <a:ext uri="{FF2B5EF4-FFF2-40B4-BE49-F238E27FC236}">
                      <a16:creationId xmlns:a16="http://schemas.microsoft.com/office/drawing/2014/main" id="{4E678CC2-D48A-DFE4-1D0A-C1892A90C9D6}"/>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03F7FC45-DB77-B75A-E2B4-B9C2DE0F71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CCC058DA-52F1-D825-9265-45ADFA95E32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15">
                  <a:extLst>
                    <a:ext uri="{FF2B5EF4-FFF2-40B4-BE49-F238E27FC236}">
                      <a16:creationId xmlns:a16="http://schemas.microsoft.com/office/drawing/2014/main" id="{82E87BC0-10C8-F2DA-FDBC-3B1AE66681C8}"/>
                    </a:ext>
                  </a:extLst>
                </p:cNvPr>
                <p:cNvGrpSpPr>
                  <a:grpSpLocks/>
                </p:cNvGrpSpPr>
                <p:nvPr/>
              </p:nvGrpSpPr>
              <p:grpSpPr bwMode="auto">
                <a:xfrm>
                  <a:off x="144" y="0"/>
                  <a:ext cx="5616" cy="144"/>
                  <a:chOff x="96" y="-48"/>
                  <a:chExt cx="5520" cy="144"/>
                </a:xfrm>
              </p:grpSpPr>
              <p:sp>
                <p:nvSpPr>
                  <p:cNvPr id="34" name="Rectangle 16">
                    <a:extLst>
                      <a:ext uri="{FF2B5EF4-FFF2-40B4-BE49-F238E27FC236}">
                        <a16:creationId xmlns:a16="http://schemas.microsoft.com/office/drawing/2014/main" id="{C14F5506-CE4F-E2C3-69D2-6CDAF3A56C5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7">
                    <a:extLst>
                      <a:ext uri="{FF2B5EF4-FFF2-40B4-BE49-F238E27FC236}">
                        <a16:creationId xmlns:a16="http://schemas.microsoft.com/office/drawing/2014/main" id="{C26D0980-2EA9-0EDC-74D1-828EE45EA9B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8">
                  <a:extLst>
                    <a:ext uri="{FF2B5EF4-FFF2-40B4-BE49-F238E27FC236}">
                      <a16:creationId xmlns:a16="http://schemas.microsoft.com/office/drawing/2014/main" id="{86AD20D7-4D64-D26C-370C-B28394B2F285}"/>
                    </a:ext>
                  </a:extLst>
                </p:cNvPr>
                <p:cNvGrpSpPr>
                  <a:grpSpLocks/>
                </p:cNvGrpSpPr>
                <p:nvPr/>
              </p:nvGrpSpPr>
              <p:grpSpPr bwMode="auto">
                <a:xfrm>
                  <a:off x="144" y="4234"/>
                  <a:ext cx="5616" cy="86"/>
                  <a:chOff x="96" y="4176"/>
                  <a:chExt cx="5520" cy="144"/>
                </a:xfrm>
              </p:grpSpPr>
              <p:sp>
                <p:nvSpPr>
                  <p:cNvPr id="32" name="Rectangle 19">
                    <a:extLst>
                      <a:ext uri="{FF2B5EF4-FFF2-40B4-BE49-F238E27FC236}">
                        <a16:creationId xmlns:a16="http://schemas.microsoft.com/office/drawing/2014/main" id="{66B9B4E2-C24C-1F72-384D-B7F0BF4448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20">
                    <a:extLst>
                      <a:ext uri="{FF2B5EF4-FFF2-40B4-BE49-F238E27FC236}">
                        <a16:creationId xmlns:a16="http://schemas.microsoft.com/office/drawing/2014/main" id="{62D5A8C6-297E-E181-5462-87F71F741D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5470A8CA-309B-7038-16AC-2DE90225FD1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C2E220A-175E-2E60-BB9F-A35F03B60E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4211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90"/>
                                          </p:val>
                                        </p:tav>
                                        <p:tav tm="100000">
                                          <p:val>
                                            <p:fltVal val="0"/>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CFD6-78F3-5351-560C-E12CF224EC83}"/>
            </a:ext>
          </a:extLst>
        </p:cNvPr>
        <p:cNvGrpSpPr/>
        <p:nvPr/>
      </p:nvGrpSpPr>
      <p:grpSpPr>
        <a:xfrm>
          <a:off x="0" y="0"/>
          <a:ext cx="0" cy="0"/>
          <a:chOff x="0" y="0"/>
          <a:chExt cx="0" cy="0"/>
        </a:xfrm>
      </p:grpSpPr>
      <p:sp>
        <p:nvSpPr>
          <p:cNvPr id="11272" name="Title 1">
            <a:extLst>
              <a:ext uri="{FF2B5EF4-FFF2-40B4-BE49-F238E27FC236}">
                <a16:creationId xmlns:a16="http://schemas.microsoft.com/office/drawing/2014/main" id="{07BB4A30-998A-1447-FB55-59231F68AAD6}"/>
              </a:ext>
            </a:extLst>
          </p:cNvPr>
          <p:cNvSpPr>
            <a:spLocks noGrp="1"/>
          </p:cNvSpPr>
          <p:nvPr>
            <p:ph type="title"/>
          </p:nvPr>
        </p:nvSpPr>
        <p:spPr>
          <a:xfrm>
            <a:off x="228600" y="245648"/>
            <a:ext cx="6678652" cy="769937"/>
          </a:xfrm>
        </p:spPr>
        <p:txBody>
          <a:bodyPr/>
          <a:lstStyle/>
          <a:p>
            <a:r>
              <a:rPr lang="en-US" altLang="en-US" sz="2800" dirty="0"/>
              <a:t>2-D Steady Laminar Boundary Layer Flow &amp; Convection HT past A Zero Angle Wedge</a:t>
            </a:r>
          </a:p>
        </p:txBody>
      </p:sp>
      <p:pic>
        <p:nvPicPr>
          <p:cNvPr id="35" name="Picture 34">
            <a:extLst>
              <a:ext uri="{FF2B5EF4-FFF2-40B4-BE49-F238E27FC236}">
                <a16:creationId xmlns:a16="http://schemas.microsoft.com/office/drawing/2014/main" id="{D2B1225D-4F7D-1627-C436-7CD23809EB2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45000"/>
                    </a14:imgEffect>
                    <a14:imgEffect>
                      <a14:brightnessContrast bright="-33000" contrast="83000"/>
                    </a14:imgEffect>
                  </a14:imgLayer>
                </a14:imgProps>
              </a:ext>
            </a:extLst>
          </a:blip>
          <a:stretch>
            <a:fillRect/>
          </a:stretch>
        </p:blipFill>
        <p:spPr>
          <a:xfrm>
            <a:off x="422275" y="1189880"/>
            <a:ext cx="3794044" cy="2100899"/>
          </a:xfrm>
          <a:prstGeom prst="rect">
            <a:avLst/>
          </a:prstGeom>
        </p:spPr>
      </p:pic>
      <p:grpSp>
        <p:nvGrpSpPr>
          <p:cNvPr id="2" name="Group 38">
            <a:extLst>
              <a:ext uri="{FF2B5EF4-FFF2-40B4-BE49-F238E27FC236}">
                <a16:creationId xmlns:a16="http://schemas.microsoft.com/office/drawing/2014/main" id="{A04A5BA0-F131-06E7-07AD-E24B2497375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A871987-F054-6FA4-5D96-400C632030D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8CE319D-4687-8CB4-EFD1-E583161DD947}"/>
                  </a:ext>
                </a:extLst>
              </p:cNvPr>
              <p:cNvGrpSpPr>
                <a:grpSpLocks/>
              </p:cNvGrpSpPr>
              <p:nvPr/>
            </p:nvGrpSpPr>
            <p:grpSpPr bwMode="auto">
              <a:xfrm>
                <a:off x="0" y="0"/>
                <a:ext cx="9144000" cy="6858000"/>
                <a:chOff x="0" y="0"/>
                <a:chExt cx="5760" cy="4320"/>
              </a:xfrm>
            </p:grpSpPr>
            <p:grpSp>
              <p:nvGrpSpPr>
                <p:cNvPr id="22" name="Group 9">
                  <a:extLst>
                    <a:ext uri="{FF2B5EF4-FFF2-40B4-BE49-F238E27FC236}">
                      <a16:creationId xmlns:a16="http://schemas.microsoft.com/office/drawing/2014/main" id="{09F5A943-7880-6F0D-33F1-7F8E7AC1424E}"/>
                    </a:ext>
                  </a:extLst>
                </p:cNvPr>
                <p:cNvGrpSpPr>
                  <a:grpSpLocks/>
                </p:cNvGrpSpPr>
                <p:nvPr/>
              </p:nvGrpSpPr>
              <p:grpSpPr bwMode="auto">
                <a:xfrm>
                  <a:off x="0" y="0"/>
                  <a:ext cx="192" cy="4320"/>
                  <a:chOff x="0" y="-48"/>
                  <a:chExt cx="144" cy="4368"/>
                </a:xfrm>
              </p:grpSpPr>
              <p:sp>
                <p:nvSpPr>
                  <p:cNvPr id="34" name="Rectangle 10">
                    <a:extLst>
                      <a:ext uri="{FF2B5EF4-FFF2-40B4-BE49-F238E27FC236}">
                        <a16:creationId xmlns:a16="http://schemas.microsoft.com/office/drawing/2014/main" id="{DCDE7C97-28F9-7592-6DE1-674A89A4F34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1">
                    <a:extLst>
                      <a:ext uri="{FF2B5EF4-FFF2-40B4-BE49-F238E27FC236}">
                        <a16:creationId xmlns:a16="http://schemas.microsoft.com/office/drawing/2014/main" id="{CE1EFB51-EA42-BB80-AF41-661F9A7BA0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12">
                  <a:extLst>
                    <a:ext uri="{FF2B5EF4-FFF2-40B4-BE49-F238E27FC236}">
                      <a16:creationId xmlns:a16="http://schemas.microsoft.com/office/drawing/2014/main" id="{F180BE77-B10A-8C73-D5DC-454F715CE01D}"/>
                    </a:ext>
                  </a:extLst>
                </p:cNvPr>
                <p:cNvGrpSpPr>
                  <a:grpSpLocks/>
                </p:cNvGrpSpPr>
                <p:nvPr/>
              </p:nvGrpSpPr>
              <p:grpSpPr bwMode="auto">
                <a:xfrm>
                  <a:off x="5674" y="24"/>
                  <a:ext cx="86" cy="4296"/>
                  <a:chOff x="5616" y="-48"/>
                  <a:chExt cx="144" cy="4368"/>
                </a:xfrm>
              </p:grpSpPr>
              <p:sp>
                <p:nvSpPr>
                  <p:cNvPr id="32" name="Rectangle 13">
                    <a:extLst>
                      <a:ext uri="{FF2B5EF4-FFF2-40B4-BE49-F238E27FC236}">
                        <a16:creationId xmlns:a16="http://schemas.microsoft.com/office/drawing/2014/main" id="{D520C4A1-B011-D215-84BF-2F14D6CF33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14">
                    <a:extLst>
                      <a:ext uri="{FF2B5EF4-FFF2-40B4-BE49-F238E27FC236}">
                        <a16:creationId xmlns:a16="http://schemas.microsoft.com/office/drawing/2014/main" id="{5E996A92-9E7B-A5CC-BC63-94D39DABBF8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5">
                  <a:extLst>
                    <a:ext uri="{FF2B5EF4-FFF2-40B4-BE49-F238E27FC236}">
                      <a16:creationId xmlns:a16="http://schemas.microsoft.com/office/drawing/2014/main" id="{D174392B-7570-78FE-BAD7-2949CF388442}"/>
                    </a:ext>
                  </a:extLst>
                </p:cNvPr>
                <p:cNvGrpSpPr>
                  <a:grpSpLocks/>
                </p:cNvGrpSpPr>
                <p:nvPr/>
              </p:nvGrpSpPr>
              <p:grpSpPr bwMode="auto">
                <a:xfrm>
                  <a:off x="144" y="0"/>
                  <a:ext cx="5616" cy="144"/>
                  <a:chOff x="96" y="-48"/>
                  <a:chExt cx="5520" cy="144"/>
                </a:xfrm>
              </p:grpSpPr>
              <p:sp>
                <p:nvSpPr>
                  <p:cNvPr id="28" name="Rectangle 16">
                    <a:extLst>
                      <a:ext uri="{FF2B5EF4-FFF2-40B4-BE49-F238E27FC236}">
                        <a16:creationId xmlns:a16="http://schemas.microsoft.com/office/drawing/2014/main" id="{D195BDFD-6B5D-1AD6-FA5F-EF63B1CAD7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7">
                    <a:extLst>
                      <a:ext uri="{FF2B5EF4-FFF2-40B4-BE49-F238E27FC236}">
                        <a16:creationId xmlns:a16="http://schemas.microsoft.com/office/drawing/2014/main" id="{BE250547-533D-38C4-56C1-1BAF47C0A7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18">
                  <a:extLst>
                    <a:ext uri="{FF2B5EF4-FFF2-40B4-BE49-F238E27FC236}">
                      <a16:creationId xmlns:a16="http://schemas.microsoft.com/office/drawing/2014/main" id="{3E9FA81A-5D01-BD38-51BD-43BB10EFE5E2}"/>
                    </a:ext>
                  </a:extLst>
                </p:cNvPr>
                <p:cNvGrpSpPr>
                  <a:grpSpLocks/>
                </p:cNvGrpSpPr>
                <p:nvPr/>
              </p:nvGrpSpPr>
              <p:grpSpPr bwMode="auto">
                <a:xfrm>
                  <a:off x="144" y="4234"/>
                  <a:ext cx="5616" cy="86"/>
                  <a:chOff x="96" y="4176"/>
                  <a:chExt cx="5520" cy="144"/>
                </a:xfrm>
              </p:grpSpPr>
              <p:sp>
                <p:nvSpPr>
                  <p:cNvPr id="26" name="Rectangle 19">
                    <a:extLst>
                      <a:ext uri="{FF2B5EF4-FFF2-40B4-BE49-F238E27FC236}">
                        <a16:creationId xmlns:a16="http://schemas.microsoft.com/office/drawing/2014/main" id="{12C23BA0-CFC5-B68F-3C09-6AE8C91E6C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20">
                    <a:extLst>
                      <a:ext uri="{FF2B5EF4-FFF2-40B4-BE49-F238E27FC236}">
                        <a16:creationId xmlns:a16="http://schemas.microsoft.com/office/drawing/2014/main" id="{00B5CDC8-3580-EFB8-C433-C6C19DD814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F606B330-89AA-208E-7B6E-D1A45FCCE17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5A55918-7904-6368-68BE-43177FEB46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6" name="Object 3">
                <a:extLst>
                  <a:ext uri="{FF2B5EF4-FFF2-40B4-BE49-F238E27FC236}">
                    <a16:creationId xmlns:a16="http://schemas.microsoft.com/office/drawing/2014/main" id="{C4D1454C-E256-2E9D-3632-388D46511A71}"/>
                  </a:ext>
                </a:extLst>
              </p:cNvPr>
              <p:cNvSpPr txBox="1"/>
              <p:nvPr/>
            </p:nvSpPr>
            <p:spPr bwMode="auto">
              <a:xfrm>
                <a:off x="4232194" y="1600447"/>
                <a:ext cx="4349320" cy="1177701"/>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f>
                        <m:fPr>
                          <m:ctrlPr>
                            <a:rPr lang="en-IN"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𝐷</m:t>
                          </m:r>
                          <m:r>
                            <a:rPr lang="en-US" b="0" i="1" smtClean="0">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𝐷</m:t>
                          </m:r>
                          <m:sSup>
                            <m:sSupPr>
                              <m:ctrlPr>
                                <a:rPr lang="en-US"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𝑡</m:t>
                              </m:r>
                            </m:e>
                            <m:sup>
                              <m:r>
                                <a:rPr lang="en-US" b="0" i="1" smtClean="0">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𝑅𝑒</m:t>
                          </m:r>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𝑃𝑟</m:t>
                          </m:r>
                        </m:den>
                      </m:f>
                      <m:sSup>
                        <m:sSupPr>
                          <m:ctrlPr>
                            <a:rPr lang="en-IN" i="1" smtClean="0">
                              <a:solidFill>
                                <a:srgbClr val="000000"/>
                              </a:solidFill>
                              <a:latin typeface="Cambria Math" panose="02040503050406030204" pitchFamily="18" charset="0"/>
                            </a:rPr>
                          </m:ctrlPr>
                        </m:sSupPr>
                        <m:e>
                          <m:sSup>
                            <m:sSupPr>
                              <m:ctrlPr>
                                <a:rPr lang="en-IN" i="1" smtClean="0">
                                  <a:solidFill>
                                    <a:srgbClr val="000000"/>
                                  </a:solidFill>
                                  <a:latin typeface="Cambria Math" panose="02040503050406030204" pitchFamily="18" charset="0"/>
                                </a:rPr>
                              </m:ctrlPr>
                            </m:sSupPr>
                            <m:e>
                              <m:r>
                                <m:rPr>
                                  <m:sty m:val="p"/>
                                </m:rPr>
                                <a:rPr lang="en-IN" i="1" smtClean="0">
                                  <a:solidFill>
                                    <a:srgbClr val="000000"/>
                                  </a:solidFill>
                                  <a:latin typeface="Cambria Math" panose="02040503050406030204" pitchFamily="18" charset="0"/>
                                  <a:ea typeface="Cambria Math" panose="02040503050406030204" pitchFamily="18" charset="0"/>
                                </a:rPr>
                                <m:t>∇</m:t>
                              </m:r>
                            </m:e>
                            <m:sup>
                              <m:r>
                                <a:rPr lang="en-US" b="0" i="1" smtClean="0">
                                  <a:solidFill>
                                    <a:srgbClr val="000000"/>
                                  </a:solidFill>
                                  <a:latin typeface="Cambria Math" panose="02040503050406030204" pitchFamily="18" charset="0"/>
                                </a:rPr>
                                <m:t>∗</m:t>
                              </m:r>
                            </m:sup>
                          </m:sSup>
                        </m:e>
                        <m:sup>
                          <m:r>
                            <a:rPr lang="en-US" b="0" i="1" smtClean="0">
                              <a:solidFill>
                                <a:srgbClr val="000000"/>
                              </a:solidFill>
                              <a:latin typeface="Cambria Math" panose="02040503050406030204" pitchFamily="18" charset="0"/>
                            </a:rPr>
                            <m:t>2</m:t>
                          </m:r>
                        </m:sup>
                      </m:sSup>
                      <m:r>
                        <a:rPr lang="en-IN" i="1" smtClean="0">
                          <a:solidFill>
                            <a:srgbClr val="000000"/>
                          </a:solidFill>
                          <a:latin typeface="Cambria Math" panose="02040503050406030204" pitchFamily="18" charset="0"/>
                          <a:ea typeface="Cambria Math" panose="02040503050406030204" pitchFamily="18" charset="0"/>
                        </a:rPr>
                        <m:t>𝜃</m:t>
                      </m:r>
                      <m:r>
                        <a:rPr lang="en-US" b="0" i="1" smtClean="0">
                          <a:solidFill>
                            <a:srgbClr val="000000"/>
                          </a:solidFill>
                          <a:latin typeface="Cambria Math" panose="02040503050406030204" pitchFamily="18" charset="0"/>
                        </a:rPr>
                        <m:t>+</m:t>
                      </m:r>
                      <m:sSup>
                        <m:sSupPr>
                          <m:ctrlPr>
                            <a:rPr lang="en-US" b="0" i="1" smtClean="0">
                              <a:solidFill>
                                <a:srgbClr val="FF0000"/>
                              </a:solidFill>
                              <a:latin typeface="Cambria Math" panose="02040503050406030204" pitchFamily="18" charset="0"/>
                              <a:ea typeface="Cambria Math" panose="02040503050406030204" pitchFamily="18" charset="0"/>
                            </a:rPr>
                          </m:ctrlPr>
                        </m:sSupPr>
                        <m:e>
                          <m:r>
                            <a:rPr lang="en-US" b="0" i="1" smtClean="0">
                              <a:solidFill>
                                <a:srgbClr val="FF0000"/>
                              </a:solidFill>
                              <a:latin typeface="Cambria Math" panose="02040503050406030204" pitchFamily="18" charset="0"/>
                              <a:ea typeface="Cambria Math" panose="02040503050406030204" pitchFamily="18" charset="0"/>
                            </a:rPr>
                            <m:t> </m:t>
                          </m:r>
                          <m:r>
                            <m:rPr>
                              <m:sty m:val="p"/>
                            </m:rPr>
                            <a:rPr lang="el-GR" i="1">
                              <a:solidFill>
                                <a:srgbClr val="FF0000"/>
                              </a:solidFill>
                              <a:latin typeface="Cambria Math" panose="02040503050406030204" pitchFamily="18" charset="0"/>
                              <a:ea typeface="Cambria Math" panose="02040503050406030204" pitchFamily="18" charset="0"/>
                            </a:rPr>
                            <m:t>Φ</m:t>
                          </m:r>
                        </m:e>
                        <m:sup>
                          <m:r>
                            <a:rPr lang="en-US" b="0" i="1" smtClean="0">
                              <a:solidFill>
                                <a:srgbClr val="FF0000"/>
                              </a:solidFill>
                              <a:latin typeface="Cambria Math" panose="02040503050406030204" pitchFamily="18" charset="0"/>
                              <a:ea typeface="Cambria Math" panose="02040503050406030204" pitchFamily="18" charset="0"/>
                            </a:rPr>
                            <m:t>∗</m:t>
                          </m:r>
                        </m:sup>
                      </m:sSup>
                    </m:oMath>
                  </m:oMathPara>
                </a14:m>
                <a:endParaRPr lang="en-IN" dirty="0">
                  <a:solidFill>
                    <a:srgbClr val="FF0000"/>
                  </a:solidFill>
                </a:endParaRPr>
              </a:p>
            </p:txBody>
          </p:sp>
        </mc:Choice>
        <mc:Fallback xmlns="">
          <p:sp>
            <p:nvSpPr>
              <p:cNvPr id="6" name="Object 3">
                <a:extLst>
                  <a:ext uri="{FF2B5EF4-FFF2-40B4-BE49-F238E27FC236}">
                    <a16:creationId xmlns:a16="http://schemas.microsoft.com/office/drawing/2014/main" id="{C4D1454C-E256-2E9D-3632-388D46511A71}"/>
                  </a:ext>
                </a:extLst>
              </p:cNvPr>
              <p:cNvSpPr txBox="1">
                <a:spLocks noRot="1" noChangeAspect="1" noMove="1" noResize="1" noEditPoints="1" noAdjustHandles="1" noChangeArrowheads="1" noChangeShapeType="1" noTextEdit="1"/>
              </p:cNvSpPr>
              <p:nvPr/>
            </p:nvSpPr>
            <p:spPr bwMode="auto">
              <a:xfrm>
                <a:off x="4232194" y="1600447"/>
                <a:ext cx="4349320" cy="1177701"/>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bject 3">
                <a:extLst>
                  <a:ext uri="{FF2B5EF4-FFF2-40B4-BE49-F238E27FC236}">
                    <a16:creationId xmlns:a16="http://schemas.microsoft.com/office/drawing/2014/main" id="{B752CF55-A21B-23CA-10ED-CA4FFEC785C3}"/>
                  </a:ext>
                </a:extLst>
              </p:cNvPr>
              <p:cNvSpPr txBox="1"/>
              <p:nvPr/>
            </p:nvSpPr>
            <p:spPr bwMode="auto">
              <a:xfrm>
                <a:off x="639435" y="3410881"/>
                <a:ext cx="7942079" cy="133407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sz="2800" i="1" smtClean="0">
                              <a:solidFill>
                                <a:srgbClr val="000000"/>
                              </a:solidFill>
                              <a:latin typeface="Cambria Math" panose="02040503050406030204" pitchFamily="18" charset="0"/>
                            </a:rPr>
                          </m:ctrlPr>
                        </m:dPr>
                        <m:e>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𝑣</m:t>
                                  </m:r>
                                </m:e>
                                <m:sub>
                                  <m:r>
                                    <a:rPr lang="en-IN" sz="2800" i="1">
                                      <a:solidFill>
                                        <a:srgbClr val="000000"/>
                                      </a:solidFill>
                                      <a:latin typeface="Cambria Math" panose="02040503050406030204" pitchFamily="18" charset="0"/>
                                    </a:rPr>
                                    <m:t>𝑖</m:t>
                                  </m:r>
                                </m:sub>
                                <m:sup>
                                  <m:r>
                                    <a:rPr lang="en-IN" sz="2800" i="1">
                                      <a:solidFill>
                                        <a:srgbClr val="000000"/>
                                      </a:solidFill>
                                      <a:latin typeface="Cambria Math" panose="02040503050406030204" pitchFamily="18" charset="0"/>
                                    </a:rPr>
                                    <m:t>∗</m:t>
                                  </m:r>
                                </m:sup>
                              </m:sSubSup>
                            </m:num>
                            <m:den>
                              <m:r>
                                <a:rPr lang="en-IN" sz="2800" i="1">
                                  <a:solidFill>
                                    <a:srgbClr val="000000"/>
                                  </a:solidFill>
                                  <a:latin typeface="Cambria Math" panose="02040503050406030204" pitchFamily="18" charset="0"/>
                                </a:rPr>
                                <m:t>𝜕</m:t>
                              </m:r>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𝑡</m:t>
                                  </m:r>
                                </m:e>
                                <m:sup>
                                  <m:r>
                                    <a:rPr lang="en-IN" sz="2800" i="1">
                                      <a:solidFill>
                                        <a:srgbClr val="000000"/>
                                      </a:solidFill>
                                      <a:latin typeface="Cambria Math" panose="02040503050406030204" pitchFamily="18" charset="0"/>
                                    </a:rPr>
                                    <m:t>∗</m:t>
                                  </m:r>
                                </m:sup>
                              </m:sSup>
                            </m:den>
                          </m:f>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𝑣</m:t>
                              </m:r>
                            </m:e>
                            <m:sub>
                              <m:r>
                                <a:rPr lang="en-IN" sz="2800" i="1">
                                  <a:solidFill>
                                    <a:srgbClr val="000000"/>
                                  </a:solidFill>
                                  <a:latin typeface="Cambria Math" panose="02040503050406030204" pitchFamily="18" charset="0"/>
                                </a:rPr>
                                <m:t>𝑗</m:t>
                              </m:r>
                            </m:sub>
                            <m:sup>
                              <m:r>
                                <a:rPr lang="en-IN" sz="2800" i="1">
                                  <a:solidFill>
                                    <a:srgbClr val="000000"/>
                                  </a:solidFill>
                                  <a:latin typeface="Cambria Math" panose="02040503050406030204" pitchFamily="18" charset="0"/>
                                </a:rPr>
                                <m:t>∗</m:t>
                              </m:r>
                            </m:sup>
                          </m:sSubSup>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𝑣</m:t>
                                  </m:r>
                                </m:e>
                                <m:sub>
                                  <m:r>
                                    <a:rPr lang="en-IN" sz="2800" i="1">
                                      <a:solidFill>
                                        <a:srgbClr val="000000"/>
                                      </a:solidFill>
                                      <a:latin typeface="Cambria Math" panose="02040503050406030204" pitchFamily="18" charset="0"/>
                                    </a:rPr>
                                    <m:t>𝑖</m:t>
                                  </m:r>
                                </m:sub>
                                <m:sup>
                                  <m:r>
                                    <a:rPr lang="en-IN" sz="2800" i="1">
                                      <a:solidFill>
                                        <a:srgbClr val="000000"/>
                                      </a:solidFill>
                                      <a:latin typeface="Cambria Math" panose="02040503050406030204" pitchFamily="18" charset="0"/>
                                    </a:rPr>
                                    <m:t>∗</m:t>
                                  </m:r>
                                </m:sup>
                              </m:sSubSup>
                            </m:num>
                            <m:den>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US" sz="2800" i="1">
                                      <a:solidFill>
                                        <a:srgbClr val="000000"/>
                                      </a:solidFill>
                                      <a:latin typeface="Cambria Math" panose="02040503050406030204" pitchFamily="18" charset="0"/>
                                    </a:rPr>
                                    <m:t>𝑥</m:t>
                                  </m:r>
                                </m:e>
                                <m:sub>
                                  <m:r>
                                    <a:rPr lang="en-US" sz="2800" i="1">
                                      <a:solidFill>
                                        <a:srgbClr val="000000"/>
                                      </a:solidFill>
                                      <a:latin typeface="Cambria Math" panose="02040503050406030204" pitchFamily="18" charset="0"/>
                                    </a:rPr>
                                    <m:t>𝑗</m:t>
                                  </m:r>
                                </m:sub>
                                <m:sup>
                                  <m:r>
                                    <a:rPr lang="en-US" sz="2800" i="1">
                                      <a:solidFill>
                                        <a:srgbClr val="000000"/>
                                      </a:solidFill>
                                      <a:latin typeface="Cambria Math" panose="02040503050406030204" pitchFamily="18" charset="0"/>
                                    </a:rPr>
                                    <m:t>∗</m:t>
                                  </m:r>
                                </m:sup>
                              </m:sSubSup>
                            </m:den>
                          </m:f>
                        </m:e>
                      </m:d>
                      <m:r>
                        <a:rPr lang="en-IN" sz="2800" i="1">
                          <a:solidFill>
                            <a:srgbClr val="000000"/>
                          </a:solidFill>
                          <a:latin typeface="Cambria Math" panose="02040503050406030204" pitchFamily="18" charset="0"/>
                        </a:rPr>
                        <m:t>=−</m:t>
                      </m:r>
                      <m:acc>
                        <m:accPr>
                          <m:chr m:val="̂"/>
                          <m:ctrlPr>
                            <a:rPr lang="en-IN" sz="2800" i="1">
                              <a:solidFill>
                                <a:srgbClr val="000000"/>
                              </a:solidFill>
                              <a:latin typeface="Cambria Math" panose="02040503050406030204" pitchFamily="18" charset="0"/>
                            </a:rPr>
                          </m:ctrlPr>
                        </m:accPr>
                        <m:e>
                          <m:r>
                            <a:rPr lang="en-IN" sz="2800" i="1">
                              <a:solidFill>
                                <a:srgbClr val="000000"/>
                              </a:solidFill>
                              <a:latin typeface="Cambria Math" panose="02040503050406030204" pitchFamily="18" charset="0"/>
                            </a:rPr>
                            <m:t>𝑘</m:t>
                          </m:r>
                        </m:e>
                      </m:acc>
                      <m:f>
                        <m:fPr>
                          <m:ctrlPr>
                            <a:rPr lang="en-IN" sz="2800" i="1">
                              <a:solidFill>
                                <a:srgbClr val="000000"/>
                              </a:solidFill>
                              <a:latin typeface="Cambria Math" panose="02040503050406030204" pitchFamily="18" charset="0"/>
                            </a:rPr>
                          </m:ctrlPr>
                        </m:fPr>
                        <m:num>
                          <m:sSub>
                            <m:sSubPr>
                              <m:ctrlPr>
                                <a:rPr lang="en-IN" sz="280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𝐺𝑟</m:t>
                              </m:r>
                            </m:e>
                            <m:sub>
                              <m:r>
                                <a:rPr lang="en-US" sz="2800" b="0" i="1" smtClean="0">
                                  <a:solidFill>
                                    <a:srgbClr val="000000"/>
                                  </a:solidFill>
                                  <a:latin typeface="Cambria Math" panose="02040503050406030204" pitchFamily="18" charset="0"/>
                                </a:rPr>
                                <m:t>𝐿</m:t>
                              </m:r>
                            </m:sub>
                          </m:sSub>
                        </m:num>
                        <m:den>
                          <m:sSubSup>
                            <m:sSubSupPr>
                              <m:ctrlPr>
                                <a:rPr lang="en-IN" sz="2800" i="1" smtClean="0">
                                  <a:solidFill>
                                    <a:srgbClr val="000000"/>
                                  </a:solidFill>
                                  <a:latin typeface="Cambria Math" panose="02040503050406030204" pitchFamily="18" charset="0"/>
                                </a:rPr>
                              </m:ctrlPr>
                            </m:sSubSupPr>
                            <m:e>
                              <m:r>
                                <a:rPr lang="en-US" sz="2800" b="0" i="1" smtClean="0">
                                  <a:solidFill>
                                    <a:srgbClr val="000000"/>
                                  </a:solidFill>
                                  <a:latin typeface="Cambria Math" panose="02040503050406030204" pitchFamily="18" charset="0"/>
                                </a:rPr>
                                <m:t>𝑅𝑒</m:t>
                              </m:r>
                            </m:e>
                            <m:sub/>
                            <m:sup>
                              <m:r>
                                <a:rPr lang="en-US" sz="2800" b="0" i="1" smtClean="0">
                                  <a:solidFill>
                                    <a:srgbClr val="000000"/>
                                  </a:solidFill>
                                  <a:latin typeface="Cambria Math" panose="02040503050406030204" pitchFamily="18" charset="0"/>
                                </a:rPr>
                                <m:t>2</m:t>
                              </m:r>
                            </m:sup>
                          </m:sSubSup>
                        </m:den>
                      </m:f>
                      <m:r>
                        <a:rPr lang="en-IN" sz="2800" i="1">
                          <a:latin typeface="Cambria Math" panose="02040503050406030204" pitchFamily="18" charset="0"/>
                          <a:ea typeface="Cambria Math" panose="02040503050406030204" pitchFamily="18" charset="0"/>
                        </a:rPr>
                        <m:t>𝜃</m:t>
                      </m:r>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𝑝</m:t>
                              </m:r>
                            </m:e>
                            <m:sup>
                              <m:r>
                                <a:rPr lang="en-IN" sz="2800" i="1">
                                  <a:solidFill>
                                    <a:srgbClr val="000000"/>
                                  </a:solidFill>
                                  <a:latin typeface="Cambria Math" panose="02040503050406030204" pitchFamily="18" charset="0"/>
                                </a:rPr>
                                <m:t>∗</m:t>
                              </m:r>
                            </m:sup>
                          </m:sSup>
                        </m:num>
                        <m:den>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US" sz="2800" i="1">
                                  <a:solidFill>
                                    <a:srgbClr val="000000"/>
                                  </a:solidFill>
                                  <a:latin typeface="Cambria Math" panose="02040503050406030204" pitchFamily="18" charset="0"/>
                                </a:rPr>
                                <m:t>𝑥</m:t>
                              </m:r>
                            </m:e>
                            <m:sub>
                              <m:r>
                                <a:rPr lang="en-US" sz="2800" b="0" i="1" smtClean="0">
                                  <a:solidFill>
                                    <a:srgbClr val="000000"/>
                                  </a:solidFill>
                                  <a:latin typeface="Cambria Math" panose="02040503050406030204" pitchFamily="18" charset="0"/>
                                </a:rPr>
                                <m:t>𝑖</m:t>
                              </m:r>
                            </m:sub>
                            <m:sup>
                              <m:r>
                                <a:rPr lang="en-US" sz="2800" i="1">
                                  <a:solidFill>
                                    <a:srgbClr val="000000"/>
                                  </a:solidFill>
                                  <a:latin typeface="Cambria Math" panose="02040503050406030204" pitchFamily="18" charset="0"/>
                                </a:rPr>
                                <m:t>∗</m:t>
                              </m:r>
                            </m:sup>
                          </m:sSubSup>
                        </m:den>
                      </m:f>
                      <m:r>
                        <a:rPr lang="en-IN" sz="2800" i="1">
                          <a:solidFill>
                            <a:srgbClr val="000000"/>
                          </a:solidFill>
                          <a:latin typeface="Cambria Math" panose="02040503050406030204" pitchFamily="18" charset="0"/>
                        </a:rPr>
                        <m:t>+</m:t>
                      </m:r>
                      <m:f>
                        <m:fPr>
                          <m:ctrlPr>
                            <a:rPr lang="en-IN" sz="2800" i="1">
                              <a:solidFill>
                                <a:srgbClr val="000000"/>
                              </a:solidFill>
                              <a:latin typeface="Cambria Math" panose="02040503050406030204" pitchFamily="18" charset="0"/>
                            </a:rPr>
                          </m:ctrlPr>
                        </m:fPr>
                        <m:num>
                          <m:r>
                            <a:rPr lang="en-US" sz="2800" b="0" i="1" smtClean="0">
                              <a:solidFill>
                                <a:srgbClr val="000000"/>
                              </a:solidFill>
                              <a:latin typeface="Cambria Math" panose="02040503050406030204" pitchFamily="18" charset="0"/>
                            </a:rPr>
                            <m:t>1</m:t>
                          </m:r>
                        </m:num>
                        <m:den>
                          <m:r>
                            <a:rPr lang="en-US" sz="2800" b="0" i="1" smtClean="0">
                              <a:solidFill>
                                <a:srgbClr val="000000"/>
                              </a:solidFill>
                              <a:latin typeface="Cambria Math" panose="02040503050406030204" pitchFamily="18" charset="0"/>
                              <a:ea typeface="Cambria Math" panose="02040503050406030204" pitchFamily="18" charset="0"/>
                            </a:rPr>
                            <m:t>𝑅𝑒</m:t>
                          </m:r>
                        </m:den>
                      </m:f>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num>
                        <m:den>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𝑥</m:t>
                              </m:r>
                            </m:e>
                            <m:sub>
                              <m:r>
                                <a:rPr lang="en-IN" sz="2800" i="1">
                                  <a:solidFill>
                                    <a:srgbClr val="000000"/>
                                  </a:solidFill>
                                  <a:latin typeface="Cambria Math" panose="02040503050406030204" pitchFamily="18" charset="0"/>
                                </a:rPr>
                                <m:t>𝑗</m:t>
                              </m:r>
                            </m:sub>
                            <m:sup>
                              <m:r>
                                <a:rPr lang="en-IN" sz="2800" i="1">
                                  <a:solidFill>
                                    <a:srgbClr val="000000"/>
                                  </a:solidFill>
                                  <a:latin typeface="Cambria Math" panose="02040503050406030204" pitchFamily="18" charset="0"/>
                                </a:rPr>
                                <m:t>∗</m:t>
                              </m:r>
                            </m:sup>
                          </m:sSubSup>
                        </m:den>
                      </m:f>
                      <m:d>
                        <m:dPr>
                          <m:ctrlPr>
                            <a:rPr lang="en-IN" sz="2800" i="1">
                              <a:solidFill>
                                <a:srgbClr val="000000"/>
                              </a:solidFill>
                              <a:latin typeface="Cambria Math" panose="02040503050406030204" pitchFamily="18" charset="0"/>
                            </a:rPr>
                          </m:ctrlPr>
                        </m:dPr>
                        <m:e>
                          <m:f>
                            <m:fPr>
                              <m:ctrlPr>
                                <a:rPr lang="en-IN"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𝑣</m:t>
                                  </m:r>
                                </m:e>
                                <m:sub>
                                  <m:r>
                                    <a:rPr lang="en-IN" sz="2800" i="1">
                                      <a:solidFill>
                                        <a:srgbClr val="000000"/>
                                      </a:solidFill>
                                      <a:latin typeface="Cambria Math" panose="02040503050406030204" pitchFamily="18" charset="0"/>
                                    </a:rPr>
                                    <m:t>𝑖</m:t>
                                  </m:r>
                                </m:sub>
                                <m:sup>
                                  <m:r>
                                    <a:rPr lang="en-IN" sz="2800" i="1">
                                      <a:solidFill>
                                        <a:srgbClr val="000000"/>
                                      </a:solidFill>
                                      <a:latin typeface="Cambria Math" panose="02040503050406030204" pitchFamily="18" charset="0"/>
                                    </a:rPr>
                                    <m:t>∗</m:t>
                                  </m:r>
                                </m:sup>
                              </m:sSubSup>
                            </m:num>
                            <m:den>
                              <m:r>
                                <a:rPr lang="en-IN" sz="2800" i="1">
                                  <a:solidFill>
                                    <a:srgbClr val="000000"/>
                                  </a:solidFill>
                                  <a:latin typeface="Cambria Math" panose="02040503050406030204" pitchFamily="18" charset="0"/>
                                </a:rPr>
                                <m:t>𝜕</m:t>
                              </m:r>
                              <m:sSubSup>
                                <m:sSubSupPr>
                                  <m:ctrlPr>
                                    <a:rPr lang="en-IN" sz="2800" i="1">
                                      <a:solidFill>
                                        <a:srgbClr val="000000"/>
                                      </a:solidFill>
                                      <a:latin typeface="Cambria Math" panose="02040503050406030204" pitchFamily="18" charset="0"/>
                                    </a:rPr>
                                  </m:ctrlPr>
                                </m:sSubSupPr>
                                <m:e>
                                  <m:r>
                                    <a:rPr lang="en-IN" sz="2800" i="1">
                                      <a:solidFill>
                                        <a:srgbClr val="000000"/>
                                      </a:solidFill>
                                      <a:latin typeface="Cambria Math" panose="02040503050406030204" pitchFamily="18" charset="0"/>
                                    </a:rPr>
                                    <m:t>𝑥</m:t>
                                  </m:r>
                                </m:e>
                                <m:sub>
                                  <m:r>
                                    <a:rPr lang="en-IN" sz="2800" i="1">
                                      <a:solidFill>
                                        <a:srgbClr val="000000"/>
                                      </a:solidFill>
                                      <a:latin typeface="Cambria Math" panose="02040503050406030204" pitchFamily="18" charset="0"/>
                                    </a:rPr>
                                    <m:t>𝑗</m:t>
                                  </m:r>
                                </m:sub>
                                <m:sup>
                                  <m:r>
                                    <a:rPr lang="en-IN" sz="2800" i="1">
                                      <a:solidFill>
                                        <a:srgbClr val="000000"/>
                                      </a:solidFill>
                                      <a:latin typeface="Cambria Math" panose="02040503050406030204" pitchFamily="18" charset="0"/>
                                    </a:rPr>
                                    <m:t>∗</m:t>
                                  </m:r>
                                </m:sup>
                              </m:sSubSup>
                            </m:den>
                          </m:f>
                        </m:e>
                      </m:d>
                    </m:oMath>
                  </m:oMathPara>
                </a14:m>
                <a:endParaRPr lang="en-IN" sz="2800" dirty="0"/>
              </a:p>
            </p:txBody>
          </p:sp>
        </mc:Choice>
        <mc:Fallback xmlns="">
          <p:sp>
            <p:nvSpPr>
              <p:cNvPr id="8" name="Object 3">
                <a:extLst>
                  <a:ext uri="{FF2B5EF4-FFF2-40B4-BE49-F238E27FC236}">
                    <a16:creationId xmlns:a16="http://schemas.microsoft.com/office/drawing/2014/main" id="{B752CF55-A21B-23CA-10ED-CA4FFEC785C3}"/>
                  </a:ext>
                </a:extLst>
              </p:cNvPr>
              <p:cNvSpPr txBox="1">
                <a:spLocks noRot="1" noChangeAspect="1" noMove="1" noResize="1" noEditPoints="1" noAdjustHandles="1" noChangeArrowheads="1" noChangeShapeType="1" noTextEdit="1"/>
              </p:cNvSpPr>
              <p:nvPr/>
            </p:nvSpPr>
            <p:spPr bwMode="auto">
              <a:xfrm>
                <a:off x="639435" y="3410881"/>
                <a:ext cx="7942079" cy="1334077"/>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E1F0596-2715-5E90-F365-ED112767F8FA}"/>
                  </a:ext>
                </a:extLst>
              </p:cNvPr>
              <p:cNvSpPr txBox="1"/>
              <p:nvPr/>
            </p:nvSpPr>
            <p:spPr>
              <a:xfrm>
                <a:off x="3576888" y="5055056"/>
                <a:ext cx="1310612" cy="9590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N" sz="2400" i="1" smtClean="0">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IN" sz="2400" i="1">
                                  <a:solidFill>
                                    <a:srgbClr val="000000"/>
                                  </a:solidFill>
                                  <a:latin typeface="Cambria Math" panose="02040503050406030204" pitchFamily="18" charset="0"/>
                                </a:rPr>
                                <m:t>𝑣</m:t>
                              </m:r>
                            </m:e>
                            <m:sub>
                              <m:r>
                                <a:rPr lang="en-US" sz="2400" b="0" i="1" smtClean="0">
                                  <a:solidFill>
                                    <a:srgbClr val="000000"/>
                                  </a:solidFill>
                                  <a:latin typeface="Cambria Math" panose="02040503050406030204" pitchFamily="18" charset="0"/>
                                </a:rPr>
                                <m:t>𝑗</m:t>
                              </m:r>
                            </m:sub>
                            <m:sup>
                              <m:r>
                                <a:rPr lang="en-IN" sz="2400" i="1">
                                  <a:solidFill>
                                    <a:srgbClr val="000000"/>
                                  </a:solidFill>
                                  <a:latin typeface="Cambria Math" panose="02040503050406030204" pitchFamily="18" charset="0"/>
                                </a:rPr>
                                <m:t>∗</m:t>
                              </m:r>
                            </m:sup>
                          </m:sSubSup>
                        </m:num>
                        <m:den>
                          <m:r>
                            <a:rPr lang="en-IN" sz="2400" i="1">
                              <a:solidFill>
                                <a:srgbClr val="000000"/>
                              </a:solidFill>
                              <a:latin typeface="Cambria Math" panose="02040503050406030204" pitchFamily="18" charset="0"/>
                            </a:rPr>
                            <m:t>𝜕</m:t>
                          </m:r>
                          <m:sSubSup>
                            <m:sSubSupPr>
                              <m:ctrlPr>
                                <a:rPr lang="en-IN" sz="2400" i="1">
                                  <a:solidFill>
                                    <a:srgbClr val="000000"/>
                                  </a:solidFill>
                                  <a:latin typeface="Cambria Math" panose="02040503050406030204" pitchFamily="18" charset="0"/>
                                </a:rPr>
                              </m:ctrlPr>
                            </m:sSubSupPr>
                            <m:e>
                              <m:r>
                                <a:rPr lang="en-US" sz="2400" i="1">
                                  <a:solidFill>
                                    <a:srgbClr val="000000"/>
                                  </a:solidFill>
                                  <a:latin typeface="Cambria Math" panose="02040503050406030204" pitchFamily="18" charset="0"/>
                                </a:rPr>
                                <m:t>𝑥</m:t>
                              </m:r>
                            </m:e>
                            <m:sub>
                              <m:r>
                                <a:rPr lang="en-US" sz="2400" i="1">
                                  <a:solidFill>
                                    <a:srgbClr val="000000"/>
                                  </a:solidFill>
                                  <a:latin typeface="Cambria Math" panose="02040503050406030204" pitchFamily="18" charset="0"/>
                                </a:rPr>
                                <m:t>𝑗</m:t>
                              </m:r>
                            </m:sub>
                            <m:sup>
                              <m:r>
                                <a:rPr lang="en-US" sz="2400" i="1">
                                  <a:solidFill>
                                    <a:srgbClr val="000000"/>
                                  </a:solidFill>
                                  <a:latin typeface="Cambria Math" panose="02040503050406030204" pitchFamily="18" charset="0"/>
                                </a:rPr>
                                <m:t>∗</m:t>
                              </m:r>
                            </m:sup>
                          </m:sSubSup>
                        </m:den>
                      </m:f>
                      <m:r>
                        <a:rPr lang="en-US" sz="2400" b="0" i="1" smtClean="0">
                          <a:solidFill>
                            <a:srgbClr val="000000"/>
                          </a:solidFill>
                          <a:latin typeface="Cambria Math" panose="02040503050406030204" pitchFamily="18" charset="0"/>
                        </a:rPr>
                        <m:t>=0</m:t>
                      </m:r>
                    </m:oMath>
                  </m:oMathPara>
                </a14:m>
                <a:endParaRPr lang="en-IN" dirty="0"/>
              </a:p>
            </p:txBody>
          </p:sp>
        </mc:Choice>
        <mc:Fallback xmlns="">
          <p:sp>
            <p:nvSpPr>
              <p:cNvPr id="9" name="TextBox 8">
                <a:extLst>
                  <a:ext uri="{FF2B5EF4-FFF2-40B4-BE49-F238E27FC236}">
                    <a16:creationId xmlns:a16="http://schemas.microsoft.com/office/drawing/2014/main" id="{DE1F0596-2715-5E90-F365-ED112767F8FA}"/>
                  </a:ext>
                </a:extLst>
              </p:cNvPr>
              <p:cNvSpPr txBox="1">
                <a:spLocks noRot="1" noChangeAspect="1" noMove="1" noResize="1" noEditPoints="1" noAdjustHandles="1" noChangeArrowheads="1" noChangeShapeType="1" noTextEdit="1"/>
              </p:cNvSpPr>
              <p:nvPr/>
            </p:nvSpPr>
            <p:spPr>
              <a:xfrm>
                <a:off x="3576888" y="5055056"/>
                <a:ext cx="1310612" cy="959045"/>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1860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42E0A-0BAD-B424-4992-98E59FF22D01}"/>
            </a:ext>
          </a:extLst>
        </p:cNvPr>
        <p:cNvGrpSpPr/>
        <p:nvPr/>
      </p:nvGrpSpPr>
      <p:grpSpPr>
        <a:xfrm>
          <a:off x="0" y="0"/>
          <a:ext cx="0" cy="0"/>
          <a:chOff x="0" y="0"/>
          <a:chExt cx="0" cy="0"/>
        </a:xfrm>
      </p:grpSpPr>
      <p:sp>
        <p:nvSpPr>
          <p:cNvPr id="11272" name="Title 1">
            <a:extLst>
              <a:ext uri="{FF2B5EF4-FFF2-40B4-BE49-F238E27FC236}">
                <a16:creationId xmlns:a16="http://schemas.microsoft.com/office/drawing/2014/main" id="{14607F31-78EC-B737-B611-9080C12E5030}"/>
              </a:ext>
            </a:extLst>
          </p:cNvPr>
          <p:cNvSpPr>
            <a:spLocks noGrp="1"/>
          </p:cNvSpPr>
          <p:nvPr>
            <p:ph type="title"/>
          </p:nvPr>
        </p:nvSpPr>
        <p:spPr>
          <a:xfrm>
            <a:off x="-76200" y="0"/>
            <a:ext cx="7772400" cy="1143000"/>
          </a:xfrm>
        </p:spPr>
        <p:txBody>
          <a:bodyPr/>
          <a:lstStyle/>
          <a:p>
            <a:r>
              <a:rPr lang="en-US" altLang="en-US" sz="2800" dirty="0"/>
              <a:t>Steady Laminar Incompressible 2-D Convection Systems</a:t>
            </a:r>
          </a:p>
        </p:txBody>
      </p:sp>
      <p:sp>
        <p:nvSpPr>
          <p:cNvPr id="3" name="Rectangle 2">
            <a:extLst>
              <a:ext uri="{FF2B5EF4-FFF2-40B4-BE49-F238E27FC236}">
                <a16:creationId xmlns:a16="http://schemas.microsoft.com/office/drawing/2014/main" id="{252698BA-6879-53B8-8D31-70BBB2368CFF}"/>
              </a:ext>
            </a:extLst>
          </p:cNvPr>
          <p:cNvSpPr>
            <a:spLocks noChangeArrowheads="1"/>
          </p:cNvSpPr>
          <p:nvPr/>
        </p:nvSpPr>
        <p:spPr bwMode="auto">
          <a:xfrm>
            <a:off x="304800" y="1150203"/>
            <a:ext cx="868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Navier-Stokes equations for steady Laminar 2-D flow  may be written as :</a:t>
            </a:r>
          </a:p>
        </p:txBody>
      </p:sp>
      <mc:AlternateContent xmlns:mc="http://schemas.openxmlformats.org/markup-compatibility/2006" xmlns:a14="http://schemas.microsoft.com/office/drawing/2010/main">
        <mc:Choice Requires="a14">
          <p:sp>
            <p:nvSpPr>
              <p:cNvPr id="27652" name="Object 4">
                <a:extLst>
                  <a:ext uri="{FF2B5EF4-FFF2-40B4-BE49-F238E27FC236}">
                    <a16:creationId xmlns:a16="http://schemas.microsoft.com/office/drawing/2014/main" id="{095E66AC-791D-DB08-701B-DAF52D456023}"/>
                  </a:ext>
                </a:extLst>
              </p:cNvPr>
              <p:cNvSpPr txBox="1"/>
              <p:nvPr/>
            </p:nvSpPr>
            <p:spPr bwMode="auto">
              <a:xfrm>
                <a:off x="1143000" y="1995487"/>
                <a:ext cx="1928813" cy="9763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=0</m:t>
                      </m:r>
                    </m:oMath>
                  </m:oMathPara>
                </a14:m>
                <a:endParaRPr lang="en-IN" dirty="0"/>
              </a:p>
            </p:txBody>
          </p:sp>
        </mc:Choice>
        <mc:Fallback xmlns="">
          <p:sp>
            <p:nvSpPr>
              <p:cNvPr id="27652" name="Object 4">
                <a:extLst>
                  <a:ext uri="{FF2B5EF4-FFF2-40B4-BE49-F238E27FC236}">
                    <a16:creationId xmlns:a16="http://schemas.microsoft.com/office/drawing/2014/main" id="{095E66AC-791D-DB08-701B-DAF52D456023}"/>
                  </a:ext>
                </a:extLst>
              </p:cNvPr>
              <p:cNvSpPr txBox="1">
                <a:spLocks noRot="1" noChangeAspect="1" noMove="1" noResize="1" noEditPoints="1" noAdjustHandles="1" noChangeArrowheads="1" noChangeShapeType="1" noTextEdit="1"/>
              </p:cNvSpPr>
              <p:nvPr/>
            </p:nvSpPr>
            <p:spPr bwMode="auto">
              <a:xfrm>
                <a:off x="1143000" y="1995487"/>
                <a:ext cx="1928813" cy="976313"/>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525F6891-1D89-B8FB-4CEA-F29E47B02ECE}"/>
                  </a:ext>
                </a:extLst>
              </p:cNvPr>
              <p:cNvSpPr txBox="1"/>
              <p:nvPr/>
            </p:nvSpPr>
            <p:spPr bwMode="auto">
              <a:xfrm>
                <a:off x="430212" y="2855786"/>
                <a:ext cx="6246813" cy="11969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𝑝</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m:rPr>
                              <m:sty m:val="p"/>
                            </m:rPr>
                            <a:rPr lang="en-IN" i="0">
                              <a:solidFill>
                                <a:srgbClr val="000000"/>
                              </a:solidFill>
                              <a:latin typeface="Cambria Math" panose="02040503050406030204" pitchFamily="18" charset="0"/>
                            </a:rPr>
                            <m:t>Re</m:t>
                          </m:r>
                        </m:den>
                      </m:f>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2" name="Object 2">
                <a:extLst>
                  <a:ext uri="{FF2B5EF4-FFF2-40B4-BE49-F238E27FC236}">
                    <a16:creationId xmlns:a16="http://schemas.microsoft.com/office/drawing/2014/main" id="{525F6891-1D89-B8FB-4CEA-F29E47B02ECE}"/>
                  </a:ext>
                </a:extLst>
              </p:cNvPr>
              <p:cNvSpPr txBox="1">
                <a:spLocks noRot="1" noChangeAspect="1" noMove="1" noResize="1" noEditPoints="1" noAdjustHandles="1" noChangeArrowheads="1" noChangeShapeType="1" noTextEdit="1"/>
              </p:cNvSpPr>
              <p:nvPr/>
            </p:nvSpPr>
            <p:spPr bwMode="auto">
              <a:xfrm>
                <a:off x="430212" y="2855786"/>
                <a:ext cx="6246813" cy="119697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0">
                <a:extLst>
                  <a:ext uri="{FF2B5EF4-FFF2-40B4-BE49-F238E27FC236}">
                    <a16:creationId xmlns:a16="http://schemas.microsoft.com/office/drawing/2014/main" id="{0894876C-B521-BC53-3CBC-EC12FB052B3E}"/>
                  </a:ext>
                </a:extLst>
              </p:cNvPr>
              <p:cNvSpPr txBox="1"/>
              <p:nvPr/>
            </p:nvSpPr>
            <p:spPr bwMode="auto">
              <a:xfrm>
                <a:off x="357187" y="4038600"/>
                <a:ext cx="6500813" cy="12636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𝑝</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m:rPr>
                              <m:sty m:val="p"/>
                            </m:rPr>
                            <a:rPr lang="en-IN" i="0">
                              <a:solidFill>
                                <a:srgbClr val="000000"/>
                              </a:solidFill>
                              <a:latin typeface="Cambria Math" panose="02040503050406030204" pitchFamily="18" charset="0"/>
                            </a:rPr>
                            <m:t>Re</m:t>
                          </m:r>
                        </m:den>
                      </m:f>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5" name="Object 20">
                <a:extLst>
                  <a:ext uri="{FF2B5EF4-FFF2-40B4-BE49-F238E27FC236}">
                    <a16:creationId xmlns:a16="http://schemas.microsoft.com/office/drawing/2014/main" id="{0894876C-B521-BC53-3CBC-EC12FB052B3E}"/>
                  </a:ext>
                </a:extLst>
              </p:cNvPr>
              <p:cNvSpPr txBox="1">
                <a:spLocks noRot="1" noChangeAspect="1" noMove="1" noResize="1" noEditPoints="1" noAdjustHandles="1" noChangeArrowheads="1" noChangeShapeType="1" noTextEdit="1"/>
              </p:cNvSpPr>
              <p:nvPr/>
            </p:nvSpPr>
            <p:spPr bwMode="auto">
              <a:xfrm>
                <a:off x="357187" y="4038600"/>
                <a:ext cx="6500813" cy="126365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11269" name="Ink 8">
                <a:extLst>
                  <a:ext uri="{FF2B5EF4-FFF2-40B4-BE49-F238E27FC236}">
                    <a16:creationId xmlns:a16="http://schemas.microsoft.com/office/drawing/2014/main" id="{2609E0F2-FEAD-E83F-78A6-71F1C94BF27F}"/>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88C122D3-38ED-CB9B-1BC4-97B649D44518}"/>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CC065A13-F410-337D-1742-9B59A3C4B305}"/>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CC0E5ED4-294A-003F-27DA-6E32A5E10F3D}"/>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976AEAE0-CF80-3D72-07EB-752236E87D41}"/>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B3493299-E894-1AC2-2DBC-026FB85B9017}"/>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grpSp>
        <p:nvGrpSpPr>
          <p:cNvPr id="4" name="Group 38">
            <a:extLst>
              <a:ext uri="{FF2B5EF4-FFF2-40B4-BE49-F238E27FC236}">
                <a16:creationId xmlns:a16="http://schemas.microsoft.com/office/drawing/2014/main" id="{89F0558C-EBCA-5CF2-2105-E8D6E354E4ED}"/>
              </a:ext>
            </a:extLst>
          </p:cNvPr>
          <p:cNvGrpSpPr>
            <a:grpSpLocks/>
          </p:cNvGrpSpPr>
          <p:nvPr/>
        </p:nvGrpSpPr>
        <p:grpSpPr bwMode="auto">
          <a:xfrm>
            <a:off x="0" y="-6927"/>
            <a:ext cx="9144000" cy="6858000"/>
            <a:chOff x="0" y="0"/>
            <a:chExt cx="9144000" cy="6858000"/>
          </a:xfrm>
        </p:grpSpPr>
        <p:grpSp>
          <p:nvGrpSpPr>
            <p:cNvPr id="6" name="Group 19">
              <a:extLst>
                <a:ext uri="{FF2B5EF4-FFF2-40B4-BE49-F238E27FC236}">
                  <a16:creationId xmlns:a16="http://schemas.microsoft.com/office/drawing/2014/main" id="{BC9162AD-D660-5BC1-2DF5-88D0482211C2}"/>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56A98AD-63FF-2273-07E0-7A1C6F584CB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AB04B99-44E6-8A5E-D6B2-2B609DC0492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6FB3743-6A81-5BA8-5512-B3A9CD58D0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A69DFCB-CCA5-DD55-6C3E-0829349D99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DF5F37AF-D483-42BB-7CFB-04AB8D593BB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AFA27E0-AE5B-E618-D89D-DF6BB2B9EC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25FCE15-C9C5-4035-4AF5-6D4A08653C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FA4ED27-FA63-6E17-4604-CB73D329448F}"/>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D5F0825-0459-1F89-F080-F905BDC6BC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18BAA0A-1387-FA7B-EC1F-4C3F70AF39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22CD4DF-A244-2AD2-027B-0A7BC37DCCF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77437F2-784F-3C4D-72C4-EB2BC3B6D0D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1BFBC2B-ECA1-38C9-0B5E-654276507C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7F6BB69-CF7B-82A5-C065-70F55604154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C87342C-9C94-76CD-F08A-77FE7C80DA2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Object 3">
                <a:extLst>
                  <a:ext uri="{FF2B5EF4-FFF2-40B4-BE49-F238E27FC236}">
                    <a16:creationId xmlns:a16="http://schemas.microsoft.com/office/drawing/2014/main" id="{9E407C1C-5448-31DE-FBE1-2F35CDB29E29}"/>
                  </a:ext>
                </a:extLst>
              </p:cNvPr>
              <p:cNvSpPr txBox="1"/>
              <p:nvPr/>
            </p:nvSpPr>
            <p:spPr bwMode="auto">
              <a:xfrm>
                <a:off x="228600" y="5181600"/>
                <a:ext cx="6448425" cy="1177701"/>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d>
                        <m:dPr>
                          <m:begChr m:val="{"/>
                          <m:endChr m:val="}"/>
                          <m:ctrlPr>
                            <a:rPr lang="en-US" i="1" smtClean="0">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𝑅𝑒</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𝑃𝑟</m:t>
                          </m:r>
                        </m:den>
                      </m:f>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22" name="Object 3">
                <a:extLst>
                  <a:ext uri="{FF2B5EF4-FFF2-40B4-BE49-F238E27FC236}">
                    <a16:creationId xmlns:a16="http://schemas.microsoft.com/office/drawing/2014/main" id="{9E407C1C-5448-31DE-FBE1-2F35CDB29E29}"/>
                  </a:ext>
                </a:extLst>
              </p:cNvPr>
              <p:cNvSpPr txBox="1">
                <a:spLocks noRot="1" noChangeAspect="1" noMove="1" noResize="1" noEditPoints="1" noAdjustHandles="1" noChangeArrowheads="1" noChangeShapeType="1" noTextEdit="1"/>
              </p:cNvSpPr>
              <p:nvPr/>
            </p:nvSpPr>
            <p:spPr bwMode="auto">
              <a:xfrm>
                <a:off x="228600" y="5181600"/>
                <a:ext cx="6448425" cy="1177701"/>
              </a:xfrm>
              <a:prstGeom prst="rect">
                <a:avLst/>
              </a:prstGeom>
              <a:blipFill>
                <a:blip r:embed="rId1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5">
                <a:extLst>
                  <a:ext uri="{FF2B5EF4-FFF2-40B4-BE49-F238E27FC236}">
                    <a16:creationId xmlns:a16="http://schemas.microsoft.com/office/drawing/2014/main" id="{6802DB9F-F067-4198-A334-D04AE9AEC852}"/>
                  </a:ext>
                </a:extLst>
              </p:cNvPr>
              <p:cNvSpPr txBox="1"/>
              <p:nvPr/>
            </p:nvSpPr>
            <p:spPr bwMode="auto">
              <a:xfrm>
                <a:off x="3361087" y="1912461"/>
                <a:ext cx="3124200" cy="10207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𝐺</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𝐿</m:t>
                              </m:r>
                            </m:sub>
                          </m:sSub>
                        </m:num>
                        <m:den>
                          <m:sSubSup>
                            <m:sSubSupPr>
                              <m:ctrlPr>
                                <a:rPr lang="en-IN" i="1">
                                  <a:solidFill>
                                    <a:srgbClr val="000000"/>
                                  </a:solidFill>
                                  <a:latin typeface="Cambria Math" panose="02040503050406030204" pitchFamily="18" charset="0"/>
                                </a:rPr>
                              </m:ctrlPr>
                            </m:sSubSupPr>
                            <m:e>
                              <m:r>
                                <m:rPr>
                                  <m:sty m:val="p"/>
                                </m:rPr>
                                <a:rPr lang="en-IN">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up>
                              <m:r>
                                <a:rPr lang="en-IN" i="1">
                                  <a:solidFill>
                                    <a:srgbClr val="000000"/>
                                  </a:solidFill>
                                  <a:latin typeface="Cambria Math" panose="02040503050406030204" pitchFamily="18" charset="0"/>
                                </a:rPr>
                                <m:t>2</m:t>
                              </m:r>
                            </m:sup>
                          </m:sSubSup>
                        </m:den>
                      </m:f>
                      <m:r>
                        <a:rPr lang="en-IN" i="1" smtClean="0">
                          <a:solidFill>
                            <a:srgbClr val="000000"/>
                          </a:solidFill>
                          <a:latin typeface="Cambria Math" panose="02040503050406030204" pitchFamily="18" charset="0"/>
                          <a:ea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𝐺</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𝐿</m:t>
                              </m:r>
                            </m:sub>
                          </m:sSub>
                        </m:num>
                        <m:den>
                          <m:sSup>
                            <m:sSupPr>
                              <m:ctrlPr>
                                <a:rPr lang="en-IN" i="1" smtClean="0">
                                  <a:solidFill>
                                    <a:srgbClr val="000000"/>
                                  </a:solidFill>
                                  <a:latin typeface="Cambria Math" panose="02040503050406030204" pitchFamily="18" charset="0"/>
                                </a:rPr>
                              </m:ctrlPr>
                            </m:sSupPr>
                            <m:e>
                              <m:d>
                                <m:dPr>
                                  <m:ctrlPr>
                                    <a:rPr lang="en-IN" i="1" smtClean="0">
                                      <a:solidFill>
                                        <a:srgbClr val="000000"/>
                                      </a:solidFill>
                                      <a:latin typeface="Cambria Math" panose="02040503050406030204" pitchFamily="18" charset="0"/>
                                    </a:rPr>
                                  </m:ctrlPr>
                                </m:dPr>
                                <m:e>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10</m:t>
                                      </m:r>
                                    </m:e>
                                    <m:sup>
                                      <m:r>
                                        <a:rPr lang="en-US" b="0" i="1" smtClean="0">
                                          <a:solidFill>
                                            <a:srgbClr val="000000"/>
                                          </a:solidFill>
                                          <a:latin typeface="Cambria Math" panose="02040503050406030204" pitchFamily="18" charset="0"/>
                                        </a:rPr>
                                        <m:t>5</m:t>
                                      </m:r>
                                    </m:sup>
                                  </m:sSup>
                                </m:e>
                              </m:d>
                            </m:e>
                            <m:sup>
                              <m:r>
                                <a:rPr lang="en-US" b="0" i="1" smtClean="0">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&lt;&lt;1</m:t>
                      </m:r>
                    </m:oMath>
                  </m:oMathPara>
                </a14:m>
                <a:endParaRPr lang="en-IN" dirty="0"/>
              </a:p>
            </p:txBody>
          </p:sp>
        </mc:Choice>
        <mc:Fallback xmlns="">
          <p:sp>
            <p:nvSpPr>
              <p:cNvPr id="23" name="Object 5">
                <a:extLst>
                  <a:ext uri="{FF2B5EF4-FFF2-40B4-BE49-F238E27FC236}">
                    <a16:creationId xmlns:a16="http://schemas.microsoft.com/office/drawing/2014/main" id="{6802DB9F-F067-4198-A334-D04AE9AEC852}"/>
                  </a:ext>
                </a:extLst>
              </p:cNvPr>
              <p:cNvSpPr txBox="1">
                <a:spLocks noRot="1" noChangeAspect="1" noMove="1" noResize="1" noEditPoints="1" noAdjustHandles="1" noChangeArrowheads="1" noChangeShapeType="1" noTextEdit="1"/>
              </p:cNvSpPr>
              <p:nvPr/>
            </p:nvSpPr>
            <p:spPr bwMode="auto">
              <a:xfrm>
                <a:off x="3361087" y="1912461"/>
                <a:ext cx="3124200" cy="1020763"/>
              </a:xfrm>
              <a:prstGeom prst="rect">
                <a:avLst/>
              </a:prstGeom>
              <a:blipFill>
                <a:blip r:embed="rId16"/>
                <a:stretch>
                  <a:fillRect/>
                </a:stretch>
              </a:blipFill>
              <a:ln>
                <a:noFill/>
              </a:ln>
              <a:effectLst/>
            </p:spPr>
            <p:txBody>
              <a:bodyPr/>
              <a:lstStyle/>
              <a:p>
                <a:r>
                  <a:rPr lang="en-US">
                    <a:noFill/>
                  </a:rPr>
                  <a:t> </a:t>
                </a:r>
              </a:p>
            </p:txBody>
          </p:sp>
        </mc:Fallback>
      </mc:AlternateContent>
      <p:sp>
        <p:nvSpPr>
          <p:cNvPr id="24" name="Text Box 9">
            <a:extLst>
              <a:ext uri="{FF2B5EF4-FFF2-40B4-BE49-F238E27FC236}">
                <a16:creationId xmlns:a16="http://schemas.microsoft.com/office/drawing/2014/main" id="{15FCE979-90EB-71C9-7753-668F653732FA}"/>
              </a:ext>
            </a:extLst>
          </p:cNvPr>
          <p:cNvSpPr txBox="1">
            <a:spLocks noChangeArrowheads="1"/>
          </p:cNvSpPr>
          <p:nvPr/>
        </p:nvSpPr>
        <p:spPr bwMode="auto">
          <a:xfrm>
            <a:off x="6155662" y="1976735"/>
            <a:ext cx="25311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dirty="0">
                <a:ea typeface="SimSun" panose="02010600030101010101" pitchFamily="2" charset="-122"/>
              </a:rPr>
              <a:t>F</a:t>
            </a:r>
            <a:r>
              <a:rPr lang="en-US" altLang="zh-CN" b="0" dirty="0">
                <a:ea typeface="SimSun" panose="02010600030101010101" pitchFamily="2" charset="-122"/>
              </a:rPr>
              <a:t>orced Convection</a:t>
            </a:r>
          </a:p>
        </p:txBody>
      </p:sp>
    </p:spTree>
    <p:extLst>
      <p:ext uri="{BB962C8B-B14F-4D97-AF65-F5344CB8AC3E}">
        <p14:creationId xmlns:p14="http://schemas.microsoft.com/office/powerpoint/2010/main" val="2939392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 calcmode="lin" valueType="num">
                                      <p:cBhvr additive="base">
                                        <p:cTn id="12" dur="500" fill="hold"/>
                                        <p:tgtEl>
                                          <p:spTgt spid="27652"/>
                                        </p:tgtEl>
                                        <p:attrNameLst>
                                          <p:attrName>ppt_x</p:attrName>
                                        </p:attrNameLst>
                                      </p:cBhvr>
                                      <p:tavLst>
                                        <p:tav tm="0">
                                          <p:val>
                                            <p:strVal val="#ppt_x"/>
                                          </p:val>
                                        </p:tav>
                                        <p:tav tm="100000">
                                          <p:val>
                                            <p:strVal val="#ppt_x"/>
                                          </p:val>
                                        </p:tav>
                                      </p:tavLst>
                                    </p:anim>
                                    <p:anim calcmode="lin" valueType="num">
                                      <p:cBhvr additive="base">
                                        <p:cTn id="13"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652" grpId="0"/>
      <p:bldP spid="2" grpId="0"/>
      <p:bldP spid="5"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a:extLst>
              <a:ext uri="{FF2B5EF4-FFF2-40B4-BE49-F238E27FC236}">
                <a16:creationId xmlns:a16="http://schemas.microsoft.com/office/drawing/2014/main" id="{099C67FA-104B-8E9F-3477-C84B3280A6E7}"/>
              </a:ext>
            </a:extLst>
          </p:cNvPr>
          <p:cNvSpPr>
            <a:spLocks noGrp="1"/>
          </p:cNvSpPr>
          <p:nvPr>
            <p:ph type="title"/>
          </p:nvPr>
        </p:nvSpPr>
        <p:spPr>
          <a:xfrm>
            <a:off x="356961" y="419100"/>
            <a:ext cx="6705600" cy="609600"/>
          </a:xfrm>
        </p:spPr>
        <p:txBody>
          <a:bodyPr/>
          <a:lstStyle/>
          <a:p>
            <a:r>
              <a:rPr lang="en-US" altLang="en-US" sz="2800" dirty="0"/>
              <a:t>Introduction of Boundary Layer Concept</a:t>
            </a:r>
          </a:p>
        </p:txBody>
      </p:sp>
      <p:pic>
        <p:nvPicPr>
          <p:cNvPr id="23555" name="Picture 2">
            <a:extLst>
              <a:ext uri="{FF2B5EF4-FFF2-40B4-BE49-F238E27FC236}">
                <a16:creationId xmlns:a16="http://schemas.microsoft.com/office/drawing/2014/main" id="{E079E8C7-B538-6DC4-CBB1-9D977BFDE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81" y="1066799"/>
            <a:ext cx="47656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F696A73-EC01-E4BA-78FA-6A6E5443D188}"/>
              </a:ext>
            </a:extLst>
          </p:cNvPr>
          <p:cNvSpPr>
            <a:spLocks noChangeArrowheads="1"/>
          </p:cNvSpPr>
          <p:nvPr/>
        </p:nvSpPr>
        <p:spPr bwMode="auto">
          <a:xfrm>
            <a:off x="4572000" y="1524000"/>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a:t>Based on his experimental observations, A Genius Intuitively concluded that effect of the viscosity is confined to a thin viscous layer that he called, the </a:t>
            </a:r>
            <a:r>
              <a:rPr lang="en-US" altLang="en-US" i="1"/>
              <a:t>boundary layer.</a:t>
            </a:r>
            <a:endParaRPr lang="en-US" altLang="en-US"/>
          </a:p>
        </p:txBody>
      </p:sp>
      <p:pic>
        <p:nvPicPr>
          <p:cNvPr id="23557" name="Picture 5">
            <a:extLst>
              <a:ext uri="{FF2B5EF4-FFF2-40B4-BE49-F238E27FC236}">
                <a16:creationId xmlns:a16="http://schemas.microsoft.com/office/drawing/2014/main" id="{DF362BE9-BC2D-43E6-AF74-7AF44173D57C}"/>
              </a:ext>
            </a:extLst>
          </p:cNvPr>
          <p:cNvPicPr>
            <a:picLocks noChangeAspect="1" noChangeArrowheads="1"/>
          </p:cNvPicPr>
          <p:nvPr/>
        </p:nvPicPr>
        <p:blipFill>
          <a:blip r:embed="rId3">
            <a:lum bright="-68000" contrast="92000"/>
            <a:extLst>
              <a:ext uri="{28A0092B-C50C-407E-A947-70E740481C1C}">
                <a14:useLocalDpi xmlns:a14="http://schemas.microsoft.com/office/drawing/2010/main" val="0"/>
              </a:ext>
            </a:extLst>
          </a:blip>
          <a:srcRect/>
          <a:stretch>
            <a:fillRect/>
          </a:stretch>
        </p:blipFill>
        <p:spPr bwMode="auto">
          <a:xfrm>
            <a:off x="2743200" y="4114800"/>
            <a:ext cx="594360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36BEE915-55E3-3F28-2896-52D020FAF6F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211CD31-87CA-9CF4-A3E0-8F15BE871D1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4A67AFA-356F-0849-0C5A-1399E9C3155A}"/>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322A57D-9903-975F-0E7D-8CED81FF5DE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7770425-BAD8-7615-2C6D-C6DDF8D9C6B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167F1DA-84CB-C6BE-7931-C3565895701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3BD5E6B-8701-3BA1-F7C8-BD22F4102365}"/>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54347C0-4EF9-7582-2BA8-9FBC4CDCAB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6E974D9-70AF-873B-32CF-28D112A2EC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7CF8109-A79B-EB74-5670-A306F0D9E8D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BBBE8166-816A-B182-46FB-9AF2E146195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3939D7A-852C-CB19-E2F5-D0C6A8C530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AA1091C-C1A2-7E80-4CC0-BE99429CBEC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B0395672-34B4-C17C-6DC6-7067431EBA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AA617B5-8650-C15B-9F1C-8E1B30BAAE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5CD40FE-1737-2126-E771-9FF694E4890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8FFE5E2-3BBB-2CE2-D77C-1CFD49597A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85317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3555"/>
                                        </p:tgtEl>
                                        <p:attrNameLst>
                                          <p:attrName>style.visibility</p:attrName>
                                        </p:attrNameLst>
                                      </p:cBhvr>
                                      <p:to>
                                        <p:strVal val="visible"/>
                                      </p:to>
                                    </p:set>
                                    <p:animEffect transition="in" filter="dissolve">
                                      <p:cBhvr>
                                        <p:cTn id="12" dur="500"/>
                                        <p:tgtEl>
                                          <p:spTgt spid="235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3557"/>
                                        </p:tgtEl>
                                        <p:attrNameLst>
                                          <p:attrName>style.visibility</p:attrName>
                                        </p:attrNameLst>
                                      </p:cBhvr>
                                      <p:to>
                                        <p:strVal val="visible"/>
                                      </p:to>
                                    </p:set>
                                    <p:animEffect transition="in" filter="dissolve">
                                      <p:cBhvr>
                                        <p:cTn id="17" dur="5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a:extLst>
              <a:ext uri="{FF2B5EF4-FFF2-40B4-BE49-F238E27FC236}">
                <a16:creationId xmlns:a16="http://schemas.microsoft.com/office/drawing/2014/main" id="{A03254D0-4BF6-4869-ABAA-1A75AC9308B7}"/>
              </a:ext>
            </a:extLst>
          </p:cNvPr>
          <p:cNvSpPr>
            <a:spLocks noGrp="1"/>
          </p:cNvSpPr>
          <p:nvPr>
            <p:ph type="title"/>
          </p:nvPr>
        </p:nvSpPr>
        <p:spPr>
          <a:xfrm>
            <a:off x="304800" y="457200"/>
            <a:ext cx="7772400" cy="533400"/>
          </a:xfrm>
        </p:spPr>
        <p:txBody>
          <a:bodyPr/>
          <a:lstStyle/>
          <a:p>
            <a:r>
              <a:rPr lang="en-US" altLang="en-US" sz="2800"/>
              <a:t>An Ingenious Lecture</a:t>
            </a:r>
          </a:p>
        </p:txBody>
      </p:sp>
      <p:sp>
        <p:nvSpPr>
          <p:cNvPr id="15363" name="Content Placeholder 3">
            <a:extLst>
              <a:ext uri="{FF2B5EF4-FFF2-40B4-BE49-F238E27FC236}">
                <a16:creationId xmlns:a16="http://schemas.microsoft.com/office/drawing/2014/main" id="{0A91FCF2-0BA2-3449-7CF3-69C4196355D9}"/>
              </a:ext>
            </a:extLst>
          </p:cNvPr>
          <p:cNvSpPr>
            <a:spLocks noGrp="1"/>
          </p:cNvSpPr>
          <p:nvPr>
            <p:ph idx="1"/>
          </p:nvPr>
        </p:nvSpPr>
        <p:spPr>
          <a:xfrm>
            <a:off x="304800" y="1295400"/>
            <a:ext cx="8686800" cy="5257800"/>
          </a:xfrm>
        </p:spPr>
        <p:txBody>
          <a:bodyPr/>
          <a:lstStyle/>
          <a:p>
            <a:r>
              <a:rPr lang="en-US" altLang="en-US" sz="2400" dirty="0"/>
              <a:t>A 29 year old professor in Hanover, Germany delivered in a 10 minutes address in 1904 on this topic.</a:t>
            </a:r>
          </a:p>
          <a:p>
            <a:r>
              <a:rPr lang="en-US" altLang="en-US" sz="2400" dirty="0"/>
              <a:t>This concept is a classic example of an applied science greatly influencing the development of mathematical methods of wide applicability. </a:t>
            </a:r>
          </a:p>
          <a:p>
            <a:r>
              <a:rPr lang="en-US" altLang="en-US" sz="2400" dirty="0"/>
              <a:t>Prof. Ludwig Prandtl.</a:t>
            </a:r>
          </a:p>
          <a:p>
            <a:r>
              <a:rPr lang="en-US" altLang="en-US" sz="2400" dirty="0"/>
              <a:t>Prandtl had done experiments in the flow of water over bodies, and sought to understand the effect of the small viscosity on the flow. </a:t>
            </a:r>
          </a:p>
          <a:p>
            <a:r>
              <a:rPr lang="en-US" altLang="en-US" sz="2400" dirty="0"/>
              <a:t>Realizing that the no-slip condition had to apply at the surface of the body, his observations led him to the conclusion that the flow was decelerated in a thin layer adjacent to the rigid surface. </a:t>
            </a:r>
          </a:p>
          <a:p>
            <a:r>
              <a:rPr lang="en-US" altLang="en-US" sz="2400" dirty="0"/>
              <a:t>The boundary layer.</a:t>
            </a:r>
          </a:p>
        </p:txBody>
      </p:sp>
      <p:grpSp>
        <p:nvGrpSpPr>
          <p:cNvPr id="2" name="Group 38">
            <a:extLst>
              <a:ext uri="{FF2B5EF4-FFF2-40B4-BE49-F238E27FC236}">
                <a16:creationId xmlns:a16="http://schemas.microsoft.com/office/drawing/2014/main" id="{B932C7EB-D2E5-A3D8-C588-407736AF36D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066F9A9-D843-BC83-B5C0-47BF3FD6E35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474ABD68-AB32-69C8-8990-2BBA43E43B9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92D15AB-FDAF-46F0-A9AC-329A72C5B43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7C21FE5-D5F2-59D5-F236-FFDD16A938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869CDE5-BEC3-246F-27F9-BE8CECDECA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7A89F28E-0F00-E7EE-2F9C-6940BAA4BEBD}"/>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73ED3C6-6322-4650-8D19-2E790FBCCE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A979CE8-3FBB-90DB-02C1-DD2F8727625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8750732-5DEF-510A-D8C9-F7706F539C7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AF22D79-EE14-EF99-4F56-01F250B45C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9C6C56B-6AAF-9D15-425F-EABA88C51F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CA01778-1E7B-BA36-AE20-20F7C0A1405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7B4991E-9E52-81DD-05B6-48B07B1C23E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F97D8804-CA79-8C13-F2BC-D9CD9128A2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95B21C6-6D84-40D4-FBC7-019D574DF19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967694D-B237-385F-F34A-21B35C3E6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dissolve">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dissolve">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dissolve">
                                      <p:cBhvr>
                                        <p:cTn id="17" dur="500"/>
                                        <p:tgtEl>
                                          <p:spTgt spid="153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dissolve">
                                      <p:cBhvr>
                                        <p:cTn id="22" dur="500"/>
                                        <p:tgtEl>
                                          <p:spTgt spid="153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dissolve">
                                      <p:cBhvr>
                                        <p:cTn id="27" dur="500"/>
                                        <p:tgtEl>
                                          <p:spTgt spid="1536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dissolve">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6939B4F6-0805-C45A-01C9-8E0E358D3761}"/>
              </a:ext>
            </a:extLst>
          </p:cNvPr>
          <p:cNvSpPr>
            <a:spLocks noGrp="1"/>
          </p:cNvSpPr>
          <p:nvPr>
            <p:ph type="title"/>
          </p:nvPr>
        </p:nvSpPr>
        <p:spPr>
          <a:xfrm>
            <a:off x="228600" y="0"/>
            <a:ext cx="7772400" cy="1143000"/>
          </a:xfrm>
        </p:spPr>
        <p:txBody>
          <a:bodyPr/>
          <a:lstStyle/>
          <a:p>
            <a:r>
              <a:rPr lang="en-US" altLang="en-US" sz="2800" dirty="0"/>
              <a:t>The Boundary Layer Effect : The Leader of Asymptotic Behavior</a:t>
            </a:r>
          </a:p>
        </p:txBody>
      </p:sp>
      <p:sp>
        <p:nvSpPr>
          <p:cNvPr id="3" name="Content Placeholder 2">
            <a:extLst>
              <a:ext uri="{FF2B5EF4-FFF2-40B4-BE49-F238E27FC236}">
                <a16:creationId xmlns:a16="http://schemas.microsoft.com/office/drawing/2014/main" id="{BCC8C780-1E41-A140-EE77-82806C453CC3}"/>
              </a:ext>
            </a:extLst>
          </p:cNvPr>
          <p:cNvSpPr>
            <a:spLocks noGrp="1"/>
          </p:cNvSpPr>
          <p:nvPr>
            <p:ph idx="1"/>
          </p:nvPr>
        </p:nvSpPr>
        <p:spPr>
          <a:xfrm>
            <a:off x="304800" y="1219200"/>
            <a:ext cx="8458200" cy="4876800"/>
          </a:xfrm>
        </p:spPr>
        <p:txBody>
          <a:bodyPr/>
          <a:lstStyle/>
          <a:p>
            <a:r>
              <a:rPr lang="en-US" altLang="en-US" sz="2400"/>
              <a:t>Prandtl reasoning suggested that the Navier-Stokes equations should have a somewhat simpler form owing to the thinness of this layer. </a:t>
            </a:r>
          </a:p>
          <a:p>
            <a:r>
              <a:rPr lang="en-US" altLang="en-US" sz="2400"/>
              <a:t>This led to the equations of the viscous boundary layer. </a:t>
            </a:r>
          </a:p>
          <a:p>
            <a:r>
              <a:rPr lang="en-US" altLang="en-US" sz="2400"/>
              <a:t>Boundary-layer methods now occupy a fundamental place in many asymptotic problems for partial differential equations.</a:t>
            </a:r>
          </a:p>
          <a:p>
            <a:r>
              <a:rPr lang="en-US" altLang="en-US" sz="2400"/>
              <a:t>Ludwig Prandtl, with his fundamental contributions to hydrodynamics, aerodynamics, and gas dynamics, greatly influenced the development of fluid mechanics as a whole.</a:t>
            </a:r>
          </a:p>
          <a:p>
            <a:r>
              <a:rPr lang="en-US" altLang="en-US" sz="2400"/>
              <a:t>His pioneering research in the first half of the 20</a:t>
            </a:r>
            <a:r>
              <a:rPr lang="en-US" altLang="en-US" sz="2400" baseline="30000"/>
              <a:t>th</a:t>
            </a:r>
            <a:r>
              <a:rPr lang="en-US" altLang="en-US" sz="2400"/>
              <a:t> century that founded modern fluid mechanics.</a:t>
            </a:r>
          </a:p>
        </p:txBody>
      </p:sp>
      <p:grpSp>
        <p:nvGrpSpPr>
          <p:cNvPr id="2" name="Group 38">
            <a:extLst>
              <a:ext uri="{FF2B5EF4-FFF2-40B4-BE49-F238E27FC236}">
                <a16:creationId xmlns:a16="http://schemas.microsoft.com/office/drawing/2014/main" id="{619F7DD0-BC1D-0099-2CE6-B9792C960489}"/>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4B88AA7-FA8F-E380-DBD3-11ABF044247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89330ADE-1F1C-EFB1-E9F2-7C265C7618EE}"/>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C49550F7-DE7C-D9A2-FAC2-B295A116185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80867C9-09DA-5515-E7C8-53F17CF47A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704E5D6C-7FA4-7E4F-0822-AE735EC876C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7365936-53DA-4168-855B-99D8CA22070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AAE5AC98-B401-B7F2-CCA9-5CF6699E19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6D86E815-B27C-4930-6245-506DCA2F67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7A07CEB-5358-9022-59F1-16D9C8540BBE}"/>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6723EE0B-E66E-F73E-479C-2F23026D33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725236A-1408-2568-D369-E6D8D709B2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9B58173-06BA-AA55-541B-5111C47106F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9421674-7879-6B95-FAC9-07DD51CC60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242AD53-B54C-AC28-E73D-C8C5CD8B505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B7C94F6A-0D5D-9F8A-CD48-3BDEC602B3D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E2DF5D42-DBCB-50E3-C12A-66FA0A92D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E34AD6C-9EFF-F474-70C2-51654B71EA67}"/>
              </a:ext>
            </a:extLst>
          </p:cNvPr>
          <p:cNvSpPr>
            <a:spLocks noGrp="1" noChangeArrowheads="1"/>
          </p:cNvSpPr>
          <p:nvPr>
            <p:ph type="title"/>
          </p:nvPr>
        </p:nvSpPr>
        <p:spPr>
          <a:xfrm>
            <a:off x="320674" y="252413"/>
            <a:ext cx="7299325" cy="839786"/>
          </a:xfrm>
        </p:spPr>
        <p:txBody>
          <a:bodyPr/>
          <a:lstStyle/>
          <a:p>
            <a:r>
              <a:rPr lang="en-US" altLang="en-US" sz="2800" dirty="0"/>
              <a:t>Zero Pressure Gradient Boundary Layer</a:t>
            </a:r>
            <a:br>
              <a:rPr lang="en-US" altLang="en-US" sz="2800" dirty="0"/>
            </a:br>
            <a:r>
              <a:rPr lang="en-US" altLang="en-US" sz="2800" dirty="0"/>
              <a:t>Combined Prandtl &amp; Nusselt View</a:t>
            </a:r>
          </a:p>
        </p:txBody>
      </p:sp>
      <mc:AlternateContent xmlns:mc="http://schemas.openxmlformats.org/markup-compatibility/2006" xmlns:p14="http://schemas.microsoft.com/office/powerpoint/2010/main">
        <mc:Choice Requires="p14">
          <p:contentPart p14:bwMode="auto" r:id="rId2">
            <p14:nvContentPartPr>
              <p14:cNvPr id="22535" name="Ink 12">
                <a:extLst>
                  <a:ext uri="{FF2B5EF4-FFF2-40B4-BE49-F238E27FC236}">
                    <a16:creationId xmlns:a16="http://schemas.microsoft.com/office/drawing/2014/main" id="{A5121686-9713-69DA-4F32-E8C63597668D}"/>
                  </a:ext>
                </a:extLst>
              </p14:cNvPr>
              <p14:cNvContentPartPr>
                <a14:cpLocks xmlns:a14="http://schemas.microsoft.com/office/drawing/2010/main" noRot="1" noChangeAspect="1" noEditPoints="1" noChangeArrowheads="1" noChangeShapeType="1"/>
              </p14:cNvContentPartPr>
              <p14:nvPr/>
            </p14:nvContentPartPr>
            <p14:xfrm>
              <a:off x="2630488" y="2124075"/>
              <a:ext cx="6149975" cy="4111625"/>
            </p14:xfrm>
          </p:contentPart>
        </mc:Choice>
        <mc:Fallback xmlns="">
          <p:pic>
            <p:nvPicPr>
              <p:cNvPr id="22535" name="Ink 12">
                <a:extLst>
                  <a:ext uri="{FF2B5EF4-FFF2-40B4-BE49-F238E27FC236}">
                    <a16:creationId xmlns:a16="http://schemas.microsoft.com/office/drawing/2014/main" id="{A5121686-9713-69DA-4F32-E8C63597668D}"/>
                  </a:ext>
                </a:extLst>
              </p:cNvPr>
              <p:cNvPicPr>
                <a:picLocks noRot="1" noChangeAspect="1" noEditPoints="1" noChangeArrowheads="1" noChangeShapeType="1"/>
              </p:cNvPicPr>
              <p:nvPr/>
            </p:nvPicPr>
            <p:blipFill>
              <a:blip r:embed="rId14"/>
              <a:stretch>
                <a:fillRect/>
              </a:stretch>
            </p:blipFill>
            <p:spPr>
              <a:xfrm>
                <a:off x="2621126" y="2114715"/>
                <a:ext cx="6168699" cy="413034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541" name="Ink 18">
                <a:extLst>
                  <a:ext uri="{FF2B5EF4-FFF2-40B4-BE49-F238E27FC236}">
                    <a16:creationId xmlns:a16="http://schemas.microsoft.com/office/drawing/2014/main" id="{9258241D-CD53-965E-8C4B-5654223C75F3}"/>
                  </a:ext>
                </a:extLst>
              </p14:cNvPr>
              <p14:cNvContentPartPr>
                <a14:cpLocks xmlns:a14="http://schemas.microsoft.com/office/drawing/2010/main" noRot="1" noChangeAspect="1" noEditPoints="1" noChangeArrowheads="1" noChangeShapeType="1"/>
              </p14:cNvContentPartPr>
              <p14:nvPr/>
            </p14:nvContentPartPr>
            <p14:xfrm>
              <a:off x="8788400" y="6416675"/>
              <a:ext cx="1588" cy="1588"/>
            </p14:xfrm>
          </p:contentPart>
        </mc:Choice>
        <mc:Fallback xmlns="">
          <p:pic>
            <p:nvPicPr>
              <p:cNvPr id="22541" name="Ink 18">
                <a:extLst>
                  <a:ext uri="{FF2B5EF4-FFF2-40B4-BE49-F238E27FC236}">
                    <a16:creationId xmlns:a16="http://schemas.microsoft.com/office/drawing/2014/main" id="{9258241D-CD53-965E-8C4B-5654223C75F3}"/>
                  </a:ext>
                </a:extLst>
              </p:cNvPr>
              <p:cNvPicPr>
                <a:picLocks noRot="1" noChangeAspect="1" noEditPoints="1" noChangeArrowheads="1" noChangeShapeType="1"/>
              </p:cNvPicPr>
              <p:nvPr/>
            </p:nvPicPr>
            <p:blipFill>
              <a:blip r:embed="rId16"/>
              <a:stretch>
                <a:fillRect/>
              </a:stretch>
            </p:blipFill>
            <p:spPr>
              <a:xfrm>
                <a:off x="8747112" y="6375387"/>
                <a:ext cx="84164" cy="84164"/>
              </a:xfrm>
              <a:prstGeom prst="rect">
                <a:avLst/>
              </a:prstGeom>
            </p:spPr>
          </p:pic>
        </mc:Fallback>
      </mc:AlternateContent>
      <p:grpSp>
        <p:nvGrpSpPr>
          <p:cNvPr id="24" name="Group 38">
            <a:extLst>
              <a:ext uri="{FF2B5EF4-FFF2-40B4-BE49-F238E27FC236}">
                <a16:creationId xmlns:a16="http://schemas.microsoft.com/office/drawing/2014/main" id="{2CBFCEAE-6FBD-2FC6-D74A-1020D09A3181}"/>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021E64E6-AD32-FA0C-5FBD-09286647B698}"/>
                </a:ext>
              </a:extLst>
            </p:cNvPr>
            <p:cNvGrpSpPr>
              <a:grpSpLocks/>
            </p:cNvGrpSpPr>
            <p:nvPr/>
          </p:nvGrpSpPr>
          <p:grpSpPr bwMode="auto">
            <a:xfrm>
              <a:off x="0" y="0"/>
              <a:ext cx="9144000" cy="6858000"/>
              <a:chOff x="0" y="0"/>
              <a:chExt cx="9144000" cy="6858000"/>
            </a:xfrm>
          </p:grpSpPr>
          <p:grpSp>
            <p:nvGrpSpPr>
              <p:cNvPr id="27" name="Group 8">
                <a:extLst>
                  <a:ext uri="{FF2B5EF4-FFF2-40B4-BE49-F238E27FC236}">
                    <a16:creationId xmlns:a16="http://schemas.microsoft.com/office/drawing/2014/main" id="{9941A833-FAB5-D79F-9BFA-8C21A1F34D17}"/>
                  </a:ext>
                </a:extLst>
              </p:cNvPr>
              <p:cNvGrpSpPr>
                <a:grpSpLocks/>
              </p:cNvGrpSpPr>
              <p:nvPr/>
            </p:nvGrpSpPr>
            <p:grpSpPr bwMode="auto">
              <a:xfrm>
                <a:off x="0" y="0"/>
                <a:ext cx="9144000" cy="6858000"/>
                <a:chOff x="0" y="0"/>
                <a:chExt cx="5760" cy="4320"/>
              </a:xfrm>
            </p:grpSpPr>
            <p:grpSp>
              <p:nvGrpSpPr>
                <p:cNvPr id="29" name="Group 9">
                  <a:extLst>
                    <a:ext uri="{FF2B5EF4-FFF2-40B4-BE49-F238E27FC236}">
                      <a16:creationId xmlns:a16="http://schemas.microsoft.com/office/drawing/2014/main" id="{3A225F88-2A01-07B3-C42F-F6EEFCA9EF0D}"/>
                    </a:ext>
                  </a:extLst>
                </p:cNvPr>
                <p:cNvGrpSpPr>
                  <a:grpSpLocks/>
                </p:cNvGrpSpPr>
                <p:nvPr/>
              </p:nvGrpSpPr>
              <p:grpSpPr bwMode="auto">
                <a:xfrm>
                  <a:off x="0" y="0"/>
                  <a:ext cx="192" cy="4320"/>
                  <a:chOff x="0" y="-48"/>
                  <a:chExt cx="144" cy="4368"/>
                </a:xfrm>
              </p:grpSpPr>
              <p:sp>
                <p:nvSpPr>
                  <p:cNvPr id="39" name="Rectangle 10">
                    <a:extLst>
                      <a:ext uri="{FF2B5EF4-FFF2-40B4-BE49-F238E27FC236}">
                        <a16:creationId xmlns:a16="http://schemas.microsoft.com/office/drawing/2014/main" id="{F444A04F-0744-635F-D08F-D4AC52C1A4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1">
                    <a:extLst>
                      <a:ext uri="{FF2B5EF4-FFF2-40B4-BE49-F238E27FC236}">
                        <a16:creationId xmlns:a16="http://schemas.microsoft.com/office/drawing/2014/main" id="{257DCA50-C7DD-DDE4-4475-549C29DB16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2">
                  <a:extLst>
                    <a:ext uri="{FF2B5EF4-FFF2-40B4-BE49-F238E27FC236}">
                      <a16:creationId xmlns:a16="http://schemas.microsoft.com/office/drawing/2014/main" id="{4A034132-A185-BCAE-269F-C8016A3E09BA}"/>
                    </a:ext>
                  </a:extLst>
                </p:cNvPr>
                <p:cNvGrpSpPr>
                  <a:grpSpLocks/>
                </p:cNvGrpSpPr>
                <p:nvPr/>
              </p:nvGrpSpPr>
              <p:grpSpPr bwMode="auto">
                <a:xfrm>
                  <a:off x="5674" y="24"/>
                  <a:ext cx="86" cy="4296"/>
                  <a:chOff x="5616" y="-48"/>
                  <a:chExt cx="144" cy="4368"/>
                </a:xfrm>
              </p:grpSpPr>
              <p:sp>
                <p:nvSpPr>
                  <p:cNvPr id="37" name="Rectangle 13">
                    <a:extLst>
                      <a:ext uri="{FF2B5EF4-FFF2-40B4-BE49-F238E27FC236}">
                        <a16:creationId xmlns:a16="http://schemas.microsoft.com/office/drawing/2014/main" id="{DD0480B4-98A2-01B8-F3A2-5E568981579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4">
                    <a:extLst>
                      <a:ext uri="{FF2B5EF4-FFF2-40B4-BE49-F238E27FC236}">
                        <a16:creationId xmlns:a16="http://schemas.microsoft.com/office/drawing/2014/main" id="{B130CC5F-5C15-5F63-4163-F34FFC29F5A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5">
                  <a:extLst>
                    <a:ext uri="{FF2B5EF4-FFF2-40B4-BE49-F238E27FC236}">
                      <a16:creationId xmlns:a16="http://schemas.microsoft.com/office/drawing/2014/main" id="{B0AC0B9B-C7C9-48DF-55A6-371D21029484}"/>
                    </a:ext>
                  </a:extLst>
                </p:cNvPr>
                <p:cNvGrpSpPr>
                  <a:grpSpLocks/>
                </p:cNvGrpSpPr>
                <p:nvPr/>
              </p:nvGrpSpPr>
              <p:grpSpPr bwMode="auto">
                <a:xfrm>
                  <a:off x="144" y="0"/>
                  <a:ext cx="5616" cy="144"/>
                  <a:chOff x="96" y="-48"/>
                  <a:chExt cx="5520" cy="144"/>
                </a:xfrm>
              </p:grpSpPr>
              <p:sp>
                <p:nvSpPr>
                  <p:cNvPr id="35" name="Rectangle 16">
                    <a:extLst>
                      <a:ext uri="{FF2B5EF4-FFF2-40B4-BE49-F238E27FC236}">
                        <a16:creationId xmlns:a16="http://schemas.microsoft.com/office/drawing/2014/main" id="{737EB2D0-7FD4-E022-4398-0BBA354134E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7">
                    <a:extLst>
                      <a:ext uri="{FF2B5EF4-FFF2-40B4-BE49-F238E27FC236}">
                        <a16:creationId xmlns:a16="http://schemas.microsoft.com/office/drawing/2014/main" id="{0338FA8C-F48E-39A6-2FD1-2067F7921B8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8">
                  <a:extLst>
                    <a:ext uri="{FF2B5EF4-FFF2-40B4-BE49-F238E27FC236}">
                      <a16:creationId xmlns:a16="http://schemas.microsoft.com/office/drawing/2014/main" id="{3760B471-B918-539D-DC89-BDABF4977D6D}"/>
                    </a:ext>
                  </a:extLst>
                </p:cNvPr>
                <p:cNvGrpSpPr>
                  <a:grpSpLocks/>
                </p:cNvGrpSpPr>
                <p:nvPr/>
              </p:nvGrpSpPr>
              <p:grpSpPr bwMode="auto">
                <a:xfrm>
                  <a:off x="144" y="4234"/>
                  <a:ext cx="5616" cy="86"/>
                  <a:chOff x="96" y="4176"/>
                  <a:chExt cx="5520" cy="144"/>
                </a:xfrm>
              </p:grpSpPr>
              <p:sp>
                <p:nvSpPr>
                  <p:cNvPr id="33" name="Rectangle 19">
                    <a:extLst>
                      <a:ext uri="{FF2B5EF4-FFF2-40B4-BE49-F238E27FC236}">
                        <a16:creationId xmlns:a16="http://schemas.microsoft.com/office/drawing/2014/main" id="{24536F8C-617B-DD3D-A93F-CF9F91774A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20">
                    <a:extLst>
                      <a:ext uri="{FF2B5EF4-FFF2-40B4-BE49-F238E27FC236}">
                        <a16:creationId xmlns:a16="http://schemas.microsoft.com/office/drawing/2014/main" id="{13BBA96A-4141-58DB-B792-4063EF0F11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E3DBBBBF-067A-D620-4655-F0AFAF90C2D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27C9B7DB-9DBA-E7D2-FF1D-1E8B9A507F5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Content Placeholder 4">
            <a:extLst>
              <a:ext uri="{FF2B5EF4-FFF2-40B4-BE49-F238E27FC236}">
                <a16:creationId xmlns:a16="http://schemas.microsoft.com/office/drawing/2014/main" id="{34558F23-C3FB-956B-E9A0-F6489B0F07F3}"/>
              </a:ext>
            </a:extLst>
          </p:cNvPr>
          <p:cNvPicPr>
            <a:picLocks noChangeAspect="1"/>
          </p:cNvPicPr>
          <p:nvPr/>
        </p:nvPicPr>
        <p:blipFill>
          <a:blip r:embed="rId18"/>
          <a:stretch>
            <a:fillRect/>
          </a:stretch>
        </p:blipFill>
        <p:spPr>
          <a:xfrm>
            <a:off x="363537" y="1841114"/>
            <a:ext cx="8670994" cy="4065974"/>
          </a:xfrm>
          <a:prstGeom prst="rect">
            <a:avLst/>
          </a:prstGeom>
        </p:spPr>
      </p:pic>
    </p:spTree>
    <p:extLst>
      <p:ext uri="{BB962C8B-B14F-4D97-AF65-F5344CB8AC3E}">
        <p14:creationId xmlns:p14="http://schemas.microsoft.com/office/powerpoint/2010/main" val="1114362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05AA9636-454E-D028-EB1C-861492C43105}"/>
              </a:ext>
            </a:extLst>
          </p:cNvPr>
          <p:cNvSpPr>
            <a:spLocks noGrp="1"/>
          </p:cNvSpPr>
          <p:nvPr>
            <p:ph type="title"/>
          </p:nvPr>
        </p:nvSpPr>
        <p:spPr>
          <a:xfrm>
            <a:off x="304800" y="228601"/>
            <a:ext cx="6705600" cy="837780"/>
          </a:xfrm>
        </p:spPr>
        <p:txBody>
          <a:bodyPr/>
          <a:lstStyle/>
          <a:p>
            <a:r>
              <a:rPr lang="en-US" altLang="en-US" sz="2800" dirty="0"/>
              <a:t>Kinetic Theory of Diffusive Solid Fluid Interaction : Max Well (1879)</a:t>
            </a:r>
          </a:p>
        </p:txBody>
      </p:sp>
      <p:pic>
        <p:nvPicPr>
          <p:cNvPr id="72711" name="Picture 7" descr="http://grainflowresearch.mae.cornell.edu/inclined_flows/images/photos/fig1.jpg">
            <a:extLst>
              <a:ext uri="{FF2B5EF4-FFF2-40B4-BE49-F238E27FC236}">
                <a16:creationId xmlns:a16="http://schemas.microsoft.com/office/drawing/2014/main" id="{6EEDE4C4-BD3E-207E-E0A4-0F4D5F34D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519" y="2247900"/>
            <a:ext cx="5715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a:extLst>
              <a:ext uri="{FF2B5EF4-FFF2-40B4-BE49-F238E27FC236}">
                <a16:creationId xmlns:a16="http://schemas.microsoft.com/office/drawing/2014/main" id="{06B53EED-AA0D-EF77-4923-ABEF420C31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93768">
            <a:off x="2498222" y="2276239"/>
            <a:ext cx="44608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Shape 19">
            <a:extLst>
              <a:ext uri="{FF2B5EF4-FFF2-40B4-BE49-F238E27FC236}">
                <a16:creationId xmlns:a16="http://schemas.microsoft.com/office/drawing/2014/main" id="{C36B8F24-A322-B7FC-ECED-D97D84B3C848}"/>
              </a:ext>
            </a:extLst>
          </p:cNvPr>
          <p:cNvSpPr/>
          <p:nvPr/>
        </p:nvSpPr>
        <p:spPr bwMode="auto">
          <a:xfrm>
            <a:off x="1095601" y="5108864"/>
            <a:ext cx="2427735" cy="1358333"/>
          </a:xfrm>
          <a:custGeom>
            <a:avLst/>
            <a:gdLst>
              <a:gd name="connsiteX0" fmla="*/ 152900 w 2427735"/>
              <a:gd name="connsiteY0" fmla="*/ 69272 h 1358333"/>
              <a:gd name="connsiteX1" fmla="*/ 679373 w 2427735"/>
              <a:gd name="connsiteY1" fmla="*/ 27709 h 1358333"/>
              <a:gd name="connsiteX2" fmla="*/ 1552209 w 2427735"/>
              <a:gd name="connsiteY2" fmla="*/ 13854 h 1358333"/>
              <a:gd name="connsiteX3" fmla="*/ 2341918 w 2427735"/>
              <a:gd name="connsiteY3" fmla="*/ 0 h 1358333"/>
              <a:gd name="connsiteX4" fmla="*/ 2341918 w 2427735"/>
              <a:gd name="connsiteY4" fmla="*/ 0 h 1358333"/>
              <a:gd name="connsiteX5" fmla="*/ 2355773 w 2427735"/>
              <a:gd name="connsiteY5" fmla="*/ 415636 h 1358333"/>
              <a:gd name="connsiteX6" fmla="*/ 1330536 w 2427735"/>
              <a:gd name="connsiteY6" fmla="*/ 845127 h 1358333"/>
              <a:gd name="connsiteX7" fmla="*/ 277591 w 2427735"/>
              <a:gd name="connsiteY7" fmla="*/ 1357745 h 1358333"/>
              <a:gd name="connsiteX8" fmla="*/ 500 w 2427735"/>
              <a:gd name="connsiteY8" fmla="*/ 928254 h 1358333"/>
              <a:gd name="connsiteX9" fmla="*/ 208318 w 2427735"/>
              <a:gd name="connsiteY9" fmla="*/ 96981 h 1358333"/>
              <a:gd name="connsiteX10" fmla="*/ 152900 w 2427735"/>
              <a:gd name="connsiteY10" fmla="*/ 69272 h 135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7735" h="1358333">
                <a:moveTo>
                  <a:pt x="152900" y="69272"/>
                </a:moveTo>
                <a:cubicBezTo>
                  <a:pt x="231409" y="57727"/>
                  <a:pt x="446155" y="36945"/>
                  <a:pt x="679373" y="27709"/>
                </a:cubicBezTo>
                <a:cubicBezTo>
                  <a:pt x="912591" y="18473"/>
                  <a:pt x="1275118" y="18472"/>
                  <a:pt x="1552209" y="13854"/>
                </a:cubicBezTo>
                <a:lnTo>
                  <a:pt x="2341918" y="0"/>
                </a:lnTo>
                <a:lnTo>
                  <a:pt x="2341918" y="0"/>
                </a:lnTo>
                <a:cubicBezTo>
                  <a:pt x="2344227" y="69273"/>
                  <a:pt x="2524337" y="274782"/>
                  <a:pt x="2355773" y="415636"/>
                </a:cubicBezTo>
                <a:cubicBezTo>
                  <a:pt x="2187209" y="556490"/>
                  <a:pt x="1676900" y="688109"/>
                  <a:pt x="1330536" y="845127"/>
                </a:cubicBezTo>
                <a:cubicBezTo>
                  <a:pt x="984172" y="1002145"/>
                  <a:pt x="499264" y="1343891"/>
                  <a:pt x="277591" y="1357745"/>
                </a:cubicBezTo>
                <a:cubicBezTo>
                  <a:pt x="55918" y="1371599"/>
                  <a:pt x="12045" y="1138381"/>
                  <a:pt x="500" y="928254"/>
                </a:cubicBezTo>
                <a:cubicBezTo>
                  <a:pt x="-11045" y="718127"/>
                  <a:pt x="180609" y="240145"/>
                  <a:pt x="208318" y="96981"/>
                </a:cubicBezTo>
                <a:cubicBezTo>
                  <a:pt x="236027" y="-46183"/>
                  <a:pt x="74391" y="80817"/>
                  <a:pt x="152900" y="69272"/>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dirty="0">
              <a:ln>
                <a:noFill/>
              </a:ln>
              <a:solidFill>
                <a:schemeClr val="tx1"/>
              </a:solidFill>
              <a:effectLst/>
              <a:latin typeface="Times New Roman" pitchFamily="18" charset="0"/>
            </a:endParaRPr>
          </a:p>
        </p:txBody>
      </p:sp>
      <p:sp>
        <p:nvSpPr>
          <p:cNvPr id="21" name="Freeform: Shape 20">
            <a:extLst>
              <a:ext uri="{FF2B5EF4-FFF2-40B4-BE49-F238E27FC236}">
                <a16:creationId xmlns:a16="http://schemas.microsoft.com/office/drawing/2014/main" id="{8632681A-F0B8-23C2-BFAC-4A0F6CB63193}"/>
              </a:ext>
            </a:extLst>
          </p:cNvPr>
          <p:cNvSpPr/>
          <p:nvPr/>
        </p:nvSpPr>
        <p:spPr bwMode="auto">
          <a:xfrm rot="6713681">
            <a:off x="3888215" y="3409600"/>
            <a:ext cx="1215169" cy="1154107"/>
          </a:xfrm>
          <a:custGeom>
            <a:avLst/>
            <a:gdLst>
              <a:gd name="connsiteX0" fmla="*/ 152900 w 2427735"/>
              <a:gd name="connsiteY0" fmla="*/ 69272 h 1358333"/>
              <a:gd name="connsiteX1" fmla="*/ 679373 w 2427735"/>
              <a:gd name="connsiteY1" fmla="*/ 27709 h 1358333"/>
              <a:gd name="connsiteX2" fmla="*/ 1552209 w 2427735"/>
              <a:gd name="connsiteY2" fmla="*/ 13854 h 1358333"/>
              <a:gd name="connsiteX3" fmla="*/ 2341918 w 2427735"/>
              <a:gd name="connsiteY3" fmla="*/ 0 h 1358333"/>
              <a:gd name="connsiteX4" fmla="*/ 2341918 w 2427735"/>
              <a:gd name="connsiteY4" fmla="*/ 0 h 1358333"/>
              <a:gd name="connsiteX5" fmla="*/ 2355773 w 2427735"/>
              <a:gd name="connsiteY5" fmla="*/ 415636 h 1358333"/>
              <a:gd name="connsiteX6" fmla="*/ 1330536 w 2427735"/>
              <a:gd name="connsiteY6" fmla="*/ 845127 h 1358333"/>
              <a:gd name="connsiteX7" fmla="*/ 277591 w 2427735"/>
              <a:gd name="connsiteY7" fmla="*/ 1357745 h 1358333"/>
              <a:gd name="connsiteX8" fmla="*/ 500 w 2427735"/>
              <a:gd name="connsiteY8" fmla="*/ 928254 h 1358333"/>
              <a:gd name="connsiteX9" fmla="*/ 208318 w 2427735"/>
              <a:gd name="connsiteY9" fmla="*/ 96981 h 1358333"/>
              <a:gd name="connsiteX10" fmla="*/ 152900 w 2427735"/>
              <a:gd name="connsiteY10" fmla="*/ 69272 h 135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7735" h="1358333">
                <a:moveTo>
                  <a:pt x="152900" y="69272"/>
                </a:moveTo>
                <a:cubicBezTo>
                  <a:pt x="231409" y="57727"/>
                  <a:pt x="446155" y="36945"/>
                  <a:pt x="679373" y="27709"/>
                </a:cubicBezTo>
                <a:cubicBezTo>
                  <a:pt x="912591" y="18473"/>
                  <a:pt x="1275118" y="18472"/>
                  <a:pt x="1552209" y="13854"/>
                </a:cubicBezTo>
                <a:lnTo>
                  <a:pt x="2341918" y="0"/>
                </a:lnTo>
                <a:lnTo>
                  <a:pt x="2341918" y="0"/>
                </a:lnTo>
                <a:cubicBezTo>
                  <a:pt x="2344227" y="69273"/>
                  <a:pt x="2524337" y="274782"/>
                  <a:pt x="2355773" y="415636"/>
                </a:cubicBezTo>
                <a:cubicBezTo>
                  <a:pt x="2187209" y="556490"/>
                  <a:pt x="1676900" y="688109"/>
                  <a:pt x="1330536" y="845127"/>
                </a:cubicBezTo>
                <a:cubicBezTo>
                  <a:pt x="984172" y="1002145"/>
                  <a:pt x="499264" y="1343891"/>
                  <a:pt x="277591" y="1357745"/>
                </a:cubicBezTo>
                <a:cubicBezTo>
                  <a:pt x="55918" y="1371599"/>
                  <a:pt x="12045" y="1138381"/>
                  <a:pt x="500" y="928254"/>
                </a:cubicBezTo>
                <a:cubicBezTo>
                  <a:pt x="-11045" y="718127"/>
                  <a:pt x="180609" y="240145"/>
                  <a:pt x="208318" y="96981"/>
                </a:cubicBezTo>
                <a:cubicBezTo>
                  <a:pt x="236027" y="-46183"/>
                  <a:pt x="74391" y="80817"/>
                  <a:pt x="152900" y="69272"/>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dirty="0">
              <a:ln>
                <a:noFill/>
              </a:ln>
              <a:solidFill>
                <a:schemeClr val="tx1"/>
              </a:solidFill>
              <a:effectLst/>
              <a:latin typeface="Times New Roman" pitchFamily="18" charset="0"/>
            </a:endParaRPr>
          </a:p>
        </p:txBody>
      </p:sp>
      <p:pic>
        <p:nvPicPr>
          <p:cNvPr id="23" name="Picture 22">
            <a:extLst>
              <a:ext uri="{FF2B5EF4-FFF2-40B4-BE49-F238E27FC236}">
                <a16:creationId xmlns:a16="http://schemas.microsoft.com/office/drawing/2014/main" id="{3F7A6675-A0D7-02E6-FFAA-46AFA5EC4B63}"/>
              </a:ext>
            </a:extLst>
          </p:cNvPr>
          <p:cNvPicPr>
            <a:picLocks noChangeAspect="1"/>
          </p:cNvPicPr>
          <p:nvPr/>
        </p:nvPicPr>
        <p:blipFill>
          <a:blip r:embed="rId4"/>
          <a:stretch>
            <a:fillRect/>
          </a:stretch>
        </p:blipFill>
        <p:spPr>
          <a:xfrm rot="954085">
            <a:off x="4580472" y="1651387"/>
            <a:ext cx="3523336" cy="854086"/>
          </a:xfrm>
          <a:prstGeom prst="rect">
            <a:avLst/>
          </a:prstGeom>
        </p:spPr>
      </p:pic>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71AFECF8-FDF8-0BA4-A091-208A8A3C85CE}"/>
                  </a:ext>
                </a:extLst>
              </p14:cNvPr>
              <p14:cNvContentPartPr/>
              <p14:nvPr/>
            </p14:nvContentPartPr>
            <p14:xfrm>
              <a:off x="2160720" y="6272160"/>
              <a:ext cx="14040" cy="12240"/>
            </p14:xfrm>
          </p:contentPart>
        </mc:Choice>
        <mc:Fallback xmlns="">
          <p:pic>
            <p:nvPicPr>
              <p:cNvPr id="22" name="Ink 21">
                <a:extLst>
                  <a:ext uri="{FF2B5EF4-FFF2-40B4-BE49-F238E27FC236}">
                    <a16:creationId xmlns:a16="http://schemas.microsoft.com/office/drawing/2014/main" id="{71AFECF8-FDF8-0BA4-A091-208A8A3C85CE}"/>
                  </a:ext>
                </a:extLst>
              </p:cNvPr>
              <p:cNvPicPr/>
              <p:nvPr/>
            </p:nvPicPr>
            <p:blipFill>
              <a:blip r:embed="rId6"/>
              <a:stretch>
                <a:fillRect/>
              </a:stretch>
            </p:blipFill>
            <p:spPr>
              <a:xfrm>
                <a:off x="2151360" y="6262800"/>
                <a:ext cx="32760" cy="30960"/>
              </a:xfrm>
              <a:prstGeom prst="rect">
                <a:avLst/>
              </a:prstGeom>
            </p:spPr>
          </p:pic>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62AF1F9-803D-D024-8A43-9BE95012E57F}"/>
                  </a:ext>
                </a:extLst>
              </p:cNvPr>
              <p:cNvSpPr txBox="1"/>
              <p:nvPr/>
            </p:nvSpPr>
            <p:spPr>
              <a:xfrm>
                <a:off x="3579254" y="5808424"/>
                <a:ext cx="4561899" cy="830997"/>
              </a:xfrm>
              <a:prstGeom prst="rect">
                <a:avLst/>
              </a:prstGeom>
              <a:solidFill>
                <a:schemeClr val="bg1"/>
              </a:solidFill>
            </p:spPr>
            <p:txBody>
              <a:bodyPr wrap="square" rtlCol="0">
                <a:spAutoFit/>
              </a:bodyPr>
              <a:lstStyle/>
              <a:p>
                <a:pPr algn="ctr"/>
                <a:r>
                  <a:rPr lang="en-US" dirty="0">
                    <a:solidFill>
                      <a:schemeClr val="accent2"/>
                    </a:solidFill>
                  </a:rPr>
                  <a:t>If </a:t>
                </a:r>
                <a14:m>
                  <m:oMath xmlns:m="http://schemas.openxmlformats.org/officeDocument/2006/math">
                    <m:r>
                      <a:rPr lang="en-US" i="1" smtClean="0">
                        <a:solidFill>
                          <a:schemeClr val="accent2"/>
                        </a:solidFill>
                        <a:latin typeface="Cambria Math" panose="02040503050406030204" pitchFamily="18" charset="0"/>
                        <a:ea typeface="Cambria Math" panose="02040503050406030204" pitchFamily="18" charset="0"/>
                      </a:rPr>
                      <m:t>∃</m:t>
                    </m:r>
                  </m:oMath>
                </a14:m>
                <a:r>
                  <a:rPr lang="en-US" dirty="0">
                    <a:solidFill>
                      <a:schemeClr val="accent2"/>
                    </a:solidFill>
                  </a:rPr>
                  <a:t>Perfect interaction!?!?</a:t>
                </a:r>
                <a14:m>
                  <m:oMath xmlns:m="http://schemas.openxmlformats.org/officeDocument/2006/math">
                    <m:r>
                      <a:rPr lang="en-US"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𝑓</m:t>
                    </m:r>
                    <m:d>
                      <m:dPr>
                        <m:ctrlPr>
                          <a:rPr lang="en-US" b="0" i="1" smtClean="0">
                            <a:solidFill>
                              <a:schemeClr val="accent2"/>
                            </a:solidFill>
                            <a:latin typeface="Cambria Math" panose="02040503050406030204" pitchFamily="18" charset="0"/>
                            <a:ea typeface="Cambria Math" panose="02040503050406030204" pitchFamily="18" charset="0"/>
                          </a:rPr>
                        </m:ctrlPr>
                      </m:dPr>
                      <m:e>
                        <m:r>
                          <a:rPr lang="en-US" b="0" i="1" smtClean="0">
                            <a:solidFill>
                              <a:schemeClr val="accent2"/>
                            </a:solidFill>
                            <a:latin typeface="Cambria Math" panose="02040503050406030204" pitchFamily="18" charset="0"/>
                            <a:ea typeface="Cambria Math" panose="02040503050406030204" pitchFamily="18" charset="0"/>
                          </a:rPr>
                          <m:t>𝑣</m:t>
                        </m:r>
                      </m:e>
                    </m:d>
                    <m:r>
                      <a:rPr lang="en-US" b="0" i="1" smtClean="0">
                        <a:solidFill>
                          <a:schemeClr val="accent2"/>
                        </a:solidFill>
                        <a:latin typeface="Cambria Math" panose="02040503050406030204" pitchFamily="18" charset="0"/>
                        <a:ea typeface="Cambria Math" panose="02040503050406030204" pitchFamily="18" charset="0"/>
                      </a:rPr>
                      <m:t>=0 </m:t>
                    </m:r>
                    <m:r>
                      <a:rPr lang="en-US" b="0" i="1" smtClean="0">
                        <a:solidFill>
                          <a:schemeClr val="accent2"/>
                        </a:solidFill>
                        <a:latin typeface="Cambria Math" panose="02040503050406030204" pitchFamily="18" charset="0"/>
                        <a:ea typeface="Cambria Math" panose="02040503050406030204" pitchFamily="18" charset="0"/>
                      </a:rPr>
                      <m:t>𝑓𝑜𝑟</m:t>
                    </m:r>
                    <m:r>
                      <a:rPr lang="en-US" b="0" i="1" smtClean="0">
                        <a:solidFill>
                          <a:schemeClr val="accent2"/>
                        </a:solidFill>
                        <a:latin typeface="Cambria Math" panose="02040503050406030204" pitchFamily="18" charset="0"/>
                        <a:ea typeface="Cambria Math" panose="02040503050406030204" pitchFamily="18" charset="0"/>
                      </a:rPr>
                      <m:t> </m:t>
                    </m:r>
                    <m:r>
                      <a:rPr lang="en-US" b="0" i="1" smtClean="0">
                        <a:solidFill>
                          <a:schemeClr val="accent2"/>
                        </a:solidFill>
                        <a:latin typeface="Cambria Math" panose="02040503050406030204" pitchFamily="18" charset="0"/>
                        <a:ea typeface="Cambria Math" panose="02040503050406030204" pitchFamily="18" charset="0"/>
                      </a:rPr>
                      <m:t>𝑎𝑙𝑙</m:t>
                    </m:r>
                    <m:r>
                      <a:rPr lang="en-US" b="0" i="1" smtClean="0">
                        <a:solidFill>
                          <a:schemeClr val="accent2"/>
                        </a:solidFill>
                        <a:latin typeface="Cambria Math" panose="02040503050406030204" pitchFamily="18" charset="0"/>
                        <a:ea typeface="Cambria Math" panose="02040503050406030204" pitchFamily="18" charset="0"/>
                      </a:rPr>
                      <m:t> </m:t>
                    </m:r>
                    <m:r>
                      <a:rPr lang="en-US" b="0" i="1" smtClean="0">
                        <a:solidFill>
                          <a:schemeClr val="accent2"/>
                        </a:solidFill>
                        <a:latin typeface="Cambria Math" panose="02040503050406030204" pitchFamily="18" charset="0"/>
                        <a:ea typeface="Cambria Math" panose="02040503050406030204" pitchFamily="18" charset="0"/>
                      </a:rPr>
                      <m:t>𝑣</m:t>
                    </m:r>
                  </m:oMath>
                </a14:m>
                <a:endParaRPr lang="en-US" dirty="0">
                  <a:solidFill>
                    <a:schemeClr val="accent2"/>
                  </a:solidFill>
                </a:endParaRPr>
              </a:p>
            </p:txBody>
          </p:sp>
        </mc:Choice>
        <mc:Fallback xmlns="">
          <p:sp>
            <p:nvSpPr>
              <p:cNvPr id="2" name="TextBox 1">
                <a:extLst>
                  <a:ext uri="{FF2B5EF4-FFF2-40B4-BE49-F238E27FC236}">
                    <a16:creationId xmlns:a16="http://schemas.microsoft.com/office/drawing/2014/main" id="{662AF1F9-803D-D024-8A43-9BE95012E57F}"/>
                  </a:ext>
                </a:extLst>
              </p:cNvPr>
              <p:cNvSpPr txBox="1">
                <a:spLocks noRot="1" noChangeAspect="1" noMove="1" noResize="1" noEditPoints="1" noAdjustHandles="1" noChangeArrowheads="1" noChangeShapeType="1" noTextEdit="1"/>
              </p:cNvSpPr>
              <p:nvPr/>
            </p:nvSpPr>
            <p:spPr>
              <a:xfrm>
                <a:off x="3579254" y="5808424"/>
                <a:ext cx="4561899" cy="830997"/>
              </a:xfrm>
              <a:prstGeom prst="rect">
                <a:avLst/>
              </a:prstGeom>
              <a:blipFill>
                <a:blip r:embed="rId9"/>
                <a:stretch>
                  <a:fillRect t="-5882" b="-10294"/>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DAC45533-8BE7-B8FD-F15E-8C32D80D619B}"/>
              </a:ext>
            </a:extLst>
          </p:cNvPr>
          <p:cNvSpPr>
            <a:spLocks noGrp="1"/>
          </p:cNvSpPr>
          <p:nvPr>
            <p:ph idx="1"/>
          </p:nvPr>
        </p:nvSpPr>
        <p:spPr>
          <a:xfrm rot="1348739">
            <a:off x="5619008" y="4915081"/>
            <a:ext cx="3298668" cy="725358"/>
          </a:xfrm>
          <a:solidFill>
            <a:schemeClr val="bg1"/>
          </a:solidFill>
        </p:spPr>
        <p:txBody>
          <a:bodyPr/>
          <a:lstStyle/>
          <a:p>
            <a:pPr marL="0" indent="0" algn="ctr">
              <a:buNone/>
            </a:pPr>
            <a:r>
              <a:rPr lang="en-US" altLang="en-US" sz="2000" dirty="0">
                <a:solidFill>
                  <a:srgbClr val="FF0000"/>
                </a:solidFill>
              </a:rPr>
              <a:t>Relative Motion of Fluid particles near a Solid surface.</a:t>
            </a:r>
          </a:p>
        </p:txBody>
      </p:sp>
      <p:grpSp>
        <p:nvGrpSpPr>
          <p:cNvPr id="4" name="Group 38">
            <a:extLst>
              <a:ext uri="{FF2B5EF4-FFF2-40B4-BE49-F238E27FC236}">
                <a16:creationId xmlns:a16="http://schemas.microsoft.com/office/drawing/2014/main" id="{27BFDDCD-DA35-B061-C776-FB5075A1068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E9A48E7-B5CC-53F6-3E8F-FE3C13474EA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ED93001-1B6A-DD8B-7FE9-9F036EED1C36}"/>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7169ECF7-57F8-5459-08F2-C26988314E7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EF9912F-80EA-4B1C-519B-D284B5400F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11">
                    <a:extLst>
                      <a:ext uri="{FF2B5EF4-FFF2-40B4-BE49-F238E27FC236}">
                        <a16:creationId xmlns:a16="http://schemas.microsoft.com/office/drawing/2014/main" id="{A7F4A6BD-3F09-54C2-C187-63F4472CF7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4579BA8-603E-C773-8F7F-A0E35342857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455E0BD-4A1E-2167-14F3-95FC32107D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AE82398-8CBE-F4FE-5751-33BA21EF092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61CB804-A37C-3219-C8B6-0A28A4E468B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5C43D9A-A902-B363-ECA2-3E31AD966AF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7AE5DCF4-8179-5729-9CD1-230C559340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C8DA708-6EC1-6049-CBC9-E8C838A9CB6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C8E53BE-C43C-50EA-71FA-DCA61795B4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63FF229-90D1-B731-3B36-9716C458FD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04ED75E-BF4B-362E-48A9-99A2CE06C31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92EF90C-63E2-A63A-7ED3-CACAE1529C8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4719C0E9-3DBA-24DD-6CBF-02736AF9FA53}"/>
                  </a:ext>
                </a:extLst>
              </p14:cNvPr>
              <p14:cNvContentPartPr/>
              <p14:nvPr/>
            </p14:nvContentPartPr>
            <p14:xfrm>
              <a:off x="6382800" y="2879280"/>
              <a:ext cx="2511000" cy="2530800"/>
            </p14:xfrm>
          </p:contentPart>
        </mc:Choice>
        <mc:Fallback xmlns="">
          <p:pic>
            <p:nvPicPr>
              <p:cNvPr id="24" name="Ink 23">
                <a:extLst>
                  <a:ext uri="{FF2B5EF4-FFF2-40B4-BE49-F238E27FC236}">
                    <a16:creationId xmlns:a16="http://schemas.microsoft.com/office/drawing/2014/main" id="{4719C0E9-3DBA-24DD-6CBF-02736AF9FA53}"/>
                  </a:ext>
                </a:extLst>
              </p:cNvPr>
              <p:cNvPicPr/>
              <p:nvPr/>
            </p:nvPicPr>
            <p:blipFill>
              <a:blip r:embed="rId12"/>
              <a:stretch>
                <a:fillRect/>
              </a:stretch>
            </p:blipFill>
            <p:spPr>
              <a:xfrm>
                <a:off x="6373440" y="2869920"/>
                <a:ext cx="2529720" cy="2549520"/>
              </a:xfrm>
              <a:prstGeom prst="rect">
                <a:avLst/>
              </a:prstGeom>
            </p:spPr>
          </p:pic>
        </mc:Fallback>
      </mc:AlternateContent>
    </p:spTree>
    <p:extLst>
      <p:ext uri="{BB962C8B-B14F-4D97-AF65-F5344CB8AC3E}">
        <p14:creationId xmlns:p14="http://schemas.microsoft.com/office/powerpoint/2010/main" val="137312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0" nodeType="clickEffect">
                                  <p:stCondLst>
                                    <p:cond delay="0"/>
                                  </p:stCondLst>
                                  <p:childTnLst>
                                    <p:set>
                                      <p:cBhvr>
                                        <p:cTn id="17" dur="1" fill="hold">
                                          <p:stCondLst>
                                            <p:cond delay="499"/>
                                          </p:stCondLst>
                                        </p:cTn>
                                        <p:tgtEl>
                                          <p:spTgt spid="2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xit" presetSubtype="4" fill="hold" grpId="0" nodeType="clickEffect">
                                  <p:stCondLst>
                                    <p:cond delay="0"/>
                                  </p:stCondLst>
                                  <p:childTnLst>
                                    <p:animEffect transition="out" filter="wipe(down)">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9" presetClass="emph" presetSubtype="0" nodeType="clickEffect">
                                  <p:stCondLst>
                                    <p:cond delay="0"/>
                                  </p:stCondLst>
                                  <p:childTnLst>
                                    <p:set>
                                      <p:cBhvr>
                                        <p:cTn id="32" dur="indefinite"/>
                                        <p:tgtEl>
                                          <p:spTgt spid="72709"/>
                                        </p:tgtEl>
                                        <p:attrNameLst>
                                          <p:attrName>style.opacity</p:attrName>
                                        </p:attrNameLst>
                                      </p:cBhvr>
                                      <p:to>
                                        <p:strVal val="0.5"/>
                                      </p:to>
                                    </p:set>
                                    <p:animEffect filter="image" prLst="opacity: 0.5">
                                      <p:cBhvr rctx="IE">
                                        <p:cTn id="33" dur="indefinite"/>
                                        <p:tgtEl>
                                          <p:spTgt spid="72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 grpId="0" animBg="1"/>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11D52-BC6D-860E-3FF5-7FC0AE626E6E}"/>
            </a:ext>
          </a:extLst>
        </p:cNvPr>
        <p:cNvGrpSpPr/>
        <p:nvPr/>
      </p:nvGrpSpPr>
      <p:grpSpPr>
        <a:xfrm>
          <a:off x="0" y="0"/>
          <a:ext cx="0" cy="0"/>
          <a:chOff x="0" y="0"/>
          <a:chExt cx="0" cy="0"/>
        </a:xfrm>
      </p:grpSpPr>
      <p:pic>
        <p:nvPicPr>
          <p:cNvPr id="562179" name="Picture 3">
            <a:extLst>
              <a:ext uri="{FF2B5EF4-FFF2-40B4-BE49-F238E27FC236}">
                <a16:creationId xmlns:a16="http://schemas.microsoft.com/office/drawing/2014/main" id="{B681B9BE-79E2-353A-79E9-71769741C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150937"/>
            <a:ext cx="6705600" cy="23542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2180" name="Rectangle 4">
            <a:extLst>
              <a:ext uri="{FF2B5EF4-FFF2-40B4-BE49-F238E27FC236}">
                <a16:creationId xmlns:a16="http://schemas.microsoft.com/office/drawing/2014/main" id="{89790698-29B3-FDEA-A296-6D90CE190BEB}"/>
              </a:ext>
            </a:extLst>
          </p:cNvPr>
          <p:cNvSpPr>
            <a:spLocks noGrp="1" noChangeArrowheads="1"/>
          </p:cNvSpPr>
          <p:nvPr>
            <p:ph type="title"/>
          </p:nvPr>
        </p:nvSpPr>
        <p:spPr>
          <a:xfrm>
            <a:off x="381000" y="187509"/>
            <a:ext cx="6553200" cy="948564"/>
          </a:xfrm>
        </p:spPr>
        <p:txBody>
          <a:bodyPr/>
          <a:lstStyle/>
          <a:p>
            <a:r>
              <a:rPr lang="en-US" altLang="en-US" sz="2800" dirty="0"/>
              <a:t>Laminar Velocity (Momentum) Boundary Layer: Boundary Conditions</a:t>
            </a:r>
          </a:p>
        </p:txBody>
      </p:sp>
      <p:sp>
        <p:nvSpPr>
          <p:cNvPr id="562181" name="Rectangle 5">
            <a:extLst>
              <a:ext uri="{FF2B5EF4-FFF2-40B4-BE49-F238E27FC236}">
                <a16:creationId xmlns:a16="http://schemas.microsoft.com/office/drawing/2014/main" id="{45AE4C1E-F71B-1214-A66D-DF0573D31C13}"/>
              </a:ext>
            </a:extLst>
          </p:cNvPr>
          <p:cNvSpPr>
            <a:spLocks noChangeArrowheads="1"/>
          </p:cNvSpPr>
          <p:nvPr/>
        </p:nvSpPr>
        <p:spPr bwMode="auto">
          <a:xfrm>
            <a:off x="457200" y="3505200"/>
            <a:ext cx="8229600" cy="21002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dirty="0">
                <a:latin typeface="TimesNewRomanPSMT" charset="0"/>
              </a:rPr>
              <a:t>Fluid particles in contact with the surface have zero velocity</a:t>
            </a:r>
          </a:p>
          <a:p>
            <a:pPr>
              <a:spcBef>
                <a:spcPct val="50000"/>
              </a:spcBef>
            </a:pPr>
            <a:r>
              <a:rPr lang="en-US" altLang="en-US" b="0" i="1" dirty="0">
                <a:latin typeface="TimesNewRomanPS-ItalicMT" charset="0"/>
              </a:rPr>
              <a:t>u</a:t>
            </a:r>
            <a:r>
              <a:rPr lang="en-US" altLang="en-US" b="0" dirty="0">
                <a:latin typeface="TimesNewRomanPSMT" charset="0"/>
              </a:rPr>
              <a:t>(</a:t>
            </a:r>
            <a:r>
              <a:rPr lang="en-US" altLang="en-US" b="0" i="1" dirty="0">
                <a:latin typeface="TimesNewRomanPS-ItalicMT" charset="0"/>
              </a:rPr>
              <a:t>y=</a:t>
            </a:r>
            <a:r>
              <a:rPr lang="en-US" altLang="en-US" b="0" dirty="0">
                <a:latin typeface="TimesNewRomanPSMT" charset="0"/>
              </a:rPr>
              <a:t>0) = 0; no-slip boundary condition</a:t>
            </a:r>
          </a:p>
          <a:p>
            <a:pPr>
              <a:spcBef>
                <a:spcPct val="50000"/>
              </a:spcBef>
            </a:pPr>
            <a:r>
              <a:rPr lang="en-US" altLang="en-US" b="0" dirty="0">
                <a:latin typeface="TimesNewRomanPSMT" charset="0"/>
              </a:rPr>
              <a:t>Fluid particles in adjoining layers are retarded </a:t>
            </a:r>
          </a:p>
          <a:p>
            <a:pPr>
              <a:spcBef>
                <a:spcPct val="50000"/>
              </a:spcBef>
            </a:pPr>
            <a:r>
              <a:rPr lang="en-US" altLang="en-US" b="0" dirty="0">
                <a:latin typeface="SymbolMT" charset="0"/>
              </a:rPr>
              <a:t>δ</a:t>
            </a:r>
            <a:r>
              <a:rPr lang="en-US" altLang="en-US" b="0" dirty="0">
                <a:latin typeface="TimesNewRomanPSMT" charset="0"/>
              </a:rPr>
              <a:t>(</a:t>
            </a:r>
            <a:r>
              <a:rPr lang="en-US" altLang="en-US" b="0" i="1" dirty="0">
                <a:latin typeface="TimesNewRomanPS-ItalicMT" charset="0"/>
              </a:rPr>
              <a:t>x</a:t>
            </a:r>
            <a:r>
              <a:rPr lang="en-US" altLang="en-US" b="0" dirty="0">
                <a:latin typeface="TimesNewRomanPSMT" charset="0"/>
              </a:rPr>
              <a:t>): velocity boundary layer thickness</a:t>
            </a:r>
          </a:p>
        </p:txBody>
      </p:sp>
      <p:pic>
        <p:nvPicPr>
          <p:cNvPr id="562182" name="Picture 6">
            <a:extLst>
              <a:ext uri="{FF2B5EF4-FFF2-40B4-BE49-F238E27FC236}">
                <a16:creationId xmlns:a16="http://schemas.microsoft.com/office/drawing/2014/main" id="{4916AA48-70E1-3224-CEF8-96E7172CB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5638800"/>
            <a:ext cx="3810000" cy="1077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38">
            <a:extLst>
              <a:ext uri="{FF2B5EF4-FFF2-40B4-BE49-F238E27FC236}">
                <a16:creationId xmlns:a16="http://schemas.microsoft.com/office/drawing/2014/main" id="{C57AD8E0-C697-FFB4-3AB8-DE116CB9F628}"/>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27F7A541-EAFA-6B8A-6E5A-A8700DDB0250}"/>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D468FBE8-1D83-504B-3BB5-C68857A30D5C}"/>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0D1414C7-EFA9-0785-85D7-3DB6CE647B7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744FB69A-06AE-BD6E-5D57-A344ED82D2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9D7DD39-FC57-16F9-66B0-7254E38D3F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F01E29EF-1255-3752-E657-64A7871A9A7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177E911-3A27-CDEC-5039-B9D57F67A7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71EAD42-2C62-0F93-3AA2-EDAC5581448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A00C0C2A-1B48-25BE-C7E8-E5183DB56068}"/>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9B6C7EFD-E71F-C2F7-E9E4-6CADFD870E1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65DA7FB6-5B6B-22C5-A3D1-3E2440C6D7E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055547C-0A9C-16AD-C5AF-4BB09F8192E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0CCAC96-6349-86BA-AFB7-996C306FE42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592CD13-5AD2-B3B0-E020-D20B44B97B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381DD7E-37D3-4C3D-8B0E-1B9971F0B32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7F1C3A9-34D3-44EB-9407-8EF92E643A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06412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2181">
                                            <p:txEl>
                                              <p:pRg st="0" end="0"/>
                                            </p:txEl>
                                          </p:spTgt>
                                        </p:tgtEl>
                                        <p:attrNameLst>
                                          <p:attrName>style.visibility</p:attrName>
                                        </p:attrNameLst>
                                      </p:cBhvr>
                                      <p:to>
                                        <p:strVal val="visible"/>
                                      </p:to>
                                    </p:set>
                                    <p:animEffect transition="in" filter="dissolve">
                                      <p:cBhvr>
                                        <p:cTn id="7" dur="500"/>
                                        <p:tgtEl>
                                          <p:spTgt spid="56218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2181">
                                            <p:txEl>
                                              <p:pRg st="1" end="1"/>
                                            </p:txEl>
                                          </p:spTgt>
                                        </p:tgtEl>
                                        <p:attrNameLst>
                                          <p:attrName>style.visibility</p:attrName>
                                        </p:attrNameLst>
                                      </p:cBhvr>
                                      <p:to>
                                        <p:strVal val="visible"/>
                                      </p:to>
                                    </p:set>
                                    <p:animEffect transition="in" filter="dissolve">
                                      <p:cBhvr>
                                        <p:cTn id="12" dur="500"/>
                                        <p:tgtEl>
                                          <p:spTgt spid="56218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62181">
                                            <p:txEl>
                                              <p:pRg st="2" end="2"/>
                                            </p:txEl>
                                          </p:spTgt>
                                        </p:tgtEl>
                                        <p:attrNameLst>
                                          <p:attrName>style.visibility</p:attrName>
                                        </p:attrNameLst>
                                      </p:cBhvr>
                                      <p:to>
                                        <p:strVal val="visible"/>
                                      </p:to>
                                    </p:set>
                                    <p:animEffect transition="in" filter="dissolve">
                                      <p:cBhvr>
                                        <p:cTn id="17" dur="500"/>
                                        <p:tgtEl>
                                          <p:spTgt spid="56218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62181">
                                            <p:txEl>
                                              <p:pRg st="3" end="3"/>
                                            </p:txEl>
                                          </p:spTgt>
                                        </p:tgtEl>
                                        <p:attrNameLst>
                                          <p:attrName>style.visibility</p:attrName>
                                        </p:attrNameLst>
                                      </p:cBhvr>
                                      <p:to>
                                        <p:strVal val="visible"/>
                                      </p:to>
                                    </p:set>
                                    <p:animEffect transition="in" filter="dissolve">
                                      <p:cBhvr>
                                        <p:cTn id="22" dur="500"/>
                                        <p:tgtEl>
                                          <p:spTgt spid="56218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62182"/>
                                        </p:tgtEl>
                                        <p:attrNameLst>
                                          <p:attrName>style.visibility</p:attrName>
                                        </p:attrNameLst>
                                      </p:cBhvr>
                                      <p:to>
                                        <p:strVal val="visible"/>
                                      </p:to>
                                    </p:set>
                                    <p:animEffect transition="in" filter="dissolve">
                                      <p:cBhvr>
                                        <p:cTn id="27" dur="500"/>
                                        <p:tgtEl>
                                          <p:spTgt spid="562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8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2762-E994-DEC1-E89A-AF62E81EF3B2}"/>
            </a:ext>
          </a:extLst>
        </p:cNvPr>
        <p:cNvGrpSpPr/>
        <p:nvPr/>
      </p:nvGrpSpPr>
      <p:grpSpPr>
        <a:xfrm>
          <a:off x="0" y="0"/>
          <a:ext cx="0" cy="0"/>
          <a:chOff x="0" y="0"/>
          <a:chExt cx="0" cy="0"/>
        </a:xfrm>
      </p:grpSpPr>
      <p:sp>
        <p:nvSpPr>
          <p:cNvPr id="565251" name="Rectangle 3">
            <a:extLst>
              <a:ext uri="{FF2B5EF4-FFF2-40B4-BE49-F238E27FC236}">
                <a16:creationId xmlns:a16="http://schemas.microsoft.com/office/drawing/2014/main" id="{2F047127-FBB4-5C58-1E09-2AFC69154C6E}"/>
              </a:ext>
            </a:extLst>
          </p:cNvPr>
          <p:cNvSpPr>
            <a:spLocks noGrp="1" noChangeArrowheads="1"/>
          </p:cNvSpPr>
          <p:nvPr>
            <p:ph type="title"/>
          </p:nvPr>
        </p:nvSpPr>
        <p:spPr>
          <a:xfrm>
            <a:off x="609600" y="304800"/>
            <a:ext cx="7772400" cy="685800"/>
          </a:xfrm>
        </p:spPr>
        <p:txBody>
          <a:bodyPr/>
          <a:lstStyle/>
          <a:p>
            <a:r>
              <a:rPr lang="en-US" altLang="en-US" sz="2800" dirty="0"/>
              <a:t>Laminar Thermal Boundary Layer</a:t>
            </a:r>
          </a:p>
        </p:txBody>
      </p:sp>
      <p:pic>
        <p:nvPicPr>
          <p:cNvPr id="565252" name="Picture 4">
            <a:extLst>
              <a:ext uri="{FF2B5EF4-FFF2-40B4-BE49-F238E27FC236}">
                <a16:creationId xmlns:a16="http://schemas.microsoft.com/office/drawing/2014/main" id="{DC05DD6F-952D-53C7-C0C9-DC39D7C1A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25" y="2932005"/>
            <a:ext cx="8812212" cy="36927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38">
            <a:extLst>
              <a:ext uri="{FF2B5EF4-FFF2-40B4-BE49-F238E27FC236}">
                <a16:creationId xmlns:a16="http://schemas.microsoft.com/office/drawing/2014/main" id="{61FEF0B9-E7C6-554A-921F-F93AEE7B629F}"/>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C3D3C3CD-5CC4-086E-AC8E-B6108095D84E}"/>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D439ED8B-C860-0D6C-AC06-4410042EF5B9}"/>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96737C70-2642-A376-37DA-5C2377ED0AE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04C20FE-071D-D596-02BF-43C044D26BB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E09B904-9574-0572-4BAB-BB4B8BF614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89C95B6B-1EEF-D60D-B1B5-19C40D0AE791}"/>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ABB7EB9-08F4-0B61-059D-581A11EDC0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9155A33-9B39-6F48-9227-A9E7E4A1B0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DBD1D88C-7B96-2D18-11BF-6E182E56FAFA}"/>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C566971E-549B-959F-D569-1E393DF13C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37CF8EC2-C4B3-8322-3618-5205CFCDE7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476D66B-7CEF-9913-838D-EB1FB3805F2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731E2CE-D0AD-08ED-5945-4527D3D224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BFB3250-1CFF-BE72-1B99-1B6DFA9336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717A2E9-5409-6950-0FB2-AA6EC1C5EC57}"/>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C20C7AF-9DCC-EC42-F52E-982C612C1F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6" descr="Microscopic view of a solid.">
            <a:extLst>
              <a:ext uri="{FF2B5EF4-FFF2-40B4-BE49-F238E27FC236}">
                <a16:creationId xmlns:a16="http://schemas.microsoft.com/office/drawing/2014/main" id="{BEE079D7-4231-8D60-9E06-776AFA11862F}"/>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502275" y="1255605"/>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Microscopic view of a liquid.">
            <a:extLst>
              <a:ext uri="{FF2B5EF4-FFF2-40B4-BE49-F238E27FC236}">
                <a16:creationId xmlns:a16="http://schemas.microsoft.com/office/drawing/2014/main" id="{8055702D-D081-A465-4D0F-65521591E091}"/>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937794" y="4384442"/>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DC21ED-1F62-5447-1292-C06BC8A1D1A0}"/>
                  </a:ext>
                </a:extLst>
              </p:cNvPr>
              <p:cNvSpPr txBox="1"/>
              <p:nvPr/>
            </p:nvSpPr>
            <p:spPr>
              <a:xfrm>
                <a:off x="1524000" y="1448785"/>
                <a:ext cx="152400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r>
                        <a:rPr lang="en-US" b="0" i="1" smtClean="0">
                          <a:latin typeface="Cambria Math" panose="02040503050406030204" pitchFamily="18" charset="0"/>
                        </a:rPr>
                        <m:t>&gt;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m:t>
                          </m:r>
                        </m:sub>
                      </m:sSub>
                    </m:oMath>
                  </m:oMathPara>
                </a14:m>
                <a:endParaRPr lang="en-US" dirty="0"/>
              </a:p>
            </p:txBody>
          </p:sp>
        </mc:Choice>
        <mc:Fallback xmlns="">
          <p:sp>
            <p:nvSpPr>
              <p:cNvPr id="23" name="TextBox 22">
                <a:extLst>
                  <a:ext uri="{FF2B5EF4-FFF2-40B4-BE49-F238E27FC236}">
                    <a16:creationId xmlns:a16="http://schemas.microsoft.com/office/drawing/2014/main" id="{D5DC21ED-1F62-5447-1292-C06BC8A1D1A0}"/>
                  </a:ext>
                </a:extLst>
              </p:cNvPr>
              <p:cNvSpPr txBox="1">
                <a:spLocks noRot="1" noChangeAspect="1" noMove="1" noResize="1" noEditPoints="1" noAdjustHandles="1" noChangeArrowheads="1" noChangeShapeType="1" noTextEdit="1"/>
              </p:cNvSpPr>
              <p:nvPr/>
            </p:nvSpPr>
            <p:spPr>
              <a:xfrm>
                <a:off x="1524000" y="1448785"/>
                <a:ext cx="1524000" cy="369332"/>
              </a:xfrm>
              <a:prstGeom prst="rect">
                <a:avLst/>
              </a:prstGeom>
              <a:blipFill>
                <a:blip r:embed="rId6"/>
                <a:stretch>
                  <a:fillRect b="-11667"/>
                </a:stretch>
              </a:blipFill>
            </p:spPr>
            <p:txBody>
              <a:bodyPr/>
              <a:lstStyle/>
              <a:p>
                <a:r>
                  <a:rPr lang="en-US">
                    <a:noFill/>
                  </a:rPr>
                  <a:t> </a:t>
                </a:r>
              </a:p>
            </p:txBody>
          </p:sp>
        </mc:Fallback>
      </mc:AlternateContent>
    </p:spTree>
    <p:extLst>
      <p:ext uri="{BB962C8B-B14F-4D97-AF65-F5344CB8AC3E}">
        <p14:creationId xmlns:p14="http://schemas.microsoft.com/office/powerpoint/2010/main" val="3122913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65252"/>
                                        </p:tgtEl>
                                        <p:attrNameLst>
                                          <p:attrName>style.visibility</p:attrName>
                                        </p:attrNameLst>
                                      </p:cBhvr>
                                      <p:to>
                                        <p:strVal val="visible"/>
                                      </p:to>
                                    </p:set>
                                    <p:anim calcmode="lin" valueType="num">
                                      <p:cBhvr additive="base">
                                        <p:cTn id="7" dur="500" fill="hold"/>
                                        <p:tgtEl>
                                          <p:spTgt spid="565252"/>
                                        </p:tgtEl>
                                        <p:attrNameLst>
                                          <p:attrName>ppt_x</p:attrName>
                                        </p:attrNameLst>
                                      </p:cBhvr>
                                      <p:tavLst>
                                        <p:tav tm="0">
                                          <p:val>
                                            <p:strVal val="0-#ppt_w/2"/>
                                          </p:val>
                                        </p:tav>
                                        <p:tav tm="100000">
                                          <p:val>
                                            <p:strVal val="#ppt_x"/>
                                          </p:val>
                                        </p:tav>
                                      </p:tavLst>
                                    </p:anim>
                                    <p:anim calcmode="lin" valueType="num">
                                      <p:cBhvr additive="base">
                                        <p:cTn id="8" dur="500" fill="hold"/>
                                        <p:tgtEl>
                                          <p:spTgt spid="56525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circle(in)">
                                      <p:cBhvr>
                                        <p:cTn id="13"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08925-4004-08EC-0D77-E57D76156F2F}"/>
            </a:ext>
          </a:extLst>
        </p:cNvPr>
        <p:cNvGrpSpPr/>
        <p:nvPr/>
      </p:nvGrpSpPr>
      <p:grpSpPr>
        <a:xfrm>
          <a:off x="0" y="0"/>
          <a:ext cx="0" cy="0"/>
          <a:chOff x="0" y="0"/>
          <a:chExt cx="0" cy="0"/>
        </a:xfrm>
      </p:grpSpPr>
      <p:sp>
        <p:nvSpPr>
          <p:cNvPr id="565251" name="Rectangle 3">
            <a:extLst>
              <a:ext uri="{FF2B5EF4-FFF2-40B4-BE49-F238E27FC236}">
                <a16:creationId xmlns:a16="http://schemas.microsoft.com/office/drawing/2014/main" id="{868DBDC1-0CD9-D484-1C7F-DB7C3322E1D1}"/>
              </a:ext>
            </a:extLst>
          </p:cNvPr>
          <p:cNvSpPr>
            <a:spLocks noGrp="1" noChangeArrowheads="1"/>
          </p:cNvSpPr>
          <p:nvPr>
            <p:ph type="title"/>
          </p:nvPr>
        </p:nvSpPr>
        <p:spPr>
          <a:xfrm>
            <a:off x="609600" y="304800"/>
            <a:ext cx="7772400" cy="685800"/>
          </a:xfrm>
        </p:spPr>
        <p:txBody>
          <a:bodyPr/>
          <a:lstStyle/>
          <a:p>
            <a:r>
              <a:rPr lang="en-US" altLang="en-US" sz="2800" dirty="0"/>
              <a:t>Laminar Thermal Boundary Layer</a:t>
            </a:r>
          </a:p>
        </p:txBody>
      </p:sp>
      <p:pic>
        <p:nvPicPr>
          <p:cNvPr id="565252" name="Picture 4">
            <a:extLst>
              <a:ext uri="{FF2B5EF4-FFF2-40B4-BE49-F238E27FC236}">
                <a16:creationId xmlns:a16="http://schemas.microsoft.com/office/drawing/2014/main" id="{E5C569E5-5F42-D90C-F1FE-AE6F7B698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43000"/>
            <a:ext cx="6324600" cy="22907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5253" name="Rectangle 5">
            <a:extLst>
              <a:ext uri="{FF2B5EF4-FFF2-40B4-BE49-F238E27FC236}">
                <a16:creationId xmlns:a16="http://schemas.microsoft.com/office/drawing/2014/main" id="{94819D83-230F-6BD8-37EE-63B477EBC267}"/>
              </a:ext>
            </a:extLst>
          </p:cNvPr>
          <p:cNvSpPr>
            <a:spLocks noChangeArrowheads="1"/>
          </p:cNvSpPr>
          <p:nvPr/>
        </p:nvSpPr>
        <p:spPr bwMode="auto">
          <a:xfrm>
            <a:off x="381000" y="3657600"/>
            <a:ext cx="8610600" cy="212365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0" dirty="0">
                <a:latin typeface="TimesNewRomanPSMT" charset="0"/>
              </a:rPr>
              <a:t>Fluid particles in contact with the surface attain thermal equilibrium</a:t>
            </a:r>
          </a:p>
          <a:p>
            <a:pPr>
              <a:spcBef>
                <a:spcPct val="50000"/>
              </a:spcBef>
            </a:pPr>
            <a:r>
              <a:rPr lang="en-US" altLang="en-US" b="0" i="1" dirty="0">
                <a:latin typeface="TimesNewRomanPS-ItalicMT" charset="0"/>
              </a:rPr>
              <a:t>T</a:t>
            </a:r>
            <a:r>
              <a:rPr lang="en-US" altLang="en-US" b="0" dirty="0">
                <a:latin typeface="TimesNewRomanPSMT" charset="0"/>
              </a:rPr>
              <a:t>(</a:t>
            </a:r>
            <a:r>
              <a:rPr lang="en-US" altLang="en-US" b="0" i="1" dirty="0">
                <a:latin typeface="TimesNewRomanPS-ItalicMT" charset="0"/>
              </a:rPr>
              <a:t>y=</a:t>
            </a:r>
            <a:r>
              <a:rPr lang="en-US" altLang="en-US" b="0" dirty="0">
                <a:latin typeface="TimesNewRomanPSMT" charset="0"/>
              </a:rPr>
              <a:t>0) = </a:t>
            </a:r>
            <a:r>
              <a:rPr lang="en-US" altLang="en-US" b="0" i="1" dirty="0">
                <a:latin typeface="TimesNewRomanPS-ItalicMT" charset="0"/>
              </a:rPr>
              <a:t>Ts</a:t>
            </a:r>
          </a:p>
          <a:p>
            <a:pPr>
              <a:spcBef>
                <a:spcPct val="50000"/>
              </a:spcBef>
            </a:pPr>
            <a:r>
              <a:rPr lang="en-US" altLang="en-US" b="0" dirty="0">
                <a:latin typeface="TimesNewRomanPSMT" charset="0"/>
              </a:rPr>
              <a:t>Fluid particles transfer thermal energy to adjoining layers</a:t>
            </a:r>
          </a:p>
          <a:p>
            <a:pPr>
              <a:spcBef>
                <a:spcPct val="50000"/>
              </a:spcBef>
            </a:pPr>
            <a:r>
              <a:rPr lang="en-US" altLang="en-US" b="0" i="1" dirty="0" err="1">
                <a:latin typeface="SymbolMT" charset="0"/>
              </a:rPr>
              <a:t>δ</a:t>
            </a:r>
            <a:r>
              <a:rPr lang="en-US" altLang="en-US" b="0" i="1" baseline="-25000" dirty="0" err="1">
                <a:latin typeface="TimesNewRomanPS-ItalicMT" charset="0"/>
              </a:rPr>
              <a:t>t</a:t>
            </a:r>
            <a:r>
              <a:rPr lang="en-US" altLang="en-US" b="0" i="1" dirty="0">
                <a:latin typeface="TimesNewRomanPS-ItalicMT" charset="0"/>
              </a:rPr>
              <a:t> </a:t>
            </a:r>
            <a:r>
              <a:rPr lang="en-US" altLang="en-US" b="0" i="1" dirty="0">
                <a:latin typeface="TimesNewRomanPSMT" charset="0"/>
              </a:rPr>
              <a:t>(</a:t>
            </a:r>
            <a:r>
              <a:rPr lang="en-US" altLang="en-US" b="0" i="1" dirty="0">
                <a:latin typeface="TimesNewRomanPS-ItalicMT" charset="0"/>
              </a:rPr>
              <a:t>x</a:t>
            </a:r>
            <a:r>
              <a:rPr lang="en-US" altLang="en-US" b="0" i="1" dirty="0">
                <a:latin typeface="TimesNewRomanPSMT" charset="0"/>
              </a:rPr>
              <a:t>)</a:t>
            </a:r>
            <a:r>
              <a:rPr lang="en-US" altLang="en-US" b="0" dirty="0">
                <a:latin typeface="TimesNewRomanPSMT" charset="0"/>
              </a:rPr>
              <a:t>: thermal boundary layer thickness</a:t>
            </a:r>
          </a:p>
        </p:txBody>
      </p:sp>
      <p:grpSp>
        <p:nvGrpSpPr>
          <p:cNvPr id="2" name="Group 38">
            <a:extLst>
              <a:ext uri="{FF2B5EF4-FFF2-40B4-BE49-F238E27FC236}">
                <a16:creationId xmlns:a16="http://schemas.microsoft.com/office/drawing/2014/main" id="{822BDD5D-9DEA-C04E-0AF2-7CFB25B04876}"/>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01878CDB-6286-5454-9DFD-41993EAB2809}"/>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32F3AB9F-F7FB-74AE-A32F-836B44B0FC54}"/>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49B086F3-CB7D-3EE0-288F-DE775FECB4C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64E9518-37D4-DCD2-7126-7F790047CB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690D9DB-10A7-2556-0A67-1D39AC5D3C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EBE27ADB-2B95-F560-35D5-8403205BE3C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028F5C4-3726-787F-877D-34F7608EFBF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745F0EE-2D75-08C0-0BB6-3FD69D2FE6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65C8FC1-AB9D-2862-E364-7D23B87BEEE5}"/>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335E0810-DD03-8638-3E9A-EFCDDD7F8BB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4D8C3F8C-AB10-1206-6980-51A0233DA5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A69B345A-220D-3E01-AC07-F280BE5BEEC6}"/>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27D4419-7E55-81C6-8B8C-A2466D17EEF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25AD308-8929-CC6E-63D4-8B36B2CB2C5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50557F0-16E7-A52F-9DDA-E00F5722D47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7F5F01E-CCEC-C022-6DF0-B5E26CFF1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19">
            <a:extLst>
              <a:ext uri="{FF2B5EF4-FFF2-40B4-BE49-F238E27FC236}">
                <a16:creationId xmlns:a16="http://schemas.microsoft.com/office/drawing/2014/main" id="{2A87BEBB-DB72-7F33-6BED-C2E8153CCDE3}"/>
              </a:ext>
            </a:extLst>
          </p:cNvPr>
          <p:cNvGrpSpPr/>
          <p:nvPr/>
        </p:nvGrpSpPr>
        <p:grpSpPr>
          <a:xfrm>
            <a:off x="2209800" y="5867400"/>
            <a:ext cx="4114800" cy="903288"/>
            <a:chOff x="2209800" y="5867400"/>
            <a:chExt cx="4114800" cy="903288"/>
          </a:xfrm>
        </p:grpSpPr>
        <p:pic>
          <p:nvPicPr>
            <p:cNvPr id="565254" name="Picture 6">
              <a:extLst>
                <a:ext uri="{FF2B5EF4-FFF2-40B4-BE49-F238E27FC236}">
                  <a16:creationId xmlns:a16="http://schemas.microsoft.com/office/drawing/2014/main" id="{5F0E9DEB-C41F-F20E-8A84-A24430CB6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867400"/>
              <a:ext cx="4114800" cy="903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a:extLst>
                <a:ext uri="{FF2B5EF4-FFF2-40B4-BE49-F238E27FC236}">
                  <a16:creationId xmlns:a16="http://schemas.microsoft.com/office/drawing/2014/main" id="{DD9F1ACA-1FD6-E6A3-0F84-3315F91E9244}"/>
                </a:ext>
              </a:extLst>
            </p:cNvPr>
            <p:cNvSpPr txBox="1"/>
            <p:nvPr/>
          </p:nvSpPr>
          <p:spPr>
            <a:xfrm>
              <a:off x="5486400" y="6015335"/>
              <a:ext cx="723275" cy="461665"/>
            </a:xfrm>
            <a:prstGeom prst="rect">
              <a:avLst/>
            </a:prstGeom>
            <a:solidFill>
              <a:schemeClr val="bg1"/>
            </a:solidFill>
          </p:spPr>
          <p:txBody>
            <a:bodyPr wrap="none" rtlCol="0">
              <a:spAutoFit/>
            </a:bodyPr>
            <a:lstStyle/>
            <a:p>
              <a:r>
                <a:rPr lang="en-US" dirty="0"/>
                <a:t>0.01</a:t>
              </a:r>
              <a:endParaRPr lang="en-IN" dirty="0"/>
            </a:p>
          </p:txBody>
        </p:sp>
      </p:grpSp>
    </p:spTree>
    <p:extLst>
      <p:ext uri="{BB962C8B-B14F-4D97-AF65-F5344CB8AC3E}">
        <p14:creationId xmlns:p14="http://schemas.microsoft.com/office/powerpoint/2010/main" val="1069766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65252"/>
                                        </p:tgtEl>
                                        <p:attrNameLst>
                                          <p:attrName>style.visibility</p:attrName>
                                        </p:attrNameLst>
                                      </p:cBhvr>
                                      <p:to>
                                        <p:strVal val="visible"/>
                                      </p:to>
                                    </p:set>
                                    <p:anim calcmode="lin" valueType="num">
                                      <p:cBhvr additive="base">
                                        <p:cTn id="7" dur="500" fill="hold"/>
                                        <p:tgtEl>
                                          <p:spTgt spid="565252"/>
                                        </p:tgtEl>
                                        <p:attrNameLst>
                                          <p:attrName>ppt_x</p:attrName>
                                        </p:attrNameLst>
                                      </p:cBhvr>
                                      <p:tavLst>
                                        <p:tav tm="0">
                                          <p:val>
                                            <p:strVal val="0-#ppt_w/2"/>
                                          </p:val>
                                        </p:tav>
                                        <p:tav tm="100000">
                                          <p:val>
                                            <p:strVal val="#ppt_x"/>
                                          </p:val>
                                        </p:tav>
                                      </p:tavLst>
                                    </p:anim>
                                    <p:anim calcmode="lin" valueType="num">
                                      <p:cBhvr additive="base">
                                        <p:cTn id="8" dur="500" fill="hold"/>
                                        <p:tgtEl>
                                          <p:spTgt spid="56525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65253"/>
                                        </p:tgtEl>
                                        <p:attrNameLst>
                                          <p:attrName>style.visibility</p:attrName>
                                        </p:attrNameLst>
                                      </p:cBhvr>
                                      <p:to>
                                        <p:strVal val="visible"/>
                                      </p:to>
                                    </p:set>
                                    <p:anim calcmode="lin" valueType="num">
                                      <p:cBhvr additive="base">
                                        <p:cTn id="13" dur="500" fill="hold"/>
                                        <p:tgtEl>
                                          <p:spTgt spid="565253"/>
                                        </p:tgtEl>
                                        <p:attrNameLst>
                                          <p:attrName>ppt_x</p:attrName>
                                        </p:attrNameLst>
                                      </p:cBhvr>
                                      <p:tavLst>
                                        <p:tav tm="0">
                                          <p:val>
                                            <p:strVal val="0-#ppt_w/2"/>
                                          </p:val>
                                        </p:tav>
                                        <p:tav tm="100000">
                                          <p:val>
                                            <p:strVal val="#ppt_x"/>
                                          </p:val>
                                        </p:tav>
                                      </p:tavLst>
                                    </p:anim>
                                    <p:anim calcmode="lin" valueType="num">
                                      <p:cBhvr additive="base">
                                        <p:cTn id="14" dur="500" fill="hold"/>
                                        <p:tgtEl>
                                          <p:spTgt spid="56525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A4FC-508A-84BA-1AC2-3468D9405097}"/>
            </a:ext>
          </a:extLst>
        </p:cNvPr>
        <p:cNvGrpSpPr/>
        <p:nvPr/>
      </p:nvGrpSpPr>
      <p:grpSpPr>
        <a:xfrm>
          <a:off x="0" y="0"/>
          <a:ext cx="0" cy="0"/>
          <a:chOff x="0" y="0"/>
          <a:chExt cx="0" cy="0"/>
        </a:xfrm>
      </p:grpSpPr>
      <p:sp>
        <p:nvSpPr>
          <p:cNvPr id="566275" name="Rectangle 3">
            <a:extLst>
              <a:ext uri="{FF2B5EF4-FFF2-40B4-BE49-F238E27FC236}">
                <a16:creationId xmlns:a16="http://schemas.microsoft.com/office/drawing/2014/main" id="{1B470F50-9781-41F5-D6C8-59DF24346AE5}"/>
              </a:ext>
            </a:extLst>
          </p:cNvPr>
          <p:cNvSpPr>
            <a:spLocks noGrp="1" noChangeArrowheads="1"/>
          </p:cNvSpPr>
          <p:nvPr>
            <p:ph type="title"/>
          </p:nvPr>
        </p:nvSpPr>
        <p:spPr>
          <a:xfrm>
            <a:off x="457200" y="270637"/>
            <a:ext cx="5867400" cy="796163"/>
          </a:xfrm>
        </p:spPr>
        <p:txBody>
          <a:bodyPr/>
          <a:lstStyle/>
          <a:p>
            <a:r>
              <a:rPr lang="en-US" altLang="en-US" sz="2800" dirty="0"/>
              <a:t>Hot Surface Laminar Thermal Boundary Layer</a:t>
            </a:r>
          </a:p>
        </p:txBody>
      </p:sp>
      <p:sp>
        <p:nvSpPr>
          <p:cNvPr id="566276" name="Rectangle 4">
            <a:extLst>
              <a:ext uri="{FF2B5EF4-FFF2-40B4-BE49-F238E27FC236}">
                <a16:creationId xmlns:a16="http://schemas.microsoft.com/office/drawing/2014/main" id="{6D77F0D1-3DCA-887B-527F-D13BD17D678E}"/>
              </a:ext>
            </a:extLst>
          </p:cNvPr>
          <p:cNvSpPr>
            <a:spLocks noChangeArrowheads="1"/>
          </p:cNvSpPr>
          <p:nvPr/>
        </p:nvSpPr>
        <p:spPr bwMode="auto">
          <a:xfrm>
            <a:off x="501650" y="1295400"/>
            <a:ext cx="59753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solidFill>
                  <a:srgbClr val="000000"/>
                </a:solidFill>
              </a:rPr>
              <a:t>Plate surface is warmer than the fluid (</a:t>
            </a:r>
            <a:r>
              <a:rPr lang="en-US" altLang="en-US" b="0" i="1" dirty="0">
                <a:solidFill>
                  <a:srgbClr val="000000"/>
                </a:solidFill>
              </a:rPr>
              <a:t>T</a:t>
            </a:r>
            <a:r>
              <a:rPr lang="en-US" altLang="en-US" b="0" i="1" baseline="-25000" dirty="0">
                <a:solidFill>
                  <a:srgbClr val="000000"/>
                </a:solidFill>
              </a:rPr>
              <a:t>s</a:t>
            </a:r>
            <a:r>
              <a:rPr lang="en-US" altLang="en-US" b="0" i="1" dirty="0">
                <a:solidFill>
                  <a:srgbClr val="000000"/>
                </a:solidFill>
              </a:rPr>
              <a:t> </a:t>
            </a:r>
            <a:r>
              <a:rPr lang="en-US" altLang="en-US" b="0" dirty="0">
                <a:solidFill>
                  <a:srgbClr val="000000"/>
                </a:solidFill>
              </a:rPr>
              <a:t>&gt; </a:t>
            </a:r>
            <a:r>
              <a:rPr lang="en-US" altLang="en-US" b="0" i="1" dirty="0">
                <a:solidFill>
                  <a:srgbClr val="000000"/>
                </a:solidFill>
              </a:rPr>
              <a:t>T</a:t>
            </a:r>
            <a:r>
              <a:rPr lang="en-US" altLang="en-US" b="0" baseline="-25000" dirty="0">
                <a:solidFill>
                  <a:srgbClr val="000000"/>
                </a:solidFill>
              </a:rPr>
              <a:t>∞</a:t>
            </a:r>
            <a:r>
              <a:rPr lang="en-US" altLang="en-US" b="0" dirty="0">
                <a:solidFill>
                  <a:srgbClr val="000000"/>
                </a:solidFill>
              </a:rPr>
              <a:t>) </a:t>
            </a:r>
          </a:p>
        </p:txBody>
      </p:sp>
      <p:pic>
        <p:nvPicPr>
          <p:cNvPr id="566277" name="Picture 5">
            <a:extLst>
              <a:ext uri="{FF2B5EF4-FFF2-40B4-BE49-F238E27FC236}">
                <a16:creationId xmlns:a16="http://schemas.microsoft.com/office/drawing/2014/main" id="{8C5AF833-9622-B518-00F8-88ED8AF14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905000"/>
            <a:ext cx="5943600" cy="4784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38">
            <a:extLst>
              <a:ext uri="{FF2B5EF4-FFF2-40B4-BE49-F238E27FC236}">
                <a16:creationId xmlns:a16="http://schemas.microsoft.com/office/drawing/2014/main" id="{43A862E5-600E-4DBC-78E6-605DC76AEE55}"/>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61A8CDEE-71FE-2A16-F39B-FB1A9C762338}"/>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BE46ED24-5B86-4FEA-50A0-5C23872C90EC}"/>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B942BD40-80E6-8CDF-06B9-E2FD81861FD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2C02E2B-F899-CEC0-D6DE-08680F9B7E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8C21F26-E362-69EA-57CE-A95C385095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ED39B1D5-8AE4-2EDB-A689-89877C700A6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472AD19-B203-0F0E-C167-86F7CDB1E2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7F4F1E2-2240-AB78-7F5C-35A5E26BA0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5C2E7A6A-BCE1-80D9-42A5-CDA951512C82}"/>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BBFDC3E9-962A-01C0-CD6C-E9B629C032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568E76E-C629-3ED9-921F-6BD62159E8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5B756B0A-BB45-D0A5-D10A-B9D3934A8DD6}"/>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08B4DDC-B792-A291-C627-5D7697D3C5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D4ED17B-E036-28CD-6EDE-9902911C697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5A54CC1-77C5-A25A-5BEE-54450F42F0D8}"/>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654BC3E-62C0-EEC5-80AE-1538A9B68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338426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66276"/>
                                        </p:tgtEl>
                                        <p:attrNameLst>
                                          <p:attrName>style.visibility</p:attrName>
                                        </p:attrNameLst>
                                      </p:cBhvr>
                                      <p:to>
                                        <p:strVal val="visible"/>
                                      </p:to>
                                    </p:set>
                                    <p:anim calcmode="lin" valueType="num">
                                      <p:cBhvr additive="base">
                                        <p:cTn id="7" dur="500" fill="hold"/>
                                        <p:tgtEl>
                                          <p:spTgt spid="566276"/>
                                        </p:tgtEl>
                                        <p:attrNameLst>
                                          <p:attrName>ppt_x</p:attrName>
                                        </p:attrNameLst>
                                      </p:cBhvr>
                                      <p:tavLst>
                                        <p:tav tm="0">
                                          <p:val>
                                            <p:strVal val="0-#ppt_w/2"/>
                                          </p:val>
                                        </p:tav>
                                        <p:tav tm="100000">
                                          <p:val>
                                            <p:strVal val="#ppt_x"/>
                                          </p:val>
                                        </p:tav>
                                      </p:tavLst>
                                    </p:anim>
                                    <p:anim calcmode="lin" valueType="num">
                                      <p:cBhvr additive="base">
                                        <p:cTn id="8" dur="500" fill="hold"/>
                                        <p:tgtEl>
                                          <p:spTgt spid="56627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66277"/>
                                        </p:tgtEl>
                                        <p:attrNameLst>
                                          <p:attrName>style.visibility</p:attrName>
                                        </p:attrNameLst>
                                      </p:cBhvr>
                                      <p:to>
                                        <p:strVal val="visible"/>
                                      </p:to>
                                    </p:set>
                                    <p:anim calcmode="lin" valueType="num">
                                      <p:cBhvr additive="base">
                                        <p:cTn id="13" dur="500" fill="hold"/>
                                        <p:tgtEl>
                                          <p:spTgt spid="566277"/>
                                        </p:tgtEl>
                                        <p:attrNameLst>
                                          <p:attrName>ppt_x</p:attrName>
                                        </p:attrNameLst>
                                      </p:cBhvr>
                                      <p:tavLst>
                                        <p:tav tm="0">
                                          <p:val>
                                            <p:strVal val="0-#ppt_w/2"/>
                                          </p:val>
                                        </p:tav>
                                        <p:tav tm="100000">
                                          <p:val>
                                            <p:strVal val="#ppt_x"/>
                                          </p:val>
                                        </p:tav>
                                      </p:tavLst>
                                    </p:anim>
                                    <p:anim calcmode="lin" valueType="num">
                                      <p:cBhvr additive="base">
                                        <p:cTn id="14" dur="500" fill="hold"/>
                                        <p:tgtEl>
                                          <p:spTgt spid="5662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CE1CF-EE40-D3B3-D532-62F10BF277C2}"/>
            </a:ext>
          </a:extLst>
        </p:cNvPr>
        <p:cNvGrpSpPr/>
        <p:nvPr/>
      </p:nvGrpSpPr>
      <p:grpSpPr>
        <a:xfrm>
          <a:off x="0" y="0"/>
          <a:ext cx="0" cy="0"/>
          <a:chOff x="0" y="0"/>
          <a:chExt cx="0" cy="0"/>
        </a:xfrm>
      </p:grpSpPr>
      <p:sp>
        <p:nvSpPr>
          <p:cNvPr id="567299" name="Rectangle 3">
            <a:extLst>
              <a:ext uri="{FF2B5EF4-FFF2-40B4-BE49-F238E27FC236}">
                <a16:creationId xmlns:a16="http://schemas.microsoft.com/office/drawing/2014/main" id="{42DC0892-B594-321A-E892-03BAE3EA58CD}"/>
              </a:ext>
            </a:extLst>
          </p:cNvPr>
          <p:cNvSpPr>
            <a:spLocks noGrp="1" noChangeArrowheads="1"/>
          </p:cNvSpPr>
          <p:nvPr>
            <p:ph type="title"/>
          </p:nvPr>
        </p:nvSpPr>
        <p:spPr>
          <a:xfrm>
            <a:off x="228600" y="228600"/>
            <a:ext cx="5715000" cy="838200"/>
          </a:xfrm>
        </p:spPr>
        <p:txBody>
          <a:bodyPr/>
          <a:lstStyle/>
          <a:p>
            <a:r>
              <a:rPr lang="en-US" altLang="en-US" sz="2800" dirty="0"/>
              <a:t>Cold Surface Laminar Thermal Boundary Layer</a:t>
            </a:r>
          </a:p>
        </p:txBody>
      </p:sp>
      <p:sp>
        <p:nvSpPr>
          <p:cNvPr id="567300" name="Rectangle 4">
            <a:extLst>
              <a:ext uri="{FF2B5EF4-FFF2-40B4-BE49-F238E27FC236}">
                <a16:creationId xmlns:a16="http://schemas.microsoft.com/office/drawing/2014/main" id="{D9E797C4-6632-254D-D0B4-ED6E54967626}"/>
              </a:ext>
            </a:extLst>
          </p:cNvPr>
          <p:cNvSpPr>
            <a:spLocks noChangeArrowheads="1"/>
          </p:cNvSpPr>
          <p:nvPr/>
        </p:nvSpPr>
        <p:spPr bwMode="auto">
          <a:xfrm>
            <a:off x="457200" y="1219200"/>
            <a:ext cx="58054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solidFill>
                  <a:srgbClr val="000000"/>
                </a:solidFill>
              </a:rPr>
              <a:t>Plate surface is cooler than the fluid (</a:t>
            </a:r>
            <a:r>
              <a:rPr lang="en-US" altLang="en-US" b="0" i="1">
                <a:solidFill>
                  <a:srgbClr val="000000"/>
                </a:solidFill>
              </a:rPr>
              <a:t>T</a:t>
            </a:r>
            <a:r>
              <a:rPr lang="en-US" altLang="en-US" b="0" i="1" baseline="-25000">
                <a:solidFill>
                  <a:srgbClr val="000000"/>
                </a:solidFill>
              </a:rPr>
              <a:t>s</a:t>
            </a:r>
            <a:r>
              <a:rPr lang="en-US" altLang="en-US" b="0" i="1">
                <a:solidFill>
                  <a:srgbClr val="000000"/>
                </a:solidFill>
              </a:rPr>
              <a:t> </a:t>
            </a:r>
            <a:r>
              <a:rPr lang="en-US" altLang="en-US" b="0">
                <a:solidFill>
                  <a:srgbClr val="000000"/>
                </a:solidFill>
              </a:rPr>
              <a:t>&lt; </a:t>
            </a:r>
            <a:r>
              <a:rPr lang="en-US" altLang="en-US" b="0" i="1">
                <a:solidFill>
                  <a:srgbClr val="000000"/>
                </a:solidFill>
              </a:rPr>
              <a:t>T</a:t>
            </a:r>
            <a:r>
              <a:rPr lang="en-US" altLang="en-US" b="0" baseline="-25000">
                <a:solidFill>
                  <a:srgbClr val="000000"/>
                </a:solidFill>
              </a:rPr>
              <a:t>∞</a:t>
            </a:r>
            <a:r>
              <a:rPr lang="en-US" altLang="en-US" b="0">
                <a:solidFill>
                  <a:srgbClr val="000000"/>
                </a:solidFill>
              </a:rPr>
              <a:t>) </a:t>
            </a:r>
          </a:p>
        </p:txBody>
      </p:sp>
      <p:pic>
        <p:nvPicPr>
          <p:cNvPr id="567301" name="Picture 5">
            <a:extLst>
              <a:ext uri="{FF2B5EF4-FFF2-40B4-BE49-F238E27FC236}">
                <a16:creationId xmlns:a16="http://schemas.microsoft.com/office/drawing/2014/main" id="{F2349DC0-7769-9DFB-8CD4-0684AEFDD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28800"/>
            <a:ext cx="5791200" cy="48498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38">
            <a:extLst>
              <a:ext uri="{FF2B5EF4-FFF2-40B4-BE49-F238E27FC236}">
                <a16:creationId xmlns:a16="http://schemas.microsoft.com/office/drawing/2014/main" id="{609BE476-BDDA-C3B4-AE05-E072BF9091D3}"/>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30A2E499-090E-C395-C242-1C4D5C9929A8}"/>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46A8B878-37CC-8AC2-312A-D9BA262809FB}"/>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BFAC930A-4B37-1A2D-3765-95E7ACB1570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9DB3321-B3AB-ABB7-9951-496ECD5A597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DCEFF27C-275F-BA45-FD12-0458614C65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0C378A08-5AD5-14B7-BF78-DD3A0A25D7AE}"/>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C80A730-1572-422B-EA18-338C482B8D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F857C91-C0DA-A06F-6A06-3230C072BF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101FCAAF-2509-0193-00FF-2E65D763B7F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6D7D249A-39DB-D255-E87B-94EECF63CA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E341A375-1AF8-890F-921F-34E352A8243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AE6CD3E-061B-05AD-F4FA-1B006F5E11E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69A2E34-E694-B51C-244D-96425F5706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74B0301-5425-7A28-78BF-679B206C57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7FA7747-0A38-0E76-3890-DD625067A16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7D14038-2233-9310-D7E1-E38A4A1D3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9668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67300"/>
                                        </p:tgtEl>
                                        <p:attrNameLst>
                                          <p:attrName>style.visibility</p:attrName>
                                        </p:attrNameLst>
                                      </p:cBhvr>
                                      <p:to>
                                        <p:strVal val="visible"/>
                                      </p:to>
                                    </p:set>
                                    <p:anim calcmode="lin" valueType="num">
                                      <p:cBhvr additive="base">
                                        <p:cTn id="7" dur="500" fill="hold"/>
                                        <p:tgtEl>
                                          <p:spTgt spid="567300"/>
                                        </p:tgtEl>
                                        <p:attrNameLst>
                                          <p:attrName>ppt_x</p:attrName>
                                        </p:attrNameLst>
                                      </p:cBhvr>
                                      <p:tavLst>
                                        <p:tav tm="0">
                                          <p:val>
                                            <p:strVal val="0-#ppt_w/2"/>
                                          </p:val>
                                        </p:tav>
                                        <p:tav tm="100000">
                                          <p:val>
                                            <p:strVal val="#ppt_x"/>
                                          </p:val>
                                        </p:tav>
                                      </p:tavLst>
                                    </p:anim>
                                    <p:anim calcmode="lin" valueType="num">
                                      <p:cBhvr additive="base">
                                        <p:cTn id="8" dur="500" fill="hold"/>
                                        <p:tgtEl>
                                          <p:spTgt spid="56730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67301"/>
                                        </p:tgtEl>
                                        <p:attrNameLst>
                                          <p:attrName>style.visibility</p:attrName>
                                        </p:attrNameLst>
                                      </p:cBhvr>
                                      <p:to>
                                        <p:strVal val="visible"/>
                                      </p:to>
                                    </p:set>
                                    <p:anim calcmode="lin" valueType="num">
                                      <p:cBhvr additive="base">
                                        <p:cTn id="13" dur="500" fill="hold"/>
                                        <p:tgtEl>
                                          <p:spTgt spid="567301"/>
                                        </p:tgtEl>
                                        <p:attrNameLst>
                                          <p:attrName>ppt_x</p:attrName>
                                        </p:attrNameLst>
                                      </p:cBhvr>
                                      <p:tavLst>
                                        <p:tav tm="0">
                                          <p:val>
                                            <p:strVal val="0-#ppt_w/2"/>
                                          </p:val>
                                        </p:tav>
                                        <p:tav tm="100000">
                                          <p:val>
                                            <p:strVal val="#ppt_x"/>
                                          </p:val>
                                        </p:tav>
                                      </p:tavLst>
                                    </p:anim>
                                    <p:anim calcmode="lin" valueType="num">
                                      <p:cBhvr additive="base">
                                        <p:cTn id="14" dur="500" fill="hold"/>
                                        <p:tgtEl>
                                          <p:spTgt spid="567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861A8-F728-08EF-C48E-63B274A72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09B5C-F472-CE31-BBBC-4EC68B83B44A}"/>
              </a:ext>
            </a:extLst>
          </p:cNvPr>
          <p:cNvSpPr>
            <a:spLocks noGrp="1"/>
          </p:cNvSpPr>
          <p:nvPr>
            <p:ph type="title"/>
          </p:nvPr>
        </p:nvSpPr>
        <p:spPr>
          <a:xfrm>
            <a:off x="304799" y="76200"/>
            <a:ext cx="7014785" cy="1143000"/>
          </a:xfrm>
        </p:spPr>
        <p:txBody>
          <a:bodyPr/>
          <a:lstStyle/>
          <a:p>
            <a:r>
              <a:rPr lang="en-US" sz="2800" b="0" i="0" u="none" strike="noStrike" baseline="0" dirty="0">
                <a:solidFill>
                  <a:srgbClr val="292526"/>
                </a:solidFill>
              </a:rPr>
              <a:t>Velocity and Temperature boundary layers near a plate parallel to a Laminar Uniform Flow</a:t>
            </a:r>
            <a:endParaRPr lang="en-IN" sz="2800" dirty="0"/>
          </a:p>
        </p:txBody>
      </p:sp>
      <p:grpSp>
        <p:nvGrpSpPr>
          <p:cNvPr id="6" name="Group 38">
            <a:extLst>
              <a:ext uri="{FF2B5EF4-FFF2-40B4-BE49-F238E27FC236}">
                <a16:creationId xmlns:a16="http://schemas.microsoft.com/office/drawing/2014/main" id="{584B9414-BEE8-A076-3720-979945A82584}"/>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3D155A8A-30CC-6AB7-7E0A-C22B98B008A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F549703-1388-C634-50FF-A38596F61EC7}"/>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8649DCF8-48E9-C2FD-5A46-91CF1A06AE4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B2F0C30-4917-3200-07ED-0DBF0C29D3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45916EA7-A717-0CAD-212C-B9C29639CB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92213B2A-393B-AB09-F9A7-4F9318E5F65A}"/>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D7812400-0767-0176-3664-07FD489080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ECB5735-8911-4EB9-34F7-8C31A07F7A6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DDE55F5E-F376-7FE0-75AE-C21C53F9F2F4}"/>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DF30029-ABC3-1D3A-6761-E38DC92C4B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7757C5C-1799-C7DA-BEBF-1F5B2426DE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C13605D-6F37-7EAA-BC1B-ED67CA1CA90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A44B77A-9575-CF02-7510-79F0B0AF52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6B215BB-7F4E-CC8C-8B0E-CB7686D380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FE4AF01-D54C-6E8C-8D09-F36B4621D1C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F4F5489-AB6D-A592-0BBB-B1E58B905D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Content Placeholder 22">
            <a:extLst>
              <a:ext uri="{FF2B5EF4-FFF2-40B4-BE49-F238E27FC236}">
                <a16:creationId xmlns:a16="http://schemas.microsoft.com/office/drawing/2014/main" id="{FC9D2E2F-7877-8900-2379-21C840F89C8D}"/>
              </a:ext>
            </a:extLst>
          </p:cNvPr>
          <p:cNvPicPr>
            <a:picLocks noGrp="1" noChangeAspect="1"/>
          </p:cNvPicPr>
          <p:nvPr>
            <p:ph idx="1"/>
          </p:nvPr>
        </p:nvPicPr>
        <p:blipFill>
          <a:blip r:embed="rId3"/>
          <a:stretch>
            <a:fillRect/>
          </a:stretch>
        </p:blipFill>
        <p:spPr>
          <a:xfrm>
            <a:off x="685800" y="2396703"/>
            <a:ext cx="7772400" cy="3065735"/>
          </a:xfr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1261E7A-B3F5-2871-2CC6-6E766AF0EEAF}"/>
                  </a:ext>
                </a:extLst>
              </p:cNvPr>
              <p:cNvSpPr txBox="1"/>
              <p:nvPr/>
            </p:nvSpPr>
            <p:spPr>
              <a:xfrm>
                <a:off x="1524000" y="5190452"/>
                <a:ext cx="5487977" cy="1271438"/>
              </a:xfrm>
              <a:prstGeom prst="rect">
                <a:avLst/>
              </a:prstGeom>
              <a:noFill/>
            </p:spPr>
            <p:txBody>
              <a:bodyPr wrap="none" rtlCol="0">
                <a:spAutoFit/>
              </a:bodyPr>
              <a:lstStyle/>
              <a:p>
                <a14:m>
                  <m:oMath xmlns:m="http://schemas.openxmlformats.org/officeDocument/2006/math">
                    <m:d>
                      <m:dPr>
                        <m:begChr m:val=""/>
                        <m:endChr m:val="}"/>
                        <m:ctrlPr>
                          <a:rPr lang="en-IN" i="1" smtClean="0">
                            <a:latin typeface="Cambria Math" panose="02040503050406030204" pitchFamily="18" charset="0"/>
                          </a:rPr>
                        </m:ctrlPr>
                      </m:dPr>
                      <m:e>
                        <m:m>
                          <m:mPr>
                            <m:mcs>
                              <m:mc>
                                <m:mcPr>
                                  <m:count m:val="1"/>
                                  <m:mcJc m:val="center"/>
                                </m:mcPr>
                              </m:mc>
                            </m:mcs>
                            <m:ctrlPr>
                              <a:rPr lang="en-IN" i="1" smtClean="0">
                                <a:latin typeface="Cambria Math" panose="02040503050406030204" pitchFamily="18" charset="0"/>
                              </a:rPr>
                            </m:ctrlPr>
                          </m:mPr>
                          <m:mr>
                            <m:e>
                              <m:r>
                                <m:rPr>
                                  <m:nor/>
                                </m:rPr>
                                <a:rPr lang="en-IN"/>
                                <m:t>No</m:t>
                              </m:r>
                              <m:r>
                                <m:rPr>
                                  <m:nor/>
                                </m:rPr>
                                <a:rPr lang="en-IN"/>
                                <m:t> </m:t>
                              </m:r>
                              <m:r>
                                <m:rPr>
                                  <m:nor/>
                                </m:rPr>
                                <a:rPr lang="en-IN"/>
                                <m:t>slip</m:t>
                              </m:r>
                              <m:r>
                                <m:rPr>
                                  <m:nor/>
                                </m:rPr>
                                <a:rPr lang="en-IN"/>
                                <m:t> </m:t>
                              </m:r>
                              <m:r>
                                <m:rPr>
                                  <m:nor/>
                                </m:rPr>
                                <a:rPr lang="en-IN" i="1"/>
                                <m:t>u</m:t>
                              </m:r>
                              <m:r>
                                <m:rPr>
                                  <m:nor/>
                                </m:rPr>
                                <a:rPr lang="en-IN" i="1"/>
                                <m:t> </m:t>
                              </m:r>
                              <m:r>
                                <m:rPr>
                                  <m:nor/>
                                </m:rPr>
                                <a:rPr lang="en-IN"/>
                                <m:t>= 0</m:t>
                              </m:r>
                            </m:e>
                          </m:mr>
                          <m:mr>
                            <m:e>
                              <m:r>
                                <m:rPr>
                                  <m:nor/>
                                </m:rPr>
                                <a:rPr lang="en-IN"/>
                                <m:t>Impermeability</m:t>
                              </m:r>
                              <m:r>
                                <m:rPr>
                                  <m:nor/>
                                </m:rPr>
                                <a:rPr lang="en-IN"/>
                                <m:t> </m:t>
                              </m:r>
                              <m:r>
                                <m:rPr>
                                  <m:nor/>
                                </m:rPr>
                                <a:rPr lang="en-IN" i="1"/>
                                <m:t>v</m:t>
                              </m:r>
                              <m:r>
                                <m:rPr>
                                  <m:nor/>
                                </m:rPr>
                                <a:rPr lang="en-IN" i="1"/>
                                <m:t> </m:t>
                              </m:r>
                              <m:r>
                                <m:rPr>
                                  <m:nor/>
                                </m:rPr>
                                <a:rPr lang="en-IN"/>
                                <m:t>= 0</m:t>
                              </m:r>
                            </m:e>
                          </m:mr>
                          <m:mr>
                            <m:e>
                              <m:r>
                                <m:rPr>
                                  <m:nor/>
                                </m:rPr>
                                <a:rPr lang="en-IN"/>
                                <m:t>Wall</m:t>
                              </m:r>
                              <m:r>
                                <m:rPr>
                                  <m:nor/>
                                </m:rPr>
                                <a:rPr lang="en-IN"/>
                                <m:t> </m:t>
                              </m:r>
                              <m:r>
                                <m:rPr>
                                  <m:nor/>
                                </m:rPr>
                                <a:rPr lang="en-IN"/>
                                <m:t>temperature</m:t>
                              </m:r>
                              <m:r>
                                <m:rPr>
                                  <m:nor/>
                                </m:rPr>
                                <a:rPr lang="en-IN"/>
                                <m:t> </m:t>
                              </m:r>
                              <m:r>
                                <m:rPr>
                                  <m:nor/>
                                </m:rPr>
                                <a:rPr lang="en-IN" i="1"/>
                                <m:t>T</m:t>
                              </m:r>
                              <m:r>
                                <m:rPr>
                                  <m:nor/>
                                </m:rPr>
                                <a:rPr lang="en-IN" i="1"/>
                                <m:t> </m:t>
                              </m:r>
                              <m:r>
                                <m:rPr>
                                  <m:nor/>
                                </m:rPr>
                                <a:rPr lang="en-IN"/>
                                <m:t>= </m:t>
                              </m:r>
                              <m:sSub>
                                <m:sSubPr>
                                  <m:ctrlPr>
                                    <a:rPr lang="en-IN"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e>
                          </m:mr>
                        </m:m>
                      </m:e>
                    </m:d>
                  </m:oMath>
                </a14:m>
                <a:r>
                  <a:rPr lang="en-IN" dirty="0"/>
                  <a:t> At the Solid Wall</a:t>
                </a:r>
              </a:p>
            </p:txBody>
          </p:sp>
        </mc:Choice>
        <mc:Fallback xmlns="">
          <p:sp>
            <p:nvSpPr>
              <p:cNvPr id="25" name="TextBox 24">
                <a:extLst>
                  <a:ext uri="{FF2B5EF4-FFF2-40B4-BE49-F238E27FC236}">
                    <a16:creationId xmlns:a16="http://schemas.microsoft.com/office/drawing/2014/main" id="{71261E7A-B3F5-2871-2CC6-6E766AF0EEAF}"/>
                  </a:ext>
                </a:extLst>
              </p:cNvPr>
              <p:cNvSpPr txBox="1">
                <a:spLocks noRot="1" noChangeAspect="1" noMove="1" noResize="1" noEditPoints="1" noAdjustHandles="1" noChangeArrowheads="1" noChangeShapeType="1" noTextEdit="1"/>
              </p:cNvSpPr>
              <p:nvPr/>
            </p:nvSpPr>
            <p:spPr>
              <a:xfrm>
                <a:off x="1524000" y="5190452"/>
                <a:ext cx="5487977" cy="1271438"/>
              </a:xfrm>
              <a:prstGeom prst="rect">
                <a:avLst/>
              </a:prstGeom>
              <a:blipFill>
                <a:blip r:embed="rId4"/>
                <a:stretch>
                  <a:fillRect r="-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698BFF8-B9CC-CF0D-7118-F2822498D605}"/>
                  </a:ext>
                </a:extLst>
              </p:cNvPr>
              <p:cNvSpPr txBox="1"/>
              <p:nvPr/>
            </p:nvSpPr>
            <p:spPr>
              <a:xfrm>
                <a:off x="320675" y="1143000"/>
                <a:ext cx="8518526" cy="1271438"/>
              </a:xfrm>
              <a:prstGeom prst="rect">
                <a:avLst/>
              </a:prstGeom>
              <a:noFill/>
            </p:spPr>
            <p:txBody>
              <a:bodyPr wrap="square" rtlCol="0">
                <a:spAutoFit/>
              </a:bodyPr>
              <a:lstStyle/>
              <a:p>
                <a14:m>
                  <m:oMath xmlns:m="http://schemas.openxmlformats.org/officeDocument/2006/math">
                    <m:d>
                      <m:dPr>
                        <m:begChr m:val=""/>
                        <m:endChr m:val="}"/>
                        <m:ctrlPr>
                          <a:rPr lang="en-IN" i="1" smtClean="0">
                            <a:latin typeface="Cambria Math" panose="02040503050406030204" pitchFamily="18" charset="0"/>
                          </a:rPr>
                        </m:ctrlPr>
                      </m:dPr>
                      <m:e>
                        <m:m>
                          <m:mPr>
                            <m:mcs>
                              <m:mc>
                                <m:mcPr>
                                  <m:count m:val="1"/>
                                  <m:mcJc m:val="center"/>
                                </m:mcPr>
                              </m:mc>
                            </m:mcs>
                            <m:ctrlPr>
                              <a:rPr lang="en-IN" i="1" smtClean="0">
                                <a:latin typeface="Cambria Math" panose="02040503050406030204" pitchFamily="18" charset="0"/>
                              </a:rPr>
                            </m:ctrlPr>
                          </m:mPr>
                          <m:mr>
                            <m:e>
                              <m:r>
                                <m:rPr>
                                  <m:brk m:alnAt="7"/>
                                </m:rPr>
                                <a:rPr lang="en-US" b="0" i="1" smtClean="0">
                                  <a:latin typeface="Cambria Math" panose="02040503050406030204" pitchFamily="18" charset="0"/>
                                </a:rPr>
                                <m:t>𝐿</m:t>
                              </m:r>
                              <m:r>
                                <a:rPr lang="en-US" b="0" i="1" smtClean="0">
                                  <a:latin typeface="Cambria Math" panose="02040503050406030204" pitchFamily="18" charset="0"/>
                                </a:rPr>
                                <m:t>𝑎𝑚𝑖𝑛𝑎𝑟</m:t>
                              </m:r>
                              <m:r>
                                <a:rPr lang="en-US" b="0" i="1" smtClean="0">
                                  <a:latin typeface="Cambria Math" panose="02040503050406030204" pitchFamily="18" charset="0"/>
                                </a:rPr>
                                <m:t> </m:t>
                              </m:r>
                              <m:r>
                                <m:rPr>
                                  <m:nor/>
                                </m:rPr>
                                <a:rPr lang="en-IN"/>
                                <m:t>Uniform</m:t>
                              </m:r>
                              <m:r>
                                <m:rPr>
                                  <m:nor/>
                                </m:rPr>
                                <a:rPr lang="en-IN"/>
                                <m:t> </m:t>
                              </m:r>
                              <m:r>
                                <m:rPr>
                                  <m:nor/>
                                </m:rPr>
                                <a:rPr lang="en-IN"/>
                                <m:t>flow</m:t>
                              </m:r>
                              <m:r>
                                <m:rPr>
                                  <m:nor/>
                                </m:rPr>
                                <a:rPr lang="en-IN"/>
                                <m:t> </m:t>
                              </m:r>
                              <m:r>
                                <m:rPr>
                                  <m:nor/>
                                </m:rPr>
                                <a:rPr lang="en-IN" i="1"/>
                                <m:t>u</m:t>
                              </m:r>
                              <m:r>
                                <m:rPr>
                                  <m:nor/>
                                </m:rPr>
                                <a:rPr lang="en-IN" i="1"/>
                                <m:t> </m:t>
                              </m:r>
                              <m:r>
                                <m:rPr>
                                  <m:nor/>
                                </m:rPr>
                                <a:rPr lang="en-IN"/>
                                <m:t>= </m:t>
                              </m:r>
                              <m:sSub>
                                <m:sSubPr>
                                  <m:ctrlPr>
                                    <a:rPr lang="en-IN" i="1" smtClean="0">
                                      <a:latin typeface="Cambria Math" panose="02040503050406030204" pitchFamily="18" charset="0"/>
                                    </a:rPr>
                                  </m:ctrlPr>
                                </m:sSubPr>
                                <m:e>
                                  <m:r>
                                    <a:rPr lang="en-US" b="0" i="1" smtClean="0">
                                      <a:latin typeface="Cambria Math" panose="02040503050406030204" pitchFamily="18" charset="0"/>
                                    </a:rPr>
                                    <m:t>𝑈</m:t>
                                  </m:r>
                                </m:e>
                                <m:sub>
                                  <m:r>
                                    <a:rPr lang="en-IN" i="1" smtClean="0">
                                      <a:latin typeface="Cambria Math" panose="02040503050406030204" pitchFamily="18" charset="0"/>
                                      <a:ea typeface="Cambria Math" panose="02040503050406030204" pitchFamily="18" charset="0"/>
                                    </a:rPr>
                                    <m:t>∞</m:t>
                                  </m:r>
                                </m:sub>
                              </m:sSub>
                            </m:e>
                          </m:mr>
                          <m:mr>
                            <m:e>
                              <m:r>
                                <m:rPr>
                                  <m:nor/>
                                </m:rPr>
                                <a:rPr lang="en-IN"/>
                                <m:t>Uniform</m:t>
                              </m:r>
                              <m:r>
                                <m:rPr>
                                  <m:nor/>
                                </m:rPr>
                                <a:rPr lang="en-IN"/>
                                <m:t> </m:t>
                              </m:r>
                              <m:r>
                                <m:rPr>
                                  <m:nor/>
                                </m:rPr>
                                <a:rPr lang="en-IN"/>
                                <m:t>flow</m:t>
                              </m:r>
                              <m:r>
                                <m:rPr>
                                  <m:nor/>
                                </m:rPr>
                                <a:rPr lang="en-US" b="0" i="1" smtClean="0"/>
                                <m:t> </m:t>
                              </m:r>
                              <m:r>
                                <m:rPr>
                                  <m:nor/>
                                </m:rPr>
                                <a:rPr lang="en-IN" i="1"/>
                                <m:t>v</m:t>
                              </m:r>
                              <m:r>
                                <m:rPr>
                                  <m:nor/>
                                </m:rPr>
                                <a:rPr lang="en-IN" i="1"/>
                                <m:t> </m:t>
                              </m:r>
                              <m:r>
                                <m:rPr>
                                  <m:nor/>
                                </m:rPr>
                                <a:rPr lang="en-IN"/>
                                <m:t>= 0</m:t>
                              </m:r>
                            </m:e>
                          </m:mr>
                          <m:mr>
                            <m:e>
                              <m:r>
                                <m:rPr>
                                  <m:nor/>
                                </m:rPr>
                                <a:rPr lang="en-US" b="0" i="0" smtClean="0">
                                  <a:latin typeface="Cambria Math" panose="02040503050406030204" pitchFamily="18" charset="0"/>
                                </a:rPr>
                                <m:t>Laminar</m:t>
                              </m:r>
                              <m:r>
                                <m:rPr>
                                  <m:nor/>
                                </m:rPr>
                                <a:rPr lang="en-US" b="0" i="0" smtClean="0">
                                  <a:latin typeface="Cambria Math" panose="02040503050406030204" pitchFamily="18" charset="0"/>
                                </a:rPr>
                                <m:t> </m:t>
                              </m:r>
                              <m:r>
                                <m:rPr>
                                  <m:nor/>
                                </m:rPr>
                                <a:rPr lang="en-IN"/>
                                <m:t>Uniform</m:t>
                              </m:r>
                              <m:r>
                                <m:rPr>
                                  <m:nor/>
                                </m:rPr>
                                <a:rPr lang="en-IN"/>
                                <m:t> </m:t>
                              </m:r>
                              <m:r>
                                <m:rPr>
                                  <m:nor/>
                                </m:rPr>
                                <a:rPr lang="en-IN"/>
                                <m:t>temperature</m:t>
                              </m:r>
                              <m:r>
                                <m:rPr>
                                  <m:nor/>
                                </m:rPr>
                                <a:rPr lang="en-US" b="0" i="1" smtClean="0"/>
                                <m:t> </m:t>
                              </m:r>
                              <m:r>
                                <m:rPr>
                                  <m:nor/>
                                </m:rPr>
                                <a:rPr lang="en-IN" i="1"/>
                                <m:t>T</m:t>
                              </m:r>
                              <m:r>
                                <m:rPr>
                                  <m:nor/>
                                </m:rPr>
                                <a:rPr lang="en-IN" i="1"/>
                                <m:t> </m:t>
                              </m:r>
                              <m:r>
                                <m:rPr>
                                  <m:nor/>
                                </m:rPr>
                                <a:rPr lang="en-IN"/>
                                <m:t>= </m:t>
                              </m:r>
                              <m:sSub>
                                <m:sSubPr>
                                  <m:ctrlPr>
                                    <a:rPr lang="en-IN" i="1" smtClean="0">
                                      <a:latin typeface="Cambria Math" panose="02040503050406030204" pitchFamily="18" charset="0"/>
                                    </a:rPr>
                                  </m:ctrlPr>
                                </m:sSubPr>
                                <m:e>
                                  <m:r>
                                    <a:rPr lang="en-US" b="0" i="1" smtClean="0">
                                      <a:latin typeface="Cambria Math" panose="02040503050406030204" pitchFamily="18" charset="0"/>
                                    </a:rPr>
                                    <m:t>𝑇</m:t>
                                  </m:r>
                                </m:e>
                                <m:sub>
                                  <m:r>
                                    <a:rPr lang="en-IN" i="1" smtClean="0">
                                      <a:latin typeface="Cambria Math" panose="02040503050406030204" pitchFamily="18" charset="0"/>
                                      <a:ea typeface="Cambria Math" panose="02040503050406030204" pitchFamily="18" charset="0"/>
                                    </a:rPr>
                                    <m:t>∞</m:t>
                                  </m:r>
                                </m:sub>
                              </m:sSub>
                            </m:e>
                          </m:mr>
                        </m:m>
                      </m:e>
                    </m:d>
                  </m:oMath>
                </a14:m>
                <a:r>
                  <a:rPr lang="en-IN" dirty="0"/>
                  <a:t> </a:t>
                </a:r>
                <a:r>
                  <a:rPr lang="en-US" dirty="0"/>
                  <a:t>Far from the solid Wall</a:t>
                </a:r>
                <a:endParaRPr lang="en-IN" dirty="0"/>
              </a:p>
            </p:txBody>
          </p:sp>
        </mc:Choice>
        <mc:Fallback xmlns="">
          <p:sp>
            <p:nvSpPr>
              <p:cNvPr id="26" name="TextBox 25">
                <a:extLst>
                  <a:ext uri="{FF2B5EF4-FFF2-40B4-BE49-F238E27FC236}">
                    <a16:creationId xmlns:a16="http://schemas.microsoft.com/office/drawing/2014/main" id="{5698BFF8-B9CC-CF0D-7118-F2822498D605}"/>
                  </a:ext>
                </a:extLst>
              </p:cNvPr>
              <p:cNvSpPr txBox="1">
                <a:spLocks noRot="1" noChangeAspect="1" noMove="1" noResize="1" noEditPoints="1" noAdjustHandles="1" noChangeArrowheads="1" noChangeShapeType="1" noTextEdit="1"/>
              </p:cNvSpPr>
              <p:nvPr/>
            </p:nvSpPr>
            <p:spPr>
              <a:xfrm>
                <a:off x="320675" y="1143000"/>
                <a:ext cx="8518526" cy="1271438"/>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9879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6004</TotalTime>
  <Words>1395</Words>
  <Application>Microsoft Office PowerPoint</Application>
  <PresentationFormat>On-screen Show (4:3)</PresentationFormat>
  <Paragraphs>140</Paragraphs>
  <Slides>31</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31</vt:i4>
      </vt:variant>
    </vt:vector>
  </HeadingPairs>
  <TitlesOfParts>
    <vt:vector size="45" baseType="lpstr">
      <vt:lpstr>SimSun</vt:lpstr>
      <vt:lpstr>STXingkai</vt:lpstr>
      <vt:lpstr>Arial</vt:lpstr>
      <vt:lpstr>Brush Script Std</vt:lpstr>
      <vt:lpstr>Calibri</vt:lpstr>
      <vt:lpstr>Cambria Math</vt:lpstr>
      <vt:lpstr>CommercialScript BT</vt:lpstr>
      <vt:lpstr>Symbol</vt:lpstr>
      <vt:lpstr>SymbolMT</vt:lpstr>
      <vt:lpstr>Tempus Sans ITC</vt:lpstr>
      <vt:lpstr>Times New Roman</vt:lpstr>
      <vt:lpstr>TimesNewRomanPS-ItalicMT</vt:lpstr>
      <vt:lpstr>TimesNewRomanPSMT</vt:lpstr>
      <vt:lpstr>Blank Presentation</vt:lpstr>
      <vt:lpstr>Boundary Layer Convection Heat Transfer</vt:lpstr>
      <vt:lpstr>Commercial Need of Flat Plate Viscous Drag</vt:lpstr>
      <vt:lpstr>N-S Equations for Incompressible Flows</vt:lpstr>
      <vt:lpstr>Stokes Equation for (Exclusively) Viscous Flow Systems</vt:lpstr>
      <vt:lpstr>Imagination of  Flow on the Surface of a Sphere</vt:lpstr>
      <vt:lpstr>Popular Creeping Flows</vt:lpstr>
      <vt:lpstr>The Main Concern</vt:lpstr>
      <vt:lpstr>Evolution &amp; Growth of ships</vt:lpstr>
      <vt:lpstr>Growth of containerships</vt:lpstr>
      <vt:lpstr>Growth of containerships</vt:lpstr>
      <vt:lpstr>Academic Convection Heat Transfer Problems</vt:lpstr>
      <vt:lpstr>Analogy between Momentum Transfer and Convection Heat Transfer</vt:lpstr>
      <vt:lpstr>PowerPoint Presentation</vt:lpstr>
      <vt:lpstr>PowerPoint Presentation</vt:lpstr>
      <vt:lpstr>Inviscid Flow Past a Planar Wedge</vt:lpstr>
      <vt:lpstr>Inviscid Flow Past a Planar Wedge</vt:lpstr>
      <vt:lpstr>Significance of Potential Flow Past a Wedge</vt:lpstr>
      <vt:lpstr>Potential flow Past A 2-D Zero Angle Wedge</vt:lpstr>
      <vt:lpstr>2-D Steady Laminar Boundary Layer Flow &amp; Convection HT past A Zero Angle Wedge</vt:lpstr>
      <vt:lpstr>Steady Laminar Incompressible 2-D Convection Systems</vt:lpstr>
      <vt:lpstr>Introduction of Boundary Layer Concept</vt:lpstr>
      <vt:lpstr>An Ingenious Lecture</vt:lpstr>
      <vt:lpstr>The Boundary Layer Effect : The Leader of Asymptotic Behavior</vt:lpstr>
      <vt:lpstr>Zero Pressure Gradient Boundary Layer Combined Prandtl &amp; Nusselt View</vt:lpstr>
      <vt:lpstr>Kinetic Theory of Diffusive Solid Fluid Interaction : Max Well (1879)</vt:lpstr>
      <vt:lpstr>Laminar Velocity (Momentum) Boundary Layer: Boundary Conditions</vt:lpstr>
      <vt:lpstr>Laminar Thermal Boundary Layer</vt:lpstr>
      <vt:lpstr>Laminar Thermal Boundary Layer</vt:lpstr>
      <vt:lpstr>Hot Surface Laminar Thermal Boundary Layer</vt:lpstr>
      <vt:lpstr>Cold Surface Laminar Thermal Boundary Layer</vt:lpstr>
      <vt:lpstr>Velocity and Temperature boundary layers near a plate parallel to a Laminar Uniform Flow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555</cp:revision>
  <cp:lastPrinted>2002-07-26T02:11:33Z</cp:lastPrinted>
  <dcterms:created xsi:type="dcterms:W3CDTF">2002-07-26T01:39:54Z</dcterms:created>
  <dcterms:modified xsi:type="dcterms:W3CDTF">2026-02-03T03:36:49Z</dcterms:modified>
</cp:coreProperties>
</file>