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tags/tag1.xml" ContentType="application/vnd.openxmlformats-officedocument.presentationml.tags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notesSlides/notesSlide1.xml" ContentType="application/vnd.openxmlformats-officedocument.presentationml.notesSlide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9"/>
  </p:notesMasterIdLst>
  <p:sldIdLst>
    <p:sldId id="274" r:id="rId2"/>
    <p:sldId id="1298" r:id="rId3"/>
    <p:sldId id="1358" r:id="rId4"/>
    <p:sldId id="1312" r:id="rId5"/>
    <p:sldId id="1314" r:id="rId6"/>
    <p:sldId id="1320" r:id="rId7"/>
    <p:sldId id="1322" r:id="rId8"/>
    <p:sldId id="1316" r:id="rId9"/>
    <p:sldId id="1326" r:id="rId10"/>
    <p:sldId id="1339" r:id="rId11"/>
    <p:sldId id="1259" r:id="rId12"/>
    <p:sldId id="773" r:id="rId13"/>
    <p:sldId id="1189" r:id="rId14"/>
    <p:sldId id="792" r:id="rId15"/>
    <p:sldId id="1308" r:id="rId16"/>
    <p:sldId id="1276" r:id="rId17"/>
    <p:sldId id="778" r:id="rId18"/>
    <p:sldId id="841" r:id="rId19"/>
    <p:sldId id="1279" r:id="rId20"/>
    <p:sldId id="1280" r:id="rId21"/>
    <p:sldId id="1350" r:id="rId22"/>
    <p:sldId id="1351" r:id="rId23"/>
    <p:sldId id="1352" r:id="rId24"/>
    <p:sldId id="1353" r:id="rId25"/>
    <p:sldId id="1354" r:id="rId26"/>
    <p:sldId id="1355" r:id="rId27"/>
    <p:sldId id="1356" r:id="rId28"/>
    <p:sldId id="1359" r:id="rId29"/>
    <p:sldId id="1360" r:id="rId30"/>
    <p:sldId id="1343" r:id="rId31"/>
    <p:sldId id="1344" r:id="rId32"/>
    <p:sldId id="1345" r:id="rId33"/>
    <p:sldId id="1346" r:id="rId34"/>
    <p:sldId id="1347" r:id="rId35"/>
    <p:sldId id="277" r:id="rId36"/>
    <p:sldId id="1348" r:id="rId37"/>
    <p:sldId id="1364" r:id="rId38"/>
    <p:sldId id="810" r:id="rId39"/>
    <p:sldId id="931" r:id="rId40"/>
    <p:sldId id="1367" r:id="rId41"/>
    <p:sldId id="1368" r:id="rId42"/>
    <p:sldId id="1313" r:id="rId43"/>
    <p:sldId id="1369" r:id="rId44"/>
    <p:sldId id="1315" r:id="rId45"/>
    <p:sldId id="1321" r:id="rId46"/>
    <p:sldId id="1370" r:id="rId47"/>
    <p:sldId id="1371" r:id="rId48"/>
    <p:sldId id="1357" r:id="rId49"/>
    <p:sldId id="1372" r:id="rId50"/>
    <p:sldId id="1373" r:id="rId51"/>
    <p:sldId id="386" r:id="rId52"/>
    <p:sldId id="933" r:id="rId53"/>
    <p:sldId id="1380" r:id="rId54"/>
    <p:sldId id="389" r:id="rId55"/>
    <p:sldId id="1381" r:id="rId56"/>
    <p:sldId id="1331" r:id="rId57"/>
    <p:sldId id="1332" r:id="rId58"/>
    <p:sldId id="1333" r:id="rId59"/>
    <p:sldId id="1334" r:id="rId60"/>
    <p:sldId id="1382" r:id="rId61"/>
    <p:sldId id="1383" r:id="rId62"/>
    <p:sldId id="1384" r:id="rId63"/>
    <p:sldId id="378" r:id="rId64"/>
    <p:sldId id="379" r:id="rId65"/>
    <p:sldId id="341" r:id="rId66"/>
    <p:sldId id="342" r:id="rId67"/>
    <p:sldId id="1385" r:id="rId6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000099"/>
    <a:srgbClr val="3366FF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3969" autoAdjust="0"/>
  </p:normalViewPr>
  <p:slideViewPr>
    <p:cSldViewPr>
      <p:cViewPr varScale="1">
        <p:scale>
          <a:sx n="77" d="100"/>
          <a:sy n="77" d="100"/>
        </p:scale>
        <p:origin x="88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9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2:29:26.1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08T02:29:48.306"/>
    </inkml:context>
  </inkml:definitions>
  <inkml:trace contextRef="#ctx0" brushRef="#br0">11634 12774 0,'0'25'63</inkml:trace>
  <inkml:trace contextRef="#ctx0" brushRef="#br0" timeOffset="18340.75">19522 1885 0</inkml:trace>
  <inkml:trace contextRef="#ctx1" brushRef="#br0">20019 15575 384 0,'0'0'111'0,"0"0"0"16,0 0-103-16,0 0-17 0,0 0 0 16,0 0 2-16,0 0 5 15,0 0-1-15,0 0-48 16,0 0-55-16,0 0 0 15,0 0-3-15,0 0-6 16,0 0 19-16</inkml:trace>
  <inkml:trace contextRef="#ctx0" brushRef="#br0" timeOffset="25318.22">5457 13618 0,'25'0'31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9T03:48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9804,'20'52'5160,"-16"-42"0,-4-10-387,9 11-2580,-9-11-516,0 0-645,0 0-1290,0 0-4128,0 0-387,0 0-387,5-7-129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19T02:36:48.1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10 139 165,'-10'8'90,"10"-8"-27,1-15-116,15-2-15,8-13-11,10-8-8,6-9 57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9T04:43:54.2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12952 11292 105 0,'5'-4'20'0,"-2"-1"-46"16,1 3-20-16,1 0 79 0,-2-2 17 0,2 2 3 16,-3-2 4-16,2-2 0 0,0 3 0 0,-1 1 5 15,0 1-3-15,0-1 8 0,0-2-1 0,1 1-13 0,-3-1 1 16,1 0-5-16,-1 2-19 0,2 1 2 0,-1-2-10 15,3 2 9-15,-3-1-5 0,2 0-17 0,-1 2 6 16,-1 0-10-16,1 0-3 0,1-1 8 0,-1 1-7 0,3 0 10 16,-3 1 2-16,-3-1 5 0,0 0 7 0,0 0-4 15,12 5-7-15,-4-3 3 0,-8 1-10 0,1 3 9 16,2 0 1-16,-1-2-1 0,3 2 6 0,1 1-6 16,-1 3-3-16,-2 2-3 0,3 1-8 0,-3 2 4 15,-2-4 0-15,6 2 0 0,-3 1 3 0,0-3-6 16,-3 0-10-1,-2 2 13-15,1-3-9 0,2-1 11 0,-1 1-6 0,4-2-3 0,-4 0 10 0,2-1-9 16,1-2-2-16,-1 0 9 0,2-2-1 0,-2 0 6 16,2 0-6-16,4-2 0 0,-3 1-7 0,0-2 6 0,-1-1 3 15,-4-1-4 1,3-2 9-16,1 1-8 0,2-1 5 0,0 0-6 0,-3-2 0 0,1-1-2 16,-4-2 0-16,4 0 5 0,-4-2 2 0,1 1 1 0,0-3-12 15,-1 1 3-15,0 0-9 0,-6-1 9 0,4 3 6 0,-3 1-12 16,1 1 4-16,4 3-7 0,-3-3 0 0,-1 4 8 15,3 4-4-15,0 0 5 0,0 0-11 0,2-1 8 16,-1 7-6-16,-2 0 6 0,1 3 3 0,-2-2 0 16,2 4 2-16,0 1-3 0,0 2 0 0,0 1 6 15,-1 0-5-15,1-1 4 0,0 0-7 0,-2 3 13 16,0-2 0-16,1 3 2 0,-3 3-17 0,1 0 11 16,-4 2-9-16,-2-1 10 0,3 0-6 0,-3 0-1 15,2 1 1-15,0-1-3 0,-4 0-11 0,2-2 18 0,-3 0-9 16,2 0 12-16,-2-1-1 0,-2-1-10 0,7-5 10 15,-5-1-11-15,3 0-5 0,-2-1 14 0,-2-2-10 0,2-1 11 16,2-2-3-16,0-2 0 0,3 0 11 16,0-3-11-16,-1 0-6 0,2-2 23 0,1-2-7 15,0-1 15-15,2 0-14 0,2-4 4 0,0 0-5 16,0-1 5-16,2-4-3 0,2 1-10 0,-3-5 2 0,2-1-3 16,3 1 2-16,0-3-3 0,0 5 0 0,2 1-1 15,0-2-3-15,2 4 0 0,0 2-2 0,0 4 1 16,0 0-1-16,-3 1-7 0,-1 1 0 0,2-2-3 15,-1 4-5-15,-3 0 13 0,5 2-12 0,-4 0 12 16,-1 0-4-16,-4 0-10 0,0 0 5 0,0 0-10 16,1 0-12-16,1 0-25 0,-2 1-22 0,1 0 0 0,16 10-34 0,-14-9-83 15,3-1-15-15,-3-2-29 16,0 0-63-16</inkml:trace>
  <inkml:trace contextRef="#ctx0" brushRef="#br0" timeOffset="1033.19">13402 11355 258 0,'0'-5'33'0,"-1"-1"13"0,0 2 12 0,1 1-11 0,2-2-16 0,0 2 7 15,1-2-25-15,0 3-5 0,0-1 9 0,1 0-7 0,-1 1 9 16,-2-1 31-16,2 0-6 0,-2 1 15 0,2 0 3 0,-3-2-14 15,1 4 7-15,-1 0-13 16,0 0-20-16,0 0 3 0,0 0-16 0,0 0 14 0,1 0-3 0,0 0-17 0,0 0 13 16,0 0-15-16,0-1 2 0,1 0 18 15,-1 0-8-15,0 0 13 0,31-11 11 16,-26 11-12-16,1-1 15 0,0 2-16 0,2-1-12 0,2 1 10 16,2 2-17-16,-3-1 17 0,-1-1-7 0,2 0-15 0,-3 0 8 0,2 0-11 15,3 7 0-15,-4-3 7 0,1 1-8 16,0 1 7-16,0-2-2 0,-4-1-8 15,1 3 9-15,-1 1-10 0,-4 0-11 0,3 3 24 0,-6-1-13 16,2 1 18-16,-2 1-11 0,-3 4 6 0,4 0-2 16,-5 0 3-16,3 2-10 0,-1 0 6 0,-5 0-6 0,0 3 6 15,-1-2 5-15,-2 0-6 0,4 2 12 0,1-3-11 0,2 2-2 16,2-2 3 0,0-4-7-16,-3 1 7 0,-2-1 8 0,0-2-11 0,2 2 13 0,-1-3-13 15,4-1 11-15,-4-4 5 16,0 0-2-16,2 2 6 0,0-2 7 0,4-1-6 0,0-4 0 0,0 0-2 0,0 0 9 0,0 0-11 15,0 0 4 1,0 0-7-16,0 0 8 0,3-10-4 0,0 0 3 16,1 2-4-16,6-6-15 0,-3-1 12 0,2 0-9 15,3-2 12-15,-5 0-8 0,7-4-3 0,1-1 3 16,-5-3-3-16,7 3-2 0,-2-1-1 0,-1 1-1 16,1 3 1-16,-2 1 2 0,-1 1-6 0,-1 0 1 15,1 0-3-15,-2 3 4 0,1 2-2 0,-2 1-3 0,-1 2 0 16,0 3 4-16,-2-3-3 0,-1 1 4 15,0 4-4-15,-1-5 1 0,0 3 1 0,-2 2-7 0,-2 4 5 16,0 0 0-16,0 0-1 0,0 0 7 0,0 0-5 16,0 0-9-16,0 0 10 0,0 0-5 0,0 0 6 15,0 0 0-15,0 0-1 0,0 0 1 0,-6 1-1 16,4 6-3-16,1-2 1 0,-4 4-6 0,2-2 6 0,-3-2 8 16,1 4-5-16,0-2 10 0,-1 1-10 0,3 4 0 15,-4-2 9-15,3 3-11 0,0 1 9 16,0-1-5-16,2 1 0 0,1 0 10 0,0 2-10 15,0 0-7-15,1 1 11 0,-1 0-6 0,1 1 10 0,0-1-8 16,1 0 2-16,0-1-2 0,1-3 3 0,0-1-6 0,1 1 9 16,1-2-7-16,1 0 10 0,2 1-7 0,0-4 3 15,0 1 2-15,1 0-1 0,3-1 3 0,-1-2 4 16,1-3 0-16,4 2 1 0,0-4-4 0,2 0-31 16,-1 3-24-16,2-4-6 0,2-2-99 0,0-1-118 15,3-2-65-15</inkml:trace>
  <inkml:trace contextRef="#ctx0" brushRef="#br0" timeOffset="2148.87">13445 11285 315 0,'0'-2'149'0,"0"2"-46"16,0 0-52-16,0 0-8 0,0 0-38 0,0 0 12 15,1 0-24-15,-1 0 23 0,1 0-7 0,0 0-9 16,24 2 16-16,-19-2-15 0,-1 0 18 0,1-1 16 15,-2 3-17-15,2 4 16 0,-1-5-12 0,0 5-7 16,3 0 4-16,-2 2-9 0,1 2-18 0,1 4 13 16,0-2-11-16,-3 1 12 0,-2 0-6 0,3 0-2 15,-3 0 5-15,2 1-6 0,2 3-3 0,-5 0 6 16,-2-1-7-16,4 3 7 0,-2 0 7 0,-2-1-3 0,-3 2 8 16,-7-1-7-16,4-1 1 0,-4 0 4 0,0-1-7 15,2 0 8-15,-8 0 8 0,6 0-6 0,-3 1 12 16,2-5-10-16,3-1 1 0,-1-3 13 0,0 0-10 0,2-3 13 15,-1 0 1-15,2-5-1 0,3 2 9 0,-1 0-9 16,4-3-14-16,0 0 21 0,0 0-17 0,0 0 21 16,-1-7-2-16,6 0-24 0,-3-2 10 0,4 2-16 15,-1-1-2-15,2-2 3 0,0 2-8 0,3-3 7 16,-1-2-7-16,3 2-4 0,-1-5 1 0,2 4-1 16,-4-4 0-16,4 2-11 0,-2 2 0 0,0-3-6 15,4 3 10-15,0-1 2 0,-1 1 5 0,2 1-3 16,3-1 5-16,-1 1-5 0,1 2 3 0,-3 0-4 15,-2-2-1-15,-3 3 3 0,0 0 1 0,0 0-1 0,-3 1-19 16,-1 1 26-16,-1 1-8 0,-1-1 14 0,-2 1-6 16,0-1-12-16,-3 1 3 0,-2 0-4 0,1 1 8 0,-2 2 6 15,1-3-3-15,-4 2 4 0,0-1-3 0,1 1-4 16,-1 3 7-16,-1 0-6 0,1 0-7 16,-2 3 14-16,2-2-15 0,-2 3 15 0,0-1-8 0,0 0-3 0,-3 2 6 15,6-1-5-15,0 1-3 0,1 1 5 0,-1 0-7 16,-1 0 7-16,1 0 1 0,-1 1-2 0,4 2 0 15,-1 0-3-15,5 1-6 0,-2 1 12 16,2 2-4-16,1-1 7 0,-1 4 4 0,4-1-10 0,1 2 7 0,1-2-8 16,0 1 7-16,0-1-4 15,-1 1 2-15,2 2-2 0,-2 2 1 0,3 4-2 0,-1-4-6 16,-1 4-4-16,-1 0-59 0,-1 1-23 0,0 2-57 0,-1-2 23 16,1-1-96-16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12T03:58:24.9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16 10449,'40'21'4644,"-40"-21"0,0 0-258,0 0-1548,0 0-1677,0 0-387,3-50-129,-3 50-387,0 0-516,0 0 129,0 0-258,0 0-129,0 0 0,0 0 129,0 0 0,-9 54 258,9-54 129,0 0-387,0 0-1935,0 0-1806,0 0 0,0 0-387,0 0-387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12T04:00:27.0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 42 10191,'-7'23'129,"7"-23"-129,15-23-129,2-19-3741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2:29:26.1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08T02:29:48.306"/>
    </inkml:context>
  </inkml:definitions>
  <inkml:trace contextRef="#ctx0" brushRef="#br0">11634 12774 0,'0'25'63</inkml:trace>
  <inkml:trace contextRef="#ctx0" brushRef="#br0" timeOffset="18340.75">19522 1885 0</inkml:trace>
  <inkml:trace contextRef="#ctx1" brushRef="#br0">20019 15575 384 0,'0'0'111'0,"0"0"0"16,0 0-103-16,0 0-17 0,0 0 0 16,0 0 2-16,0 0 5 15,0 0-1-15,0 0-48 16,0 0-55-16,0 0 0 15,0 0-3-15,0 0-6 16,0 0 19-16</inkml:trace>
  <inkml:trace contextRef="#ctx0" brushRef="#br0" timeOffset="25318.22">5457 13618 0,'25'0'31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30T02:52:00.6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22115 13658 169 0,'0'0'99'0,"0"0"-26"16,6-18-21-16,-6 18-11 16,11-13-7-16,-11 13-10 15,13-13-2-15,-2 9-6 16,0-4-3-16,5 3-4 0,2 1-4 16,7-1 0-1,4-4-3 1,9 2 0-16,7-2-3 0,6-1 3 0,7-1-1 31,0-3 0-31,3 1 1 0,-2-2-4 0,-5 3-2 16,-7 0-3-16,-7 2-8 15,-11 2-27-15,-6-1-67 16,-6 7-3-16,-17 2 0 16,16-9 0-16,-16 9 57 15</inkml:trace>
  <inkml:trace contextRef="#ctx0" brushRef="#br0" timeOffset="374.91">23183 13109 225 0,'7'-13'107'0,"-2"1"1"16,-5 12-76-16,19-12-8 16,-6 12-8-16,4 3-4 15,1 6-8-15,0 3-2 16,3 6-2-16,-1 5 3 0,-5 7-2 16,0 4 3-16,-3 1 0 15,-3 7 0-15,-4 1 1 16,-2 3-1-16,-4-1 2 15,-1 3-4-15,-4-5 1 16,-2-3-4-16,2-4-11 16,-4-9-22-16,6-5-62 15,-3-6-14-15,7-16-3 16,0 0 1-16,-13-11 25 16</inkml:trace>
  <inkml:trace contextRef="#ctx0" brushRef="#br0" timeOffset="766.42">23275 12982 198 0,'-14'-19'102'0,"3"0"-25"16,-3-1-25-16,9 5-10 16,-3-4-9-16,8 4-9 15,1-1-5-15,8 4-7 0,4 0-3 16,7 2-7 0,4 3-3-16,2 5 0 0,3 5-3 15,-1 6-1-15,-2 3 1 16,-6 5 2-16,-5 6 0 31,-8 3 1-31,-7 1-1 0,-6 1 2 0,-6-3 0 16,-4-1 2-16,-2-3 0 15,-4-4-4-15,0-5-12 16,-2-6-30-16,5-1-62 16,6-1-5-16,-1-4 1 15,14 0-6-15,-14 0 68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6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8" Type="http://schemas.openxmlformats.org/officeDocument/2006/relationships/image" Target="../media/image58.png"/><Relationship Id="rId7" Type="http://schemas.openxmlformats.org/officeDocument/2006/relationships/image" Target="NULL"/><Relationship Id="rId17" Type="http://schemas.openxmlformats.org/officeDocument/2006/relationships/image" Target="../media/image57.png"/><Relationship Id="rId2" Type="http://schemas.openxmlformats.org/officeDocument/2006/relationships/customXml" Target="../ink/ink3.xml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5.xml"/><Relationship Id="rId15" Type="http://schemas.openxmlformats.org/officeDocument/2006/relationships/image" Target="NULL"/><Relationship Id="rId10" Type="http://schemas.openxmlformats.org/officeDocument/2006/relationships/image" Target="../media/image5.png"/><Relationship Id="rId19" Type="http://schemas.openxmlformats.org/officeDocument/2006/relationships/image" Target="NULL"/><Relationship Id="rId9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8" Type="http://schemas.openxmlformats.org/officeDocument/2006/relationships/image" Target="NULL"/><Relationship Id="rId7" Type="http://schemas.openxmlformats.org/officeDocument/2006/relationships/image" Target="NULL"/><Relationship Id="rId17" Type="http://schemas.openxmlformats.org/officeDocument/2006/relationships/image" Target="../media/image60.png"/><Relationship Id="rId2" Type="http://schemas.openxmlformats.org/officeDocument/2006/relationships/customXml" Target="../ink/ink6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8.xml"/><Relationship Id="rId15" Type="http://schemas.openxmlformats.org/officeDocument/2006/relationships/image" Target="NULL"/><Relationship Id="rId10" Type="http://schemas.openxmlformats.org/officeDocument/2006/relationships/image" Target="../media/image5.png"/><Relationship Id="rId9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8" Type="http://schemas.openxmlformats.org/officeDocument/2006/relationships/image" Target="NUL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9.xml"/><Relationship Id="rId16" Type="http://schemas.openxmlformats.org/officeDocument/2006/relationships/image" Target="NUL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1.xml"/><Relationship Id="rId15" Type="http://schemas.openxmlformats.org/officeDocument/2006/relationships/image" Target="NULL"/><Relationship Id="rId10" Type="http://schemas.openxmlformats.org/officeDocument/2006/relationships/image" Target="../media/image5.png"/><Relationship Id="rId19" Type="http://schemas.openxmlformats.org/officeDocument/2006/relationships/image" Target="NULL"/><Relationship Id="rId9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8" Type="http://schemas.openxmlformats.org/officeDocument/2006/relationships/image" Target="NUL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12.xml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4.xml"/><Relationship Id="rId15" Type="http://schemas.openxmlformats.org/officeDocument/2006/relationships/image" Target="NULL"/><Relationship Id="rId10" Type="http://schemas.openxmlformats.org/officeDocument/2006/relationships/image" Target="../media/image5.png"/><Relationship Id="rId9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18" Type="http://schemas.openxmlformats.org/officeDocument/2006/relationships/image" Target="NULL"/><Relationship Id="rId3" Type="http://schemas.openxmlformats.org/officeDocument/2006/relationships/customXml" Target="../ink/ink15.xml"/><Relationship Id="rId17" Type="http://schemas.openxmlformats.org/officeDocument/2006/relationships/image" Target="NULL"/><Relationship Id="rId2" Type="http://schemas.openxmlformats.org/officeDocument/2006/relationships/image" Target="../media/image5.png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5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18" Type="http://schemas.openxmlformats.org/officeDocument/2006/relationships/image" Target="NULL"/><Relationship Id="rId3" Type="http://schemas.openxmlformats.org/officeDocument/2006/relationships/customXml" Target="../ink/ink16.xml"/><Relationship Id="rId17" Type="http://schemas.openxmlformats.org/officeDocument/2006/relationships/image" Target="NULL"/><Relationship Id="rId2" Type="http://schemas.openxmlformats.org/officeDocument/2006/relationships/image" Target="../media/image5.png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5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NUL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2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9.xml"/><Relationship Id="rId5" Type="http://schemas.openxmlformats.org/officeDocument/2006/relationships/image" Target="NULL"/><Relationship Id="rId4" Type="http://schemas.openxmlformats.org/officeDocument/2006/relationships/customXml" Target="../ink/ink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20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630.png"/><Relationship Id="rId10" Type="http://schemas.openxmlformats.org/officeDocument/2006/relationships/image" Target="../media/image16.png"/><Relationship Id="rId4" Type="http://schemas.openxmlformats.org/officeDocument/2006/relationships/customXml" Target="../ink/ink20.xml"/><Relationship Id="rId9" Type="http://schemas.openxmlformats.org/officeDocument/2006/relationships/customXml" Target="../ink/ink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13" Type="http://schemas.openxmlformats.org/officeDocument/2006/relationships/image" Target="../media/image400.png"/><Relationship Id="rId3" Type="http://schemas.openxmlformats.org/officeDocument/2006/relationships/customXml" Target="../ink/ink22.xml"/><Relationship Id="rId12" Type="http://schemas.openxmlformats.org/officeDocument/2006/relationships/image" Target="../media/image390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11" Type="http://schemas.openxmlformats.org/officeDocument/2006/relationships/image" Target="../media/image381.png"/><Relationship Id="rId5" Type="http://schemas.openxmlformats.org/officeDocument/2006/relationships/customXml" Target="../ink/ink23.xml"/><Relationship Id="rId10" Type="http://schemas.openxmlformats.org/officeDocument/2006/relationships/image" Target="../media/image371.png"/><Relationship Id="rId4" Type="http://schemas.openxmlformats.org/officeDocument/2006/relationships/image" Target="../media/image331.png"/><Relationship Id="rId9" Type="http://schemas.openxmlformats.org/officeDocument/2006/relationships/image" Target="../media/image360.png"/><Relationship Id="rId1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91.png"/><Relationship Id="rId7" Type="http://schemas.openxmlformats.org/officeDocument/2006/relationships/image" Target="NULL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7" Type="http://schemas.openxmlformats.org/officeDocument/2006/relationships/image" Target="../media/image12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24.xml"/><Relationship Id="rId7" Type="http://schemas.openxmlformats.org/officeDocument/2006/relationships/customXml" Target="../ink/ink2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18" Type="http://schemas.openxmlformats.org/officeDocument/2006/relationships/customXml" Target="../ink/ink29.xml"/><Relationship Id="rId3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5.png"/><Relationship Id="rId36" Type="http://schemas.openxmlformats.org/officeDocument/2006/relationships/image" Target="NULL"/><Relationship Id="rId4" Type="http://schemas.openxmlformats.org/officeDocument/2006/relationships/customXml" Target="../ink/ink28.xml"/><Relationship Id="rId35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18" Type="http://schemas.openxmlformats.org/officeDocument/2006/relationships/customXml" Target="../ink/ink32.xml"/><Relationship Id="rId39" Type="http://schemas.openxmlformats.org/officeDocument/2006/relationships/image" Target="NULL"/><Relationship Id="rId3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6.xml"/><Relationship Id="rId40" Type="http://schemas.openxmlformats.org/officeDocument/2006/relationships/image" Target="../media/image5.png"/><Relationship Id="rId36" Type="http://schemas.openxmlformats.org/officeDocument/2006/relationships/image" Target="NULL"/><Relationship Id="rId4" Type="http://schemas.openxmlformats.org/officeDocument/2006/relationships/customXml" Target="../ink/ink31.xml"/><Relationship Id="rId35" Type="http://schemas.openxmlformats.org/officeDocument/2006/relationships/image" Target="NULL"/></Relationships>
</file>

<file path=ppt/slides/_rels/slide43.xml.rels><?xml version="1.0" encoding="UTF-8" standalone="yes"?>
<Relationships xmlns="http://schemas.openxmlformats.org/package/2006/relationships"><Relationship Id="rId18" Type="http://schemas.openxmlformats.org/officeDocument/2006/relationships/customXml" Target="../ink/ink35.xml"/><Relationship Id="rId3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5.png"/><Relationship Id="rId36" Type="http://schemas.openxmlformats.org/officeDocument/2006/relationships/image" Target="NULL"/><Relationship Id="rId4" Type="http://schemas.openxmlformats.org/officeDocument/2006/relationships/customXml" Target="../ink/ink34.xml"/><Relationship Id="rId35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51" Type="http://schemas.openxmlformats.org/officeDocument/2006/relationships/image" Target="NULL"/><Relationship Id="rId47" Type="http://schemas.openxmlformats.org/officeDocument/2006/relationships/image" Target="NULL"/><Relationship Id="rId38" Type="http://schemas.openxmlformats.org/officeDocument/2006/relationships/customXml" Target="../ink/ink37.xml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53" Type="http://schemas.openxmlformats.org/officeDocument/2006/relationships/image" Target="../media/image5.png"/><Relationship Id="rId49" Type="http://schemas.openxmlformats.org/officeDocument/2006/relationships/image" Target="NULL"/><Relationship Id="rId52" Type="http://schemas.openxmlformats.org/officeDocument/2006/relationships/image" Target="NULL"/><Relationship Id="rId48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51" Type="http://schemas.openxmlformats.org/officeDocument/2006/relationships/image" Target="../media/image90.png"/><Relationship Id="rId47" Type="http://schemas.openxmlformats.org/officeDocument/2006/relationships/image" Target="NULL"/><Relationship Id="rId50" Type="http://schemas.openxmlformats.org/officeDocument/2006/relationships/image" Target="../media/image81.png"/><Relationship Id="rId38" Type="http://schemas.openxmlformats.org/officeDocument/2006/relationships/customXml" Target="../ink/ink39.xml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53" Type="http://schemas.openxmlformats.org/officeDocument/2006/relationships/image" Target="../media/image5.png"/><Relationship Id="rId49" Type="http://schemas.openxmlformats.org/officeDocument/2006/relationships/image" Target="../media/image300.png"/><Relationship Id="rId52" Type="http://schemas.openxmlformats.org/officeDocument/2006/relationships/image" Target="../media/image4.png"/><Relationship Id="rId48" Type="http://schemas.openxmlformats.org/officeDocument/2006/relationships/image" Target="../media/image290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75.png"/><Relationship Id="rId4" Type="http://schemas.openxmlformats.org/officeDocument/2006/relationships/image" Target="../media/image3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0.png"/><Relationship Id="rId5" Type="http://schemas.openxmlformats.org/officeDocument/2006/relationships/image" Target="../media/image74.png"/><Relationship Id="rId4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00.png"/><Relationship Id="rId7" Type="http://schemas.openxmlformats.org/officeDocument/2006/relationships/image" Target="../media/image1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3.png"/><Relationship Id="rId4" Type="http://schemas.openxmlformats.org/officeDocument/2006/relationships/image" Target="../media/image110.png"/><Relationship Id="rId9" Type="http://schemas.openxmlformats.org/officeDocument/2006/relationships/image" Target="../media/image150.png"/></Relationships>
</file>

<file path=ppt/slides/_rels/slide5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281.png"/><Relationship Id="rId47" Type="http://schemas.openxmlformats.org/officeDocument/2006/relationships/image" Target="NULL"/><Relationship Id="rId50" Type="http://schemas.openxmlformats.org/officeDocument/2006/relationships/image" Target="../media/image272.png"/><Relationship Id="rId38" Type="http://schemas.openxmlformats.org/officeDocument/2006/relationships/customXml" Target="../ink/ink41.xml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NULL"/><Relationship Id="rId52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51" Type="http://schemas.openxmlformats.org/officeDocument/2006/relationships/image" Target="../media/image310.png"/><Relationship Id="rId47" Type="http://schemas.openxmlformats.org/officeDocument/2006/relationships/image" Target="NULL"/><Relationship Id="rId50" Type="http://schemas.openxmlformats.org/officeDocument/2006/relationships/image" Target="../media/image302.png"/><Relationship Id="rId38" Type="http://schemas.openxmlformats.org/officeDocument/2006/relationships/customXml" Target="../ink/ink43.xml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../media/image5.png"/><Relationship Id="rId52" Type="http://schemas.openxmlformats.org/officeDocument/2006/relationships/image" Target="../media/image32.png"/><Relationship Id="rId48" Type="http://schemas.openxmlformats.org/officeDocument/2006/relationships/image" Target="../media/image2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5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png"/><Relationship Id="rId4" Type="http://schemas.openxmlformats.org/officeDocument/2006/relationships/image" Target="../media/image16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0.png"/><Relationship Id="rId3" Type="http://schemas.openxmlformats.org/officeDocument/2006/relationships/image" Target="../media/image181.png"/><Relationship Id="rId7" Type="http://schemas.openxmlformats.org/officeDocument/2006/relationships/image" Target="../media/image16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201.png"/><Relationship Id="rId4" Type="http://schemas.openxmlformats.org/officeDocument/2006/relationships/image" Target="../media/image191.png"/><Relationship Id="rId9" Type="http://schemas.openxmlformats.org/officeDocument/2006/relationships/image" Target="../media/image180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0.png"/><Relationship Id="rId7" Type="http://schemas.openxmlformats.org/officeDocument/2006/relationships/image" Target="../media/image2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0.png"/><Relationship Id="rId5" Type="http://schemas.openxmlformats.org/officeDocument/2006/relationships/image" Target="../media/image210.png"/><Relationship Id="rId4" Type="http://schemas.openxmlformats.org/officeDocument/2006/relationships/image" Target="../media/image200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41.png"/><Relationship Id="rId7" Type="http://schemas.openxmlformats.org/officeDocument/2006/relationships/image" Target="../media/image27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1.png"/><Relationship Id="rId5" Type="http://schemas.openxmlformats.org/officeDocument/2006/relationships/image" Target="../media/image261.png"/><Relationship Id="rId10" Type="http://schemas.openxmlformats.org/officeDocument/2006/relationships/image" Target="../media/image301.png"/><Relationship Id="rId9" Type="http://schemas.openxmlformats.org/officeDocument/2006/relationships/image" Target="../media/image290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7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26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8.png"/><Relationship Id="rId4" Type="http://schemas.openxmlformats.org/officeDocument/2006/relationships/image" Target="../media/image33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0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360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500.png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Thermal Energy Balance Equation for Convection Heat Transfer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291" y="5043219"/>
            <a:ext cx="8939640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b="1" dirty="0">
                <a:solidFill>
                  <a:srgbClr val="FF000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Temperature Field </a:t>
            </a: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is the Cornerstone of Heat Transfer…</a:t>
            </a:r>
          </a:p>
          <a:p>
            <a:pPr algn="ctr">
              <a:buNone/>
            </a:pP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Methods to Obtaing Temperature Field 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14:cNvPr>
              <p14:cNvContentPartPr/>
              <p14:nvPr/>
            </p14:nvContentPartPr>
            <p14:xfrm>
              <a:off x="1964520" y="678600"/>
              <a:ext cx="5242680" cy="492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55160" y="669240"/>
                <a:ext cx="5261400" cy="4947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8033F114-92B8-477E-855B-E36CB9A5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972" y="0"/>
            <a:ext cx="6952027" cy="1143000"/>
          </a:xfrm>
        </p:spPr>
        <p:txBody>
          <a:bodyPr/>
          <a:lstStyle/>
          <a:p>
            <a:r>
              <a:rPr lang="en-US" altLang="en-US" sz="2800" dirty="0"/>
              <a:t>RTT for Integral Convection System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C47A47-1AD1-083D-58A4-7AEA8F95E311}"/>
              </a:ext>
            </a:extLst>
          </p:cNvPr>
          <p:cNvSpPr txBox="1"/>
          <p:nvPr/>
        </p:nvSpPr>
        <p:spPr>
          <a:xfrm>
            <a:off x="473074" y="1299727"/>
            <a:ext cx="8511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Practical Convection Systems with multiple inlets and outlets.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E119314D-71DE-ED2F-9438-2E235FC75A91}"/>
                  </a:ext>
                </a:extLst>
              </p:cNvPr>
              <p:cNvSpPr txBox="1"/>
              <p:nvPr/>
            </p:nvSpPr>
            <p:spPr bwMode="auto">
              <a:xfrm>
                <a:off x="2205039" y="2290925"/>
                <a:ext cx="5362578" cy="7446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E119314D-71DE-ED2F-9438-2E235FC75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5039" y="2290925"/>
                <a:ext cx="5362578" cy="7446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B53374ED-416D-C226-F519-63040309E2D3}"/>
              </a:ext>
            </a:extLst>
          </p:cNvPr>
          <p:cNvSpPr txBox="1"/>
          <p:nvPr/>
        </p:nvSpPr>
        <p:spPr>
          <a:xfrm>
            <a:off x="386999" y="1676400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mass: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9EDA2F-3613-D942-1643-731AA6437A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6986178-35EF-C182-08A6-2C7C110FF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D2750409-F8FF-2BE9-7AEA-75FE11D408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E9286A0C-D992-D83E-21C2-D4B3F75A43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4DB05394-0AD1-73BD-451E-BF6AE08841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98A830A8-9260-4376-398A-BFFE9EE16B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3DF696A9-BA9F-826B-4F8B-42BEDC5140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24218BF3-3AF8-3D21-E8E6-8C0FC5A835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0BD0263-B8E7-03B9-2395-AA0553D691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142D0854-E6F0-BC10-1B87-9124E76325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8FC3F516-1434-DEB3-9CA8-AE4CF621C1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33444455-DAAD-B424-F5C4-B8ACDF18D1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6B1F57C3-CC7B-0DDA-CEE0-2739B546B0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52E3772A-02D9-A975-D409-D78C6F3105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900039B8-CA93-5254-1E80-2CD9FAC07B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225C9BFE-99E0-9090-F8E6-DCC554A7E8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F7D358ED-D6C3-6B1B-2C19-FF0CF7DE7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EAB393D8-A8C1-D55A-1DDE-A90CA9AE8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2BAC823-E216-2C04-179E-CB071513E3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3D05DD36-FD54-B43B-2EC2-EF9FC1357FB8}"/>
                  </a:ext>
                </a:extLst>
              </p:cNvPr>
              <p:cNvSpPr txBox="1"/>
              <p:nvPr/>
            </p:nvSpPr>
            <p:spPr bwMode="auto">
              <a:xfrm>
                <a:off x="386999" y="3574717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3D05DD36-FD54-B43B-2EC2-EF9FC1357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99" y="3574717"/>
                <a:ext cx="8511076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6A06A0C-542B-CF9C-DA8F-B68B2FC9B291}"/>
              </a:ext>
            </a:extLst>
          </p:cNvPr>
          <p:cNvSpPr txBox="1"/>
          <p:nvPr/>
        </p:nvSpPr>
        <p:spPr>
          <a:xfrm>
            <a:off x="392750" y="3101550"/>
            <a:ext cx="3719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momentum: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D17280BC-9389-E771-01F9-AFA4C45D221F}"/>
                  </a:ext>
                </a:extLst>
              </p:cNvPr>
              <p:cNvSpPr txBox="1"/>
              <p:nvPr/>
            </p:nvSpPr>
            <p:spPr bwMode="auto">
              <a:xfrm>
                <a:off x="491285" y="5015767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D17280BC-9389-E771-01F9-AFA4C45D2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285" y="5015767"/>
                <a:ext cx="8728915" cy="1415825"/>
              </a:xfrm>
              <a:prstGeom prst="rect">
                <a:avLst/>
              </a:prstGeom>
              <a:blipFill>
                <a:blip r:embed="rId6"/>
                <a:stretch>
                  <a:fillRect b="-1896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DAFA105-6548-DF6D-6444-F4321B8823C7}"/>
              </a:ext>
            </a:extLst>
          </p:cNvPr>
          <p:cNvSpPr txBox="1"/>
          <p:nvPr/>
        </p:nvSpPr>
        <p:spPr>
          <a:xfrm>
            <a:off x="545150" y="4622172"/>
            <a:ext cx="4314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Thermal Energy: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8621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92D02-A677-B484-CC14-D101BE1CD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FFDA220-E2F2-F3D4-7590-0C97FBBE6870}"/>
              </a:ext>
            </a:extLst>
          </p:cNvPr>
          <p:cNvSpPr txBox="1"/>
          <p:nvPr/>
        </p:nvSpPr>
        <p:spPr>
          <a:xfrm>
            <a:off x="252334" y="2899485"/>
            <a:ext cx="8586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An Integral Analysis for Deeper Study of A Convection Heat Transfer System is necessary but not sufficient!!!</a:t>
            </a:r>
            <a:endParaRPr lang="en-IN" sz="4000" dirty="0">
              <a:solidFill>
                <a:srgbClr val="0070C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ECF9B3-5DF0-1757-3BA7-3BE6A27E88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00ACF0D-C364-D594-4F17-94AF170DC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AB152A6B-64FE-0D90-D9B2-B4469B421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299609A3-616D-B184-6C6A-13E84BFFE4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497C5B3-975E-D098-F800-2AFBAEC26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5201E98F-FCE4-9277-2DF0-02AA0E81DD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E830CBEF-D62B-C7F5-3FCF-9487058102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80AAA7D2-426A-7E92-8477-DC53B34DA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2C25F049-2062-952D-046E-ADDAEAE744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12862B63-7E15-A092-29C0-96CDE4D5C1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3F0713C4-11F3-2700-7677-BD7757F433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3D38E442-0048-0F2C-C269-0A51903F2B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868788A3-C2D2-CCDA-6237-D4D7263CEF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C38A601A-6DB6-6559-BC80-953713D44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3287A09F-F92F-67C2-D1D2-5C27EF4E47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3ACD3836-202B-3347-FA07-357E966E99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14D979DE-3139-D92E-2C1D-C98AC0B5D1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1D9BA561-9833-E5C7-7C91-14C2D5B8F3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AAB281-593F-B00D-891B-0BB31CEFA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9563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67135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Energy of A Convection System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2D74AA71-EF9D-B721-B73E-79689F91C026}"/>
                  </a:ext>
                </a:extLst>
              </p:cNvPr>
              <p:cNvSpPr txBox="1"/>
              <p:nvPr/>
            </p:nvSpPr>
            <p:spPr bwMode="auto">
              <a:xfrm>
                <a:off x="415085" y="1905000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2D74AA71-EF9D-B721-B73E-79689F91C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085" y="1905000"/>
                <a:ext cx="8728915" cy="141582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D58D79B3-9232-B98D-9D3F-532002A31FC1}"/>
                  </a:ext>
                </a:extLst>
              </p:cNvPr>
              <p:cNvSpPr txBox="1"/>
              <p:nvPr/>
            </p:nvSpPr>
            <p:spPr bwMode="auto">
              <a:xfrm>
                <a:off x="484187" y="3565300"/>
                <a:ext cx="4016375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D58D79B3-9232-B98D-9D3F-532002A31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187" y="3565300"/>
                <a:ext cx="4016375" cy="1079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7">
            <a:extLst>
              <a:ext uri="{FF2B5EF4-FFF2-40B4-BE49-F238E27FC236}">
                <a16:creationId xmlns:a16="http://schemas.microsoft.com/office/drawing/2014/main" id="{D22C5210-8EB1-A70B-CCDC-0B7FBEC67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83" y="2951233"/>
            <a:ext cx="5186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Using Gauss Divergence 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A2C49D26-D6AB-22DF-23E4-3BACDCEBA855}"/>
                  </a:ext>
                </a:extLst>
              </p:cNvPr>
              <p:cNvSpPr txBox="1"/>
              <p:nvPr/>
            </p:nvSpPr>
            <p:spPr bwMode="auto">
              <a:xfrm>
                <a:off x="4294187" y="3489100"/>
                <a:ext cx="4016375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A2C49D26-D6AB-22DF-23E4-3BACDCEBA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4187" y="3489100"/>
                <a:ext cx="4016375" cy="10795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C3854AAB-1230-F182-8406-CE334DD244F1}"/>
                  </a:ext>
                </a:extLst>
              </p:cNvPr>
              <p:cNvSpPr txBox="1"/>
              <p:nvPr/>
            </p:nvSpPr>
            <p:spPr bwMode="auto">
              <a:xfrm>
                <a:off x="304800" y="5061175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C3854AAB-1230-F182-8406-CE334DD24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61175"/>
                <a:ext cx="8728915" cy="141582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39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67135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Energy of A Differential Convection Element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3C8489-39CA-EA81-84D6-F25BC2C98CED}"/>
                  </a:ext>
                </a:extLst>
              </p:cNvPr>
              <p:cNvSpPr txBox="1"/>
              <p:nvPr/>
            </p:nvSpPr>
            <p:spPr>
              <a:xfrm>
                <a:off x="2844594" y="2922959"/>
                <a:ext cx="1565685" cy="787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3C8489-39CA-EA81-84D6-F25BC2C98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594" y="2922959"/>
                <a:ext cx="1565685" cy="78739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078FD4BF-3665-0E75-2AF7-48EA7A9B6AEA}"/>
                  </a:ext>
                </a:extLst>
              </p:cNvPr>
              <p:cNvSpPr txBox="1"/>
              <p:nvPr/>
            </p:nvSpPr>
            <p:spPr bwMode="auto">
              <a:xfrm>
                <a:off x="500062" y="3838110"/>
                <a:ext cx="8143875" cy="164844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6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  <m:r>
                                        <a:rPr lang="en-US" sz="2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26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6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num>
                                        <m:den>
                                          <m:r>
                                            <a:rPr lang="en-US" sz="26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US" sz="26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2600" b="0" dirty="0">
                    <a:solidFill>
                      <a:srgbClr val="0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                     </m:t>
                    </m:r>
                    <m:r>
                      <a:rPr lang="en-IN" sz="2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∭"/>
                        <m:limLoc m:val="undOvr"/>
                        <m:supHide m:val="on"/>
                        <m:ctrlP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en-US" sz="2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∭"/>
                        <m:limLoc m:val="undOvr"/>
                        <m:supHide m:val="on"/>
                        <m:ctrlP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d>
                          <m:dPr>
                            <m:ctrlPr>
                              <a:rPr lang="en-IN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m:rPr>
                                <m:sty m:val="p"/>
                              </m:rP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acc>
                              <m:accPr>
                                <m:chr m:val="⃗"/>
                                <m:ctrlPr>
                                  <a:rPr lang="en-US" sz="2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l-GR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</m:d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</m:oMath>
                </a14:m>
                <a:endParaRPr lang="en-IN" sz="2600" dirty="0"/>
              </a:p>
            </p:txBody>
          </p:sp>
        </mc:Choice>
        <mc:Fallback xmlns="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078FD4BF-3665-0E75-2AF7-48EA7A9B6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062" y="3838110"/>
                <a:ext cx="8143875" cy="164844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A53F5A68-8578-2695-BF8D-8093841CC719}"/>
                  </a:ext>
                </a:extLst>
              </p:cNvPr>
              <p:cNvSpPr txBox="1"/>
              <p:nvPr/>
            </p:nvSpPr>
            <p:spPr bwMode="auto">
              <a:xfrm>
                <a:off x="304800" y="1981200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A53F5A68-8578-2695-BF8D-8093841C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81200"/>
                <a:ext cx="8728915" cy="14158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69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Energy of A Differential Convection Element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0C55194A-CD23-D613-52B2-CCF9B6FF8094}"/>
                  </a:ext>
                </a:extLst>
              </p:cNvPr>
              <p:cNvSpPr txBox="1"/>
              <p:nvPr/>
            </p:nvSpPr>
            <p:spPr bwMode="auto">
              <a:xfrm>
                <a:off x="304800" y="1624984"/>
                <a:ext cx="8728915" cy="96581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num>
                                        <m:den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0C55194A-CD23-D613-52B2-CCF9B6FF8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24984"/>
                <a:ext cx="8728915" cy="96581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B3C8B8D-19A7-72C1-11CB-DBCFA20A7DA2}"/>
                  </a:ext>
                </a:extLst>
              </p:cNvPr>
              <p:cNvSpPr txBox="1"/>
              <p:nvPr/>
            </p:nvSpPr>
            <p:spPr bwMode="auto">
              <a:xfrm>
                <a:off x="255588" y="2667000"/>
                <a:ext cx="8812212" cy="12080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∭"/>
                        <m:limLoc m:val="undOvr"/>
                        <m:supHide m:val="on"/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d>
                          <m:dPr>
                            <m:begChr m:val="{"/>
                            <m:endChr m:val="}"/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num>
                                      <m:den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d>
                          </m:e>
                        </m:d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∭"/>
                        <m:limLoc m:val="undOvr"/>
                        <m:supHide m:val="on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d>
                          <m:dPr>
                            <m:begChr m:val="{"/>
                            <m:endChr m:val="}"/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d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</m:oMath>
                </a14:m>
                <a:r>
                  <a:rPr lang="en-IN" sz="2800" dirty="0"/>
                  <a:t>-</a:t>
                </a:r>
                <a:r>
                  <a:rPr lang="en-IN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∭"/>
                        <m:limLoc m:val="undOvr"/>
                        <m:supHide m:val="on"/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d>
                          <m:dPr>
                            <m:begChr m:val="{"/>
                            <m:endChr m:val="}"/>
                            <m:ctrlPr>
                              <a:rPr lang="en-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B3C8B8D-19A7-72C1-11CB-DBCFA20A7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2667000"/>
                <a:ext cx="8812212" cy="1208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997E59FA-FAD1-6A1C-AC73-E8103B1A54F8}"/>
                  </a:ext>
                </a:extLst>
              </p:cNvPr>
              <p:cNvSpPr txBox="1"/>
              <p:nvPr/>
            </p:nvSpPr>
            <p:spPr bwMode="auto">
              <a:xfrm>
                <a:off x="304800" y="3733800"/>
                <a:ext cx="8728915" cy="8995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m:rPr>
                          <m:nor/>
                        </m:rPr>
                        <a:rPr lang="en-IN" sz="1700" dirty="0"/>
                        <m:t>−</m:t>
                      </m:r>
                      <m:r>
                        <m:rPr>
                          <m:nor/>
                        </m:rPr>
                        <a:rPr lang="en-IN" sz="1700" dirty="0">
                          <a:solidFill>
                            <a:srgbClr val="000000"/>
                          </a:solidFill>
                        </a:rPr>
                        <m:t> 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7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7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7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1700" dirty="0"/>
              </a:p>
            </p:txBody>
          </p:sp>
        </mc:Choice>
        <mc:Fallback xmlns="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997E59FA-FAD1-6A1C-AC73-E8103B1A5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733800"/>
                <a:ext cx="8728915" cy="89957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8359ABAE-DF1C-536F-9177-6D03B2E4DE73}"/>
                  </a:ext>
                </a:extLst>
              </p:cNvPr>
              <p:cNvSpPr txBox="1"/>
              <p:nvPr/>
            </p:nvSpPr>
            <p:spPr bwMode="auto">
              <a:xfrm>
                <a:off x="262685" y="4724400"/>
                <a:ext cx="8728915" cy="8995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17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7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7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17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1700" dirty="0"/>
              </a:p>
            </p:txBody>
          </p:sp>
        </mc:Choice>
        <mc:Fallback xmlns="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8359ABAE-DF1C-536F-9177-6D03B2E4D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685" y="4724400"/>
                <a:ext cx="8728915" cy="89957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Object 3">
                <a:extLst>
                  <a:ext uri="{FF2B5EF4-FFF2-40B4-BE49-F238E27FC236}">
                    <a16:creationId xmlns:a16="http://schemas.microsoft.com/office/drawing/2014/main" id="{4A03E714-1825-AA41-E434-9E5365D9BE69}"/>
                  </a:ext>
                </a:extLst>
              </p:cNvPr>
              <p:cNvSpPr txBox="1"/>
              <p:nvPr/>
            </p:nvSpPr>
            <p:spPr bwMode="auto">
              <a:xfrm>
                <a:off x="152400" y="5562600"/>
                <a:ext cx="8957515" cy="8995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d>
                                    <m:dPr>
                                      <m:ctrlPr>
                                        <a:rPr lang="en-US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>
          <p:sp>
            <p:nvSpPr>
              <p:cNvPr id="14" name="Object 3">
                <a:extLst>
                  <a:ext uri="{FF2B5EF4-FFF2-40B4-BE49-F238E27FC236}">
                    <a16:creationId xmlns:a16="http://schemas.microsoft.com/office/drawing/2014/main" id="{4A03E714-1825-AA41-E434-9E5365D9B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5562600"/>
                <a:ext cx="8957515" cy="89957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955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Energy of A Differential Convection Element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-7620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3">
                <a:extLst>
                  <a:ext uri="{FF2B5EF4-FFF2-40B4-BE49-F238E27FC236}">
                    <a16:creationId xmlns:a16="http://schemas.microsoft.com/office/drawing/2014/main" id="{4A03E714-1825-AA41-E434-9E5365D9BE69}"/>
                  </a:ext>
                </a:extLst>
              </p:cNvPr>
              <p:cNvSpPr txBox="1"/>
              <p:nvPr/>
            </p:nvSpPr>
            <p:spPr bwMode="auto">
              <a:xfrm>
                <a:off x="304800" y="1767429"/>
                <a:ext cx="8728915" cy="8995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4" name="Object 3">
                <a:extLst>
                  <a:ext uri="{FF2B5EF4-FFF2-40B4-BE49-F238E27FC236}">
                    <a16:creationId xmlns:a16="http://schemas.microsoft.com/office/drawing/2014/main" id="{4A03E714-1825-AA41-E434-9E5365D9B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767429"/>
                <a:ext cx="8728915" cy="89957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7E918AA-0B4D-2DEF-88E1-21706F745454}"/>
                  </a:ext>
                </a:extLst>
              </p:cNvPr>
              <p:cNvSpPr txBox="1"/>
              <p:nvPr/>
            </p:nvSpPr>
            <p:spPr bwMode="auto">
              <a:xfrm>
                <a:off x="320675" y="3334971"/>
                <a:ext cx="8728915" cy="10084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7E918AA-0B4D-2DEF-88E1-21706F745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3334971"/>
                <a:ext cx="8728915" cy="10084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B8BA736-3833-9D38-2BE7-AA50143A49AB}"/>
                  </a:ext>
                </a:extLst>
              </p:cNvPr>
              <p:cNvSpPr txBox="1"/>
              <p:nvPr/>
            </p:nvSpPr>
            <p:spPr bwMode="auto">
              <a:xfrm>
                <a:off x="173182" y="4790205"/>
                <a:ext cx="8728915" cy="10771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𝐷𝑝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B8BA736-3833-9D38-2BE7-AA50143A4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182" y="4790205"/>
                <a:ext cx="8728915" cy="107719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7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Energy of A Differential Convection Element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702B47A1-438C-2213-0171-4F3489B8E6F8}"/>
                  </a:ext>
                </a:extLst>
              </p:cNvPr>
              <p:cNvSpPr txBox="1"/>
              <p:nvPr/>
            </p:nvSpPr>
            <p:spPr bwMode="auto">
              <a:xfrm>
                <a:off x="1570615" y="1752600"/>
                <a:ext cx="600277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𝐷𝑝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702B47A1-438C-2213-0171-4F3489B8E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0615" y="1752600"/>
                <a:ext cx="6002770" cy="117770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9D39259-5227-A875-2A57-00979DD67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95600"/>
            <a:ext cx="8229600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 dirty="0"/>
              <a:t>LHS of the  integral equals to RHS of integral for any size and shape of material volume.</a:t>
            </a:r>
          </a:p>
          <a:p>
            <a:r>
              <a:rPr lang="en-US" altLang="en-US" sz="2400" dirty="0"/>
              <a:t> Implies that the integrands must also be equal.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41D591AC-7B04-B04A-34AF-7F2294509AA6}"/>
                  </a:ext>
                </a:extLst>
              </p:cNvPr>
              <p:cNvSpPr txBox="1"/>
              <p:nvPr/>
            </p:nvSpPr>
            <p:spPr bwMode="auto">
              <a:xfrm>
                <a:off x="2703585" y="4221236"/>
                <a:ext cx="4359938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𝐷𝑡</m:t>
                              </m:r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41D591AC-7B04-B04A-34AF-7F2294509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3585" y="4221236"/>
                <a:ext cx="4359938" cy="117770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>
            <a:extLst>
              <a:ext uri="{FF2B5EF4-FFF2-40B4-BE49-F238E27FC236}">
                <a16:creationId xmlns:a16="http://schemas.microsoft.com/office/drawing/2014/main" id="{2B174BDF-198A-6D36-DB5C-D0B317FE6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09" y="5050362"/>
            <a:ext cx="8229600" cy="82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Fourier’s Constitutive Equation for  the Heat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6">
                <a:extLst>
                  <a:ext uri="{FF2B5EF4-FFF2-40B4-BE49-F238E27FC236}">
                    <a16:creationId xmlns:a16="http://schemas.microsoft.com/office/drawing/2014/main" id="{FCAA79A4-6DE4-4844-1BDC-E8A5740C2873}"/>
                  </a:ext>
                </a:extLst>
              </p:cNvPr>
              <p:cNvSpPr txBox="1"/>
              <p:nvPr/>
            </p:nvSpPr>
            <p:spPr bwMode="auto">
              <a:xfrm>
                <a:off x="2996324" y="5715000"/>
                <a:ext cx="3548956" cy="820736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′′=−</m:t>
                      </m:r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1" name="Object 6">
                <a:extLst>
                  <a:ext uri="{FF2B5EF4-FFF2-40B4-BE49-F238E27FC236}">
                    <a16:creationId xmlns:a16="http://schemas.microsoft.com/office/drawing/2014/main" id="{FCAA79A4-6DE4-4844-1BDC-E8A5740C2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6324" y="5715000"/>
                <a:ext cx="3548956" cy="82073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266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" grpId="0"/>
      <p:bldP spid="8" grpId="0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0935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Equation for an infinitesimal convection element</a:t>
            </a:r>
            <a:endParaRPr lang="en-US" altLang="en-US" sz="2400" i="1" dirty="0"/>
          </a:p>
        </p:txBody>
      </p:sp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 Energy of A Differential Convection Element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41D591AC-7B04-B04A-34AF-7F2294509AA6}"/>
                  </a:ext>
                </a:extLst>
              </p:cNvPr>
              <p:cNvSpPr txBox="1"/>
              <p:nvPr/>
            </p:nvSpPr>
            <p:spPr bwMode="auto">
              <a:xfrm>
                <a:off x="1371600" y="1794099"/>
                <a:ext cx="5691923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𝐷h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acc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41D591AC-7B04-B04A-34AF-7F2294509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1794099"/>
                <a:ext cx="5691923" cy="117770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38B2302-74AB-DFA8-0490-C3CCCC7DF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91135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For  general fluids, </a:t>
            </a:r>
            <a:r>
              <a:rPr lang="en-US" altLang="en-US" sz="2400" i="1" dirty="0"/>
              <a:t>k</a:t>
            </a:r>
            <a:r>
              <a:rPr lang="en-US" altLang="en-US" sz="2400" dirty="0"/>
              <a:t> is a scalar.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66AF91DF-91E2-474F-2903-08DF6260DC7A}"/>
                  </a:ext>
                </a:extLst>
              </p:cNvPr>
              <p:cNvSpPr txBox="1"/>
              <p:nvPr/>
            </p:nvSpPr>
            <p:spPr bwMode="auto">
              <a:xfrm>
                <a:off x="1524000" y="3581400"/>
                <a:ext cx="5691923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66AF91DF-91E2-474F-2903-08DF6260D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3581400"/>
                <a:ext cx="5691923" cy="117770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1FD2CD3-B469-DBC7-7E5B-76820560F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6482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For a perfect gas (Ideal gas with constant properties):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205CD4A1-8FEF-5BD7-6993-6250D42A1D69}"/>
                  </a:ext>
                </a:extLst>
              </p:cNvPr>
              <p:cNvSpPr txBox="1"/>
              <p:nvPr/>
            </p:nvSpPr>
            <p:spPr bwMode="auto">
              <a:xfrm>
                <a:off x="1587493" y="5142057"/>
                <a:ext cx="5691923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205CD4A1-8FEF-5BD7-6993-6250D42A1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7493" y="5142057"/>
                <a:ext cx="5691923" cy="117770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2E6E16A-A268-6AA8-00C5-902488C3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091535"/>
            <a:ext cx="8229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solidFill>
                  <a:srgbClr val="FF0000"/>
                </a:solidFill>
              </a:rPr>
              <a:t>What if the fluid is a Real Gas???</a:t>
            </a:r>
          </a:p>
        </p:txBody>
      </p:sp>
    </p:spTree>
    <p:extLst>
      <p:ext uri="{BB962C8B-B14F-4D97-AF65-F5344CB8AC3E}">
        <p14:creationId xmlns:p14="http://schemas.microsoft.com/office/powerpoint/2010/main" val="62178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  <p:bldP spid="5" grpId="0"/>
      <p:bldP spid="3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1026">
            <a:extLst>
              <a:ext uri="{FF2B5EF4-FFF2-40B4-BE49-F238E27FC236}">
                <a16:creationId xmlns:a16="http://schemas.microsoft.com/office/drawing/2014/main" id="{AFDC6516-14C9-4002-45F4-8656AE8A45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Local Convection Heat Transfer</a:t>
            </a:r>
          </a:p>
        </p:txBody>
      </p:sp>
      <p:pic>
        <p:nvPicPr>
          <p:cNvPr id="522243" name="Picture 1027">
            <a:extLst>
              <a:ext uri="{FF2B5EF4-FFF2-40B4-BE49-F238E27FC236}">
                <a16:creationId xmlns:a16="http://schemas.microsoft.com/office/drawing/2014/main" id="{D3C14C49-0AF1-7843-1D31-955DAF445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3025"/>
            <a:ext cx="76962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44" name="Rectangle 1028">
            <a:extLst>
              <a:ext uri="{FF2B5EF4-FFF2-40B4-BE49-F238E27FC236}">
                <a16:creationId xmlns:a16="http://schemas.microsoft.com/office/drawing/2014/main" id="{D4556632-B8DD-B898-6DA5-20EFDF38B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30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b="0" dirty="0">
                <a:latin typeface="TimesNewRomanPSMT" charset="0"/>
              </a:rPr>
              <a:t>Consider convection heat transfer as a fluid passes over a surface of arbitrary shape: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245" name="Object 1029">
                <a:extLst>
                  <a:ext uri="{FF2B5EF4-FFF2-40B4-BE49-F238E27FC236}">
                    <a16:creationId xmlns:a16="http://schemas.microsoft.com/office/drawing/2014/main" id="{380ECDE8-3310-1EEB-2093-A1FD6A9BF285}"/>
                  </a:ext>
                </a:extLst>
              </p:cNvPr>
              <p:cNvSpPr txBox="1"/>
              <p:nvPr/>
            </p:nvSpPr>
            <p:spPr bwMode="auto">
              <a:xfrm>
                <a:off x="609600" y="4655403"/>
                <a:ext cx="7924800" cy="9833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𝑠𝑜𝑙𝑖𝑑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𝑖𝑑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22245" name="Object 1029">
                <a:extLst>
                  <a:ext uri="{FF2B5EF4-FFF2-40B4-BE49-F238E27FC236}">
                    <a16:creationId xmlns:a16="http://schemas.microsoft.com/office/drawing/2014/main" id="{380ECDE8-3310-1EEB-2093-A1FD6A9BF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655403"/>
                <a:ext cx="7924800" cy="9833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247" name="Text Box 1031">
            <a:extLst>
              <a:ext uri="{FF2B5EF4-FFF2-40B4-BE49-F238E27FC236}">
                <a16:creationId xmlns:a16="http://schemas.microsoft.com/office/drawing/2014/main" id="{E784FFC6-93B1-036F-69B7-1151C98C9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5874603"/>
            <a:ext cx="7543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i="1" dirty="0"/>
              <a:t>h</a:t>
            </a:r>
            <a:r>
              <a:rPr lang="en-US" altLang="en-US" dirty="0"/>
              <a:t> is defined as Local Convection Heat Transfer Coefficient, W/m</a:t>
            </a:r>
            <a:r>
              <a:rPr lang="en-US" altLang="en-US" baseline="30000" dirty="0"/>
              <a:t>2</a:t>
            </a:r>
            <a:r>
              <a:rPr lang="en-US" altLang="en-US" dirty="0"/>
              <a:t>K</a:t>
            </a:r>
          </a:p>
        </p:txBody>
      </p:sp>
      <p:sp>
        <p:nvSpPr>
          <p:cNvPr id="19" name="Rectangle 1028">
            <a:extLst>
              <a:ext uri="{FF2B5EF4-FFF2-40B4-BE49-F238E27FC236}">
                <a16:creationId xmlns:a16="http://schemas.microsoft.com/office/drawing/2014/main" id="{E361561C-97B2-2EEE-6194-749672E7D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810000"/>
            <a:ext cx="830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b="0" dirty="0">
                <a:latin typeface="TimesNewRomanPSMT" charset="0"/>
              </a:rPr>
              <a:t>Apply Fourier’s version of Newton’s law cooling to a local differential element with length </a:t>
            </a:r>
            <a:r>
              <a:rPr lang="en-US" altLang="en-US" b="0" i="1" dirty="0">
                <a:latin typeface="TimesNewRomanPSMT" charset="0"/>
              </a:rPr>
              <a:t>dx</a:t>
            </a:r>
            <a:r>
              <a:rPr lang="en-US" altLang="en-US" b="0" dirty="0">
                <a:latin typeface="TimesNewRomanPSMT" charset="0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622D06-729F-FB07-A539-9BD60E9342D0}"/>
                  </a:ext>
                </a:extLst>
              </p:cNvPr>
              <p:cNvSpPr txBox="1"/>
              <p:nvPr/>
            </p:nvSpPr>
            <p:spPr>
              <a:xfrm>
                <a:off x="685800" y="5376112"/>
                <a:ext cx="7667292" cy="49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At the surface/wall,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𝑓𝑙𝑢𝑖𝑑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𝑠𝑜𝑙𝑖𝑑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𝑇h𝑒𝑟𝑚𝑎𝑙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𝐸𝑞𝑢𝑖𝑙𝑖𝑏𝑟𝑖𝑢𝑚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622D06-729F-FB07-A539-9BD60E93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376112"/>
                <a:ext cx="7667292" cy="491288"/>
              </a:xfrm>
              <a:prstGeom prst="rect">
                <a:avLst/>
              </a:prstGeom>
              <a:blipFill>
                <a:blip r:embed="rId5"/>
                <a:stretch>
                  <a:fillRect l="-1273" t="-9877" b="-20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38">
            <a:extLst>
              <a:ext uri="{FF2B5EF4-FFF2-40B4-BE49-F238E27FC236}">
                <a16:creationId xmlns:a16="http://schemas.microsoft.com/office/drawing/2014/main" id="{3DF7BFEB-989E-7B06-D770-01DEB52F65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952B526D-C6DD-47C7-61E5-5570B4412A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ADE8105-4E06-E8CE-600B-B8558F85E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E62BF4E-5BD5-11D7-2EAA-FA665EFE4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8D7B0195-6B27-D9BB-4294-9DF1727B88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FEE1EF7B-3951-7A9F-3864-82E13C3774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4ABB97CA-1F85-2E37-164C-08CBAE8CB1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8DA53768-271B-97E6-FB37-E7488D5D4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CF063757-5B28-8F08-7051-63832D7A92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BD8D2273-B95D-BB7A-D391-10AE6487BE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55997547-CDDC-CAFF-B592-B43124F5CC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7E3B2771-1ED8-C47F-E465-F763A6D373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C401CFC4-B2B5-1612-C33B-792EC2DB4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69B8A50D-64DF-C8FA-00AB-BE1D83C78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C90E268B-2843-BE96-3BCF-B772AFC753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D13EBEC9-9C3F-8471-ECB7-5A5443A38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E8EA3D7-E914-D36C-A70F-74C0E488A4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5222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4" grpId="0" build="p"/>
      <p:bldP spid="522245" grpId="0"/>
      <p:bldP spid="19" grpId="0" build="p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3">
            <a:extLst>
              <a:ext uri="{FF2B5EF4-FFF2-40B4-BE49-F238E27FC236}">
                <a16:creationId xmlns:a16="http://schemas.microsoft.com/office/drawing/2014/main" id="{86822D31-8694-9A2C-3FC5-61C91038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Body Force Vs Surface Forces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5">
            <a:extLst>
              <a:ext uri="{FF2B5EF4-FFF2-40B4-BE49-F238E27FC236}">
                <a16:creationId xmlns:a16="http://schemas.microsoft.com/office/drawing/2014/main" id="{B39E6D1F-E951-9939-2E98-58B59FEAC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70D99B5A-3565-9287-1AAA-F96284A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895600"/>
            <a:ext cx="4200525" cy="144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055DF7-12F5-46DA-C06F-95676F286F83}"/>
              </a:ext>
            </a:extLst>
          </p:cNvPr>
          <p:cNvCxnSpPr>
            <a:cxnSpLocks/>
          </p:cNvCxnSpPr>
          <p:nvPr/>
        </p:nvCxnSpPr>
        <p:spPr bwMode="auto">
          <a:xfrm flipH="1">
            <a:off x="3303038" y="2133600"/>
            <a:ext cx="2086923" cy="1152525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F4B66C1-E0AD-6D17-38C1-C76C58555C23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1475" y="2133600"/>
            <a:ext cx="136525" cy="1160275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8545CB9F-AA64-9491-7D4E-3C687C9B3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821704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The Second term on the right-hand side of  above equation represents the resultant surface force acting on the control volume.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As discussed before, force is an extensive quantity and hence surface force must also be proportional to extent of the surface of A control volume.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895A2D-E1E6-5303-C057-3265568D02C1}"/>
              </a:ext>
            </a:extLst>
          </p:cNvPr>
          <p:cNvSpPr txBox="1"/>
          <p:nvPr/>
        </p:nvSpPr>
        <p:spPr>
          <a:xfrm>
            <a:off x="914400" y="2438400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Airship using Body Force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FB39EE-BE7C-2D96-3190-592AE243751F}"/>
              </a:ext>
            </a:extLst>
          </p:cNvPr>
          <p:cNvSpPr txBox="1"/>
          <p:nvPr/>
        </p:nvSpPr>
        <p:spPr>
          <a:xfrm>
            <a:off x="5389961" y="2590800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Flyer using Surface Force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C9D6D92-C193-B531-4477-A45C6B3826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865D4B4-A543-023A-A4F1-FA6E34F26E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AFBC032-9C41-7FE5-92E8-0B47F68912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AD06612-E61E-A8E9-8387-5C43DC2440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CE41986-08C3-D0F5-AAE0-E57D068AC9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58159AE-1C65-CE96-D102-06B388488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D3AC81A-855A-5EC7-80D0-822D7B27AF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327EFEF-688D-08BC-2A19-E109E1E0DD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E331CC2-5F22-55EA-C808-E7969F945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F6E2028-8C8F-63BE-A3E4-ECC3E3FBCF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36F5303-7CD4-F16B-CC54-AE5FF1E1E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C8CCD19-4F75-E925-D494-C88F8008B5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06F5335-B569-CAF5-3D7A-CA37FEA195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4C42EB6-376C-7D39-35A3-696A9C889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1CF9793-66C2-110C-D007-8EE40FE358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2F75767-9D52-5099-12B5-9A0BDDA8F1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A5D146-28EE-9B7C-1F58-4CC97AE8A6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Object 8">
                <a:extLst>
                  <a:ext uri="{FF2B5EF4-FFF2-40B4-BE49-F238E27FC236}">
                    <a16:creationId xmlns:a16="http://schemas.microsoft.com/office/drawing/2014/main" id="{8531D0DF-0359-9B0C-38F0-0BCFA892CEE7}"/>
                  </a:ext>
                </a:extLst>
              </p:cNvPr>
              <p:cNvSpPr txBox="1"/>
              <p:nvPr/>
            </p:nvSpPr>
            <p:spPr bwMode="auto">
              <a:xfrm>
                <a:off x="533400" y="1219200"/>
                <a:ext cx="7772400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26" name="Object 8">
                <a:extLst>
                  <a:ext uri="{FF2B5EF4-FFF2-40B4-BE49-F238E27FC236}">
                    <a16:creationId xmlns:a16="http://schemas.microsoft.com/office/drawing/2014/main" id="{8531D0DF-0359-9B0C-38F0-0BCFA892C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219200"/>
                <a:ext cx="7772400" cy="1295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347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6" grpId="0"/>
      <p:bldP spid="23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Title 1">
            <a:extLst>
              <a:ext uri="{FF2B5EF4-FFF2-40B4-BE49-F238E27FC236}">
                <a16:creationId xmlns:a16="http://schemas.microsoft.com/office/drawing/2014/main" id="{4E1F224A-B0AC-0628-16F2-399C09A5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"/>
            <a:ext cx="6153318" cy="1143000"/>
          </a:xfrm>
        </p:spPr>
        <p:txBody>
          <a:bodyPr/>
          <a:lstStyle/>
          <a:p>
            <a:r>
              <a:rPr lang="en-US" altLang="en-US" sz="2800" dirty="0"/>
              <a:t>Differential Form of Momentum Conservation Equations for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8">
                <a:extLst>
                  <a:ext uri="{FF2B5EF4-FFF2-40B4-BE49-F238E27FC236}">
                    <a16:creationId xmlns:a16="http://schemas.microsoft.com/office/drawing/2014/main" id="{07D6D86D-C066-CFE0-F15D-C5D29A7DDA66}"/>
                  </a:ext>
                </a:extLst>
              </p:cNvPr>
              <p:cNvSpPr txBox="1"/>
              <p:nvPr/>
            </p:nvSpPr>
            <p:spPr bwMode="auto">
              <a:xfrm>
                <a:off x="533400" y="1676400"/>
                <a:ext cx="7772400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8">
                <a:extLst>
                  <a:ext uri="{FF2B5EF4-FFF2-40B4-BE49-F238E27FC236}">
                    <a16:creationId xmlns:a16="http://schemas.microsoft.com/office/drawing/2014/main" id="{07D6D86D-C066-CFE0-F15D-C5D29A7DD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676400"/>
                <a:ext cx="7772400" cy="1295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4584E985-FB8E-CBD4-91C4-00709590B1EF}"/>
                  </a:ext>
                </a:extLst>
              </p:cNvPr>
              <p:cNvSpPr txBox="1"/>
              <p:nvPr/>
            </p:nvSpPr>
            <p:spPr bwMode="auto">
              <a:xfrm>
                <a:off x="895728" y="4244972"/>
                <a:ext cx="6876672" cy="1546228"/>
              </a:xfrm>
              <a:prstGeom prst="rect">
                <a:avLst/>
              </a:prstGeom>
              <a:noFill/>
              <a:ln w="85725" cmpd="dbl">
                <a:solidFill>
                  <a:srgbClr val="FF0000"/>
                </a:solidFill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40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4584E985-FB8E-CBD4-91C4-00709590B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5728" y="4244972"/>
                <a:ext cx="6876672" cy="15462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85725" cmpd="dbl"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4" name="Ink 10">
                <a:extLst>
                  <a:ext uri="{FF2B5EF4-FFF2-40B4-BE49-F238E27FC236}">
                    <a16:creationId xmlns:a16="http://schemas.microsoft.com/office/drawing/2014/main" id="{3E564894-67E7-211A-9AFC-73D057CDB7F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67250" y="4113213"/>
              <a:ext cx="14288" cy="26987"/>
            </p14:xfrm>
          </p:contentPart>
        </mc:Choice>
        <mc:Fallback xmlns="">
          <p:pic>
            <p:nvPicPr>
              <p:cNvPr id="10244" name="Ink 10">
                <a:extLst>
                  <a:ext uri="{FF2B5EF4-FFF2-40B4-BE49-F238E27FC236}">
                    <a16:creationId xmlns:a16="http://schemas.microsoft.com/office/drawing/2014/main" id="{3E564894-67E7-211A-9AFC-73D057CDB7F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7725" y="4102894"/>
                <a:ext cx="33339" cy="47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A983863-B8F1-D627-C4F3-73CFB1CA3448}"/>
              </a:ext>
            </a:extLst>
          </p:cNvPr>
          <p:cNvSpPr txBox="1"/>
          <p:nvPr/>
        </p:nvSpPr>
        <p:spPr>
          <a:xfrm>
            <a:off x="685800" y="3352800"/>
            <a:ext cx="6434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Localization of RTT for Momentum Conservation:</a:t>
            </a:r>
            <a:endParaRPr lang="en-IN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DC1CCD21-2BE9-F932-A4A0-C6493DA907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707138F-CBD1-AA3E-1FB1-77DA57BA16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9A14718-A5F5-3DBE-3804-613CEB1FC6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BF70D39-56DB-5777-53F1-A73B0C95B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C699B1E-837D-9E42-AB83-6FCAFB0E78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49" name="Rectangle 11">
                    <a:extLst>
                      <a:ext uri="{FF2B5EF4-FFF2-40B4-BE49-F238E27FC236}">
                        <a16:creationId xmlns:a16="http://schemas.microsoft.com/office/drawing/2014/main" id="{9B4AA9D6-C63C-61DF-D713-99BDD37D25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13DD213-2AD0-F617-DC3B-920F75E67F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9A8FCA7-7C41-69C4-C978-12A552E7F5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20483BE-8999-56E8-14E9-72B368F0C4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811084C-36E7-5B83-D4BD-AA6B6A367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FAA314A1-D460-ABFA-A8B0-B0DC8C262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C6A2AD8-C446-7E97-FE8A-95F5A63B3E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74CA7C9-A366-0210-6559-E7CBAC62C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ABFB583-87C5-F718-8F08-FE1F44A5D9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00A6E14-04CE-BA2E-9012-999E7D34B9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1A45D39-0A3C-475B-4148-3BF4FC779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1162E-E731-6BF7-7851-395F678E74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9A435B41-6376-DF60-647A-FAEE45405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2999" y="193675"/>
            <a:ext cx="6811963" cy="873125"/>
          </a:xfrm>
        </p:spPr>
        <p:txBody>
          <a:bodyPr/>
          <a:lstStyle/>
          <a:p>
            <a:r>
              <a:rPr lang="en-US" altLang="en-US" sz="2800" dirty="0"/>
              <a:t>Lubricity (Slipperiness) of Fluids</a:t>
            </a:r>
          </a:p>
        </p:txBody>
      </p:sp>
      <p:pic>
        <p:nvPicPr>
          <p:cNvPr id="35843" name="Content Placeholder 5">
            <a:extLst>
              <a:ext uri="{FF2B5EF4-FFF2-40B4-BE49-F238E27FC236}">
                <a16:creationId xmlns:a16="http://schemas.microsoft.com/office/drawing/2014/main" id="{736F6036-6A24-7D42-A1B8-C6AC6C7E6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416175"/>
            <a:ext cx="6629400" cy="1066800"/>
          </a:xfrm>
          <a:ln w="635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5845" name="TextBox 6">
            <a:extLst>
              <a:ext uri="{FF2B5EF4-FFF2-40B4-BE49-F238E27FC236}">
                <a16:creationId xmlns:a16="http://schemas.microsoft.com/office/drawing/2014/main" id="{7C4C2D15-FB34-8DF9-0547-BCF98093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 1687, Newton paid attention to fluid flow and proposed following hypothesis in latin:</a:t>
            </a:r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66E97049-178B-A575-DB99-E2DAA543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733800"/>
            <a:ext cx="7924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In 1729, Andrew Motte translated this hypothesis as: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The resistance arising from the want of lubricity (lack of slipperiness) in the parts of a fluid, is, other things being equal, proportional to velocity with which parts of the fluid separated from one another.</a:t>
            </a:r>
          </a:p>
        </p:txBody>
      </p:sp>
      <p:grpSp>
        <p:nvGrpSpPr>
          <p:cNvPr id="14" name="Group 38">
            <a:extLst>
              <a:ext uri="{FF2B5EF4-FFF2-40B4-BE49-F238E27FC236}">
                <a16:creationId xmlns:a16="http://schemas.microsoft.com/office/drawing/2014/main" id="{F3023C6C-28E5-7316-BC75-BA6D77B57C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6168105C-9DE5-BB3E-A386-D79CCD6853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5DA6BCAA-E0D8-862A-189D-9C70B219EC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FF55AA9-A70D-A672-3C38-BB813E7732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48" name="Rectangle 10">
                    <a:extLst>
                      <a:ext uri="{FF2B5EF4-FFF2-40B4-BE49-F238E27FC236}">
                        <a16:creationId xmlns:a16="http://schemas.microsoft.com/office/drawing/2014/main" id="{DE0978FB-427A-F755-A402-232E38464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49" name="Rectangle 11">
                    <a:extLst>
                      <a:ext uri="{FF2B5EF4-FFF2-40B4-BE49-F238E27FC236}">
                        <a16:creationId xmlns:a16="http://schemas.microsoft.com/office/drawing/2014/main" id="{563FE5FD-6C80-78C3-A853-B96CF8CB2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E3F1ED06-2D3D-2A08-6126-A1137404C8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44" name="Rectangle 13">
                    <a:extLst>
                      <a:ext uri="{FF2B5EF4-FFF2-40B4-BE49-F238E27FC236}">
                        <a16:creationId xmlns:a16="http://schemas.microsoft.com/office/drawing/2014/main" id="{B5EFDC3E-8D9D-EDA2-AF03-93E94BD4B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47" name="Rectangle 14">
                    <a:extLst>
                      <a:ext uri="{FF2B5EF4-FFF2-40B4-BE49-F238E27FC236}">
                        <a16:creationId xmlns:a16="http://schemas.microsoft.com/office/drawing/2014/main" id="{96F9122F-7E4D-B3AE-4E79-CB3ED0D87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FB3B05D0-2EDF-656A-5DEF-66D5540BA3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40" name="Rectangle 35839">
                    <a:extLst>
                      <a:ext uri="{FF2B5EF4-FFF2-40B4-BE49-F238E27FC236}">
                        <a16:creationId xmlns:a16="http://schemas.microsoft.com/office/drawing/2014/main" id="{B5BD5BAF-42C8-53C0-2A0C-63438E3176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41" name="Rectangle 35840">
                    <a:extLst>
                      <a:ext uri="{FF2B5EF4-FFF2-40B4-BE49-F238E27FC236}">
                        <a16:creationId xmlns:a16="http://schemas.microsoft.com/office/drawing/2014/main" id="{98A05F59-6954-0C83-AA34-2AC184B8D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B2DC76EA-2B1F-1434-8F4E-85ADC183EB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56C2AE7-3132-E7DF-FAB3-52DBFECD99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B724389A-5B7D-576A-C856-A9C591C498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39E91324-7D16-5E89-EE05-DB28D7BD6D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C76ABB-2D5D-D04F-A417-A8FA9B8E1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5237189-F8FD-94FF-401F-9DE4C839C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92538"/>
            <a:ext cx="45497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itle 2">
            <a:extLst>
              <a:ext uri="{FF2B5EF4-FFF2-40B4-BE49-F238E27FC236}">
                <a16:creationId xmlns:a16="http://schemas.microsoft.com/office/drawing/2014/main" id="{10FB7F6C-69B7-7513-6C29-200DEB54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3769"/>
            <a:ext cx="5638800" cy="803031"/>
          </a:xfrm>
        </p:spPr>
        <p:txBody>
          <a:bodyPr/>
          <a:lstStyle/>
          <a:p>
            <a:r>
              <a:rPr lang="en-IN" altLang="en-US" sz="2800" dirty="0"/>
              <a:t>Fluid Mechanics as An Engineering Science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20662-9F28-635B-C715-72FA6A39A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2590800"/>
          </a:xfrm>
        </p:spPr>
        <p:txBody>
          <a:bodyPr/>
          <a:lstStyle/>
          <a:p>
            <a:r>
              <a:rPr lang="en-IN" altLang="en-US" sz="2400" dirty="0"/>
              <a:t>The knowledge of fluid flow cannot be called a discipline of engineering science until Isaac Newton published his famous work Philosophia Naturalis Principia Mathematica in 1687.</a:t>
            </a:r>
          </a:p>
          <a:p>
            <a:r>
              <a:rPr lang="en-IN" altLang="en-US" sz="2400" dirty="0"/>
              <a:t> Newton stated in his principia that, for straight, parallel and uniform flow, the shear stress , between layers is proportional to the velocity gradient in the direction perpendicular to the layers.</a:t>
            </a:r>
          </a:p>
          <a:p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C7221AD1-8FF7-F5A2-3E67-DF868340A07D}"/>
                  </a:ext>
                </a:extLst>
              </p:cNvPr>
              <p:cNvSpPr txBox="1"/>
              <p:nvPr/>
            </p:nvSpPr>
            <p:spPr bwMode="auto">
              <a:xfrm>
                <a:off x="1030287" y="3505200"/>
                <a:ext cx="1560513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C7221AD1-8FF7-F5A2-3E67-DF868340A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0287" y="3505200"/>
                <a:ext cx="1560513" cy="973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77" name="Ink 9">
                <a:extLst>
                  <a:ext uri="{FF2B5EF4-FFF2-40B4-BE49-F238E27FC236}">
                    <a16:creationId xmlns:a16="http://schemas.microsoft.com/office/drawing/2014/main" id="{19C9C410-A24F-3F15-C797-D8BBD0BB2FA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9550" y="5465763"/>
              <a:ext cx="41275" cy="53975"/>
            </p14:xfrm>
          </p:contentPart>
        </mc:Choice>
        <mc:Fallback xmlns="">
          <p:pic>
            <p:nvPicPr>
              <p:cNvPr id="3077" name="Ink 9">
                <a:extLst>
                  <a:ext uri="{FF2B5EF4-FFF2-40B4-BE49-F238E27FC236}">
                    <a16:creationId xmlns:a16="http://schemas.microsoft.com/office/drawing/2014/main" id="{19C9C410-A24F-3F15-C797-D8BBD0BB2FA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20299" y="5456281"/>
                <a:ext cx="59778" cy="72939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3">
            <a:extLst>
              <a:ext uri="{FF2B5EF4-FFF2-40B4-BE49-F238E27FC236}">
                <a16:creationId xmlns:a16="http://schemas.microsoft.com/office/drawing/2014/main" id="{02D6384A-A83E-812E-619D-2744F085C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48210" y="4010026"/>
            <a:ext cx="2508207" cy="1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C60DCE9F-DDBE-7B51-BA15-6C8DAE441F63}"/>
                  </a:ext>
                </a:extLst>
              </p:cNvPr>
              <p:cNvSpPr txBox="1"/>
              <p:nvPr/>
            </p:nvSpPr>
            <p:spPr bwMode="auto">
              <a:xfrm>
                <a:off x="6324600" y="4038600"/>
                <a:ext cx="2057400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f>
                      <m:fPr>
                        <m:ctrlP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IN" dirty="0">
                    <a:solidFill>
                      <a:srgbClr val="FF0000"/>
                    </a:solidFill>
                  </a:rPr>
                  <a:t>   </a:t>
                </a:r>
                <a:r>
                  <a:rPr lang="en-IN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</a:t>
                </a:r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C60DCE9F-DDBE-7B51-BA15-6C8DAE441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4038600"/>
                <a:ext cx="2057400" cy="973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D8D7D6A-83A9-63E9-E4B1-D0C8663B0E75}"/>
              </a:ext>
            </a:extLst>
          </p:cNvPr>
          <p:cNvSpPr/>
          <p:nvPr/>
        </p:nvSpPr>
        <p:spPr>
          <a:xfrm>
            <a:off x="914400" y="5875337"/>
            <a:ext cx="75438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kern="0" dirty="0">
                <a:solidFill>
                  <a:srgbClr val="FF0000"/>
                </a:solidFill>
              </a:rPr>
              <a:t>Mathematicians treated </a:t>
            </a:r>
            <a:r>
              <a:rPr lang="en-US" i="1" kern="0" dirty="0">
                <a:solidFill>
                  <a:srgbClr val="0070C0"/>
                </a:solidFill>
              </a:rPr>
              <a:t>Newton’s Law of viscosity</a:t>
            </a:r>
            <a:r>
              <a:rPr lang="en-US" i="1" kern="0" dirty="0">
                <a:solidFill>
                  <a:srgbClr val="FF0000"/>
                </a:solidFill>
              </a:rPr>
              <a:t> was the most </a:t>
            </a:r>
            <a:r>
              <a:rPr lang="en-US" i="1" kern="0" dirty="0">
                <a:solidFill>
                  <a:srgbClr val="00B050"/>
                </a:solidFill>
              </a:rPr>
              <a:t>Frugal solution</a:t>
            </a:r>
            <a:r>
              <a:rPr lang="en-US" i="1" kern="0" dirty="0">
                <a:solidFill>
                  <a:srgbClr val="FF0000"/>
                </a:solidFill>
              </a:rPr>
              <a:t> to highly complex truth.</a:t>
            </a:r>
            <a:endParaRPr lang="en-IN" i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41200B-BB1D-779D-5D95-2679EF7A4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9182" y="3019059"/>
            <a:ext cx="3305636" cy="2619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F5FB03B1-82B4-79A4-F58E-FD521945A5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2504B066-658B-3C00-4D14-7BC82F7A32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8AA523E-33B5-5D0E-83F5-6CF1BADF6C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1BAF6C6-948A-EE78-B16A-865522556D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97973B6A-9E1F-D530-7E57-845FA8BC0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86" name="Rectangle 11">
                    <a:extLst>
                      <a:ext uri="{FF2B5EF4-FFF2-40B4-BE49-F238E27FC236}">
                        <a16:creationId xmlns:a16="http://schemas.microsoft.com/office/drawing/2014/main" id="{F12AA498-BDFD-ED59-636C-F75894479B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5E1D574-11E5-1947-548B-0EC2E76430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B4E0637F-3051-7A86-8C0F-DBBB8CF360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8F9B6BA4-75E5-9B4E-D36C-B296523F13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A0543896-1853-0C9D-486E-D66AA095AE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DD58845-A3FD-9C0B-8510-A2EB4EF0CF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AE601018-1FF9-A75C-48A8-D8F4FABBAA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F06BDD6E-9E6D-F170-67F1-111D8F81A5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FEF770F8-7B84-4E58-3E3C-13DDE61872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A9F31836-D89B-842A-2A31-A396CE3F3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38399ADB-C5AE-35BC-3ABB-36D8220D9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C54A97-1D7A-98CF-5099-69E1E7F0E8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1746BC9-4910-D177-6817-3A4BCD2F9373}"/>
                  </a:ext>
                </a:extLst>
              </p14:cNvPr>
              <p14:cNvContentPartPr/>
              <p14:nvPr/>
            </p14:nvContentPartPr>
            <p14:xfrm>
              <a:off x="4662720" y="4042080"/>
              <a:ext cx="361800" cy="2239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1746BC9-4910-D177-6817-3A4BCD2F937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53360" y="4032720"/>
                <a:ext cx="380520" cy="242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2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8D78131-9C8F-681E-FE88-32613D8D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0638"/>
            <a:ext cx="5750267" cy="872362"/>
          </a:xfrm>
        </p:spPr>
        <p:txBody>
          <a:bodyPr/>
          <a:lstStyle/>
          <a:p>
            <a:r>
              <a:rPr lang="en-US" altLang="en-US" sz="2800" dirty="0"/>
              <a:t>Intellectual Description of An Unknown (Giant) </a:t>
            </a:r>
            <a:endParaRPr lang="en-IN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3BE5F-0B22-B9D3-6FF9-70308063A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88" y="1312657"/>
            <a:ext cx="8765020" cy="2421143"/>
          </a:xfrm>
        </p:spPr>
        <p:txBody>
          <a:bodyPr/>
          <a:lstStyle/>
          <a:p>
            <a:r>
              <a:rPr lang="en-IN" altLang="en-US" sz="2400" dirty="0"/>
              <a:t>Each new discoverer either ignored or denigrated his predecessors’ contribution. </a:t>
            </a:r>
          </a:p>
          <a:p>
            <a:r>
              <a:rPr lang="en-IN" altLang="en-US" sz="2400" dirty="0"/>
              <a:t>Each had his own way to justify their Model. </a:t>
            </a:r>
          </a:p>
          <a:p>
            <a:r>
              <a:rPr lang="en-IN" altLang="en-US" sz="2400" dirty="0"/>
              <a:t>Each judged differently the kind of motion and the nature of the system to which it is applicable.</a:t>
            </a:r>
          </a:p>
          <a:p>
            <a:endParaRPr lang="en-IN" altLang="en-US" sz="2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4BCE41D-1386-A16B-57AF-65A4E9A50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6491"/>
            <a:ext cx="6131267" cy="4878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47BF30-4947-C021-0B57-7CFDE6DA1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32" y="3488899"/>
            <a:ext cx="720768" cy="10069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D5D1570-1D67-2D05-7443-A31E4F401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733800"/>
            <a:ext cx="419100" cy="533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6ABD9CA-C9D3-800D-EF0F-154E4AC14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2075" y="3886200"/>
            <a:ext cx="390525" cy="533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635E20C-D107-8D38-F982-62385AD942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8475" y="3790950"/>
            <a:ext cx="466725" cy="5524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4E31C3-84A3-5CB9-5916-FA71E9EAD6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555" y="3713551"/>
            <a:ext cx="524532" cy="1197518"/>
          </a:xfrm>
          <a:prstGeom prst="rect">
            <a:avLst/>
          </a:prstGeom>
        </p:spPr>
      </p:pic>
      <p:pic>
        <p:nvPicPr>
          <p:cNvPr id="16385" name="Picture 16384">
            <a:extLst>
              <a:ext uri="{FF2B5EF4-FFF2-40B4-BE49-F238E27FC236}">
                <a16:creationId xmlns:a16="http://schemas.microsoft.com/office/drawing/2014/main" id="{34DBD53F-243B-C91D-D1A2-402481480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0800" y="3914775"/>
            <a:ext cx="552450" cy="428625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26F4714-9CE6-1413-950D-E036E661E1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A84BF45-B85B-936D-39EA-EC84291E61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B9BCC4E-1131-9937-59DC-177028BEA1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E03600C-992F-4DBE-CC8E-B5A0A15F33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5E9AC43-323A-3A9B-07DF-66313267EF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9C9AD81-D1EB-B9BC-4B4B-996725A7B8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7D7B75B-A852-D471-3321-937B4360D2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77CE8FA-113D-4CB6-B044-413E7E0DE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407256E-B581-A9EE-C036-C275B81D00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87AF798-EE43-A6E6-E53E-9E1881ED77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C491415-2CC5-00BA-B7F0-1759214D2A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1804221-DC88-C86F-384F-DF7DCE9F7F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1A10F77-593F-1352-C8D8-5891A14ACF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D85C59B-531F-816D-42C5-547DF5129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30FE3EC-CB32-AEA7-A776-7FC0ABEFE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4FE512A-4F72-9B86-FD11-A3373971C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17050E-AAB2-7338-7ACD-64850E3B67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867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8D78131-9C8F-681E-FE88-32613D8D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3" y="194438"/>
            <a:ext cx="5874327" cy="872362"/>
          </a:xfrm>
        </p:spPr>
        <p:txBody>
          <a:bodyPr/>
          <a:lstStyle/>
          <a:p>
            <a:r>
              <a:rPr lang="en-IN" altLang="en-US" sz="2800" dirty="0"/>
              <a:t>The First Five Renaissances of A Model for Frictional Flow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3BE5F-0B22-B9D3-6FF9-70308063A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455" y="1379116"/>
            <a:ext cx="8765020" cy="4793084"/>
          </a:xfrm>
        </p:spPr>
        <p:txBody>
          <a:bodyPr/>
          <a:lstStyle/>
          <a:p>
            <a:r>
              <a:rPr lang="en-IN" altLang="en-US" sz="2400" dirty="0"/>
              <a:t>Mathematicians recommenced the analysis of Frictional flows as very complex, and almost made sure that the solutions  are unpredictable.</a:t>
            </a:r>
          </a:p>
          <a:p>
            <a:r>
              <a:rPr lang="en-IN" altLang="en-US" sz="2400" dirty="0"/>
              <a:t>The early life of this equation was as fleeting as the foam on a wave crest. </a:t>
            </a:r>
          </a:p>
          <a:p>
            <a:r>
              <a:rPr lang="en-IN" altLang="en-US" sz="2400" dirty="0"/>
              <a:t>Navier developed first model in1822 and this  was not influential.</a:t>
            </a:r>
          </a:p>
          <a:p>
            <a:r>
              <a:rPr lang="en-IN" altLang="en-US" sz="2400" dirty="0"/>
              <a:t>Models were rediscovered or re-derived at least four times, </a:t>
            </a:r>
          </a:p>
          <a:p>
            <a:r>
              <a:rPr lang="en-IN" altLang="en-US" sz="2400" i="1" dirty="0">
                <a:solidFill>
                  <a:srgbClr val="0070C0"/>
                </a:solidFill>
              </a:rPr>
              <a:t>Cauchy in 1823, </a:t>
            </a:r>
          </a:p>
          <a:p>
            <a:r>
              <a:rPr lang="en-IN" altLang="en-US" sz="2400" i="1" dirty="0">
                <a:solidFill>
                  <a:srgbClr val="0070C0"/>
                </a:solidFill>
              </a:rPr>
              <a:t>Poisson in 1829, </a:t>
            </a:r>
          </a:p>
          <a:p>
            <a:r>
              <a:rPr lang="en-IN" altLang="en-US" sz="2400" i="1" dirty="0">
                <a:solidFill>
                  <a:srgbClr val="00B050"/>
                </a:solidFill>
              </a:rPr>
              <a:t>Saint-</a:t>
            </a:r>
            <a:r>
              <a:rPr lang="en-IN" altLang="en-US" sz="2400" i="1" dirty="0" err="1">
                <a:solidFill>
                  <a:srgbClr val="00B050"/>
                </a:solidFill>
              </a:rPr>
              <a:t>Venant</a:t>
            </a:r>
            <a:r>
              <a:rPr lang="en-IN" altLang="en-US" sz="2400" i="1" dirty="0">
                <a:solidFill>
                  <a:srgbClr val="00B050"/>
                </a:solidFill>
              </a:rPr>
              <a:t> in 1837</a:t>
            </a:r>
            <a:endParaRPr lang="en-IN" altLang="en-US" sz="2400" i="1" dirty="0">
              <a:solidFill>
                <a:srgbClr val="0070C0"/>
              </a:solidFill>
            </a:endParaRPr>
          </a:p>
          <a:p>
            <a:r>
              <a:rPr lang="en-IN" altLang="en-US" sz="2400" i="1" dirty="0">
                <a:solidFill>
                  <a:srgbClr val="0070C0"/>
                </a:solidFill>
              </a:rPr>
              <a:t>Stokes in 1845.</a:t>
            </a:r>
          </a:p>
          <a:p>
            <a:pPr marL="0" indent="0">
              <a:buNone/>
            </a:pPr>
            <a:endParaRPr lang="en-IN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CCE8E19-9A40-6457-B8C3-DC8A99451B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0DF302C-718D-68FB-ABA6-CBA8631684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635A676C-2692-498F-CA7B-BBC416871C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07E4019-99ED-2961-14EE-4AF3D7715A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7D81A5E-EC8E-849B-C6A1-41EEB5B12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E679A60-87C1-424E-EE19-4D07FEAD3A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8154207-E630-9838-BC10-542A93C9D6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9402D47-2D2A-5544-78D2-20EA014B6F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5FAE1D2-EA4F-2838-3D79-F3BFD1245E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EC09E4B-AE0F-FA80-257B-67601A8870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68AAEDD-D697-0659-F89B-41E3A9BAF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E6C70F4-F332-C437-E4A3-B428D3B72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EC74756-837C-E566-6D2C-D427021E8A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218C7F7-3BE5-4862-1912-DE8D041D48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CB9203C-7418-E9A5-2C71-9F003B718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41A2D03-0EC9-1A8E-56E8-600391CB2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A41D4D-17B4-BE23-2FD8-1FCEDEF3C2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62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>
            <a:extLst>
              <a:ext uri="{FF2B5EF4-FFF2-40B4-BE49-F238E27FC236}">
                <a16:creationId xmlns:a16="http://schemas.microsoft.com/office/drawing/2014/main" id="{EBB81F23-456A-FFAA-F496-5396D20A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1517"/>
            <a:ext cx="5791200" cy="855283"/>
          </a:xfrm>
        </p:spPr>
        <p:txBody>
          <a:bodyPr/>
          <a:lstStyle/>
          <a:p>
            <a:r>
              <a:rPr lang="en-US" altLang="en-US" sz="2800" dirty="0"/>
              <a:t>Deformation Postulates for a Newtonian Fluid Flow: By Stokes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Content Placeholder 2">
                <a:extLst>
                  <a:ext uri="{FF2B5EF4-FFF2-40B4-BE49-F238E27FC236}">
                    <a16:creationId xmlns:a16="http://schemas.microsoft.com/office/drawing/2014/main" id="{4B553B90-01CE-E2A2-E9F6-C119ABA8D0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458200" cy="5334000"/>
              </a:xfrm>
            </p:spPr>
            <p:txBody>
              <a:bodyPr/>
              <a:lstStyle/>
              <a:p>
                <a:r>
                  <a:rPr lang="en-US" altLang="en-US" sz="2400" dirty="0"/>
                  <a:t>By analogy with </a:t>
                </a:r>
                <a:r>
                  <a:rPr lang="en-US" altLang="en-US" sz="2400" dirty="0" err="1"/>
                  <a:t>hookean</a:t>
                </a:r>
                <a:r>
                  <a:rPr lang="en-US" altLang="en-US" sz="2400" dirty="0"/>
                  <a:t> elasticity, the simplest assumption for the variation of (viscous) stress with strain rate is a linear law. </a:t>
                </a:r>
              </a:p>
              <a:p>
                <a:r>
                  <a:rPr lang="en-US" altLang="en-US" sz="2400" dirty="0"/>
                  <a:t>These considerations were first made by Stokes (1845).</a:t>
                </a:r>
              </a:p>
              <a:p>
                <a:r>
                  <a:rPr lang="en-US" altLang="en-US" sz="2400" dirty="0"/>
                  <a:t>The deformation law is satisfied by all gases and most common fluids. </a:t>
                </a:r>
              </a:p>
              <a:p>
                <a:r>
                  <a:rPr lang="en-US" altLang="en-US" sz="2400" dirty="0"/>
                  <a:t>Stokes' three postulates are:</a:t>
                </a:r>
              </a:p>
              <a:p>
                <a:pPr marL="0" indent="0">
                  <a:buNone/>
                </a:pPr>
                <a:r>
                  <a:rPr lang="en-US" altLang="en-US" sz="2400" dirty="0"/>
                  <a:t>1. </a:t>
                </a:r>
                <a:r>
                  <a:rPr lang="en-US" altLang="en-US" sz="2400" i="1" dirty="0">
                    <a:solidFill>
                      <a:srgbClr val="0070C0"/>
                    </a:solidFill>
                  </a:rPr>
                  <a:t>The fluid is continuous, and its stress tensor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alt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en-US" sz="2400" i="1" dirty="0">
                                <a:solidFill>
                                  <a:srgbClr val="0070C0"/>
                                </a:solidFill>
                                <a:sym typeface="Symbol" panose="05050102010706020507" pitchFamily="18" charset="2"/>
                              </a:rPr>
                              <m:t>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altLang="en-US" sz="2400" i="1" dirty="0">
                    <a:solidFill>
                      <a:srgbClr val="0070C0"/>
                    </a:solidFill>
                    <a:sym typeface="Symbol" panose="05050102010706020507" pitchFamily="18" charset="2"/>
                  </a:rPr>
                  <a:t> </a:t>
                </a:r>
                <a:r>
                  <a:rPr lang="en-US" altLang="en-US" sz="2400" i="1" dirty="0">
                    <a:solidFill>
                      <a:srgbClr val="0070C0"/>
                    </a:solidFill>
                  </a:rPr>
                  <a:t>is at most a linear function of the strain rates.</a:t>
                </a:r>
              </a:p>
              <a:p>
                <a:pPr marL="0" indent="0">
                  <a:buNone/>
                </a:pPr>
                <a:r>
                  <a:rPr lang="en-US" altLang="en-US" sz="2400" dirty="0"/>
                  <a:t>2. </a:t>
                </a:r>
                <a:r>
                  <a:rPr lang="en-US" altLang="en-US" sz="2400" i="1" dirty="0">
                    <a:solidFill>
                      <a:srgbClr val="00B050"/>
                    </a:solidFill>
                  </a:rPr>
                  <a:t>The fluid is isotropic; i.e., its properties are independent of direction, and therefore the deformation law is independent of the coordinate axes in which it is expressed.</a:t>
                </a:r>
              </a:p>
              <a:p>
                <a:pPr marL="0" indent="0">
                  <a:buNone/>
                </a:pPr>
                <a:r>
                  <a:rPr lang="en-US" altLang="en-US" sz="2400" dirty="0"/>
                  <a:t>3. </a:t>
                </a:r>
                <a:r>
                  <a:rPr lang="en-US" altLang="en-US" sz="2400" dirty="0">
                    <a:solidFill>
                      <a:srgbClr val="FFC000"/>
                    </a:solidFill>
                  </a:rPr>
                  <a:t>When the strain rates are zero, the deformation law must reduce to the hydrostatic pressure condition</a:t>
                </a:r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9219" name="Content Placeholder 2">
                <a:extLst>
                  <a:ext uri="{FF2B5EF4-FFF2-40B4-BE49-F238E27FC236}">
                    <a16:creationId xmlns:a16="http://schemas.microsoft.com/office/drawing/2014/main" id="{4B553B90-01CE-E2A2-E9F6-C119ABA8D0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458200" cy="5334000"/>
              </a:xfrm>
              <a:blipFill>
                <a:blip r:embed="rId2"/>
                <a:stretch>
                  <a:fillRect l="-1154" t="-914" r="-1226" b="-35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834A23F-C3BF-9F1C-D944-22325EF65A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A407E51-CC6D-7D57-5226-CFE75AD6C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AE3E956-BE82-8237-01C3-7CDDA77ACE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92E2FA2-6070-F65E-19B1-26EAEFCEB7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122A88D-0835-F713-9162-862EC72715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35F0E69-F90D-5CCC-B9AC-6707CE68D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E68BD55-012B-3D5D-2FE7-C32A82CC68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D70B594-6AE9-4F9A-F485-71C31418CE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35F49C2-C7FB-8FFD-B0DE-464A0AF2D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64F6E8B-8A2B-85CC-7E55-E8BA5A7E12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B913AC8D-62DD-C247-6262-7A006AE8E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09CA517C-3BB6-6CF5-D36F-F2CF650F90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9862345-2EBB-27BC-42E5-FA6590DE42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BEFC8C8-22B0-8FF0-1A8B-8AA8A5397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E6A083B-27D3-E665-7065-CC787C122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2A86D8B-DC72-25ED-4157-E21CD8F06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8D766E-D8E2-94B2-787C-F119F4CB7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Title 1">
            <a:extLst>
              <a:ext uri="{FF2B5EF4-FFF2-40B4-BE49-F238E27FC236}">
                <a16:creationId xmlns:a16="http://schemas.microsoft.com/office/drawing/2014/main" id="{4C6D82D3-26BB-B8D2-D7D4-839586CA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Stress Tensor in Einstein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8" name="Content Placeholder 3">
                <a:extLst>
                  <a:ext uri="{FF2B5EF4-FFF2-40B4-BE49-F238E27FC236}">
                    <a16:creationId xmlns:a16="http://schemas.microsoft.com/office/drawing/2014/main" id="{9BC66E9B-9DB3-B9BD-3B32-E5CFBF414B0D}"/>
                  </a:ext>
                </a:extLst>
              </p:cNvPr>
              <p:cNvSpPr txBox="1"/>
              <p:nvPr/>
            </p:nvSpPr>
            <p:spPr bwMode="auto">
              <a:xfrm>
                <a:off x="1381919" y="5534559"/>
                <a:ext cx="7010400" cy="8482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IN" sz="3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3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31748" name="Content Placeholder 3">
                <a:extLst>
                  <a:ext uri="{FF2B5EF4-FFF2-40B4-BE49-F238E27FC236}">
                    <a16:creationId xmlns:a16="http://schemas.microsoft.com/office/drawing/2014/main" id="{9BC66E9B-9DB3-B9BD-3B32-E5CFBF414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1919" y="5534559"/>
                <a:ext cx="7010400" cy="8482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52" name="Ink 7">
                <a:extLst>
                  <a:ext uri="{FF2B5EF4-FFF2-40B4-BE49-F238E27FC236}">
                    <a16:creationId xmlns:a16="http://schemas.microsoft.com/office/drawing/2014/main" id="{CACB6D65-8DC8-82CE-C201-5908375CD08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74113" y="1455738"/>
              <a:ext cx="15875" cy="19050"/>
            </p14:xfrm>
          </p:contentPart>
        </mc:Choice>
        <mc:Fallback xmlns="">
          <p:pic>
            <p:nvPicPr>
              <p:cNvPr id="6152" name="Ink 7">
                <a:extLst>
                  <a:ext uri="{FF2B5EF4-FFF2-40B4-BE49-F238E27FC236}">
                    <a16:creationId xmlns:a16="http://schemas.microsoft.com/office/drawing/2014/main" id="{CACB6D65-8DC8-82CE-C201-5908375CD08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65690" y="1443945"/>
                <a:ext cx="32722" cy="42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53" name="Ink 28">
                <a:extLst>
                  <a:ext uri="{FF2B5EF4-FFF2-40B4-BE49-F238E27FC236}">
                    <a16:creationId xmlns:a16="http://schemas.microsoft.com/office/drawing/2014/main" id="{F5A4ECA6-16AF-394B-35BF-A801B4AB81F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64463" y="4968875"/>
              <a:ext cx="12700" cy="23813"/>
            </p14:xfrm>
          </p:contentPart>
        </mc:Choice>
        <mc:Fallback xmlns="">
          <p:pic>
            <p:nvPicPr>
              <p:cNvPr id="6153" name="Ink 28">
                <a:extLst>
                  <a:ext uri="{FF2B5EF4-FFF2-40B4-BE49-F238E27FC236}">
                    <a16:creationId xmlns:a16="http://schemas.microsoft.com/office/drawing/2014/main" id="{F5A4ECA6-16AF-394B-35BF-A801B4AB81F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52670" y="4957409"/>
                <a:ext cx="36286" cy="4674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8EADE78-03E8-A707-2B79-90F9F58695D3}"/>
              </a:ext>
            </a:extLst>
          </p:cNvPr>
          <p:cNvSpPr txBox="1"/>
          <p:nvPr/>
        </p:nvSpPr>
        <p:spPr>
          <a:xfrm>
            <a:off x="457200" y="1214735"/>
            <a:ext cx="48990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indices namely, </a:t>
            </a:r>
            <a:r>
              <a:rPr lang="en-US" i="1" dirty="0" err="1"/>
              <a:t>i</a:t>
            </a:r>
            <a:r>
              <a:rPr lang="en-US" dirty="0"/>
              <a:t> and </a:t>
            </a:r>
            <a:r>
              <a:rPr lang="en-US" i="1" dirty="0"/>
              <a:t>j.</a:t>
            </a:r>
          </a:p>
          <a:p>
            <a:endParaRPr lang="en-US" i="1" dirty="0"/>
          </a:p>
          <a:p>
            <a:r>
              <a:rPr lang="en-US" i="1" dirty="0"/>
              <a:t>Both </a:t>
            </a:r>
            <a:r>
              <a:rPr lang="en-US" i="1" dirty="0" err="1"/>
              <a:t>i</a:t>
            </a:r>
            <a:r>
              <a:rPr lang="en-US" i="1" dirty="0"/>
              <a:t> and j can take values x, y ,z ….</a:t>
            </a:r>
            <a:r>
              <a:rPr lang="en-US" dirty="0"/>
              <a:t>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EA374EAF-F0D6-B91D-A953-4AD7BD1470C9}"/>
                  </a:ext>
                </a:extLst>
              </p:cNvPr>
              <p:cNvSpPr txBox="1"/>
              <p:nvPr/>
            </p:nvSpPr>
            <p:spPr bwMode="auto">
              <a:xfrm>
                <a:off x="442912" y="2514600"/>
                <a:ext cx="4510088" cy="1057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EA374EAF-F0D6-B91D-A953-4AD7BD147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912" y="2514600"/>
                <a:ext cx="4510088" cy="1057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D84DBEE7-658C-7DA8-ED13-123057B2B9F5}"/>
                  </a:ext>
                </a:extLst>
              </p:cNvPr>
              <p:cNvSpPr txBox="1"/>
              <p:nvPr/>
            </p:nvSpPr>
            <p:spPr bwMode="auto">
              <a:xfrm>
                <a:off x="457200" y="3581400"/>
                <a:ext cx="457868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D84DBEE7-658C-7DA8-ED13-123057B2B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581400"/>
                <a:ext cx="4578685" cy="1066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362418DE-5B28-4568-AB80-3CFB82D4F4B9}"/>
                  </a:ext>
                </a:extLst>
              </p:cNvPr>
              <p:cNvSpPr txBox="1"/>
              <p:nvPr/>
            </p:nvSpPr>
            <p:spPr bwMode="auto">
              <a:xfrm>
                <a:off x="534063" y="4419600"/>
                <a:ext cx="4418937" cy="835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362418DE-5B28-4568-AB80-3CFB82D4F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063" y="4419600"/>
                <a:ext cx="4418937" cy="8350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919DFE07-675B-0996-DDC4-BD3A229AE919}"/>
                  </a:ext>
                </a:extLst>
              </p:cNvPr>
              <p:cNvSpPr txBox="1"/>
              <p:nvPr/>
            </p:nvSpPr>
            <p:spPr bwMode="auto">
              <a:xfrm>
                <a:off x="5340725" y="2875140"/>
                <a:ext cx="3041275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919DFE07-675B-0996-DDC4-BD3A229AE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0725" y="2875140"/>
                <a:ext cx="3041275" cy="5603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80FE8687-276A-6F6A-B622-CAFE8E0CA060}"/>
                  </a:ext>
                </a:extLst>
              </p:cNvPr>
              <p:cNvSpPr txBox="1"/>
              <p:nvPr/>
            </p:nvSpPr>
            <p:spPr bwMode="auto">
              <a:xfrm>
                <a:off x="5402407" y="3585586"/>
                <a:ext cx="26670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𝑦𝑧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80FE8687-276A-6F6A-B622-CAFE8E0CA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2407" y="3585586"/>
                <a:ext cx="2667000" cy="8382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B1ED640E-271E-3542-AAC8-6AE705E2578F}"/>
                  </a:ext>
                </a:extLst>
              </p:cNvPr>
              <p:cNvSpPr txBox="1"/>
              <p:nvPr/>
            </p:nvSpPr>
            <p:spPr bwMode="auto">
              <a:xfrm>
                <a:off x="5528049" y="4468812"/>
                <a:ext cx="2667000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B1ED640E-271E-3542-AAC8-6AE705E25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8049" y="4468812"/>
                <a:ext cx="2667000" cy="5603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9B8F7523-F377-5370-177D-FB1E57AEF54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162C184-903B-1788-1014-6303AC5F7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EC92238-BA5A-27A3-FEDD-78B0BF660E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047A972-B4A4-5183-DFEA-DDAE082992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3492DBB-A070-8BDA-877A-F06DEBBB7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106AA97-3723-B4C0-A615-E760F47348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552DF77-4A83-329F-EDF9-95E7E10D3E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A4681D-6285-E406-3826-5B130F75F5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3805BC5-6833-9F2B-EDA2-8CC96F250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AD68EB8-F831-F37F-A51F-CD54407444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44EEC1A-723A-D7C7-2E56-72B802EC0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12F9C528-F620-09F2-32F6-F2BEB4AC8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586A9D5-9582-44FE-E147-A2683B11F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030CEF5-45B4-831C-AE50-3CD565A3A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E388D28-2577-2D66-CDDF-6C6C28AE42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E70AC20-94B2-D888-B9A6-CA81ED3EAE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024037-B4C2-F538-38F3-2B8B41EE6F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22" grpId="0"/>
      <p:bldP spid="23" grpId="0"/>
      <p:bldP spid="24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Incompressible Flows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70CB5BA-B5FC-BE8B-BB90-B5F350AD0512}"/>
              </a:ext>
            </a:extLst>
          </p:cNvPr>
          <p:cNvSpPr txBox="1">
            <a:spLocks/>
          </p:cNvSpPr>
          <p:nvPr/>
        </p:nvSpPr>
        <p:spPr>
          <a:xfrm>
            <a:off x="419822" y="12954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4D6959DF-F4B0-5386-D148-95AB8CC0A7ED}"/>
                  </a:ext>
                </a:extLst>
              </p:cNvPr>
              <p:cNvSpPr txBox="1"/>
              <p:nvPr/>
            </p:nvSpPr>
            <p:spPr bwMode="auto">
              <a:xfrm>
                <a:off x="304800" y="1828800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4D6959DF-F4B0-5386-D148-95AB8CC0A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828800"/>
                <a:ext cx="8763000" cy="16681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DCBC2862-0502-9983-9C9A-9B3232D2649E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DCBC2862-0502-9983-9C9A-9B3232D26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8763000" cy="16681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/>
              <p:nvPr/>
            </p:nvSpPr>
            <p:spPr bwMode="auto">
              <a:xfrm>
                <a:off x="304800" y="4961253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961253"/>
                <a:ext cx="8763000" cy="16681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A3B02CB-C5FB-6B01-027D-43428800FC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AD66ABB1-357A-1EB3-F62D-F0430DD9C4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4083981-F871-E06B-182C-36E404A59B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868D36F-A49F-B690-0849-B80406B71B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1F3D31C-4512-03A1-56AC-85E6F4CAD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0B4D096-8966-7860-5920-980F7E3EA2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2315BFB-9872-DCC9-8E60-0DE6B31B1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C3CB501-8DC5-4A8A-3DEE-BD87B8CBA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998D3FA-376C-D602-F670-61BEC55B2B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DC8201A-A690-60FE-7495-B742EC645A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BE145EB-7BB9-8891-2F28-E408828D76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CC17AC6-DD91-90B0-75B1-3D0822217C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5F551D0-03E2-EB6B-9ED8-2B644666F8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63A8FCF-91A0-73BD-FC3E-FF86B3D92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B0F90A5-8336-E19A-0564-C08BFB5DE5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4A6A1BA-52EC-9CFE-297F-338F8ABF1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8F3030-8347-4329-B684-B7B37C2D4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440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Incompressible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/>
              <p:nvPr/>
            </p:nvSpPr>
            <p:spPr bwMode="auto">
              <a:xfrm>
                <a:off x="304800" y="1532253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532253"/>
                <a:ext cx="8763000" cy="16681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F37D05AF-E404-9AFE-E8C5-32082AD279DD}"/>
                  </a:ext>
                </a:extLst>
              </p:cNvPr>
              <p:cNvSpPr txBox="1"/>
              <p:nvPr/>
            </p:nvSpPr>
            <p:spPr bwMode="auto">
              <a:xfrm>
                <a:off x="651164" y="4495800"/>
                <a:ext cx="2987675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F37D05AF-E404-9AFE-E8C5-32082AD27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164" y="4495800"/>
                <a:ext cx="2987675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AEED3F15-D9CC-D509-E38E-349B4EC15E3F}"/>
              </a:ext>
            </a:extLst>
          </p:cNvPr>
          <p:cNvSpPr txBox="1"/>
          <p:nvPr/>
        </p:nvSpPr>
        <p:spPr>
          <a:xfrm>
            <a:off x="228600" y="3810000"/>
            <a:ext cx="8518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The continuity equation for unsteady  incompressible flow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1E4E65DA-20BB-1663-45EE-BAE9C6B4CFC1}"/>
                  </a:ext>
                </a:extLst>
              </p:cNvPr>
              <p:cNvSpPr txBox="1"/>
              <p:nvPr/>
            </p:nvSpPr>
            <p:spPr bwMode="auto">
              <a:xfrm>
                <a:off x="3514147" y="4495800"/>
                <a:ext cx="2505653" cy="870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N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1E4E65DA-20BB-1663-45EE-BAE9C6B4C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14147" y="4495800"/>
                <a:ext cx="2505653" cy="8701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/>
              <p:nvPr/>
            </p:nvSpPr>
            <p:spPr bwMode="auto">
              <a:xfrm>
                <a:off x="381000" y="56971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697104"/>
                <a:ext cx="7543800" cy="779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8B0EE5A-1005-DA7D-BB4A-E0CE5161C1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E19461E-DB44-0262-80D0-560AB480B4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08AB31A-670F-779F-725B-D3223EF3F4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830934B-6651-4256-4F42-D735D9B8F8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FBFD4EF-AD53-82E3-CBBE-532166C98C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04A4BDC-92E9-92F2-4899-C1B2FD81D0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EFE281F-BCD9-53AF-FAFB-794613BB13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D33F687-B1CD-3426-53DB-C13F8A370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8A073F6-BF69-6791-20F8-8206583B7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B0F2430-B498-05FB-918E-9838B033F3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88DD8CB8-28D7-39D7-6E53-2B604C71FC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535017C4-AC18-206B-B734-328C8CC5E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1D9F845-4141-69A1-ED88-10D806EE79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ABAA352-403D-E258-14D5-913E0BB70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4D6B526-4638-42F9-CBF9-28FBA1AD7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FA19FCC-ED50-860E-3F94-0ABAA8EC29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ADBD15-8E88-4C05-3A18-77D1B92FBC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249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087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N-S Equations for Incompressible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/>
              <p:nvPr/>
            </p:nvSpPr>
            <p:spPr bwMode="auto">
              <a:xfrm>
                <a:off x="457200" y="1734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734704"/>
                <a:ext cx="7543800" cy="7798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ACE33BDC-407A-06D7-557E-94A263455EA3}"/>
                  </a:ext>
                </a:extLst>
              </p:cNvPr>
              <p:cNvSpPr txBox="1"/>
              <p:nvPr/>
            </p:nvSpPr>
            <p:spPr bwMode="auto">
              <a:xfrm>
                <a:off x="838200" y="28194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ACE33BDC-407A-06D7-557E-94A263455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819400"/>
                <a:ext cx="7543800" cy="779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609600" y="35052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762000" y="4401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401704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5438B06-74EA-7C86-0CFE-0BE32B3766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1A8F478-69DD-0486-4738-8B45B7462C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7A79144-563A-23C2-B167-A02557812E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4EDFF72-3E70-A11B-FC0F-5D3E7DD416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7518F21-AC40-6F80-391D-7DDDECCC69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88E5B6-3F1D-3E41-97FB-1309B299D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1CB86B8-8D61-1805-952B-13A8D8DCFA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08CA62A-F3CD-B0DE-9440-B8670DB56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3FB9D7A-E33C-07E8-E5A9-4B44C0FF4C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A79C5FB-EA6C-CB4E-49EF-F7C46AC76D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74B96E80-8114-2AA4-BC13-1F198EBE3C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EA74066F-748F-135F-D1AF-344A5267D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AE7A387-7D60-A185-724E-18F5567AC7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A544491-68F6-930B-18E6-413F83634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B691F0A-A437-4758-4B97-EB633121E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39071A3-ABB9-A7E5-BE4A-3B4DA3233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F75E20-C07D-2029-30D4-F3C3D375B9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967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build="p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19087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N-S Equations for Incompressible Flows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04800" y="18288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304800" y="2303896"/>
                <a:ext cx="8763000" cy="11709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3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303896"/>
                <a:ext cx="8763000" cy="11709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381000" y="3276600"/>
            <a:ext cx="3733800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381000" y="3689994"/>
                <a:ext cx="8610600" cy="12809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689994"/>
                <a:ext cx="8610600" cy="12809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228600" y="45720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255588" y="4961948"/>
                <a:ext cx="8736012" cy="12102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4961948"/>
                <a:ext cx="8736012" cy="12102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BDFA1A2-CCA0-B15D-094D-80156B7953C1}"/>
                  </a:ext>
                </a:extLst>
              </p:cNvPr>
              <p:cNvSpPr txBox="1"/>
              <p:nvPr/>
            </p:nvSpPr>
            <p:spPr bwMode="auto">
              <a:xfrm>
                <a:off x="4230687" y="12192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BDFA1A2-CCA0-B15D-094D-80156B795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0687" y="1219200"/>
                <a:ext cx="1712913" cy="533400"/>
              </a:xfrm>
              <a:prstGeom prst="rect">
                <a:avLst/>
              </a:prstGeom>
              <a:blipFill>
                <a:blip r:embed="rId6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62AA71E-4F3E-3F0F-C92B-A46F1255E448}"/>
              </a:ext>
            </a:extLst>
          </p:cNvPr>
          <p:cNvSpPr txBox="1">
            <a:spLocks/>
          </p:cNvSpPr>
          <p:nvPr/>
        </p:nvSpPr>
        <p:spPr>
          <a:xfrm>
            <a:off x="457200" y="117337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Conservation of Mass: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06221680-850E-97A4-56ED-1AE1514FC8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8FED0F5-BE88-D197-1073-A266C24470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445AB93-665E-347A-34E9-96B3872CCB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68FDCA3-C509-3C8E-20A4-1AD914B382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55" name="Rectangle 10">
                    <a:extLst>
                      <a:ext uri="{FF2B5EF4-FFF2-40B4-BE49-F238E27FC236}">
                        <a16:creationId xmlns:a16="http://schemas.microsoft.com/office/drawing/2014/main" id="{D562AC7C-6467-4A8D-874C-54C6C7B836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56" name="Rectangle 11">
                    <a:extLst>
                      <a:ext uri="{FF2B5EF4-FFF2-40B4-BE49-F238E27FC236}">
                        <a16:creationId xmlns:a16="http://schemas.microsoft.com/office/drawing/2014/main" id="{351923F9-F0CA-D294-74A6-7936E6534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45" name="Group 12">
                  <a:extLst>
                    <a:ext uri="{FF2B5EF4-FFF2-40B4-BE49-F238E27FC236}">
                      <a16:creationId xmlns:a16="http://schemas.microsoft.com/office/drawing/2014/main" id="{C8F9A8AD-5C6C-9308-02A4-4CD1D02DEE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53" name="Rectangle 13">
                    <a:extLst>
                      <a:ext uri="{FF2B5EF4-FFF2-40B4-BE49-F238E27FC236}">
                        <a16:creationId xmlns:a16="http://schemas.microsoft.com/office/drawing/2014/main" id="{043E5227-B308-3EC1-6DDE-2F89ECBC5C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54" name="Rectangle 14">
                    <a:extLst>
                      <a:ext uri="{FF2B5EF4-FFF2-40B4-BE49-F238E27FC236}">
                        <a16:creationId xmlns:a16="http://schemas.microsoft.com/office/drawing/2014/main" id="{C8A66A0E-228C-C776-586E-0D19D33F5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46" name="Group 15">
                  <a:extLst>
                    <a:ext uri="{FF2B5EF4-FFF2-40B4-BE49-F238E27FC236}">
                      <a16:creationId xmlns:a16="http://schemas.microsoft.com/office/drawing/2014/main" id="{3A3A3AB3-C437-37C5-6750-0177F1585A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51" name="Rectangle 6150">
                    <a:extLst>
                      <a:ext uri="{FF2B5EF4-FFF2-40B4-BE49-F238E27FC236}">
                        <a16:creationId xmlns:a16="http://schemas.microsoft.com/office/drawing/2014/main" id="{930A9983-2056-8E1A-B5FB-5114A32FEC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52" name="Rectangle 6151">
                    <a:extLst>
                      <a:ext uri="{FF2B5EF4-FFF2-40B4-BE49-F238E27FC236}">
                        <a16:creationId xmlns:a16="http://schemas.microsoft.com/office/drawing/2014/main" id="{79A7190E-A1D3-6F8D-4840-58C27A889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48" name="Group 18">
                  <a:extLst>
                    <a:ext uri="{FF2B5EF4-FFF2-40B4-BE49-F238E27FC236}">
                      <a16:creationId xmlns:a16="http://schemas.microsoft.com/office/drawing/2014/main" id="{490E5367-C630-13A5-84FE-B0AC424F5C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49" name="Rectangle 19">
                    <a:extLst>
                      <a:ext uri="{FF2B5EF4-FFF2-40B4-BE49-F238E27FC236}">
                        <a16:creationId xmlns:a16="http://schemas.microsoft.com/office/drawing/2014/main" id="{295F303A-660F-FFB1-F182-E850E4DC27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50" name="Rectangle 20">
                    <a:extLst>
                      <a:ext uri="{FF2B5EF4-FFF2-40B4-BE49-F238E27FC236}">
                        <a16:creationId xmlns:a16="http://schemas.microsoft.com/office/drawing/2014/main" id="{BE7DD2A2-C502-D1BD-F14B-58684AC71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D1F7639-6A7C-17FD-E426-A532CEAB4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07432C-5EBE-A116-2712-5156A0DF2B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456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2" grpId="0"/>
      <p:bldP spid="24" grpId="0" build="p"/>
      <p:bldP spid="30" grpId="0"/>
      <p:bldP spid="31" grpId="0" build="p"/>
      <p:bldP spid="6144" grpId="0"/>
      <p:bldP spid="23" grpId="0"/>
      <p:bldP spid="2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315200" cy="952130"/>
          </a:xfrm>
        </p:spPr>
        <p:txBody>
          <a:bodyPr/>
          <a:lstStyle/>
          <a:p>
            <a:r>
              <a:rPr lang="en-US" altLang="en-US" sz="2800" dirty="0"/>
              <a:t>Conservation Laws for Incompressible General Convection Systems using perfect gas &amp; Liquids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81000" y="2133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304800" y="3276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152400" y="447790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/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E85F1AB-7C2D-59B8-AC17-993B8770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464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Continuity  Equation  in Cartesian coordinates is: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562600"/>
            <a:ext cx="7030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6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2" grpId="0"/>
      <p:bldP spid="24" grpId="0" build="p"/>
      <p:bldP spid="30" grpId="0"/>
      <p:bldP spid="31" grpId="0" build="p"/>
      <p:bldP spid="6144" grpId="0"/>
      <p:bldP spid="3" grpId="0"/>
      <p:bldP spid="23" grpId="0" build="p"/>
      <p:bldP spid="25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89C2-8F2C-D44B-83C3-73D123E60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7091"/>
            <a:ext cx="7423150" cy="713509"/>
          </a:xfrm>
        </p:spPr>
        <p:txBody>
          <a:bodyPr/>
          <a:lstStyle/>
          <a:p>
            <a:r>
              <a:rPr lang="en-US" sz="2800" dirty="0"/>
              <a:t>Broad Classification of Convection Systems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7829411-29C1-57ED-6811-7281F322E5E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052888B-28F5-6D2F-A843-5F81261B0A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693DCE4-E5FA-9DE6-CA7D-6DAB54AAC6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7F848D4-3F8F-F387-B5CA-8499DB187C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39CBFC5-EC96-E4F6-4DCB-A9EB3CD3E1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2865C5D-F4C2-67D0-51BF-E2F847BF2A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5109542-6ADE-F024-B94B-910434ABDC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EC21AC7-5542-C06F-6FA2-1BD7029AE8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76B01D2-F174-159A-3BE5-A46F4CB6BE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5B941C2-06CF-FAFB-CBD7-82171880A7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7DDF91C0-8277-9A97-FE7B-6098F42365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E87D32A-C355-0D7E-31C7-C32A1CFA80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E482921-2D7F-3BB1-6313-D84F46F642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AEFC988-BA93-9FC5-B5B3-231FB96C7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EEE3FA7-585D-AE75-713D-5F4A523D2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F459016-369D-114B-946C-BC3FD3130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C280F2-DF59-BBC3-B3C2-828BA09EB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881DCEF7-14A6-9682-E52D-60DDC8BB2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5236" y="1330037"/>
            <a:ext cx="4373964" cy="4918363"/>
          </a:xfr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EDBC612-194A-54E6-A6D2-BF00A87A2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839" y="1256593"/>
            <a:ext cx="2229161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0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F688-1462-7A1C-C284-B16F46BE3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b="1" i="0" dirty="0">
                <a:solidFill>
                  <a:srgbClr val="222222"/>
                </a:solidFill>
                <a:effectLst/>
                <a:latin typeface="Quattrocento Sans" panose="020F0502020204030204" pitchFamily="34" charset="0"/>
              </a:rPr>
              <a:t>Real-Life Convection Systems</a:t>
            </a:r>
            <a:endParaRPr lang="en-IN" sz="2800" dirty="0"/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C3D12E38-8EE4-1AAC-8B87-A4E69D694902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486A9ABA-BFB1-9874-5FC1-373AAFA33C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2DA96A6-EA75-1BC2-F0E5-128469C282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A8C8FFB2-062D-4846-9F7A-CEC0423EB9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5B30DD3E-261A-D022-36BD-F06E12143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478B1D21-5350-12AC-1D76-7123961D7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09EC83F-F90A-4E9E-F974-6542DFFD47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6B96F69C-CBD6-E2D7-6C54-5A2B0A5FD8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E7E1B74A-DDA6-044D-4426-C46C99BC2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F024FD6C-0212-C5D1-DA11-8AC04D02B3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9FB3A0E-CB59-77FC-68E0-543DA91217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BA3E3AA7-C3F5-FE3F-1DB2-DDC9D0BE3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303FCBCB-DF93-5E66-F4D1-BBB0134ED8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B3023759-573D-9F5A-DB2C-ABE75D6BC2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21212310-98E0-64E0-CF80-209B7340A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7CE41B12-EA04-36BE-0FB6-4074AC07A9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0723C8-A587-2B4A-BD47-A4A823AC9B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CD7498A2-6F74-3A52-DF42-DF702F263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253" y="1814146"/>
            <a:ext cx="8141547" cy="34436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6575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D4260-DB8D-0F4F-9FD3-8006DBB08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65B9-8E85-3913-942F-2D1475F90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b="1" i="0" dirty="0">
                <a:solidFill>
                  <a:srgbClr val="222222"/>
                </a:solidFill>
                <a:effectLst/>
                <a:latin typeface="Quattrocento Sans" panose="020F0502020204030204" pitchFamily="34" charset="0"/>
              </a:rPr>
              <a:t>Si</a:t>
            </a:r>
            <a:r>
              <a:rPr lang="en-IN" sz="2800" b="1" dirty="0">
                <a:solidFill>
                  <a:srgbClr val="222222"/>
                </a:solidFill>
                <a:latin typeface="Quattrocento Sans" panose="020F0502020204030204" pitchFamily="34" charset="0"/>
              </a:rPr>
              <a:t>ze Variation of </a:t>
            </a:r>
            <a:r>
              <a:rPr lang="en-IN" sz="2800" b="1" i="0" dirty="0">
                <a:solidFill>
                  <a:srgbClr val="222222"/>
                </a:solidFill>
                <a:effectLst/>
                <a:latin typeface="Quattrocento Sans" panose="020F0502020204030204" pitchFamily="34" charset="0"/>
              </a:rPr>
              <a:t>Convection Systems</a:t>
            </a:r>
            <a:endParaRPr lang="en-IN" sz="2800" dirty="0"/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C138A5ED-659C-27AF-8DB1-64630759D811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9928B401-045A-6104-1474-62FB20867B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EE22360-3EB2-97B5-8CAF-D8735DBA54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74A50CA-7C5D-BDBB-9E30-2B80598801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816C70A7-5412-246D-AA32-A00AB87D3C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F433B007-B9E3-C3AC-9DC5-8303639B6F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B9C4C9B-051C-211F-174C-F8FD6F23B0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52348470-4085-0744-0520-E2071A852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87FB64C1-FFCD-3FD9-9E18-552C0200CD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1F2E2799-3124-16ED-7DA5-8B89982A7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1CB359F-A16A-92C0-FF83-C76040A9F3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9F2FF216-E461-376B-4A62-0B68BD972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B12E1CEA-1F24-9B5A-0753-2D05A0865D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EFD3C7E0-9593-8D82-63B5-69BE97A06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D564AEBD-461E-2F41-16B7-9578FC3DA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A73C5A2-3032-B54E-1CFE-1AB054494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63B33A-81D2-C9BA-C428-23FABAD3DD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4" descr="Examples of Convection">
            <a:extLst>
              <a:ext uri="{FF2B5EF4-FFF2-40B4-BE49-F238E27FC236}">
                <a16:creationId xmlns:a16="http://schemas.microsoft.com/office/drawing/2014/main" id="{6D30A1D4-F0BF-379C-8E99-C5A49A7FE8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399"/>
            <a:ext cx="8597066" cy="4040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57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4D30F-0388-1485-F3CA-88ED5FF5E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85C0C-EFED-93BF-F29B-69D3837C4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649660" cy="1143000"/>
          </a:xfrm>
        </p:spPr>
        <p:txBody>
          <a:bodyPr/>
          <a:lstStyle/>
          <a:p>
            <a:r>
              <a:rPr lang="en-IN" sz="2800" dirty="0">
                <a:solidFill>
                  <a:srgbClr val="222222"/>
                </a:solidFill>
              </a:rPr>
              <a:t>More Reasons to Classify </a:t>
            </a:r>
            <a:r>
              <a:rPr lang="en-IN" sz="2800" i="0" dirty="0">
                <a:solidFill>
                  <a:srgbClr val="222222"/>
                </a:solidFill>
                <a:effectLst/>
              </a:rPr>
              <a:t>Convection Systems</a:t>
            </a:r>
            <a:endParaRPr lang="en-IN" sz="2800" dirty="0"/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28541F98-72B2-0FE3-D453-F54ECD3CF700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D3A3B37F-8FE7-55A9-924C-FE2C05EE92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E8D24C2-602E-6CB2-B9A1-E0D9E519E5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017F428-BB60-9A87-BDD2-77E652BF70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C04B0DC9-B956-93BE-9E8D-333A36C1DC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9F69E199-9318-D8BE-40C1-EC129BCE86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30D9C198-0AD2-C353-1CFD-2DD32A38DF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4F25BF77-91BA-DE1E-200F-E0AEE5508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79817294-F409-E69F-95E1-47F0DD32A7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0C1FDAFA-D3A4-696C-9BE4-D3357FAB8B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7756284-B600-31C1-B9E0-8C99942D0F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D94B7C40-00DD-3F60-A580-60E19AEA9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B3082899-21E7-356D-87BD-33A6DF5ACC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98794DFF-CC8A-92E4-CB72-EADF634A0C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86082F9F-822D-D117-401A-0102905BA3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4EE08BA8-A1DD-5BB3-4126-1629E7843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D4BC23-37B1-E203-7470-675F326494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6" descr="Processes 12 02749 g003">
            <a:extLst>
              <a:ext uri="{FF2B5EF4-FFF2-40B4-BE49-F238E27FC236}">
                <a16:creationId xmlns:a16="http://schemas.microsoft.com/office/drawing/2014/main" id="{63AA971C-B497-8FCB-D6D0-62D7C1E637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834866"/>
            <a:ext cx="8435738" cy="388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8DB6E76-2A2F-9B97-1E2E-EE7E816A4D97}"/>
              </a:ext>
            </a:extLst>
          </p:cNvPr>
          <p:cNvGrpSpPr/>
          <p:nvPr/>
        </p:nvGrpSpPr>
        <p:grpSpPr>
          <a:xfrm>
            <a:off x="457199" y="1600200"/>
            <a:ext cx="8305799" cy="1828800"/>
            <a:chOff x="457199" y="1600200"/>
            <a:chExt cx="8305799" cy="18288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3438D88-3AAF-498A-7DC8-738E1ABEE174}"/>
                </a:ext>
              </a:extLst>
            </p:cNvPr>
            <p:cNvSpPr/>
            <p:nvPr/>
          </p:nvSpPr>
          <p:spPr bwMode="auto">
            <a:xfrm>
              <a:off x="457199" y="1600200"/>
              <a:ext cx="8305799" cy="914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34F1409-18E4-4381-6C79-39EBDC547900}"/>
                </a:ext>
              </a:extLst>
            </p:cNvPr>
            <p:cNvSpPr/>
            <p:nvPr/>
          </p:nvSpPr>
          <p:spPr bwMode="auto">
            <a:xfrm>
              <a:off x="457200" y="2514600"/>
              <a:ext cx="1295400" cy="914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A665F9-1C01-9C3C-8E35-55F748E23331}"/>
              </a:ext>
            </a:extLst>
          </p:cNvPr>
          <p:cNvSpPr/>
          <p:nvPr/>
        </p:nvSpPr>
        <p:spPr bwMode="auto">
          <a:xfrm>
            <a:off x="4038600" y="4724400"/>
            <a:ext cx="1143000" cy="590306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Non-circular</a:t>
            </a:r>
            <a:endParaRPr kumimoji="0" lang="en-I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B669A95-3CD2-0586-B0B7-ECD2E1EF6DE8}"/>
              </a:ext>
            </a:extLst>
          </p:cNvPr>
          <p:cNvSpPr/>
          <p:nvPr/>
        </p:nvSpPr>
        <p:spPr bwMode="auto">
          <a:xfrm>
            <a:off x="6400800" y="4724400"/>
            <a:ext cx="990600" cy="590306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Non-circular</a:t>
            </a:r>
            <a:endParaRPr kumimoji="0" lang="en-I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F76635-1053-5F02-40D6-762BAA426EBE}"/>
              </a:ext>
            </a:extLst>
          </p:cNvPr>
          <p:cNvSpPr/>
          <p:nvPr/>
        </p:nvSpPr>
        <p:spPr bwMode="auto">
          <a:xfrm>
            <a:off x="1752600" y="2514600"/>
            <a:ext cx="70104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B9A4DB-9490-4CF6-E512-304BB9D8EECB}"/>
              </a:ext>
            </a:extLst>
          </p:cNvPr>
          <p:cNvSpPr/>
          <p:nvPr/>
        </p:nvSpPr>
        <p:spPr bwMode="auto">
          <a:xfrm>
            <a:off x="3962400" y="3429000"/>
            <a:ext cx="4800598" cy="226273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7B36C9C-CC0F-255A-9A48-00C493A037B9}"/>
              </a:ext>
            </a:extLst>
          </p:cNvPr>
          <p:cNvSpPr/>
          <p:nvPr/>
        </p:nvSpPr>
        <p:spPr bwMode="auto">
          <a:xfrm>
            <a:off x="1600200" y="4800600"/>
            <a:ext cx="1143000" cy="590306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Non-circular</a:t>
            </a:r>
            <a:endParaRPr kumimoji="0" lang="en-I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4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Buckingham  </a:t>
            </a:r>
            <a:r>
              <a:rPr lang="en-US" altLang="en-US" sz="2800" dirty="0">
                <a:solidFill>
                  <a:schemeClr val="tx1"/>
                </a:solidFill>
                <a:sym typeface="Symbol" panose="05050102010706020507" pitchFamily="18" charset="2"/>
              </a:rPr>
              <a:t> </a:t>
            </a:r>
            <a:r>
              <a:rPr lang="en-US" altLang="en-US" sz="2800" dirty="0">
                <a:solidFill>
                  <a:schemeClr val="tx1"/>
                </a:solidFill>
              </a:rPr>
              <a:t>Theorem &amp;</a:t>
            </a:r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800" dirty="0">
                <a:solidFill>
                  <a:schemeClr val="tx1"/>
                </a:solidFill>
              </a:rPr>
              <a:t>Non-</a:t>
            </a:r>
            <a:r>
              <a:rPr lang="en-US" altLang="en-US" sz="2800" dirty="0" err="1">
                <a:solidFill>
                  <a:schemeClr val="tx1"/>
                </a:solidFill>
              </a:rPr>
              <a:t>Dimensionalization</a:t>
            </a:r>
            <a:r>
              <a:rPr lang="en-US" altLang="en-US" sz="2800" dirty="0">
                <a:solidFill>
                  <a:schemeClr val="tx1"/>
                </a:solidFill>
              </a:rPr>
              <a:t> of GDEs for Convection Systems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82625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 Guess &amp; Create Major Similarity Variables Present in Convection System ….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14:cNvPr>
              <p14:cNvContentPartPr/>
              <p14:nvPr/>
            </p14:nvContentPartPr>
            <p14:xfrm>
              <a:off x="1964520" y="678600"/>
              <a:ext cx="5242680" cy="492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55160" y="669240"/>
                <a:ext cx="5261400" cy="4947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Conservation Laws for Incompressible Convection Systems using perfect gas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81000" y="2133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304800" y="3276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152400" y="447790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/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E85F1AB-7C2D-59B8-AC17-993B8770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464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Continuity  Equation  in Cartesian coordinates is: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562600"/>
            <a:ext cx="7030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7384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13" y="74514"/>
            <a:ext cx="7772400" cy="1143000"/>
          </a:xfrm>
        </p:spPr>
        <p:txBody>
          <a:bodyPr/>
          <a:lstStyle/>
          <a:p>
            <a:r>
              <a:rPr lang="en-US" sz="2800" dirty="0"/>
              <a:t>Method of Developing Similitude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355" y="1671898"/>
            <a:ext cx="8382000" cy="457650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Most important step: </a:t>
            </a:r>
          </a:p>
          <a:p>
            <a:r>
              <a:rPr lang="en-US" sz="2400" dirty="0"/>
              <a:t>Assumes you know </a:t>
            </a:r>
            <a:r>
              <a:rPr lang="en-IN" sz="2400" dirty="0"/>
              <a:t>something about problem! </a:t>
            </a:r>
          </a:p>
          <a:p>
            <a:r>
              <a:rPr lang="en-IN" sz="2400" dirty="0"/>
              <a:t>Required </a:t>
            </a:r>
            <a:r>
              <a:rPr lang="en-US" sz="2400" dirty="0"/>
              <a:t>understanding of variables that govern problem and physical laws that apply.</a:t>
            </a:r>
          </a:p>
          <a:p>
            <a:r>
              <a:rPr lang="en-US" sz="2400" dirty="0"/>
              <a:t>What is the minimum knowledge required for convection?</a:t>
            </a:r>
          </a:p>
          <a:p>
            <a:r>
              <a:rPr lang="en-US" sz="2400" dirty="0"/>
              <a:t>Fluid motion generated by any means can help convection heat transfer!</a:t>
            </a:r>
          </a:p>
          <a:p>
            <a:r>
              <a:rPr lang="en-US" sz="2400" dirty="0"/>
              <a:t>How many ways are you aware of?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F98558B-B02A-213B-7BFC-C0F4D250F8F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99C958D-E5EF-1262-E858-C1CA626FEA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02C0D3E-76AC-5EFC-455B-8CD2EC9734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33869BE-EAD2-4426-116F-46C5178775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D6260E3-27CB-D63D-2C82-37FAB5B60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7116823-3678-FAAD-F505-C238AA9E9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82740D3-AACB-A6BF-EE52-15F2B1DF92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0629AD7-91AB-CA52-ABFA-D4064AEBA3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B90775F-14DE-19D8-2416-3C85DED303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4E4B3DC-BF0D-93AB-A781-30F8E04F5E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1CEF134-F93E-5C04-19F7-FBDE38CB2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7FF3EE9-96F8-A698-610B-69D74C2CAA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CB64842-5E12-B6C2-4093-7ABF3B9B79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0976777-CDC9-CC00-27F4-8CFC6AEAF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7541C9B-8B88-D0DE-03CF-66E9DE30A7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C3A0E2C-8A2F-D54A-5800-FF0E6C196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70DADF-04E0-8A85-48D5-A75A847D4C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sz="2800" dirty="0"/>
              <a:t>Determination of Pi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355" y="1671898"/>
            <a:ext cx="8382000" cy="4576502"/>
          </a:xfrm>
        </p:spPr>
        <p:txBody>
          <a:bodyPr>
            <a:noAutofit/>
          </a:bodyPr>
          <a:lstStyle/>
          <a:p>
            <a:r>
              <a:rPr lang="en-US" sz="2400" dirty="0"/>
              <a:t>List all (</a:t>
            </a:r>
            <a:r>
              <a:rPr lang="en-US" sz="2400" i="1" dirty="0"/>
              <a:t>n</a:t>
            </a:r>
            <a:r>
              <a:rPr lang="en-US" sz="2400" dirty="0"/>
              <a:t>) variables that are involved in the problem.</a:t>
            </a:r>
          </a:p>
          <a:p>
            <a:r>
              <a:rPr lang="en-IN" sz="2400" dirty="0"/>
              <a:t>Typically have </a:t>
            </a:r>
            <a:r>
              <a:rPr lang="en-US" sz="2400" dirty="0"/>
              <a:t>geometry effects (pipe radius, length), </a:t>
            </a:r>
          </a:p>
          <a:p>
            <a:r>
              <a:rPr lang="en-US" sz="2400" dirty="0"/>
              <a:t>Fluid properties (density and viscosity), </a:t>
            </a:r>
          </a:p>
          <a:p>
            <a:r>
              <a:rPr lang="en-US" sz="2400" dirty="0"/>
              <a:t>External effects (gravity and pressure). </a:t>
            </a:r>
          </a:p>
          <a:p>
            <a:r>
              <a:rPr lang="en-US" sz="2400" dirty="0"/>
              <a:t>Variables in the list should be independent; no point in having pipe radius </a:t>
            </a:r>
            <a:r>
              <a:rPr lang="en-IN" sz="2400" dirty="0"/>
              <a:t>and area.</a:t>
            </a:r>
            <a:endParaRPr lang="en-US" sz="2400" dirty="0"/>
          </a:p>
          <a:p>
            <a:r>
              <a:rPr lang="en-US" sz="2400" dirty="0"/>
              <a:t>Decompose variables in terms of the basic dimensions.</a:t>
            </a:r>
          </a:p>
          <a:p>
            <a:r>
              <a:rPr lang="en-US" sz="2400" dirty="0"/>
              <a:t>Express each on in terms of primary dimensions (</a:t>
            </a:r>
            <a:r>
              <a:rPr lang="en-US" sz="2400" dirty="0" err="1"/>
              <a:t>MLT</a:t>
            </a:r>
            <a:r>
              <a:rPr lang="en-US" sz="2400" dirty="0" err="1">
                <a:latin typeface="Symbol" charset="2"/>
                <a:cs typeface="Symbol" charset="2"/>
              </a:rPr>
              <a:t>q</a:t>
            </a:r>
            <a:r>
              <a:rPr lang="en-US" sz="2400" dirty="0">
                <a:latin typeface="Symbol" charset="2"/>
                <a:cs typeface="Symbol" charset="2"/>
              </a:rPr>
              <a:t>)</a:t>
            </a:r>
          </a:p>
          <a:p>
            <a:r>
              <a:rPr lang="en-US" sz="2400" dirty="0">
                <a:latin typeface="+mj-lt"/>
                <a:cs typeface="Symbol" charset="2"/>
              </a:rPr>
              <a:t>Determine required number of Pi terms (each independent) – i.e. </a:t>
            </a:r>
            <a:r>
              <a:rPr lang="en-US" sz="2400" i="1" dirty="0">
                <a:latin typeface="+mj-lt"/>
                <a:cs typeface="Symbol" charset="2"/>
              </a:rPr>
              <a:t>n-p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E40BF7B-2422-82D9-221D-87930789DA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0013F2F-9BD7-6DDB-CB8D-4BB510780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5275FE6-0A2A-B363-37D7-B8B58290F2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02F4E99-3F0D-273D-CBAC-589DF4DBE8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3369516-0492-E683-F3C4-D2A429138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316D178-6471-F057-56DF-2E739CEB7D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A816FD9-367D-F968-A080-7E2C65D644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18B3CF1-403C-DBE3-43B6-A1A50167F3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86ED5C5-84D8-521A-D7D1-AFD0EDA89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304DC4E-DCC3-16EB-13A1-6BFD54298D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A29F1E1-9676-9410-5BB2-E4DAE10CC1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753CED8-EB0F-7FEA-6FE1-1CB53281D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7974A1B-8B15-50F0-CE6C-BB989859CC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C0DD810-2557-160C-F528-0669F2D31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F0C1B89-AF95-89C8-145D-A208C19703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D73FBE4-51BD-764E-BFE4-B986552675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736A41-B741-A159-1D71-D532A37753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0A7A80E-EF87-BE38-AEBE-CCE27851F40D}"/>
                  </a:ext>
                </a:extLst>
              </p14:cNvPr>
              <p14:cNvContentPartPr/>
              <p14:nvPr/>
            </p14:nvContentPartPr>
            <p14:xfrm>
              <a:off x="7961400" y="4613760"/>
              <a:ext cx="477720" cy="303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0A7A80E-EF87-BE38-AEBE-CCE27851F4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52040" y="4604400"/>
                <a:ext cx="496440" cy="32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239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sz="2800" dirty="0"/>
              <a:t>Method of Repeating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989" y="1219199"/>
            <a:ext cx="8695486" cy="550227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  <a:cs typeface="Symbol" charset="2"/>
              </a:rPr>
              <a:t>Select </a:t>
            </a:r>
            <a:r>
              <a:rPr lang="en-US" sz="2400" i="1" dirty="0">
                <a:latin typeface="+mj-lt"/>
                <a:cs typeface="Symbol" charset="2"/>
              </a:rPr>
              <a:t>p</a:t>
            </a:r>
            <a:r>
              <a:rPr lang="en-US" sz="2400" dirty="0">
                <a:latin typeface="+mj-lt"/>
                <a:cs typeface="Symbol" charset="2"/>
              </a:rPr>
              <a:t> number of repeating variables (equal to number of dimensions).</a:t>
            </a:r>
          </a:p>
          <a:p>
            <a:r>
              <a:rPr lang="en-IN" sz="2400" dirty="0"/>
              <a:t>All the reference </a:t>
            </a:r>
            <a:r>
              <a:rPr lang="en-US" sz="2400" dirty="0"/>
              <a:t>dimensions must be included in list of repeating variables. </a:t>
            </a:r>
          </a:p>
          <a:p>
            <a:r>
              <a:rPr lang="en-US" sz="2400" dirty="0"/>
              <a:t>Each repeating variable must dimensionally be independent from the others.</a:t>
            </a:r>
          </a:p>
          <a:p>
            <a:r>
              <a:rPr lang="en-US" sz="2400" dirty="0"/>
              <a:t> It is not possible to form a dimensionless number </a:t>
            </a:r>
            <a:r>
              <a:rPr lang="en-IN" sz="2400" dirty="0"/>
              <a:t>from the repeating variables.</a:t>
            </a:r>
            <a:endParaRPr lang="en-US" sz="2400" dirty="0">
              <a:latin typeface="+mj-lt"/>
              <a:cs typeface="Symbol" charset="2"/>
            </a:endParaRPr>
          </a:p>
          <a:p>
            <a:r>
              <a:rPr lang="en-US" sz="2400" dirty="0">
                <a:latin typeface="+mj-lt"/>
                <a:cs typeface="Symbol" charset="2"/>
              </a:rPr>
              <a:t>Form each pi terms by multiplying one of the non-repeating variables by the product of repeating variables</a:t>
            </a:r>
          </a:p>
          <a:p>
            <a:r>
              <a:rPr lang="en-US" sz="2400" dirty="0">
                <a:latin typeface="+mj-lt"/>
                <a:cs typeface="Symbol" charset="2"/>
              </a:rPr>
              <a:t>Repeat last step for all non-repeating variables</a:t>
            </a:r>
          </a:p>
          <a:p>
            <a:r>
              <a:rPr lang="en-US" sz="2400" dirty="0">
                <a:latin typeface="+mj-lt"/>
                <a:cs typeface="Symbol" charset="2"/>
              </a:rPr>
              <a:t>Check that all resulting Pi terms are dimensionless</a:t>
            </a:r>
          </a:p>
          <a:p>
            <a:r>
              <a:rPr lang="en-US" sz="2400" dirty="0">
                <a:latin typeface="+mj-lt"/>
                <a:cs typeface="Symbol" charset="2"/>
              </a:rPr>
              <a:t>Express in final form</a:t>
            </a:r>
          </a:p>
          <a:p>
            <a:endParaRPr lang="en-US" sz="2400" dirty="0">
              <a:latin typeface="+mj-lt"/>
              <a:cs typeface="Symbol" charset="2"/>
            </a:endParaRPr>
          </a:p>
        </p:txBody>
      </p:sp>
      <p:pic>
        <p:nvPicPr>
          <p:cNvPr id="4" name="Picture 2" descr="equn_07_04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99858" y="6159609"/>
            <a:ext cx="4297783" cy="39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99D4CB4A-D4F9-9242-6543-2F402A3C23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79C959B-1F02-9160-99FF-7BE15F9AE4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0461BE5-B5B1-5B42-5167-1729895101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6D2D62D-C99F-15D4-DF38-95629D1D79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3EFE416-4DAE-8413-61F6-EAD4324B1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3698B44-2ABE-BB7D-13EF-37218ED09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7CDCC68-5C18-A17F-3B94-7DFC38665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88D3732-0645-1008-EEA1-44368CDB18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D43DEA4-4272-01DD-FAA4-A60E97419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CC7DC59-1380-7AF4-6FB8-66FC1A549D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0E47544-6D00-1FB4-C016-AC6895DA5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9134604-D89B-D71F-8152-123E598F51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20354B6-1884-FA67-3FA2-21B21A1831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A04CA78-4DD3-4D74-9598-8509135D35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7E96E05-3E00-4B88-93C4-444DA7DE26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4A087C4-BD0E-C1A5-4C28-47490A612E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9D75B9-B4CA-7087-46CC-7ACED2E96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215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Important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3739-073B-5B08-8A66-645805DB4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828800"/>
            <a:ext cx="8550027" cy="41148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The second important step in an </a:t>
            </a:r>
            <a:r>
              <a:rPr lang="en-US" sz="2400" b="0" i="0" u="none" strike="noStrike" baseline="0" dirty="0">
                <a:solidFill>
                  <a:srgbClr val="9800A9"/>
                </a:solidFill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analysis is the listing of the relevant variables.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The rest is purely </a:t>
            </a:r>
            <a:r>
              <a:rPr lang="en-IN" sz="2400" b="0" i="0" u="none" strike="noStrike" baseline="0" dirty="0">
                <a:solidFill>
                  <a:srgbClr val="000000"/>
                </a:solidFill>
              </a:rPr>
              <a:t>mechanical.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Some questions to consider is,  How accurate is the desired answer?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Best to value simplicity ahead of </a:t>
            </a:r>
            <a:r>
              <a:rPr lang="en-IN" sz="2400" b="0" i="0" u="none" strike="noStrike" baseline="0" dirty="0">
                <a:solidFill>
                  <a:srgbClr val="000000"/>
                </a:solidFill>
              </a:rPr>
              <a:t>precision. </a:t>
            </a:r>
          </a:p>
          <a:p>
            <a:pPr algn="l"/>
            <a:r>
              <a:rPr lang="en-IN" sz="2400" b="0" i="0" u="none" strike="noStrike" baseline="0" dirty="0">
                <a:solidFill>
                  <a:srgbClr val="000000"/>
                </a:solidFill>
              </a:rPr>
              <a:t>Variable aspects are 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geometry Just lengths and angle (angles are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dimensionless).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Geometry invariably plays a </a:t>
            </a:r>
            <a:r>
              <a:rPr lang="en-IN" sz="2400" b="0" i="0" u="none" strike="noStrike" baseline="0" dirty="0">
                <a:solidFill>
                  <a:srgbClr val="000000"/>
                </a:solidFill>
              </a:rPr>
              <a:t>role.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D98DC40-435F-2243-3ECB-D79B1EB8124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82C3BEC-9729-955A-C48E-E1CA8AB1A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F39E391-BC35-52D4-9A93-449F15238C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B4CCE5D-E9F7-F26C-ACE4-C9000C901A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4A07EFC-BB57-DA95-45A0-ED338AD8B5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D51040C-A63F-49E1-00DA-D2D0672D90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C47337B-C5C5-E65C-C09B-9410CDADF8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D17F0C4-8762-EA75-5A1B-32A492D68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DF7F7A3-6F36-E19E-986A-2B4FF93F6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0359BC9-B04D-DD36-A7AD-7A9113F507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72A6C9A-5EE5-DF56-7B5F-196698C81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D47F793-20A3-CCA2-18F6-086A0DB03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86E66ED-D719-7FDF-8E48-DC1AEFE126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ACD9639-B2CD-6784-6B54-0AD380F32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D969521-4E29-849F-207C-0E76651C95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708EC0-A417-BB70-AFE5-1F46CE7B7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A3F54F-FB1B-D11F-588F-E24CEAF8B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1260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Important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3739-073B-5B08-8A66-645805DB4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371600"/>
            <a:ext cx="8550027" cy="49530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Material properties: These would include density, viscosity, heat capacity.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These are parameters that relate external effects and their responses.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E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xternal effects: Anything that effects a change in the flow system, forces, pressures, gravity, velocities.</a:t>
            </a:r>
          </a:p>
          <a:p>
            <a:pPr algn="l"/>
            <a:r>
              <a:rPr lang="en-US" sz="2400" b="0" i="0" u="none" strike="noStrike" baseline="0" dirty="0"/>
              <a:t>The categories are not rigid, it is a classification to </a:t>
            </a:r>
            <a:r>
              <a:rPr lang="en-IN" sz="2400" b="0" i="0" u="none" strike="noStrike" baseline="0" dirty="0"/>
              <a:t>help identify important quantities. </a:t>
            </a:r>
          </a:p>
          <a:p>
            <a:pPr algn="l"/>
            <a:r>
              <a:rPr lang="en-IN" sz="2400" b="0" i="0" u="none" strike="noStrike" baseline="0" dirty="0"/>
              <a:t>Note, if a variable </a:t>
            </a:r>
            <a:r>
              <a:rPr lang="en-US" sz="2400" b="0" i="0" u="none" strike="noStrike" baseline="0" dirty="0"/>
              <a:t>is constant, it still needs to be included if it has any impact. </a:t>
            </a:r>
          </a:p>
          <a:p>
            <a:pPr algn="l"/>
            <a:r>
              <a:rPr lang="en-US" sz="2400" b="0" i="0" u="none" strike="noStrike" baseline="0" dirty="0"/>
              <a:t>It is the dimensions that are important, not the specific values and whether they are constant.</a:t>
            </a:r>
            <a:endParaRPr lang="en-US" sz="2400" b="0" i="0" u="none" strike="noStrike" baseline="0" dirty="0">
              <a:solidFill>
                <a:srgbClr val="000000"/>
              </a:solidFill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2CB7EDEB-18F7-7C2A-CA2D-BBB977E348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9FA99D8D-842E-8665-8783-9CEEFC9235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36B13AE-A4D8-3C0C-3ED9-962AD857B0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E7DBDBD-ED48-86AC-35D0-D35DC33B32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CBF612B-19AB-0AB8-8C45-E258618C2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870157F-9415-7C8E-1EDC-2E9EB96A29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C1F4B02-A15A-41AD-E8DA-C48C332438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F337D55-0649-9FB5-614A-7939B4AEF6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03DB435-6A76-7315-F0BB-1718E3858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E5B3EBE-FF5E-4FEF-8D9E-463CF06460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20B60DE-3C18-E6A7-CB4D-F732D984D4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187F094-BDBC-406A-2B4D-763377506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FBE043A-347A-0263-0B1C-1390A47AC3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6CAE016-D744-5104-C064-670F04CF1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95C1BB3-0337-41ED-39E9-2E10B1FDD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B4605BF-B8EB-0969-87B8-70F1415CA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F81188-C5D5-7201-962E-5A11CB3CB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175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 Models for Atmospheric Convection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D93671-EBF8-255A-CE44-26F2ECB1A5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F80FC38-F3C5-B3F5-941A-AA32199BE79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26" y="1981200"/>
            <a:ext cx="7155574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F5A7DCD7-4EC5-75FD-4C25-A5394B910E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324CA21-9760-C8E4-E5D9-4EBF43AFC0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D8A0E6B-BAB7-81E0-CA0E-051FC81468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9C02CA9-0728-ACF8-9851-D55460EB9B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FCE78C0-99FB-5D42-F8A9-FA88E0E2C7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471CC16-4FF6-F909-DDD9-6D16FA6510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8F4B79C-885C-ADA1-BE5C-A7A8ADA34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36BCDFA-389A-C886-8FBE-1C28B1D8B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5B72352-A46B-0473-B024-2242D7B31D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83BEC27-C8D9-FECC-B5FE-80C2A554D3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6F1009A-A7CB-1FFF-B626-A85F05C1F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011374B-B6FA-E4E7-66F0-37D13A183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EAFDFA3-23CE-F6E2-38D6-CEEEAD04E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388B0CE-5B92-9010-48CB-D04DCE8C7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0C73897-B85A-1174-6586-C0A0AB133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919A2FC-1FD4-4DFC-B360-2304FE4B5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81A9E2-F45F-3A43-73E4-90B77805FD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Types of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86753"/>
            <a:ext cx="8382000" cy="4583860"/>
          </a:xfrm>
        </p:spPr>
        <p:txBody>
          <a:bodyPr>
            <a:normAutofit/>
          </a:bodyPr>
          <a:lstStyle/>
          <a:p>
            <a:r>
              <a:rPr lang="en-US" dirty="0"/>
              <a:t>Geometric (ratio of length scales the same)</a:t>
            </a:r>
          </a:p>
          <a:p>
            <a:r>
              <a:rPr lang="en-US" dirty="0"/>
              <a:t>Kinematic (velocity structures are the same)</a:t>
            </a:r>
          </a:p>
          <a:p>
            <a:r>
              <a:rPr lang="en-US" dirty="0"/>
              <a:t>Dynamic (force ratio is the same)</a:t>
            </a:r>
          </a:p>
          <a:p>
            <a:r>
              <a:rPr lang="en-US" dirty="0"/>
              <a:t>The best situation is: Get all dimensionless variables (Pi groups) the same between model and prototype. Then all similarities are preserved…..</a:t>
            </a:r>
          </a:p>
          <a:p>
            <a:r>
              <a:rPr lang="en-US" dirty="0"/>
              <a:t>Sometimes hard to achieve it all…</a:t>
            </a:r>
          </a:p>
          <a:p>
            <a:r>
              <a:rPr lang="en-US" dirty="0"/>
              <a:t>Are we missing any and ignoring the true natural characteristic of the convection?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6008E23-B2EB-753F-A245-A3E8E9C85C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5EE7586-6B4A-7C82-C5BF-12A9972683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7C88C0A-C0F7-BB44-7CA4-A383F26084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CB2EB9F-FA86-7C22-B6B6-80C11B3D1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55D4006-F2D4-AC3D-46EA-043A87F46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3FE3ABD-9F9C-EF07-22BD-AD778C53A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CD04B6D-D8E5-9967-6133-324AF06EB6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D09190F-4D05-0097-8B48-A71275988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602C499-12E9-F78B-5CD9-D3CA19954F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41F6C1E-E25B-E119-4327-FCD1BDDB6B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78E9AE7-5009-2780-6AB5-4C5835B180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69E3BF6-BD9B-B4C0-ABC4-EBC348144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32D67AC-9A60-65AB-C125-F2FAD85B1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075F832-0F19-907F-B546-084A705478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DED205B-9AFC-3DB6-B8E9-2A92B39EF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F2E8A8F-F9F9-4D6C-B463-B16E2434B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7B26DC-5DF1-5AFB-EBF4-BA83CDAB8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C0FD4-102A-1160-B863-78E6069DC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CBA4-9E46-4254-6E51-A604609D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dirty="0"/>
              <a:t>Establishment of Flow in a Convection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2BC3A-31D2-2FB4-40CF-0BC6CA23C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586753"/>
            <a:ext cx="8382000" cy="45838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Externally facilitated.</a:t>
            </a:r>
          </a:p>
          <a:p>
            <a:r>
              <a:rPr lang="en-US" dirty="0"/>
              <a:t>Is it only the cause?</a:t>
            </a:r>
          </a:p>
          <a:p>
            <a:r>
              <a:rPr lang="en-US" dirty="0"/>
              <a:t>In a gravitational field, there is a net force that pushes a light fluid placed in a heavier fluid upwards. </a:t>
            </a:r>
          </a:p>
          <a:p>
            <a:r>
              <a:rPr lang="en-US" dirty="0"/>
              <a:t>This force is called the </a:t>
            </a:r>
            <a:r>
              <a:rPr lang="en-US" i="1" dirty="0"/>
              <a:t>buoyancy force</a:t>
            </a:r>
            <a:r>
              <a:rPr lang="en-US" dirty="0"/>
              <a:t>.</a:t>
            </a:r>
          </a:p>
          <a:p>
            <a:r>
              <a:rPr lang="en-US" dirty="0"/>
              <a:t>May be comparable or only one responsible for the flow in many engineering and natural convection system.</a:t>
            </a:r>
          </a:p>
          <a:p>
            <a:r>
              <a:rPr lang="en-US" dirty="0"/>
              <a:t>Important to consider the additional force/variables responsible for this force.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707A353-5CE5-FDE4-7C59-561FA9BD15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AABA3DA-1722-86F6-8126-B10B92A643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5D660E0-19A9-AA60-6C20-5D750729DA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ABF8DFD-47FF-31BD-B4B8-79131F8035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33A6A5F-5B86-72C8-8DD1-B742009630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C0E3210-4489-3C17-346E-8E79ECDBA1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50EA0B1-ADEB-2A12-E2E8-29F1D8ACA7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BB1B019-6357-67AE-5177-DE7386CEF5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9D9AC08-A5D4-A80B-7A18-65991DA99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F7462E3-C73E-0B3E-10BA-C16425E87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CAABDE6-32D4-94F9-723B-0DD53FDFC3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3C4DDC0-A688-FCBB-DCA4-77B98EF851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C26C6A1-01C3-F89A-48DE-F7C09A706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A792878-AD41-2FCC-86B7-B89AAA1E8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88FBFD3-4568-2EB4-504E-FBE757CEF6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6A92379-4CD5-B508-2704-4FFC3DD05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C3F5BB-0659-9F41-A019-6B053897C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4810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Title 1">
            <a:extLst>
              <a:ext uri="{FF2B5EF4-FFF2-40B4-BE49-F238E27FC236}">
                <a16:creationId xmlns:a16="http://schemas.microsoft.com/office/drawing/2014/main" id="{E44C0E78-31DC-9ED0-0F85-971C62C6A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Honor of Osborne Reynolds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BA6D1-1FD0-4BFD-2B61-A1077677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7772400" cy="914400"/>
          </a:xfrm>
        </p:spPr>
        <p:txBody>
          <a:bodyPr/>
          <a:lstStyle/>
          <a:p>
            <a:r>
              <a:rPr lang="en-US" altLang="en-US" sz="2400"/>
              <a:t>Consider  the Navier-Stokes equations with constant density it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78F46785-B572-DD67-67C2-9DDFE50214A6}"/>
                  </a:ext>
                </a:extLst>
              </p:cNvPr>
              <p:cNvSpPr txBox="1"/>
              <p:nvPr/>
            </p:nvSpPr>
            <p:spPr bwMode="auto">
              <a:xfrm>
                <a:off x="1171575" y="2614613"/>
                <a:ext cx="6534150" cy="11191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78F46785-B572-DD67-67C2-9DDFE5021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1575" y="2614613"/>
                <a:ext cx="6534150" cy="11191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5A8F0C45-70FC-A53B-72D9-45E5DCC55F0C}"/>
                  </a:ext>
                </a:extLst>
              </p:cNvPr>
              <p:cNvSpPr txBox="1"/>
              <p:nvPr/>
            </p:nvSpPr>
            <p:spPr bwMode="auto">
              <a:xfrm>
                <a:off x="3505200" y="21336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5A8F0C45-70FC-A53B-72D9-45E5DCC55F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2133600"/>
                <a:ext cx="1712913" cy="533400"/>
              </a:xfrm>
              <a:prstGeom prst="rect">
                <a:avLst/>
              </a:prstGeom>
              <a:blipFill>
                <a:blip r:embed="rId3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3DEE5B5-BFE3-E95B-FBF6-141AAC0DE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805237"/>
            <a:ext cx="449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Define dimensionless  variables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BD08CF9-94CD-DA45-5A4A-85D3652D1C98}"/>
                  </a:ext>
                </a:extLst>
              </p:cNvPr>
              <p:cNvSpPr txBox="1"/>
              <p:nvPr/>
            </p:nvSpPr>
            <p:spPr bwMode="auto">
              <a:xfrm>
                <a:off x="1143000" y="43434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BD08CF9-94CD-DA45-5A4A-85D3652D1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343400"/>
                <a:ext cx="1011238" cy="825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F836C3F3-CE6A-ABB7-E43B-A27D6119C247}"/>
                  </a:ext>
                </a:extLst>
              </p:cNvPr>
              <p:cNvSpPr txBox="1"/>
              <p:nvPr/>
            </p:nvSpPr>
            <p:spPr bwMode="auto">
              <a:xfrm>
                <a:off x="2667000" y="44196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F836C3F3-CE6A-ABB7-E43B-A27D6119C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4419600"/>
                <a:ext cx="957263" cy="825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18A1B8B5-5264-EBAD-FE57-F6417994CCD9}"/>
                  </a:ext>
                </a:extLst>
              </p:cNvPr>
              <p:cNvSpPr txBox="1"/>
              <p:nvPr/>
            </p:nvSpPr>
            <p:spPr bwMode="auto">
              <a:xfrm>
                <a:off x="4114800" y="4343400"/>
                <a:ext cx="1408113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18A1B8B5-5264-EBAD-FE57-F6417994C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4343400"/>
                <a:ext cx="1408113" cy="8794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A8C7B581-22CA-7464-B337-5318B35D5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211762"/>
            <a:ext cx="8229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/>
              <a:t>Here </a:t>
            </a:r>
            <a:r>
              <a:rPr lang="en-US" altLang="en-US" i="1"/>
              <a:t>U, L </a:t>
            </a:r>
            <a:r>
              <a:rPr lang="en-US" altLang="en-US"/>
              <a:t>are assumed to be a velocity and length characteristic of the problem being studied.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/>
              <a:t>In the case of flow past a body, </a:t>
            </a:r>
            <a:r>
              <a:rPr lang="en-US" altLang="en-US" i="1"/>
              <a:t>L</a:t>
            </a:r>
            <a:r>
              <a:rPr lang="en-US" altLang="en-US"/>
              <a:t> might be a body diameter and </a:t>
            </a:r>
            <a:r>
              <a:rPr lang="en-US" altLang="en-US" i="1"/>
              <a:t>U</a:t>
            </a:r>
            <a:r>
              <a:rPr lang="en-US" altLang="en-US"/>
              <a:t> the flow speed at infinity.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E430BC9B-A59A-0350-417B-633996B047BD}"/>
                  </a:ext>
                </a:extLst>
              </p:cNvPr>
              <p:cNvSpPr txBox="1"/>
              <p:nvPr/>
            </p:nvSpPr>
            <p:spPr bwMode="auto">
              <a:xfrm>
                <a:off x="5943600" y="4419600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E430BC9B-A59A-0350-417B-633996B04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3600" y="4419600"/>
                <a:ext cx="1065213" cy="825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9386CCD-7EE8-80B8-FBF6-BDF83AAAB5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08639AC4-A24E-9A75-2B6D-4832F6A58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>
                <a:extLst>
                  <a:ext uri="{FF2B5EF4-FFF2-40B4-BE49-F238E27FC236}">
                    <a16:creationId xmlns:a16="http://schemas.microsoft.com/office/drawing/2014/main" id="{A4D6B896-B063-A946-73C2-F2A30FF18D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>
                  <a:extLst>
                    <a:ext uri="{FF2B5EF4-FFF2-40B4-BE49-F238E27FC236}">
                      <a16:creationId xmlns:a16="http://schemas.microsoft.com/office/drawing/2014/main" id="{5BE515CC-FC45-B903-2C5F-B59A266284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2624664C-6B9A-0D0C-C679-A3F5FCEE4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>
                    <a:extLst>
                      <a:ext uri="{FF2B5EF4-FFF2-40B4-BE49-F238E27FC236}">
                        <a16:creationId xmlns:a16="http://schemas.microsoft.com/office/drawing/2014/main" id="{6270F9CD-F0E0-DCE5-0DE4-088EE6871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DA33164B-28B8-CEF1-D6DD-14DFC6CFD2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F92D18EA-2C8B-931C-EF3C-A9BB3CD17C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>
                    <a:extLst>
                      <a:ext uri="{FF2B5EF4-FFF2-40B4-BE49-F238E27FC236}">
                        <a16:creationId xmlns:a16="http://schemas.microsoft.com/office/drawing/2014/main" id="{895FD0D7-F94D-2981-5290-7D3C8C4C6D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>
                  <a:extLst>
                    <a:ext uri="{FF2B5EF4-FFF2-40B4-BE49-F238E27FC236}">
                      <a16:creationId xmlns:a16="http://schemas.microsoft.com/office/drawing/2014/main" id="{D006233D-FB30-BD27-2C76-D6D5AE540E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>
                    <a:extLst>
                      <a:ext uri="{FF2B5EF4-FFF2-40B4-BE49-F238E27FC236}">
                        <a16:creationId xmlns:a16="http://schemas.microsoft.com/office/drawing/2014/main" id="{A3D75DB2-D819-D27C-E8EE-C85F6D0EF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>
                    <a:extLst>
                      <a:ext uri="{FF2B5EF4-FFF2-40B4-BE49-F238E27FC236}">
                        <a16:creationId xmlns:a16="http://schemas.microsoft.com/office/drawing/2014/main" id="{7242B32D-1CB6-40E1-5376-A03F52C75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1A7EA375-B931-275E-ACB3-7EF9697A0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E83B755C-332C-9B09-2970-AED8FBD50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EFBBCD5D-D3F9-4820-FABA-99AB36C586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FE7E8BF0-B127-BB3D-99D9-E15FB9F4C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C23381-B8B5-E1D4-231D-754D5C01C8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4" grpId="0"/>
      <p:bldP spid="7" grpId="0"/>
      <p:bldP spid="5" grpId="0"/>
      <p:bldP spid="8" grpId="0"/>
      <p:bldP spid="9" grpId="0"/>
      <p:bldP spid="11" grpId="0" build="p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9E4B97-6DF6-E57F-14B3-4DCC8AB5D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0321"/>
            <a:ext cx="5216322" cy="2376079"/>
          </a:xfrm>
          <a:prstGeom prst="rect">
            <a:avLst/>
          </a:prstGeom>
        </p:spPr>
      </p:pic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0637"/>
            <a:ext cx="5467350" cy="872363"/>
          </a:xfrm>
        </p:spPr>
        <p:txBody>
          <a:bodyPr/>
          <a:lstStyle/>
          <a:p>
            <a:r>
              <a:rPr lang="en-US" altLang="en-US" sz="2800" dirty="0"/>
              <a:t>Honor of Osborne Reynolds : Engineering of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7772400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constant density it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blipFill>
                <a:blip r:embed="rId3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491FD9-CE91-F8CB-A1DB-71B7B02CEE42}"/>
                  </a:ext>
                </a:extLst>
              </p:cNvPr>
              <p:cNvSpPr txBox="1"/>
              <p:nvPr/>
            </p:nvSpPr>
            <p:spPr bwMode="auto">
              <a:xfrm>
                <a:off x="533400" y="2115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491FD9-CE91-F8CB-A1DB-71B7B02CE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115704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CBEE71D-EEBA-F3BD-DA32-BAF7A6090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22203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 the case of flow through a pipe, </a:t>
            </a:r>
            <a:r>
              <a:rPr lang="en-US" altLang="en-US" i="1" dirty="0"/>
              <a:t>L</a:t>
            </a:r>
            <a:r>
              <a:rPr lang="en-US" altLang="en-US" dirty="0"/>
              <a:t> might be a pipe diameter (</a:t>
            </a:r>
            <a:r>
              <a:rPr lang="en-US" altLang="en-US" i="1" dirty="0"/>
              <a:t>D</a:t>
            </a:r>
            <a:r>
              <a:rPr lang="en-US" altLang="en-US" dirty="0"/>
              <a:t>) and </a:t>
            </a:r>
            <a:r>
              <a:rPr lang="en-US" altLang="en-US" i="1" dirty="0"/>
              <a:t>U</a:t>
            </a:r>
            <a:r>
              <a:rPr lang="en-US" altLang="en-US" dirty="0"/>
              <a:t> the flow speed at the pipe inlet.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ED2795-2C67-3083-6F2E-B368F5AE3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137" y="2884944"/>
            <a:ext cx="4267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Consider highest expected velocity of a formula car as </a:t>
            </a:r>
            <a:r>
              <a:rPr lang="en-US" altLang="en-US" i="1" dirty="0"/>
              <a:t>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Most important dimension of formula car as</a:t>
            </a:r>
            <a:r>
              <a:rPr lang="en-US" altLang="en-US" i="1" dirty="0"/>
              <a:t>  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i="1" dirty="0"/>
              <a:t> </a:t>
            </a:r>
            <a:r>
              <a:rPr lang="en-US" altLang="en-US" dirty="0"/>
              <a:t>These parameters</a:t>
            </a:r>
            <a:r>
              <a:rPr lang="en-US" altLang="en-US" i="1" dirty="0"/>
              <a:t> </a:t>
            </a:r>
            <a:r>
              <a:rPr lang="en-US" altLang="en-US" dirty="0"/>
              <a:t>are defined by Reynolds as velocity and length scales.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F95907C-AED3-A555-996B-3A0BAD7CE3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2900A16-7ACE-3BC2-399A-CB81E4B790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A8C915-8876-9842-BE1B-FA73E79142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D7BDD95-98E4-1DA2-1A5E-18FC92875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D291CF9-919C-A222-75EB-D568EC3F1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763578-CC94-3F84-6338-4D4B525B2B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E38B0FA-A97E-19DA-450D-8F47AF58C5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CEB6D2D-7233-F5E6-1277-0F69EE0B9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AF5F631-11A0-A1B3-0D3E-ADF203094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6897EC3-94B9-2883-5DD8-224667E8B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E1A2BB7-7AC6-708F-0A9F-33CE0E644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BF1644D-52B8-4FAA-3C93-8C6183C010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78BC77-17A6-8CEB-C8F1-CF8091935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DF2B70D-DA03-E984-D451-941035778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C259ED1-AA6D-485B-CFEB-3B8D2B19D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0DD1E78-DBD5-8DCD-C46F-0812BADCE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83A2FF-FDD8-FC26-219D-BB6CD2F86B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8" grpId="0"/>
      <p:bldP spid="11" grpId="0" build="p"/>
      <p:bldP spid="3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0637"/>
            <a:ext cx="6096000" cy="872363"/>
          </a:xfrm>
        </p:spPr>
        <p:txBody>
          <a:bodyPr/>
          <a:lstStyle/>
          <a:p>
            <a:r>
              <a:rPr lang="en-US" altLang="en-US" sz="2800" dirty="0"/>
              <a:t>Honor of Osborne Reynolds : Engineering of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7772400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constant density it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145087" y="18288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087" y="1828800"/>
                <a:ext cx="1712913" cy="533400"/>
              </a:xfrm>
              <a:prstGeom prst="rect">
                <a:avLst/>
              </a:prstGeom>
              <a:blipFill>
                <a:blip r:embed="rId2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9472ED17-0388-C3A1-77BF-D46A774BC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1361"/>
            <a:ext cx="33067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Define dimensionless  variables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DAF6DE1-34FB-45B2-E143-B61661BC8A97}"/>
                  </a:ext>
                </a:extLst>
              </p:cNvPr>
              <p:cNvSpPr txBox="1"/>
              <p:nvPr/>
            </p:nvSpPr>
            <p:spPr bwMode="auto">
              <a:xfrm>
                <a:off x="304800" y="40386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DAF6DE1-34FB-45B2-E143-B61661BC8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038600"/>
                <a:ext cx="1011238" cy="825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77F77F8-98A4-F664-4E42-B39C74727960}"/>
                  </a:ext>
                </a:extLst>
              </p:cNvPr>
              <p:cNvSpPr txBox="1"/>
              <p:nvPr/>
            </p:nvSpPr>
            <p:spPr bwMode="auto">
              <a:xfrm>
                <a:off x="1524000" y="41275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77F77F8-98A4-F664-4E42-B39C74727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127500"/>
                <a:ext cx="957263" cy="825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F597A70F-3E15-EE9C-1FD5-BB9D100C4ABF}"/>
                  </a:ext>
                </a:extLst>
              </p:cNvPr>
              <p:cNvSpPr txBox="1"/>
              <p:nvPr/>
            </p:nvSpPr>
            <p:spPr bwMode="auto">
              <a:xfrm>
                <a:off x="2133600" y="5791200"/>
                <a:ext cx="1408113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F597A70F-3E15-EE9C-1FD5-BB9D100C4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5791200"/>
                <a:ext cx="1408113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8FF6D4D-4DD6-53F0-350E-12906EEC3637}"/>
                  </a:ext>
                </a:extLst>
              </p:cNvPr>
              <p:cNvSpPr txBox="1"/>
              <p:nvPr/>
            </p:nvSpPr>
            <p:spPr bwMode="auto">
              <a:xfrm>
                <a:off x="2287587" y="5041900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8FF6D4D-4DD6-53F0-350E-12906EEC3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7587" y="5041900"/>
                <a:ext cx="1065213" cy="825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DC758E38-6704-49E3-F08F-1BE0EC28A8F3}"/>
                  </a:ext>
                </a:extLst>
              </p:cNvPr>
              <p:cNvSpPr txBox="1"/>
              <p:nvPr/>
            </p:nvSpPr>
            <p:spPr bwMode="auto">
              <a:xfrm>
                <a:off x="762000" y="23622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DC758E38-6704-49E3-F08F-1BE0EC28A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362200"/>
                <a:ext cx="7543800" cy="779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C58F099-C310-BC60-B2A1-D56490AC718D}"/>
                  </a:ext>
                </a:extLst>
              </p:cNvPr>
              <p:cNvSpPr txBox="1"/>
              <p:nvPr/>
            </p:nvSpPr>
            <p:spPr bwMode="auto">
              <a:xfrm>
                <a:off x="228600" y="49530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C58F099-C310-BC60-B2A1-D56490AC7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953000"/>
                <a:ext cx="1011238" cy="825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E9780C2F-0D96-EE01-33E0-4D1E245340E7}"/>
                  </a:ext>
                </a:extLst>
              </p:cNvPr>
              <p:cNvSpPr txBox="1"/>
              <p:nvPr/>
            </p:nvSpPr>
            <p:spPr bwMode="auto">
              <a:xfrm>
                <a:off x="1176337" y="49530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E9780C2F-0D96-EE01-33E0-4D1E24534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6337" y="4953000"/>
                <a:ext cx="957263" cy="825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F6A6FCC7-9BDC-2B81-8CC1-F9BA28B14A6C}"/>
                  </a:ext>
                </a:extLst>
              </p:cNvPr>
              <p:cNvSpPr txBox="1"/>
              <p:nvPr/>
            </p:nvSpPr>
            <p:spPr bwMode="auto">
              <a:xfrm>
                <a:off x="284162" y="55626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F6A6FCC7-9BDC-2B81-8CC1-F9BA28B14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62" y="5562600"/>
                <a:ext cx="1011238" cy="825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" name="Object 5">
                <a:extLst>
                  <a:ext uri="{FF2B5EF4-FFF2-40B4-BE49-F238E27FC236}">
                    <a16:creationId xmlns:a16="http://schemas.microsoft.com/office/drawing/2014/main" id="{6169DFAC-B525-3C22-58CC-94CDCA69BBF3}"/>
                  </a:ext>
                </a:extLst>
              </p:cNvPr>
              <p:cNvSpPr txBox="1"/>
              <p:nvPr/>
            </p:nvSpPr>
            <p:spPr bwMode="auto">
              <a:xfrm>
                <a:off x="1252537" y="55626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48" name="Object 5">
                <a:extLst>
                  <a:ext uri="{FF2B5EF4-FFF2-40B4-BE49-F238E27FC236}">
                    <a16:creationId xmlns:a16="http://schemas.microsoft.com/office/drawing/2014/main" id="{6169DFAC-B525-3C22-58CC-94CDCA69B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2537" y="5562600"/>
                <a:ext cx="957263" cy="825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6C4A33C5-A9CE-8787-F9CD-5BD41D1D3B40}"/>
                  </a:ext>
                </a:extLst>
              </p:cNvPr>
              <p:cNvSpPr txBox="1"/>
              <p:nvPr/>
            </p:nvSpPr>
            <p:spPr bwMode="auto">
              <a:xfrm>
                <a:off x="4648200" y="40386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6C4A33C5-A9CE-8787-F9CD-5BD41D1D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4038600"/>
                <a:ext cx="1447801" cy="5030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2CF6371B-2E2D-0920-FAEF-D2527585E0AF}"/>
                  </a:ext>
                </a:extLst>
              </p:cNvPr>
              <p:cNvSpPr txBox="1"/>
              <p:nvPr/>
            </p:nvSpPr>
            <p:spPr bwMode="auto">
              <a:xfrm>
                <a:off x="6400800" y="4051300"/>
                <a:ext cx="1387476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2CF6371B-2E2D-0920-FAEF-D2527585E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4051300"/>
                <a:ext cx="1387476" cy="8255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4E0692EB-7BC0-EE2D-E721-B8D02067A1DD}"/>
                  </a:ext>
                </a:extLst>
              </p:cNvPr>
              <p:cNvSpPr txBox="1"/>
              <p:nvPr/>
            </p:nvSpPr>
            <p:spPr bwMode="auto">
              <a:xfrm>
                <a:off x="5257800" y="6225598"/>
                <a:ext cx="1774824" cy="556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4E0692EB-7BC0-EE2D-E721-B8D02067A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6225598"/>
                <a:ext cx="1774824" cy="556202"/>
              </a:xfrm>
              <a:prstGeom prst="rect">
                <a:avLst/>
              </a:prstGeom>
              <a:blipFill>
                <a:blip r:embed="rId16"/>
                <a:stretch>
                  <a:fillRect l="-10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7DD52795-B764-7DE6-CDFD-F326BE733119}"/>
                  </a:ext>
                </a:extLst>
              </p:cNvPr>
              <p:cNvSpPr txBox="1"/>
              <p:nvPr/>
            </p:nvSpPr>
            <p:spPr bwMode="auto">
              <a:xfrm>
                <a:off x="6400800" y="5422900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u="sng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 u="sng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u="sng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u="sng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u="sng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7DD52795-B764-7DE6-CDFD-F326BE733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5422900"/>
                <a:ext cx="1065213" cy="825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7FC43824-7554-1113-9339-D75BB49079B6}"/>
                  </a:ext>
                </a:extLst>
              </p:cNvPr>
              <p:cNvSpPr txBox="1"/>
              <p:nvPr/>
            </p:nvSpPr>
            <p:spPr bwMode="auto">
              <a:xfrm>
                <a:off x="4648200" y="48006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7FC43824-7554-1113-9339-D75BB4907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4800600"/>
                <a:ext cx="1447801" cy="50302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9C14696D-8166-D9F4-9DAB-A741461C776F}"/>
                  </a:ext>
                </a:extLst>
              </p:cNvPr>
              <p:cNvSpPr txBox="1"/>
              <p:nvPr/>
            </p:nvSpPr>
            <p:spPr bwMode="auto">
              <a:xfrm>
                <a:off x="4648199" y="54864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𝑈𝑤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9C14696D-8166-D9F4-9DAB-A741461C7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199" y="5486400"/>
                <a:ext cx="1447801" cy="50302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5">
                <a:extLst>
                  <a:ext uri="{FF2B5EF4-FFF2-40B4-BE49-F238E27FC236}">
                    <a16:creationId xmlns:a16="http://schemas.microsoft.com/office/drawing/2014/main" id="{326746D5-F8BC-5229-F31D-4442000863B1}"/>
                  </a:ext>
                </a:extLst>
              </p:cNvPr>
              <p:cNvSpPr txBox="1"/>
              <p:nvPr/>
            </p:nvSpPr>
            <p:spPr bwMode="auto">
              <a:xfrm>
                <a:off x="6400800" y="4419600"/>
                <a:ext cx="1387476" cy="5313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7" name="Object 5">
                <a:extLst>
                  <a:ext uri="{FF2B5EF4-FFF2-40B4-BE49-F238E27FC236}">
                    <a16:creationId xmlns:a16="http://schemas.microsoft.com/office/drawing/2014/main" id="{326746D5-F8BC-5229-F31D-444200086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4419600"/>
                <a:ext cx="1387476" cy="531379"/>
              </a:xfrm>
              <a:prstGeom prst="rect">
                <a:avLst/>
              </a:prstGeom>
              <a:blipFill>
                <a:blip r:embed="rId20"/>
                <a:stretch>
                  <a:fillRect l="-131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1EB0B2FA-CAC7-7DF6-C569-0F24BB46B540}"/>
                  </a:ext>
                </a:extLst>
              </p:cNvPr>
              <p:cNvSpPr txBox="1"/>
              <p:nvPr/>
            </p:nvSpPr>
            <p:spPr bwMode="auto">
              <a:xfrm>
                <a:off x="6477000" y="5029200"/>
                <a:ext cx="1387476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1EB0B2FA-CAC7-7DF6-C569-0F24BB46B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000" y="5029200"/>
                <a:ext cx="1387476" cy="45720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6">
            <a:extLst>
              <a:ext uri="{FF2B5EF4-FFF2-40B4-BE49-F238E27FC236}">
                <a16:creationId xmlns:a16="http://schemas.microsoft.com/office/drawing/2014/main" id="{D546ACB2-9DC5-27D9-9B5C-DCA1FFF4E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598" y="3007179"/>
            <a:ext cx="4950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0725E032-A574-EE62-A820-D8B85F8FD291}"/>
              </a:ext>
            </a:extLst>
          </p:cNvPr>
          <p:cNvSpPr/>
          <p:nvPr/>
        </p:nvSpPr>
        <p:spPr bwMode="auto">
          <a:xfrm flipV="1">
            <a:off x="3429000" y="3733800"/>
            <a:ext cx="1011239" cy="2877008"/>
          </a:xfrm>
          <a:prstGeom prst="rightBrac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7AD9D613-DC8E-C6FD-3649-7D5EB535AA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28FC5E98-8607-C9EA-55F9-58962A61E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08F639C0-F88B-61A3-71E7-B13DCF6C81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1D763583-CED6-1608-5E54-284D6A9E6B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5" name="Rectangle 10">
                    <a:extLst>
                      <a:ext uri="{FF2B5EF4-FFF2-40B4-BE49-F238E27FC236}">
                        <a16:creationId xmlns:a16="http://schemas.microsoft.com/office/drawing/2014/main" id="{605A96B4-E3E8-5300-F87E-8350677945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7" name="Rectangle 11">
                    <a:extLst>
                      <a:ext uri="{FF2B5EF4-FFF2-40B4-BE49-F238E27FC236}">
                        <a16:creationId xmlns:a16="http://schemas.microsoft.com/office/drawing/2014/main" id="{8A97B849-94AF-74BD-286F-9029C830E2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E9888B54-EDE1-9073-C48B-1FB9B6A581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3" name="Rectangle 13">
                    <a:extLst>
                      <a:ext uri="{FF2B5EF4-FFF2-40B4-BE49-F238E27FC236}">
                        <a16:creationId xmlns:a16="http://schemas.microsoft.com/office/drawing/2014/main" id="{54FD96B3-CF12-4C7C-2229-2012C1F434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" name="Rectangle 14">
                    <a:extLst>
                      <a:ext uri="{FF2B5EF4-FFF2-40B4-BE49-F238E27FC236}">
                        <a16:creationId xmlns:a16="http://schemas.microsoft.com/office/drawing/2014/main" id="{F2FD0540-4FEE-8F10-FF59-0EE5C9B7D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B5861E33-6FFE-CBD9-420C-F1C41731B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1" name="Rectangle 16">
                    <a:extLst>
                      <a:ext uri="{FF2B5EF4-FFF2-40B4-BE49-F238E27FC236}">
                        <a16:creationId xmlns:a16="http://schemas.microsoft.com/office/drawing/2014/main" id="{F477D2F5-6490-8DE3-70F4-19656EF1C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2" name="Rectangle 17">
                    <a:extLst>
                      <a:ext uri="{FF2B5EF4-FFF2-40B4-BE49-F238E27FC236}">
                        <a16:creationId xmlns:a16="http://schemas.microsoft.com/office/drawing/2014/main" id="{54C1A985-4CE9-14ED-687C-DDC502FA7C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531FF4B9-A4D8-5560-D9BD-F19C73620F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" name="Rectangle 19">
                    <a:extLst>
                      <a:ext uri="{FF2B5EF4-FFF2-40B4-BE49-F238E27FC236}">
                        <a16:creationId xmlns:a16="http://schemas.microsoft.com/office/drawing/2014/main" id="{08553719-E1A0-0BE5-898A-4CC18D8C3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" name="Rectangle 20">
                    <a:extLst>
                      <a:ext uri="{FF2B5EF4-FFF2-40B4-BE49-F238E27FC236}">
                        <a16:creationId xmlns:a16="http://schemas.microsoft.com/office/drawing/2014/main" id="{73869C9C-2F38-2CA5-3BD9-21BDAB16F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E5E7280A-2B91-E977-C009-1ED8F87C8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F7917C-B7D0-E5EC-D008-763066E27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5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5" grpId="0"/>
      <p:bldP spid="8" grpId="0"/>
      <p:bldP spid="9" grpId="0"/>
      <p:bldP spid="12" grpId="0"/>
      <p:bldP spid="29" grpId="0"/>
      <p:bldP spid="30" grpId="0"/>
      <p:bldP spid="31" grpId="0"/>
      <p:bldP spid="2048" grpId="0"/>
      <p:bldP spid="2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3A8084D-CBC5-340B-F533-49590DD1AE6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B26CCA4-07F4-565D-E49E-985DA51AFA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8381E4-E578-3F93-6347-5ACEE46F52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11D769-AD03-F0DB-D4EC-EB95462F01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6FF7477-4952-ED9E-043F-56025EDCF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4333250-7B62-EBFC-0456-F9F5B6F54A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2022527-1D87-DB64-7237-F1EF024A71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36B5991-A431-1B01-8B70-365D196827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BA48493-E396-3A87-9215-B4E2258EE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5EB42FC-A1B8-CC05-C0ED-2D29048646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0102F6C-22E9-22DC-AEDE-328A11555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DFEE319-6B20-4A6A-7912-DD3D69261F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2AA5DA9-F20F-8AF2-8C9B-30C3F73C4F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954766E-AE72-71E9-8D59-40DDCC8AE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DF0C336-C7B4-D8E8-C271-188D2CB19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0BEF999-D71C-ABB3-C271-8F0E01E1C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562485-BE19-4D5B-ABF2-144525226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53018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D2F2A2DA-69FE-B3B6-B8B0-2E9B3481741F}"/>
                  </a:ext>
                </a:extLst>
              </p:cNvPr>
              <p:cNvSpPr txBox="1"/>
              <p:nvPr/>
            </p:nvSpPr>
            <p:spPr bwMode="auto">
              <a:xfrm>
                <a:off x="2895600" y="3048000"/>
                <a:ext cx="1774824" cy="556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D2F2A2DA-69FE-B3B6-B8B0-2E9B34817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048000"/>
                <a:ext cx="1774824" cy="556202"/>
              </a:xfrm>
              <a:prstGeom prst="rect">
                <a:avLst/>
              </a:prstGeom>
              <a:blipFill>
                <a:blip r:embed="rId39"/>
                <a:stretch>
                  <a:fillRect l="-10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7135E377-AAC7-2FE9-3B94-116D72A338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D58284C-B85E-433F-41F1-E61C4D5AF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878FBAB-E496-BB18-3575-332F7931B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D622E59-2B77-BD7A-1E1D-4FDD466496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4B7ED9A-0B83-3865-BF0F-389FDD9C97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3871B81-DD59-F043-F1DF-99C1983C7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3B7AD14-B294-D54F-06E8-0711A5621E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BB3E9F4-55A3-9129-AB3B-632853D50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A4E4CE2-EDA2-CFF7-5B06-5530C1986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10054D6-8A6F-326F-F746-665D895A36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14900CD-B5C9-C926-FB75-4B059D8C1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A8A45DF-F321-5770-97D4-249E345373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F9A9200-B70B-644A-9141-B97706B1E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4FF77E6-0568-83F3-2667-D20D32D3D5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8E90DFF-54B1-05C8-4A7A-241FF4ED6D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32D79DD-1D26-DDA3-C6A3-11739502A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7FA187-5211-476F-42B9-04BD083C1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725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B0BF1DA-656D-1213-26E1-156F8834A8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D39032D-9054-5E6E-F280-614A0BCC49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34E9893-0C8B-5E22-EF55-D9DCD4550C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5F06D44-3EF0-D976-E612-BB2A51BDD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E6AA68C-75C5-05AD-A4A4-E722C4920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2A8678E-E69C-9638-DAA1-3D4CECEBB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D93BB20-EB5C-7A05-D542-4F956E2F9D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B1389C9-9AD4-E077-EDA5-AD43CE5A5A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E6F2CE2-0666-52EB-D5C1-2252AEB084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66162D5-D3E4-FDA3-2B8B-DECD1601AB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343242B-3F67-AA12-0378-5BA3063D0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F409EDE-7634-9EC8-CB60-8F48C5281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004EEFD-C75C-5230-6FD2-92ABCBA73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D0CD2A7-7F61-F14E-B167-4D476FB49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6BA99D4-CC93-A9C0-AD5B-69ADE29238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B62C0E0-6388-6007-118B-7145AE03B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FD942E-AED9-E63A-F6A7-1F5B5B6D2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96340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/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/>
              <p:nvPr/>
            </p:nvSpPr>
            <p:spPr>
              <a:xfrm>
                <a:off x="3200400" y="2832156"/>
                <a:ext cx="1213089" cy="690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832156"/>
                <a:ext cx="1213089" cy="690382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/>
              <p:nvPr/>
            </p:nvSpPr>
            <p:spPr>
              <a:xfrm>
                <a:off x="409050" y="3804045"/>
                <a:ext cx="4696350" cy="996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𝐼𝑛𝑒𝑟𝑡𝑖𝑎𝑙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𝑉𝑖𝑠𝑐𝑜𝑢𝑠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50" y="3804045"/>
                <a:ext cx="4696350" cy="996555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A06363B-84E3-D4A0-E091-4EB80D93B66E}"/>
              </a:ext>
            </a:extLst>
          </p:cNvPr>
          <p:cNvSpPr txBox="1"/>
          <p:nvPr/>
        </p:nvSpPr>
        <p:spPr>
          <a:xfrm>
            <a:off x="228600" y="2967335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Reynolds Number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54834-D76C-EC83-37E9-979048D0285B}"/>
              </a:ext>
            </a:extLst>
          </p:cNvPr>
          <p:cNvSpPr txBox="1"/>
          <p:nvPr/>
        </p:nvSpPr>
        <p:spPr>
          <a:xfrm>
            <a:off x="5029200" y="2515612"/>
            <a:ext cx="40063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FF0000"/>
                </a:solidFill>
                <a:effectLst/>
                <a:latin typeface="+mn-lt"/>
              </a:rPr>
              <a:t>Stokes identified this dimensionless number was referred to as parameter </a:t>
            </a:r>
            <a:r>
              <a:rPr lang="en-US" b="0" i="1" dirty="0">
                <a:solidFill>
                  <a:srgbClr val="FF0000"/>
                </a:solidFill>
                <a:effectLst/>
                <a:latin typeface="+mn-lt"/>
              </a:rPr>
              <a:t>R.</a:t>
            </a:r>
          </a:p>
          <a:p>
            <a:pPr algn="ctr"/>
            <a:endParaRPr lang="en-US" b="0" i="0" dirty="0">
              <a:solidFill>
                <a:srgbClr val="FF0000"/>
              </a:solidFill>
              <a:effectLst/>
              <a:latin typeface="+mn-lt"/>
            </a:endParaRPr>
          </a:p>
          <a:p>
            <a:pPr algn="ctr"/>
            <a:r>
              <a:rPr lang="en-US" b="0" i="0" dirty="0">
                <a:solidFill>
                  <a:srgbClr val="FF0000"/>
                </a:solidFill>
                <a:effectLst/>
                <a:latin typeface="+mn-lt"/>
              </a:rPr>
              <a:t>1908: German physicist Arnold Sommerfeld introduced the term "Reynolds number" at the 4th International Congress of Mathematicians in Rome.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CA481E-B425-3325-2727-FFEACEB29325}"/>
              </a:ext>
            </a:extLst>
          </p:cNvPr>
          <p:cNvSpPr/>
          <p:nvPr/>
        </p:nvSpPr>
        <p:spPr bwMode="auto">
          <a:xfrm>
            <a:off x="5562600" y="1676400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2E078FEC-06C0-E9F0-3116-0B53C994C9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73AB45E7-1661-A436-4C81-543D7B2205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887F6933-D0F7-2307-ADAC-920100A4AA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A9063BAD-B4A7-C976-948B-47570ABA3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9F756F11-434C-BCAC-7609-376F71069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14EA518E-0F97-EA53-D970-ACA2D6A9F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DE0A1ADA-96D9-BFD1-AB7E-41317850E2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21AEAA20-AB6D-F16E-31D3-79F350DFD1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3EC1370E-3421-54BB-C73A-10FB8254E6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273D6336-66D2-30D3-8053-389AC3A1F9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87D6BD19-1F64-4DFC-1355-96EDEFE78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E992A28D-2542-2B32-80C1-3E39A108FC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B9FD0489-8B47-CC1E-B827-63341BF331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788C4698-B20A-5A06-1A33-D15A90141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5A9209B2-F8DA-0466-CAE7-31B24086F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C8E04513-8E51-1FC1-053A-C40AABC78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E29C80-5A9D-6191-34E8-4EA97B6B2B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146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" grpId="0"/>
      <p:bldP spid="4" grpId="0"/>
      <p:bldP spid="5" grpId="0"/>
      <p:bldP spid="6" grpId="0"/>
      <p:bldP spid="8" grpId="0" build="p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/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/>
              <p:nvPr/>
            </p:nvSpPr>
            <p:spPr>
              <a:xfrm>
                <a:off x="2658980" y="5119902"/>
                <a:ext cx="1213089" cy="690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980" y="5119902"/>
                <a:ext cx="1213089" cy="69038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/>
              <p:nvPr/>
            </p:nvSpPr>
            <p:spPr>
              <a:xfrm>
                <a:off x="4279250" y="4825196"/>
                <a:ext cx="4696350" cy="996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𝐼𝑛𝑒𝑟𝑡𝑖𝑎𝑙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𝑉𝑖𝑠𝑐𝑜𝑢𝑠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250" y="4825196"/>
                <a:ext cx="4696350" cy="996555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A06363B-84E3-D4A0-E091-4EB80D93B66E}"/>
              </a:ext>
            </a:extLst>
          </p:cNvPr>
          <p:cNvSpPr txBox="1"/>
          <p:nvPr/>
        </p:nvSpPr>
        <p:spPr>
          <a:xfrm>
            <a:off x="519653" y="4667891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Reynolds Number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54834-D76C-EC83-37E9-979048D0285B}"/>
              </a:ext>
            </a:extLst>
          </p:cNvPr>
          <p:cNvSpPr txBox="1"/>
          <p:nvPr/>
        </p:nvSpPr>
        <p:spPr>
          <a:xfrm>
            <a:off x="368550" y="2576146"/>
            <a:ext cx="88122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At the 4th International Congress of Mathematicians in Rome, Arnold Sommerfeld introduces a dimensionless number that he calls the Reynolds number, in tribute to Osborne Reynolds (1908). 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The Reynolds number, which appeared in what’s now known as the Orr– Sommerfeld equation, is among the most famous of all dimensionless numbers.</a:t>
            </a:r>
            <a:r>
              <a:rPr lang="en-US" b="0" i="0" dirty="0">
                <a:solidFill>
                  <a:schemeClr val="accent2"/>
                </a:solidFill>
                <a:effectLst/>
                <a:latin typeface="+mn-lt"/>
              </a:rPr>
              <a:t>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CA481E-B425-3325-2727-FFEACEB29325}"/>
              </a:ext>
            </a:extLst>
          </p:cNvPr>
          <p:cNvSpPr/>
          <p:nvPr/>
        </p:nvSpPr>
        <p:spPr bwMode="auto">
          <a:xfrm>
            <a:off x="5562600" y="1676400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342B24-935F-4905-4EA4-B9FAC1621E7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5F732EB9-E2CB-8891-F884-FC77149289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0FA82349-A764-A472-8B45-B4FE57FAAB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C956D097-7A6C-D3DA-F0C9-DAE27F91B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2D7A43F-8A7F-C3D8-4DA4-03DABA7C8F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334FDCC-DD6D-85F1-285D-B15021C7E2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10" name="Rectangle 10">
                      <a:extLst>
                        <a:ext uri="{FF2B5EF4-FFF2-40B4-BE49-F238E27FC236}">
                          <a16:creationId xmlns:a16="http://schemas.microsoft.com/office/drawing/2014/main" id="{67FC1534-C456-D51A-480B-A1BFFCB42C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1" name="Rectangle 11">
                      <a:extLst>
                        <a:ext uri="{FF2B5EF4-FFF2-40B4-BE49-F238E27FC236}">
                          <a16:creationId xmlns:a16="http://schemas.microsoft.com/office/drawing/2014/main" id="{FB3658AF-219B-136F-B191-C577186A7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0AD3F6F3-16EC-46B7-5B5C-14930AFBC2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6E030826-E2BF-CC63-4B8A-BB98B37FDE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9" name="Rectangle 14">
                      <a:extLst>
                        <a:ext uri="{FF2B5EF4-FFF2-40B4-BE49-F238E27FC236}">
                          <a16:creationId xmlns:a16="http://schemas.microsoft.com/office/drawing/2014/main" id="{0FC05F46-AA6A-154B-E7A3-D563AED161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8B0FD7F-31AF-7AA6-6AAF-0B5598F48D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7920285B-5B81-011F-1AC7-006E715124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DABA171E-1D4F-E7BE-44A3-62FE49EB30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8AE98371-375F-0F5C-508B-9FBAF87560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171F431-D3AD-C54A-0F23-CFED77DB05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2C8DB5D2-B772-17DE-FE93-A04BA18DB0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8D46CFE4-65C7-8B5B-9730-6004E2FCF3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C87B46-582F-25D9-F29C-E17B5A8753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3011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" grpId="0"/>
      <p:bldP spid="4" grpId="0"/>
      <p:bldP spid="5" grpId="0"/>
      <p:bldP spid="6" grpId="0"/>
      <p:bldP spid="8" grpId="0" build="p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77E1F-A75F-E4FF-7E3D-51265C6B9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F5E21-5704-854C-56C2-BEFBC42A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b="0" i="0" u="none" strike="noStrike" baseline="0" dirty="0"/>
              <a:t>Body force as A Buoyancy force</a:t>
            </a:r>
            <a:endParaRPr lang="en-US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DC0BD7EA-A06F-6541-F749-907A99F0F1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" y="4191000"/>
            <a:ext cx="5582429" cy="2172003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B9CC3AC-64D0-A63E-1DBC-9A2725FF96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65FD92A-05DB-5F79-0014-43548E78B8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F8ECA23-1172-A841-0585-82BE2F12C4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65B7B6-FC2B-F13C-D48D-98F1F9BA49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268FB06-A4E5-E430-37D5-99B3308FF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0BE074E-E1AA-DE80-5AFB-A50117B6F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0C619D7-A5E9-BD21-F6DD-A8ED839759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B59F2C6-C266-A0C2-9202-0548CA4AF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7FBD60E-2555-B95C-BDC5-22282FEB4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F20AC1E-7F0C-9C89-D430-75D23027A7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253FAA9-7D6A-4808-1378-791B38436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C04CB1B-26EA-50DF-51E1-B602CC44B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17E685A-30A0-0C76-CDA3-81221418E4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C069036-2BF2-17F5-7883-CB44539DF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909DACF-295A-82C9-275C-D5ADC7118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D36E19D-1CDB-BBAD-4896-E72529B6D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4BE0C5-8E24-ED70-603B-378CED62B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ow Do Ships Float? – Cruise Traveller">
            <a:extLst>
              <a:ext uri="{FF2B5EF4-FFF2-40B4-BE49-F238E27FC236}">
                <a16:creationId xmlns:a16="http://schemas.microsoft.com/office/drawing/2014/main" id="{BC61E0DA-4536-599B-B563-429892E55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11275"/>
            <a:ext cx="3124200" cy="270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16FAE3E-FA29-9A73-37F4-A6C1584F520A}"/>
              </a:ext>
            </a:extLst>
          </p:cNvPr>
          <p:cNvSpPr txBox="1"/>
          <p:nvPr/>
        </p:nvSpPr>
        <p:spPr>
          <a:xfrm>
            <a:off x="4191000" y="124974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1" u="none" strike="noStrike" baseline="0" dirty="0">
                <a:solidFill>
                  <a:schemeClr val="accent2"/>
                </a:solidFill>
              </a:rPr>
              <a:t>Archimedes’ principle </a:t>
            </a:r>
            <a:r>
              <a:rPr lang="en-US" sz="2400" b="0" i="1" u="none" strike="noStrike" baseline="0" dirty="0">
                <a:solidFill>
                  <a:schemeClr val="accent2"/>
                </a:solidFill>
                <a:sym typeface="Symbol" panose="05050102010706020507" pitchFamily="18" charset="2"/>
              </a:rPr>
              <a:t>250BC</a:t>
            </a:r>
            <a:r>
              <a:rPr lang="en-US" sz="2400" b="0" i="1" u="none" strike="noStrike" baseline="0" dirty="0">
                <a:solidFill>
                  <a:schemeClr val="accent2"/>
                </a:solidFill>
              </a:rPr>
              <a:t> </a:t>
            </a:r>
            <a:r>
              <a:rPr lang="en-US" sz="2400" b="1" i="1" u="none" strike="noStrike" baseline="0" dirty="0">
                <a:solidFill>
                  <a:schemeClr val="accent2"/>
                </a:solidFill>
              </a:rPr>
              <a:t>: </a:t>
            </a:r>
            <a:r>
              <a:rPr lang="en-US" sz="2400" dirty="0">
                <a:solidFill>
                  <a:schemeClr val="accent2"/>
                </a:solidFill>
              </a:rPr>
              <a:t>T</a:t>
            </a:r>
            <a:r>
              <a:rPr lang="en-US" sz="2400" b="0" i="0" u="none" strike="noStrike" baseline="0" dirty="0">
                <a:solidFill>
                  <a:schemeClr val="accent2"/>
                </a:solidFill>
              </a:rPr>
              <a:t>he net force is proportional to the </a:t>
            </a:r>
            <a:r>
              <a:rPr lang="en-US" sz="2400" b="0" u="none" strike="noStrike" baseline="0" dirty="0">
                <a:solidFill>
                  <a:schemeClr val="accent2"/>
                </a:solidFill>
              </a:rPr>
              <a:t>difference in the densities of the fluid and the body</a:t>
            </a:r>
            <a:r>
              <a:rPr lang="en-US" sz="2400" b="0" i="0" u="none" strike="noStrike" baseline="0" dirty="0">
                <a:solidFill>
                  <a:schemeClr val="accent2"/>
                </a:solidFill>
              </a:rPr>
              <a:t>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6C296A-44AC-208E-9FE8-62D9BBBE0BE8}"/>
                  </a:ext>
                </a:extLst>
              </p:cNvPr>
              <p:cNvSpPr txBox="1"/>
              <p:nvPr/>
            </p:nvSpPr>
            <p:spPr>
              <a:xfrm>
                <a:off x="3371100" y="2971800"/>
                <a:ext cx="5468100" cy="425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𝑏𝑜𝑑𝑦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𝐴𝑟𝑐h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𝑏𝑜𝑎𝑡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𝑖𝑚𝑚𝑒𝑟𝑠𝑒𝑑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6C296A-44AC-208E-9FE8-62D9BBBE0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100" y="2971800"/>
                <a:ext cx="5468100" cy="425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" descr="Question Mark Confusion Stock Illustrations – 20,525 Question Mark  Confusion Stock Illustrations, Vectors &amp; Clipart - Dreamstime">
            <a:extLst>
              <a:ext uri="{FF2B5EF4-FFF2-40B4-BE49-F238E27FC236}">
                <a16:creationId xmlns:a16="http://schemas.microsoft.com/office/drawing/2014/main" id="{471292E5-8AD3-80B5-2C3D-04C6AC95D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425" y="3733800"/>
            <a:ext cx="1558175" cy="193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377B3-4537-D23F-0E01-950D437A6A55}"/>
              </a:ext>
            </a:extLst>
          </p:cNvPr>
          <p:cNvSpPr txBox="1"/>
          <p:nvPr/>
        </p:nvSpPr>
        <p:spPr>
          <a:xfrm>
            <a:off x="6324600" y="5867400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</a:t>
            </a:r>
            <a:r>
              <a:rPr lang="en-US" baseline="30000" dirty="0"/>
              <a:t>th</a:t>
            </a:r>
            <a:r>
              <a:rPr lang="en-US" dirty="0"/>
              <a:t> Century….</a:t>
            </a:r>
          </a:p>
        </p:txBody>
      </p:sp>
    </p:spTree>
    <p:extLst>
      <p:ext uri="{BB962C8B-B14F-4D97-AF65-F5344CB8AC3E}">
        <p14:creationId xmlns:p14="http://schemas.microsoft.com/office/powerpoint/2010/main" val="23671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Conservation Laws for Incompressible Convection Systems using perfect gas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81000" y="20574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304800" y="3276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152400" y="447790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/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E85F1AB-7C2D-59B8-AC17-993B8770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464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Continuity  Equation  in Cartesian coordinates is: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562600"/>
            <a:ext cx="7030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21F72B7D-BF46-D49C-4609-1A33319D8F55}"/>
              </a:ext>
            </a:extLst>
          </p:cNvPr>
          <p:cNvSpPr/>
          <p:nvPr/>
        </p:nvSpPr>
        <p:spPr bwMode="auto">
          <a:xfrm>
            <a:off x="3429000" y="2667000"/>
            <a:ext cx="609600" cy="7575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ED1DC11-4ACB-865A-B4CB-7F01E1920810}"/>
              </a:ext>
            </a:extLst>
          </p:cNvPr>
          <p:cNvSpPr/>
          <p:nvPr/>
        </p:nvSpPr>
        <p:spPr bwMode="auto">
          <a:xfrm>
            <a:off x="3505200" y="3733800"/>
            <a:ext cx="609600" cy="7575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BC0A1C8-8A60-8050-7AC4-1E313A6E8551}"/>
              </a:ext>
            </a:extLst>
          </p:cNvPr>
          <p:cNvSpPr/>
          <p:nvPr/>
        </p:nvSpPr>
        <p:spPr bwMode="auto">
          <a:xfrm>
            <a:off x="3657600" y="4881265"/>
            <a:ext cx="609600" cy="7575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7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AB06-7F76-F9E1-D065-DB8DA275B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Body Forces in A General Convection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CEC2F-5A7E-8EC7-E5E1-A5DFB5DCA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143000"/>
            <a:ext cx="8686800" cy="5257800"/>
          </a:xfrm>
        </p:spPr>
        <p:txBody>
          <a:bodyPr/>
          <a:lstStyle/>
          <a:p>
            <a:r>
              <a:rPr lang="en-US" sz="2400" b="0" i="0" dirty="0">
                <a:solidFill>
                  <a:srgbClr val="1F1F1F"/>
                </a:solidFill>
                <a:effectLst/>
              </a:rPr>
              <a:t>A general convection may be considered as Mixed convection flow or combined forced and </a:t>
            </a:r>
            <a:r>
              <a:rPr lang="en-US" sz="2400" dirty="0">
                <a:solidFill>
                  <a:srgbClr val="1F1F1F"/>
                </a:solidFill>
              </a:rPr>
              <a:t>free convection</a:t>
            </a:r>
            <a:r>
              <a:rPr lang="en-US" sz="2400" b="0" i="0" dirty="0">
                <a:solidFill>
                  <a:srgbClr val="1F1F1F"/>
                </a:solidFill>
                <a:effectLst/>
              </a:rPr>
              <a:t> flow.</a:t>
            </a:r>
          </a:p>
          <a:p>
            <a:r>
              <a:rPr lang="en-US" sz="2400" b="0" i="0" dirty="0">
                <a:solidFill>
                  <a:srgbClr val="1F1F1F"/>
                </a:solidFill>
                <a:effectLst/>
              </a:rPr>
              <a:t>Mixed Convection Flows arise in many transport processes in engineering devices and in nature.</a:t>
            </a:r>
          </a:p>
          <a:p>
            <a:r>
              <a:rPr lang="en-US" sz="2400" dirty="0"/>
              <a:t>The name most synonymous with modelling of body force due to natural convection is Joseph Valentin </a:t>
            </a:r>
            <a:r>
              <a:rPr lang="en-US" sz="2400" dirty="0" err="1"/>
              <a:t>Boussinesq</a:t>
            </a:r>
            <a:r>
              <a:rPr lang="en-US" sz="2400" dirty="0"/>
              <a:t>.</a:t>
            </a:r>
          </a:p>
          <a:p>
            <a:r>
              <a:rPr lang="en-US" sz="2400" dirty="0"/>
              <a:t>In 1897 </a:t>
            </a:r>
            <a:r>
              <a:rPr lang="en-US" sz="2400" dirty="0" err="1"/>
              <a:t>Boussinesq</a:t>
            </a:r>
            <a:r>
              <a:rPr lang="en-US" sz="2400" dirty="0"/>
              <a:t> proposed the striking simplification of the body force due to natural convection.</a:t>
            </a:r>
          </a:p>
          <a:p>
            <a:r>
              <a:rPr lang="en-US" sz="2400" dirty="0"/>
              <a:t>The </a:t>
            </a:r>
            <a:r>
              <a:rPr lang="en-US" sz="2400" dirty="0" err="1"/>
              <a:t>Boussinesq</a:t>
            </a:r>
            <a:r>
              <a:rPr lang="en-US" sz="2400" dirty="0"/>
              <a:t> model neglects density differences except in the gravity term of the momentum equation. </a:t>
            </a:r>
          </a:p>
          <a:p>
            <a:r>
              <a:rPr lang="en-US" sz="2400" dirty="0"/>
              <a:t>Almost fifty years after the development of the Navier—Stokes (NS) equations governing fluid motion, </a:t>
            </a:r>
            <a:r>
              <a:rPr lang="en-US" sz="2400" dirty="0" err="1"/>
              <a:t>Boussinesq</a:t>
            </a:r>
            <a:r>
              <a:rPr lang="en-US" sz="2400" dirty="0"/>
              <a:t> established his famous approximation for body forces due to NC.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BF04AAF-98E0-537C-D01E-DEACA311306E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F4F3FBF-0A86-131A-BF04-F3CDFE9DE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BB07606-174B-674A-E81B-74BCF7D066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2054C75-E233-52B9-B73B-30B12BEE6F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C8C1298-12C1-B5BC-BC34-71F355ED1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B74F344-6DC0-3F0A-56CD-61A0A1121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9CE8F96-1A61-60BF-7EA2-1B71D3744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72C13BB-9E2D-0A76-2803-E894569872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ACDEEE5-D8DC-80F4-A45C-7BD6127662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77E006D-85D5-D7BD-D70D-ED44026C94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7AC6E3B4-9A75-9251-AF03-2BF1B8EC4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F6BE54FE-0BF5-E2B0-735D-459EE2A51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E6AF0A2-7EED-C5C9-4868-A458C354A5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A978CC0-2DE1-8824-DD9F-FC458BFFE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09007D7-1534-2850-830E-C9C8DF8D29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7588146-2FA2-4D45-FD19-CD77DA794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5DF0C2-C78D-44A5-8963-A86DFC39C0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How to wire and setup Corsair RGB fans - tips for adding RGB fans to your  case easily">
            <a:extLst>
              <a:ext uri="{FF2B5EF4-FFF2-40B4-BE49-F238E27FC236}">
                <a16:creationId xmlns:a16="http://schemas.microsoft.com/office/drawing/2014/main" id="{24B0EC03-30F4-5D72-B77E-4E414840F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6" y="1390650"/>
            <a:ext cx="7958667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39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84B4-9FBD-5FBF-1777-7FEDBCB1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F6-7E8A-6E77-08A7-681F168F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Body Forces in A General Convection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B754-A0AC-731F-1308-36115B193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95400"/>
            <a:ext cx="8686800" cy="4114800"/>
          </a:xfrm>
        </p:spPr>
        <p:txBody>
          <a:bodyPr/>
          <a:lstStyle/>
          <a:p>
            <a:r>
              <a:rPr lang="en-US" sz="2400" dirty="0"/>
              <a:t>In 1879, Anton </a:t>
            </a:r>
            <a:r>
              <a:rPr lang="en-US" sz="2400" dirty="0" err="1"/>
              <a:t>Oberbeck</a:t>
            </a:r>
            <a:r>
              <a:rPr lang="en-US" sz="2400" dirty="0"/>
              <a:t> had earlier applied the same concept in his description of heat conduction in liquids accounting for currents driven by thermal gradients. </a:t>
            </a:r>
          </a:p>
          <a:p>
            <a:r>
              <a:rPr lang="en-US" sz="2400" dirty="0"/>
              <a:t>The model for body force due to NC is now commonly referred to as the </a:t>
            </a:r>
            <a:r>
              <a:rPr lang="en-US" sz="2400" dirty="0" err="1"/>
              <a:t>Oberbeck</a:t>
            </a:r>
            <a:r>
              <a:rPr lang="en-US" sz="2400" dirty="0"/>
              <a:t>—</a:t>
            </a:r>
            <a:r>
              <a:rPr lang="en-US" sz="2400" dirty="0" err="1"/>
              <a:t>Boussinesq</a:t>
            </a:r>
            <a:r>
              <a:rPr lang="en-US" sz="2400" dirty="0"/>
              <a:t> (OB) approximation in recognition of their respective contributions. </a:t>
            </a:r>
          </a:p>
          <a:p>
            <a:r>
              <a:rPr lang="en-US" sz="2400" dirty="0"/>
              <a:t>The OB approximation is established based on the following assumptions: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F4B445D-90AA-BD6F-0EC2-647EEA381310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AA06EBD-5DE9-A031-4111-95C04E8288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FF47B13-35E0-CC1C-76D9-EFD34B4C45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FAFD456-8AFD-D03D-27E9-B3F31AC807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48A1D7F-C811-1A08-B077-68C028960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A75A04B-41F0-AB32-00B3-B35ED8725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CDF1B4-3401-D6C2-8605-7E69EC0E89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B19B84A-933D-B19D-6290-F096C3CAA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206A78-10F4-5EB7-D654-256034F76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1C81C46-4992-A639-B182-092F798975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CA07EB5-A7E7-5ED7-0683-79EBB41B4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7A6383E-8F2D-50BD-39D7-2BBDEF73A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079B97B-656E-8CA8-54B0-17C188F860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C1168E0-BB92-9CCF-BE73-AF7DA4A5B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CAC6913-8CB3-A5B1-E68A-7A297EB62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86501D-6C1F-0019-4807-7F8E7A85C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C8EBC9-7C8F-7577-AE2F-0A1E33B24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2176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1EB9C-8E6C-4CE5-8766-03186AD93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B5C1-1EB7-7194-2190-686CF22F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dirty="0"/>
              <a:t>The OB scheme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001A42B-8775-7E78-4FAE-3A55DAA92F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A50AB8B-2CC2-FE69-F83C-A0E643E08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3A7F002-0497-86D8-213A-96DAED3E5D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99CEE5D-D4CE-4667-1298-8E79AFC19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97D6812-803B-1210-5450-E943FD07C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3C84C5C-2A66-9619-70B3-209E19BEE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5AB4F53-3EC3-C10D-5EB3-402B0F4F2A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C996B42-2047-6EED-9010-F34DA552D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B6084A7-60CA-DE1B-F285-820AC40AE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D943D5-A0C6-FB3B-0B53-C5DE5FE4C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E647E23-8420-FD3C-20C4-4A98769481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F96D319-6BA1-92A9-EE07-C5645E75E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35FDBF4-6980-3514-A6D3-EDD6EF75B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970D35B-9242-632E-CFDA-27330121A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F525F4D-8E4C-1E48-218C-DA8AC7354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9680AE0-D750-D2B4-FC0D-0CBAFEECA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394248-14D9-E353-2CFA-5D01682437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AFEFE-09F2-5A37-3E66-4D60546B1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7864475" cy="4953000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dirty="0"/>
              <a:t>The OB approximation can be formulated as an asymptotic theory based on  five physical assumptions: </a:t>
            </a:r>
          </a:p>
          <a:p>
            <a:pPr marL="0" indent="0" algn="l">
              <a:buNone/>
            </a:pPr>
            <a:r>
              <a:rPr lang="en-US" sz="2400" dirty="0"/>
              <a:t>1. The fluid density depends only on the local temperature or, equivalently, pressure changes yield negligible density changes; </a:t>
            </a:r>
          </a:p>
          <a:p>
            <a:pPr marL="0" indent="0" algn="l">
              <a:buNone/>
            </a:pPr>
            <a:r>
              <a:rPr lang="en-US" sz="2400" dirty="0"/>
              <a:t>2. The local difference between the temperature,𝑇, and its reference constant value,𝑇</a:t>
            </a:r>
            <a:r>
              <a:rPr lang="en-US" sz="2400" baseline="-25000" dirty="0"/>
              <a:t>0</a:t>
            </a:r>
            <a:r>
              <a:rPr lang="en-US" sz="2400" dirty="0"/>
              <a:t>, is very small; </a:t>
            </a:r>
          </a:p>
          <a:p>
            <a:pPr marL="0" indent="0" algn="l">
              <a:buNone/>
            </a:pPr>
            <a:r>
              <a:rPr lang="en-US" sz="2400" dirty="0"/>
              <a:t>3. The acceleration experienced by the fluid elements in the flow domain is very small; </a:t>
            </a:r>
          </a:p>
          <a:p>
            <a:pPr marL="0" indent="0" algn="l">
              <a:buNone/>
            </a:pPr>
            <a:r>
              <a:rPr lang="en-US" sz="2400" dirty="0"/>
              <a:t>4. The viscous stress is very small;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  <a:p>
            <a:pPr marL="0" indent="0" algn="l">
              <a:buNone/>
            </a:pPr>
            <a:r>
              <a:rPr lang="en-US" sz="2400" dirty="0">
                <a:solidFill>
                  <a:schemeClr val="accent2"/>
                </a:solidFill>
              </a:rPr>
              <a:t>5.</a:t>
            </a:r>
            <a:r>
              <a:rPr lang="en-US" sz="2400" dirty="0"/>
              <a:t> The local difference between the pressure gradient and the hydro-static pressure gradient is very small.</a:t>
            </a:r>
          </a:p>
        </p:txBody>
      </p:sp>
    </p:spTree>
    <p:extLst>
      <p:ext uri="{BB962C8B-B14F-4D97-AF65-F5344CB8AC3E}">
        <p14:creationId xmlns:p14="http://schemas.microsoft.com/office/powerpoint/2010/main" val="240300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8496DDD0-3B09-0130-BFA2-31BC045DD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77800"/>
            <a:ext cx="5943600" cy="812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Thermodynamics of Buoyancy Force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9043" name="Rectangle 3">
            <a:extLst>
              <a:ext uri="{FF2B5EF4-FFF2-40B4-BE49-F238E27FC236}">
                <a16:creationId xmlns:a16="http://schemas.microsoft.com/office/drawing/2014/main" id="{C6B2F942-B63E-9C3B-D0C2-44C02167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15200" cy="554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Define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, the volumetric thermal expansion coefficient</a:t>
            </a:r>
            <a:r>
              <a:rPr lang="en-US" altLang="zh-CN" sz="2400" dirty="0">
                <a:ea typeface="SimSun" panose="02010600030101010101" pitchFamily="2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/>
              <p:nvPr/>
            </p:nvSpPr>
            <p:spPr bwMode="auto">
              <a:xfrm>
                <a:off x="5718174" y="1524000"/>
                <a:ext cx="2435226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8174" y="1524000"/>
                <a:ext cx="2435226" cy="106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5" name="Text Box 5">
            <a:extLst>
              <a:ext uri="{FF2B5EF4-FFF2-40B4-BE49-F238E27FC236}">
                <a16:creationId xmlns:a16="http://schemas.microsoft.com/office/drawing/2014/main" id="{1D0E6179-9027-7EA7-064D-75FF15A4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3189826"/>
            <a:ext cx="3759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 dirty="0">
                <a:ea typeface="SimSun" panose="02010600030101010101" pitchFamily="2" charset="-122"/>
              </a:rPr>
              <a:t>Not valid for liquids and non-ideal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/>
              <p:nvPr/>
            </p:nvSpPr>
            <p:spPr bwMode="auto">
              <a:xfrm>
                <a:off x="457200" y="4038600"/>
                <a:ext cx="33559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038600"/>
                <a:ext cx="3355975" cy="884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/>
              <p:nvPr/>
            </p:nvSpPr>
            <p:spPr bwMode="auto">
              <a:xfrm>
                <a:off x="1524000" y="4800600"/>
                <a:ext cx="426720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800600"/>
                <a:ext cx="4267200" cy="508000"/>
              </a:xfrm>
              <a:prstGeom prst="rect">
                <a:avLst/>
              </a:prstGeom>
              <a:blipFill>
                <a:blip r:embed="rId5"/>
                <a:stretch>
                  <a:fillRect l="-429" b="-72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8" name="Text Box 8">
            <a:extLst>
              <a:ext uri="{FF2B5EF4-FFF2-40B4-BE49-F238E27FC236}">
                <a16:creationId xmlns:a16="http://schemas.microsoft.com/office/drawing/2014/main" id="{77715F25-BDD9-AD65-C356-2B2FF1D51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0"/>
            <a:ext cx="731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0" dirty="0">
                <a:solidFill>
                  <a:schemeClr val="accent2"/>
                </a:solidFill>
                <a:ea typeface="SimSun" panose="02010600030101010101" pitchFamily="2" charset="-122"/>
              </a:rPr>
              <a:t>Density gradient is due to the temperature gradient</a:t>
            </a:r>
          </a:p>
        </p:txBody>
      </p:sp>
      <p:sp>
        <p:nvSpPr>
          <p:cNvPr id="599049" name="Line 9">
            <a:extLst>
              <a:ext uri="{FF2B5EF4-FFF2-40B4-BE49-F238E27FC236}">
                <a16:creationId xmlns:a16="http://schemas.microsoft.com/office/drawing/2014/main" id="{F64B07F0-A52F-8DBE-00EF-76A59A2CE0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552486"/>
            <a:ext cx="1422400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BBF8E3E-9ED7-B83F-BDDE-84FD5FDE0F4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D49F89D-7AFF-1306-7557-50496F0AC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95ACDD3-6DC3-08E2-7FB4-CEC414034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BD0E4AF-6805-9E9D-BF8D-AE5BB83B0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0E7D0DE-C6E1-EA9F-9735-714093693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3652B9E-9CFE-4B76-EF7E-2DC875EB7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03277A5-E51F-F418-6E27-F2C1D61B58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4A919B-B0EB-63B8-4FBF-CAC97A141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EEA0A8-98EF-5403-12E1-1EC64164F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8EE0D4-C071-1F08-E5BB-C8E069D9C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E271833-EBC6-6B61-47A1-00C08EFFD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FFAFB85-172C-46B9-EB9F-231EC6A545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E80F67B-BF77-B42B-F132-33576FE23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C427E0D-5473-304E-22B0-0630BEBAA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F3EF2A4-B48C-6238-2158-66FBBFA90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1D54E46-887D-F1B0-FB96-1E5B94E7A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B1655B-DE4A-6565-219B-873005244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/>
              <p:nvPr/>
            </p:nvSpPr>
            <p:spPr bwMode="auto">
              <a:xfrm>
                <a:off x="457200" y="2236788"/>
                <a:ext cx="4537075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ideal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gas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236788"/>
                <a:ext cx="4537075" cy="830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/>
              <p:nvPr/>
            </p:nvSpPr>
            <p:spPr bwMode="auto">
              <a:xfrm>
                <a:off x="533400" y="3109487"/>
                <a:ext cx="2057402" cy="8021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𝑇h𝑢𝑠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109487"/>
                <a:ext cx="2057402" cy="8021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5">
            <a:extLst>
              <a:ext uri="{FF2B5EF4-FFF2-40B4-BE49-F238E27FC236}">
                <a16:creationId xmlns:a16="http://schemas.microsoft.com/office/drawing/2014/main" id="{47456084-5709-4A8A-5E2E-394E3464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4262735"/>
            <a:ext cx="375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V</a:t>
            </a:r>
            <a:r>
              <a:rPr lang="en-US" altLang="zh-CN" b="0" dirty="0">
                <a:ea typeface="SimSun" panose="02010600030101010101" pitchFamily="2" charset="-122"/>
              </a:rPr>
              <a:t>alid for any general fluid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50D0DA-BCFD-B79B-78A1-502BED4FC08C}"/>
                  </a:ext>
                </a:extLst>
              </p:cNvPr>
              <p:cNvSpPr txBox="1"/>
              <p:nvPr/>
            </p:nvSpPr>
            <p:spPr>
              <a:xfrm>
                <a:off x="838200" y="6011320"/>
                <a:ext cx="7010400" cy="5418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+ </m:t>
                    </m:r>
                    <m:r>
                      <a:rPr lang="en-US" sz="24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+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50D0DA-BCFD-B79B-78A1-502BED4FC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11320"/>
                <a:ext cx="7010400" cy="541880"/>
              </a:xfrm>
              <a:prstGeom prst="rect">
                <a:avLst/>
              </a:prstGeom>
              <a:blipFill>
                <a:blip r:embed="rId9"/>
                <a:stretch>
                  <a:fillRect b="-2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90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990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5990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9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4" grpId="0"/>
      <p:bldP spid="599046" grpId="0"/>
      <p:bldP spid="599047" grpId="0"/>
      <p:bldP spid="19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6">
            <a:extLst>
              <a:ext uri="{FF2B5EF4-FFF2-40B4-BE49-F238E27FC236}">
                <a16:creationId xmlns:a16="http://schemas.microsoft.com/office/drawing/2014/main" id="{DFF0693F-E572-B597-E54B-3F276DFFA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1" y="2667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y-momentum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/>
              <p:nvPr/>
            </p:nvSpPr>
            <p:spPr bwMode="auto">
              <a:xfrm>
                <a:off x="381000" y="3200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200400"/>
                <a:ext cx="8751886" cy="103346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59AF52CB-6FB4-F09E-035F-00EECA229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91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/>
              <p:nvPr/>
            </p:nvSpPr>
            <p:spPr bwMode="auto">
              <a:xfrm>
                <a:off x="393700" y="4655127"/>
                <a:ext cx="8505708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" y="4655127"/>
                <a:ext cx="8505708" cy="1862138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10" name="Oval 4109">
            <a:extLst>
              <a:ext uri="{FF2B5EF4-FFF2-40B4-BE49-F238E27FC236}">
                <a16:creationId xmlns:a16="http://schemas.microsoft.com/office/drawing/2014/main" id="{A4BD7F90-50FD-EAD0-EF96-AE822B3F13B4}"/>
              </a:ext>
            </a:extLst>
          </p:cNvPr>
          <p:cNvSpPr/>
          <p:nvPr/>
        </p:nvSpPr>
        <p:spPr bwMode="auto">
          <a:xfrm>
            <a:off x="763588" y="5257800"/>
            <a:ext cx="2513012" cy="113982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CC46991-F9EF-3CBC-153B-348E9E4962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D78696-0DB1-7611-1FE8-0814BDED0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AAC0859-34B0-BD82-9466-ED75E3B74B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BA5B38A-2977-2358-57FA-2341C461E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5D0C339-F9F2-3571-5B9A-0646BBBEC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9FCBF48-B0CE-E16C-5290-E82408411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3DE2E99-A057-4EF2-D12D-A9EAF5DC4B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1E40650-72AF-0737-C7F7-C45621530E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4C20958-E81D-04D4-6C02-54177FBBD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69A591-0CF9-829A-1D69-C32AB0AFD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20802AC-9D6C-D363-0C99-6A6F10DCEA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259E6D-BE61-E79A-833F-4546BF34B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95211F0-03D9-1E74-2305-9DE141A97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7922428-1133-8F71-3752-D4B67744E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8BA0A09-8B01-78F3-E1AA-BA26E5AD1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0ED515A-4365-B887-230E-49A6BD9B2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724242-0A49-E989-8B9D-A6708395A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/>
      <p:bldP spid="28" grpId="0"/>
      <p:bldP spid="41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E2932-B866-C9C1-3E09-CF99A5057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0C134893-E9DF-A3FD-6EAF-09F7E131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 for Convection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48B88F73-B449-FF2E-D310-B774DEB63D4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87A0B2E0-6524-25DC-67E0-CDC3EA6FC7E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ED2E9000-3AFF-B080-8D4C-861BFD28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15646C89-E063-60D1-4C3F-D0F956C0DB01}"/>
                  </a:ext>
                </a:extLst>
              </p:cNvPr>
              <p:cNvSpPr txBox="1"/>
              <p:nvPr/>
            </p:nvSpPr>
            <p:spPr bwMode="auto">
              <a:xfrm>
                <a:off x="393700" y="1524000"/>
                <a:ext cx="8505708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15646C89-E063-60D1-4C3F-D0F956C0D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" y="1524000"/>
                <a:ext cx="8505708" cy="1862138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A633AB7-E9B6-598A-34A0-5471C2E188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67ADAA7-A5BB-E322-80F4-22B921F0BA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A98D146-8A41-8EED-2DAF-A445FC12DA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5161E31-3D34-B32C-6981-EDFA84B15F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9047F6C-B6C2-0A26-987C-8A0431FF1E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54C06C-D391-FE85-E9AD-DCEBFDE38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04C6F07-AA4B-BC00-9EE5-435E6153E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20C3343-684D-DC35-FD2F-61A127C9D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DFD00C5-D0AD-1C2C-758C-CB949351CF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8ACE78-3278-A82B-D872-1BF690CA8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A52907D-5B8A-9C33-DC09-6123EE668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00BEDDD-4F44-DF7A-CCEE-34A0DE3D0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57B9BB5-C580-734D-8FD8-F86B26720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7A1F50A-9588-A883-A2A5-F45F2E55E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2AA7825-1686-11D9-7EFE-92F4931BD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A710429-21DD-713D-DC9E-12CF69C98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A22259-2792-8450-2D7A-78FCCEC85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E9FCA08-C9AE-E4EF-8DC9-415200A93330}"/>
              </a:ext>
            </a:extLst>
          </p:cNvPr>
          <p:cNvSpPr txBox="1"/>
          <p:nvPr/>
        </p:nvSpPr>
        <p:spPr>
          <a:xfrm>
            <a:off x="304800" y="3200400"/>
            <a:ext cx="859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Maximum possible temperature difference in any convection system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729A2B-F67E-DAF9-2084-58E41FD70049}"/>
                  </a:ext>
                </a:extLst>
              </p:cNvPr>
              <p:cNvSpPr txBox="1"/>
              <p:nvPr/>
            </p:nvSpPr>
            <p:spPr>
              <a:xfrm>
                <a:off x="2743200" y="36576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729A2B-F67E-DAF9-2084-58E41FD70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3657600"/>
                <a:ext cx="4572000" cy="461665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3C517D-BC1B-F22B-315F-FB3398B4F5A6}"/>
                  </a:ext>
                </a:extLst>
              </p:cNvPr>
              <p:cNvSpPr txBox="1"/>
              <p:nvPr/>
            </p:nvSpPr>
            <p:spPr>
              <a:xfrm>
                <a:off x="304800" y="4114800"/>
                <a:ext cx="8654932" cy="1584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Dimensionless temperature, </a:t>
                </a:r>
                <a:r>
                  <a:rPr lang="en-US" i="1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,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may be defined as: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  <a:sym typeface="Symbol" panose="05050102010706020507" pitchFamily="18" charset="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3C517D-BC1B-F22B-315F-FB3398B4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14800"/>
                <a:ext cx="8654932" cy="1584857"/>
              </a:xfrm>
              <a:prstGeom prst="rect">
                <a:avLst/>
              </a:prstGeom>
              <a:blipFill>
                <a:blip r:embed="rId51"/>
                <a:stretch>
                  <a:fillRect l="-1056" t="-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0EA2A5-0BFC-24D7-2454-09285BCC32AC}"/>
                  </a:ext>
                </a:extLst>
              </p:cNvPr>
              <p:cNvSpPr txBox="1"/>
              <p:nvPr/>
            </p:nvSpPr>
            <p:spPr>
              <a:xfrm>
                <a:off x="1981200" y="5782886"/>
                <a:ext cx="4613148" cy="872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0EA2A5-0BFC-24D7-2454-09285BCC3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5782886"/>
                <a:ext cx="4613148" cy="872611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30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9" grpId="0" build="p"/>
      <p:bldP spid="3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E5B489F2-E442-5C2E-7143-352D1574B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581C0ACA-8D4F-5020-A6E1-3DBE306F9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15200" cy="685800"/>
          </a:xfrm>
        </p:spPr>
        <p:txBody>
          <a:bodyPr/>
          <a:lstStyle/>
          <a:p>
            <a:pPr>
              <a:spcBef>
                <a:spcPct val="5000"/>
              </a:spcBef>
            </a:pP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Define new dimensionless parameter,</a:t>
            </a:r>
            <a:r>
              <a:rPr lang="en-US" altLang="zh-CN" sz="2400" b="1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/>
              <p:nvPr/>
            </p:nvSpPr>
            <p:spPr bwMode="auto">
              <a:xfrm>
                <a:off x="990600" y="1752600"/>
                <a:ext cx="693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752600"/>
                <a:ext cx="6934200" cy="1225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D4EB0AD-E420-A24B-3F4B-C89368A6E79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6C2D3D4-5813-3939-4F36-EBE23C9BC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4E55587-298E-5756-717B-97C0DA56E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DD2E93D-7F58-AFF7-2D6F-28BA2A25B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9656EA-EAC7-CDCF-4FF8-9D5CBDF0C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F1F4C93-4414-C62E-FC1D-A3B0CD45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C18F44-2418-774E-9673-61275C1FA5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629B556-F705-9C7F-A0E3-7A0A9A993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3802123-8320-D742-742D-DC7F7F930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A80C7A-7753-D1D7-EC26-BF9C5489D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37FF47D-BF8F-795C-906B-26D74D3F4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898EB13-C8FD-47DC-7BEF-6B627977C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E3D81DB-DE11-BD7E-5F1B-0E7E22B7C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5AD8DA-3278-9516-9D9C-10741D8D9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EE1AE9C-D303-E0E6-67E6-D01FEBCBA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D9EFED-D050-EC1A-C55B-4DEBB1002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F52A09-EBB7-E092-F6AC-119E275E1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">
            <a:extLst>
              <a:ext uri="{FF2B5EF4-FFF2-40B4-BE49-F238E27FC236}">
                <a16:creationId xmlns:a16="http://schemas.microsoft.com/office/drawing/2014/main" id="{F45DF7E1-92D6-BB2D-D298-C856A6132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482876"/>
            <a:ext cx="7924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number 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</a:t>
            </a:r>
            <a:r>
              <a:rPr kumimoji="0" lang="en-US" altLang="en-US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L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)</a:t>
            </a:r>
            <a:r>
              <a:rPr lang="en-US" altLang="en-US" baseline="-25000" dirty="0">
                <a:latin typeface="+mn-lt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is named after Franz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, a German engineer and professor of machine science.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made significant contributions to understanding free convection.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However, 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number was named after him after his death in 1893.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A37825-9CA9-1ECC-BC2B-190910F51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5" grpId="0" build="p"/>
      <p:bldP spid="602120" grpId="0"/>
      <p:bldP spid="1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C9FD1-854E-8790-5809-95A5F0888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40408567-3ACE-13DA-AFDE-52E5CDFF9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BE368863-7A02-22AE-0E79-366745CF3252}"/>
                  </a:ext>
                </a:extLst>
              </p:cNvPr>
              <p:cNvSpPr txBox="1"/>
              <p:nvPr/>
            </p:nvSpPr>
            <p:spPr bwMode="auto">
              <a:xfrm>
                <a:off x="609600" y="4724400"/>
                <a:ext cx="3124200" cy="1020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&lt;&lt;1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BE368863-7A02-22AE-0E79-366745CF3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724400"/>
                <a:ext cx="3124200" cy="10207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B636CDE8-787B-7B67-41D2-7EF4AA2626A1}"/>
                  </a:ext>
                </a:extLst>
              </p:cNvPr>
              <p:cNvSpPr txBox="1"/>
              <p:nvPr/>
            </p:nvSpPr>
            <p:spPr bwMode="auto">
              <a:xfrm>
                <a:off x="5207000" y="5486400"/>
                <a:ext cx="1524000" cy="1074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9E39661F-E082-F304-B76A-25FC4C372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7000" y="5486400"/>
                <a:ext cx="1524000" cy="1074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05D4B65E-150B-D58A-91B5-EF24D257818C}"/>
                  </a:ext>
                </a:extLst>
              </p:cNvPr>
              <p:cNvSpPr txBox="1"/>
              <p:nvPr/>
            </p:nvSpPr>
            <p:spPr bwMode="auto">
              <a:xfrm>
                <a:off x="2613152" y="1264753"/>
                <a:ext cx="33528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05D4B65E-150B-D58A-91B5-EF24D2578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3152" y="1264753"/>
                <a:ext cx="3352800" cy="1225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2121" name="Text Box 9">
            <a:extLst>
              <a:ext uri="{FF2B5EF4-FFF2-40B4-BE49-F238E27FC236}">
                <a16:creationId xmlns:a16="http://schemas.microsoft.com/office/drawing/2014/main" id="{E3B37A9C-BB30-75CB-487E-A7DF452C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262" y="4872335"/>
            <a:ext cx="2531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F</a:t>
            </a:r>
            <a:r>
              <a:rPr lang="en-US" altLang="zh-CN" b="0" dirty="0">
                <a:ea typeface="SimSun" panose="02010600030101010101" pitchFamily="2" charset="-122"/>
              </a:rPr>
              <a:t>orced Convection</a:t>
            </a:r>
          </a:p>
        </p:txBody>
      </p:sp>
      <p:sp>
        <p:nvSpPr>
          <p:cNvPr id="602122" name="Text Box 10">
            <a:extLst>
              <a:ext uri="{FF2B5EF4-FFF2-40B4-BE49-F238E27FC236}">
                <a16:creationId xmlns:a16="http://schemas.microsoft.com/office/drawing/2014/main" id="{A77AA740-E498-CC78-E76C-D7D7CDAEE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176665"/>
            <a:ext cx="3658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N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</a:rPr>
              <a:t>atural Convection</a:t>
            </a:r>
          </a:p>
        </p:txBody>
      </p:sp>
      <p:sp>
        <p:nvSpPr>
          <p:cNvPr id="602123" name="Rectangle 11">
            <a:extLst>
              <a:ext uri="{FF2B5EF4-FFF2-40B4-BE49-F238E27FC236}">
                <a16:creationId xmlns:a16="http://schemas.microsoft.com/office/drawing/2014/main" id="{E5BB43E8-F83C-289C-5E91-4B018E249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0"/>
            <a:ext cx="8686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 natural convection is analogous to the Reynolds number in forced convection.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indicates the ratio of the buoyancy force to the viscous force.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Higher Gr number means 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increased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 natural convection flow</a:t>
            </a:r>
            <a:endParaRPr lang="zh-CN" altLang="en-US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CF36BAF-44F4-7DF6-04A7-A8B96261C40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15B5F63-58B0-A57C-41EF-C67B72F185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47FA5D2-C2D6-B2A6-E7F7-CD6D1DCACF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BCD9A6F-F29F-57EB-7A66-32E281246D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8DA65C4-3345-16C3-3770-7D8F2748F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8E81A05-4D8F-841F-AC8C-369BEAD8C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1E853AC-4CC5-F4E5-4165-4250E9CAA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BB53BE8-9AB4-B1F4-B1E8-3FD618125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A354265-B372-91A8-5331-560E6AD89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CB2CF2-D95B-5C73-E17D-1288CFF1FF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74D370-5C2B-A371-0DD6-B436069054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618F144-0DB4-86B4-194F-A758849E4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560FE8E-AFEB-9E05-E480-88CC49B314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D747E1-A282-EC48-40AA-D9E23D11E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D10E3A-0ECD-6D6B-281A-658916058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5407CD-E630-26F8-0BE3-5B6D71823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DCF869-CBA2-CB57-6EF3-91E95E3462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C7A2EF-F90E-B16F-FFFF-D82331B8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8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0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7" grpId="0"/>
      <p:bldP spid="602118" grpId="0"/>
      <p:bldP spid="60212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40" y="1143000"/>
            <a:ext cx="79450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 for an incompressible flow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299230" y="1524000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230" y="1524000"/>
                <a:ext cx="7696200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8A54BB-D43C-E91F-05CA-051BAD65A7DD}"/>
                  </a:ext>
                </a:extLst>
              </p:cNvPr>
              <p:cNvSpPr txBox="1"/>
              <p:nvPr/>
            </p:nvSpPr>
            <p:spPr>
              <a:xfrm>
                <a:off x="299230" y="2471929"/>
                <a:ext cx="8812212" cy="40050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convection heat transfer in a system is based on the thought that the significant variations in velocity and temperature in a fluid medium starting from the solid wall. </a:t>
                </a: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Indeed, we have the freedom to think not of an infinity of slender flow regions starting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from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wall. </a:t>
                </a:r>
              </a:p>
              <a:p>
                <a:pPr algn="l"/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The way u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varies from 0 at the wall to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U</a:t>
                </a:r>
                <a:r>
                  <a:rPr lang="en-US" sz="8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∞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the free stream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,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varies from 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i="1" baseline="-25000" dirty="0">
                    <a:solidFill>
                      <a:srgbClr val="292526"/>
                    </a:solidFill>
                    <a:latin typeface="TimesLTStd-Italic"/>
                  </a:rPr>
                  <a:t>s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at the wall to 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i="1" baseline="-25000" dirty="0">
                    <a:solidFill>
                      <a:srgbClr val="292526"/>
                    </a:solidFill>
                    <a:latin typeface="TimesLTStd-Italic"/>
                    <a:sym typeface="Symbol" panose="05050102010706020507" pitchFamily="18" charset="2"/>
                  </a:rPr>
                  <a:t>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  <a:sym typeface="Symbol" panose="05050102010706020507" pitchFamily="18" charset="2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the free stream.</a:t>
                </a:r>
              </a:p>
              <a:p>
                <a:pPr algn="l"/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Dimensionless temperature, </a:t>
                </a:r>
                <a:r>
                  <a:rPr lang="en-US" i="1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, as defined before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: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  <a:sym typeface="Symbol" panose="05050102010706020507" pitchFamily="18" charset="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IN" i="1" dirty="0"/>
                  <a:t> &amp;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IN" i="1" dirty="0"/>
                  <a:t>……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8A54BB-D43C-E91F-05CA-051BAD65A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30" y="2471929"/>
                <a:ext cx="8812212" cy="4005071"/>
              </a:xfrm>
              <a:prstGeom prst="rect">
                <a:avLst/>
              </a:prstGeom>
              <a:blipFill>
                <a:blip r:embed="rId4"/>
                <a:stretch>
                  <a:fillRect l="-1037" t="-1218" r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32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27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40" y="1290935"/>
            <a:ext cx="79450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 for an incompressible flow in terms of non-dimensional temperature.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315523" y="2133600"/>
                <a:ext cx="8523677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523" y="2133600"/>
                <a:ext cx="8523677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FE446F-9415-94EF-A029-DC5F3364FF33}"/>
                  </a:ext>
                </a:extLst>
              </p:cNvPr>
              <p:cNvSpPr txBox="1"/>
              <p:nvPr/>
            </p:nvSpPr>
            <p:spPr>
              <a:xfrm>
                <a:off x="381000" y="3433496"/>
                <a:ext cx="8386385" cy="986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Furthermore, for general convection systems  the magnitude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𝐷𝑝</m:t>
                        </m:r>
                      </m:num>
                      <m:den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𝐷𝑡</m:t>
                        </m:r>
                      </m:den>
                    </m:f>
                  </m:oMath>
                </a14:m>
                <a:r>
                  <a:rPr lang="en-US" sz="2400" b="0" i="0" u="none" strike="noStrike" baseline="0" dirty="0">
                    <a:latin typeface="TimesTen-Roman"/>
                  </a:rPr>
                  <a:t> is negligible and not</a:t>
                </a:r>
                <a:r>
                  <a:rPr lang="en-US" sz="2400" b="0" i="0" u="none" strike="noStrike" dirty="0">
                    <a:latin typeface="TimesTen-Roman"/>
                  </a:rPr>
                  <a:t> considered in energy conservation equation. </a:t>
                </a:r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FE446F-9415-94EF-A029-DC5F3364F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33496"/>
                <a:ext cx="8386385" cy="986104"/>
              </a:xfrm>
              <a:prstGeom prst="rect">
                <a:avLst/>
              </a:prstGeom>
              <a:blipFill>
                <a:blip r:embed="rId4"/>
                <a:stretch>
                  <a:fillRect l="-1164" b="-129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/>
              <p:nvPr/>
            </p:nvSpPr>
            <p:spPr bwMode="auto">
              <a:xfrm>
                <a:off x="583770" y="4689699"/>
                <a:ext cx="8407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770" y="4689699"/>
                <a:ext cx="8407830" cy="11777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708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27" grpId="0"/>
      <p:bldP spid="2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4D82E298-7744-580E-4451-16AC09355EEA}"/>
                  </a:ext>
                </a:extLst>
              </p:cNvPr>
              <p:cNvSpPr txBox="1"/>
              <p:nvPr/>
            </p:nvSpPr>
            <p:spPr bwMode="auto">
              <a:xfrm>
                <a:off x="1765300" y="3400425"/>
                <a:ext cx="1038225" cy="425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4D82E298-7744-580E-4451-16AC09355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5300" y="3400425"/>
                <a:ext cx="1038225" cy="425450"/>
              </a:xfrm>
              <a:prstGeom prst="rect">
                <a:avLst/>
              </a:prstGeom>
              <a:blipFill>
                <a:blip r:embed="rId3"/>
                <a:stretch>
                  <a:fillRect t="-10000" r="-6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1CE41806-3741-7A44-E94B-A5D7194B2419}"/>
                  </a:ext>
                </a:extLst>
              </p:cNvPr>
              <p:cNvSpPr txBox="1"/>
              <p:nvPr/>
            </p:nvSpPr>
            <p:spPr bwMode="auto">
              <a:xfrm>
                <a:off x="3262313" y="3475038"/>
                <a:ext cx="1036637" cy="427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1CE41806-3741-7A44-E94B-A5D7194B2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62313" y="3475038"/>
                <a:ext cx="1036637" cy="427037"/>
              </a:xfrm>
              <a:prstGeom prst="rect">
                <a:avLst/>
              </a:prstGeom>
              <a:blipFill>
                <a:blip r:embed="rId4"/>
                <a:stretch>
                  <a:fillRect t="-17143" r="-16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D50C380A-D4BA-FB71-993F-B400DAD7DED0}"/>
                  </a:ext>
                </a:extLst>
              </p:cNvPr>
              <p:cNvSpPr txBox="1"/>
              <p:nvPr/>
            </p:nvSpPr>
            <p:spPr bwMode="auto">
              <a:xfrm>
                <a:off x="5041900" y="3200400"/>
                <a:ext cx="1816100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D50C380A-D4BA-FB71-993F-B400DAD7D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1900" y="3200400"/>
                <a:ext cx="1816100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/>
              <p:nvPr/>
            </p:nvSpPr>
            <p:spPr bwMode="auto">
              <a:xfrm>
                <a:off x="583770" y="1219200"/>
                <a:ext cx="8407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770" y="1219200"/>
                <a:ext cx="8407830" cy="11777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/>
              <p:nvPr/>
            </p:nvSpPr>
            <p:spPr bwMode="auto">
              <a:xfrm>
                <a:off x="76200" y="2327499"/>
                <a:ext cx="89412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2327499"/>
                <a:ext cx="8941230" cy="1177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9FE9DA16-5891-3986-8F44-1642D222B8BC}"/>
                  </a:ext>
                </a:extLst>
              </p:cNvPr>
              <p:cNvSpPr txBox="1"/>
              <p:nvPr/>
            </p:nvSpPr>
            <p:spPr bwMode="auto">
              <a:xfrm>
                <a:off x="228600" y="4308699"/>
                <a:ext cx="89412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𝐿𝐻𝑆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  <a:p>
                <a:endParaRPr lang="en-IN" sz="2000" dirty="0"/>
              </a:p>
              <a:p>
                <a:endParaRPr lang="en-IN" sz="2000" dirty="0"/>
              </a:p>
              <a:p>
                <a:endParaRPr lang="en-IN" sz="2000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9FE9DA16-5891-3986-8F44-1642D222B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308699"/>
                <a:ext cx="8941230" cy="11777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TextBox 6143">
                <a:extLst>
                  <a:ext uri="{FF2B5EF4-FFF2-40B4-BE49-F238E27FC236}">
                    <a16:creationId xmlns:a16="http://schemas.microsoft.com/office/drawing/2014/main" id="{A8FE4701-9B97-D40C-5165-DC6EE73487E8}"/>
                  </a:ext>
                </a:extLst>
              </p:cNvPr>
              <p:cNvSpPr txBox="1"/>
              <p:nvPr/>
            </p:nvSpPr>
            <p:spPr>
              <a:xfrm>
                <a:off x="381000" y="5484652"/>
                <a:ext cx="8534400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𝐿𝐻𝑆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6144" name="TextBox 6143">
                <a:extLst>
                  <a:ext uri="{FF2B5EF4-FFF2-40B4-BE49-F238E27FC236}">
                    <a16:creationId xmlns:a16="http://schemas.microsoft.com/office/drawing/2014/main" id="{A8FE4701-9B97-D40C-5165-DC6EE7348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84652"/>
                <a:ext cx="8534400" cy="9161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4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3" grpId="0"/>
      <p:bldP spid="26" grpId="0"/>
      <p:bldP spid="29" grpId="0"/>
      <p:bldP spid="614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/>
              <p:nvPr/>
            </p:nvSpPr>
            <p:spPr bwMode="auto">
              <a:xfrm>
                <a:off x="659970" y="2362200"/>
                <a:ext cx="8026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RHS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begChr m:val="{"/>
                        <m:endChr m:val="}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970" y="2362200"/>
                <a:ext cx="8026830" cy="1177701"/>
              </a:xfrm>
              <a:prstGeom prst="rect">
                <a:avLst/>
              </a:prstGeom>
              <a:blipFill>
                <a:blip r:embed="rId3"/>
                <a:stretch>
                  <a:fillRect l="-11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E4A8A54-459B-210C-725F-2D78E04628BF}"/>
                  </a:ext>
                </a:extLst>
              </p:cNvPr>
              <p:cNvSpPr txBox="1"/>
              <p:nvPr/>
            </p:nvSpPr>
            <p:spPr bwMode="auto">
              <a:xfrm>
                <a:off x="152400" y="1413099"/>
                <a:ext cx="89412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E4A8A54-459B-210C-725F-2D78E0462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413099"/>
                <a:ext cx="8941230" cy="1177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91EDCF0F-2AB3-0DA0-835A-AD0D3E7D962A}"/>
                  </a:ext>
                </a:extLst>
              </p:cNvPr>
              <p:cNvSpPr txBox="1"/>
              <p:nvPr/>
            </p:nvSpPr>
            <p:spPr bwMode="auto">
              <a:xfrm>
                <a:off x="964770" y="3352800"/>
                <a:ext cx="8026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RHS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91EDCF0F-2AB3-0DA0-835A-AD0D3E7D9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4770" y="3352800"/>
                <a:ext cx="8026830" cy="1177701"/>
              </a:xfrm>
              <a:prstGeom prst="rect">
                <a:avLst/>
              </a:prstGeom>
              <a:blipFill>
                <a:blip r:embed="rId5"/>
                <a:stretch>
                  <a:fillRect l="-11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36D58D7-FEE4-3240-D176-3977C7060AB0}"/>
                  </a:ext>
                </a:extLst>
              </p:cNvPr>
              <p:cNvSpPr txBox="1"/>
              <p:nvPr/>
            </p:nvSpPr>
            <p:spPr>
              <a:xfrm>
                <a:off x="669925" y="4343400"/>
                <a:ext cx="7102475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𝐿𝐻𝑆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36D58D7-FEE4-3240-D176-3977C7060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925" y="4343400"/>
                <a:ext cx="7102475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E06F94D-0AF7-4078-2857-49DA68002202}"/>
                  </a:ext>
                </a:extLst>
              </p:cNvPr>
              <p:cNvSpPr txBox="1"/>
              <p:nvPr/>
            </p:nvSpPr>
            <p:spPr>
              <a:xfrm>
                <a:off x="255588" y="5606518"/>
                <a:ext cx="8812212" cy="718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E06F94D-0AF7-4078-2857-49DA68002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88" y="5606518"/>
                <a:ext cx="8812212" cy="718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38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2" grpId="0"/>
      <p:bldP spid="24" grpId="0"/>
      <p:bldP spid="2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C1D294-D9EA-F7AE-A66B-C2DAFCF2D820}"/>
                  </a:ext>
                </a:extLst>
              </p:cNvPr>
              <p:cNvSpPr txBox="1"/>
              <p:nvPr/>
            </p:nvSpPr>
            <p:spPr>
              <a:xfrm>
                <a:off x="228600" y="2329918"/>
                <a:ext cx="8915400" cy="725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C1D294-D9EA-F7AE-A66B-C2DAFCF2D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329918"/>
                <a:ext cx="8915400" cy="7253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/>
              <p:nvPr/>
            </p:nvSpPr>
            <p:spPr>
              <a:xfrm>
                <a:off x="255588" y="1371600"/>
                <a:ext cx="8812212" cy="718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88" y="1371600"/>
                <a:ext cx="8812212" cy="718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04635832-7698-746D-ABD4-C4F7285567A7}"/>
              </a:ext>
            </a:extLst>
          </p:cNvPr>
          <p:cNvSpPr/>
          <p:nvPr/>
        </p:nvSpPr>
        <p:spPr bwMode="auto">
          <a:xfrm>
            <a:off x="3886200" y="2213678"/>
            <a:ext cx="778538" cy="106292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C06AE5-EE18-F303-16AF-E0B1F59C8E4F}"/>
                  </a:ext>
                </a:extLst>
              </p:cNvPr>
              <p:cNvSpPr txBox="1"/>
              <p:nvPr/>
            </p:nvSpPr>
            <p:spPr>
              <a:xfrm>
                <a:off x="4191000" y="4336714"/>
                <a:ext cx="3352800" cy="9210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C06AE5-EE18-F303-16AF-E0B1F59C8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336714"/>
                <a:ext cx="3352800" cy="9210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1B9C61-4432-EE59-4859-C2CB202A9672}"/>
                  </a:ext>
                </a:extLst>
              </p:cNvPr>
              <p:cNvSpPr txBox="1"/>
              <p:nvPr/>
            </p:nvSpPr>
            <p:spPr>
              <a:xfrm>
                <a:off x="441325" y="4421891"/>
                <a:ext cx="3444875" cy="912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1B9C61-4432-EE59-4859-C2CB202A9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25" y="4421891"/>
                <a:ext cx="3444875" cy="9121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739879-BEBD-9637-4339-E075391D2538}"/>
                  </a:ext>
                </a:extLst>
              </p:cNvPr>
              <p:cNvSpPr txBox="1"/>
              <p:nvPr/>
            </p:nvSpPr>
            <p:spPr>
              <a:xfrm>
                <a:off x="1295400" y="5479714"/>
                <a:ext cx="2514600" cy="9210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739879-BEBD-9637-4339-E075391D2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479714"/>
                <a:ext cx="2514600" cy="9210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B395A3-9FB3-CD9E-323D-E8AF7F87059A}"/>
                  </a:ext>
                </a:extLst>
              </p:cNvPr>
              <p:cNvSpPr txBox="1"/>
              <p:nvPr/>
            </p:nvSpPr>
            <p:spPr>
              <a:xfrm>
                <a:off x="4495800" y="5410200"/>
                <a:ext cx="2514600" cy="921086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B395A3-9FB3-CD9E-323D-E8AF7F870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410200"/>
                <a:ext cx="2514600" cy="9210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17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6BECBED9-CA7E-9690-48B8-E8DA7D9DE240}"/>
                  </a:ext>
                </a:extLst>
              </p:cNvPr>
              <p:cNvSpPr txBox="1"/>
              <p:nvPr/>
            </p:nvSpPr>
            <p:spPr bwMode="auto">
              <a:xfrm>
                <a:off x="381000" y="3276600"/>
                <a:ext cx="7040563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6BECBED9-CA7E-9690-48B8-E8DA7D9DE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276600"/>
                <a:ext cx="7040563" cy="10652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" name="Oval 6144">
            <a:extLst>
              <a:ext uri="{FF2B5EF4-FFF2-40B4-BE49-F238E27FC236}">
                <a16:creationId xmlns:a16="http://schemas.microsoft.com/office/drawing/2014/main" id="{FBCFA238-1272-22AF-5184-3E1EDA6172B2}"/>
              </a:ext>
            </a:extLst>
          </p:cNvPr>
          <p:cNvSpPr/>
          <p:nvPr/>
        </p:nvSpPr>
        <p:spPr bwMode="auto">
          <a:xfrm>
            <a:off x="4724400" y="3200400"/>
            <a:ext cx="778538" cy="106292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0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4" grpId="0"/>
      <p:bldP spid="26" grpId="0"/>
      <p:bldP spid="29" grpId="0"/>
      <p:bldP spid="30" grpId="0" animBg="1"/>
      <p:bldP spid="6144" grpId="0"/>
      <p:bldP spid="614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/>
              <p:nvPr/>
            </p:nvSpPr>
            <p:spPr>
              <a:xfrm>
                <a:off x="255588" y="1371600"/>
                <a:ext cx="8812212" cy="718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88" y="1371600"/>
                <a:ext cx="8812212" cy="718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2AB4B8CC-5FD4-833E-E26A-6F6D7D46D796}"/>
                  </a:ext>
                </a:extLst>
              </p:cNvPr>
              <p:cNvSpPr txBox="1"/>
              <p:nvPr/>
            </p:nvSpPr>
            <p:spPr bwMode="auto">
              <a:xfrm>
                <a:off x="304800" y="2514600"/>
                <a:ext cx="8407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𝐸𝑐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 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2AB4B8CC-5FD4-833E-E26A-6F6D7D46D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514600"/>
                <a:ext cx="8407830" cy="11777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071B972F-065E-3B49-5E3B-C62BCD4B5819}"/>
                  </a:ext>
                </a:extLst>
              </p:cNvPr>
              <p:cNvSpPr txBox="1"/>
              <p:nvPr/>
            </p:nvSpPr>
            <p:spPr bwMode="auto">
              <a:xfrm>
                <a:off x="381000" y="3810000"/>
                <a:ext cx="8712630" cy="13340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̂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US" sz="28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28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28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800" dirty="0"/>
                                <m:t> </m:t>
                              </m:r>
                            </m:e>
                          </m:d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8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071B972F-065E-3B49-5E3B-C62BCD4B5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810000"/>
                <a:ext cx="8712630" cy="1334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EEC3C8-64EC-B3EC-12CD-B064D7949FCF}"/>
                  </a:ext>
                </a:extLst>
              </p:cNvPr>
              <p:cNvSpPr txBox="1"/>
              <p:nvPr/>
            </p:nvSpPr>
            <p:spPr>
              <a:xfrm>
                <a:off x="2286000" y="5236110"/>
                <a:ext cx="4572000" cy="959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EEC3C8-64EC-B3EC-12CD-B064D7949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236110"/>
                <a:ext cx="4572000" cy="9590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24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2" grpId="0"/>
      <p:bldP spid="2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E0DE-E00C-DB07-BE32-CE82591D0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914400"/>
          </a:xfrm>
        </p:spPr>
        <p:txBody>
          <a:bodyPr/>
          <a:lstStyle/>
          <a:p>
            <a:r>
              <a:rPr lang="en-US" sz="2800" dirty="0"/>
              <a:t>Analytical Convective Heat Transfer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8C561-BA6F-210A-EFEE-167B43575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IN" sz="24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Ernst Kraft Wilhelm </a:t>
            </a:r>
            <a:r>
              <a:rPr lang="en-IN" sz="240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Nußelt</a:t>
            </a:r>
            <a:r>
              <a:rPr lang="en-IN" sz="240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sz="2400" dirty="0"/>
              <a:t>Nusselt) is the first contributor to analytical convection heat transfer.</a:t>
            </a:r>
          </a:p>
          <a:p>
            <a:r>
              <a:rPr lang="en-US" sz="2400" dirty="0"/>
              <a:t>For a century Fourier’s work was only analytical work available in heat transfer.</a:t>
            </a:r>
          </a:p>
          <a:p>
            <a:r>
              <a:rPr lang="en-US" sz="2400" dirty="0"/>
              <a:t>In 1915 Nusselt cut the Gordian knot.</a:t>
            </a:r>
          </a:p>
          <a:p>
            <a:r>
              <a:rPr lang="en-US" sz="2400" dirty="0"/>
              <a:t>In a single stroke, Nusselt used Dimensional Analysis to prove that there exist a functional form essential for all analytical/experimental works in convection heat transfer.</a:t>
            </a:r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8A282F0-EA23-ADDF-41EC-D09CD239E397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3717162-9C57-D067-67AA-36794CE5D4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280520A-319A-EC41-B7F3-9833C60C25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E4B4E79-0573-D3A3-1711-605A4FF232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B1F4CD0-12EA-BCB2-DEE8-BF8D415B92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4970CA5-9B1A-1EAF-C0B3-6BC1179D4C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58A2D72-E0F1-3C81-0815-00E9609480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7FDE370-D3DE-3914-91B9-721B67B1EE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D5FBB82-DFB4-F9F8-7485-E612BF348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4BC7C48-20F2-4113-B35B-C6C6FDBF76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48B3BDB-6E34-B6F6-6163-0AA8ACDA9B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31B1D58A-8215-CBE2-7B53-F7A1729F5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BF52EFD-EC66-1734-EDC0-2273E6B771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9432DE5-F39C-4162-8406-711835A90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C3F2169-BF28-0387-79FA-CC05314C2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C0369F6-9AE2-0465-0A45-666BD884F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7C2900-A9F9-AA07-F0CE-45DAF69AFE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498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4" name="Rectangle 4">
            <a:extLst>
              <a:ext uri="{FF2B5EF4-FFF2-40B4-BE49-F238E27FC236}">
                <a16:creationId xmlns:a16="http://schemas.microsoft.com/office/drawing/2014/main" id="{DA371A6B-A400-C8F2-82AA-BF86962D2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781800" cy="784225"/>
          </a:xfrm>
        </p:spPr>
        <p:txBody>
          <a:bodyPr/>
          <a:lstStyle/>
          <a:p>
            <a:r>
              <a:rPr lang="en-US" altLang="en-US" sz="2800" dirty="0"/>
              <a:t>Analysis of Heat Transfer in Equilibrium Layer</a:t>
            </a:r>
          </a:p>
        </p:txBody>
      </p:sp>
      <p:sp>
        <p:nvSpPr>
          <p:cNvPr id="609286" name="Text Box 6">
            <a:extLst>
              <a:ext uri="{FF2B5EF4-FFF2-40B4-BE49-F238E27FC236}">
                <a16:creationId xmlns:a16="http://schemas.microsoft.com/office/drawing/2014/main" id="{6F255107-FAC0-C5B6-9A05-47AA69053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" y="3227387"/>
            <a:ext cx="367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At the wall for fluid layer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279B9759-AEB2-AAA0-23B0-FD1A97137DAF}"/>
                  </a:ext>
                </a:extLst>
              </p:cNvPr>
              <p:cNvSpPr txBox="1"/>
              <p:nvPr/>
            </p:nvSpPr>
            <p:spPr bwMode="auto">
              <a:xfrm>
                <a:off x="430212" y="3836987"/>
                <a:ext cx="4522788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279B9759-AEB2-AAA0-23B0-FD1A97137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212" y="3836987"/>
                <a:ext cx="4522788" cy="1012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9288" name="Picture 8">
            <a:extLst>
              <a:ext uri="{FF2B5EF4-FFF2-40B4-BE49-F238E27FC236}">
                <a16:creationId xmlns:a16="http://schemas.microsoft.com/office/drawing/2014/main" id="{5B69084C-AE86-E632-21CC-0EDA51022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16012"/>
            <a:ext cx="5257800" cy="208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AC0875C1-5425-07B2-2653-75104F854834}"/>
                  </a:ext>
                </a:extLst>
              </p:cNvPr>
              <p:cNvSpPr txBox="1"/>
              <p:nvPr/>
            </p:nvSpPr>
            <p:spPr bwMode="auto">
              <a:xfrm>
                <a:off x="1652587" y="4807578"/>
                <a:ext cx="6018213" cy="1628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𝑙𝑎𝑦𝑒𝑟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AC0875C1-5425-07B2-2653-75104F854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52587" y="4807578"/>
                <a:ext cx="6018213" cy="1628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9290" name="Text Box 10">
            <a:extLst>
              <a:ext uri="{FF2B5EF4-FFF2-40B4-BE49-F238E27FC236}">
                <a16:creationId xmlns:a16="http://schemas.microsoft.com/office/drawing/2014/main" id="{88710337-30F4-43BC-D03B-FB76A73B6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1219200"/>
            <a:ext cx="436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At Thermodynamic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9291" name="Object 11">
                <a:extLst>
                  <a:ext uri="{FF2B5EF4-FFF2-40B4-BE49-F238E27FC236}">
                    <a16:creationId xmlns:a16="http://schemas.microsoft.com/office/drawing/2014/main" id="{0AE86D7E-70E9-CBDF-5004-86BF63F27DD2}"/>
                  </a:ext>
                </a:extLst>
              </p:cNvPr>
              <p:cNvSpPr txBox="1"/>
              <p:nvPr/>
            </p:nvSpPr>
            <p:spPr bwMode="auto">
              <a:xfrm>
                <a:off x="5867400" y="1903412"/>
                <a:ext cx="1993900" cy="534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91" name="Object 11">
                <a:extLst>
                  <a:ext uri="{FF2B5EF4-FFF2-40B4-BE49-F238E27FC236}">
                    <a16:creationId xmlns:a16="http://schemas.microsoft.com/office/drawing/2014/main" id="{0AE86D7E-70E9-CBDF-5004-86BF63F27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1903412"/>
                <a:ext cx="1993900" cy="534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9293" name="Freeform 13">
            <a:extLst>
              <a:ext uri="{FF2B5EF4-FFF2-40B4-BE49-F238E27FC236}">
                <a16:creationId xmlns:a16="http://schemas.microsoft.com/office/drawing/2014/main" id="{1D29BFA1-6A9F-243D-1821-8F17612D7BC7}"/>
              </a:ext>
            </a:extLst>
          </p:cNvPr>
          <p:cNvSpPr>
            <a:spLocks/>
          </p:cNvSpPr>
          <p:nvPr/>
        </p:nvSpPr>
        <p:spPr bwMode="auto">
          <a:xfrm>
            <a:off x="1425575" y="2144713"/>
            <a:ext cx="2917825" cy="522287"/>
          </a:xfrm>
          <a:custGeom>
            <a:avLst/>
            <a:gdLst>
              <a:gd name="T0" fmla="*/ 0 w 1838"/>
              <a:gd name="T1" fmla="*/ 128 h 329"/>
              <a:gd name="T2" fmla="*/ 64 w 1838"/>
              <a:gd name="T3" fmla="*/ 109 h 329"/>
              <a:gd name="T4" fmla="*/ 119 w 1838"/>
              <a:gd name="T5" fmla="*/ 73 h 329"/>
              <a:gd name="T6" fmla="*/ 256 w 1838"/>
              <a:gd name="T7" fmla="*/ 45 h 329"/>
              <a:gd name="T8" fmla="*/ 366 w 1838"/>
              <a:gd name="T9" fmla="*/ 18 h 329"/>
              <a:gd name="T10" fmla="*/ 750 w 1838"/>
              <a:gd name="T11" fmla="*/ 0 h 329"/>
              <a:gd name="T12" fmla="*/ 1061 w 1838"/>
              <a:gd name="T13" fmla="*/ 82 h 329"/>
              <a:gd name="T14" fmla="*/ 1125 w 1838"/>
              <a:gd name="T15" fmla="*/ 27 h 329"/>
              <a:gd name="T16" fmla="*/ 1180 w 1838"/>
              <a:gd name="T17" fmla="*/ 36 h 329"/>
              <a:gd name="T18" fmla="*/ 1262 w 1838"/>
              <a:gd name="T19" fmla="*/ 73 h 329"/>
              <a:gd name="T20" fmla="*/ 1372 w 1838"/>
              <a:gd name="T21" fmla="*/ 91 h 329"/>
              <a:gd name="T22" fmla="*/ 1518 w 1838"/>
              <a:gd name="T23" fmla="*/ 128 h 329"/>
              <a:gd name="T24" fmla="*/ 1545 w 1838"/>
              <a:gd name="T25" fmla="*/ 137 h 329"/>
              <a:gd name="T26" fmla="*/ 1564 w 1838"/>
              <a:gd name="T27" fmla="*/ 155 h 329"/>
              <a:gd name="T28" fmla="*/ 1619 w 1838"/>
              <a:gd name="T29" fmla="*/ 173 h 329"/>
              <a:gd name="T30" fmla="*/ 1683 w 1838"/>
              <a:gd name="T31" fmla="*/ 246 h 329"/>
              <a:gd name="T32" fmla="*/ 1737 w 1838"/>
              <a:gd name="T33" fmla="*/ 265 h 329"/>
              <a:gd name="T34" fmla="*/ 1792 w 1838"/>
              <a:gd name="T35" fmla="*/ 265 h 329"/>
              <a:gd name="T36" fmla="*/ 1801 w 1838"/>
              <a:gd name="T37" fmla="*/ 292 h 329"/>
              <a:gd name="T38" fmla="*/ 1820 w 1838"/>
              <a:gd name="T39" fmla="*/ 310 h 329"/>
              <a:gd name="T40" fmla="*/ 1838 w 1838"/>
              <a:gd name="T41" fmla="*/ 329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38" h="329">
                <a:moveTo>
                  <a:pt x="0" y="128"/>
                </a:moveTo>
                <a:cubicBezTo>
                  <a:pt x="21" y="121"/>
                  <a:pt x="45" y="120"/>
                  <a:pt x="64" y="109"/>
                </a:cubicBezTo>
                <a:cubicBezTo>
                  <a:pt x="160" y="55"/>
                  <a:pt x="35" y="101"/>
                  <a:pt x="119" y="73"/>
                </a:cubicBezTo>
                <a:cubicBezTo>
                  <a:pt x="191" y="90"/>
                  <a:pt x="195" y="71"/>
                  <a:pt x="256" y="45"/>
                </a:cubicBezTo>
                <a:cubicBezTo>
                  <a:pt x="286" y="32"/>
                  <a:pt x="333" y="24"/>
                  <a:pt x="366" y="18"/>
                </a:cubicBezTo>
                <a:cubicBezTo>
                  <a:pt x="494" y="28"/>
                  <a:pt x="626" y="41"/>
                  <a:pt x="750" y="0"/>
                </a:cubicBezTo>
                <a:cubicBezTo>
                  <a:pt x="872" y="21"/>
                  <a:pt x="950" y="46"/>
                  <a:pt x="1061" y="82"/>
                </a:cubicBezTo>
                <a:cubicBezTo>
                  <a:pt x="1096" y="70"/>
                  <a:pt x="1105" y="58"/>
                  <a:pt x="1125" y="27"/>
                </a:cubicBezTo>
                <a:cubicBezTo>
                  <a:pt x="1143" y="30"/>
                  <a:pt x="1162" y="30"/>
                  <a:pt x="1180" y="36"/>
                </a:cubicBezTo>
                <a:cubicBezTo>
                  <a:pt x="1271" y="66"/>
                  <a:pt x="1111" y="48"/>
                  <a:pt x="1262" y="73"/>
                </a:cubicBezTo>
                <a:cubicBezTo>
                  <a:pt x="1299" y="79"/>
                  <a:pt x="1335" y="85"/>
                  <a:pt x="1372" y="91"/>
                </a:cubicBezTo>
                <a:cubicBezTo>
                  <a:pt x="1427" y="109"/>
                  <a:pt x="1461" y="119"/>
                  <a:pt x="1518" y="128"/>
                </a:cubicBezTo>
                <a:cubicBezTo>
                  <a:pt x="1527" y="131"/>
                  <a:pt x="1537" y="132"/>
                  <a:pt x="1545" y="137"/>
                </a:cubicBezTo>
                <a:cubicBezTo>
                  <a:pt x="1553" y="141"/>
                  <a:pt x="1556" y="151"/>
                  <a:pt x="1564" y="155"/>
                </a:cubicBezTo>
                <a:cubicBezTo>
                  <a:pt x="1581" y="163"/>
                  <a:pt x="1619" y="173"/>
                  <a:pt x="1619" y="173"/>
                </a:cubicBezTo>
                <a:cubicBezTo>
                  <a:pt x="1637" y="192"/>
                  <a:pt x="1659" y="234"/>
                  <a:pt x="1683" y="246"/>
                </a:cubicBezTo>
                <a:cubicBezTo>
                  <a:pt x="1700" y="255"/>
                  <a:pt x="1737" y="265"/>
                  <a:pt x="1737" y="265"/>
                </a:cubicBezTo>
                <a:cubicBezTo>
                  <a:pt x="1755" y="259"/>
                  <a:pt x="1774" y="247"/>
                  <a:pt x="1792" y="265"/>
                </a:cubicBezTo>
                <a:cubicBezTo>
                  <a:pt x="1799" y="272"/>
                  <a:pt x="1796" y="284"/>
                  <a:pt x="1801" y="292"/>
                </a:cubicBezTo>
                <a:cubicBezTo>
                  <a:pt x="1806" y="299"/>
                  <a:pt x="1814" y="304"/>
                  <a:pt x="1820" y="310"/>
                </a:cubicBezTo>
                <a:cubicBezTo>
                  <a:pt x="1826" y="316"/>
                  <a:pt x="1838" y="329"/>
                  <a:pt x="1838" y="329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E987161-8007-AC51-0CFF-713C3042070A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1D741A5-1997-2980-8521-CC189A626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1F802EF-3124-2E2E-B449-1FDE38B8E5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6298315-C4AC-BDB4-A157-F77C7D067B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918ADDD-3455-8157-88F1-A1EAE047D0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54966BB-D69D-24D5-7709-BFDF2B7DD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F641A1C-47BE-5A57-A94F-241E87852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41165D7-AA7E-959F-9663-58C1CAF448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FFBBE8-CD6D-AC50-51CE-CC6BB96364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BE65814-2ECF-1E4B-508B-EAB72E662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DB43F8F2-5A68-5779-054A-6B6C1968C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06151ED1-0823-C1F3-FEE8-83410CCE44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B5DFBE-5749-E6F6-71F0-903C07AA5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753CAEE-3E9C-2BED-8D80-B250DEFA9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63DE6B0-3401-4B9F-8F51-6BB0499AAD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D28CE25-6B60-6C50-932A-3FF4D88B9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C99FFF-E03F-C130-AFBF-9F9E8E1B53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7" grpId="0"/>
      <p:bldP spid="609289" grpId="0"/>
      <p:bldP spid="60929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A9A856B2-7C5D-9900-7FDB-AA57D00F0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533400"/>
          </a:xfrm>
        </p:spPr>
        <p:txBody>
          <a:bodyPr/>
          <a:lstStyle/>
          <a:p>
            <a:r>
              <a:rPr lang="en-US" altLang="en-US" sz="2800"/>
              <a:t>Estimation of Heat Transfer Coefficient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40852C16-E0E2-0122-3BB6-CC5AA2EE6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0"/>
            <a:ext cx="8458200" cy="3124200"/>
          </a:xfrm>
        </p:spPr>
        <p:txBody>
          <a:bodyPr/>
          <a:lstStyle/>
          <a:p>
            <a:r>
              <a:rPr lang="en-US" altLang="en-US" sz="2400" dirty="0"/>
              <a:t>Estimation of heat transfer coefficient is basically computation of temperature profile in equilibrium fluid layer. </a:t>
            </a:r>
          </a:p>
          <a:p>
            <a:r>
              <a:rPr lang="en-US" altLang="en-US" sz="2400" dirty="0"/>
              <a:t>Provoked a general theoretical and experimental study to understand how the equilibrium layer is developed.</a:t>
            </a:r>
          </a:p>
          <a:p>
            <a:r>
              <a:rPr lang="en-US" altLang="en-US" sz="2400" dirty="0"/>
              <a:t>The global geometry of  the solid wall and flow conditions will decide the structure of stagnant layer.</a:t>
            </a:r>
          </a:p>
          <a:p>
            <a:r>
              <a:rPr lang="en-US" altLang="en-US" sz="2400" dirty="0"/>
              <a:t>Basic Geometry : Internal Flow or External Flow.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0308" name="Object 4">
                <a:extLst>
                  <a:ext uri="{FF2B5EF4-FFF2-40B4-BE49-F238E27FC236}">
                    <a16:creationId xmlns:a16="http://schemas.microsoft.com/office/drawing/2014/main" id="{D720227E-D02F-31CD-B3EC-8284FEE36131}"/>
                  </a:ext>
                </a:extLst>
              </p:cNvPr>
              <p:cNvSpPr txBox="1"/>
              <p:nvPr/>
            </p:nvSpPr>
            <p:spPr bwMode="auto">
              <a:xfrm>
                <a:off x="2062163" y="1322388"/>
                <a:ext cx="4872037" cy="1573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0308" name="Object 4">
                <a:extLst>
                  <a:ext uri="{FF2B5EF4-FFF2-40B4-BE49-F238E27FC236}">
                    <a16:creationId xmlns:a16="http://schemas.microsoft.com/office/drawing/2014/main" id="{D720227E-D02F-31CD-B3EC-8284FEE3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2163" y="1322388"/>
                <a:ext cx="4872037" cy="15732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C2A531E-8FA9-2E7A-C06C-F3E32EDF67E7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86604F6-B173-F5C1-0625-2037893683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A3740B8-393F-B0BF-D7DE-C6FAB37EF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DC2FD8-A34D-F7C4-AA60-A8C14BFF78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6D0F21A-B2CD-C54E-1E1F-60849CACB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C34090F-7A5F-EAA6-306C-526DEB304A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5F7A580-B3BA-CADE-9345-E93B30A6B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13938F-F9F9-F14C-9310-5E8683F07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6723766-E5ED-A4D8-B7DC-6534231B42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1A4EC09-C820-4DBA-A645-D1759D9DD5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41C61773-695B-0DC4-5732-17DDAE3D1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B5F759C-771C-2CB7-39A6-65BD8E813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CA3A4B3-20A4-5928-D937-A52201801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0E5757F-8D06-8289-DF79-DE0B51733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901C449-5C66-CCDA-A06B-C2FFD56DC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0A052ED-1802-3BD8-20F2-94D8B2D91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0880F1-7BF5-FAD9-7606-BCA92E554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1394" name="Object 2">
                <a:extLst>
                  <a:ext uri="{FF2B5EF4-FFF2-40B4-BE49-F238E27FC236}">
                    <a16:creationId xmlns:a16="http://schemas.microsoft.com/office/drawing/2014/main" id="{98CB8DAE-B31C-0A84-4E11-3950E4E2918A}"/>
                  </a:ext>
                </a:extLst>
              </p:cNvPr>
              <p:cNvSpPr txBox="1"/>
              <p:nvPr/>
            </p:nvSpPr>
            <p:spPr bwMode="auto">
              <a:xfrm>
                <a:off x="2209800" y="1090612"/>
                <a:ext cx="4130675" cy="1271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4" name="Object 2">
                <a:extLst>
                  <a:ext uri="{FF2B5EF4-FFF2-40B4-BE49-F238E27FC236}">
                    <a16:creationId xmlns:a16="http://schemas.microsoft.com/office/drawing/2014/main" id="{98CB8DAE-B31C-0A84-4E11-3950E4E29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1090612"/>
                <a:ext cx="4130675" cy="1271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1395" name="Object 3">
                <a:extLst>
                  <a:ext uri="{FF2B5EF4-FFF2-40B4-BE49-F238E27FC236}">
                    <a16:creationId xmlns:a16="http://schemas.microsoft.com/office/drawing/2014/main" id="{1E2F6EAC-49EB-E858-A49E-FA756B43BC8D}"/>
                  </a:ext>
                </a:extLst>
              </p:cNvPr>
              <p:cNvSpPr txBox="1"/>
              <p:nvPr/>
            </p:nvSpPr>
            <p:spPr bwMode="auto">
              <a:xfrm>
                <a:off x="1773238" y="2538412"/>
                <a:ext cx="5595937" cy="1195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Temperature</m:t>
                              </m:r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scale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Length</m:t>
                              </m:r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scale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5" name="Object 3">
                <a:extLst>
                  <a:ext uri="{FF2B5EF4-FFF2-40B4-BE49-F238E27FC236}">
                    <a16:creationId xmlns:a16="http://schemas.microsoft.com/office/drawing/2014/main" id="{1E2F6EAC-49EB-E858-A49E-FA756B43B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3238" y="2538412"/>
                <a:ext cx="5595937" cy="11953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1396" name="Object 4">
                <a:extLst>
                  <a:ext uri="{FF2B5EF4-FFF2-40B4-BE49-F238E27FC236}">
                    <a16:creationId xmlns:a16="http://schemas.microsoft.com/office/drawing/2014/main" id="{1B2FE10B-7E99-007A-6DF6-B7A1A5921611}"/>
                  </a:ext>
                </a:extLst>
              </p:cNvPr>
              <p:cNvSpPr txBox="1"/>
              <p:nvPr/>
            </p:nvSpPr>
            <p:spPr bwMode="auto">
              <a:xfrm>
                <a:off x="1752600" y="3886200"/>
                <a:ext cx="5627688" cy="1271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6" name="Object 4">
                <a:extLst>
                  <a:ext uri="{FF2B5EF4-FFF2-40B4-BE49-F238E27FC236}">
                    <a16:creationId xmlns:a16="http://schemas.microsoft.com/office/drawing/2014/main" id="{1B2FE10B-7E99-007A-6DF6-B7A1A5921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886200"/>
                <a:ext cx="5627688" cy="1271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1397" name="Object 5">
                <a:extLst>
                  <a:ext uri="{FF2B5EF4-FFF2-40B4-BE49-F238E27FC236}">
                    <a16:creationId xmlns:a16="http://schemas.microsoft.com/office/drawing/2014/main" id="{AA74187F-C33A-671D-B51B-B277D993773F}"/>
                  </a:ext>
                </a:extLst>
              </p:cNvPr>
              <p:cNvSpPr txBox="1"/>
              <p:nvPr/>
            </p:nvSpPr>
            <p:spPr bwMode="auto">
              <a:xfrm>
                <a:off x="288925" y="4953000"/>
                <a:ext cx="3749675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7" name="Object 5">
                <a:extLst>
                  <a:ext uri="{FF2B5EF4-FFF2-40B4-BE49-F238E27FC236}">
                    <a16:creationId xmlns:a16="http://schemas.microsoft.com/office/drawing/2014/main" id="{AA74187F-C33A-671D-B51B-B277D9937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925" y="4953000"/>
                <a:ext cx="3749675" cy="1304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94150CC-7FF2-041C-4542-18E70D2F121B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88A47D3-6832-879D-814B-A99EB2CDFC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DC16D4B-4712-ECE6-CB8C-E895112CD2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71B352-1060-A976-59C1-63B22F6B56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7654F4C-0F4E-3A8B-AE23-A5FC8EB8F6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3099A1B-8165-CA05-514C-BD0423B67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27DD9E3-A74A-4AE0-712C-F521EB3BE9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EC416DD-43D0-8B9D-8821-D298EFFCCA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5E4D35A-2A7E-DAD0-1A6D-EC3295B626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A4C9A5A-62A5-57A3-8733-1308428EF4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A0901EF5-0480-3174-0D13-4F1119D5D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CCAA6912-DE6D-ACFB-576B-96CCBD00DA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EC104C6-D123-A89F-1D74-AE6D8304DC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24D09B5-45DC-BD81-A822-73428C049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68722CC-AB6F-CB44-602B-598ACD21DA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73B3A18-8B51-DBC6-DD3E-620140D10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9732D6-DA46-A0C5-5411-215687F1E9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D22BEA24-72B2-19BE-85FA-C01F815DB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In search of A Dimensionless Parameter for Convection 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1897B439-DD4E-76BF-8487-2DD4183815FC}"/>
                  </a:ext>
                </a:extLst>
              </p:cNvPr>
              <p:cNvSpPr txBox="1"/>
              <p:nvPr/>
            </p:nvSpPr>
            <p:spPr bwMode="auto">
              <a:xfrm>
                <a:off x="3878262" y="5114925"/>
                <a:ext cx="5113338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1897B439-DD4E-76BF-8487-2DD418381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8262" y="5114925"/>
                <a:ext cx="5113338" cy="13049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57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4" grpId="0"/>
      <p:bldP spid="571395" grpId="0"/>
      <p:bldP spid="571396" grpId="0"/>
      <p:bldP spid="571397" grpId="0"/>
      <p:bldP spid="2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Text Box 2">
            <a:extLst>
              <a:ext uri="{FF2B5EF4-FFF2-40B4-BE49-F238E27FC236}">
                <a16:creationId xmlns:a16="http://schemas.microsoft.com/office/drawing/2014/main" id="{D949A9F2-2702-83D0-D196-374BFAA6C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11275"/>
            <a:ext cx="7969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/>
              <a:t>This dimensionless temperature gradient at the wall is named as</a:t>
            </a:r>
          </a:p>
          <a:p>
            <a:r>
              <a:rPr lang="en-US" altLang="en-US" b="0" dirty="0"/>
              <a:t>Nusselt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2419" name="Object 3">
                <a:extLst>
                  <a:ext uri="{FF2B5EF4-FFF2-40B4-BE49-F238E27FC236}">
                    <a16:creationId xmlns:a16="http://schemas.microsoft.com/office/drawing/2014/main" id="{DBF76270-213A-E850-9E4E-7E2BFC923443}"/>
                  </a:ext>
                </a:extLst>
              </p:cNvPr>
              <p:cNvSpPr txBox="1"/>
              <p:nvPr/>
            </p:nvSpPr>
            <p:spPr bwMode="auto">
              <a:xfrm>
                <a:off x="1143000" y="2130425"/>
                <a:ext cx="6858000" cy="2060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𝑓𝑙𝑢𝑖𝑑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Conduction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resistance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Convection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resistance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72419" name="Object 3">
                <a:extLst>
                  <a:ext uri="{FF2B5EF4-FFF2-40B4-BE49-F238E27FC236}">
                    <a16:creationId xmlns:a16="http://schemas.microsoft.com/office/drawing/2014/main" id="{DBF76270-213A-E850-9E4E-7E2BFC923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0425"/>
                <a:ext cx="6858000" cy="20605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2420" name="Object 4">
                <a:extLst>
                  <a:ext uri="{FF2B5EF4-FFF2-40B4-BE49-F238E27FC236}">
                    <a16:creationId xmlns:a16="http://schemas.microsoft.com/office/drawing/2014/main" id="{5FBFB138-2F80-FCA8-6668-305BBA0ACD75}"/>
                  </a:ext>
                </a:extLst>
              </p:cNvPr>
              <p:cNvSpPr txBox="1"/>
              <p:nvPr/>
            </p:nvSpPr>
            <p:spPr bwMode="auto">
              <a:xfrm>
                <a:off x="1009650" y="4038600"/>
                <a:ext cx="6829425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2420" name="Object 4">
                <a:extLst>
                  <a:ext uri="{FF2B5EF4-FFF2-40B4-BE49-F238E27FC236}">
                    <a16:creationId xmlns:a16="http://schemas.microsoft.com/office/drawing/2014/main" id="{5FBFB138-2F80-FCA8-6668-305BBA0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650" y="4038600"/>
                <a:ext cx="6829425" cy="1304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2421" name="Text Box 5">
            <a:extLst>
              <a:ext uri="{FF2B5EF4-FFF2-40B4-BE49-F238E27FC236}">
                <a16:creationId xmlns:a16="http://schemas.microsoft.com/office/drawing/2014/main" id="{791868CD-5A67-38D4-8D4E-A5B4A9248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2" y="5410200"/>
            <a:ext cx="294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Local Nusselt Number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E26552D-9D3F-D2D0-C7AE-20B1F6B38069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5091A9D-D2A1-DD66-EB6B-746DBE19C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B8E7C1E-26B6-099D-3F12-690390BA02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4F5E092-22EE-15A4-0B3B-DD16A892C7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6E1306D-B1AF-3A60-48C6-2BFCEC266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38818DC-9EB8-B689-657D-E6E29756D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73A23B4-2207-2996-CAE3-1338E730E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DEBC571-E654-376B-07B1-11C8B302D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4BD9CFB-12F5-20FD-25E1-E0E3C53CB2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A4BAC9F-F7E8-0AE0-9B27-E2D71810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BBA8C261-592E-8148-8456-DDAD523A19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39C6F9C-CFB6-9220-4801-6C594B15F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CED0B0F-BC5F-1602-1435-0BFCA54A9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2FCA06F-025B-ED29-41F7-7300CCE35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D94A2B4-AD82-1289-5687-A731F7C15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A77BD2B-2DBF-9276-6628-02484F396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1BDD9B-2046-F4BE-8C6E-C1F276AB4D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itle 18">
            <a:extLst>
              <a:ext uri="{FF2B5EF4-FFF2-40B4-BE49-F238E27FC236}">
                <a16:creationId xmlns:a16="http://schemas.microsoft.com/office/drawing/2014/main" id="{00957BE2-319C-6BDC-8F50-4095EFBAAE0E}"/>
              </a:ext>
            </a:extLst>
          </p:cNvPr>
          <p:cNvSpPr txBox="1">
            <a:spLocks/>
          </p:cNvSpPr>
          <p:nvPr/>
        </p:nvSpPr>
        <p:spPr>
          <a:xfrm>
            <a:off x="76200" y="762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2800" kern="0"/>
              <a:t>In search of A Dimensionless Parameter for Convection </a:t>
            </a:r>
            <a:endParaRPr lang="en-IN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2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7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57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8" grpId="0"/>
      <p:bldP spid="572419" grpId="0"/>
      <p:bldP spid="572420" grpId="0"/>
      <p:bldP spid="57242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372C7F32-88E3-24AB-CD7B-999F4F96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2090"/>
          </a:xfrm>
        </p:spPr>
        <p:txBody>
          <a:bodyPr/>
          <a:lstStyle/>
          <a:p>
            <a:r>
              <a:rPr lang="en-US" sz="2800" dirty="0"/>
              <a:t>Analytics of Open System Processes</a:t>
            </a:r>
            <a:endParaRPr lang="en-IN" sz="280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36E3A71-7116-E0FF-1F53-852C01AE8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Fluid Mechanics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1D75336-3615-F063-1560-FE92CCDF2F6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IN" altLang="en-US" sz="2400" dirty="0"/>
                  <a:t>1687:  Newton’s Law of Viscosity.</a:t>
                </a:r>
              </a:p>
              <a:p>
                <a:r>
                  <a:rPr lang="en-US" sz="2400" b="0" i="0" u="none" strike="noStrike" baseline="0" dirty="0">
                    <a:latin typeface="Times-Roman"/>
                  </a:rPr>
                  <a:t>1755:  Euler</a:t>
                </a:r>
                <a:r>
                  <a:rPr lang="en-IN" b="0" i="0" u="none" strike="noStrike" baseline="0" dirty="0">
                    <a:latin typeface="Times-Roman"/>
                  </a:rPr>
                  <a:t> Equations.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  <m:acc>
                              <m:accPr>
                                <m:chr m:val="⃗"/>
                                <m:ctrlP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𝑏𝑜𝑑𝑦</m:t>
                        </m:r>
                      </m:sub>
                    </m:sSub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IN" sz="20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b="0" i="1" u="none" strike="noStrike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N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en-US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IN" b="0" i="0" u="none" strike="noStrike" baseline="0" dirty="0">
                  <a:latin typeface="Times-Roman"/>
                </a:endParaRPr>
              </a:p>
              <a:p>
                <a:r>
                  <a:rPr lang="en-IN" dirty="0"/>
                  <a:t>1845: N-S Equations.</a:t>
                </a:r>
              </a:p>
              <a:p>
                <a:r>
                  <a:rPr lang="en-IN" dirty="0"/>
                  <a:t>1903: Development of Flying Machines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1D75336-3615-F063-1560-FE92CCDF2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262" t="-123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9D87E5F-E0C7-5CB2-F9FB-45FF93E03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Heat Transfer</a:t>
            </a:r>
            <a:endParaRPr lang="en-IN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573A7F5-B223-0BB1-BC69-A5ABDE8914E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1701 Newton’s law of cooling.</a:t>
            </a:r>
          </a:p>
          <a:p>
            <a:r>
              <a:rPr lang="en-IN" dirty="0"/>
              <a:t>1822: Fourier’s Conduction Equation.</a:t>
            </a:r>
          </a:p>
          <a:p>
            <a:r>
              <a:rPr lang="en-US" sz="2400" dirty="0"/>
              <a:t>1915: Nusselt cut the Gordian knot: Analytical Convection Heat Transfer.</a:t>
            </a:r>
          </a:p>
          <a:p>
            <a:r>
              <a:rPr lang="en-US" dirty="0"/>
              <a:t>1940: Turbo-machines for Flying Machines</a:t>
            </a:r>
            <a:endParaRPr lang="en-IN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EF497AA-F473-36BE-4A0B-81B08EF7369F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351AE0E-6C49-724B-7FB1-3CD96A3AEE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3361DBC-26C3-CBF4-10BC-59427CD5A2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4B9F67D-B8B1-DAF0-0CED-5749B250B4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DFCD6CB-013F-1C34-213D-E9615D4A1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E8488C6-199F-9032-F713-292411DCD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5E88BD1-0A10-43EA-2B05-643E0FFACE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98DE632-9873-DED9-E818-D62B265BD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CB3E4DA-2CDD-523A-A0C2-42B9682CF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62EEA77-9A55-3330-1FCB-6BFEA9D6DC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F0D3595-E5AB-A695-05FC-063E9BA8C2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F8F8D70-8451-D89A-EAF6-5D77A15A96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4454209-7CF1-1B76-068D-CA0F19862B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E09B2B7-173A-A411-1B87-4994A3D36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12D7A54-87F3-04CB-0552-829286AE9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B79F62F-85A0-E6A3-40A4-311926404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B6D505-60A1-193E-87D8-FAC700238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50671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5448</TotalTime>
  <Words>4354</Words>
  <Application>Microsoft Office PowerPoint</Application>
  <PresentationFormat>On-screen Show (4:3)</PresentationFormat>
  <Paragraphs>466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85" baseType="lpstr">
      <vt:lpstr>SimSun</vt:lpstr>
      <vt:lpstr>STXingkai</vt:lpstr>
      <vt:lpstr>Arial</vt:lpstr>
      <vt:lpstr>Calibri</vt:lpstr>
      <vt:lpstr>Cambria Math</vt:lpstr>
      <vt:lpstr>CommercialScript BT</vt:lpstr>
      <vt:lpstr>Curlz MT</vt:lpstr>
      <vt:lpstr>MTSY</vt:lpstr>
      <vt:lpstr>Quattrocento Sans</vt:lpstr>
      <vt:lpstr>Symbol</vt:lpstr>
      <vt:lpstr>Tempus Sans ITC</vt:lpstr>
      <vt:lpstr>Times New Roman</vt:lpstr>
      <vt:lpstr>TimesLTStd-Italic</vt:lpstr>
      <vt:lpstr>TimesLTStd-Roman</vt:lpstr>
      <vt:lpstr>TimesNewRomanPSMT</vt:lpstr>
      <vt:lpstr>Times-Roman</vt:lpstr>
      <vt:lpstr>TimesTen-Roman</vt:lpstr>
      <vt:lpstr>Blank Presentation</vt:lpstr>
      <vt:lpstr>Thermal Energy Balance Equation for Convection Heat Transfer</vt:lpstr>
      <vt:lpstr>RTT for Integral Convection System</vt:lpstr>
      <vt:lpstr>PowerPoint Presentation</vt:lpstr>
      <vt:lpstr>Thermal Energy of A Convection System</vt:lpstr>
      <vt:lpstr>Thermal Energy of A Differential Convection Element</vt:lpstr>
      <vt:lpstr>Thermal Energy of A Differential Convection Element</vt:lpstr>
      <vt:lpstr>Thermal Energy of A Differential Convection Element</vt:lpstr>
      <vt:lpstr>Thermal Energy of A Differential Convection Element</vt:lpstr>
      <vt:lpstr>Thermal  Energy of A Differential Convection Element</vt:lpstr>
      <vt:lpstr>Local Convection Heat Transfer</vt:lpstr>
      <vt:lpstr>Body Force Vs Surface Forces</vt:lpstr>
      <vt:lpstr>Differential Form of Momentum Conservation Equations for Fluid Flows</vt:lpstr>
      <vt:lpstr>Lubricity (Slipperiness) of Fluids</vt:lpstr>
      <vt:lpstr>Fluid Mechanics as An Engineering Science</vt:lpstr>
      <vt:lpstr>Intellectual Description of An Unknown (Giant) </vt:lpstr>
      <vt:lpstr>The First Five Renaissances of A Model for Frictional Flow Systems</vt:lpstr>
      <vt:lpstr>Deformation Postulates for a Newtonian Fluid Flow: By Stokes</vt:lpstr>
      <vt:lpstr>Stress Tensor in Einstein Notation</vt:lpstr>
      <vt:lpstr>Incompressible Flows</vt:lpstr>
      <vt:lpstr>Incompressible Flows</vt:lpstr>
      <vt:lpstr>N-S Equations for Incompressible Flows</vt:lpstr>
      <vt:lpstr>N-S Equations for Incompressible Flows</vt:lpstr>
      <vt:lpstr>Conservation Laws for Incompressible General Convection Systems using perfect gas &amp; Liquids</vt:lpstr>
      <vt:lpstr>Broad Classification of Convection Systems</vt:lpstr>
      <vt:lpstr>Real-Life Convection Systems</vt:lpstr>
      <vt:lpstr>Size Variation of Convection Systems</vt:lpstr>
      <vt:lpstr>More Reasons to Classify Convection Systems</vt:lpstr>
      <vt:lpstr>Buckingham   Theorem &amp; Non-Dimensionalization of GDEs for Convection Systems</vt:lpstr>
      <vt:lpstr>Conservation Laws for Incompressible Convection Systems using perfect gas</vt:lpstr>
      <vt:lpstr>Method of Developing Similitude Model</vt:lpstr>
      <vt:lpstr>Determination of Pi terms</vt:lpstr>
      <vt:lpstr>Method of Repeating Variables</vt:lpstr>
      <vt:lpstr>Important Considerations</vt:lpstr>
      <vt:lpstr>Important Considerations</vt:lpstr>
      <vt:lpstr> Models for Atmospheric Convection </vt:lpstr>
      <vt:lpstr>Types of Similarity</vt:lpstr>
      <vt:lpstr>Establishment of Flow in a Convection System</vt:lpstr>
      <vt:lpstr>Honor of Osborne Reynolds </vt:lpstr>
      <vt:lpstr>Honor of Osborne Reynolds : Engineering of Mathematics</vt:lpstr>
      <vt:lpstr>Honor of Osborne Reynolds : Engineering of Mathematics</vt:lpstr>
      <vt:lpstr>Non-dimensionalization of  NS Equation</vt:lpstr>
      <vt:lpstr>Non-dimensionalization of  NS Equation</vt:lpstr>
      <vt:lpstr>Non-dimensionalization of  NS Equation</vt:lpstr>
      <vt:lpstr>Non-dimensional form of  NS Equation</vt:lpstr>
      <vt:lpstr>Non-dimensional form of  NS Equation</vt:lpstr>
      <vt:lpstr>Body force as A Buoyancy force</vt:lpstr>
      <vt:lpstr>Conservation Laws for Incompressible Convection Systems using perfect gas</vt:lpstr>
      <vt:lpstr>Body Forces in A General Convection </vt:lpstr>
      <vt:lpstr>Body Forces in A General Convection </vt:lpstr>
      <vt:lpstr>The OB scheme</vt:lpstr>
      <vt:lpstr>Thermodynamics of Buoyancy Force</vt:lpstr>
      <vt:lpstr>Non-dimensional form of  NS Equation</vt:lpstr>
      <vt:lpstr>Non-dimensional form of  NS Equation for Convection System</vt:lpstr>
      <vt:lpstr>Dimensionless Similarity Parameter</vt:lpstr>
      <vt:lpstr>Dimensionless Similarity Parameter</vt:lpstr>
      <vt:lpstr>Non-dimensional form of Energy Equation</vt:lpstr>
      <vt:lpstr>Non-dimensional form of Energy Equation</vt:lpstr>
      <vt:lpstr>Non-dimensional form of Energy Equation</vt:lpstr>
      <vt:lpstr>Non-dimensional form of Energy Equation</vt:lpstr>
      <vt:lpstr>Non-dimensional form of Energy Equation</vt:lpstr>
      <vt:lpstr>Non-dimensional form of Energy Equation</vt:lpstr>
      <vt:lpstr>Analytical Convective Heat Transfer</vt:lpstr>
      <vt:lpstr>Analysis of Heat Transfer in Equilibrium Layer</vt:lpstr>
      <vt:lpstr>Estimation of Heat Transfer Coefficient</vt:lpstr>
      <vt:lpstr>In search of A Dimensionless Parameter for Convection </vt:lpstr>
      <vt:lpstr>PowerPoint Presentation</vt:lpstr>
      <vt:lpstr>Analytics of Open System Processes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504</cp:revision>
  <cp:lastPrinted>2002-07-26T02:11:33Z</cp:lastPrinted>
  <dcterms:created xsi:type="dcterms:W3CDTF">2002-07-26T01:39:54Z</dcterms:created>
  <dcterms:modified xsi:type="dcterms:W3CDTF">2026-01-19T05:16:27Z</dcterms:modified>
</cp:coreProperties>
</file>