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3"/>
  </p:notesMasterIdLst>
  <p:sldIdLst>
    <p:sldId id="1049" r:id="rId2"/>
    <p:sldId id="1472" r:id="rId3"/>
    <p:sldId id="1473" r:id="rId4"/>
    <p:sldId id="1474" r:id="rId5"/>
    <p:sldId id="1475" r:id="rId6"/>
    <p:sldId id="1454" r:id="rId7"/>
    <p:sldId id="1455" r:id="rId8"/>
    <p:sldId id="1477" r:id="rId9"/>
    <p:sldId id="1478" r:id="rId10"/>
    <p:sldId id="1479" r:id="rId11"/>
    <p:sldId id="1480" r:id="rId12"/>
    <p:sldId id="1476" r:id="rId13"/>
    <p:sldId id="1456" r:id="rId14"/>
    <p:sldId id="1457" r:id="rId15"/>
    <p:sldId id="1448" r:id="rId16"/>
    <p:sldId id="1433" r:id="rId17"/>
    <p:sldId id="1378" r:id="rId18"/>
    <p:sldId id="1459" r:id="rId19"/>
    <p:sldId id="1460" r:id="rId20"/>
    <p:sldId id="1461" r:id="rId21"/>
    <p:sldId id="1464" r:id="rId22"/>
    <p:sldId id="1465" r:id="rId23"/>
    <p:sldId id="1466" r:id="rId24"/>
    <p:sldId id="1467" r:id="rId25"/>
    <p:sldId id="1468" r:id="rId26"/>
    <p:sldId id="1470" r:id="rId27"/>
    <p:sldId id="1471" r:id="rId28"/>
    <p:sldId id="1481" r:id="rId29"/>
    <p:sldId id="1482" r:id="rId30"/>
    <p:sldId id="1483" r:id="rId31"/>
    <p:sldId id="1484" r:id="rId32"/>
    <p:sldId id="1490" r:id="rId33"/>
    <p:sldId id="765" r:id="rId34"/>
    <p:sldId id="766" r:id="rId35"/>
    <p:sldId id="767" r:id="rId36"/>
    <p:sldId id="768" r:id="rId37"/>
    <p:sldId id="769" r:id="rId38"/>
    <p:sldId id="770" r:id="rId39"/>
    <p:sldId id="772" r:id="rId40"/>
    <p:sldId id="810" r:id="rId41"/>
    <p:sldId id="809" r:id="rId42"/>
    <p:sldId id="811" r:id="rId43"/>
    <p:sldId id="812" r:id="rId44"/>
    <p:sldId id="1485" r:id="rId45"/>
    <p:sldId id="830" r:id="rId46"/>
    <p:sldId id="1491" r:id="rId47"/>
    <p:sldId id="262" r:id="rId48"/>
    <p:sldId id="280" r:id="rId49"/>
    <p:sldId id="1492" r:id="rId50"/>
    <p:sldId id="274" r:id="rId51"/>
    <p:sldId id="282" r:id="rId52"/>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3" autoAdjust="0"/>
    <p:restoredTop sz="94660"/>
  </p:normalViewPr>
  <p:slideViewPr>
    <p:cSldViewPr>
      <p:cViewPr varScale="1">
        <p:scale>
          <a:sx n="77" d="100"/>
          <a:sy n="77" d="100"/>
        </p:scale>
        <p:origin x="976"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5-11-16T02:27:52.9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0,'0'26</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4-16T04:49:13.368"/>
    </inkml:context>
    <inkml:brush xml:id="br0">
      <inkml:brushProperty name="width" value="0.05292" units="cm"/>
      <inkml:brushProperty name="height" value="0.05292" units="cm"/>
      <inkml:brushProperty name="color" value="#FF0000"/>
    </inkml:brush>
  </inkml:definitions>
  <inkml:trace contextRef="#ctx0" brushRef="#br0">18629 9438 1269 0,'4'1'25'0,"0"0"-27"0,0 0 2 0,-1 2-5 0,1-1 4 0,-2 2 8 0,0 3-3 0,2 1 12 0,-3 2 0 0,1 3 1 0,1-2 1 0,1 1 8 0,-2 3-9 0,0 1 1 0,-1 4-3 0,2 4-1 0,-3-2 3 0,0 2 0 15,1 3 3-15,-1 0 0 0,1 1-12 0,0 0 2 0,0 0-4 0,0-1-2 0,0 0-3 0,1-2 1 0,-1 3 1 0,-1 0 6 0,2-3-9 0,0 1 7 0,-2-5-7 0,1 2-6 0,1 1 17 0,-2-1-15 0,2-1 17 0,-1-6-9 0,0-2 5 0,1 0 5 0,1-1-5 0,-1-2-8 0,0-1 6 0,1-2-7 0,-2-3 7 0,2 1-9 0,2-4-23 0,2-1-15 0,-2-1-6 0,0-3-69 0,3-3-71 0,4-1-35 0,-3-5-3 0,3 0-14 0</inkml:trace>
  <inkml:trace contextRef="#ctx0" brushRef="#br0" timeOffset="514.67">18760 9564 417 0,'-1'-11'65'0,"-1"1"5"15,0 1 33-15,0 1-89 0,2 0-14 0,-4 5 3 16,4 0-15-16,-5-2 12 0,2 3-2 16,3-3-9-16,0 5 14 0,0 0-13 15,0-1 3-15,-1 0 28 0,0 0 7 0,1 0 12 0,-2 0 40 0,1 0-11 16,0-1-1-16,0 0-5 0,0 0-28 0,-1 0-14 0,0 0-8 16,0 0 1-1,0 0-12 1,0 0 8-16,1-1-2 0,-2 2 1 0,1 0-16 0,0 0 16 15,-29-18-6-15,31 19 13 0,0 0-5 0,-1 0 5 0,1 0 2 0,-1 0-1 0,-1 0-4 0,1 0 9 0,0-1-3 16,0 0 7-16,-1 0 11 0,1 0-15 0,1 0 12 0,-25-22-12 0,25 16 15 0,0-1-10 16,0 0 6-16,1 0-6 15,3-2 4-15,-1-1-6 0,2 0-7 0,4 3 3 16,-3-2-13-16,4 3-4 0,-1-1 3 0,2 1-3 0,-1 2-1 16,1 2-4-16,1 2-3 0,0 2 1 0,1 3 0 0,-3 2-8 15,3 3 0-15,-6 1-2 16,1 1 7-16,-5 4-1 0,1 3 3 0,1 2-3 0,-3 0 0 15,2 1 9-15,-9-1-2 0,-1 1 4 16,2 0 3-16,-4 0-4 0,4-1 6 0,-6-2-8 0,-1 1-2 16,-3-3 9-16,-2 0 2 0,4-2 3 0,-4-1-9 0,4-1 4 15,0-1-8-15,-3-1 8 0,1-2 7 16,3-2-14-16,0 0 5 0,-1-2-8 0,3 1 8 0,2-2 1 16,0 0-2-16,3-2-1 0,0 0-18 0,4-1 5 15,0 0-17-15,0 0 8 0,0 0-56 0,3-1-90 16,1 1-32-16,5 0-15 0,0 0-53 0</inkml:trace>
  <inkml:trace contextRef="#ctx0" brushRef="#br0" timeOffset="1170.27">19057 9688 284 0,'0'-4'81'0,"1"0"92"0,1-1-74 0,0 2-22 0,1-3-26 0,1 3 16 0,-2 0-25 0,3-1-10 0,-2 3 3 0,3-2-4 0,-2 0 3 0,1 0 16 16,2-1-5-16,-3-1 11 0,3 0 7 0,0 2-15 16,0-1 9-16,1 1-14 0,2 1-19 0,0-1-1 15,-1 1-10-15,4 2 8 0,-3 0-13 0,4 4-9 16,-3 1-2-16,-1 0-3 0,1 1 2 0,-2 0 2 16,1 1-2-16,-2 4 3 0,2 0 1 0,-2 0 0 15,-2 3 7-15,-4 0-5 0,3 1 3 0,-8 2 3 16,3-1-9-16,-3 1 8 0,-1-1 8 0,2 0-8 15,-6-3 8-15,4 1-9 0,-5-2-5 0,-4-1 10 0,7 3-9 0,-5-3 12 16,4 0 3-16,0-4-6 16,-3-2 11-16,3-3-12 0,0 0-9 0,1 1 17 0,1-2-12 15,2-1 15-15,-1 0-5 0,1-4-3 0,2-2 5 16,-2-2-6-16,3-1-10 0,1-2 17 0,1 0-15 16,3-2 15-16,-1-1-10 0,4-2-3 0,0 1 5 0,0-3-6 0,1 1-2 15,0 0-3-15,3 0-3 0,-1 2 0 0,1 1 10 16,-5 3-10-16,-1 2 4 0,2 3-7 0,-7 1 5 0,1 2 0 15,-2 3-3-15,7-3 1 0,-1 3 2 0,-1 0-2 16,-4 1 6-16,-1-1-5 0,0 0-9 0,0 0 14 16,0 0-10-16,0 1 12 0,0 0 1 0,0 0-7 15,8 8 7-15,-8-9-9 16,0 0 1-16,0 0 7 0,0 0 0 0,0 0 4 16,6-8-6-16,-6-2 0 0,5 2-3 0,-4-3 2 0,1 0 5 0,3-2-7 15,-2 0 0-15,2-3-1 0,-1 3 4 0,3-1-4 16,-1 0 3-16,4 3-5 0,-4-3-4 0,3 4 6 15,2 0-18-15,1 1 9 0,-1 1-47 16,0 0-89-16,3 2-62 0,-2-1-6 0,1 1-134 16</inkml:trace>
  <inkml:trace contextRef="#ctx0" brushRef="#br0" timeOffset="1746.52">19998 9428 609 0,'7'-12'292'0,"8"-4"-115"0,-7 10-106 0,-2 2-39 0,0-2-15 0,0 0-2 16,-3 2-4-16,-1 1-6 15,2 0-5-15,1 1-1 0,-2 0 0 16,2 0 13-16,-2 1 25 0,-3-2 9 0,0 3 3 0,0 0 4 0,0 0-1 0,0 0-10 16,0 0 6-16,0 0-28 15,0 0-20-15,0 2-1 0,-4 5-5 0,0 1 0 16,-4 1 5-16,0 1-5 0,0 5 6 0,-3-3 1 0,0 3-5 0,0 1 2 15,-6 0-4-15,1 5 6 0,-1-1 0 0,-2 0 7 16,1-1-5-16,0 1 7 0,-2 0-9 0,-2-5 0 16,1 1-1-16,0-3 10 0,0 0-8 0,6 1 4 0,0-2-5 15,0-3 5-15,3 1 0 0,3-2 4 16,1-1-4-16,1 1-9 0,4-1 14 0,1-2-7 0,2-1 13 0,1-1-9 16,-1 0 3-1,0-3-2-15,0 0 3 0,7 3-6 0,5-2 0 0,3 0-5 0,6 0 2 0,-4-1 1 16,9 0-4-16,2 0 4 0,0 2-5 0,-1 0-7 0,-2 0 4 31,0 3 0-31,-2-1 4 0,0 2-2 0,-3 3 4 16,-1-1-2-16,0 1 3 0,-2 0-6 0,2 3 5 0,3-1 1 0,-5 2 3 0,2-1-3 0,-5 0-2 15,-3 0 1-15,2-1 0 16,-4 1 4-16,0-2 0 0,1 0-4 0,-1-5 3 16,4 2-4-16,-3-1-8 0,3 0-9 15,-3 3 0-15,0-5-40 0,2 0-70 0,-2 0-40 16,1-4-7-16,0-4-75 0,0 0 6 0</inkml:trace>
  <inkml:trace contextRef="#ctx0" brushRef="#br0" timeOffset="2221.52">20795 9381 735 0,'0'-10'106'0,"-4"1"257"0,3 0-272 0,0 3-32 0,-1 1-8 0,2 1-7 0,0 4-26 0,0 0-18 0,0 0-1 0,0 0-5 16,0-1 9-16,0 0 2 0,0 0 12 0,0 0-10 16,0 0 9-16,0 0 13 0,1 0-11 0,0 1 12 15,0 0-15-15,0 0-7 0,19 2-2 0,-15 5-2 16,0 2-10-16,-1 4 2 0,2 1-6 0,-1 6 5 15,2 2 1-15,-2 5-6 0,0 3 9 0,-2 3-9 16,-2 2 3-16,0 5 10 0,-1 2-2 0,0 7 8 16,-1 1 20-16,0 1-14 0,1-2 4 0,0-2-10 0,1-2 0 15,0-1-18-15,2 2-6 0,-1-1-5 0,1-2-12 16,1-1-91-16,0-2-70 0,0-3-6 0,-1-3-167 16</inkml:trace>
  <inkml:trace contextRef="#ctx0" brushRef="#br0" timeOffset="4284.96">10602 9336 104 0,'-6'-2'21'16,"6"1"-69"-16,-3-1-28 0,3 0 76 0,-3 0 3 0,3 2 0 0,0 0-1 0,0 0-1 0,0 0-6 0,0 0 9 0,0 0-4 0,0 0 8 15,0 0 22-15,0 0-14 0,0 0 18 0,0 0-20 16,-1 0 4-16,0 0 23 0,0-1-14 0,0 0 16 16,0 1-13-16,0 0-18 0,1 0 10 0,-2 0-15 15,1 0-10-15,-1 0 18 0,0 0-15 0,1 0 18 0,-2 0-13 16,-29-5 5-16,26 7 5 0,1-1-3 15,-2 0-1-15,3-1 7 0,-2 0-6 16,3 0 7-16,-2 0-3 0,-1 0-7 0,1 1 2 0,-4-1-4 0,-2 0 0 0,3 0-3 16,-1 0-5-16,0 0 2 15,0 0 9-15,0 0-9 0,1 0 11 0,0 0-12 0,-1 0-4 16,-4 0 9-16,1 0-7 0,3 1 9 16,0-1 9-16,-3 2-14 0,1-1 15 0,1 0-16 15,-2 0 0-15,0 1 27 0,0 0-17 0,2 1 21 16,-1 0-6-16,0-1-11 0,-1 2 10 0,0-1-12 15,0 0-6-15,-3 1 8 0,3-1-13 0,-2 3 12 0,-2 0-7 0,2 0-3 0,2 4 4 16,-4-4-6-16,1 3-13 0,-1 0 16 0,0-2-11 16,3 2 14-16,3 0 3 15,0 0-12-15,-1 1 10 0,2 0-11 0,-3-2 2 0,0 2 16 16,3-1-7-16,-3-2 11 0,4 3-3 0,2 0-2 0,0-1 0 16,4 3-4-16,-4-3-15 0,1 2 12 0,2 2-9 0,2-2 10 15,-3 3 1-15,3-1-10 16,1 2 8-16,-1-1-11 0,1 1-2 0,1 1 15 0,-1-1-10 0,4 1 13 15,-1 0-1-15,4 0-5 16,-1-2 10-16,-2 2-12 0,1-3-12 0,-2 1 18 0,2-1-13 0,3 0 16 16,-3 1-3-16,3-1-11 15,4 4 6-15,-4-5-9 0,6 1-3 0,-7-2 15 0,2 0-9 16,3 1 10-16,-5-2-5 0,6 1-5 16,-4-3 5-16,5 5-5 0,2-3-13 0,-1 1 23 0,1 1-13 15,-3-5 16-15,2 3-5 0,-1-3-10 16,0-1 11-16,-1 0-12 0,0-1 2 0,-2 1 6 0,3 1-6 15,-2-2 7-15,3-1 1 0,-1-2-3 0,2 0 3 0,-3 1-6 0,1-3-5 0,1 0 12 16,1-2-8-16,0 0 12 16,1-1 1-16,3-1-13 0,1 1 12 0,-4-4-13 15,3 2 1-15,0-2 6 0,-6-4-6 0,10 3 8 16,-4-6-2-16,1 3-5 0,0-1 0 0,-4-3-1 0,2 2 0 16,-3-3 2-16,1 4-2 0,-2 1 2 15,-1-1 9-15,-3 1-10 0,0-4 11 0,-3-3-12 16,0 2 1-16,-2-1 6 0,0 0-12 0,0-1 10 15,-4-3 6-15,1-2-6 0,1 0 15 0,-2-1-15 16,-1-1 1-16,-1-4 5 0,0 4-10 0,-1-1 9 16,-1 1-5-16,-1 0 4 0,-1-1 4 0,-1 1-3 0,0-2-7 15,-2 6 9-15,0-1-9 0,2 3 10 0,-2-1-5 0,1 1-3 16,-2 1 3-16,0 0-4 0,-3 2 1 0,1 3 0 16,-2-1-1-16,1 3 0 0,1 2-2 0,-2 1-1 15,-3 3 1-15,1 0-2 0,-3 1-1 0,-2 2-2 16,3 1-4-16,-7 2 3 0,-2 3-6 15,-1 3-45-15,0 4-4 0,-1 3-19 0,-2 3-45 0,-3 5-42 0,-3-1-98 16</inkml:trace>
  <inkml:trace contextRef="#ctx0" brushRef="#br0" timeOffset="12235.56">18504 12954 485 0,'-3'-22'71'0,"-4"4"59"0,3 1 80 0,1 5-177 0,3 3 19 0,6 4-15 0,-3 0-18 16,3 0 9-16,-1 1-17 0,0 1-6 0,1-2 9 0,2 3-9 0,-1-1-2 0,-3 0 29 0,3 2-15 15,-3-2 20-15,-1 3-17 0,1 1-7 0,0 0 3 0,-1 3-5 16,2 1-8-16,-2 3 8 0,0 2-8 0,1 3 9 16,-1 1-1-16,1 6-4 0,-1 3 5 0,-1 1-7 15,1 4-13-15,-1 5 17 0,-1-3-13 16,0 5 14-16,-2 1-11 0,0-3 2 0,0 2 7 15,0 0-5-15,-2 0-5 0,0 1 6 0,1-2-6 0,-3-3 7 16,2 0-1-16,0-2 1 0,-1-1 6 0,2 0-6 16,-2-1-6-16,2-3 13 0,0-3-6 15,-1-2 10-15,2 1-9 0,0-6-36 0,0-2-15 0,1-4-10 0,-2-1-63 16,1-4-42-16,1-3-30 0,0 0 0 0,0 0-36 16</inkml:trace>
  <inkml:trace contextRef="#ctx0" brushRef="#br0" timeOffset="12587.62">18514 12980 530 0,'-10'-22'83'0,"4"8"-41"15,1 2 8-15,2 5-16 0,1-2 11 0,-1 3-28 16,2 0-1-16,1 6-11 0,0 0-11 0,0 0 5 16,0-1-4-16,1 0 5 0,15-14-8 0,-7 12 5 0,0 1 6 0,2-1-3 15,-2-1-5-15,-1 1 13 0,3 0-15 16,1 2 15-16,-2 1-3 0,1 2-5 0,-2 3 9 0,-1 2-11 0,1 2-17 16,-1 1 19-16,-4 2-8 0,0 1 13 15,-2 0 3-15,-2 5-2 0,-1 0 5 16,-3 5-6-16,-1 1-4 0,-3-3 16 0,1 7-11 0,-2-4 15 0,0 0 0 0,-2-1-9 15,1-5 11-15,-3-1-13 0,2 0-16 0,1-4 22 16,-1-1-13-16,2-2 19 0,-1-2 6 0,4-2-36 16,0-2-14-16,4-1-13 0,2-3-61 0,0 0-70 15,0 0-39-15</inkml:trace>
  <inkml:trace contextRef="#ctx0" brushRef="#br0" timeOffset="12999.25">18822 13125 911 0,'-5'-11'147'0,"3"2"-103"0,0 0-31 15,2 3-3-15,1 2-17 16,-1 1 0-16,7-1-8 0,-1 1 6 0,-1-3 1 0,6 2-1 0,-5-3 14 0,1 0-8 15,1 3 7-15,-3-1 32 0,5 0-17 0,0 4 21 0,-3 0-18 16,1 1-19-16,-4 3 7 0,2 1-12 0,0 2-11 16,0 2 13-1,0 2-15-15,-1 1 15 0,2 3-4 0,-4 1-1 0,1 0 7 16,-1 2-7-16,-4-2 1 0,-1 1 12 0,-3 2-6 16,3 0 8-16,-4-1-7 0,-3-3 13 0,0-1 10 0,-3-2-2 0,1 1-1 0,3-3 10 15,-1 0-4 1,0-3 9-16,1-1-1 0,2-2-2 0,6-3 3 0,0 0-1 15,-8-5 4-15,4-2-12 0,4-2-1 0,-4-2-1 16,2-1 4-16,3-4-13 0,-3-2 2 0,7-2-6 0,-2-4 0 0,2-1-8 0,7-2 3 0,-7-4-4 31,8-2 1-31,-2 0-12 0,2 0-4 0,2 4-5 16,1 2-20-16,-1 1 10 0,-2 3-19 0,-1 5 14 16,-1 3-24-16,0 4-9 0,-3 3-11 0,0 2-4 15,-1 3-50-15,-1 4-32 0,1 1-29 0,-2 2 4 16,2 2-19-16</inkml:trace>
  <inkml:trace contextRef="#ctx0" brushRef="#br0" timeOffset="16086.48">19475 12715 21 0,'-3'0'3'0,"0"-2"103"0,3 2 3 0,0 0 21 0,0 0-4 0,0 0-62 0,0 0-9 0,0 0-15 15,0 0-28-15,0 0-4 0,0 1 11 0,0 0-8 16,0 1 14-16,0-1 8 0,2 0-12 0,-2 0 12 15,1 0-1-15,0 0-13 0,0 0 10 0,0 0-13 16,0 0-6-16,2 0 16 0,-2 0-18 0,30 19 18 0,-27-17-16 16,2 0-6-16,-3 1 11 0,2-1-10 0,0 1-2 15,0 0 11-15,1-1-9 0,-3 0 12 0,3-1-2 0,-2 1 0 16,2 0 2-16,1 0-3 0,0 1-12 0,1-1 8 16,0 0-6-16,1 0 7 0,0 0 0 0,3 0-6 15,0 0 6-15,-1 2-7 0,2-1-6 0,-4 0 6 16,2 0-10-16,2-1 10 0,-4 1 0 0,4-1-4 15,0 1 7-15,-2 0-8 0,5 0-2 0,0 0 7 16,-7-2-8-16,7 1 8 0,-3 0-1 0,-2 0-1 16,3 0 2-16,-5 0-4 0,3 0-15 0,-2-2 18 15,-1 2-3-15,-1 0 7 0,0-1-7 0,-2 1 0 0,1-1 5 16,-2 0-4-16,0 0-5 0,-1-1 10 0,-1 1-6 16,1 0 9-16,-1 0-2 0,-1 0-4 0,-2-2 0 15,0 0-3-15,0 0-8 0,0 0 14 0,0 0-6 0,0 0 9 16,0 0-5-16,0 0 2 0,0 1 0 0,0 0 0 15,0 0-15-15,0 0 9 16,0 0-8-16,0 0 10 0,0 0 4 0,-11 25-8 16,6-21 5-16,1 0-5 0,-3 1 8 0,0 1-8 0,2 0 1 15,-3-2-4-15,2 1 13 0,1 0-14 0,-1 2 10 16,-1 1-11-16,-2 1 3 0,-1 0 3 0,-3-1-8 0,1 6 7 16,-2-1 3-16,-1 3-2 0,0 1 5 0,-2-1-6 15,-1 1-7-15,2 1 9 0,-1 0-12 0,2 1 12 0,1 2 8 0,-5-1-10 16,0 1 9-16,-4 0-12 0,5 2-2 15,-1 0 11-15,-1-2-6 0,-1-1 8 0,-1 0 1 0,1-1-4 16,-1-3 5-16,1-1-6 0,1 1-2 0,-1-1-2 16,3 1-14-16,2-4 7 0,3-1-11 0,1-4-32 15,1-2 3-15,6-1-19 0,-8-2-39 0,9-1-29 16,4-2-47-16</inkml:trace>
  <inkml:trace contextRef="#ctx0" brushRef="#br0" timeOffset="16466.96">20244 12557 391 0,'-4'-11'461'0,"2"1"-302"0,-6 1-110 0,8 3 16 16,0 2-22-16,0 3-43 0,2 3-3 0,-3 2-13 0,-1 2-2 0,3 3 14 16,1 0 1-16,3 2 4 0,1 0 17 0,-4 2-2 0,2 3 8 15,-2-2-8-15,1 5-4 0,2 0 2 0,-2 0-4 16,3 4 4-16,-3-1 3 0,5 4-6 0,-1 1-3 15,-2 3-2 1,3 5-12-16,-2 1 9 0,0 1-3 0,1 3 7 16,-2 0 6-16,1 4-13 0,-1 2 7 0,1 3-9 15,-2-1 1-15,0 4 5 0,-1 0-2 0,-2 0 6 0,1 2 4 0,-2 2-24 0,0 0-32 0,-1 4-5 32,-1 0-148-32,-2 0-124 0</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2-08T02:42:16.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4D2D3FB3-6A71-9E08-D316-05E0792301E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B1164DB6-0054-8BCD-08AA-EAE88930F003}"/>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3556" name="Rectangle 4">
            <a:extLst>
              <a:ext uri="{FF2B5EF4-FFF2-40B4-BE49-F238E27FC236}">
                <a16:creationId xmlns:a16="http://schemas.microsoft.com/office/drawing/2014/main" id="{F3118AE5-7D8A-48F5-03A1-0CF721C7A98D}"/>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865C61CB-4562-003B-B516-DF088D575CA0}"/>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2A93C792-6619-4E2B-5FAC-E6C6C9D0E87F}"/>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FE146CF3-22BF-C156-1BDB-714721F5C21C}"/>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A8CC1CB-9446-4657-A0C4-921F641CA32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6EF4-9DA2-95A8-D07C-5BFB92E24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8EFCC-48EC-3520-7C5F-FE01735BF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9D785-68A9-D23A-7585-D9919F8255A7}"/>
              </a:ext>
            </a:extLst>
          </p:cNvPr>
          <p:cNvSpPr>
            <a:spLocks noGrp="1"/>
          </p:cNvSpPr>
          <p:nvPr>
            <p:ph type="body" idx="1"/>
          </p:nvPr>
        </p:nvSpPr>
        <p:spPr/>
        <p:txBody>
          <a:bodyPr/>
          <a:lstStyle/>
          <a:p>
            <a:r>
              <a:rPr lang="en-US" dirty="0"/>
              <a:t>Making 16 different geometry</a:t>
            </a:r>
            <a:endParaRPr lang="en-IN" dirty="0"/>
          </a:p>
        </p:txBody>
      </p:sp>
      <p:sp>
        <p:nvSpPr>
          <p:cNvPr id="4" name="Slide Number Placeholder 3">
            <a:extLst>
              <a:ext uri="{FF2B5EF4-FFF2-40B4-BE49-F238E27FC236}">
                <a16:creationId xmlns:a16="http://schemas.microsoft.com/office/drawing/2014/main" id="{4C0DEDA9-ED5D-69B4-7A1A-DA6DBD912B50}"/>
              </a:ext>
            </a:extLst>
          </p:cNvPr>
          <p:cNvSpPr>
            <a:spLocks noGrp="1"/>
          </p:cNvSpPr>
          <p:nvPr>
            <p:ph type="sldNum" sz="quarter" idx="10"/>
          </p:nvPr>
        </p:nvSpPr>
        <p:spPr/>
        <p:txBody>
          <a:bodyPr/>
          <a:lstStyle/>
          <a:p>
            <a:fld id="{C9B65369-2684-4A9E-AF90-F1D9AF284A14}" type="slidenum">
              <a:rPr lang="en-IN" smtClean="0"/>
              <a:t>46</a:t>
            </a:fld>
            <a:endParaRPr lang="en-IN"/>
          </a:p>
        </p:txBody>
      </p:sp>
    </p:spTree>
    <p:extLst>
      <p:ext uri="{BB962C8B-B14F-4D97-AF65-F5344CB8AC3E}">
        <p14:creationId xmlns:p14="http://schemas.microsoft.com/office/powerpoint/2010/main" val="3049664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Making 16 different geometry</a:t>
            </a:r>
            <a:endParaRPr lang="en-IN" dirty="0"/>
          </a:p>
        </p:txBody>
      </p:sp>
      <p:sp>
        <p:nvSpPr>
          <p:cNvPr id="4" name="Slide Number Placeholder 3"/>
          <p:cNvSpPr>
            <a:spLocks noGrp="1"/>
          </p:cNvSpPr>
          <p:nvPr>
            <p:ph type="sldNum" sz="quarter" idx="10"/>
          </p:nvPr>
        </p:nvSpPr>
        <p:spPr/>
        <p:txBody>
          <a:bodyPr/>
          <a:lstStyle/>
          <a:p>
            <a:fld id="{C9B65369-2684-4A9E-AF90-F1D9AF284A14}" type="slidenum">
              <a:rPr lang="en-IN" smtClean="0"/>
              <a:t>47</a:t>
            </a:fld>
            <a:endParaRPr lang="en-IN"/>
          </a:p>
        </p:txBody>
      </p:sp>
    </p:spTree>
    <p:extLst>
      <p:ext uri="{BB962C8B-B14F-4D97-AF65-F5344CB8AC3E}">
        <p14:creationId xmlns:p14="http://schemas.microsoft.com/office/powerpoint/2010/main" val="447068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Comparison of Overall heat transfer coefficient </a:t>
            </a:r>
            <a:endParaRPr lang="en-IN" dirty="0"/>
          </a:p>
        </p:txBody>
      </p:sp>
      <p:sp>
        <p:nvSpPr>
          <p:cNvPr id="4" name="Slide Number Placeholder 3"/>
          <p:cNvSpPr>
            <a:spLocks noGrp="1"/>
          </p:cNvSpPr>
          <p:nvPr>
            <p:ph type="sldNum" sz="quarter" idx="10"/>
          </p:nvPr>
        </p:nvSpPr>
        <p:spPr/>
        <p:txBody>
          <a:bodyPr/>
          <a:lstStyle/>
          <a:p>
            <a:fld id="{C9B65369-2684-4A9E-AF90-F1D9AF284A14}" type="slidenum">
              <a:rPr lang="en-IN" smtClean="0"/>
              <a:t>50</a:t>
            </a:fld>
            <a:endParaRPr lang="en-IN"/>
          </a:p>
        </p:txBody>
      </p:sp>
    </p:spTree>
    <p:extLst>
      <p:ext uri="{BB962C8B-B14F-4D97-AF65-F5344CB8AC3E}">
        <p14:creationId xmlns:p14="http://schemas.microsoft.com/office/powerpoint/2010/main" val="1006250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5DE03043-4290-CD30-8DD0-9E10514A0F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FAE8067-EA09-4F4E-EBA6-A2DFEB1BEB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B7920C0-C24F-F63A-8763-5F96758857F0}"/>
              </a:ext>
            </a:extLst>
          </p:cNvPr>
          <p:cNvSpPr>
            <a:spLocks noGrp="1" noChangeArrowheads="1"/>
          </p:cNvSpPr>
          <p:nvPr>
            <p:ph type="sldNum" sz="quarter" idx="12"/>
          </p:nvPr>
        </p:nvSpPr>
        <p:spPr>
          <a:ln/>
        </p:spPr>
        <p:txBody>
          <a:bodyPr/>
          <a:lstStyle>
            <a:lvl1pPr>
              <a:defRPr/>
            </a:lvl1pPr>
          </a:lstStyle>
          <a:p>
            <a:fld id="{4C796103-8595-43D7-8535-D9AA4640C32B}" type="slidenum">
              <a:rPr lang="en-US" altLang="en-US"/>
              <a:pPr/>
              <a:t>‹#›</a:t>
            </a:fld>
            <a:endParaRPr lang="en-US" altLang="en-US"/>
          </a:p>
        </p:txBody>
      </p:sp>
    </p:spTree>
    <p:extLst>
      <p:ext uri="{BB962C8B-B14F-4D97-AF65-F5344CB8AC3E}">
        <p14:creationId xmlns:p14="http://schemas.microsoft.com/office/powerpoint/2010/main" val="359215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78C695E8-363B-4695-0CC0-1166A649C8B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A05DDE-3A41-CF2F-19C2-E799839764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B0430C-AE87-770F-0D2A-3B0DAEF166DF}"/>
              </a:ext>
            </a:extLst>
          </p:cNvPr>
          <p:cNvSpPr>
            <a:spLocks noGrp="1" noChangeArrowheads="1"/>
          </p:cNvSpPr>
          <p:nvPr>
            <p:ph type="sldNum" sz="quarter" idx="12"/>
          </p:nvPr>
        </p:nvSpPr>
        <p:spPr>
          <a:ln/>
        </p:spPr>
        <p:txBody>
          <a:bodyPr/>
          <a:lstStyle>
            <a:lvl1pPr>
              <a:defRPr/>
            </a:lvl1pPr>
          </a:lstStyle>
          <a:p>
            <a:fld id="{5AE22534-6D43-445F-8613-144756748380}" type="slidenum">
              <a:rPr lang="en-US" altLang="en-US"/>
              <a:pPr/>
              <a:t>‹#›</a:t>
            </a:fld>
            <a:endParaRPr lang="en-US" altLang="en-US"/>
          </a:p>
        </p:txBody>
      </p:sp>
    </p:spTree>
    <p:extLst>
      <p:ext uri="{BB962C8B-B14F-4D97-AF65-F5344CB8AC3E}">
        <p14:creationId xmlns:p14="http://schemas.microsoft.com/office/powerpoint/2010/main" val="3088364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8F40B13-0945-20AB-0332-0C5D1473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DA03C9-F9E8-2B17-8E8D-5E0D8ED0F0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9CCDAEE-1CCB-A9C0-37AF-D553CF046CA4}"/>
              </a:ext>
            </a:extLst>
          </p:cNvPr>
          <p:cNvSpPr>
            <a:spLocks noGrp="1" noChangeArrowheads="1"/>
          </p:cNvSpPr>
          <p:nvPr>
            <p:ph type="sldNum" sz="quarter" idx="12"/>
          </p:nvPr>
        </p:nvSpPr>
        <p:spPr>
          <a:ln/>
        </p:spPr>
        <p:txBody>
          <a:bodyPr/>
          <a:lstStyle>
            <a:lvl1pPr>
              <a:defRPr/>
            </a:lvl1pPr>
          </a:lstStyle>
          <a:p>
            <a:fld id="{58F38F0F-331E-4FC6-8642-4414D5435C39}" type="slidenum">
              <a:rPr lang="en-US" altLang="en-US"/>
              <a:pPr/>
              <a:t>‹#›</a:t>
            </a:fld>
            <a:endParaRPr lang="en-US" altLang="en-US"/>
          </a:p>
        </p:txBody>
      </p:sp>
    </p:spTree>
    <p:extLst>
      <p:ext uri="{BB962C8B-B14F-4D97-AF65-F5344CB8AC3E}">
        <p14:creationId xmlns:p14="http://schemas.microsoft.com/office/powerpoint/2010/main" val="377254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4035C9FD-66C5-0F78-C341-31E3E95B56D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5CD550-639E-0820-BA12-099D9C82C0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F59B8E8-F1EF-FEA8-FD31-360296E52816}"/>
              </a:ext>
            </a:extLst>
          </p:cNvPr>
          <p:cNvSpPr>
            <a:spLocks noGrp="1" noChangeArrowheads="1"/>
          </p:cNvSpPr>
          <p:nvPr>
            <p:ph type="sldNum" sz="quarter" idx="12"/>
          </p:nvPr>
        </p:nvSpPr>
        <p:spPr>
          <a:ln/>
        </p:spPr>
        <p:txBody>
          <a:bodyPr/>
          <a:lstStyle>
            <a:lvl1pPr>
              <a:defRPr/>
            </a:lvl1pPr>
          </a:lstStyle>
          <a:p>
            <a:fld id="{DEDA317E-8874-49A9-A533-BC08FD48BC9C}" type="slidenum">
              <a:rPr lang="en-US" altLang="en-US"/>
              <a:pPr/>
              <a:t>‹#›</a:t>
            </a:fld>
            <a:endParaRPr lang="en-US" altLang="en-US"/>
          </a:p>
        </p:txBody>
      </p:sp>
    </p:spTree>
    <p:extLst>
      <p:ext uri="{BB962C8B-B14F-4D97-AF65-F5344CB8AC3E}">
        <p14:creationId xmlns:p14="http://schemas.microsoft.com/office/powerpoint/2010/main" val="1704950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11B54FAC-7DCC-B64A-5C4B-D84EC3E4C42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EB746D2-6B2F-87CC-D3B4-20BD749FBE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15C89F5-C536-F02E-0997-213C3C5C4787}"/>
              </a:ext>
            </a:extLst>
          </p:cNvPr>
          <p:cNvSpPr>
            <a:spLocks noGrp="1" noChangeArrowheads="1"/>
          </p:cNvSpPr>
          <p:nvPr>
            <p:ph type="sldNum" sz="quarter" idx="12"/>
          </p:nvPr>
        </p:nvSpPr>
        <p:spPr>
          <a:ln/>
        </p:spPr>
        <p:txBody>
          <a:bodyPr/>
          <a:lstStyle>
            <a:lvl1pPr>
              <a:defRPr/>
            </a:lvl1pPr>
          </a:lstStyle>
          <a:p>
            <a:fld id="{1DB13F7F-F3D4-4D5E-B269-7CDF3C9A1449}" type="slidenum">
              <a:rPr lang="en-US" altLang="en-US"/>
              <a:pPr/>
              <a:t>‹#›</a:t>
            </a:fld>
            <a:endParaRPr lang="en-US" altLang="en-US"/>
          </a:p>
        </p:txBody>
      </p:sp>
    </p:spTree>
    <p:extLst>
      <p:ext uri="{BB962C8B-B14F-4D97-AF65-F5344CB8AC3E}">
        <p14:creationId xmlns:p14="http://schemas.microsoft.com/office/powerpoint/2010/main" val="381168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8A063F2C-8980-B888-3DF8-6FB4184EA68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BC33005-9276-1381-319A-C1A9E44E46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52CFAB-ADE1-7746-CE2A-C6191333F950}"/>
              </a:ext>
            </a:extLst>
          </p:cNvPr>
          <p:cNvSpPr>
            <a:spLocks noGrp="1" noChangeArrowheads="1"/>
          </p:cNvSpPr>
          <p:nvPr>
            <p:ph type="sldNum" sz="quarter" idx="12"/>
          </p:nvPr>
        </p:nvSpPr>
        <p:spPr>
          <a:ln/>
        </p:spPr>
        <p:txBody>
          <a:bodyPr/>
          <a:lstStyle>
            <a:lvl1pPr>
              <a:defRPr/>
            </a:lvl1pPr>
          </a:lstStyle>
          <a:p>
            <a:fld id="{235F0A31-EAC4-4404-ACCF-D30F0806D483}" type="slidenum">
              <a:rPr lang="en-US" altLang="en-US"/>
              <a:pPr/>
              <a:t>‹#›</a:t>
            </a:fld>
            <a:endParaRPr lang="en-US" altLang="en-US"/>
          </a:p>
        </p:txBody>
      </p:sp>
    </p:spTree>
    <p:extLst>
      <p:ext uri="{BB962C8B-B14F-4D97-AF65-F5344CB8AC3E}">
        <p14:creationId xmlns:p14="http://schemas.microsoft.com/office/powerpoint/2010/main" val="3491072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F44426-AEF4-7BA5-CDE8-704CDF7D9B7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D71B0AB-C343-0BAD-FE6E-5C307C494D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318BDB8-3980-90AB-E78E-05AC78A7EF93}"/>
              </a:ext>
            </a:extLst>
          </p:cNvPr>
          <p:cNvSpPr>
            <a:spLocks noGrp="1" noChangeArrowheads="1"/>
          </p:cNvSpPr>
          <p:nvPr>
            <p:ph type="sldNum" sz="quarter" idx="12"/>
          </p:nvPr>
        </p:nvSpPr>
        <p:spPr>
          <a:ln/>
        </p:spPr>
        <p:txBody>
          <a:bodyPr/>
          <a:lstStyle>
            <a:lvl1pPr>
              <a:defRPr/>
            </a:lvl1pPr>
          </a:lstStyle>
          <a:p>
            <a:fld id="{C04F8B36-2AE3-444E-AD97-87F272B97173}" type="slidenum">
              <a:rPr lang="en-US" altLang="en-US"/>
              <a:pPr/>
              <a:t>‹#›</a:t>
            </a:fld>
            <a:endParaRPr lang="en-US" altLang="en-US"/>
          </a:p>
        </p:txBody>
      </p:sp>
    </p:spTree>
    <p:extLst>
      <p:ext uri="{BB962C8B-B14F-4D97-AF65-F5344CB8AC3E}">
        <p14:creationId xmlns:p14="http://schemas.microsoft.com/office/powerpoint/2010/main" val="852252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838C18A-4808-794B-C1BB-8EEFCEA3AAF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B6A0AD1-5295-95F1-C4A3-51A826D826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B61CE58-0615-C96A-AC12-95392E47362A}"/>
              </a:ext>
            </a:extLst>
          </p:cNvPr>
          <p:cNvSpPr>
            <a:spLocks noGrp="1" noChangeArrowheads="1"/>
          </p:cNvSpPr>
          <p:nvPr>
            <p:ph type="sldNum" sz="quarter" idx="12"/>
          </p:nvPr>
        </p:nvSpPr>
        <p:spPr>
          <a:ln/>
        </p:spPr>
        <p:txBody>
          <a:bodyPr/>
          <a:lstStyle>
            <a:lvl1pPr>
              <a:defRPr/>
            </a:lvl1pPr>
          </a:lstStyle>
          <a:p>
            <a:fld id="{FC905A2C-F16F-4E75-9AB3-D25E8025BDAA}" type="slidenum">
              <a:rPr lang="en-US" altLang="en-US"/>
              <a:pPr/>
              <a:t>‹#›</a:t>
            </a:fld>
            <a:endParaRPr lang="en-US" altLang="en-US"/>
          </a:p>
        </p:txBody>
      </p:sp>
    </p:spTree>
    <p:extLst>
      <p:ext uri="{BB962C8B-B14F-4D97-AF65-F5344CB8AC3E}">
        <p14:creationId xmlns:p14="http://schemas.microsoft.com/office/powerpoint/2010/main" val="416358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6EA744F-53EA-4D96-C06B-834C6915361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AC4F0B9-21DB-DA45-744E-59DE5CB8D7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1254F34-62C8-BEC4-55A9-DBA86508E5C9}"/>
              </a:ext>
            </a:extLst>
          </p:cNvPr>
          <p:cNvSpPr>
            <a:spLocks noGrp="1" noChangeArrowheads="1"/>
          </p:cNvSpPr>
          <p:nvPr>
            <p:ph type="sldNum" sz="quarter" idx="12"/>
          </p:nvPr>
        </p:nvSpPr>
        <p:spPr>
          <a:ln/>
        </p:spPr>
        <p:txBody>
          <a:bodyPr/>
          <a:lstStyle>
            <a:lvl1pPr>
              <a:defRPr/>
            </a:lvl1pPr>
          </a:lstStyle>
          <a:p>
            <a:fld id="{F6430458-2846-4597-9EC0-35E5AB2C8507}" type="slidenum">
              <a:rPr lang="en-US" altLang="en-US"/>
              <a:pPr/>
              <a:t>‹#›</a:t>
            </a:fld>
            <a:endParaRPr lang="en-US" altLang="en-US"/>
          </a:p>
        </p:txBody>
      </p:sp>
    </p:spTree>
    <p:extLst>
      <p:ext uri="{BB962C8B-B14F-4D97-AF65-F5344CB8AC3E}">
        <p14:creationId xmlns:p14="http://schemas.microsoft.com/office/powerpoint/2010/main" val="168271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83BB1D26-79C9-1BA2-6213-95D7E2119D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EF325C-C830-AEFA-9CA9-0C187D212E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58D0DD9-2837-5592-36DF-6332049DBE90}"/>
              </a:ext>
            </a:extLst>
          </p:cNvPr>
          <p:cNvSpPr>
            <a:spLocks noGrp="1" noChangeArrowheads="1"/>
          </p:cNvSpPr>
          <p:nvPr>
            <p:ph type="sldNum" sz="quarter" idx="12"/>
          </p:nvPr>
        </p:nvSpPr>
        <p:spPr>
          <a:ln/>
        </p:spPr>
        <p:txBody>
          <a:bodyPr/>
          <a:lstStyle>
            <a:lvl1pPr>
              <a:defRPr/>
            </a:lvl1pPr>
          </a:lstStyle>
          <a:p>
            <a:fld id="{C4247775-E805-48D5-A70B-3F69C4BB14AC}" type="slidenum">
              <a:rPr lang="en-US" altLang="en-US"/>
              <a:pPr/>
              <a:t>‹#›</a:t>
            </a:fld>
            <a:endParaRPr lang="en-US" altLang="en-US"/>
          </a:p>
        </p:txBody>
      </p:sp>
    </p:spTree>
    <p:extLst>
      <p:ext uri="{BB962C8B-B14F-4D97-AF65-F5344CB8AC3E}">
        <p14:creationId xmlns:p14="http://schemas.microsoft.com/office/powerpoint/2010/main" val="90258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4D190569-F1AC-4444-88D0-9BA1D2972A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BFF79D-DEAC-7375-DE9E-FF65E0063E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95F524B-37CF-5FAC-0683-211965B5B2AA}"/>
              </a:ext>
            </a:extLst>
          </p:cNvPr>
          <p:cNvSpPr>
            <a:spLocks noGrp="1" noChangeArrowheads="1"/>
          </p:cNvSpPr>
          <p:nvPr>
            <p:ph type="sldNum" sz="quarter" idx="12"/>
          </p:nvPr>
        </p:nvSpPr>
        <p:spPr>
          <a:ln/>
        </p:spPr>
        <p:txBody>
          <a:bodyPr/>
          <a:lstStyle>
            <a:lvl1pPr>
              <a:defRPr/>
            </a:lvl1pPr>
          </a:lstStyle>
          <a:p>
            <a:fld id="{CB3573C1-631E-410B-BCF9-A8E75C146FEC}" type="slidenum">
              <a:rPr lang="en-US" altLang="en-US"/>
              <a:pPr/>
              <a:t>‹#›</a:t>
            </a:fld>
            <a:endParaRPr lang="en-US" altLang="en-US"/>
          </a:p>
        </p:txBody>
      </p:sp>
    </p:spTree>
    <p:extLst>
      <p:ext uri="{BB962C8B-B14F-4D97-AF65-F5344CB8AC3E}">
        <p14:creationId xmlns:p14="http://schemas.microsoft.com/office/powerpoint/2010/main" val="311716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33CD4DA9-64CF-FCF5-E782-2A49EEFBA26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AACB65C-DCB7-8247-14DB-280F37311B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FC4116A-F7F8-B06D-D692-5EC0A39B4480}"/>
              </a:ext>
            </a:extLst>
          </p:cNvPr>
          <p:cNvSpPr>
            <a:spLocks noGrp="1" noChangeArrowheads="1"/>
          </p:cNvSpPr>
          <p:nvPr>
            <p:ph type="sldNum" sz="quarter" idx="12"/>
          </p:nvPr>
        </p:nvSpPr>
        <p:spPr>
          <a:ln/>
        </p:spPr>
        <p:txBody>
          <a:bodyPr/>
          <a:lstStyle>
            <a:lvl1pPr>
              <a:defRPr/>
            </a:lvl1pPr>
          </a:lstStyle>
          <a:p>
            <a:fld id="{CD7B0B27-2B02-4246-AE01-C8272C9302D8}" type="slidenum">
              <a:rPr lang="en-US" altLang="en-US"/>
              <a:pPr/>
              <a:t>‹#›</a:t>
            </a:fld>
            <a:endParaRPr lang="en-US" altLang="en-US"/>
          </a:p>
        </p:txBody>
      </p:sp>
    </p:spTree>
    <p:extLst>
      <p:ext uri="{BB962C8B-B14F-4D97-AF65-F5344CB8AC3E}">
        <p14:creationId xmlns:p14="http://schemas.microsoft.com/office/powerpoint/2010/main" val="1220506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8B76514A-CFCB-02A6-596B-9F975D487E7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8F70EB-90CE-76D3-829D-C1C5A578A7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436FD5F-F40F-49C6-F975-FB960470C1C3}"/>
              </a:ext>
            </a:extLst>
          </p:cNvPr>
          <p:cNvSpPr>
            <a:spLocks noGrp="1" noChangeArrowheads="1"/>
          </p:cNvSpPr>
          <p:nvPr>
            <p:ph type="sldNum" sz="quarter" idx="12"/>
          </p:nvPr>
        </p:nvSpPr>
        <p:spPr>
          <a:ln/>
        </p:spPr>
        <p:txBody>
          <a:bodyPr/>
          <a:lstStyle>
            <a:lvl1pPr>
              <a:defRPr/>
            </a:lvl1pPr>
          </a:lstStyle>
          <a:p>
            <a:fld id="{CD16CCBD-9093-4DB1-8C4B-6E7A9B1002D5}" type="slidenum">
              <a:rPr lang="en-US" altLang="en-US"/>
              <a:pPr/>
              <a:t>‹#›</a:t>
            </a:fld>
            <a:endParaRPr lang="en-US" altLang="en-US"/>
          </a:p>
        </p:txBody>
      </p:sp>
    </p:spTree>
    <p:extLst>
      <p:ext uri="{BB962C8B-B14F-4D97-AF65-F5344CB8AC3E}">
        <p14:creationId xmlns:p14="http://schemas.microsoft.com/office/powerpoint/2010/main" val="2199376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7C5D079B-B783-DAB0-9037-7E2179B1869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6501A94-52ED-3CCE-137E-ED41C27CF5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B588972-A60B-1955-0686-4B7A0D4C530B}"/>
              </a:ext>
            </a:extLst>
          </p:cNvPr>
          <p:cNvSpPr>
            <a:spLocks noGrp="1" noChangeArrowheads="1"/>
          </p:cNvSpPr>
          <p:nvPr>
            <p:ph type="sldNum" sz="quarter" idx="12"/>
          </p:nvPr>
        </p:nvSpPr>
        <p:spPr>
          <a:ln/>
        </p:spPr>
        <p:txBody>
          <a:bodyPr/>
          <a:lstStyle>
            <a:lvl1pPr>
              <a:defRPr/>
            </a:lvl1pPr>
          </a:lstStyle>
          <a:p>
            <a:fld id="{CF539560-7987-4634-BCDA-D1AA49EE61C6}" type="slidenum">
              <a:rPr lang="en-US" altLang="en-US"/>
              <a:pPr/>
              <a:t>‹#›</a:t>
            </a:fld>
            <a:endParaRPr lang="en-US" altLang="en-US"/>
          </a:p>
        </p:txBody>
      </p:sp>
    </p:spTree>
    <p:extLst>
      <p:ext uri="{BB962C8B-B14F-4D97-AF65-F5344CB8AC3E}">
        <p14:creationId xmlns:p14="http://schemas.microsoft.com/office/powerpoint/2010/main" val="3504011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323A50D-0DFC-BF76-8D3A-ED224BB85B5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1507" name="Rectangle 3">
            <a:extLst>
              <a:ext uri="{FF2B5EF4-FFF2-40B4-BE49-F238E27FC236}">
                <a16:creationId xmlns:a16="http://schemas.microsoft.com/office/drawing/2014/main" id="{21F0E8A9-FC58-F5B8-BEF3-AC6FD46098A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5E277DC-30BC-5560-E2D0-E851C8909C2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CC7A8AF7-A037-50E1-995A-E12FD04284E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FF541F75-7886-048F-0E6E-BCAE776F903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A5BB8A0-8351-4409-9C6D-FFF42D5596E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3.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7.png"/><Relationship Id="rId10" Type="http://schemas.openxmlformats.org/officeDocument/2006/relationships/image" Target="../media/image20.png"/><Relationship Id="rId4" Type="http://schemas.openxmlformats.org/officeDocument/2006/relationships/image" Target="../media/image6.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png"/><Relationship Id="rId7" Type="http://schemas.openxmlformats.org/officeDocument/2006/relationships/image" Target="../media/image25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40.png"/><Relationship Id="rId11" Type="http://schemas.openxmlformats.org/officeDocument/2006/relationships/image" Target="../media/image32.png"/><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70.png"/><Relationship Id="rId3" Type="http://schemas.openxmlformats.org/officeDocument/2006/relationships/image" Target="../media/image4.png"/><Relationship Id="rId7" Type="http://schemas.openxmlformats.org/officeDocument/2006/relationships/image" Target="../media/image251.png"/><Relationship Id="rId2"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2400.png"/><Relationship Id="rId11" Type="http://schemas.openxmlformats.org/officeDocument/2006/relationships/image" Target="../media/image390.png"/><Relationship Id="rId10" Type="http://schemas.openxmlformats.org/officeDocument/2006/relationships/image" Target="../media/image380.png"/><Relationship Id="rId4" Type="http://schemas.openxmlformats.org/officeDocument/2006/relationships/image" Target="../media/image28.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30.png"/></Relationships>
</file>

<file path=ppt/slides/_rels/slide23.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0.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9.png"/><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customXml" Target="../ink/ink4.xml"/></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2.png"/><Relationship Id="rId7"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620.png"/><Relationship Id="rId4" Type="http://schemas.openxmlformats.org/officeDocument/2006/relationships/customXml" Target="../ink/ink5.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0.wmf"/><Relationship Id="rId7" Type="http://schemas.openxmlformats.org/officeDocument/2006/relationships/image" Target="../media/image72.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71.wmf"/><Relationship Id="rId4" Type="http://schemas.openxmlformats.org/officeDocument/2006/relationships/oleObject" Target="../embeddings/oleObject2.bin"/></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79.wmf"/><Relationship Id="rId7" Type="http://schemas.openxmlformats.org/officeDocument/2006/relationships/image" Target="../media/image81.wmf"/><Relationship Id="rId2" Type="http://schemas.openxmlformats.org/officeDocument/2006/relationships/oleObject" Target="../embeddings/oleObject5.bin"/><Relationship Id="rId1" Type="http://schemas.openxmlformats.org/officeDocument/2006/relationships/slideLayout" Target="../slideLayouts/slideLayout6.xml"/><Relationship Id="rId6" Type="http://schemas.openxmlformats.org/officeDocument/2006/relationships/oleObject" Target="../embeddings/oleObject6.bin"/><Relationship Id="rId11" Type="http://schemas.openxmlformats.org/officeDocument/2006/relationships/image" Target="../media/image84.png"/><Relationship Id="rId5" Type="http://schemas.openxmlformats.org/officeDocument/2006/relationships/image" Target="../media/image80.png"/><Relationship Id="rId10" Type="http://schemas.openxmlformats.org/officeDocument/2006/relationships/image" Target="../media/image83.jpeg"/><Relationship Id="rId4" Type="http://schemas.openxmlformats.org/officeDocument/2006/relationships/image" Target="../media/image4.png"/><Relationship Id="rId9" Type="http://schemas.openxmlformats.org/officeDocument/2006/relationships/image" Target="../media/image82.wmf"/></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9.jpeg"/><Relationship Id="rId1" Type="http://schemas.openxmlformats.org/officeDocument/2006/relationships/slideLayout" Target="../slideLayouts/slideLayout1.xm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281979F5-6F94-89D5-341B-93F99FB3A5A4}"/>
              </a:ext>
            </a:extLst>
          </p:cNvPr>
          <p:cNvSpPr txBox="1">
            <a:spLocks noChangeArrowheads="1"/>
          </p:cNvSpPr>
          <p:nvPr/>
        </p:nvSpPr>
        <p:spPr bwMode="auto">
          <a:xfrm>
            <a:off x="152400" y="5181600"/>
            <a:ext cx="883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b="1" dirty="0">
                <a:solidFill>
                  <a:srgbClr val="FF0000"/>
                </a:solidFill>
                <a:latin typeface="Script MT Bold" panose="03040602040607080904" pitchFamily="66" charset="0"/>
              </a:rPr>
              <a:t>An Efficient &amp; Controlled Method of Heat Transfer…..</a:t>
            </a:r>
          </a:p>
        </p:txBody>
      </p:sp>
      <p:sp>
        <p:nvSpPr>
          <p:cNvPr id="1032" name="Rectangle 10">
            <a:extLst>
              <a:ext uri="{FF2B5EF4-FFF2-40B4-BE49-F238E27FC236}">
                <a16:creationId xmlns:a16="http://schemas.microsoft.com/office/drawing/2014/main" id="{BADD6B79-1242-9730-E748-A704F64331F5}"/>
              </a:ext>
            </a:extLst>
          </p:cNvPr>
          <p:cNvSpPr>
            <a:spLocks noGrp="1" noChangeArrowheads="1"/>
          </p:cNvSpPr>
          <p:nvPr>
            <p:ph type="subTitle" idx="1"/>
          </p:nvPr>
        </p:nvSpPr>
        <p:spPr>
          <a:xfrm>
            <a:off x="1143000" y="3505200"/>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3" name="Rectangle 2">
            <a:extLst>
              <a:ext uri="{FF2B5EF4-FFF2-40B4-BE49-F238E27FC236}">
                <a16:creationId xmlns:a16="http://schemas.microsoft.com/office/drawing/2014/main" id="{B0050EBB-2855-16F6-4A64-670B2E72EADC}"/>
              </a:ext>
            </a:extLst>
          </p:cNvPr>
          <p:cNvSpPr>
            <a:spLocks noGrp="1" noChangeArrowheads="1"/>
          </p:cNvSpPr>
          <p:nvPr>
            <p:ph type="ctrTitle"/>
          </p:nvPr>
        </p:nvSpPr>
        <p:spPr>
          <a:xfrm>
            <a:off x="304800" y="228600"/>
            <a:ext cx="8839200" cy="838200"/>
          </a:xfrm>
        </p:spPr>
        <p:txBody>
          <a:bodyPr/>
          <a:lstStyle/>
          <a:p>
            <a:r>
              <a:rPr lang="en-US" altLang="en-US" sz="2800" dirty="0"/>
              <a:t>Correlations for Turbulent Forced Convection in Ducts</a:t>
            </a:r>
          </a:p>
        </p:txBody>
      </p:sp>
      <p:pic>
        <p:nvPicPr>
          <p:cNvPr id="12" name="Rectangle 19458">
            <a:extLst>
              <a:ext uri="{FF2B5EF4-FFF2-40B4-BE49-F238E27FC236}">
                <a16:creationId xmlns:a16="http://schemas.microsoft.com/office/drawing/2014/main" id="{44EDF100-0385-92F7-86EF-D85A33344D1C}"/>
              </a:ext>
            </a:extLst>
          </p:cNvPr>
          <p:cNvPicPr>
            <a:picLocks noChangeAspect="1" noChangeArrowheads="1"/>
          </p:cNvPicPr>
          <p:nvPr/>
        </p:nvPicPr>
        <p:blipFill>
          <a:blip r:embed="rId3" cstate="print"/>
          <a:srcRect/>
          <a:stretch>
            <a:fillRect/>
          </a:stretch>
        </p:blipFill>
        <p:spPr bwMode="auto">
          <a:xfrm>
            <a:off x="2362200" y="10668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5" name="Group 8">
            <a:extLst>
              <a:ext uri="{FF2B5EF4-FFF2-40B4-BE49-F238E27FC236}">
                <a16:creationId xmlns:a16="http://schemas.microsoft.com/office/drawing/2014/main" id="{4F2BF092-5A78-5A6B-73FD-02D706A23933}"/>
              </a:ext>
            </a:extLst>
          </p:cNvPr>
          <p:cNvGrpSpPr>
            <a:grpSpLocks/>
          </p:cNvGrpSpPr>
          <p:nvPr/>
        </p:nvGrpSpPr>
        <p:grpSpPr bwMode="auto">
          <a:xfrm>
            <a:off x="0" y="0"/>
            <a:ext cx="9144000" cy="6858000"/>
            <a:chOff x="0" y="0"/>
            <a:chExt cx="5760" cy="4320"/>
          </a:xfrm>
        </p:grpSpPr>
        <p:grpSp>
          <p:nvGrpSpPr>
            <p:cNvPr id="1036" name="Group 9">
              <a:extLst>
                <a:ext uri="{FF2B5EF4-FFF2-40B4-BE49-F238E27FC236}">
                  <a16:creationId xmlns:a16="http://schemas.microsoft.com/office/drawing/2014/main" id="{3D8C95F4-51A9-9435-4A52-C1FA41E75C9D}"/>
                </a:ext>
              </a:extLst>
            </p:cNvPr>
            <p:cNvGrpSpPr>
              <a:grpSpLocks/>
            </p:cNvGrpSpPr>
            <p:nvPr/>
          </p:nvGrpSpPr>
          <p:grpSpPr bwMode="auto">
            <a:xfrm>
              <a:off x="0" y="0"/>
              <a:ext cx="192" cy="4320"/>
              <a:chOff x="0" y="-48"/>
              <a:chExt cx="144" cy="4368"/>
            </a:xfrm>
          </p:grpSpPr>
          <p:sp>
            <p:nvSpPr>
              <p:cNvPr id="1046" name="Rectangle 10">
                <a:extLst>
                  <a:ext uri="{FF2B5EF4-FFF2-40B4-BE49-F238E27FC236}">
                    <a16:creationId xmlns:a16="http://schemas.microsoft.com/office/drawing/2014/main" id="{A7C883AE-8879-60C6-E725-1009F465D8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7" name="Rectangle 11">
                <a:extLst>
                  <a:ext uri="{FF2B5EF4-FFF2-40B4-BE49-F238E27FC236}">
                    <a16:creationId xmlns:a16="http://schemas.microsoft.com/office/drawing/2014/main" id="{33B33BA4-8BDD-E50F-BF5C-9956EBA68C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2">
              <a:extLst>
                <a:ext uri="{FF2B5EF4-FFF2-40B4-BE49-F238E27FC236}">
                  <a16:creationId xmlns:a16="http://schemas.microsoft.com/office/drawing/2014/main" id="{4D07FD40-121E-2002-6050-11C6E3CC32BE}"/>
                </a:ext>
              </a:extLst>
            </p:cNvPr>
            <p:cNvGrpSpPr>
              <a:grpSpLocks/>
            </p:cNvGrpSpPr>
            <p:nvPr/>
          </p:nvGrpSpPr>
          <p:grpSpPr bwMode="auto">
            <a:xfrm>
              <a:off x="5674" y="24"/>
              <a:ext cx="86" cy="4296"/>
              <a:chOff x="5616" y="-48"/>
              <a:chExt cx="144" cy="4368"/>
            </a:xfrm>
          </p:grpSpPr>
          <p:sp>
            <p:nvSpPr>
              <p:cNvPr id="1044" name="Rectangle 13">
                <a:extLst>
                  <a:ext uri="{FF2B5EF4-FFF2-40B4-BE49-F238E27FC236}">
                    <a16:creationId xmlns:a16="http://schemas.microsoft.com/office/drawing/2014/main" id="{35AFFE05-49C5-B8CE-E916-5F830A8998D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4">
                <a:extLst>
                  <a:ext uri="{FF2B5EF4-FFF2-40B4-BE49-F238E27FC236}">
                    <a16:creationId xmlns:a16="http://schemas.microsoft.com/office/drawing/2014/main" id="{27494A12-A4E1-F58C-FA18-A2A3B1DF44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8" name="Group 15">
              <a:extLst>
                <a:ext uri="{FF2B5EF4-FFF2-40B4-BE49-F238E27FC236}">
                  <a16:creationId xmlns:a16="http://schemas.microsoft.com/office/drawing/2014/main" id="{26353CE6-A4BF-1E0B-E271-5A1DF414B3B8}"/>
                </a:ext>
              </a:extLst>
            </p:cNvPr>
            <p:cNvGrpSpPr>
              <a:grpSpLocks/>
            </p:cNvGrpSpPr>
            <p:nvPr/>
          </p:nvGrpSpPr>
          <p:grpSpPr bwMode="auto">
            <a:xfrm>
              <a:off x="144" y="0"/>
              <a:ext cx="5616" cy="144"/>
              <a:chOff x="96" y="-48"/>
              <a:chExt cx="5520" cy="144"/>
            </a:xfrm>
          </p:grpSpPr>
          <p:sp>
            <p:nvSpPr>
              <p:cNvPr id="1042" name="Rectangle 16">
                <a:extLst>
                  <a:ext uri="{FF2B5EF4-FFF2-40B4-BE49-F238E27FC236}">
                    <a16:creationId xmlns:a16="http://schemas.microsoft.com/office/drawing/2014/main" id="{8035FCC1-C020-12FF-1341-12F1ACECEF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7">
                <a:extLst>
                  <a:ext uri="{FF2B5EF4-FFF2-40B4-BE49-F238E27FC236}">
                    <a16:creationId xmlns:a16="http://schemas.microsoft.com/office/drawing/2014/main" id="{D75EBF0D-9FFA-C9F4-649F-50E50B9503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9" name="Group 18">
              <a:extLst>
                <a:ext uri="{FF2B5EF4-FFF2-40B4-BE49-F238E27FC236}">
                  <a16:creationId xmlns:a16="http://schemas.microsoft.com/office/drawing/2014/main" id="{75044B6E-C420-B47D-6696-92CCB5D8C2EC}"/>
                </a:ext>
              </a:extLst>
            </p:cNvPr>
            <p:cNvGrpSpPr>
              <a:grpSpLocks/>
            </p:cNvGrpSpPr>
            <p:nvPr/>
          </p:nvGrpSpPr>
          <p:grpSpPr bwMode="auto">
            <a:xfrm>
              <a:off x="144" y="4234"/>
              <a:ext cx="5616" cy="86"/>
              <a:chOff x="96" y="4176"/>
              <a:chExt cx="5520" cy="144"/>
            </a:xfrm>
          </p:grpSpPr>
          <p:sp>
            <p:nvSpPr>
              <p:cNvPr id="1040" name="Rectangle 19">
                <a:extLst>
                  <a:ext uri="{FF2B5EF4-FFF2-40B4-BE49-F238E27FC236}">
                    <a16:creationId xmlns:a16="http://schemas.microsoft.com/office/drawing/2014/main" id="{2B88ADFB-D99B-28BE-8C71-599CF97D1D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20">
                <a:extLst>
                  <a:ext uri="{FF2B5EF4-FFF2-40B4-BE49-F238E27FC236}">
                    <a16:creationId xmlns:a16="http://schemas.microsoft.com/office/drawing/2014/main" id="{9BC29C2B-0234-6121-A46B-2B8F115E29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595EFA4E-7EA1-9E7D-78FB-B23CFD59A42C}"/>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595EFA4E-7EA1-9E7D-78FB-B23CFD59A42C}"/>
                  </a:ext>
                </a:extLst>
              </p:cNvPr>
              <p:cNvPicPr>
                <a:picLocks noRot="1" noChangeAspect="1" noEditPoints="1" noChangeArrowheads="1" noChangeShapeType="1"/>
              </p:cNvPicPr>
              <p:nvPr/>
            </p:nvPicPr>
            <p:blipFill>
              <a:blip r:embed="rId5"/>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1">
                <a:extLst>
                  <a:ext uri="{FF2B5EF4-FFF2-40B4-BE49-F238E27FC236}">
                    <a16:creationId xmlns:a16="http://schemas.microsoft.com/office/drawing/2014/main" id="{17950874-CD65-7BF2-8BFA-051DFA020575}"/>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17950874-CD65-7BF2-8BFA-051DFA020575}"/>
                  </a:ext>
                </a:extLst>
              </p:cNvPr>
              <p:cNvPicPr>
                <a:picLocks noRot="1" noChangeAspect="1" noEditPoints="1" noChangeArrowheads="1" noChangeShapeType="1"/>
              </p:cNvPicPr>
              <p:nvPr/>
            </p:nvPicPr>
            <p:blipFill>
              <a:blip r:embed="rId5"/>
              <a:stretch>
                <a:fillRect/>
              </a:stretch>
            </p:blipFill>
            <p:spPr>
              <a:xfrm>
                <a:off x="7612076" y="562926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9" name="Ink 5">
                <a:extLst>
                  <a:ext uri="{FF2B5EF4-FFF2-40B4-BE49-F238E27FC236}">
                    <a16:creationId xmlns:a16="http://schemas.microsoft.com/office/drawing/2014/main" id="{D4779531-CFD1-3BF2-BF27-D78D0283C16A}"/>
                  </a:ext>
                </a:extLst>
              </p14:cNvPr>
              <p14:cNvContentPartPr>
                <a14:cpLocks xmlns:a14="http://schemas.microsoft.com/office/drawing/2010/main" noRot="1" noChangeAspect="1" noEditPoints="1" noChangeArrowheads="1" noChangeShapeType="1"/>
              </p14:cNvContentPartPr>
              <p14:nvPr/>
            </p14:nvContentPartPr>
            <p14:xfrm>
              <a:off x="133350" y="5438775"/>
              <a:ext cx="1588" cy="9525"/>
            </p14:xfrm>
          </p:contentPart>
        </mc:Choice>
        <mc:Fallback xmlns="">
          <p:pic>
            <p:nvPicPr>
              <p:cNvPr id="1029" name="Ink 5">
                <a:extLst>
                  <a:ext uri="{FF2B5EF4-FFF2-40B4-BE49-F238E27FC236}">
                    <a16:creationId xmlns:a16="http://schemas.microsoft.com/office/drawing/2014/main" id="{D4779531-CFD1-3BF2-BF27-D78D0283C16A}"/>
                  </a:ext>
                </a:extLst>
              </p:cNvPr>
              <p:cNvPicPr>
                <a:picLocks noRot="1" noChangeAspect="1" noEditPoints="1" noChangeArrowheads="1" noChangeShapeType="1"/>
              </p:cNvPicPr>
              <p:nvPr/>
            </p:nvPicPr>
            <p:blipFill>
              <a:blip r:embed="rId9"/>
              <a:stretch>
                <a:fillRect/>
              </a:stretch>
            </p:blipFill>
            <p:spPr>
              <a:xfrm>
                <a:off x="92062" y="5429603"/>
                <a:ext cx="84164" cy="27869"/>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408D-19C3-EB11-E720-8A7A59AD6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046DA-CC7C-B43A-B912-03D7AEE75B52}"/>
              </a:ext>
            </a:extLst>
          </p:cNvPr>
          <p:cNvSpPr>
            <a:spLocks noGrp="1"/>
          </p:cNvSpPr>
          <p:nvPr>
            <p:ph type="title"/>
          </p:nvPr>
        </p:nvSpPr>
        <p:spPr>
          <a:xfrm>
            <a:off x="410831" y="93281"/>
            <a:ext cx="6416675" cy="1143000"/>
          </a:xfrm>
        </p:spPr>
        <p:txBody>
          <a:bodyPr/>
          <a:lstStyle/>
          <a:p>
            <a:r>
              <a:rPr lang="en-US" sz="2800" dirty="0"/>
              <a:t>Developing Turbulent Velocity Profile in A Circular Duct</a:t>
            </a:r>
          </a:p>
        </p:txBody>
      </p:sp>
      <p:grpSp>
        <p:nvGrpSpPr>
          <p:cNvPr id="4" name="Group 38">
            <a:extLst>
              <a:ext uri="{FF2B5EF4-FFF2-40B4-BE49-F238E27FC236}">
                <a16:creationId xmlns:a16="http://schemas.microsoft.com/office/drawing/2014/main" id="{DBBE74DC-6B00-A4B5-13CE-2536761716C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1CDF129-7C5A-1458-A40C-91BD9BB8B5D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2663F46-1283-FF73-EDCB-7B757E65C40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D4C8B7E0-3D86-11E8-EBA2-B3D55063C03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BC0C4B9-4E31-ABFC-6747-C9B9543F37C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99B8893-06BD-6D0B-272F-097D6989120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FE2966F3-CE16-635A-CF0E-6A3F27DB008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54EC2DE-1B38-06D5-1A4F-4A1EADF3E65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1D3974C-F984-64D3-D0E9-A7656348D3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3ECC5E0-E078-22FE-5DD5-0D92B84A6DA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C3C6B18-EACE-2D82-14D6-8B763C06D7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52D53B28-90CE-F5E5-2053-2E1C032190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B1CD48F-B96E-12FA-F294-AF4810EF6BE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F8B8E52-3FA6-5D58-B227-2883D9FF9C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6896926-AD30-C58A-26FC-B7724211F7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91376C50-FCB5-F638-804C-B8A5D60238F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D8B26D9-42C3-256C-0C2A-B8CB42E02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F075FFBF-B75D-E3B6-1A04-F935327BEEC2}"/>
              </a:ext>
            </a:extLst>
          </p:cNvPr>
          <p:cNvSpPr>
            <a:spLocks noGrp="1"/>
          </p:cNvSpPr>
          <p:nvPr>
            <p:ph idx="1"/>
          </p:nvPr>
        </p:nvSpPr>
        <p:spPr>
          <a:xfrm>
            <a:off x="304799" y="1066800"/>
            <a:ext cx="8626475" cy="5414348"/>
          </a:xfrm>
        </p:spPr>
        <p:txBody>
          <a:bodyPr/>
          <a:lstStyle/>
          <a:p>
            <a:r>
              <a:rPr lang="en-US" sz="2400" dirty="0"/>
              <a:t>Idealized analysis is possible with simplifying assumptions. </a:t>
            </a:r>
          </a:p>
          <a:p>
            <a:endParaRPr lang="en-US" sz="2400" dirty="0"/>
          </a:p>
        </p:txBody>
      </p:sp>
      <p:pic>
        <p:nvPicPr>
          <p:cNvPr id="22" name="Picture 21">
            <a:extLst>
              <a:ext uri="{FF2B5EF4-FFF2-40B4-BE49-F238E27FC236}">
                <a16:creationId xmlns:a16="http://schemas.microsoft.com/office/drawing/2014/main" id="{DCEEAD7A-5ACD-6C1B-78B2-6DC498955C4D}"/>
              </a:ext>
            </a:extLst>
          </p:cNvPr>
          <p:cNvPicPr>
            <a:picLocks noChangeAspect="1"/>
          </p:cNvPicPr>
          <p:nvPr/>
        </p:nvPicPr>
        <p:blipFill>
          <a:blip r:embed="rId3"/>
          <a:stretch>
            <a:fillRect/>
          </a:stretch>
        </p:blipFill>
        <p:spPr>
          <a:xfrm>
            <a:off x="457200" y="1354286"/>
            <a:ext cx="6944694" cy="24196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D6D25D2-2C9E-757A-482B-07E6DBF389B6}"/>
                  </a:ext>
                </a:extLst>
              </p:cNvPr>
              <p:cNvSpPr txBox="1"/>
              <p:nvPr/>
            </p:nvSpPr>
            <p:spPr>
              <a:xfrm>
                <a:off x="3463833" y="2759174"/>
                <a:ext cx="7389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FF0000"/>
                          </a:solidFill>
                          <a:latin typeface="Cambria Math" panose="02040503050406030204" pitchFamily="18" charset="0"/>
                        </a:rPr>
                        <m:t>𝑢</m:t>
                      </m:r>
                      <m:d>
                        <m:dPr>
                          <m:ctrlPr>
                            <a:rPr lang="en-US" sz="180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𝑥</m:t>
                          </m:r>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𝑦</m:t>
                          </m:r>
                        </m:e>
                      </m:d>
                    </m:oMath>
                  </m:oMathPara>
                </a14:m>
                <a:endParaRPr lang="en-US" sz="1800" dirty="0">
                  <a:solidFill>
                    <a:srgbClr val="FF0000"/>
                  </a:solidFill>
                </a:endParaRPr>
              </a:p>
            </p:txBody>
          </p:sp>
        </mc:Choice>
        <mc:Fallback xmlns="">
          <p:sp>
            <p:nvSpPr>
              <p:cNvPr id="23" name="TextBox 22">
                <a:extLst>
                  <a:ext uri="{FF2B5EF4-FFF2-40B4-BE49-F238E27FC236}">
                    <a16:creationId xmlns:a16="http://schemas.microsoft.com/office/drawing/2014/main" id="{AD6D25D2-2C9E-757A-482B-07E6DBF389B6}"/>
                  </a:ext>
                </a:extLst>
              </p:cNvPr>
              <p:cNvSpPr txBox="1">
                <a:spLocks noRot="1" noChangeAspect="1" noMove="1" noResize="1" noEditPoints="1" noAdjustHandles="1" noChangeArrowheads="1" noChangeShapeType="1" noTextEdit="1"/>
              </p:cNvSpPr>
              <p:nvPr/>
            </p:nvSpPr>
            <p:spPr>
              <a:xfrm>
                <a:off x="3463833" y="2759174"/>
                <a:ext cx="738985" cy="276999"/>
              </a:xfrm>
              <a:prstGeom prst="rect">
                <a:avLst/>
              </a:prstGeom>
              <a:blipFill>
                <a:blip r:embed="rId4"/>
                <a:stretch>
                  <a:fillRect l="-4132" b="-2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D79A919-094F-873D-3BA3-E8987E712113}"/>
                  </a:ext>
                </a:extLst>
              </p:cNvPr>
              <p:cNvSpPr txBox="1"/>
              <p:nvPr/>
            </p:nvSpPr>
            <p:spPr>
              <a:xfrm>
                <a:off x="2993291" y="2423172"/>
                <a:ext cx="6258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chemeClr val="accent2"/>
                          </a:solidFill>
                          <a:latin typeface="Cambria Math" panose="02040503050406030204" pitchFamily="18" charset="0"/>
                        </a:rPr>
                        <m:t>𝑢</m:t>
                      </m:r>
                      <m:r>
                        <a:rPr lang="en-US" sz="1800" b="0" i="1" smtClean="0">
                          <a:solidFill>
                            <a:schemeClr val="accent2"/>
                          </a:solidFill>
                          <a:latin typeface="Cambria Math" panose="02040503050406030204" pitchFamily="18" charset="0"/>
                        </a:rPr>
                        <m:t>𝑐</m:t>
                      </m:r>
                      <m:d>
                        <m:dPr>
                          <m:ctrlPr>
                            <a:rPr lang="en-US" sz="1800" i="1" smtClean="0">
                              <a:solidFill>
                                <a:schemeClr val="accent2"/>
                              </a:solidFill>
                              <a:latin typeface="Cambria Math" panose="02040503050406030204" pitchFamily="18" charset="0"/>
                            </a:rPr>
                          </m:ctrlPr>
                        </m:dPr>
                        <m:e>
                          <m:r>
                            <a:rPr lang="en-US" sz="1800" b="0" i="1" smtClean="0">
                              <a:solidFill>
                                <a:schemeClr val="accent2"/>
                              </a:solidFill>
                              <a:latin typeface="Cambria Math" panose="02040503050406030204" pitchFamily="18" charset="0"/>
                            </a:rPr>
                            <m:t>𝑥</m:t>
                          </m:r>
                        </m:e>
                      </m:d>
                    </m:oMath>
                  </m:oMathPara>
                </a14:m>
                <a:endParaRPr lang="en-US" sz="1800" dirty="0">
                  <a:solidFill>
                    <a:schemeClr val="accent2"/>
                  </a:solidFill>
                </a:endParaRPr>
              </a:p>
            </p:txBody>
          </p:sp>
        </mc:Choice>
        <mc:Fallback xmlns="">
          <p:sp>
            <p:nvSpPr>
              <p:cNvPr id="24" name="TextBox 23">
                <a:extLst>
                  <a:ext uri="{FF2B5EF4-FFF2-40B4-BE49-F238E27FC236}">
                    <a16:creationId xmlns:a16="http://schemas.microsoft.com/office/drawing/2014/main" id="{1D79A919-094F-873D-3BA3-E8987E712113}"/>
                  </a:ext>
                </a:extLst>
              </p:cNvPr>
              <p:cNvSpPr txBox="1">
                <a:spLocks noRot="1" noChangeAspect="1" noMove="1" noResize="1" noEditPoints="1" noAdjustHandles="1" noChangeArrowheads="1" noChangeShapeType="1" noTextEdit="1"/>
              </p:cNvSpPr>
              <p:nvPr/>
            </p:nvSpPr>
            <p:spPr>
              <a:xfrm>
                <a:off x="2993291" y="2423172"/>
                <a:ext cx="625877" cy="276999"/>
              </a:xfrm>
              <a:prstGeom prst="rect">
                <a:avLst/>
              </a:prstGeom>
              <a:blipFill>
                <a:blip r:embed="rId5"/>
                <a:stretch>
                  <a:fillRect l="-4854"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4D39CE6-2E4F-E415-3B5C-F77D2E62887E}"/>
                  </a:ext>
                </a:extLst>
              </p:cNvPr>
              <p:cNvSpPr txBox="1"/>
              <p:nvPr/>
            </p:nvSpPr>
            <p:spPr>
              <a:xfrm>
                <a:off x="407956" y="3692769"/>
                <a:ext cx="8814760" cy="2772490"/>
              </a:xfrm>
              <a:prstGeom prst="rect">
                <a:avLst/>
              </a:prstGeom>
              <a:noFill/>
            </p:spPr>
            <p:txBody>
              <a:bodyPr wrap="square">
                <a:spAutoFit/>
              </a:bodyPr>
              <a:lstStyle/>
              <a:p>
                <a:r>
                  <a:rPr lang="en-US" sz="2400" i="1" dirty="0"/>
                  <a:t>Integral of x</a:t>
                </a:r>
                <a:r>
                  <a:rPr lang="en-US" sz="2400" dirty="0"/>
                  <a:t>-momentum equation is:</a:t>
                </a: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𝑑</m:t>
                          </m:r>
                        </m:num>
                        <m:den>
                          <m:r>
                            <a:rPr lang="en-IN" sz="2400" i="1">
                              <a:solidFill>
                                <a:srgbClr val="000000"/>
                              </a:solidFill>
                              <a:latin typeface="Cambria Math" panose="02040503050406030204" pitchFamily="18" charset="0"/>
                            </a:rPr>
                            <m:t>𝑑𝑥</m:t>
                          </m:r>
                        </m:den>
                      </m:f>
                      <m:d>
                        <m:dPr>
                          <m:begChr m:val="{"/>
                          <m:endChr m:val="}"/>
                          <m:ctrlPr>
                            <a:rPr lang="en-IN" sz="2400" i="1">
                              <a:solidFill>
                                <a:srgbClr val="000000"/>
                              </a:solidFill>
                              <a:latin typeface="Cambria Math" panose="02040503050406030204" pitchFamily="18" charset="0"/>
                            </a:rPr>
                          </m:ctrlPr>
                        </m:dPr>
                        <m:e>
                          <m:nary>
                            <m:naryPr>
                              <m:limLoc m:val="undOvr"/>
                              <m:ctrlPr>
                                <a:rPr lang="en-IN" sz="2400" i="1">
                                  <a:solidFill>
                                    <a:srgbClr val="000000"/>
                                  </a:solidFill>
                                  <a:latin typeface="Cambria Math" panose="02040503050406030204" pitchFamily="18" charset="0"/>
                                </a:rPr>
                              </m:ctrlPr>
                            </m:naryPr>
                            <m:sub>
                              <m:r>
                                <a:rPr lang="en-IN" sz="2400" i="1">
                                  <a:solidFill>
                                    <a:srgbClr val="000000"/>
                                  </a:solidFill>
                                  <a:latin typeface="Cambria Math" panose="02040503050406030204" pitchFamily="18" charset="0"/>
                                </a:rPr>
                                <m:t>0</m:t>
                              </m:r>
                            </m:sub>
                            <m:sup>
                              <m:r>
                                <a:rPr lang="en-IN" sz="2400" i="1" smtClean="0">
                                  <a:solidFill>
                                    <a:srgbClr val="000000"/>
                                  </a:solidFill>
                                  <a:latin typeface="Cambria Math" panose="02040503050406030204" pitchFamily="18" charset="0"/>
                                  <a:ea typeface="Cambria Math" panose="02040503050406030204" pitchFamily="18" charset="0"/>
                                </a:rPr>
                                <m:t>𝛿</m:t>
                              </m:r>
                            </m:sup>
                            <m:e>
                              <m:r>
                                <a:rPr lang="en-US" sz="2400" i="1" smtClean="0">
                                  <a:solidFill>
                                    <a:srgbClr val="000000"/>
                                  </a:solidFill>
                                  <a:latin typeface="Cambria Math" panose="02040503050406030204" pitchFamily="18" charset="0"/>
                                </a:rPr>
                                <m:t>𝑢</m:t>
                              </m:r>
                              <m:d>
                                <m:dPr>
                                  <m:ctrlPr>
                                    <a:rPr lang="en-IN" sz="2400" i="1">
                                      <a:solidFill>
                                        <a:srgbClr val="000000"/>
                                      </a:solidFill>
                                      <a:latin typeface="Cambria Math" panose="02040503050406030204" pitchFamily="18" charset="0"/>
                                    </a:rPr>
                                  </m:ctrlPr>
                                </m:dPr>
                                <m:e>
                                  <m:sSub>
                                    <m:sSubPr>
                                      <m:ctrlPr>
                                        <a:rPr lang="en-IN"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𝑢</m:t>
                                      </m:r>
                                    </m:e>
                                    <m:sub>
                                      <m:r>
                                        <a:rPr lang="en-US" sz="2400" b="0" i="1" smtClean="0">
                                          <a:solidFill>
                                            <a:srgbClr val="000000"/>
                                          </a:solidFill>
                                          <a:latin typeface="Cambria Math" panose="02040503050406030204" pitchFamily="18" charset="0"/>
                                        </a:rPr>
                                        <m:t>𝑐</m:t>
                                      </m:r>
                                    </m:sub>
                                  </m:sSub>
                                  <m:r>
                                    <a:rPr lang="en-IN"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𝑢</m:t>
                                  </m:r>
                                </m:e>
                              </m:d>
                            </m:e>
                          </m:nary>
                          <m:d>
                            <m:dPr>
                              <m:ctrlPr>
                                <a:rPr lang="en-US" sz="240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1−</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𝑦</m:t>
                                  </m:r>
                                </m:num>
                                <m:den>
                                  <m:r>
                                    <a:rPr lang="en-US" sz="2400" b="0" i="1" smtClean="0">
                                      <a:solidFill>
                                        <a:srgbClr val="000000"/>
                                      </a:solidFill>
                                      <a:latin typeface="Cambria Math" panose="02040503050406030204" pitchFamily="18" charset="0"/>
                                    </a:rPr>
                                    <m:t>𝑅</m:t>
                                  </m:r>
                                </m:den>
                              </m:f>
                            </m:e>
                          </m:d>
                          <m:r>
                            <a:rPr lang="en-IN" sz="2400" i="1">
                              <a:solidFill>
                                <a:srgbClr val="000000"/>
                              </a:solidFill>
                              <a:latin typeface="Cambria Math" panose="02040503050406030204" pitchFamily="18" charset="0"/>
                            </a:rPr>
                            <m:t>𝑑𝑦</m:t>
                          </m:r>
                        </m:e>
                      </m:d>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𝑑</m:t>
                          </m:r>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𝑢</m:t>
                              </m:r>
                            </m:e>
                            <m:sub>
                              <m:r>
                                <a:rPr lang="en-US" sz="2400" b="0" i="1" smtClean="0">
                                  <a:solidFill>
                                    <a:srgbClr val="000000"/>
                                  </a:solidFill>
                                  <a:latin typeface="Cambria Math" panose="02040503050406030204" pitchFamily="18" charset="0"/>
                                </a:rPr>
                                <m:t>𝑐</m:t>
                              </m:r>
                            </m:sub>
                          </m:sSub>
                        </m:num>
                        <m:den>
                          <m:r>
                            <a:rPr lang="en-US" sz="2400" b="0" i="1" smtClean="0">
                              <a:solidFill>
                                <a:srgbClr val="000000"/>
                              </a:solidFill>
                              <a:latin typeface="Cambria Math" panose="02040503050406030204" pitchFamily="18" charset="0"/>
                            </a:rPr>
                            <m:t>𝑑𝑥</m:t>
                          </m:r>
                        </m:den>
                      </m:f>
                      <m:nary>
                        <m:naryPr>
                          <m:limLoc m:val="undOvr"/>
                          <m:ctrlPr>
                            <a:rPr lang="en-IN" sz="2400" i="1">
                              <a:solidFill>
                                <a:srgbClr val="000000"/>
                              </a:solidFill>
                              <a:latin typeface="Cambria Math" panose="02040503050406030204" pitchFamily="18" charset="0"/>
                            </a:rPr>
                          </m:ctrlPr>
                        </m:naryPr>
                        <m:sub>
                          <m:r>
                            <a:rPr lang="en-IN" sz="2400" i="1">
                              <a:solidFill>
                                <a:srgbClr val="000000"/>
                              </a:solidFill>
                              <a:latin typeface="Cambria Math" panose="02040503050406030204" pitchFamily="18" charset="0"/>
                            </a:rPr>
                            <m:t>0</m:t>
                          </m:r>
                        </m:sub>
                        <m:sup>
                          <m:r>
                            <a:rPr lang="en-IN" sz="2400" i="1">
                              <a:solidFill>
                                <a:srgbClr val="000000"/>
                              </a:solidFill>
                              <a:latin typeface="Cambria Math" panose="02040503050406030204" pitchFamily="18" charset="0"/>
                              <a:ea typeface="Cambria Math" panose="02040503050406030204" pitchFamily="18" charset="0"/>
                            </a:rPr>
                            <m:t>𝛿</m:t>
                          </m:r>
                        </m:sup>
                        <m:e>
                          <m:r>
                            <a:rPr lang="en-US" sz="2400" i="1">
                              <a:solidFill>
                                <a:srgbClr val="000000"/>
                              </a:solidFill>
                              <a:latin typeface="Cambria Math" panose="02040503050406030204" pitchFamily="18" charset="0"/>
                            </a:rPr>
                            <m:t>𝑢</m:t>
                          </m:r>
                        </m:e>
                      </m:nary>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1−</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𝑦</m:t>
                              </m:r>
                            </m:num>
                            <m:den>
                              <m:r>
                                <a:rPr lang="en-US" sz="2400" i="1">
                                  <a:solidFill>
                                    <a:srgbClr val="000000"/>
                                  </a:solidFill>
                                  <a:latin typeface="Cambria Math" panose="02040503050406030204" pitchFamily="18" charset="0"/>
                                </a:rPr>
                                <m:t>𝑅</m:t>
                              </m:r>
                            </m:den>
                          </m:f>
                        </m:e>
                      </m:d>
                      <m:r>
                        <a:rPr lang="en-IN" sz="2400" i="1">
                          <a:solidFill>
                            <a:srgbClr val="000000"/>
                          </a:solidFill>
                          <a:latin typeface="Cambria Math" panose="02040503050406030204" pitchFamily="18" charset="0"/>
                        </a:rPr>
                        <m:t>𝑑𝑦</m:t>
                      </m:r>
                      <m:r>
                        <a:rPr lang="en-US" sz="2400" b="0" i="1" smtClean="0">
                          <a:solidFill>
                            <a:srgbClr val="000000"/>
                          </a:solidFill>
                          <a:latin typeface="Cambria Math" panose="02040503050406030204" pitchFamily="18" charset="0"/>
                        </a:rPr>
                        <m:t>= </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1</m:t>
                          </m:r>
                        </m:num>
                        <m:den>
                          <m:r>
                            <a:rPr lang="en-US" sz="2400" b="0" i="1" smtClean="0">
                              <a:solidFill>
                                <a:srgbClr val="000000"/>
                              </a:solidFill>
                              <a:latin typeface="Cambria Math" panose="02040503050406030204" pitchFamily="18" charset="0"/>
                              <a:ea typeface="Cambria Math" panose="02040503050406030204" pitchFamily="18" charset="0"/>
                            </a:rPr>
                            <m:t>𝜌</m:t>
                          </m:r>
                        </m:den>
                      </m:f>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𝑝</m:t>
                          </m:r>
                        </m:num>
                        <m:den>
                          <m:r>
                            <a:rPr lang="en-US" sz="2400" b="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𝑥</m:t>
                          </m:r>
                        </m:den>
                      </m:f>
                      <m:nary>
                        <m:naryPr>
                          <m:limLoc m:val="undOvr"/>
                          <m:ctrlPr>
                            <a:rPr lang="en-IN" sz="2400" i="1">
                              <a:solidFill>
                                <a:srgbClr val="000000"/>
                              </a:solidFill>
                              <a:latin typeface="Cambria Math" panose="02040503050406030204" pitchFamily="18" charset="0"/>
                            </a:rPr>
                          </m:ctrlPr>
                        </m:naryPr>
                        <m:sub>
                          <m:r>
                            <a:rPr lang="en-IN" sz="2400" i="1">
                              <a:solidFill>
                                <a:srgbClr val="000000"/>
                              </a:solidFill>
                              <a:latin typeface="Cambria Math" panose="02040503050406030204" pitchFamily="18" charset="0"/>
                            </a:rPr>
                            <m:t>0</m:t>
                          </m:r>
                        </m:sub>
                        <m:sup>
                          <m:r>
                            <a:rPr lang="en-IN" sz="2400" i="1">
                              <a:solidFill>
                                <a:srgbClr val="000000"/>
                              </a:solidFill>
                              <a:latin typeface="Cambria Math" panose="02040503050406030204" pitchFamily="18" charset="0"/>
                              <a:ea typeface="Cambria Math" panose="02040503050406030204" pitchFamily="18" charset="0"/>
                            </a:rPr>
                            <m:t>𝛿</m:t>
                          </m:r>
                        </m:sup>
                        <m:e>
                          <m:r>
                            <a:rPr lang="en-US" sz="2400" i="1">
                              <a:solidFill>
                                <a:srgbClr val="000000"/>
                              </a:solidFill>
                              <a:latin typeface="Cambria Math" panose="02040503050406030204" pitchFamily="18" charset="0"/>
                            </a:rPr>
                            <m:t>𝑢</m:t>
                          </m:r>
                        </m:e>
                      </m:nary>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1−</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𝑦</m:t>
                              </m:r>
                            </m:num>
                            <m:den>
                              <m:r>
                                <a:rPr lang="en-US" sz="2400" i="1">
                                  <a:solidFill>
                                    <a:srgbClr val="000000"/>
                                  </a:solidFill>
                                  <a:latin typeface="Cambria Math" panose="02040503050406030204" pitchFamily="18" charset="0"/>
                                </a:rPr>
                                <m:t>𝑅</m:t>
                              </m:r>
                            </m:den>
                          </m:f>
                        </m:e>
                      </m:d>
                      <m:r>
                        <a:rPr lang="en-US" sz="2400" b="0" i="1" smtClean="0">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𝜏</m:t>
                              </m:r>
                            </m:e>
                            <m:sub>
                              <m:r>
                                <a:rPr lang="en-IN" sz="2400" i="1">
                                  <a:solidFill>
                                    <a:srgbClr val="000000"/>
                                  </a:solidFill>
                                  <a:latin typeface="Cambria Math" panose="02040503050406030204" pitchFamily="18" charset="0"/>
                                </a:rPr>
                                <m:t>𝑤𝑎𝑙𝑙</m:t>
                              </m:r>
                            </m:sub>
                          </m:sSub>
                        </m:num>
                        <m:den>
                          <m:r>
                            <a:rPr lang="en-IN" sz="2400" i="1">
                              <a:solidFill>
                                <a:srgbClr val="000000"/>
                              </a:solidFill>
                              <a:latin typeface="Cambria Math" panose="02040503050406030204" pitchFamily="18" charset="0"/>
                            </a:rPr>
                            <m:t>𝜌</m:t>
                          </m:r>
                        </m:den>
                      </m:f>
                    </m:oMath>
                  </m:oMathPara>
                </a14:m>
                <a:endParaRPr lang="en-US" dirty="0"/>
              </a:p>
            </p:txBody>
          </p:sp>
        </mc:Choice>
        <mc:Fallback xmlns="">
          <p:sp>
            <p:nvSpPr>
              <p:cNvPr id="27" name="TextBox 26">
                <a:extLst>
                  <a:ext uri="{FF2B5EF4-FFF2-40B4-BE49-F238E27FC236}">
                    <a16:creationId xmlns:a16="http://schemas.microsoft.com/office/drawing/2014/main" id="{F4D39CE6-2E4F-E415-3B5C-F77D2E62887E}"/>
                  </a:ext>
                </a:extLst>
              </p:cNvPr>
              <p:cNvSpPr txBox="1">
                <a:spLocks noRot="1" noChangeAspect="1" noMove="1" noResize="1" noEditPoints="1" noAdjustHandles="1" noChangeArrowheads="1" noChangeShapeType="1" noTextEdit="1"/>
              </p:cNvSpPr>
              <p:nvPr/>
            </p:nvSpPr>
            <p:spPr>
              <a:xfrm>
                <a:off x="407956" y="3692769"/>
                <a:ext cx="8814760" cy="2772490"/>
              </a:xfrm>
              <a:prstGeom prst="rect">
                <a:avLst/>
              </a:prstGeom>
              <a:blipFill>
                <a:blip r:embed="rId6"/>
                <a:stretch>
                  <a:fillRect l="-1107" t="-1758"/>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BAEB3737-FE06-9706-0BB2-14F5927550CE}"/>
              </a:ext>
            </a:extLst>
          </p:cNvPr>
          <p:cNvSpPr txBox="1"/>
          <p:nvPr/>
        </p:nvSpPr>
        <p:spPr>
          <a:xfrm>
            <a:off x="990600" y="1673933"/>
            <a:ext cx="407484" cy="461665"/>
          </a:xfrm>
          <a:prstGeom prst="rect">
            <a:avLst/>
          </a:prstGeom>
          <a:noFill/>
        </p:spPr>
        <p:txBody>
          <a:bodyPr wrap="none" rtlCol="0">
            <a:spAutoFit/>
          </a:bodyPr>
          <a:lstStyle/>
          <a:p>
            <a:r>
              <a:rPr lang="en-US" i="1" dirty="0"/>
              <a:t>U</a:t>
            </a:r>
          </a:p>
        </p:txBody>
      </p:sp>
    </p:spTree>
    <p:extLst>
      <p:ext uri="{BB962C8B-B14F-4D97-AF65-F5344CB8AC3E}">
        <p14:creationId xmlns:p14="http://schemas.microsoft.com/office/powerpoint/2010/main" val="340991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7">
                                            <p:txEl>
                                              <p:pRg st="0" end="0"/>
                                            </p:txEl>
                                          </p:spTgt>
                                        </p:tgtEl>
                                        <p:attrNameLst>
                                          <p:attrName>style.visibility</p:attrName>
                                        </p:attrNameLst>
                                      </p:cBhvr>
                                      <p:to>
                                        <p:strVal val="visible"/>
                                      </p:to>
                                    </p:set>
                                    <p:animEffect transition="in" filter="dissolve">
                                      <p:cBhvr>
                                        <p:cTn id="36" dur="500"/>
                                        <p:tgtEl>
                                          <p:spTgt spid="27">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dissolve">
                                      <p:cBhvr>
                                        <p:cTn id="41" dur="500"/>
                                        <p:tgtEl>
                                          <p:spTgt spid="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P spid="27" grpId="0" build="p"/>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4E5EE-2C23-DE5A-64FC-A61C921481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B5B28-7BF6-8CB6-7B72-900FA312D822}"/>
              </a:ext>
            </a:extLst>
          </p:cNvPr>
          <p:cNvSpPr>
            <a:spLocks noGrp="1"/>
          </p:cNvSpPr>
          <p:nvPr>
            <p:ph type="title"/>
          </p:nvPr>
        </p:nvSpPr>
        <p:spPr>
          <a:xfrm>
            <a:off x="410831" y="93281"/>
            <a:ext cx="6416675" cy="1143000"/>
          </a:xfrm>
        </p:spPr>
        <p:txBody>
          <a:bodyPr/>
          <a:lstStyle/>
          <a:p>
            <a:r>
              <a:rPr lang="en-US" sz="2800" dirty="0"/>
              <a:t>Developing Turbulent Velocity Profile in A Circular Duct</a:t>
            </a:r>
          </a:p>
        </p:txBody>
      </p:sp>
      <p:grpSp>
        <p:nvGrpSpPr>
          <p:cNvPr id="4" name="Group 38">
            <a:extLst>
              <a:ext uri="{FF2B5EF4-FFF2-40B4-BE49-F238E27FC236}">
                <a16:creationId xmlns:a16="http://schemas.microsoft.com/office/drawing/2014/main" id="{2F6FFAA0-5175-60F7-BECB-2C302C5D385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3CF6752-696E-FA90-EB0F-B70C7E78C76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313B4E8-55CA-9397-FFF8-5B5B5C00B33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D7B482A-0386-79AD-CB87-9DE1801DCC4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476C8BD-BE94-28BA-9E20-5EFAA979AD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F5FEB28-771D-EA00-44BB-90C7DB540E3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669883AC-3472-919D-8E87-CB6854970F1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4FFB8C8-3423-E618-83E8-1C4A45CC36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CFE90B3-D6E1-FD1B-AFBE-19F1FE5280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FD95327-A1CD-B440-9E83-E97840E0F8F2}"/>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8B9A889-44E2-F05E-A243-84B910F682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A44D807-444B-1A9F-922C-FAB2745C05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2DE3979-ECD0-7492-3E16-693BC4A61AB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B83A247-91D5-AE5C-68E3-BF39BB9944C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6A0F4D0-0AD5-EA9D-F1EE-427D2B2E57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8F2C0FA4-8C36-4DE2-5D0C-64F933A5BEB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7C03C39-F65F-945F-275E-8C681DE95B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B3CAB43A-398C-4767-C1EA-F287BBC89B52}"/>
              </a:ext>
            </a:extLst>
          </p:cNvPr>
          <p:cNvSpPr>
            <a:spLocks noGrp="1"/>
          </p:cNvSpPr>
          <p:nvPr>
            <p:ph idx="1"/>
          </p:nvPr>
        </p:nvSpPr>
        <p:spPr>
          <a:xfrm>
            <a:off x="304799" y="1066800"/>
            <a:ext cx="8626475" cy="5414348"/>
          </a:xfrm>
        </p:spPr>
        <p:txBody>
          <a:bodyPr/>
          <a:lstStyle/>
          <a:p>
            <a:r>
              <a:rPr lang="en-US" sz="2400" dirty="0"/>
              <a:t>Idealized analysis is possible with simplifying assumptions. </a:t>
            </a:r>
          </a:p>
          <a:p>
            <a:endParaRPr lang="en-US" sz="2400" dirty="0"/>
          </a:p>
        </p:txBody>
      </p:sp>
      <p:pic>
        <p:nvPicPr>
          <p:cNvPr id="22" name="Picture 21">
            <a:extLst>
              <a:ext uri="{FF2B5EF4-FFF2-40B4-BE49-F238E27FC236}">
                <a16:creationId xmlns:a16="http://schemas.microsoft.com/office/drawing/2014/main" id="{682193B4-D32F-98DC-91CC-DD7ECD2513FB}"/>
              </a:ext>
            </a:extLst>
          </p:cNvPr>
          <p:cNvPicPr>
            <a:picLocks noChangeAspect="1"/>
          </p:cNvPicPr>
          <p:nvPr/>
        </p:nvPicPr>
        <p:blipFill>
          <a:blip r:embed="rId3"/>
          <a:stretch>
            <a:fillRect/>
          </a:stretch>
        </p:blipFill>
        <p:spPr>
          <a:xfrm>
            <a:off x="457200" y="1354286"/>
            <a:ext cx="6944694" cy="24196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3256B18-BADE-2B3A-1E75-5A6AD8F55F11}"/>
                  </a:ext>
                </a:extLst>
              </p:cNvPr>
              <p:cNvSpPr txBox="1"/>
              <p:nvPr/>
            </p:nvSpPr>
            <p:spPr>
              <a:xfrm>
                <a:off x="3463833" y="2759174"/>
                <a:ext cx="7389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FF0000"/>
                          </a:solidFill>
                          <a:latin typeface="Cambria Math" panose="02040503050406030204" pitchFamily="18" charset="0"/>
                        </a:rPr>
                        <m:t>𝑢</m:t>
                      </m:r>
                      <m:d>
                        <m:dPr>
                          <m:ctrlPr>
                            <a:rPr lang="en-US" sz="180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𝑥</m:t>
                          </m:r>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𝑦</m:t>
                          </m:r>
                        </m:e>
                      </m:d>
                    </m:oMath>
                  </m:oMathPara>
                </a14:m>
                <a:endParaRPr lang="en-US" sz="1800" dirty="0">
                  <a:solidFill>
                    <a:srgbClr val="FF0000"/>
                  </a:solidFill>
                </a:endParaRPr>
              </a:p>
            </p:txBody>
          </p:sp>
        </mc:Choice>
        <mc:Fallback xmlns="">
          <p:sp>
            <p:nvSpPr>
              <p:cNvPr id="23" name="TextBox 22">
                <a:extLst>
                  <a:ext uri="{FF2B5EF4-FFF2-40B4-BE49-F238E27FC236}">
                    <a16:creationId xmlns:a16="http://schemas.microsoft.com/office/drawing/2014/main" id="{D3256B18-BADE-2B3A-1E75-5A6AD8F55F11}"/>
                  </a:ext>
                </a:extLst>
              </p:cNvPr>
              <p:cNvSpPr txBox="1">
                <a:spLocks noRot="1" noChangeAspect="1" noMove="1" noResize="1" noEditPoints="1" noAdjustHandles="1" noChangeArrowheads="1" noChangeShapeType="1" noTextEdit="1"/>
              </p:cNvSpPr>
              <p:nvPr/>
            </p:nvSpPr>
            <p:spPr>
              <a:xfrm>
                <a:off x="3463833" y="2759174"/>
                <a:ext cx="738985" cy="276999"/>
              </a:xfrm>
              <a:prstGeom prst="rect">
                <a:avLst/>
              </a:prstGeom>
              <a:blipFill>
                <a:blip r:embed="rId4"/>
                <a:stretch>
                  <a:fillRect l="-4132" b="-2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0173DCD-CDD4-2C8A-60C7-CF2C1BA6589F}"/>
                  </a:ext>
                </a:extLst>
              </p:cNvPr>
              <p:cNvSpPr txBox="1"/>
              <p:nvPr/>
            </p:nvSpPr>
            <p:spPr>
              <a:xfrm>
                <a:off x="2993291" y="2423172"/>
                <a:ext cx="6258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chemeClr val="accent2"/>
                          </a:solidFill>
                          <a:latin typeface="Cambria Math" panose="02040503050406030204" pitchFamily="18" charset="0"/>
                        </a:rPr>
                        <m:t>𝑢</m:t>
                      </m:r>
                      <m:r>
                        <a:rPr lang="en-US" sz="1800" b="0" i="1" smtClean="0">
                          <a:solidFill>
                            <a:schemeClr val="accent2"/>
                          </a:solidFill>
                          <a:latin typeface="Cambria Math" panose="02040503050406030204" pitchFamily="18" charset="0"/>
                        </a:rPr>
                        <m:t>𝑐</m:t>
                      </m:r>
                      <m:d>
                        <m:dPr>
                          <m:ctrlPr>
                            <a:rPr lang="en-US" sz="1800" i="1" smtClean="0">
                              <a:solidFill>
                                <a:schemeClr val="accent2"/>
                              </a:solidFill>
                              <a:latin typeface="Cambria Math" panose="02040503050406030204" pitchFamily="18" charset="0"/>
                            </a:rPr>
                          </m:ctrlPr>
                        </m:dPr>
                        <m:e>
                          <m:r>
                            <a:rPr lang="en-US" sz="1800" b="0" i="1" smtClean="0">
                              <a:solidFill>
                                <a:schemeClr val="accent2"/>
                              </a:solidFill>
                              <a:latin typeface="Cambria Math" panose="02040503050406030204" pitchFamily="18" charset="0"/>
                            </a:rPr>
                            <m:t>𝑥</m:t>
                          </m:r>
                        </m:e>
                      </m:d>
                    </m:oMath>
                  </m:oMathPara>
                </a14:m>
                <a:endParaRPr lang="en-US" sz="1800" dirty="0">
                  <a:solidFill>
                    <a:schemeClr val="accent2"/>
                  </a:solidFill>
                </a:endParaRPr>
              </a:p>
            </p:txBody>
          </p:sp>
        </mc:Choice>
        <mc:Fallback xmlns="">
          <p:sp>
            <p:nvSpPr>
              <p:cNvPr id="24" name="TextBox 23">
                <a:extLst>
                  <a:ext uri="{FF2B5EF4-FFF2-40B4-BE49-F238E27FC236}">
                    <a16:creationId xmlns:a16="http://schemas.microsoft.com/office/drawing/2014/main" id="{20173DCD-CDD4-2C8A-60C7-CF2C1BA6589F}"/>
                  </a:ext>
                </a:extLst>
              </p:cNvPr>
              <p:cNvSpPr txBox="1">
                <a:spLocks noRot="1" noChangeAspect="1" noMove="1" noResize="1" noEditPoints="1" noAdjustHandles="1" noChangeArrowheads="1" noChangeShapeType="1" noTextEdit="1"/>
              </p:cNvSpPr>
              <p:nvPr/>
            </p:nvSpPr>
            <p:spPr>
              <a:xfrm>
                <a:off x="2993291" y="2423172"/>
                <a:ext cx="625877" cy="276999"/>
              </a:xfrm>
              <a:prstGeom prst="rect">
                <a:avLst/>
              </a:prstGeom>
              <a:blipFill>
                <a:blip r:embed="rId5"/>
                <a:stretch>
                  <a:fillRect l="-4854"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8BD96F5-D729-2379-3D01-CD4EB77CD4FC}"/>
                  </a:ext>
                </a:extLst>
              </p:cNvPr>
              <p:cNvSpPr txBox="1"/>
              <p:nvPr/>
            </p:nvSpPr>
            <p:spPr>
              <a:xfrm>
                <a:off x="584315" y="3766221"/>
                <a:ext cx="8126444" cy="1225464"/>
              </a:xfrm>
              <a:prstGeom prst="rect">
                <a:avLst/>
              </a:prstGeom>
              <a:noFill/>
            </p:spPr>
            <p:txBody>
              <a:bodyPr wrap="square">
                <a:spAutoFit/>
              </a:bodyPr>
              <a:lstStyle/>
              <a:p>
                <a:r>
                  <a:rPr lang="en-US" sz="2400" i="1" dirty="0"/>
                  <a:t>Integral of x</a:t>
                </a:r>
                <a:r>
                  <a:rPr lang="en-US" sz="2400" dirty="0"/>
                  <a:t>-momentum equation in</a:t>
                </a:r>
                <a:r>
                  <a:rPr lang="en-US" dirty="0"/>
                  <a:t> its dimensionless form </a:t>
                </a:r>
                <a:r>
                  <a:rPr lang="en-US" sz="2400" dirty="0"/>
                  <a:t>:</a:t>
                </a: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𝑑</m:t>
                          </m:r>
                          <m:sSub>
                            <m:sSubPr>
                              <m:ctrlPr>
                                <a:rPr lang="en-IN" sz="2400" i="1" smtClean="0">
                                  <a:solidFill>
                                    <a:srgbClr val="000000"/>
                                  </a:solidFill>
                                  <a:latin typeface="Cambria Math" panose="02040503050406030204" pitchFamily="18" charset="0"/>
                                </a:rPr>
                              </m:ctrlPr>
                            </m:sSubPr>
                            <m:e>
                              <m:r>
                                <a:rPr lang="en-IN" sz="2400" i="1" smtClean="0">
                                  <a:solidFill>
                                    <a:srgbClr val="000000"/>
                                  </a:solidFill>
                                  <a:latin typeface="Cambria Math" panose="02040503050406030204" pitchFamily="18" charset="0"/>
                                  <a:ea typeface="Cambria Math" panose="02040503050406030204" pitchFamily="18" charset="0"/>
                                </a:rPr>
                                <m:t>∆</m:t>
                              </m:r>
                            </m:e>
                            <m:sub>
                              <m:r>
                                <a:rPr lang="en-US" sz="2400" b="0" i="1" smtClean="0">
                                  <a:solidFill>
                                    <a:srgbClr val="000000"/>
                                  </a:solidFill>
                                  <a:latin typeface="Cambria Math" panose="02040503050406030204" pitchFamily="18" charset="0"/>
                                </a:rPr>
                                <m:t>2</m:t>
                              </m:r>
                            </m:sub>
                          </m:sSub>
                        </m:num>
                        <m:den>
                          <m:r>
                            <a:rPr lang="en-IN" sz="2400" i="1">
                              <a:solidFill>
                                <a:srgbClr val="000000"/>
                              </a:solidFill>
                              <a:latin typeface="Cambria Math" panose="02040503050406030204" pitchFamily="18" charset="0"/>
                            </a:rPr>
                            <m:t>𝑑</m:t>
                          </m:r>
                          <m:r>
                            <a:rPr lang="en-IN" sz="2400" i="1" smtClean="0">
                              <a:solidFill>
                                <a:srgbClr val="000000"/>
                              </a:solidFill>
                              <a:latin typeface="Cambria Math" panose="02040503050406030204" pitchFamily="18" charset="0"/>
                              <a:ea typeface="Cambria Math" panose="02040503050406030204" pitchFamily="18" charset="0"/>
                            </a:rPr>
                            <m:t>𝜉</m:t>
                          </m:r>
                        </m:den>
                      </m:f>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1</m:t>
                          </m:r>
                        </m:num>
                        <m:den>
                          <m:r>
                            <a:rPr lang="en-US" sz="2400" b="0" i="1" smtClean="0">
                              <a:solidFill>
                                <a:srgbClr val="000000"/>
                              </a:solidFill>
                              <a:latin typeface="Cambria Math" panose="02040503050406030204" pitchFamily="18" charset="0"/>
                            </a:rPr>
                            <m:t>𝑈</m:t>
                          </m:r>
                        </m:den>
                      </m:f>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𝑑𝑈</m:t>
                          </m:r>
                        </m:num>
                        <m:den>
                          <m:r>
                            <a:rPr lang="en-US" sz="2400" b="0" i="1" smtClean="0">
                              <a:solidFill>
                                <a:srgbClr val="000000"/>
                              </a:solidFill>
                              <a:latin typeface="Cambria Math" panose="02040503050406030204" pitchFamily="18" charset="0"/>
                            </a:rPr>
                            <m:t>𝑑</m:t>
                          </m:r>
                          <m:r>
                            <a:rPr lang="en-US" sz="2400" b="0" i="1" smtClean="0">
                              <a:solidFill>
                                <a:srgbClr val="000000"/>
                              </a:solidFill>
                              <a:latin typeface="Cambria Math" panose="02040503050406030204" pitchFamily="18" charset="0"/>
                              <a:ea typeface="Cambria Math" panose="02040503050406030204" pitchFamily="18" charset="0"/>
                            </a:rPr>
                            <m:t>𝜉</m:t>
                          </m:r>
                        </m:den>
                      </m:f>
                      <m:d>
                        <m:dPr>
                          <m:ctrlPr>
                            <a:rPr lang="en-US" sz="2400" b="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2</m:t>
                          </m:r>
                          <m:sSub>
                            <m:sSubPr>
                              <m:ctrlPr>
                                <a:rPr lang="en-US" sz="2400" b="0" i="1" smtClean="0">
                                  <a:solidFill>
                                    <a:srgbClr val="000000"/>
                                  </a:solidFill>
                                  <a:latin typeface="Cambria Math" panose="02040503050406030204" pitchFamily="18" charset="0"/>
                                </a:rPr>
                              </m:ctrlPr>
                            </m:sSubPr>
                            <m:e>
                              <m:r>
                                <m:rPr>
                                  <m:sty m:val="p"/>
                                </m:rPr>
                                <a:rPr lang="el-GR" sz="2400" b="0" i="1" smtClean="0">
                                  <a:solidFill>
                                    <a:srgbClr val="000000"/>
                                  </a:solidFill>
                                  <a:latin typeface="Cambria Math" panose="02040503050406030204" pitchFamily="18" charset="0"/>
                                  <a:ea typeface="Cambria Math" panose="02040503050406030204" pitchFamily="18" charset="0"/>
                                </a:rPr>
                                <m:t>Δ</m:t>
                              </m:r>
                            </m:e>
                            <m:sub>
                              <m:r>
                                <a:rPr lang="en-US" sz="2400" b="0" i="1" smtClean="0">
                                  <a:solidFill>
                                    <a:srgbClr val="000000"/>
                                  </a:solidFill>
                                  <a:latin typeface="Cambria Math" panose="02040503050406030204" pitchFamily="18" charset="0"/>
                                </a:rPr>
                                <m:t>2</m:t>
                              </m:r>
                            </m:sub>
                          </m:sSub>
                          <m:r>
                            <a:rPr lang="en-US" sz="2400" b="0" i="1" smtClean="0">
                              <a:solidFill>
                                <a:srgbClr val="000000"/>
                              </a:solidFill>
                              <a:latin typeface="Cambria Math" panose="02040503050406030204" pitchFamily="18" charset="0"/>
                            </a:rPr>
                            <m:t>+</m:t>
                          </m:r>
                          <m:sSub>
                            <m:sSubPr>
                              <m:ctrlPr>
                                <a:rPr lang="en-US" sz="2400" b="0" i="1" smtClean="0">
                                  <a:solidFill>
                                    <a:srgbClr val="000000"/>
                                  </a:solidFill>
                                  <a:latin typeface="Cambria Math" panose="02040503050406030204" pitchFamily="18" charset="0"/>
                                </a:rPr>
                              </m:ctrlPr>
                            </m:sSubPr>
                            <m:e>
                              <m:r>
                                <m:rPr>
                                  <m:sty m:val="p"/>
                                </m:rPr>
                                <a:rPr lang="el-GR" sz="2400" b="0" i="1" smtClean="0">
                                  <a:solidFill>
                                    <a:srgbClr val="000000"/>
                                  </a:solidFill>
                                  <a:latin typeface="Cambria Math" panose="02040503050406030204" pitchFamily="18" charset="0"/>
                                  <a:ea typeface="Cambria Math" panose="02040503050406030204" pitchFamily="18" charset="0"/>
                                </a:rPr>
                                <m:t>Δ</m:t>
                              </m:r>
                            </m:e>
                            <m:sub>
                              <m:r>
                                <a:rPr lang="en-US" sz="2400" b="0" i="1" smtClean="0">
                                  <a:solidFill>
                                    <a:srgbClr val="000000"/>
                                  </a:solidFill>
                                  <a:latin typeface="Cambria Math" panose="02040503050406030204" pitchFamily="18" charset="0"/>
                                </a:rPr>
                                <m:t>1</m:t>
                              </m:r>
                            </m:sub>
                          </m:sSub>
                        </m:e>
                      </m:d>
                      <m:r>
                        <a:rPr lang="en-US" sz="2400" b="0" i="1" smtClean="0">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𝜏</m:t>
                              </m:r>
                            </m:e>
                            <m:sub>
                              <m:r>
                                <a:rPr lang="en-IN" sz="2400" i="1">
                                  <a:solidFill>
                                    <a:srgbClr val="000000"/>
                                  </a:solidFill>
                                  <a:latin typeface="Cambria Math" panose="02040503050406030204" pitchFamily="18" charset="0"/>
                                </a:rPr>
                                <m:t>𝑤𝑎𝑙𝑙</m:t>
                              </m:r>
                            </m:sub>
                          </m:sSub>
                        </m:num>
                        <m:den>
                          <m:r>
                            <a:rPr lang="en-IN" sz="2400" i="1">
                              <a:solidFill>
                                <a:srgbClr val="000000"/>
                              </a:solidFill>
                              <a:latin typeface="Cambria Math" panose="02040503050406030204" pitchFamily="18" charset="0"/>
                            </a:rPr>
                            <m:t>𝜌</m:t>
                          </m:r>
                        </m:den>
                      </m:f>
                    </m:oMath>
                  </m:oMathPara>
                </a14:m>
                <a:endParaRPr lang="en-US" dirty="0"/>
              </a:p>
            </p:txBody>
          </p:sp>
        </mc:Choice>
        <mc:Fallback xmlns="">
          <p:sp>
            <p:nvSpPr>
              <p:cNvPr id="27" name="TextBox 26">
                <a:extLst>
                  <a:ext uri="{FF2B5EF4-FFF2-40B4-BE49-F238E27FC236}">
                    <a16:creationId xmlns:a16="http://schemas.microsoft.com/office/drawing/2014/main" id="{88BD96F5-D729-2379-3D01-CD4EB77CD4FC}"/>
                  </a:ext>
                </a:extLst>
              </p:cNvPr>
              <p:cNvSpPr txBox="1">
                <a:spLocks noRot="1" noChangeAspect="1" noMove="1" noResize="1" noEditPoints="1" noAdjustHandles="1" noChangeArrowheads="1" noChangeShapeType="1" noTextEdit="1"/>
              </p:cNvSpPr>
              <p:nvPr/>
            </p:nvSpPr>
            <p:spPr>
              <a:xfrm>
                <a:off x="584315" y="3766221"/>
                <a:ext cx="8126444" cy="1225464"/>
              </a:xfrm>
              <a:prstGeom prst="rect">
                <a:avLst/>
              </a:prstGeom>
              <a:blipFill>
                <a:blip r:embed="rId6"/>
                <a:stretch>
                  <a:fillRect l="-1200" t="-39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7123804-7569-FBAF-B8C8-0B2BD1456675}"/>
                  </a:ext>
                </a:extLst>
              </p:cNvPr>
              <p:cNvSpPr txBox="1"/>
              <p:nvPr/>
            </p:nvSpPr>
            <p:spPr>
              <a:xfrm>
                <a:off x="381001" y="5135110"/>
                <a:ext cx="4063484" cy="1131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Δ</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𝑅</m:t>
                          </m:r>
                        </m:den>
                      </m:f>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𝛿</m:t>
                          </m:r>
                        </m:sup>
                        <m:e>
                          <m:d>
                            <m:dPr>
                              <m:ctrlPr>
                                <a:rPr lang="en-IN"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1</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𝑢</m:t>
                                  </m:r>
                                </m:num>
                                <m:den>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𝑢</m:t>
                                      </m:r>
                                    </m:e>
                                    <m:sub>
                                      <m:r>
                                        <a:rPr lang="en-US" b="0" i="1" smtClean="0">
                                          <a:solidFill>
                                            <a:srgbClr val="000000"/>
                                          </a:solidFill>
                                          <a:latin typeface="Cambria Math" panose="02040503050406030204" pitchFamily="18" charset="0"/>
                                        </a:rPr>
                                        <m:t>𝑐</m:t>
                                      </m:r>
                                    </m:sub>
                                  </m:sSub>
                                </m:den>
                              </m:f>
                            </m:e>
                          </m:d>
                        </m:e>
                      </m:nary>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𝑦</m:t>
                              </m:r>
                            </m:num>
                            <m:den>
                              <m:r>
                                <a:rPr lang="en-US" i="1">
                                  <a:solidFill>
                                    <a:srgbClr val="000000"/>
                                  </a:solidFill>
                                  <a:latin typeface="Cambria Math" panose="02040503050406030204" pitchFamily="18" charset="0"/>
                                </a:rPr>
                                <m:t>𝑅</m:t>
                              </m:r>
                            </m:den>
                          </m:f>
                        </m:e>
                      </m:d>
                      <m:r>
                        <a:rPr lang="en-IN" i="1">
                          <a:solidFill>
                            <a:srgbClr val="000000"/>
                          </a:solidFill>
                          <a:latin typeface="Cambria Math" panose="02040503050406030204" pitchFamily="18" charset="0"/>
                        </a:rPr>
                        <m:t>𝑑𝑦</m:t>
                      </m:r>
                    </m:oMath>
                  </m:oMathPara>
                </a14:m>
                <a:endParaRPr lang="en-US" dirty="0"/>
              </a:p>
            </p:txBody>
          </p:sp>
        </mc:Choice>
        <mc:Fallback xmlns="">
          <p:sp>
            <p:nvSpPr>
              <p:cNvPr id="29" name="TextBox 28">
                <a:extLst>
                  <a:ext uri="{FF2B5EF4-FFF2-40B4-BE49-F238E27FC236}">
                    <a16:creationId xmlns:a16="http://schemas.microsoft.com/office/drawing/2014/main" id="{77123804-7569-FBAF-B8C8-0B2BD1456675}"/>
                  </a:ext>
                </a:extLst>
              </p:cNvPr>
              <p:cNvSpPr txBox="1">
                <a:spLocks noRot="1" noChangeAspect="1" noMove="1" noResize="1" noEditPoints="1" noAdjustHandles="1" noChangeArrowheads="1" noChangeShapeType="1" noTextEdit="1"/>
              </p:cNvSpPr>
              <p:nvPr/>
            </p:nvSpPr>
            <p:spPr>
              <a:xfrm>
                <a:off x="381001" y="5135110"/>
                <a:ext cx="4063484" cy="113172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49C485B-FE1C-D320-1232-79116807C6FB}"/>
                  </a:ext>
                </a:extLst>
              </p:cNvPr>
              <p:cNvSpPr txBox="1"/>
              <p:nvPr/>
            </p:nvSpPr>
            <p:spPr>
              <a:xfrm>
                <a:off x="4610847" y="5133936"/>
                <a:ext cx="4417683" cy="1131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Δ</m:t>
                          </m:r>
                        </m:e>
                        <m:sub>
                          <m:r>
                            <a:rPr lang="en-US" b="0" i="1" smtClean="0">
                              <a:latin typeface="Cambria Math" panose="02040503050406030204" pitchFamily="18" charset="0"/>
                            </a:rPr>
                            <m:t>2</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𝑅</m:t>
                          </m:r>
                        </m:den>
                      </m:f>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𝛿</m:t>
                          </m:r>
                        </m:sup>
                        <m:e>
                          <m:d>
                            <m:dPr>
                              <m:ctrlPr>
                                <a:rPr lang="en-IN"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1</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𝑢</m:t>
                                  </m:r>
                                </m:num>
                                <m:den>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𝑢</m:t>
                                      </m:r>
                                    </m:e>
                                    <m:sub>
                                      <m:r>
                                        <a:rPr lang="en-US" b="0" i="1" smtClean="0">
                                          <a:solidFill>
                                            <a:srgbClr val="000000"/>
                                          </a:solidFill>
                                          <a:latin typeface="Cambria Math" panose="02040503050406030204" pitchFamily="18" charset="0"/>
                                        </a:rPr>
                                        <m:t>𝑐</m:t>
                                      </m:r>
                                    </m:sub>
                                  </m:sSub>
                                </m:den>
                              </m:f>
                            </m:e>
                          </m:d>
                          <m:f>
                            <m:fPr>
                              <m:ctrlPr>
                                <a:rPr lang="en-US"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𝑢</m:t>
                              </m:r>
                            </m:num>
                            <m:den>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𝑢</m:t>
                                  </m:r>
                                </m:e>
                                <m:sub>
                                  <m:r>
                                    <a:rPr lang="en-US" b="0" i="1" smtClean="0">
                                      <a:solidFill>
                                        <a:srgbClr val="000000"/>
                                      </a:solidFill>
                                      <a:latin typeface="Cambria Math" panose="02040503050406030204" pitchFamily="18" charset="0"/>
                                    </a:rPr>
                                    <m:t>𝑐</m:t>
                                  </m:r>
                                </m:sub>
                              </m:sSub>
                            </m:den>
                          </m:f>
                        </m:e>
                      </m:nary>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𝑦</m:t>
                              </m:r>
                            </m:num>
                            <m:den>
                              <m:r>
                                <a:rPr lang="en-US" i="1">
                                  <a:solidFill>
                                    <a:srgbClr val="000000"/>
                                  </a:solidFill>
                                  <a:latin typeface="Cambria Math" panose="02040503050406030204" pitchFamily="18" charset="0"/>
                                </a:rPr>
                                <m:t>𝑅</m:t>
                              </m:r>
                            </m:den>
                          </m:f>
                        </m:e>
                      </m:d>
                      <m:r>
                        <a:rPr lang="en-IN" i="1">
                          <a:solidFill>
                            <a:srgbClr val="000000"/>
                          </a:solidFill>
                          <a:latin typeface="Cambria Math" panose="02040503050406030204" pitchFamily="18" charset="0"/>
                        </a:rPr>
                        <m:t>𝑑𝑦</m:t>
                      </m:r>
                    </m:oMath>
                  </m:oMathPara>
                </a14:m>
                <a:endParaRPr lang="en-US" dirty="0"/>
              </a:p>
            </p:txBody>
          </p:sp>
        </mc:Choice>
        <mc:Fallback xmlns="">
          <p:sp>
            <p:nvSpPr>
              <p:cNvPr id="31" name="TextBox 30">
                <a:extLst>
                  <a:ext uri="{FF2B5EF4-FFF2-40B4-BE49-F238E27FC236}">
                    <a16:creationId xmlns:a16="http://schemas.microsoft.com/office/drawing/2014/main" id="{F49C485B-FE1C-D320-1232-79116807C6FB}"/>
                  </a:ext>
                </a:extLst>
              </p:cNvPr>
              <p:cNvSpPr txBox="1">
                <a:spLocks noRot="1" noChangeAspect="1" noMove="1" noResize="1" noEditPoints="1" noAdjustHandles="1" noChangeArrowheads="1" noChangeShapeType="1" noTextEdit="1"/>
              </p:cNvSpPr>
              <p:nvPr/>
            </p:nvSpPr>
            <p:spPr>
              <a:xfrm>
                <a:off x="4610847" y="5133936"/>
                <a:ext cx="4417683" cy="1131720"/>
              </a:xfrm>
              <a:prstGeom prst="rect">
                <a:avLst/>
              </a:prstGeom>
              <a:blipFill>
                <a:blip r:embed="rId8"/>
                <a:stretch>
                  <a:fillRect/>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4EB037E8-8AD0-E240-A475-02405EC38786}"/>
              </a:ext>
            </a:extLst>
          </p:cNvPr>
          <p:cNvSpPr txBox="1"/>
          <p:nvPr/>
        </p:nvSpPr>
        <p:spPr>
          <a:xfrm>
            <a:off x="755490" y="1693205"/>
            <a:ext cx="407484" cy="461665"/>
          </a:xfrm>
          <a:prstGeom prst="rect">
            <a:avLst/>
          </a:prstGeom>
          <a:noFill/>
        </p:spPr>
        <p:txBody>
          <a:bodyPr wrap="none" rtlCol="0">
            <a:spAutoFit/>
          </a:bodyPr>
          <a:lstStyle/>
          <a:p>
            <a:r>
              <a:rPr lang="en-US" i="1" dirty="0"/>
              <a:t>U</a:t>
            </a:r>
          </a:p>
        </p:txBody>
      </p:sp>
    </p:spTree>
    <p:extLst>
      <p:ext uri="{BB962C8B-B14F-4D97-AF65-F5344CB8AC3E}">
        <p14:creationId xmlns:p14="http://schemas.microsoft.com/office/powerpoint/2010/main" val="152832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84AF2-872D-2B92-3EBA-62A5CC0BE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F3DD3-71C8-4423-F9B9-F26C2ABA35FE}"/>
              </a:ext>
            </a:extLst>
          </p:cNvPr>
          <p:cNvSpPr>
            <a:spLocks noGrp="1"/>
          </p:cNvSpPr>
          <p:nvPr>
            <p:ph type="title"/>
          </p:nvPr>
        </p:nvSpPr>
        <p:spPr>
          <a:xfrm>
            <a:off x="410831" y="93281"/>
            <a:ext cx="6416675" cy="1143000"/>
          </a:xfrm>
        </p:spPr>
        <p:txBody>
          <a:bodyPr/>
          <a:lstStyle/>
          <a:p>
            <a:r>
              <a:rPr lang="en-US" sz="2800" dirty="0"/>
              <a:t>Developing Turbulent Velocity Profile in A Circular Duct</a:t>
            </a:r>
          </a:p>
        </p:txBody>
      </p:sp>
      <p:grpSp>
        <p:nvGrpSpPr>
          <p:cNvPr id="4" name="Group 38">
            <a:extLst>
              <a:ext uri="{FF2B5EF4-FFF2-40B4-BE49-F238E27FC236}">
                <a16:creationId xmlns:a16="http://schemas.microsoft.com/office/drawing/2014/main" id="{8504AA66-85B5-EBF3-C006-6D316638254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DABC6E7-3E7E-5C14-0260-9562EF21855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C0AFF43-EA74-8450-CF19-CCBD0FADCB9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BA64D85-F2E8-556D-31AB-F1407A43774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DE192C5-238B-9F2D-6C71-5878D5C0CB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DED476E-7C70-5ABC-9F63-2CB5318B240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592056EF-7150-8A01-013D-D0303DCADF1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87335E6-8830-7FFC-88C5-FAB7F0B420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858777D-CDCD-4603-9BC4-08AA3D2E135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FB78C7F-37DE-ED60-7E04-9D85EABD2157}"/>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E6D962EE-C77F-E817-1044-EFFF6E19690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F1DFB067-6341-F494-2080-60CD61FA195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5959C69-5D47-1F6A-8D80-51440FF78DD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ECBE8AA-70F9-8DDF-B7D6-33D90BB73E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580DADC-3355-E0FA-3638-39E20EEDADD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8C08FAF8-522A-A06A-8092-A3718BD9FD3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5FD3AC0-8F65-A03D-DB17-0BBDC8822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5701B2C5-AD0C-DE28-6820-D66E62273FF6}"/>
              </a:ext>
            </a:extLst>
          </p:cNvPr>
          <p:cNvSpPr>
            <a:spLocks noGrp="1"/>
          </p:cNvSpPr>
          <p:nvPr>
            <p:ph idx="1"/>
          </p:nvPr>
        </p:nvSpPr>
        <p:spPr>
          <a:xfrm>
            <a:off x="304799" y="1066800"/>
            <a:ext cx="8626475" cy="5414348"/>
          </a:xfrm>
        </p:spPr>
        <p:txBody>
          <a:bodyPr/>
          <a:lstStyle/>
          <a:p>
            <a:r>
              <a:rPr lang="en-US" sz="2400" dirty="0"/>
              <a:t>Idealized analysis is possible with simplifying assumptions. </a:t>
            </a:r>
          </a:p>
          <a:p>
            <a:endParaRPr lang="en-US" sz="2400" dirty="0"/>
          </a:p>
        </p:txBody>
      </p:sp>
      <p:pic>
        <p:nvPicPr>
          <p:cNvPr id="22" name="Picture 21">
            <a:extLst>
              <a:ext uri="{FF2B5EF4-FFF2-40B4-BE49-F238E27FC236}">
                <a16:creationId xmlns:a16="http://schemas.microsoft.com/office/drawing/2014/main" id="{13ED1326-0F53-91AD-3DCC-53208A2ACD15}"/>
              </a:ext>
            </a:extLst>
          </p:cNvPr>
          <p:cNvPicPr>
            <a:picLocks noChangeAspect="1"/>
          </p:cNvPicPr>
          <p:nvPr/>
        </p:nvPicPr>
        <p:blipFill>
          <a:blip r:embed="rId3"/>
          <a:stretch>
            <a:fillRect/>
          </a:stretch>
        </p:blipFill>
        <p:spPr>
          <a:xfrm>
            <a:off x="457200" y="1354286"/>
            <a:ext cx="6944694" cy="24196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B3702AD-4302-FA6B-12A1-0BE4AB8D6E5E}"/>
                  </a:ext>
                </a:extLst>
              </p:cNvPr>
              <p:cNvSpPr txBox="1"/>
              <p:nvPr/>
            </p:nvSpPr>
            <p:spPr>
              <a:xfrm>
                <a:off x="3463833" y="2759174"/>
                <a:ext cx="7389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FF0000"/>
                          </a:solidFill>
                          <a:latin typeface="Cambria Math" panose="02040503050406030204" pitchFamily="18" charset="0"/>
                        </a:rPr>
                        <m:t>𝑢</m:t>
                      </m:r>
                      <m:d>
                        <m:dPr>
                          <m:ctrlPr>
                            <a:rPr lang="en-US" sz="180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𝑥</m:t>
                          </m:r>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𝑦</m:t>
                          </m:r>
                        </m:e>
                      </m:d>
                    </m:oMath>
                  </m:oMathPara>
                </a14:m>
                <a:endParaRPr lang="en-US" sz="1800" dirty="0">
                  <a:solidFill>
                    <a:srgbClr val="FF0000"/>
                  </a:solidFill>
                </a:endParaRPr>
              </a:p>
            </p:txBody>
          </p:sp>
        </mc:Choice>
        <mc:Fallback xmlns="">
          <p:sp>
            <p:nvSpPr>
              <p:cNvPr id="23" name="TextBox 22">
                <a:extLst>
                  <a:ext uri="{FF2B5EF4-FFF2-40B4-BE49-F238E27FC236}">
                    <a16:creationId xmlns:a16="http://schemas.microsoft.com/office/drawing/2014/main" id="{6B3702AD-4302-FA6B-12A1-0BE4AB8D6E5E}"/>
                  </a:ext>
                </a:extLst>
              </p:cNvPr>
              <p:cNvSpPr txBox="1">
                <a:spLocks noRot="1" noChangeAspect="1" noMove="1" noResize="1" noEditPoints="1" noAdjustHandles="1" noChangeArrowheads="1" noChangeShapeType="1" noTextEdit="1"/>
              </p:cNvSpPr>
              <p:nvPr/>
            </p:nvSpPr>
            <p:spPr>
              <a:xfrm>
                <a:off x="3463833" y="2759174"/>
                <a:ext cx="738985" cy="276999"/>
              </a:xfrm>
              <a:prstGeom prst="rect">
                <a:avLst/>
              </a:prstGeom>
              <a:blipFill>
                <a:blip r:embed="rId4"/>
                <a:stretch>
                  <a:fillRect l="-4132" b="-2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F576150-F330-3210-07B2-0F90F9872D4D}"/>
                  </a:ext>
                </a:extLst>
              </p:cNvPr>
              <p:cNvSpPr txBox="1"/>
              <p:nvPr/>
            </p:nvSpPr>
            <p:spPr>
              <a:xfrm>
                <a:off x="2993291" y="2423172"/>
                <a:ext cx="6258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chemeClr val="accent2"/>
                          </a:solidFill>
                          <a:latin typeface="Cambria Math" panose="02040503050406030204" pitchFamily="18" charset="0"/>
                        </a:rPr>
                        <m:t>𝑢</m:t>
                      </m:r>
                      <m:r>
                        <a:rPr lang="en-US" sz="1800" b="0" i="1" smtClean="0">
                          <a:solidFill>
                            <a:schemeClr val="accent2"/>
                          </a:solidFill>
                          <a:latin typeface="Cambria Math" panose="02040503050406030204" pitchFamily="18" charset="0"/>
                        </a:rPr>
                        <m:t>𝑐</m:t>
                      </m:r>
                      <m:d>
                        <m:dPr>
                          <m:ctrlPr>
                            <a:rPr lang="en-US" sz="1800" i="1" smtClean="0">
                              <a:solidFill>
                                <a:schemeClr val="accent2"/>
                              </a:solidFill>
                              <a:latin typeface="Cambria Math" panose="02040503050406030204" pitchFamily="18" charset="0"/>
                            </a:rPr>
                          </m:ctrlPr>
                        </m:dPr>
                        <m:e>
                          <m:r>
                            <a:rPr lang="en-US" sz="1800" b="0" i="1" smtClean="0">
                              <a:solidFill>
                                <a:schemeClr val="accent2"/>
                              </a:solidFill>
                              <a:latin typeface="Cambria Math" panose="02040503050406030204" pitchFamily="18" charset="0"/>
                            </a:rPr>
                            <m:t>𝑥</m:t>
                          </m:r>
                        </m:e>
                      </m:d>
                    </m:oMath>
                  </m:oMathPara>
                </a14:m>
                <a:endParaRPr lang="en-US" sz="1800" dirty="0">
                  <a:solidFill>
                    <a:schemeClr val="accent2"/>
                  </a:solidFill>
                </a:endParaRPr>
              </a:p>
            </p:txBody>
          </p:sp>
        </mc:Choice>
        <mc:Fallback xmlns="">
          <p:sp>
            <p:nvSpPr>
              <p:cNvPr id="24" name="TextBox 23">
                <a:extLst>
                  <a:ext uri="{FF2B5EF4-FFF2-40B4-BE49-F238E27FC236}">
                    <a16:creationId xmlns:a16="http://schemas.microsoft.com/office/drawing/2014/main" id="{7F576150-F330-3210-07B2-0F90F9872D4D}"/>
                  </a:ext>
                </a:extLst>
              </p:cNvPr>
              <p:cNvSpPr txBox="1">
                <a:spLocks noRot="1" noChangeAspect="1" noMove="1" noResize="1" noEditPoints="1" noAdjustHandles="1" noChangeArrowheads="1" noChangeShapeType="1" noTextEdit="1"/>
              </p:cNvSpPr>
              <p:nvPr/>
            </p:nvSpPr>
            <p:spPr>
              <a:xfrm>
                <a:off x="2993291" y="2423172"/>
                <a:ext cx="625877" cy="276999"/>
              </a:xfrm>
              <a:prstGeom prst="rect">
                <a:avLst/>
              </a:prstGeom>
              <a:blipFill>
                <a:blip r:embed="rId5"/>
                <a:stretch>
                  <a:fillRect l="-4854" b="-2222"/>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A3C632D0-FEA6-6D7F-BC94-EA1B7019A48E}"/>
              </a:ext>
            </a:extLst>
          </p:cNvPr>
          <p:cNvSpPr txBox="1"/>
          <p:nvPr/>
        </p:nvSpPr>
        <p:spPr>
          <a:xfrm>
            <a:off x="566119" y="3803322"/>
            <a:ext cx="8273081" cy="461665"/>
          </a:xfrm>
          <a:prstGeom prst="rect">
            <a:avLst/>
          </a:prstGeom>
          <a:noFill/>
        </p:spPr>
        <p:txBody>
          <a:bodyPr wrap="square">
            <a:spAutoFit/>
          </a:bodyPr>
          <a:lstStyle/>
          <a:p>
            <a:r>
              <a:rPr lang="en-US" dirty="0"/>
              <a:t>Select a suitable function for velocity profile in boundary layer as: </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14DF5A7-0D1F-4E3A-4E1A-D09A11954411}"/>
                  </a:ext>
                </a:extLst>
              </p:cNvPr>
              <p:cNvSpPr txBox="1"/>
              <p:nvPr/>
            </p:nvSpPr>
            <p:spPr>
              <a:xfrm>
                <a:off x="824712" y="4238923"/>
                <a:ext cx="3511346" cy="7259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𝑢</m:t>
                          </m:r>
                        </m:num>
                        <m:den>
                          <m:r>
                            <a:rPr lang="en-US" b="0" i="1" smtClean="0">
                              <a:latin typeface="Cambria Math" panose="02040503050406030204" pitchFamily="18" charset="0"/>
                            </a:rPr>
                            <m:t>𝑈</m:t>
                          </m:r>
                        </m:den>
                      </m:f>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𝜂</m:t>
                          </m:r>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𝜂</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𝛿</m:t>
                          </m:r>
                        </m:den>
                      </m:f>
                      <m:r>
                        <a:rPr lang="en-US" b="0" i="1" smtClean="0">
                          <a:latin typeface="Cambria Math" panose="02040503050406030204" pitchFamily="18" charset="0"/>
                          <a:ea typeface="Cambria Math" panose="02040503050406030204" pitchFamily="18" charset="0"/>
                        </a:rPr>
                        <m:t> &amp; </m:t>
                      </m:r>
                      <m:r>
                        <m:rPr>
                          <m:sty m:val="p"/>
                        </m:rPr>
                        <a:rPr lang="el-GR" b="0"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𝛿</m:t>
                          </m:r>
                        </m:num>
                        <m:den>
                          <m:r>
                            <a:rPr lang="en-US" b="0" i="1" smtClean="0">
                              <a:latin typeface="Cambria Math" panose="02040503050406030204" pitchFamily="18" charset="0"/>
                              <a:ea typeface="Cambria Math" panose="02040503050406030204" pitchFamily="18" charset="0"/>
                            </a:rPr>
                            <m:t>𝑅</m:t>
                          </m:r>
                        </m:den>
                      </m:f>
                    </m:oMath>
                  </m:oMathPara>
                </a14:m>
                <a:endParaRPr lang="en-US" dirty="0"/>
              </a:p>
            </p:txBody>
          </p:sp>
        </mc:Choice>
        <mc:Fallback xmlns="">
          <p:sp>
            <p:nvSpPr>
              <p:cNvPr id="32" name="TextBox 31">
                <a:extLst>
                  <a:ext uri="{FF2B5EF4-FFF2-40B4-BE49-F238E27FC236}">
                    <a16:creationId xmlns:a16="http://schemas.microsoft.com/office/drawing/2014/main" id="{114DF5A7-0D1F-4E3A-4E1A-D09A11954411}"/>
                  </a:ext>
                </a:extLst>
              </p:cNvPr>
              <p:cNvSpPr txBox="1">
                <a:spLocks noRot="1" noChangeAspect="1" noMove="1" noResize="1" noEditPoints="1" noAdjustHandles="1" noChangeArrowheads="1" noChangeShapeType="1" noTextEdit="1"/>
              </p:cNvSpPr>
              <p:nvPr/>
            </p:nvSpPr>
            <p:spPr>
              <a:xfrm>
                <a:off x="824712" y="4238923"/>
                <a:ext cx="3511346" cy="725904"/>
              </a:xfrm>
              <a:prstGeom prst="rect">
                <a:avLst/>
              </a:prstGeom>
              <a:blipFill>
                <a:blip r:embed="rId6"/>
                <a:stretch>
                  <a:fillRect/>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DB0B558B-F53C-C428-2B18-3D5E975407FB}"/>
              </a:ext>
            </a:extLst>
          </p:cNvPr>
          <p:cNvSpPr txBox="1"/>
          <p:nvPr/>
        </p:nvSpPr>
        <p:spPr>
          <a:xfrm>
            <a:off x="343620" y="5129660"/>
            <a:ext cx="6248402" cy="461665"/>
          </a:xfrm>
          <a:prstGeom prst="rect">
            <a:avLst/>
          </a:prstGeom>
          <a:noFill/>
        </p:spPr>
        <p:txBody>
          <a:bodyPr wrap="square">
            <a:spAutoFit/>
          </a:bodyPr>
          <a:lstStyle/>
          <a:p>
            <a:r>
              <a:rPr lang="en-US" dirty="0"/>
              <a:t>from continuity condition, we obtain </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A3AE4BE-D195-51B9-951E-C309362229F2}"/>
                  </a:ext>
                </a:extLst>
              </p:cNvPr>
              <p:cNvSpPr txBox="1"/>
              <p:nvPr/>
            </p:nvSpPr>
            <p:spPr>
              <a:xfrm>
                <a:off x="765438" y="5572910"/>
                <a:ext cx="3408625" cy="7000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Φ</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𝑢</m:t>
                              </m:r>
                            </m:e>
                            <m:sub>
                              <m:r>
                                <a:rPr lang="en-US" b="0" i="1" smtClean="0">
                                  <a:latin typeface="Cambria Math" panose="02040503050406030204" pitchFamily="18" charset="0"/>
                                  <a:ea typeface="Cambria Math" panose="02040503050406030204" pitchFamily="18" charset="0"/>
                                </a:rPr>
                                <m:t>𝑐</m:t>
                              </m:r>
                            </m:sub>
                          </m:sSub>
                        </m:num>
                        <m:den>
                          <m:r>
                            <a:rPr lang="en-US" b="0" i="1" smtClean="0">
                              <a:latin typeface="Cambria Math" panose="02040503050406030204" pitchFamily="18" charset="0"/>
                              <a:ea typeface="Cambria Math" panose="02040503050406030204" pitchFamily="18" charset="0"/>
                            </a:rPr>
                            <m:t>𝑈</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1−2</m:t>
                          </m:r>
                          <m:r>
                            <a:rPr lang="en-US" b="0" i="1" smtClean="0">
                              <a:latin typeface="Cambria Math" panose="02040503050406030204" pitchFamily="18" charset="0"/>
                              <a:ea typeface="Cambria Math" panose="02040503050406030204" pitchFamily="18" charset="0"/>
                            </a:rPr>
                            <m:t>𝐴</m:t>
                          </m:r>
                          <m:r>
                            <m:rPr>
                              <m:sty m:val="p"/>
                            </m:rPr>
                            <a:rPr lang="el-GR" b="0"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sSup>
                            <m:sSupPr>
                              <m:ctrlPr>
                                <a:rPr lang="en-US" b="0" i="1" smtClean="0">
                                  <a:latin typeface="Cambria Math" panose="02040503050406030204" pitchFamily="18" charset="0"/>
                                  <a:ea typeface="Cambria Math" panose="02040503050406030204" pitchFamily="18" charset="0"/>
                                </a:rPr>
                              </m:ctrlPr>
                            </m:sSupPr>
                            <m:e>
                              <m:r>
                                <m:rPr>
                                  <m:sty m:val="p"/>
                                </m:rPr>
                                <a:rPr lang="el-GR" b="0" i="1" smtClean="0">
                                  <a:latin typeface="Cambria Math" panose="02040503050406030204" pitchFamily="18" charset="0"/>
                                  <a:ea typeface="Cambria Math" panose="02040503050406030204" pitchFamily="18" charset="0"/>
                                </a:rPr>
                                <m:t>Δ</m:t>
                              </m:r>
                            </m:e>
                            <m:sup>
                              <m:r>
                                <a:rPr lang="en-US" b="0" i="1" smtClean="0">
                                  <a:latin typeface="Cambria Math" panose="02040503050406030204" pitchFamily="18" charset="0"/>
                                  <a:ea typeface="Cambria Math" panose="02040503050406030204" pitchFamily="18" charset="0"/>
                                </a:rPr>
                                <m:t>1</m:t>
                              </m:r>
                            </m:sup>
                          </m:sSup>
                        </m:den>
                      </m:f>
                    </m:oMath>
                  </m:oMathPara>
                </a14:m>
                <a:endParaRPr lang="en-US" dirty="0"/>
              </a:p>
            </p:txBody>
          </p:sp>
        </mc:Choice>
        <mc:Fallback xmlns="">
          <p:sp>
            <p:nvSpPr>
              <p:cNvPr id="35" name="TextBox 34">
                <a:extLst>
                  <a:ext uri="{FF2B5EF4-FFF2-40B4-BE49-F238E27FC236}">
                    <a16:creationId xmlns:a16="http://schemas.microsoft.com/office/drawing/2014/main" id="{EA3AE4BE-D195-51B9-951E-C309362229F2}"/>
                  </a:ext>
                </a:extLst>
              </p:cNvPr>
              <p:cNvSpPr txBox="1">
                <a:spLocks noRot="1" noChangeAspect="1" noMove="1" noResize="1" noEditPoints="1" noAdjustHandles="1" noChangeArrowheads="1" noChangeShapeType="1" noTextEdit="1"/>
              </p:cNvSpPr>
              <p:nvPr/>
            </p:nvSpPr>
            <p:spPr>
              <a:xfrm>
                <a:off x="765438" y="5572910"/>
                <a:ext cx="3408625" cy="70006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2455E4CB-04C5-DBF8-F96B-48F22B33453E}"/>
                  </a:ext>
                </a:extLst>
              </p:cNvPr>
              <p:cNvSpPr txBox="1"/>
              <p:nvPr/>
            </p:nvSpPr>
            <p:spPr>
              <a:xfrm>
                <a:off x="5420641" y="4972341"/>
                <a:ext cx="2365071" cy="8296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1</m:t>
                          </m:r>
                        </m:sup>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𝜂</m:t>
                              </m:r>
                            </m:e>
                          </m:d>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𝜂</m:t>
                          </m:r>
                        </m:e>
                      </m:nary>
                    </m:oMath>
                  </m:oMathPara>
                </a14:m>
                <a:endParaRPr lang="en-US" dirty="0"/>
              </a:p>
            </p:txBody>
          </p:sp>
        </mc:Choice>
        <mc:Fallback xmlns="">
          <p:sp>
            <p:nvSpPr>
              <p:cNvPr id="38" name="TextBox 37">
                <a:extLst>
                  <a:ext uri="{FF2B5EF4-FFF2-40B4-BE49-F238E27FC236}">
                    <a16:creationId xmlns:a16="http://schemas.microsoft.com/office/drawing/2014/main" id="{2455E4CB-04C5-DBF8-F96B-48F22B33453E}"/>
                  </a:ext>
                </a:extLst>
              </p:cNvPr>
              <p:cNvSpPr txBox="1">
                <a:spLocks noRot="1" noChangeAspect="1" noMove="1" noResize="1" noEditPoints="1" noAdjustHandles="1" noChangeArrowheads="1" noChangeShapeType="1" noTextEdit="1"/>
              </p:cNvSpPr>
              <p:nvPr/>
            </p:nvSpPr>
            <p:spPr>
              <a:xfrm>
                <a:off x="5420641" y="4972341"/>
                <a:ext cx="2365071" cy="82965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18FB3BAD-6A5D-6B65-E649-9ED34CB4D418}"/>
                  </a:ext>
                </a:extLst>
              </p:cNvPr>
              <p:cNvSpPr txBox="1"/>
              <p:nvPr/>
            </p:nvSpPr>
            <p:spPr>
              <a:xfrm>
                <a:off x="5420640" y="5965260"/>
                <a:ext cx="2716578" cy="8296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𝐵</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1</m:t>
                          </m:r>
                        </m:sup>
                        <m:e>
                          <m:d>
                            <m:dPr>
                              <m:ctrlPr>
                                <a:rPr lang="en-US" b="0" i="1" smtClean="0">
                                  <a:latin typeface="Cambria Math" panose="02040503050406030204" pitchFamily="18" charset="0"/>
                                </a:rPr>
                              </m:ctrlPr>
                            </m:dPr>
                            <m:e>
                              <m:r>
                                <a:rPr lang="en-US" b="0" i="1" smtClean="0">
                                  <a:latin typeface="Cambria Math" panose="02040503050406030204" pitchFamily="18" charset="0"/>
                                </a:rPr>
                                <m:t>1−2</m:t>
                              </m:r>
                              <m:r>
                                <a:rPr lang="en-US" b="0" i="1" smtClean="0">
                                  <a:latin typeface="Cambria Math" panose="02040503050406030204" pitchFamily="18" charset="0"/>
                                  <a:ea typeface="Cambria Math" panose="02040503050406030204" pitchFamily="18" charset="0"/>
                                </a:rPr>
                                <m:t>𝜂</m:t>
                              </m:r>
                              <m:r>
                                <a:rPr lang="en-US" b="0" i="1" smtClean="0">
                                  <a:latin typeface="Cambria Math" panose="02040503050406030204" pitchFamily="18" charset="0"/>
                                  <a:ea typeface="Cambria Math" panose="02040503050406030204" pitchFamily="18" charset="0"/>
                                </a:rPr>
                                <m:t>𝑓</m:t>
                              </m:r>
                            </m:e>
                          </m:d>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𝜂</m:t>
                          </m:r>
                        </m:e>
                      </m:nary>
                    </m:oMath>
                  </m:oMathPara>
                </a14:m>
                <a:endParaRPr lang="en-US" dirty="0"/>
              </a:p>
            </p:txBody>
          </p:sp>
        </mc:Choice>
        <mc:Fallback xmlns="">
          <p:sp>
            <p:nvSpPr>
              <p:cNvPr id="39" name="TextBox 38">
                <a:extLst>
                  <a:ext uri="{FF2B5EF4-FFF2-40B4-BE49-F238E27FC236}">
                    <a16:creationId xmlns:a16="http://schemas.microsoft.com/office/drawing/2014/main" id="{18FB3BAD-6A5D-6B65-E649-9ED34CB4D418}"/>
                  </a:ext>
                </a:extLst>
              </p:cNvPr>
              <p:cNvSpPr txBox="1">
                <a:spLocks noRot="1" noChangeAspect="1" noMove="1" noResize="1" noEditPoints="1" noAdjustHandles="1" noChangeArrowheads="1" noChangeShapeType="1" noTextEdit="1"/>
              </p:cNvSpPr>
              <p:nvPr/>
            </p:nvSpPr>
            <p:spPr>
              <a:xfrm>
                <a:off x="5420640" y="5965260"/>
                <a:ext cx="2716578" cy="829651"/>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062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ppt_x"/>
                                          </p:val>
                                        </p:tav>
                                        <p:tav tm="100000">
                                          <p:val>
                                            <p:strVal val="#ppt_x"/>
                                          </p:val>
                                        </p:tav>
                                      </p:tavLst>
                                    </p:anim>
                                    <p:anim calcmode="lin" valueType="num">
                                      <p:cBhvr additive="base">
                                        <p:cTn id="3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p:bldP spid="32" grpId="0"/>
      <p:bldP spid="34" grpId="0"/>
      <p:bldP spid="35"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CCA27-734D-FA57-5CE6-7AC2EF6E1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5D05E-DE5B-9121-0EF9-C9D3269630A8}"/>
              </a:ext>
            </a:extLst>
          </p:cNvPr>
          <p:cNvSpPr>
            <a:spLocks noGrp="1"/>
          </p:cNvSpPr>
          <p:nvPr>
            <p:ph type="title"/>
          </p:nvPr>
        </p:nvSpPr>
        <p:spPr>
          <a:xfrm>
            <a:off x="410831" y="93281"/>
            <a:ext cx="6416675" cy="1143000"/>
          </a:xfrm>
        </p:spPr>
        <p:txBody>
          <a:bodyPr/>
          <a:lstStyle/>
          <a:p>
            <a:r>
              <a:rPr lang="en-US" sz="2800" dirty="0"/>
              <a:t>Developing Turbulent Velocity Profile in A Circular Duct</a:t>
            </a:r>
          </a:p>
        </p:txBody>
      </p:sp>
      <p:grpSp>
        <p:nvGrpSpPr>
          <p:cNvPr id="4" name="Group 38">
            <a:extLst>
              <a:ext uri="{FF2B5EF4-FFF2-40B4-BE49-F238E27FC236}">
                <a16:creationId xmlns:a16="http://schemas.microsoft.com/office/drawing/2014/main" id="{178A8FD6-36FC-3497-3592-8E68037A249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D3633A2-65AD-3FDC-043F-A8A69DAA6E5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57CA005-7AD8-678D-9131-96CEB718FA3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C419AF4-BDCA-9CC6-2EAD-45C81B10579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1DA8708-7A24-5564-B29D-13607E6990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C1E5F23-0D00-9470-5DBE-967D30464C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C90786BA-7468-960B-5ABE-1476C023CE8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9AD17EF-EB9E-7588-6148-B43D8F3F9F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8268C05-47BE-6B3C-5924-074CD64F13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CFD1C69-2C59-DD9C-DC97-EABD94D49B6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A3AB338-CC22-B7F7-FBE4-B8E4476D86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B56771B-4FB1-CFFC-09C6-EE7053128C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18388AF-04A5-D64A-60E1-9438D3695A9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A61C0B3-8F93-9963-446F-2BE1E55FC0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3A97A64-0307-81D4-8C1C-410A4A0C9B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9DF5869A-163C-BAB1-F4D8-9C0363C2344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D81FF8E-9C7B-EE7D-DACC-A2ECA0223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AED8663B-34B7-765A-F680-AC52BE5E8427}"/>
              </a:ext>
            </a:extLst>
          </p:cNvPr>
          <p:cNvSpPr>
            <a:spLocks noGrp="1"/>
          </p:cNvSpPr>
          <p:nvPr>
            <p:ph idx="1"/>
          </p:nvPr>
        </p:nvSpPr>
        <p:spPr>
          <a:xfrm>
            <a:off x="304799" y="1066800"/>
            <a:ext cx="8626475" cy="5414348"/>
          </a:xfrm>
        </p:spPr>
        <p:txBody>
          <a:bodyPr/>
          <a:lstStyle/>
          <a:p>
            <a:r>
              <a:rPr lang="en-US" sz="2400" dirty="0"/>
              <a:t>Idealized analysis is possible with simplifying assumptions. </a:t>
            </a:r>
          </a:p>
          <a:p>
            <a:endParaRPr lang="en-US" sz="2400" dirty="0"/>
          </a:p>
        </p:txBody>
      </p:sp>
      <p:pic>
        <p:nvPicPr>
          <p:cNvPr id="22" name="Picture 21">
            <a:extLst>
              <a:ext uri="{FF2B5EF4-FFF2-40B4-BE49-F238E27FC236}">
                <a16:creationId xmlns:a16="http://schemas.microsoft.com/office/drawing/2014/main" id="{5D6B3FEE-DD01-ABA9-9C11-982BAC1248A4}"/>
              </a:ext>
            </a:extLst>
          </p:cNvPr>
          <p:cNvPicPr>
            <a:picLocks noChangeAspect="1"/>
          </p:cNvPicPr>
          <p:nvPr/>
        </p:nvPicPr>
        <p:blipFill>
          <a:blip r:embed="rId3"/>
          <a:stretch>
            <a:fillRect/>
          </a:stretch>
        </p:blipFill>
        <p:spPr>
          <a:xfrm>
            <a:off x="457200" y="1354286"/>
            <a:ext cx="6944694" cy="24196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7345246-24FC-EB9D-F664-69FD70F5C2B6}"/>
                  </a:ext>
                </a:extLst>
              </p:cNvPr>
              <p:cNvSpPr txBox="1"/>
              <p:nvPr/>
            </p:nvSpPr>
            <p:spPr>
              <a:xfrm>
                <a:off x="3463833" y="2759174"/>
                <a:ext cx="7389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rgbClr val="FF0000"/>
                          </a:solidFill>
                          <a:latin typeface="Cambria Math" panose="02040503050406030204" pitchFamily="18" charset="0"/>
                        </a:rPr>
                        <m:t>𝑢</m:t>
                      </m:r>
                      <m:d>
                        <m:dPr>
                          <m:ctrlPr>
                            <a:rPr lang="en-US" sz="1800" i="1" smtClean="0">
                              <a:solidFill>
                                <a:srgbClr val="FF0000"/>
                              </a:solidFill>
                              <a:latin typeface="Cambria Math" panose="02040503050406030204" pitchFamily="18" charset="0"/>
                            </a:rPr>
                          </m:ctrlPr>
                        </m:dPr>
                        <m:e>
                          <m:r>
                            <a:rPr lang="en-US" sz="1800" b="0" i="1" smtClean="0">
                              <a:solidFill>
                                <a:srgbClr val="FF0000"/>
                              </a:solidFill>
                              <a:latin typeface="Cambria Math" panose="02040503050406030204" pitchFamily="18" charset="0"/>
                            </a:rPr>
                            <m:t>𝑥</m:t>
                          </m:r>
                          <m:r>
                            <a:rPr lang="en-US" sz="1800" b="0" i="1" smtClean="0">
                              <a:solidFill>
                                <a:srgbClr val="FF0000"/>
                              </a:solidFill>
                              <a:latin typeface="Cambria Math" panose="02040503050406030204" pitchFamily="18" charset="0"/>
                            </a:rPr>
                            <m:t>,</m:t>
                          </m:r>
                          <m:r>
                            <a:rPr lang="en-US" sz="1800" b="0" i="1" smtClean="0">
                              <a:solidFill>
                                <a:srgbClr val="FF0000"/>
                              </a:solidFill>
                              <a:latin typeface="Cambria Math" panose="02040503050406030204" pitchFamily="18" charset="0"/>
                            </a:rPr>
                            <m:t>𝑦</m:t>
                          </m:r>
                        </m:e>
                      </m:d>
                    </m:oMath>
                  </m:oMathPara>
                </a14:m>
                <a:endParaRPr lang="en-US" sz="1800" dirty="0">
                  <a:solidFill>
                    <a:srgbClr val="FF0000"/>
                  </a:solidFill>
                </a:endParaRPr>
              </a:p>
            </p:txBody>
          </p:sp>
        </mc:Choice>
        <mc:Fallback xmlns="">
          <p:sp>
            <p:nvSpPr>
              <p:cNvPr id="23" name="TextBox 22">
                <a:extLst>
                  <a:ext uri="{FF2B5EF4-FFF2-40B4-BE49-F238E27FC236}">
                    <a16:creationId xmlns:a16="http://schemas.microsoft.com/office/drawing/2014/main" id="{57345246-24FC-EB9D-F664-69FD70F5C2B6}"/>
                  </a:ext>
                </a:extLst>
              </p:cNvPr>
              <p:cNvSpPr txBox="1">
                <a:spLocks noRot="1" noChangeAspect="1" noMove="1" noResize="1" noEditPoints="1" noAdjustHandles="1" noChangeArrowheads="1" noChangeShapeType="1" noTextEdit="1"/>
              </p:cNvSpPr>
              <p:nvPr/>
            </p:nvSpPr>
            <p:spPr>
              <a:xfrm>
                <a:off x="3463833" y="2759174"/>
                <a:ext cx="738985" cy="276999"/>
              </a:xfrm>
              <a:prstGeom prst="rect">
                <a:avLst/>
              </a:prstGeom>
              <a:blipFill>
                <a:blip r:embed="rId4"/>
                <a:stretch>
                  <a:fillRect l="-4132" b="-2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1521E49-63AE-4B6C-7737-36BBA3A18681}"/>
                  </a:ext>
                </a:extLst>
              </p:cNvPr>
              <p:cNvSpPr txBox="1"/>
              <p:nvPr/>
            </p:nvSpPr>
            <p:spPr>
              <a:xfrm>
                <a:off x="2993291" y="2423172"/>
                <a:ext cx="6258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i="1" smtClean="0">
                          <a:solidFill>
                            <a:schemeClr val="accent2"/>
                          </a:solidFill>
                          <a:latin typeface="Cambria Math" panose="02040503050406030204" pitchFamily="18" charset="0"/>
                        </a:rPr>
                        <m:t>𝑢</m:t>
                      </m:r>
                      <m:r>
                        <a:rPr lang="en-US" sz="1800" b="0" i="1" smtClean="0">
                          <a:solidFill>
                            <a:schemeClr val="accent2"/>
                          </a:solidFill>
                          <a:latin typeface="Cambria Math" panose="02040503050406030204" pitchFamily="18" charset="0"/>
                        </a:rPr>
                        <m:t>𝑐</m:t>
                      </m:r>
                      <m:d>
                        <m:dPr>
                          <m:ctrlPr>
                            <a:rPr lang="en-US" sz="1800" i="1" smtClean="0">
                              <a:solidFill>
                                <a:schemeClr val="accent2"/>
                              </a:solidFill>
                              <a:latin typeface="Cambria Math" panose="02040503050406030204" pitchFamily="18" charset="0"/>
                            </a:rPr>
                          </m:ctrlPr>
                        </m:dPr>
                        <m:e>
                          <m:r>
                            <a:rPr lang="en-US" sz="1800" b="0" i="1" smtClean="0">
                              <a:solidFill>
                                <a:schemeClr val="accent2"/>
                              </a:solidFill>
                              <a:latin typeface="Cambria Math" panose="02040503050406030204" pitchFamily="18" charset="0"/>
                            </a:rPr>
                            <m:t>𝑥</m:t>
                          </m:r>
                        </m:e>
                      </m:d>
                    </m:oMath>
                  </m:oMathPara>
                </a14:m>
                <a:endParaRPr lang="en-US" sz="1800" dirty="0">
                  <a:solidFill>
                    <a:schemeClr val="accent2"/>
                  </a:solidFill>
                </a:endParaRPr>
              </a:p>
            </p:txBody>
          </p:sp>
        </mc:Choice>
        <mc:Fallback xmlns="">
          <p:sp>
            <p:nvSpPr>
              <p:cNvPr id="24" name="TextBox 23">
                <a:extLst>
                  <a:ext uri="{FF2B5EF4-FFF2-40B4-BE49-F238E27FC236}">
                    <a16:creationId xmlns:a16="http://schemas.microsoft.com/office/drawing/2014/main" id="{E1521E49-63AE-4B6C-7737-36BBA3A18681}"/>
                  </a:ext>
                </a:extLst>
              </p:cNvPr>
              <p:cNvSpPr txBox="1">
                <a:spLocks noRot="1" noChangeAspect="1" noMove="1" noResize="1" noEditPoints="1" noAdjustHandles="1" noChangeArrowheads="1" noChangeShapeType="1" noTextEdit="1"/>
              </p:cNvSpPr>
              <p:nvPr/>
            </p:nvSpPr>
            <p:spPr>
              <a:xfrm>
                <a:off x="2993291" y="2423172"/>
                <a:ext cx="625877" cy="276999"/>
              </a:xfrm>
              <a:prstGeom prst="rect">
                <a:avLst/>
              </a:prstGeom>
              <a:blipFill>
                <a:blip r:embed="rId5"/>
                <a:stretch>
                  <a:fillRect l="-4854"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A88439B-7AED-8D2C-45D1-27EBAC841610}"/>
                  </a:ext>
                </a:extLst>
              </p:cNvPr>
              <p:cNvSpPr txBox="1"/>
              <p:nvPr/>
            </p:nvSpPr>
            <p:spPr>
              <a:xfrm>
                <a:off x="4774987" y="3657600"/>
                <a:ext cx="2542299" cy="8296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1</m:t>
                          </m:r>
                        </m:sup>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𝑓</m:t>
                              </m:r>
                            </m:e>
                          </m:d>
                          <m:r>
                            <a:rPr lang="en-US" b="0" i="1" smtClean="0">
                              <a:latin typeface="Cambria Math" panose="02040503050406030204" pitchFamily="18" charset="0"/>
                            </a:rPr>
                            <m:t>𝑓𝑑</m:t>
                          </m:r>
                          <m:r>
                            <a:rPr lang="en-US" b="0" i="1" smtClean="0">
                              <a:latin typeface="Cambria Math" panose="02040503050406030204" pitchFamily="18" charset="0"/>
                              <a:ea typeface="Cambria Math" panose="02040503050406030204" pitchFamily="18" charset="0"/>
                            </a:rPr>
                            <m:t>𝜂</m:t>
                          </m:r>
                        </m:e>
                      </m:nary>
                    </m:oMath>
                  </m:oMathPara>
                </a14:m>
                <a:endParaRPr lang="en-US" dirty="0"/>
              </a:p>
            </p:txBody>
          </p:sp>
        </mc:Choice>
        <mc:Fallback xmlns="">
          <p:sp>
            <p:nvSpPr>
              <p:cNvPr id="38" name="TextBox 37">
                <a:extLst>
                  <a:ext uri="{FF2B5EF4-FFF2-40B4-BE49-F238E27FC236}">
                    <a16:creationId xmlns:a16="http://schemas.microsoft.com/office/drawing/2014/main" id="{BA88439B-7AED-8D2C-45D1-27EBAC841610}"/>
                  </a:ext>
                </a:extLst>
              </p:cNvPr>
              <p:cNvSpPr txBox="1">
                <a:spLocks noRot="1" noChangeAspect="1" noMove="1" noResize="1" noEditPoints="1" noAdjustHandles="1" noChangeArrowheads="1" noChangeShapeType="1" noTextEdit="1"/>
              </p:cNvSpPr>
              <p:nvPr/>
            </p:nvSpPr>
            <p:spPr>
              <a:xfrm>
                <a:off x="4774987" y="3657600"/>
                <a:ext cx="2542299" cy="82965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5917AEB-06AB-B1BA-4568-D41892EFDD70}"/>
                  </a:ext>
                </a:extLst>
              </p:cNvPr>
              <p:cNvSpPr txBox="1"/>
              <p:nvPr/>
            </p:nvSpPr>
            <p:spPr>
              <a:xfrm>
                <a:off x="4821986" y="4663399"/>
                <a:ext cx="2737609" cy="8296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1</m:t>
                          </m:r>
                        </m:sup>
                        <m:e>
                          <m:r>
                            <a:rPr lang="en-US" b="0" i="1" smtClean="0">
                              <a:latin typeface="Cambria Math" panose="02040503050406030204" pitchFamily="18" charset="0"/>
                              <a:ea typeface="Cambria Math" panose="02040503050406030204" pitchFamily="18" charset="0"/>
                            </a:rPr>
                            <m:t>𝜂</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e>
                          </m:d>
                          <m:r>
                            <a:rPr lang="en-US" b="0" i="1" smtClean="0">
                              <a:latin typeface="Cambria Math" panose="02040503050406030204" pitchFamily="18" charset="0"/>
                            </a:rPr>
                            <m:t>𝑓𝑑</m:t>
                          </m:r>
                          <m:r>
                            <a:rPr lang="en-US" b="0" i="1" smtClean="0">
                              <a:latin typeface="Cambria Math" panose="02040503050406030204" pitchFamily="18" charset="0"/>
                              <a:ea typeface="Cambria Math" panose="02040503050406030204" pitchFamily="18" charset="0"/>
                            </a:rPr>
                            <m:t>𝜂</m:t>
                          </m:r>
                        </m:e>
                      </m:nary>
                    </m:oMath>
                  </m:oMathPara>
                </a14:m>
                <a:endParaRPr lang="en-US" dirty="0"/>
              </a:p>
            </p:txBody>
          </p:sp>
        </mc:Choice>
        <mc:Fallback xmlns="">
          <p:sp>
            <p:nvSpPr>
              <p:cNvPr id="39" name="TextBox 38">
                <a:extLst>
                  <a:ext uri="{FF2B5EF4-FFF2-40B4-BE49-F238E27FC236}">
                    <a16:creationId xmlns:a16="http://schemas.microsoft.com/office/drawing/2014/main" id="{E5917AEB-06AB-B1BA-4568-D41892EFDD70}"/>
                  </a:ext>
                </a:extLst>
              </p:cNvPr>
              <p:cNvSpPr txBox="1">
                <a:spLocks noRot="1" noChangeAspect="1" noMove="1" noResize="1" noEditPoints="1" noAdjustHandles="1" noChangeArrowheads="1" noChangeShapeType="1" noTextEdit="1"/>
              </p:cNvSpPr>
              <p:nvPr/>
            </p:nvSpPr>
            <p:spPr>
              <a:xfrm>
                <a:off x="4821986" y="4663399"/>
                <a:ext cx="2737609" cy="82965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69726EC-576A-8825-9983-EDD2A982BAEE}"/>
                  </a:ext>
                </a:extLst>
              </p:cNvPr>
              <p:cNvSpPr txBox="1"/>
              <p:nvPr/>
            </p:nvSpPr>
            <p:spPr>
              <a:xfrm>
                <a:off x="1320278" y="3920703"/>
                <a:ext cx="2277739"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Δ</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𝐴</m:t>
                      </m:r>
                      <m:r>
                        <m:rPr>
                          <m:sty m:val="p"/>
                        </m:rPr>
                        <a:rPr lang="el-GR" b="0"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𝐵</m:t>
                          </m:r>
                          <m:r>
                            <m:rPr>
                              <m:sty m:val="p"/>
                            </m:rPr>
                            <a:rPr lang="el-GR" b="0" i="1" smtClean="0">
                              <a:latin typeface="Cambria Math" panose="02040503050406030204" pitchFamily="18" charset="0"/>
                              <a:ea typeface="Cambria Math" panose="02040503050406030204" pitchFamily="18" charset="0"/>
                            </a:rPr>
                            <m:t>Δ</m:t>
                          </m:r>
                        </m:e>
                        <m:sup>
                          <m:r>
                            <a:rPr lang="en-US" b="0" i="1" smtClean="0">
                              <a:latin typeface="Cambria Math" panose="02040503050406030204" pitchFamily="18" charset="0"/>
                              <a:ea typeface="Cambria Math" panose="02040503050406030204" pitchFamily="18" charset="0"/>
                            </a:rPr>
                            <m:t>2</m:t>
                          </m:r>
                        </m:sup>
                      </m:sSup>
                    </m:oMath>
                  </m:oMathPara>
                </a14:m>
                <a:endParaRPr lang="en-US" dirty="0"/>
              </a:p>
            </p:txBody>
          </p:sp>
        </mc:Choice>
        <mc:Fallback xmlns="">
          <p:sp>
            <p:nvSpPr>
              <p:cNvPr id="21" name="TextBox 20">
                <a:extLst>
                  <a:ext uri="{FF2B5EF4-FFF2-40B4-BE49-F238E27FC236}">
                    <a16:creationId xmlns:a16="http://schemas.microsoft.com/office/drawing/2014/main" id="{A69726EC-576A-8825-9983-EDD2A982BAEE}"/>
                  </a:ext>
                </a:extLst>
              </p:cNvPr>
              <p:cNvSpPr txBox="1">
                <a:spLocks noRot="1" noChangeAspect="1" noMove="1" noResize="1" noEditPoints="1" noAdjustHandles="1" noChangeArrowheads="1" noChangeShapeType="1" noTextEdit="1"/>
              </p:cNvSpPr>
              <p:nvPr/>
            </p:nvSpPr>
            <p:spPr>
              <a:xfrm>
                <a:off x="1320278" y="3920703"/>
                <a:ext cx="2277739" cy="69147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2533CE7-6A06-83EC-776E-AD0DAA4C9B27}"/>
                  </a:ext>
                </a:extLst>
              </p:cNvPr>
              <p:cNvSpPr txBox="1"/>
              <p:nvPr/>
            </p:nvSpPr>
            <p:spPr>
              <a:xfrm>
                <a:off x="1320277" y="4858806"/>
                <a:ext cx="207268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Δ</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𝐶</m:t>
                      </m:r>
                      <m:r>
                        <m:rPr>
                          <m:sty m:val="p"/>
                        </m:rPr>
                        <a:rPr lang="el-GR" b="0"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𝐷</m:t>
                      </m:r>
                      <m:sSup>
                        <m:sSupPr>
                          <m:ctrlPr>
                            <a:rPr lang="en-US" b="0" i="1" smtClean="0">
                              <a:latin typeface="Cambria Math" panose="02040503050406030204" pitchFamily="18" charset="0"/>
                              <a:ea typeface="Cambria Math" panose="02040503050406030204" pitchFamily="18" charset="0"/>
                            </a:rPr>
                          </m:ctrlPr>
                        </m:sSupPr>
                        <m:e>
                          <m:r>
                            <m:rPr>
                              <m:sty m:val="p"/>
                            </m:rPr>
                            <a:rPr lang="el-GR" b="0" i="1" smtClean="0">
                              <a:latin typeface="Cambria Math" panose="02040503050406030204" pitchFamily="18" charset="0"/>
                              <a:ea typeface="Cambria Math" panose="02040503050406030204" pitchFamily="18" charset="0"/>
                            </a:rPr>
                            <m:t>Δ</m:t>
                          </m:r>
                        </m:e>
                        <m:sup>
                          <m:r>
                            <a:rPr lang="en-US" b="0" i="1" smtClean="0">
                              <a:latin typeface="Cambria Math" panose="02040503050406030204" pitchFamily="18" charset="0"/>
                              <a:ea typeface="Cambria Math" panose="02040503050406030204" pitchFamily="18" charset="0"/>
                            </a:rPr>
                            <m:t>2</m:t>
                          </m:r>
                        </m:sup>
                      </m:sSup>
                    </m:oMath>
                  </m:oMathPara>
                </a14:m>
                <a:endParaRPr lang="en-US" dirty="0"/>
              </a:p>
            </p:txBody>
          </p:sp>
        </mc:Choice>
        <mc:Fallback xmlns="">
          <p:sp>
            <p:nvSpPr>
              <p:cNvPr id="25" name="TextBox 24">
                <a:extLst>
                  <a:ext uri="{FF2B5EF4-FFF2-40B4-BE49-F238E27FC236}">
                    <a16:creationId xmlns:a16="http://schemas.microsoft.com/office/drawing/2014/main" id="{62533CE7-6A06-83EC-776E-AD0DAA4C9B27}"/>
                  </a:ext>
                </a:extLst>
              </p:cNvPr>
              <p:cNvSpPr txBox="1">
                <a:spLocks noRot="1" noChangeAspect="1" noMove="1" noResize="1" noEditPoints="1" noAdjustHandles="1" noChangeArrowheads="1" noChangeShapeType="1" noTextEdit="1"/>
              </p:cNvSpPr>
              <p:nvPr/>
            </p:nvSpPr>
            <p:spPr>
              <a:xfrm>
                <a:off x="1320277" y="4858806"/>
                <a:ext cx="2072683" cy="369332"/>
              </a:xfrm>
              <a:prstGeom prst="rect">
                <a:avLst/>
              </a:prstGeom>
              <a:blipFill>
                <a:blip r:embed="rId9"/>
                <a:stretch>
                  <a:fillRect l="-2941" r="-588"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6082848-F5F7-096B-448F-4B6CFF60388E}"/>
                  </a:ext>
                </a:extLst>
              </p:cNvPr>
              <p:cNvSpPr txBox="1"/>
              <p:nvPr/>
            </p:nvSpPr>
            <p:spPr>
              <a:xfrm>
                <a:off x="577056" y="5327081"/>
                <a:ext cx="8016875" cy="1200329"/>
              </a:xfrm>
              <a:prstGeom prst="rect">
                <a:avLst/>
              </a:prstGeom>
              <a:noFill/>
            </p:spPr>
            <p:txBody>
              <a:bodyPr wrap="square">
                <a:spAutoFit/>
              </a:bodyPr>
              <a:lstStyle/>
              <a:p>
                <a:r>
                  <a:rPr lang="en-US" dirty="0"/>
                  <a:t>In addition to the general conditions for boundary layer the function</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𝜂</m:t>
                        </m:r>
                      </m:e>
                    </m:d>
                  </m:oMath>
                </a14:m>
                <a:r>
                  <a:rPr lang="en-US" dirty="0"/>
                  <a:t>  must satisfy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Δ</m:t>
                    </m:r>
                    <m:r>
                      <a:rPr lang="el-GR" i="1" smtClean="0">
                        <a:latin typeface="Cambria Math" panose="02040503050406030204" pitchFamily="18" charset="0"/>
                        <a:ea typeface="Cambria Math" panose="02040503050406030204" pitchFamily="18" charset="0"/>
                      </a:rPr>
                      <m:t>→1</m:t>
                    </m:r>
                  </m:oMath>
                </a14:m>
                <a:r>
                  <a:rPr lang="en-US" dirty="0"/>
                  <a:t>as the flow approached fully developed flow.</a:t>
                </a:r>
              </a:p>
            </p:txBody>
          </p:sp>
        </mc:Choice>
        <mc:Fallback xmlns="">
          <p:sp>
            <p:nvSpPr>
              <p:cNvPr id="31" name="TextBox 30">
                <a:extLst>
                  <a:ext uri="{FF2B5EF4-FFF2-40B4-BE49-F238E27FC236}">
                    <a16:creationId xmlns:a16="http://schemas.microsoft.com/office/drawing/2014/main" id="{26082848-F5F7-096B-448F-4B6CFF60388E}"/>
                  </a:ext>
                </a:extLst>
              </p:cNvPr>
              <p:cNvSpPr txBox="1">
                <a:spLocks noRot="1" noChangeAspect="1" noMove="1" noResize="1" noEditPoints="1" noAdjustHandles="1" noChangeArrowheads="1" noChangeShapeType="1" noTextEdit="1"/>
              </p:cNvSpPr>
              <p:nvPr/>
            </p:nvSpPr>
            <p:spPr>
              <a:xfrm>
                <a:off x="577056" y="5327081"/>
                <a:ext cx="8016875" cy="1200329"/>
              </a:xfrm>
              <a:prstGeom prst="rect">
                <a:avLst/>
              </a:prstGeom>
              <a:blipFill>
                <a:blip r:embed="rId10"/>
                <a:stretch>
                  <a:fillRect l="-1217" t="-4061" b="-10660"/>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68AE4E27-6D7D-F585-8736-5303B8E7D689}"/>
              </a:ext>
            </a:extLst>
          </p:cNvPr>
          <p:cNvSpPr txBox="1"/>
          <p:nvPr/>
        </p:nvSpPr>
        <p:spPr>
          <a:xfrm>
            <a:off x="964116" y="1651428"/>
            <a:ext cx="407484" cy="461665"/>
          </a:xfrm>
          <a:prstGeom prst="rect">
            <a:avLst/>
          </a:prstGeom>
          <a:noFill/>
        </p:spPr>
        <p:txBody>
          <a:bodyPr wrap="none" rtlCol="0">
            <a:spAutoFit/>
          </a:bodyPr>
          <a:lstStyle/>
          <a:p>
            <a:r>
              <a:rPr lang="en-US" i="1" dirty="0"/>
              <a:t>U</a:t>
            </a:r>
          </a:p>
        </p:txBody>
      </p:sp>
    </p:spTree>
    <p:extLst>
      <p:ext uri="{BB962C8B-B14F-4D97-AF65-F5344CB8AC3E}">
        <p14:creationId xmlns:p14="http://schemas.microsoft.com/office/powerpoint/2010/main" val="265596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ppt_x"/>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21" grpId="0"/>
      <p:bldP spid="25"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EFE02-5898-512D-5FC7-A69849C3F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83ADA-AD83-D28B-E31B-61A1DFC14E8D}"/>
              </a:ext>
            </a:extLst>
          </p:cNvPr>
          <p:cNvSpPr>
            <a:spLocks noGrp="1"/>
          </p:cNvSpPr>
          <p:nvPr>
            <p:ph type="title"/>
          </p:nvPr>
        </p:nvSpPr>
        <p:spPr>
          <a:xfrm>
            <a:off x="410831" y="93281"/>
            <a:ext cx="6416675" cy="1143000"/>
          </a:xfrm>
        </p:spPr>
        <p:txBody>
          <a:bodyPr/>
          <a:lstStyle/>
          <a:p>
            <a:r>
              <a:rPr lang="en-US" sz="2800" dirty="0"/>
              <a:t>Developing Turbulent Velocity Profile in A Circular Duct</a:t>
            </a:r>
          </a:p>
        </p:txBody>
      </p:sp>
      <p:grpSp>
        <p:nvGrpSpPr>
          <p:cNvPr id="4" name="Group 38">
            <a:extLst>
              <a:ext uri="{FF2B5EF4-FFF2-40B4-BE49-F238E27FC236}">
                <a16:creationId xmlns:a16="http://schemas.microsoft.com/office/drawing/2014/main" id="{F4FD0B86-B57E-5688-5DD2-6B4B3AF20F0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5503435-5877-E6D7-6757-C6C0DD79995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701B96A-CF84-FAED-3D82-682A62BBF15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9FF07D00-F5E3-184A-CEC0-78FABC764DD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7A88F4E-5662-DA00-1037-E6BC841B56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2D1577E-6117-17BD-12E0-C185152BD9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F94B9BB-9F8F-EFC4-4EB1-03DC4A811D3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11092F1-E354-12A4-0E70-BD5C561B16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B8EDD0D-23A8-9D82-DEB2-0FB2791E2E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B524E79-174D-7062-01D7-2616B0185E4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808588A0-5A2A-D30F-6250-909B65EC6F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924BFFD-C4F3-9112-E727-D7F1622197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D7593AD-C7BC-3B20-EB25-3CB55645A2D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A7D19D3-FE23-6768-0275-3B7A085796F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889CE89-80BF-4B48-9F80-46D1A13068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DA8018CD-604F-2C6F-231E-0D9D362EE1C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26517F1-50F6-307A-8DB6-BB737F755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2DDC9FB-B9D4-842A-7AD1-8DA1D0CF2BC4}"/>
                  </a:ext>
                </a:extLst>
              </p:cNvPr>
              <p:cNvSpPr>
                <a:spLocks noGrp="1"/>
              </p:cNvSpPr>
              <p:nvPr>
                <p:ph idx="1"/>
              </p:nvPr>
            </p:nvSpPr>
            <p:spPr>
              <a:xfrm>
                <a:off x="304799" y="1066800"/>
                <a:ext cx="8626475" cy="4114800"/>
              </a:xfrm>
            </p:spPr>
            <p:txBody>
              <a:bodyPr/>
              <a:lstStyle/>
              <a:p>
                <a:r>
                  <a:rPr lang="en-US" sz="2400" dirty="0"/>
                  <a:t>For example, by assuming a flat inlet velocity profile, smooth surface and power-law velocity profile in the developing boundary layer. </a:t>
                </a:r>
              </a:p>
              <a:p>
                <a:r>
                  <a:rPr lang="en-US" sz="2400" dirty="0"/>
                  <a:t>Zhi-qing(1982)  assumed that in turbulent flow the velocity profile in the developing boundary layer followed the 1/7 </a:t>
                </a:r>
                <a:r>
                  <a:rPr lang="en-US" sz="2400" baseline="30000" dirty="0" err="1"/>
                  <a:t>th</a:t>
                </a:r>
                <a:r>
                  <a:rPr lang="en-US" sz="2400" dirty="0"/>
                  <a:t>-power law, so that</a:t>
                </a: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𝑢</m:t>
                          </m:r>
                          <m:d>
                            <m:dPr>
                              <m:ctrlPr>
                                <a:rPr lang="en-US" sz="2400" i="1" smtClean="0">
                                  <a:latin typeface="Cambria Math" panose="02040503050406030204" pitchFamily="18" charset="0"/>
                                </a:rPr>
                              </m:ctrlPr>
                            </m:dPr>
                            <m:e>
                              <m:r>
                                <a:rPr lang="en-US" sz="2400" b="0" i="1" smtClean="0">
                                  <a:latin typeface="Cambria Math" panose="02040503050406030204" pitchFamily="18" charset="0"/>
                                </a:rPr>
                                <m:t>𝑟</m:t>
                              </m:r>
                            </m:e>
                          </m:d>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𝑐</m:t>
                              </m:r>
                            </m:sub>
                          </m:sSub>
                        </m:den>
                      </m:f>
                      <m:r>
                        <a:rPr lang="en-US" sz="2400" b="0" i="1" smtClean="0">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p>
                                  <m:sSupPr>
                                    <m:ctrlPr>
                                      <a:rPr lang="en-US" sz="2400" i="1" smtClean="0">
                                        <a:latin typeface="Cambria Math" panose="02040503050406030204" pitchFamily="18" charset="0"/>
                                      </a:rPr>
                                    </m:ctrlPr>
                                  </m:sSupPr>
                                  <m:e>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rPr>
                                              <m:t>𝑦</m:t>
                                            </m:r>
                                          </m:num>
                                          <m:den>
                                            <m:r>
                                              <a:rPr lang="en-US" sz="2400" i="1">
                                                <a:latin typeface="Cambria Math" panose="02040503050406030204" pitchFamily="18" charset="0"/>
                                                <a:ea typeface="Cambria Math" panose="02040503050406030204" pitchFamily="18" charset="0"/>
                                              </a:rPr>
                                              <m:t>𝛿</m:t>
                                            </m:r>
                                          </m:den>
                                        </m:f>
                                      </m:e>
                                    </m:d>
                                  </m:e>
                                  <m:sup>
                                    <m:f>
                                      <m:fPr>
                                        <m:type m:val="skw"/>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7</m:t>
                                        </m:r>
                                      </m:den>
                                    </m:f>
                                  </m:sup>
                                </m:sSup>
                                <m:r>
                                  <a:rPr lang="en-US" sz="2400" i="1">
                                    <a:latin typeface="Cambria Math" panose="02040503050406030204" pitchFamily="18" charset="0"/>
                                  </a:rPr>
                                  <m:t>𝑓𝑜𝑟</m:t>
                                </m:r>
                                <m:r>
                                  <a:rPr lang="en-US" sz="2400" i="1">
                                    <a:latin typeface="Cambria Math" panose="02040503050406030204" pitchFamily="18" charset="0"/>
                                  </a:rPr>
                                  <m:t> 0≤</m:t>
                                </m:r>
                                <m:r>
                                  <a:rPr lang="en-US" sz="2400" i="1">
                                    <a:latin typeface="Cambria Math" panose="02040503050406030204" pitchFamily="18" charset="0"/>
                                    <a:ea typeface="Cambria Math" panose="02040503050406030204" pitchFamily="18" charset="0"/>
                                  </a:rPr>
                                  <m:t>𝑢</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𝛿</m:t>
                                </m:r>
                              </m:e>
                            </m:mr>
                            <m:mr>
                              <m:e>
                                <m:r>
                                  <a:rPr lang="en-US" sz="2400" b="0" i="1" smtClean="0">
                                    <a:latin typeface="Cambria Math" panose="02040503050406030204" pitchFamily="18" charset="0"/>
                                  </a:rPr>
                                  <m:t>1 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rPr>
                                  <m:t>𝑦</m:t>
                                </m:r>
                                <m:r>
                                  <a:rPr lang="en-US" sz="2400" b="0" i="1" smtClean="0">
                                    <a:latin typeface="Cambria Math" panose="02040503050406030204" pitchFamily="18" charset="0"/>
                                  </a:rPr>
                                  <m:t>&gt; </m:t>
                                </m:r>
                                <m:r>
                                  <a:rPr lang="en-US" sz="2400" b="0" i="1" smtClean="0">
                                    <a:latin typeface="Cambria Math" panose="02040503050406030204" pitchFamily="18" charset="0"/>
                                    <a:ea typeface="Cambria Math" panose="02040503050406030204" pitchFamily="18" charset="0"/>
                                  </a:rPr>
                                  <m:t>𝛿</m:t>
                                </m:r>
                              </m:e>
                            </m:mr>
                          </m:m>
                          <m:r>
                            <a:rPr lang="en-US" sz="2400" b="0" i="1" smtClean="0">
                              <a:latin typeface="Cambria Math" panose="02040503050406030204" pitchFamily="18" charset="0"/>
                            </a:rPr>
                            <m:t> </m:t>
                          </m:r>
                        </m:e>
                      </m:d>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42DDC9FB-B9D4-842A-7AD1-8DA1D0CF2BC4}"/>
                  </a:ext>
                </a:extLst>
              </p:cNvPr>
              <p:cNvSpPr>
                <a:spLocks noGrp="1" noRot="1" noChangeAspect="1" noMove="1" noResize="1" noEditPoints="1" noAdjustHandles="1" noChangeArrowheads="1" noChangeShapeType="1" noTextEdit="1"/>
              </p:cNvSpPr>
              <p:nvPr>
                <p:ph idx="1"/>
              </p:nvPr>
            </p:nvSpPr>
            <p:spPr>
              <a:xfrm>
                <a:off x="304799" y="1066800"/>
                <a:ext cx="8626475" cy="4114800"/>
              </a:xfrm>
              <a:blipFill>
                <a:blip r:embed="rId3"/>
                <a:stretch>
                  <a:fillRect l="-919" t="-1185" r="-1696"/>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id="{8D82D194-F52B-6067-C862-DA2B365C91F9}"/>
              </a:ext>
            </a:extLst>
          </p:cNvPr>
          <p:cNvPicPr>
            <a:picLocks noChangeAspect="1"/>
          </p:cNvPicPr>
          <p:nvPr/>
        </p:nvPicPr>
        <p:blipFill>
          <a:blip r:embed="rId4"/>
          <a:stretch>
            <a:fillRect/>
          </a:stretch>
        </p:blipFill>
        <p:spPr>
          <a:xfrm>
            <a:off x="4308566" y="5015562"/>
            <a:ext cx="4530634" cy="1638476"/>
          </a:xfrm>
          <a:prstGeom prst="rect">
            <a:avLst/>
          </a:prstGeom>
        </p:spPr>
      </p:pic>
    </p:spTree>
    <p:extLst>
      <p:ext uri="{BB962C8B-B14F-4D97-AF65-F5344CB8AC3E}">
        <p14:creationId xmlns:p14="http://schemas.microsoft.com/office/powerpoint/2010/main" val="166266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0DC2-7273-663A-38F0-5121886EE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EA5EED-4DFD-317E-8D8C-EA93086E231B}"/>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6B2C0219-F2B4-982D-062F-3E4EA586F79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0250CE1-01E5-192E-4308-37E68203E32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C9EFD4F-DAD8-3995-8814-9B4E850B9BF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63ABE04-F776-D8E8-91D4-0F6A9F65BB4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7D04EE0-5C78-115F-2FBF-89FF594339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E45A912-6D61-DBF6-53C7-F662CED0FF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4FBA69A7-A47D-4CBA-F5ED-3A0994C5DA6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E4BAD16-8511-6466-0717-009D7B03145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2956F89-45DF-E611-CFF4-E84D189AD0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AE34D6C-7296-13D7-56AF-3C064F78B02F}"/>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DC94D9E-AC6A-B548-BE8F-1B2FE2FBA5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977D67D-0072-2783-6A79-D2103A3FC82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A0CDBAF-163B-2847-97F6-EE613210B8F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D3FF8AB-6E4B-E197-EBE2-2C7777347C1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D78F2B1-3966-F3E7-29A6-4FB211C565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A2149045-75A2-A554-11F1-EB52B46F2FD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F3917B7-ECAC-AB21-1141-667A73DB0C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BE64F7-499F-EABE-1086-6653A6EF9685}"/>
                  </a:ext>
                </a:extLst>
              </p:cNvPr>
              <p:cNvSpPr>
                <a:spLocks noGrp="1"/>
              </p:cNvSpPr>
              <p:nvPr>
                <p:ph idx="1"/>
              </p:nvPr>
            </p:nvSpPr>
            <p:spPr>
              <a:xfrm>
                <a:off x="494341" y="1329562"/>
                <a:ext cx="8155318" cy="4470264"/>
              </a:xfrm>
            </p:spPr>
            <p:txBody>
              <a:bodyPr/>
              <a:lstStyle/>
              <a:p>
                <a:r>
                  <a:rPr lang="en-US" sz="2400" i="1" dirty="0"/>
                  <a:t>Integral of x</a:t>
                </a:r>
                <a:r>
                  <a:rPr lang="en-US" sz="2400" dirty="0"/>
                  <a:t>-momentum equation is</a:t>
                </a: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𝑑</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ea typeface="Cambria Math" panose="02040503050406030204" pitchFamily="18" charset="0"/>
                                </a:rPr>
                                <m:t>∆</m:t>
                              </m:r>
                            </m:e>
                            <m:sub>
                              <m:r>
                                <a:rPr lang="en-US" sz="2400" i="1">
                                  <a:solidFill>
                                    <a:srgbClr val="000000"/>
                                  </a:solidFill>
                                  <a:latin typeface="Cambria Math" panose="02040503050406030204" pitchFamily="18" charset="0"/>
                                </a:rPr>
                                <m:t>2</m:t>
                              </m:r>
                            </m:sub>
                          </m:sSub>
                        </m:num>
                        <m:den>
                          <m:r>
                            <a:rPr lang="en-IN" sz="2400" i="1">
                              <a:solidFill>
                                <a:srgbClr val="000000"/>
                              </a:solidFill>
                              <a:latin typeface="Cambria Math" panose="02040503050406030204" pitchFamily="18" charset="0"/>
                            </a:rPr>
                            <m:t>𝑑</m:t>
                          </m:r>
                          <m:r>
                            <a:rPr lang="en-IN" sz="2400" i="1">
                              <a:solidFill>
                                <a:srgbClr val="000000"/>
                              </a:solidFill>
                              <a:latin typeface="Cambria Math" panose="02040503050406030204" pitchFamily="18" charset="0"/>
                              <a:ea typeface="Cambria Math" panose="02040503050406030204" pitchFamily="18" charset="0"/>
                            </a:rPr>
                            <m:t>𝜉</m:t>
                          </m:r>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𝑈</m:t>
                          </m:r>
                        </m:den>
                      </m:f>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𝑑𝑈</m:t>
                          </m:r>
                        </m:num>
                        <m:den>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𝜉</m:t>
                          </m:r>
                        </m:den>
                      </m:f>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2</m:t>
                          </m:r>
                          <m:sSub>
                            <m:sSubPr>
                              <m:ctrlPr>
                                <a:rPr lang="en-US" sz="2400" i="1">
                                  <a:solidFill>
                                    <a:srgbClr val="000000"/>
                                  </a:solidFill>
                                  <a:latin typeface="Cambria Math" panose="02040503050406030204" pitchFamily="18" charset="0"/>
                                </a:rPr>
                              </m:ctrlPr>
                            </m:sSubPr>
                            <m:e>
                              <m:r>
                                <m:rPr>
                                  <m:sty m:val="p"/>
                                </m:rPr>
                                <a:rPr lang="el-GR" sz="2400" i="1">
                                  <a:solidFill>
                                    <a:srgbClr val="000000"/>
                                  </a:solidFill>
                                  <a:latin typeface="Cambria Math" panose="02040503050406030204" pitchFamily="18" charset="0"/>
                                  <a:ea typeface="Cambria Math" panose="02040503050406030204" pitchFamily="18" charset="0"/>
                                </a:rPr>
                                <m:t>Δ</m:t>
                              </m:r>
                            </m:e>
                            <m:sub>
                              <m:r>
                                <a:rPr lang="en-US" sz="2400" i="1">
                                  <a:solidFill>
                                    <a:srgbClr val="000000"/>
                                  </a:solidFill>
                                  <a:latin typeface="Cambria Math" panose="02040503050406030204" pitchFamily="18" charset="0"/>
                                </a:rPr>
                                <m:t>2</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m:rPr>
                                  <m:sty m:val="p"/>
                                </m:rPr>
                                <a:rPr lang="el-GR" sz="2400" i="1">
                                  <a:solidFill>
                                    <a:srgbClr val="000000"/>
                                  </a:solidFill>
                                  <a:latin typeface="Cambria Math" panose="02040503050406030204" pitchFamily="18" charset="0"/>
                                  <a:ea typeface="Cambria Math" panose="02040503050406030204" pitchFamily="18" charset="0"/>
                                </a:rPr>
                                <m:t>Δ</m:t>
                              </m:r>
                            </m:e>
                            <m:sub>
                              <m:r>
                                <a:rPr lang="en-US" sz="2400" i="1">
                                  <a:solidFill>
                                    <a:srgbClr val="000000"/>
                                  </a:solidFill>
                                  <a:latin typeface="Cambria Math" panose="02040503050406030204" pitchFamily="18" charset="0"/>
                                </a:rPr>
                                <m:t>1</m:t>
                              </m:r>
                            </m:sub>
                          </m:sSub>
                        </m:e>
                      </m:d>
                      <m:r>
                        <a:rPr lang="en-US"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𝜏</m:t>
                              </m:r>
                            </m:e>
                            <m:sub>
                              <m:r>
                                <a:rPr lang="en-IN" sz="2400" i="1">
                                  <a:solidFill>
                                    <a:srgbClr val="000000"/>
                                  </a:solidFill>
                                  <a:latin typeface="Cambria Math" panose="02040503050406030204" pitchFamily="18" charset="0"/>
                                </a:rPr>
                                <m:t>𝑤𝑎𝑙𝑙</m:t>
                              </m:r>
                            </m:sub>
                          </m:sSub>
                        </m:num>
                        <m:den>
                          <m:r>
                            <a:rPr lang="en-IN" sz="2400" i="1">
                              <a:solidFill>
                                <a:srgbClr val="000000"/>
                              </a:solidFill>
                              <a:latin typeface="Cambria Math" panose="02040503050406030204" pitchFamily="18" charset="0"/>
                            </a:rPr>
                            <m:t>𝜌</m:t>
                          </m:r>
                        </m:den>
                      </m:f>
                    </m:oMath>
                  </m:oMathPara>
                </a14:m>
                <a:endParaRPr lang="en-IN" sz="2400" dirty="0"/>
              </a:p>
              <a:p>
                <a:pPr marL="0" indent="0">
                  <a:buNone/>
                </a:pPr>
                <a:r>
                  <a:rPr lang="en-US" sz="2400" dirty="0"/>
                  <a:t>By introducing the expression for the velocity profile, the shearing stress can also be expressed by the core velocity </a:t>
                </a:r>
                <a:r>
                  <a:rPr lang="en-US" sz="2400" i="1" dirty="0"/>
                  <a:t>u</a:t>
                </a:r>
                <a:r>
                  <a:rPr lang="en-US" sz="2400" i="1" baseline="-25000" dirty="0"/>
                  <a:t>c</a:t>
                </a:r>
                <a:r>
                  <a:rPr lang="en-US" sz="2400" dirty="0"/>
                  <a:t> at the outer edge of the boundary layer and by the boundary-layer thickness, </a:t>
                </a:r>
                <a:r>
                  <a:rPr lang="en-US" sz="2400" dirty="0">
                    <a:sym typeface="Symbol" panose="05050102010706020507" pitchFamily="18" charset="2"/>
                  </a:rPr>
                  <a:t>.</a:t>
                </a:r>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𝜏</m:t>
                          </m:r>
                        </m:e>
                        <m:sub>
                          <m:r>
                            <a:rPr lang="en-US" sz="2400" b="0" i="1" smtClean="0">
                              <a:latin typeface="Cambria Math" panose="02040503050406030204" pitchFamily="18" charset="0"/>
                            </a:rPr>
                            <m:t>𝑤𝑎𝑙𝑙</m:t>
                          </m:r>
                        </m:sub>
                      </m:sSub>
                      <m:r>
                        <a:rPr lang="en-US" sz="2400" b="0" i="1" smtClean="0">
                          <a:latin typeface="Cambria Math" panose="02040503050406030204" pitchFamily="18" charset="0"/>
                        </a:rPr>
                        <m:t>=0.0225</m:t>
                      </m:r>
                      <m:r>
                        <a:rPr lang="en-US" sz="2400" b="0" i="1" smtClean="0">
                          <a:latin typeface="Cambria Math" panose="02040503050406030204" pitchFamily="18" charset="0"/>
                          <a:ea typeface="Cambria Math" panose="02040503050406030204" pitchFamily="18" charset="0"/>
                        </a:rPr>
                        <m:t>𝜌</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𝑢</m:t>
                          </m:r>
                        </m:e>
                        <m:sub>
                          <m:r>
                            <a:rPr lang="en-US" sz="2400" b="0" i="1" smtClean="0">
                              <a:latin typeface="Cambria Math" panose="02040503050406030204" pitchFamily="18" charset="0"/>
                              <a:ea typeface="Cambria Math" panose="02040503050406030204" pitchFamily="18" charset="0"/>
                            </a:rPr>
                            <m:t>𝑐</m:t>
                          </m:r>
                        </m:sub>
                        <m:sup>
                          <m:r>
                            <a:rPr lang="en-US" sz="2400" b="0" i="1" smtClean="0">
                              <a:latin typeface="Cambria Math" panose="02040503050406030204" pitchFamily="18" charset="0"/>
                              <a:ea typeface="Cambria Math" panose="02040503050406030204" pitchFamily="18" charset="0"/>
                            </a:rPr>
                            <m:t>2</m:t>
                          </m:r>
                        </m:sup>
                      </m:sSubSup>
                      <m:sSup>
                        <m:sSupPr>
                          <m:ctrlPr>
                            <a:rPr lang="en-US" sz="2400" b="0" i="1" smtClean="0">
                              <a:latin typeface="Cambria Math" panose="02040503050406030204" pitchFamily="18" charset="0"/>
                              <a:ea typeface="Cambria Math" panose="02040503050406030204" pitchFamily="18" charset="0"/>
                            </a:rPr>
                          </m:ctrlPr>
                        </m:sSupPr>
                        <m:e>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𝜈</m:t>
                                  </m:r>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𝑢</m:t>
                                      </m:r>
                                    </m:e>
                                    <m:sub>
                                      <m:r>
                                        <a:rPr lang="en-US" sz="2400" b="0" i="1" smtClean="0">
                                          <a:latin typeface="Cambria Math" panose="02040503050406030204" pitchFamily="18" charset="0"/>
                                          <a:ea typeface="Cambria Math" panose="02040503050406030204" pitchFamily="18" charset="0"/>
                                        </a:rPr>
                                        <m:t>𝑐</m:t>
                                      </m:r>
                                    </m:sub>
                                  </m:sSub>
                                  <m:r>
                                    <a:rPr lang="en-US" sz="2400" b="0" i="1" smtClean="0">
                                      <a:latin typeface="Cambria Math" panose="02040503050406030204" pitchFamily="18" charset="0"/>
                                      <a:ea typeface="Cambria Math" panose="02040503050406030204" pitchFamily="18" charset="0"/>
                                    </a:rPr>
                                    <m:t>𝛿</m:t>
                                  </m:r>
                                </m:den>
                              </m:f>
                            </m:e>
                          </m:d>
                        </m:e>
                        <m:sup>
                          <m:f>
                            <m:fPr>
                              <m:type m:val="skw"/>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4</m:t>
                              </m:r>
                            </m:den>
                          </m:f>
                        </m:sup>
                      </m:sSup>
                    </m:oMath>
                  </m:oMathPara>
                </a14:m>
                <a:endParaRPr lang="en-US" sz="2400" dirty="0"/>
              </a:p>
              <a:p>
                <a:pPr marL="0" indent="0">
                  <a:buNone/>
                </a:pPr>
                <a:r>
                  <a:rPr lang="en-US" sz="2400" dirty="0"/>
                  <a:t>For fluids or gases with a Prandtl number equal to one, the temperature profile is similar in shape to the velocity profile. </a:t>
                </a:r>
              </a:p>
            </p:txBody>
          </p:sp>
        </mc:Choice>
        <mc:Fallback xmlns="">
          <p:sp>
            <p:nvSpPr>
              <p:cNvPr id="3" name="Content Placeholder 2">
                <a:extLst>
                  <a:ext uri="{FF2B5EF4-FFF2-40B4-BE49-F238E27FC236}">
                    <a16:creationId xmlns:a16="http://schemas.microsoft.com/office/drawing/2014/main" id="{9FBE64F7-499F-EABE-1086-6653A6EF9685}"/>
                  </a:ext>
                </a:extLst>
              </p:cNvPr>
              <p:cNvSpPr>
                <a:spLocks noGrp="1" noRot="1" noChangeAspect="1" noMove="1" noResize="1" noEditPoints="1" noAdjustHandles="1" noChangeArrowheads="1" noChangeShapeType="1" noTextEdit="1"/>
              </p:cNvSpPr>
              <p:nvPr>
                <p:ph idx="1"/>
              </p:nvPr>
            </p:nvSpPr>
            <p:spPr>
              <a:xfrm>
                <a:off x="494341" y="1329562"/>
                <a:ext cx="8155318" cy="4470264"/>
              </a:xfrm>
              <a:blipFill>
                <a:blip r:embed="rId3"/>
                <a:stretch>
                  <a:fillRect l="-1121" t="-1091" b="-4366"/>
                </a:stretch>
              </a:blipFill>
            </p:spPr>
            <p:txBody>
              <a:bodyPr/>
              <a:lstStyle/>
              <a:p>
                <a:r>
                  <a:rPr lang="en-US">
                    <a:noFill/>
                  </a:rPr>
                  <a:t> </a:t>
                </a:r>
              </a:p>
            </p:txBody>
          </p:sp>
        </mc:Fallback>
      </mc:AlternateContent>
    </p:spTree>
    <p:extLst>
      <p:ext uri="{BB962C8B-B14F-4D97-AF65-F5344CB8AC3E}">
        <p14:creationId xmlns:p14="http://schemas.microsoft.com/office/powerpoint/2010/main" val="33155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C5C69-3A31-4938-7DF8-043D69EF6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FDB1AC-1512-AECB-2800-37E961839AC4}"/>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A8C0A4F5-5422-6F26-6F5C-7825A6D34F4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045113B-6961-38E2-2DC4-91E36054C0F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503ECC3-E86C-825E-3907-EC9F40D4B56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37C7A09-8C24-4D2E-4472-8B280F8AE6B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7B13FD9-55AB-4192-6249-74C9790E0E6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6DCD21A-0BA2-55DE-5872-514708A91F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7129E775-C959-7DD5-2CA4-3BFF5AF3E81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8C5DDB1-0426-6227-F9F3-B3693077F23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3BE2874-E7FD-2F95-E2CA-805C264C3E8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825FFE4-6922-D890-9EBA-700AEC3F1DA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8FACB89-B450-24C1-33C0-DBA480B7FC5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DD375BC-AC6B-F438-2A3D-8E9DD247F9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8D6E220-C321-3B32-99C6-EC52A87899A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812E427-5057-C471-8855-115BAAAD6F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29EEFCF-F29A-C381-7E00-4700C42497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73FA8E26-A2EF-EFE2-E0CA-2BE84453E86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10DE2DE-69B7-4DD5-357E-8BA5A0A81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585932-4502-BBEE-5CAB-69629D803A53}"/>
                  </a:ext>
                </a:extLst>
              </p:cNvPr>
              <p:cNvSpPr>
                <a:spLocks noGrp="1"/>
              </p:cNvSpPr>
              <p:nvPr>
                <p:ph idx="1"/>
              </p:nvPr>
            </p:nvSpPr>
            <p:spPr>
              <a:xfrm>
                <a:off x="507292" y="3830779"/>
                <a:ext cx="8484308" cy="2108064"/>
              </a:xfrm>
            </p:spPr>
            <p:txBody>
              <a:bodyPr/>
              <a:lstStyle/>
              <a:p>
                <a:pPr marL="0" indent="0">
                  <a:buNone/>
                </a:pPr>
                <a:r>
                  <a:rPr lang="en-US" sz="2400" dirty="0"/>
                  <a:t>When (</a:t>
                </a:r>
                <a:r>
                  <a:rPr lang="en-US" sz="2400" i="1" dirty="0" err="1"/>
                  <a:t>Pr</a:t>
                </a:r>
                <a:r>
                  <a:rPr lang="en-US" sz="2400" dirty="0"/>
                  <a:t> = 1) the temperatures within the boundary layer are measured with the temperature outside the boundary layer as reference, the expression for the temperature profile is </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𝑇</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𝑐</m:t>
                          </m:r>
                        </m:sub>
                      </m:sSub>
                      <m:r>
                        <a:rPr lang="en-US" sz="2400" i="1">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𝑤</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𝑐</m:t>
                              </m:r>
                            </m:sub>
                          </m:sSub>
                        </m:e>
                      </m:d>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1−</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𝑦</m:t>
                                      </m:r>
                                    </m:num>
                                    <m:den>
                                      <m:r>
                                        <a:rPr lang="en-US" sz="2400" b="0" i="1" smtClean="0">
                                          <a:latin typeface="Cambria Math" panose="02040503050406030204" pitchFamily="18" charset="0"/>
                                          <a:ea typeface="Cambria Math" panose="02040503050406030204" pitchFamily="18" charset="0"/>
                                        </a:rPr>
                                        <m:t>𝛿</m:t>
                                      </m:r>
                                    </m:den>
                                  </m:f>
                                </m:e>
                              </m:d>
                            </m:e>
                            <m:sup>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7</m:t>
                                  </m:r>
                                </m:den>
                              </m:f>
                            </m:sup>
                          </m:sSup>
                        </m:e>
                      </m:d>
                    </m:oMath>
                  </m:oMathPara>
                </a14:m>
                <a:endParaRPr lang="en-US" sz="2400" dirty="0"/>
              </a:p>
            </p:txBody>
          </p:sp>
        </mc:Choice>
        <mc:Fallback xmlns="">
          <p:sp>
            <p:nvSpPr>
              <p:cNvPr id="3" name="Content Placeholder 2">
                <a:extLst>
                  <a:ext uri="{FF2B5EF4-FFF2-40B4-BE49-F238E27FC236}">
                    <a16:creationId xmlns:a16="http://schemas.microsoft.com/office/drawing/2014/main" id="{18585932-4502-BBEE-5CAB-69629D803A53}"/>
                  </a:ext>
                </a:extLst>
              </p:cNvPr>
              <p:cNvSpPr>
                <a:spLocks noGrp="1" noRot="1" noChangeAspect="1" noMove="1" noResize="1" noEditPoints="1" noAdjustHandles="1" noChangeArrowheads="1" noChangeShapeType="1" noTextEdit="1"/>
              </p:cNvSpPr>
              <p:nvPr>
                <p:ph idx="1"/>
              </p:nvPr>
            </p:nvSpPr>
            <p:spPr>
              <a:xfrm>
                <a:off x="507292" y="3830779"/>
                <a:ext cx="8484308" cy="2108064"/>
              </a:xfrm>
              <a:blipFill>
                <a:blip r:embed="rId3"/>
                <a:stretch>
                  <a:fillRect l="-1078" t="-2312"/>
                </a:stretch>
              </a:blipFill>
            </p:spPr>
            <p:txBody>
              <a:bodyPr/>
              <a:lstStyle/>
              <a:p>
                <a:r>
                  <a:rPr lang="en-US">
                    <a:noFill/>
                  </a:rPr>
                  <a:t> </a:t>
                </a:r>
              </a:p>
            </p:txBody>
          </p:sp>
        </mc:Fallback>
      </mc:AlternateContent>
      <p:pic>
        <p:nvPicPr>
          <p:cNvPr id="21" name="Picture 20">
            <a:extLst>
              <a:ext uri="{FF2B5EF4-FFF2-40B4-BE49-F238E27FC236}">
                <a16:creationId xmlns:a16="http://schemas.microsoft.com/office/drawing/2014/main" id="{3EE8AF8E-00ED-ADC6-2794-B0FF78804BCF}"/>
              </a:ext>
            </a:extLst>
          </p:cNvPr>
          <p:cNvPicPr>
            <a:picLocks noChangeAspect="1"/>
          </p:cNvPicPr>
          <p:nvPr/>
        </p:nvPicPr>
        <p:blipFill>
          <a:blip r:embed="rId4"/>
          <a:stretch>
            <a:fillRect/>
          </a:stretch>
        </p:blipFill>
        <p:spPr>
          <a:xfrm>
            <a:off x="484188" y="1081761"/>
            <a:ext cx="8764223" cy="2734057"/>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BA6E27F-018F-1E7C-B02B-473E2121B96F}"/>
                  </a:ext>
                </a:extLst>
              </p:cNvPr>
              <p:cNvSpPr txBox="1"/>
              <p:nvPr/>
            </p:nvSpPr>
            <p:spPr>
              <a:xfrm>
                <a:off x="602264" y="5797197"/>
                <a:ext cx="8034444" cy="830997"/>
              </a:xfrm>
              <a:prstGeom prst="rect">
                <a:avLst/>
              </a:prstGeom>
              <a:noFill/>
            </p:spPr>
            <p:txBody>
              <a:bodyPr wrap="square">
                <a:spAutoFit/>
              </a:bodyPr>
              <a:lstStyle/>
              <a:p>
                <a:r>
                  <a:rPr lang="en-US" dirty="0"/>
                  <a:t>is valid for values of </a:t>
                </a:r>
                <a:r>
                  <a:rPr lang="en-US" i="1" dirty="0"/>
                  <a:t>y</a:t>
                </a:r>
                <a:r>
                  <a:rPr lang="en-US" dirty="0"/>
                  <a:t> less than </a:t>
                </a:r>
                <a:r>
                  <a:rPr lang="en-US" dirty="0">
                    <a:sym typeface="Symbol" panose="05050102010706020507" pitchFamily="18" charset="2"/>
                  </a:rPr>
                  <a:t></a:t>
                </a:r>
                <a:r>
                  <a:rPr lang="en-US" dirty="0"/>
                  <a:t>. </a:t>
                </a:r>
              </a:p>
              <a:p>
                <a:r>
                  <a:rPr lang="en-US" dirty="0"/>
                  <a:t>For larger values of y, </a:t>
                </a:r>
                <a14:m>
                  <m:oMath xmlns:m="http://schemas.openxmlformats.org/officeDocument/2006/math">
                    <m:r>
                      <a:rPr lang="en-US" i="1">
                        <a:latin typeface="Cambria Math" panose="02040503050406030204" pitchFamily="18" charset="0"/>
                      </a:rPr>
                      <m:t>𝑇</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ea typeface="Cambria Math" panose="02040503050406030204" pitchFamily="18" charset="0"/>
                          </a:rPr>
                          <m:t>∞</m:t>
                        </m:r>
                      </m:sub>
                    </m:sSub>
                  </m:oMath>
                </a14:m>
                <a:r>
                  <a:rPr lang="en-US" dirty="0"/>
                  <a:t> = 0. </a:t>
                </a:r>
              </a:p>
            </p:txBody>
          </p:sp>
        </mc:Choice>
        <mc:Fallback xmlns="">
          <p:sp>
            <p:nvSpPr>
              <p:cNvPr id="25" name="TextBox 24">
                <a:extLst>
                  <a:ext uri="{FF2B5EF4-FFF2-40B4-BE49-F238E27FC236}">
                    <a16:creationId xmlns:a16="http://schemas.microsoft.com/office/drawing/2014/main" id="{8BA6E27F-018F-1E7C-B02B-473E2121B96F}"/>
                  </a:ext>
                </a:extLst>
              </p:cNvPr>
              <p:cNvSpPr txBox="1">
                <a:spLocks noRot="1" noChangeAspect="1" noMove="1" noResize="1" noEditPoints="1" noAdjustHandles="1" noChangeArrowheads="1" noChangeShapeType="1" noTextEdit="1"/>
              </p:cNvSpPr>
              <p:nvPr/>
            </p:nvSpPr>
            <p:spPr>
              <a:xfrm>
                <a:off x="602264" y="5797197"/>
                <a:ext cx="8034444" cy="830997"/>
              </a:xfrm>
              <a:prstGeom prst="rect">
                <a:avLst/>
              </a:prstGeom>
              <a:blipFill>
                <a:blip r:embed="rId5"/>
                <a:stretch>
                  <a:fillRect l="-1214" t="-6618" b="-16176"/>
                </a:stretch>
              </a:blipFill>
            </p:spPr>
            <p:txBody>
              <a:bodyPr/>
              <a:lstStyle/>
              <a:p>
                <a:r>
                  <a:rPr lang="en-US">
                    <a:noFill/>
                  </a:rPr>
                  <a:t> </a:t>
                </a:r>
              </a:p>
            </p:txBody>
          </p:sp>
        </mc:Fallback>
      </mc:AlternateContent>
    </p:spTree>
    <p:extLst>
      <p:ext uri="{BB962C8B-B14F-4D97-AF65-F5344CB8AC3E}">
        <p14:creationId xmlns:p14="http://schemas.microsoft.com/office/powerpoint/2010/main" val="107889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4A72C-788B-6C22-F0B7-93FE647B6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999E0-C470-9CC3-623A-3E5FB1C1C988}"/>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8A071CD5-5524-4F38-12DA-851F7ADF99B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34F84A1-1870-56AF-0CBE-80D29E002F8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ECE3DEC-9021-A095-1D55-0EA0959C371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91366C8-DB93-A35C-7B40-114D55CB65E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18E7B8A-B615-A854-B199-533E56735B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861E3BB-9356-D406-B446-7BC543F940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531E99F2-D007-3C9A-891B-BE1C25DE97A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6E1B49B-6DC7-A372-D484-BAE3409AB7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07997E3-BB00-02D1-DD9A-60848361F35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404EF84-4719-D112-6A4E-45137BC142B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57AD2A3-E49C-5D01-29B2-4D04714B5B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3995405-3D98-08A4-35B6-839AC1131D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FEF397E-C2A1-86E1-697A-D52466C7DD1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73635B5-B4B8-5A13-844B-088848F8D3E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0267ADD-BAD9-B44D-FACE-BC5798C87A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E8322195-A3B8-D623-6984-402AC072DEF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F93692B-426D-4F40-B375-C8139728E0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06FB10CE-E558-E170-03EC-9FC55B2DE4F8}"/>
                  </a:ext>
                </a:extLst>
              </p:cNvPr>
              <p:cNvSpPr>
                <a:spLocks noGrp="1"/>
              </p:cNvSpPr>
              <p:nvPr>
                <p:ph idx="1"/>
              </p:nvPr>
            </p:nvSpPr>
            <p:spPr>
              <a:xfrm>
                <a:off x="382437" y="3750997"/>
                <a:ext cx="8625038" cy="2680332"/>
              </a:xfrm>
            </p:spPr>
            <p:txBody>
              <a:bodyPr/>
              <a:lstStyle/>
              <a:p>
                <a:r>
                  <a:rPr lang="en-US" sz="2400" dirty="0"/>
                  <a:t>Reynolds analogy between the turbulent exchange of momentum and heat gives the relation:</a:t>
                </a: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𝑎𝑝𝑝</m:t>
                              </m:r>
                            </m:sub>
                            <m:sup>
                              <m:r>
                                <a:rPr lang="en-US" sz="2400" b="0" i="1" smtClean="0">
                                  <a:latin typeface="Cambria Math" panose="02040503050406030204" pitchFamily="18" charset="0"/>
                                </a:rPr>
                                <m:t>"</m:t>
                              </m:r>
                            </m:sup>
                          </m:sSubSup>
                        </m:num>
                        <m:den>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𝜏</m:t>
                              </m:r>
                            </m:e>
                            <m:sub>
                              <m:r>
                                <a:rPr lang="en-US" sz="2400" b="0" i="1" smtClean="0">
                                  <a:latin typeface="Cambria Math" panose="02040503050406030204" pitchFamily="18" charset="0"/>
                                </a:rPr>
                                <m:t>𝑎𝑝𝑝</m:t>
                              </m:r>
                            </m:sub>
                          </m:sSub>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𝑑𝑇</m:t>
                          </m:r>
                        </m:num>
                        <m:den>
                          <m:r>
                            <a:rPr lang="en-US" sz="2400" b="0" i="1" smtClean="0">
                              <a:latin typeface="Cambria Math" panose="02040503050406030204" pitchFamily="18" charset="0"/>
                              <a:ea typeface="Cambria Math" panose="02040503050406030204" pitchFamily="18" charset="0"/>
                            </a:rPr>
                            <m:t>𝑑𝑢</m:t>
                          </m:r>
                        </m:den>
                      </m:f>
                    </m:oMath>
                  </m:oMathPara>
                </a14:m>
                <a:endParaRPr lang="en-US" sz="2400" dirty="0"/>
              </a:p>
              <a:p>
                <a:r>
                  <a:rPr lang="en-US" sz="2400" dirty="0"/>
                  <a:t>This is due to the temperature and velocity profiles are similar in shape for a Prandtl number equal to one. </a:t>
                </a:r>
              </a:p>
            </p:txBody>
          </p:sp>
        </mc:Choice>
        <mc:Fallback xmlns="">
          <p:sp>
            <p:nvSpPr>
              <p:cNvPr id="22" name="Content Placeholder 21">
                <a:extLst>
                  <a:ext uri="{FF2B5EF4-FFF2-40B4-BE49-F238E27FC236}">
                    <a16:creationId xmlns:a16="http://schemas.microsoft.com/office/drawing/2014/main" id="{06FB10CE-E558-E170-03EC-9FC55B2DE4F8}"/>
                  </a:ext>
                </a:extLst>
              </p:cNvPr>
              <p:cNvSpPr>
                <a:spLocks noGrp="1" noRot="1" noChangeAspect="1" noMove="1" noResize="1" noEditPoints="1" noAdjustHandles="1" noChangeArrowheads="1" noChangeShapeType="1" noTextEdit="1"/>
              </p:cNvSpPr>
              <p:nvPr>
                <p:ph idx="1"/>
              </p:nvPr>
            </p:nvSpPr>
            <p:spPr>
              <a:xfrm>
                <a:off x="382437" y="3750997"/>
                <a:ext cx="8625038" cy="2680332"/>
              </a:xfrm>
              <a:blipFill>
                <a:blip r:embed="rId3"/>
                <a:stretch>
                  <a:fillRect l="-989" t="-1818"/>
                </a:stretch>
              </a:blipFill>
            </p:spPr>
            <p:txBody>
              <a:bodyPr/>
              <a:lstStyle/>
              <a:p>
                <a:r>
                  <a:rPr lang="en-US">
                    <a:noFill/>
                  </a:rPr>
                  <a:t> </a:t>
                </a:r>
              </a:p>
            </p:txBody>
          </p:sp>
        </mc:Fallback>
      </mc:AlternateContent>
      <p:grpSp>
        <p:nvGrpSpPr>
          <p:cNvPr id="27" name="Group 26">
            <a:extLst>
              <a:ext uri="{FF2B5EF4-FFF2-40B4-BE49-F238E27FC236}">
                <a16:creationId xmlns:a16="http://schemas.microsoft.com/office/drawing/2014/main" id="{6E1C0A30-4F74-D48A-01AD-19FE5D209C2B}"/>
              </a:ext>
            </a:extLst>
          </p:cNvPr>
          <p:cNvGrpSpPr/>
          <p:nvPr/>
        </p:nvGrpSpPr>
        <p:grpSpPr>
          <a:xfrm>
            <a:off x="196281" y="1428336"/>
            <a:ext cx="5451298" cy="2057400"/>
            <a:chOff x="365900" y="3795812"/>
            <a:chExt cx="5451298" cy="2057400"/>
          </a:xfrm>
        </p:grpSpPr>
        <p:pic>
          <p:nvPicPr>
            <p:cNvPr id="28" name="Picture 27">
              <a:extLst>
                <a:ext uri="{FF2B5EF4-FFF2-40B4-BE49-F238E27FC236}">
                  <a16:creationId xmlns:a16="http://schemas.microsoft.com/office/drawing/2014/main" id="{39B019CE-FB2C-BA57-381A-4A9553855522}"/>
                </a:ext>
              </a:extLst>
            </p:cNvPr>
            <p:cNvPicPr>
              <a:picLocks noChangeAspect="1"/>
            </p:cNvPicPr>
            <p:nvPr/>
          </p:nvPicPr>
          <p:blipFill>
            <a:blip r:embed="rId4"/>
            <a:stretch>
              <a:fillRect/>
            </a:stretch>
          </p:blipFill>
          <p:spPr>
            <a:xfrm>
              <a:off x="365900" y="3852529"/>
              <a:ext cx="5451298" cy="2000683"/>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58E85CD-66BF-3713-FA00-2708C968295F}"/>
                    </a:ext>
                  </a:extLst>
                </p:cNvPr>
                <p:cNvSpPr txBox="1"/>
                <p:nvPr/>
              </p:nvSpPr>
              <p:spPr>
                <a:xfrm>
                  <a:off x="4298532" y="4366402"/>
                  <a:ext cx="3490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𝑥</m:t>
                            </m:r>
                          </m:sub>
                        </m:sSub>
                      </m:oMath>
                    </m:oMathPara>
                  </a14:m>
                  <a:endParaRPr lang="en-US" dirty="0"/>
                </a:p>
              </p:txBody>
            </p:sp>
          </mc:Choice>
          <mc:Fallback xmlns="">
            <p:sp>
              <p:nvSpPr>
                <p:cNvPr id="8" name="TextBox 7">
                  <a:extLst>
                    <a:ext uri="{FF2B5EF4-FFF2-40B4-BE49-F238E27FC236}">
                      <a16:creationId xmlns:a16="http://schemas.microsoft.com/office/drawing/2014/main" id="{862B2645-DABB-2B67-836E-11D05716B563}"/>
                    </a:ext>
                  </a:extLst>
                </p:cNvPr>
                <p:cNvSpPr txBox="1">
                  <a:spLocks noRot="1" noChangeAspect="1" noMove="1" noResize="1" noEditPoints="1" noAdjustHandles="1" noChangeArrowheads="1" noChangeShapeType="1" noTextEdit="1"/>
                </p:cNvSpPr>
                <p:nvPr/>
              </p:nvSpPr>
              <p:spPr>
                <a:xfrm>
                  <a:off x="4298532" y="4366402"/>
                  <a:ext cx="349005" cy="369332"/>
                </a:xfrm>
                <a:prstGeom prst="rect">
                  <a:avLst/>
                </a:prstGeom>
                <a:blipFill>
                  <a:blip r:embed="rId6"/>
                  <a:stretch>
                    <a:fillRect l="-21053"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6650277-9335-B5C8-81AB-E7CED080209D}"/>
                    </a:ext>
                  </a:extLst>
                </p:cNvPr>
                <p:cNvSpPr txBox="1"/>
                <p:nvPr/>
              </p:nvSpPr>
              <p:spPr>
                <a:xfrm>
                  <a:off x="3765795" y="3795812"/>
                  <a:ext cx="33566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𝑟</m:t>
                            </m:r>
                          </m:sub>
                        </m:sSub>
                      </m:oMath>
                    </m:oMathPara>
                  </a14:m>
                  <a:endParaRPr lang="en-US" dirty="0"/>
                </a:p>
              </p:txBody>
            </p:sp>
          </mc:Choice>
          <mc:Fallback xmlns="">
            <p:sp>
              <p:nvSpPr>
                <p:cNvPr id="9" name="TextBox 8">
                  <a:extLst>
                    <a:ext uri="{FF2B5EF4-FFF2-40B4-BE49-F238E27FC236}">
                      <a16:creationId xmlns:a16="http://schemas.microsoft.com/office/drawing/2014/main" id="{6CB7DC56-D25C-D6A5-450A-4E748A30CA07}"/>
                    </a:ext>
                  </a:extLst>
                </p:cNvPr>
                <p:cNvSpPr txBox="1">
                  <a:spLocks noRot="1" noChangeAspect="1" noMove="1" noResize="1" noEditPoints="1" noAdjustHandles="1" noChangeArrowheads="1" noChangeShapeType="1" noTextEdit="1"/>
                </p:cNvSpPr>
                <p:nvPr/>
              </p:nvSpPr>
              <p:spPr>
                <a:xfrm>
                  <a:off x="3765795" y="3795812"/>
                  <a:ext cx="335668" cy="369332"/>
                </a:xfrm>
                <a:prstGeom prst="rect">
                  <a:avLst/>
                </a:prstGeom>
                <a:blipFill>
                  <a:blip r:embed="rId7"/>
                  <a:stretch>
                    <a:fillRect l="-20000" b="-11667"/>
                  </a:stretch>
                </a:blipFill>
              </p:spPr>
              <p:txBody>
                <a:bodyPr/>
                <a:lstStyle/>
                <a:p>
                  <a:r>
                    <a:rPr lang="en-US">
                      <a:noFill/>
                    </a:rPr>
                    <a:t> </a:t>
                  </a:r>
                </a:p>
              </p:txBody>
            </p:sp>
          </mc:Fallback>
        </mc:AlternateContent>
      </p:grpSp>
      <p:pic>
        <p:nvPicPr>
          <p:cNvPr id="31" name="Picture 30">
            <a:extLst>
              <a:ext uri="{FF2B5EF4-FFF2-40B4-BE49-F238E27FC236}">
                <a16:creationId xmlns:a16="http://schemas.microsoft.com/office/drawing/2014/main" id="{DFA41EB5-27A2-AA35-B213-C59338D05AB0}"/>
              </a:ext>
            </a:extLst>
          </p:cNvPr>
          <p:cNvPicPr>
            <a:picLocks noChangeAspect="1"/>
          </p:cNvPicPr>
          <p:nvPr/>
        </p:nvPicPr>
        <p:blipFill>
          <a:blip r:embed="rId8"/>
          <a:stretch>
            <a:fillRect/>
          </a:stretch>
        </p:blipFill>
        <p:spPr>
          <a:xfrm>
            <a:off x="6825681" y="1428336"/>
            <a:ext cx="2362200" cy="2063132"/>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7293FF2-F456-EA99-D85C-1C146EE2A7D9}"/>
                  </a:ext>
                </a:extLst>
              </p:cNvPr>
              <p:cNvSpPr txBox="1"/>
              <p:nvPr/>
            </p:nvSpPr>
            <p:spPr>
              <a:xfrm>
                <a:off x="7019155" y="1244189"/>
                <a:ext cx="14829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𝑤𝑎𝑙𝑙</m:t>
                          </m:r>
                        </m:sub>
                        <m:sup>
                          <m:r>
                            <a:rPr lang="en-US" altLang="en-US" sz="2400" i="1">
                              <a:latin typeface="Cambria Math" panose="02040503050406030204" pitchFamily="18" charset="0"/>
                            </a:rPr>
                            <m:t>′′</m:t>
                          </m:r>
                        </m:sup>
                      </m:sSubSup>
                    </m:oMath>
                  </m:oMathPara>
                </a14:m>
                <a:endParaRPr lang="en-US" dirty="0"/>
              </a:p>
            </p:txBody>
          </p:sp>
        </mc:Choice>
        <mc:Fallback xmlns="">
          <p:sp>
            <p:nvSpPr>
              <p:cNvPr id="32" name="TextBox 31">
                <a:extLst>
                  <a:ext uri="{FF2B5EF4-FFF2-40B4-BE49-F238E27FC236}">
                    <a16:creationId xmlns:a16="http://schemas.microsoft.com/office/drawing/2014/main" id="{57293FF2-F456-EA99-D85C-1C146EE2A7D9}"/>
                  </a:ext>
                </a:extLst>
              </p:cNvPr>
              <p:cNvSpPr txBox="1">
                <a:spLocks noRot="1" noChangeAspect="1" noMove="1" noResize="1" noEditPoints="1" noAdjustHandles="1" noChangeArrowheads="1" noChangeShapeType="1" noTextEdit="1"/>
              </p:cNvSpPr>
              <p:nvPr/>
            </p:nvSpPr>
            <p:spPr>
              <a:xfrm>
                <a:off x="7019155" y="1244189"/>
                <a:ext cx="1482926" cy="461665"/>
              </a:xfrm>
              <a:prstGeom prst="rect">
                <a:avLst/>
              </a:prstGeom>
              <a:blipFill>
                <a:blip r:embed="rId9"/>
                <a:stretch>
                  <a:fillRect b="-118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89C39C9-9EAE-64BB-5FE8-851C33D78F7E}"/>
                  </a:ext>
                </a:extLst>
              </p:cNvPr>
              <p:cNvSpPr txBox="1"/>
              <p:nvPr/>
            </p:nvSpPr>
            <p:spPr>
              <a:xfrm>
                <a:off x="8044881" y="2643071"/>
                <a:ext cx="922306" cy="490199"/>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𝑎𝑝𝑝</m:t>
                          </m:r>
                        </m:sub>
                        <m:sup>
                          <m:r>
                            <a:rPr lang="en-US" altLang="en-US" sz="2400" i="1">
                              <a:latin typeface="Cambria Math" panose="02040503050406030204" pitchFamily="18" charset="0"/>
                            </a:rPr>
                            <m:t>′′</m:t>
                          </m:r>
                        </m:sup>
                      </m:sSubSup>
                    </m:oMath>
                  </m:oMathPara>
                </a14:m>
                <a:endParaRPr lang="en-US" dirty="0"/>
              </a:p>
            </p:txBody>
          </p:sp>
        </mc:Choice>
        <mc:Fallback xmlns="">
          <p:sp>
            <p:nvSpPr>
              <p:cNvPr id="33" name="TextBox 32">
                <a:extLst>
                  <a:ext uri="{FF2B5EF4-FFF2-40B4-BE49-F238E27FC236}">
                    <a16:creationId xmlns:a16="http://schemas.microsoft.com/office/drawing/2014/main" id="{389C39C9-9EAE-64BB-5FE8-851C33D78F7E}"/>
                  </a:ext>
                </a:extLst>
              </p:cNvPr>
              <p:cNvSpPr txBox="1">
                <a:spLocks noRot="1" noChangeAspect="1" noMove="1" noResize="1" noEditPoints="1" noAdjustHandles="1" noChangeArrowheads="1" noChangeShapeType="1" noTextEdit="1"/>
              </p:cNvSpPr>
              <p:nvPr/>
            </p:nvSpPr>
            <p:spPr>
              <a:xfrm>
                <a:off x="8044881" y="2643071"/>
                <a:ext cx="922306" cy="490199"/>
              </a:xfrm>
              <a:prstGeom prst="rect">
                <a:avLst/>
              </a:prstGeom>
              <a:blipFill>
                <a:blip r:embed="rId10"/>
                <a:stretch>
                  <a:fillRect b="-6250"/>
                </a:stretch>
              </a:blipFill>
            </p:spPr>
            <p:txBody>
              <a:bodyPr/>
              <a:lstStyle/>
              <a:p>
                <a:r>
                  <a:rPr lang="en-US">
                    <a:noFill/>
                  </a:rPr>
                  <a:t> </a:t>
                </a:r>
              </a:p>
            </p:txBody>
          </p:sp>
        </mc:Fallback>
      </mc:AlternateContent>
      <p:pic>
        <p:nvPicPr>
          <p:cNvPr id="34" name="Picture 33">
            <a:extLst>
              <a:ext uri="{FF2B5EF4-FFF2-40B4-BE49-F238E27FC236}">
                <a16:creationId xmlns:a16="http://schemas.microsoft.com/office/drawing/2014/main" id="{D9B9FCA2-4652-9397-E480-A5F6D7D3F49F}"/>
              </a:ext>
            </a:extLst>
          </p:cNvPr>
          <p:cNvPicPr>
            <a:picLocks noChangeAspect="1"/>
          </p:cNvPicPr>
          <p:nvPr/>
        </p:nvPicPr>
        <p:blipFill>
          <a:blip r:embed="rId8"/>
          <a:stretch>
            <a:fillRect/>
          </a:stretch>
        </p:blipFill>
        <p:spPr>
          <a:xfrm>
            <a:off x="5530281" y="1422604"/>
            <a:ext cx="1628840" cy="2063132"/>
          </a:xfrm>
          <a:prstGeom prst="rect">
            <a:avLst/>
          </a:prstGeom>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85E39EC-A164-A230-8DAF-6CC83161A448}"/>
                  </a:ext>
                </a:extLst>
              </p:cNvPr>
              <p:cNvSpPr txBox="1"/>
              <p:nvPr/>
            </p:nvSpPr>
            <p:spPr>
              <a:xfrm>
                <a:off x="5698849" y="1265739"/>
                <a:ext cx="14829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rPr>
                            <m:t>𝑤𝑎𝑙𝑙</m:t>
                          </m:r>
                        </m:sub>
                      </m:sSub>
                    </m:oMath>
                  </m:oMathPara>
                </a14:m>
                <a:endParaRPr lang="en-US" dirty="0"/>
              </a:p>
            </p:txBody>
          </p:sp>
        </mc:Choice>
        <mc:Fallback xmlns="">
          <p:sp>
            <p:nvSpPr>
              <p:cNvPr id="35" name="TextBox 34">
                <a:extLst>
                  <a:ext uri="{FF2B5EF4-FFF2-40B4-BE49-F238E27FC236}">
                    <a16:creationId xmlns:a16="http://schemas.microsoft.com/office/drawing/2014/main" id="{185E39EC-A164-A230-8DAF-6CC83161A448}"/>
                  </a:ext>
                </a:extLst>
              </p:cNvPr>
              <p:cNvSpPr txBox="1">
                <a:spLocks noRot="1" noChangeAspect="1" noMove="1" noResize="1" noEditPoints="1" noAdjustHandles="1" noChangeArrowheads="1" noChangeShapeType="1" noTextEdit="1"/>
              </p:cNvSpPr>
              <p:nvPr/>
            </p:nvSpPr>
            <p:spPr>
              <a:xfrm>
                <a:off x="5698849" y="1265739"/>
                <a:ext cx="1482926" cy="461665"/>
              </a:xfrm>
              <a:prstGeom prst="rect">
                <a:avLst/>
              </a:prstGeom>
              <a:blipFill>
                <a:blip r:embed="rId11"/>
                <a:stretch>
                  <a:fillRect b="-4000"/>
                </a:stretch>
              </a:blipFill>
            </p:spPr>
            <p:txBody>
              <a:bodyPr/>
              <a:lstStyle/>
              <a:p>
                <a:r>
                  <a:rPr lang="en-US">
                    <a:noFill/>
                  </a:rPr>
                  <a:t> </a:t>
                </a:r>
              </a:p>
            </p:txBody>
          </p:sp>
        </mc:Fallback>
      </mc:AlternateContent>
    </p:spTree>
    <p:extLst>
      <p:ext uri="{BB962C8B-B14F-4D97-AF65-F5344CB8AC3E}">
        <p14:creationId xmlns:p14="http://schemas.microsoft.com/office/powerpoint/2010/main" val="356967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dissolve">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dissolve">
                                      <p:cBhvr>
                                        <p:cTn id="17"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21ABE-AB49-F396-3C32-9A25E1A01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9292EE-44CE-C905-CEC2-B3F2C3639999}"/>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E037AA94-C880-7374-0974-5ADB0F84045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1C9015E-FDE6-0934-7B4E-8EBB15908AD9}"/>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4F60CD7-00AE-2111-9B80-FE9F569BA72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7801130D-66D0-ECEC-6DEA-DEBB1017AE4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0745080-F62D-1D17-8AE5-3F5233B57A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71A5223-62BA-96F0-5458-34D46315BD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F1255673-8A65-6761-F061-6413DE23DAF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023F261-9A98-5DB8-1BF6-99AA8543ABE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44469F2-AC69-D825-5832-9EB28DDE05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F6A206F-21BE-1BBC-7D91-055DC118DAA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1A6518F1-FD6B-F820-9C7A-ECBB973C65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82444010-B459-70D0-E8C6-88B9CC8FFEA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2DBC57F-2B23-1970-B2AF-EF48151032A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58561E2-A45C-EB9A-11FA-2E96797920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8B47958-4798-231E-FD21-2B33C5BEB4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60A6455E-B632-05FD-DF7E-8FC98C4D12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4162DC5-DE1C-EC18-33EB-427224CED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a:extLst>
              <a:ext uri="{FF2B5EF4-FFF2-40B4-BE49-F238E27FC236}">
                <a16:creationId xmlns:a16="http://schemas.microsoft.com/office/drawing/2014/main" id="{B22DDF83-4D60-31B9-7CF3-158B728CFEFB}"/>
              </a:ext>
            </a:extLst>
          </p:cNvPr>
          <p:cNvPicPr>
            <a:picLocks noChangeAspect="1"/>
          </p:cNvPicPr>
          <p:nvPr/>
        </p:nvPicPr>
        <p:blipFill>
          <a:blip r:embed="rId3"/>
          <a:stretch>
            <a:fillRect/>
          </a:stretch>
        </p:blipFill>
        <p:spPr>
          <a:xfrm>
            <a:off x="471248" y="1033290"/>
            <a:ext cx="8764223" cy="2734057"/>
          </a:xfrm>
          <a:prstGeom prst="rect">
            <a:avLst/>
          </a:prstGeom>
        </p:spPr>
      </p:pic>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9F2DDA1F-DCD1-D15A-E605-39F8C0EAC75F}"/>
                  </a:ext>
                </a:extLst>
              </p:cNvPr>
              <p:cNvSpPr>
                <a:spLocks noGrp="1"/>
              </p:cNvSpPr>
              <p:nvPr>
                <p:ph idx="1"/>
              </p:nvPr>
            </p:nvSpPr>
            <p:spPr>
              <a:xfrm>
                <a:off x="343618" y="3701367"/>
                <a:ext cx="8625038" cy="2116403"/>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𝑎𝑝𝑝</m:t>
                              </m:r>
                            </m:sub>
                            <m:sup>
                              <m:r>
                                <a:rPr lang="en-US" sz="2400" b="0" i="1" smtClean="0">
                                  <a:latin typeface="Cambria Math" panose="02040503050406030204" pitchFamily="18" charset="0"/>
                                </a:rPr>
                                <m:t>"</m:t>
                              </m:r>
                            </m:sup>
                          </m:sSubSup>
                        </m:num>
                        <m:den>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𝜏</m:t>
                              </m:r>
                            </m:e>
                            <m:sub>
                              <m:r>
                                <a:rPr lang="en-US" sz="2400" b="0" i="1" smtClean="0">
                                  <a:latin typeface="Cambria Math" panose="02040503050406030204" pitchFamily="18" charset="0"/>
                                </a:rPr>
                                <m:t>𝑎𝑝𝑝</m:t>
                              </m:r>
                            </m:sub>
                          </m:sSub>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𝑑𝑇</m:t>
                          </m:r>
                        </m:num>
                        <m:den>
                          <m:r>
                            <a:rPr lang="en-US" sz="2400" b="0" i="1" smtClean="0">
                              <a:latin typeface="Cambria Math" panose="02040503050406030204" pitchFamily="18" charset="0"/>
                              <a:ea typeface="Cambria Math" panose="02040503050406030204" pitchFamily="18" charset="0"/>
                            </a:rPr>
                            <m:t>𝑑𝑢</m:t>
                          </m:r>
                        </m:den>
                      </m:f>
                    </m:oMath>
                  </m:oMathPara>
                </a14:m>
                <a:endParaRPr lang="en-US" sz="2400" dirty="0"/>
              </a:p>
              <a:p>
                <a:r>
                  <a:rPr lang="en-US" sz="2400" dirty="0"/>
                  <a:t>The finite temperature and velocity differences at two arbitrary points in the flow can be introduced into above equation instead of the differentials.</a:t>
                </a:r>
              </a:p>
            </p:txBody>
          </p:sp>
        </mc:Choice>
        <mc:Fallback xmlns="">
          <p:sp>
            <p:nvSpPr>
              <p:cNvPr id="22" name="Content Placeholder 21">
                <a:extLst>
                  <a:ext uri="{FF2B5EF4-FFF2-40B4-BE49-F238E27FC236}">
                    <a16:creationId xmlns:a16="http://schemas.microsoft.com/office/drawing/2014/main" id="{9F2DDA1F-DCD1-D15A-E605-39F8C0EAC75F}"/>
                  </a:ext>
                </a:extLst>
              </p:cNvPr>
              <p:cNvSpPr>
                <a:spLocks noGrp="1" noRot="1" noChangeAspect="1" noMove="1" noResize="1" noEditPoints="1" noAdjustHandles="1" noChangeArrowheads="1" noChangeShapeType="1" noTextEdit="1"/>
              </p:cNvSpPr>
              <p:nvPr>
                <p:ph idx="1"/>
              </p:nvPr>
            </p:nvSpPr>
            <p:spPr>
              <a:xfrm>
                <a:off x="343618" y="3701367"/>
                <a:ext cx="8625038" cy="2116403"/>
              </a:xfrm>
              <a:blipFill>
                <a:blip r:embed="rId4"/>
                <a:stretch>
                  <a:fillRect l="-919" b="-69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30B44D3-7D2F-A482-E7A4-4DC1A89B4F57}"/>
                  </a:ext>
                </a:extLst>
              </p:cNvPr>
              <p:cNvSpPr txBox="1"/>
              <p:nvPr/>
            </p:nvSpPr>
            <p:spPr>
              <a:xfrm>
                <a:off x="2208062" y="5595808"/>
                <a:ext cx="4619444" cy="910506"/>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𝑤</m:t>
                              </m:r>
                            </m:sub>
                            <m:sup>
                              <m:r>
                                <a:rPr lang="en-US" sz="2400" b="0" i="1" smtClean="0">
                                  <a:latin typeface="Cambria Math" panose="02040503050406030204" pitchFamily="18" charset="0"/>
                                </a:rPr>
                                <m:t>"</m:t>
                              </m:r>
                            </m:sup>
                          </m:sSubSup>
                        </m:num>
                        <m:den>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𝜏</m:t>
                              </m:r>
                            </m:e>
                            <m:sub>
                              <m:r>
                                <a:rPr lang="en-US" sz="2400" b="0" i="1" smtClean="0">
                                  <a:latin typeface="Cambria Math" panose="02040503050406030204" pitchFamily="18" charset="0"/>
                                </a:rPr>
                                <m:t>𝑤</m:t>
                              </m:r>
                            </m:sub>
                          </m:sSub>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𝑤</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𝑐</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𝑢</m:t>
                              </m:r>
                            </m:e>
                            <m:sub>
                              <m:r>
                                <a:rPr lang="en-US" sz="2400" b="0" i="1" smtClean="0">
                                  <a:latin typeface="Cambria Math" panose="02040503050406030204" pitchFamily="18" charset="0"/>
                                  <a:ea typeface="Cambria Math" panose="02040503050406030204" pitchFamily="18" charset="0"/>
                                </a:rPr>
                                <m:t>𝑐</m:t>
                              </m:r>
                            </m:sub>
                          </m:sSub>
                        </m:den>
                      </m:f>
                    </m:oMath>
                  </m:oMathPara>
                </a14:m>
                <a:endParaRPr lang="en-US" sz="2400" dirty="0"/>
              </a:p>
            </p:txBody>
          </p:sp>
        </mc:Choice>
        <mc:Fallback xmlns="">
          <p:sp>
            <p:nvSpPr>
              <p:cNvPr id="23" name="TextBox 22">
                <a:extLst>
                  <a:ext uri="{FF2B5EF4-FFF2-40B4-BE49-F238E27FC236}">
                    <a16:creationId xmlns:a16="http://schemas.microsoft.com/office/drawing/2014/main" id="{B30B44D3-7D2F-A482-E7A4-4DC1A89B4F57}"/>
                  </a:ext>
                </a:extLst>
              </p:cNvPr>
              <p:cNvSpPr txBox="1">
                <a:spLocks noRot="1" noChangeAspect="1" noMove="1" noResize="1" noEditPoints="1" noAdjustHandles="1" noChangeArrowheads="1" noChangeShapeType="1" noTextEdit="1"/>
              </p:cNvSpPr>
              <p:nvPr/>
            </p:nvSpPr>
            <p:spPr>
              <a:xfrm>
                <a:off x="2208062" y="5595808"/>
                <a:ext cx="4619444" cy="91050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6426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dissolve">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CCE1-3876-29DF-20AE-D6C693375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3FCC4-94A6-F4F5-63FF-036DEC5830C9}"/>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18E028C2-F38E-8679-9202-2A602F8EFBD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6945BAB-8595-D4C9-408F-9920B8E075B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DE124D5-1214-D8B8-3F84-ABD9B436778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B8DDCF0-5CF7-ABAD-BC63-78E8F099B13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78799E6-38FC-7390-9653-A2DCAF0876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C6183EC-3BB0-2D0A-0FFB-3DB94FDD1F5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E4E4C3DE-BDE6-0B7D-4C60-6F6202C398B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0EBF6FA-DD4E-0E83-BC48-6C060B4536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D43CCFD-739D-ECAF-68B6-B26CA3E711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DA06120-5FB6-CA1B-8B3A-5B7D648E108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BE86DC7-B5A6-BA17-B5D2-4C576428EF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8931792-EDC1-FF58-65CA-402F8137C9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7536F5F-6684-A2E1-459F-B290A32F406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31652A7-C194-7862-C753-D412F3AF6F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9FCDD7F-192A-D6AF-49CF-45780CCCF9E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CE8D266E-8D58-1D7F-445C-673E00A79AA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54DEF3B-2F5A-1683-422B-362128845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a:extLst>
              <a:ext uri="{FF2B5EF4-FFF2-40B4-BE49-F238E27FC236}">
                <a16:creationId xmlns:a16="http://schemas.microsoft.com/office/drawing/2014/main" id="{670EFC1E-F9CC-D5C1-D48C-C9EDC1F5292D}"/>
              </a:ext>
            </a:extLst>
          </p:cNvPr>
          <p:cNvPicPr>
            <a:picLocks noChangeAspect="1"/>
          </p:cNvPicPr>
          <p:nvPr/>
        </p:nvPicPr>
        <p:blipFill>
          <a:blip r:embed="rId3"/>
          <a:stretch>
            <a:fillRect/>
          </a:stretch>
        </p:blipFill>
        <p:spPr>
          <a:xfrm>
            <a:off x="471248" y="1033290"/>
            <a:ext cx="8764223" cy="2734057"/>
          </a:xfrm>
          <a:prstGeom prst="rect">
            <a:avLst/>
          </a:prstGeom>
        </p:spPr>
      </p:pic>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0B0A5D58-5AAB-47AB-5B4F-090811C953E2}"/>
                  </a:ext>
                </a:extLst>
              </p:cNvPr>
              <p:cNvSpPr>
                <a:spLocks noGrp="1"/>
              </p:cNvSpPr>
              <p:nvPr>
                <p:ph idx="1"/>
              </p:nvPr>
            </p:nvSpPr>
            <p:spPr>
              <a:xfrm>
                <a:off x="382437" y="4032566"/>
                <a:ext cx="8625038" cy="2089833"/>
              </a:xfrm>
            </p:spPr>
            <p:txBody>
              <a:bodyPr/>
              <a:lstStyle/>
              <a:p>
                <a:pPr marL="0" indent="0">
                  <a:buNone/>
                </a:pPr>
                <a:r>
                  <a:rPr lang="en-US" sz="2400" dirty="0"/>
                  <a:t>The introduction of the law (for the shearing stress into previous expression yields the following equation:</a:t>
                </a:r>
              </a:p>
              <a:p>
                <a:pPr marL="0" indent="0">
                  <a:buNone/>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𝑁𝑢</m:t>
                          </m:r>
                        </m:num>
                        <m:den>
                          <m:r>
                            <a:rPr lang="en-US" sz="2400" b="0" i="1" smtClean="0">
                              <a:latin typeface="Cambria Math" panose="02040503050406030204" pitchFamily="18" charset="0"/>
                            </a:rPr>
                            <m:t>𝑃𝑟</m:t>
                          </m:r>
                        </m:den>
                      </m:f>
                      <m:r>
                        <a:rPr lang="en-US" sz="2400" b="0" i="1" smtClean="0">
                          <a:latin typeface="Cambria Math" panose="02040503050406030204" pitchFamily="18" charset="0"/>
                        </a:rPr>
                        <m:t>=0.225</m:t>
                      </m:r>
                      <m:sSup>
                        <m:sSupPr>
                          <m:ctrlPr>
                            <a:rPr lang="en-US" sz="2400" i="1">
                              <a:latin typeface="Cambria Math" panose="02040503050406030204" pitchFamily="18" charset="0"/>
                              <a:ea typeface="Cambria Math" panose="02040503050406030204" pitchFamily="18" charset="0"/>
                            </a:rPr>
                          </m:ctrlPr>
                        </m:sSupPr>
                        <m:e>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𝜈</m:t>
                                  </m:r>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𝑢</m:t>
                                      </m:r>
                                    </m:e>
                                    <m:sub>
                                      <m:r>
                                        <a:rPr lang="en-US" sz="2400" i="1">
                                          <a:latin typeface="Cambria Math" panose="02040503050406030204" pitchFamily="18" charset="0"/>
                                          <a:ea typeface="Cambria Math" panose="02040503050406030204" pitchFamily="18" charset="0"/>
                                        </a:rPr>
                                        <m:t>𝑐</m:t>
                                      </m:r>
                                    </m:sub>
                                  </m:sSub>
                                  <m:r>
                                    <a:rPr lang="en-US" sz="2400" i="1">
                                      <a:latin typeface="Cambria Math" panose="02040503050406030204" pitchFamily="18" charset="0"/>
                                      <a:ea typeface="Cambria Math" panose="02040503050406030204" pitchFamily="18" charset="0"/>
                                    </a:rPr>
                                    <m:t>𝛿</m:t>
                                  </m:r>
                                </m:den>
                              </m:f>
                            </m:e>
                          </m:d>
                        </m:e>
                        <m:sup>
                          <m:f>
                            <m:fPr>
                              <m:type m:val="skw"/>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1</m:t>
                              </m:r>
                            </m:num>
                            <m:den>
                              <m:r>
                                <a:rPr lang="en-US" sz="2400" i="1">
                                  <a:latin typeface="Cambria Math" panose="02040503050406030204" pitchFamily="18" charset="0"/>
                                  <a:ea typeface="Cambria Math" panose="02040503050406030204" pitchFamily="18" charset="0"/>
                                </a:rPr>
                                <m:t>4</m:t>
                              </m:r>
                            </m:den>
                          </m:f>
                        </m:sup>
                      </m:sSup>
                    </m:oMath>
                  </m:oMathPara>
                </a14:m>
                <a:endParaRPr lang="en-US" sz="2400" dirty="0"/>
              </a:p>
            </p:txBody>
          </p:sp>
        </mc:Choice>
        <mc:Fallback xmlns="">
          <p:sp>
            <p:nvSpPr>
              <p:cNvPr id="22" name="Content Placeholder 21">
                <a:extLst>
                  <a:ext uri="{FF2B5EF4-FFF2-40B4-BE49-F238E27FC236}">
                    <a16:creationId xmlns:a16="http://schemas.microsoft.com/office/drawing/2014/main" id="{0B0A5D58-5AAB-47AB-5B4F-090811C953E2}"/>
                  </a:ext>
                </a:extLst>
              </p:cNvPr>
              <p:cNvSpPr>
                <a:spLocks noGrp="1" noRot="1" noChangeAspect="1" noMove="1" noResize="1" noEditPoints="1" noAdjustHandles="1" noChangeArrowheads="1" noChangeShapeType="1" noTextEdit="1"/>
              </p:cNvSpPr>
              <p:nvPr>
                <p:ph idx="1"/>
              </p:nvPr>
            </p:nvSpPr>
            <p:spPr>
              <a:xfrm>
                <a:off x="382437" y="4032566"/>
                <a:ext cx="8625038" cy="2089833"/>
              </a:xfrm>
              <a:blipFill>
                <a:blip r:embed="rId4"/>
                <a:stretch>
                  <a:fillRect l="-1131" t="-2339"/>
                </a:stretch>
              </a:blipFill>
            </p:spPr>
            <p:txBody>
              <a:bodyPr/>
              <a:lstStyle/>
              <a:p>
                <a:r>
                  <a:rPr lang="en-US">
                    <a:noFill/>
                  </a:rPr>
                  <a:t> </a:t>
                </a:r>
              </a:p>
            </p:txBody>
          </p:sp>
        </mc:Fallback>
      </mc:AlternateContent>
    </p:spTree>
    <p:extLst>
      <p:ext uri="{BB962C8B-B14F-4D97-AF65-F5344CB8AC3E}">
        <p14:creationId xmlns:p14="http://schemas.microsoft.com/office/powerpoint/2010/main" val="394175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dissolve">
                                      <p:cBhvr>
                                        <p:cTn id="12"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6DD4F-CEFA-FEB8-B75E-DC0FAAAB7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DB850-50BA-69D4-17CF-C2864133EA1F}"/>
              </a:ext>
            </a:extLst>
          </p:cNvPr>
          <p:cNvSpPr>
            <a:spLocks noGrp="1"/>
          </p:cNvSpPr>
          <p:nvPr>
            <p:ph type="title"/>
          </p:nvPr>
        </p:nvSpPr>
        <p:spPr>
          <a:xfrm>
            <a:off x="410831" y="93281"/>
            <a:ext cx="6416675" cy="1143000"/>
          </a:xfrm>
        </p:spPr>
        <p:txBody>
          <a:bodyPr/>
          <a:lstStyle/>
          <a:p>
            <a:r>
              <a:rPr lang="en-US" sz="2800" dirty="0"/>
              <a:t>Developing Turbulent Velocity Profile in A Circular Duct : Integral Method</a:t>
            </a:r>
          </a:p>
        </p:txBody>
      </p:sp>
      <p:grpSp>
        <p:nvGrpSpPr>
          <p:cNvPr id="4" name="Group 38">
            <a:extLst>
              <a:ext uri="{FF2B5EF4-FFF2-40B4-BE49-F238E27FC236}">
                <a16:creationId xmlns:a16="http://schemas.microsoft.com/office/drawing/2014/main" id="{50C88C16-E894-0998-7919-25A32797FD0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3FEEA15-D254-B7A7-BEB8-525D8274C56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15F5C2B-98DF-FDCF-5178-A73D6C661E7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C504024-AE49-DD41-B101-A8D74F23709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24F84D3-75CA-6336-DDA8-74AA7357EC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51C4E70-BEAB-AA16-0837-2D9EEC82E1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514B025C-1BBE-2940-BD9A-39C5DADEE4A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7DAB4D5-A3B2-8666-D417-06210F2E91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D97E33F-69B9-4FF2-1BB3-74E2C5E95A6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FC5E0D3-B227-25A3-DC22-49A8878CA2F2}"/>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34137DF-5FE7-AF47-86E3-8D79724F48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52A626A6-F83B-C7FC-4ACE-EC6E61C9D0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DB4186E-37D3-0423-FD1D-AC92EFE75F8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0A4834D-315D-166F-A4B1-E5913FAD5E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CC17BFF-5DD5-F3EB-F554-1DE80EA4530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F91653A5-3184-3586-253F-E3D3E5853C1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3EA25D1-BA4D-52CC-040A-D9467DAB9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C7E43C-038D-D25E-5FFE-B4C810C0C58D}"/>
                  </a:ext>
                </a:extLst>
              </p:cNvPr>
              <p:cNvSpPr>
                <a:spLocks noGrp="1"/>
              </p:cNvSpPr>
              <p:nvPr>
                <p:ph idx="1"/>
              </p:nvPr>
            </p:nvSpPr>
            <p:spPr>
              <a:xfrm>
                <a:off x="410832" y="1320936"/>
                <a:ext cx="8484308" cy="5333102"/>
              </a:xfrm>
            </p:spPr>
            <p:txBody>
              <a:bodyPr/>
              <a:lstStyle/>
              <a:p>
                <a:r>
                  <a:rPr lang="en-US" sz="2400" i="1" dirty="0"/>
                  <a:t>Integral of x</a:t>
                </a:r>
                <a:r>
                  <a:rPr lang="en-US" sz="2400" dirty="0"/>
                  <a:t>-momentum equation is</a:t>
                </a: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𝑑</m:t>
                          </m:r>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ea typeface="Cambria Math" panose="02040503050406030204" pitchFamily="18" charset="0"/>
                                </a:rPr>
                                <m:t>∆</m:t>
                              </m:r>
                            </m:e>
                            <m:sub>
                              <m:r>
                                <a:rPr lang="en-US" sz="2400" i="1">
                                  <a:solidFill>
                                    <a:srgbClr val="000000"/>
                                  </a:solidFill>
                                  <a:latin typeface="Cambria Math" panose="02040503050406030204" pitchFamily="18" charset="0"/>
                                </a:rPr>
                                <m:t>2</m:t>
                              </m:r>
                            </m:sub>
                          </m:sSub>
                        </m:num>
                        <m:den>
                          <m:r>
                            <a:rPr lang="en-IN" sz="2400" i="1">
                              <a:solidFill>
                                <a:srgbClr val="000000"/>
                              </a:solidFill>
                              <a:latin typeface="Cambria Math" panose="02040503050406030204" pitchFamily="18" charset="0"/>
                            </a:rPr>
                            <m:t>𝑑</m:t>
                          </m:r>
                          <m:r>
                            <a:rPr lang="en-IN" sz="2400" i="1">
                              <a:solidFill>
                                <a:srgbClr val="000000"/>
                              </a:solidFill>
                              <a:latin typeface="Cambria Math" panose="02040503050406030204" pitchFamily="18" charset="0"/>
                              <a:ea typeface="Cambria Math" panose="02040503050406030204" pitchFamily="18" charset="0"/>
                            </a:rPr>
                            <m:t>𝜉</m:t>
                          </m:r>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𝑈</m:t>
                          </m:r>
                        </m:den>
                      </m:f>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𝑑𝑈</m:t>
                          </m:r>
                        </m:num>
                        <m:den>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𝜉</m:t>
                          </m:r>
                        </m:den>
                      </m:f>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2</m:t>
                          </m:r>
                          <m:sSub>
                            <m:sSubPr>
                              <m:ctrlPr>
                                <a:rPr lang="en-US" sz="2400" i="1">
                                  <a:solidFill>
                                    <a:srgbClr val="000000"/>
                                  </a:solidFill>
                                  <a:latin typeface="Cambria Math" panose="02040503050406030204" pitchFamily="18" charset="0"/>
                                </a:rPr>
                              </m:ctrlPr>
                            </m:sSubPr>
                            <m:e>
                              <m:r>
                                <m:rPr>
                                  <m:sty m:val="p"/>
                                </m:rPr>
                                <a:rPr lang="el-GR" sz="2400" i="1">
                                  <a:solidFill>
                                    <a:srgbClr val="000000"/>
                                  </a:solidFill>
                                  <a:latin typeface="Cambria Math" panose="02040503050406030204" pitchFamily="18" charset="0"/>
                                  <a:ea typeface="Cambria Math" panose="02040503050406030204" pitchFamily="18" charset="0"/>
                                </a:rPr>
                                <m:t>Δ</m:t>
                              </m:r>
                            </m:e>
                            <m:sub>
                              <m:r>
                                <a:rPr lang="en-US" sz="2400" i="1">
                                  <a:solidFill>
                                    <a:srgbClr val="000000"/>
                                  </a:solidFill>
                                  <a:latin typeface="Cambria Math" panose="02040503050406030204" pitchFamily="18" charset="0"/>
                                </a:rPr>
                                <m:t>2</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m:rPr>
                                  <m:sty m:val="p"/>
                                </m:rPr>
                                <a:rPr lang="el-GR" sz="2400" i="1">
                                  <a:solidFill>
                                    <a:srgbClr val="000000"/>
                                  </a:solidFill>
                                  <a:latin typeface="Cambria Math" panose="02040503050406030204" pitchFamily="18" charset="0"/>
                                  <a:ea typeface="Cambria Math" panose="02040503050406030204" pitchFamily="18" charset="0"/>
                                </a:rPr>
                                <m:t>Δ</m:t>
                              </m:r>
                            </m:e>
                            <m:sub>
                              <m:r>
                                <a:rPr lang="en-US" sz="2400" i="1">
                                  <a:solidFill>
                                    <a:srgbClr val="000000"/>
                                  </a:solidFill>
                                  <a:latin typeface="Cambria Math" panose="02040503050406030204" pitchFamily="18" charset="0"/>
                                </a:rPr>
                                <m:t>1</m:t>
                              </m:r>
                            </m:sub>
                          </m:sSub>
                        </m:e>
                      </m:d>
                      <m:r>
                        <a:rPr lang="en-US"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𝜏</m:t>
                              </m:r>
                            </m:e>
                            <m:sub>
                              <m:r>
                                <a:rPr lang="en-IN" sz="2400" i="1">
                                  <a:solidFill>
                                    <a:srgbClr val="000000"/>
                                  </a:solidFill>
                                  <a:latin typeface="Cambria Math" panose="02040503050406030204" pitchFamily="18" charset="0"/>
                                </a:rPr>
                                <m:t>𝑤𝑎𝑙𝑙</m:t>
                              </m:r>
                            </m:sub>
                          </m:sSub>
                        </m:num>
                        <m:den>
                          <m:r>
                            <a:rPr lang="en-IN" sz="2400" i="1">
                              <a:solidFill>
                                <a:srgbClr val="000000"/>
                              </a:solidFill>
                              <a:latin typeface="Cambria Math" panose="02040503050406030204" pitchFamily="18" charset="0"/>
                            </a:rPr>
                            <m:t>𝜌</m:t>
                          </m:r>
                        </m:den>
                      </m:f>
                    </m:oMath>
                  </m:oMathPara>
                </a14:m>
                <a:endParaRPr lang="en-IN" sz="2400" dirty="0"/>
              </a:p>
              <a:p>
                <a:pPr marL="0" indent="0">
                  <a:buNone/>
                </a:pPr>
                <a:r>
                  <a:rPr lang="en-US" sz="2400" dirty="0"/>
                  <a:t>By introducing the expression for the velocity profile, the shearing stress can also be expressed by the core velocity </a:t>
                </a:r>
                <a:r>
                  <a:rPr lang="en-US" sz="2400" i="1" dirty="0"/>
                  <a:t>u</a:t>
                </a:r>
                <a:r>
                  <a:rPr lang="en-US" sz="2400" i="1" baseline="-25000" dirty="0"/>
                  <a:t>c</a:t>
                </a:r>
                <a:r>
                  <a:rPr lang="en-US" sz="2400" dirty="0"/>
                  <a:t> at the outer edge of the boundary layer and by the boundary-layer thickness, </a:t>
                </a:r>
                <a:r>
                  <a:rPr lang="en-US" sz="2400" dirty="0">
                    <a:sym typeface="Symbol" panose="05050102010706020507" pitchFamily="18" charset="2"/>
                  </a:rPr>
                  <a:t>.</a:t>
                </a:r>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𝜏</m:t>
                          </m:r>
                        </m:e>
                        <m:sub>
                          <m:r>
                            <a:rPr lang="en-US" sz="2400" b="0" i="1" smtClean="0">
                              <a:latin typeface="Cambria Math" panose="02040503050406030204" pitchFamily="18" charset="0"/>
                            </a:rPr>
                            <m:t>𝑤𝑎𝑙𝑙</m:t>
                          </m:r>
                        </m:sub>
                      </m:sSub>
                      <m:r>
                        <a:rPr lang="en-US" sz="2400" b="0" i="1" smtClean="0">
                          <a:latin typeface="Cambria Math" panose="02040503050406030204" pitchFamily="18" charset="0"/>
                        </a:rPr>
                        <m:t>=0.0225</m:t>
                      </m:r>
                      <m:r>
                        <a:rPr lang="en-US" sz="2400" b="0" i="1" smtClean="0">
                          <a:latin typeface="Cambria Math" panose="02040503050406030204" pitchFamily="18" charset="0"/>
                          <a:ea typeface="Cambria Math" panose="02040503050406030204" pitchFamily="18" charset="0"/>
                        </a:rPr>
                        <m:t>𝜌</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𝑢</m:t>
                          </m:r>
                        </m:e>
                        <m:sub>
                          <m:r>
                            <a:rPr lang="en-US" sz="2400" b="0" i="1" smtClean="0">
                              <a:latin typeface="Cambria Math" panose="02040503050406030204" pitchFamily="18" charset="0"/>
                              <a:ea typeface="Cambria Math" panose="02040503050406030204" pitchFamily="18" charset="0"/>
                            </a:rPr>
                            <m:t>𝑐</m:t>
                          </m:r>
                        </m:sub>
                        <m:sup>
                          <m:r>
                            <a:rPr lang="en-US" sz="2400" b="0" i="1" smtClean="0">
                              <a:latin typeface="Cambria Math" panose="02040503050406030204" pitchFamily="18" charset="0"/>
                              <a:ea typeface="Cambria Math" panose="02040503050406030204" pitchFamily="18" charset="0"/>
                            </a:rPr>
                            <m:t>2</m:t>
                          </m:r>
                        </m:sup>
                      </m:sSubSup>
                      <m:sSup>
                        <m:sSupPr>
                          <m:ctrlPr>
                            <a:rPr lang="en-US" sz="2400" b="0" i="1" smtClean="0">
                              <a:latin typeface="Cambria Math" panose="02040503050406030204" pitchFamily="18" charset="0"/>
                              <a:ea typeface="Cambria Math" panose="02040503050406030204" pitchFamily="18" charset="0"/>
                            </a:rPr>
                          </m:ctrlPr>
                        </m:sSupPr>
                        <m:e>
                          <m:d>
                            <m:dPr>
                              <m:ctrlPr>
                                <a:rPr lang="en-US" sz="2400" b="0" i="1" smtClean="0">
                                  <a:latin typeface="Cambria Math" panose="02040503050406030204" pitchFamily="18" charset="0"/>
                                  <a:ea typeface="Cambria Math" panose="02040503050406030204" pitchFamily="18" charset="0"/>
                                </a:rPr>
                              </m:ctrlPr>
                            </m:dPr>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𝜈</m:t>
                                  </m:r>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𝑢</m:t>
                                      </m:r>
                                    </m:e>
                                    <m:sub>
                                      <m:r>
                                        <a:rPr lang="en-US" sz="2400" b="0" i="1" smtClean="0">
                                          <a:latin typeface="Cambria Math" panose="02040503050406030204" pitchFamily="18" charset="0"/>
                                          <a:ea typeface="Cambria Math" panose="02040503050406030204" pitchFamily="18" charset="0"/>
                                        </a:rPr>
                                        <m:t>𝑐</m:t>
                                      </m:r>
                                    </m:sub>
                                  </m:sSub>
                                  <m:r>
                                    <a:rPr lang="en-US" sz="2400" b="0" i="1" smtClean="0">
                                      <a:latin typeface="Cambria Math" panose="02040503050406030204" pitchFamily="18" charset="0"/>
                                      <a:ea typeface="Cambria Math" panose="02040503050406030204" pitchFamily="18" charset="0"/>
                                    </a:rPr>
                                    <m:t>𝛿</m:t>
                                  </m:r>
                                </m:den>
                              </m:f>
                            </m:e>
                          </m:d>
                        </m:e>
                        <m:sup>
                          <m:f>
                            <m:fPr>
                              <m:type m:val="skw"/>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4</m:t>
                              </m:r>
                            </m:den>
                          </m:f>
                        </m:sup>
                      </m:sSup>
                    </m:oMath>
                  </m:oMathPara>
                </a14:m>
                <a:endParaRPr lang="en-US" sz="2400" dirty="0"/>
              </a:p>
              <a:p>
                <a:pPr marL="0" indent="0" algn="ctr">
                  <a:buNone/>
                </a:pPr>
                <a:r>
                  <a:rPr lang="en-US" sz="2400" dirty="0"/>
                  <a:t>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𝐻</m:t>
                            </m:r>
                          </m:sub>
                        </m:sSub>
                      </m:num>
                      <m:den>
                        <m:r>
                          <a:rPr lang="en-US" sz="2400" b="0" i="1" smtClean="0">
                            <a:latin typeface="Cambria Math" panose="02040503050406030204" pitchFamily="18" charset="0"/>
                          </a:rPr>
                          <m:t>𝐷</m:t>
                        </m:r>
                      </m:den>
                    </m:f>
                    <m:r>
                      <a:rPr lang="en-US" sz="2400" b="0" i="0" smtClean="0">
                        <a:latin typeface="Cambria Math" panose="02040503050406030204" pitchFamily="18" charset="0"/>
                      </a:rPr>
                      <m:t>=1.359</m:t>
                    </m:r>
                    <m:r>
                      <a:rPr lang="en-US" sz="2400" b="0" i="1" smtClean="0">
                        <a:latin typeface="Cambria Math" panose="02040503050406030204" pitchFamily="18" charset="0"/>
                        <a:ea typeface="Cambria Math" panose="02040503050406030204" pitchFamily="18" charset="0"/>
                      </a:rPr>
                      <m:t>×</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𝑅𝑒</m:t>
                        </m:r>
                      </m:e>
                      <m:sub>
                        <m:r>
                          <a:rPr lang="en-US" sz="2400" b="0" i="1" smtClean="0">
                            <a:latin typeface="Cambria Math" panose="02040503050406030204" pitchFamily="18" charset="0"/>
                            <a:ea typeface="Cambria Math" panose="02040503050406030204" pitchFamily="18" charset="0"/>
                          </a:rPr>
                          <m:t>𝐷</m:t>
                        </m:r>
                      </m:sub>
                      <m:sup>
                        <m:r>
                          <a:rPr lang="en-US" sz="2400" b="0" i="1" smtClean="0">
                            <a:latin typeface="Cambria Math" panose="02040503050406030204" pitchFamily="18" charset="0"/>
                            <a:ea typeface="Cambria Math" panose="02040503050406030204" pitchFamily="18" charset="0"/>
                          </a:rPr>
                          <m:t>0.25</m:t>
                        </m:r>
                      </m:sup>
                    </m:sSubSup>
                  </m:oMath>
                </a14:m>
                <a:endParaRPr lang="en-US" sz="2400" b="0" dirty="0">
                  <a:ea typeface="Cambria Math" panose="02040503050406030204" pitchFamily="18" charset="0"/>
                </a:endParaRPr>
              </a:p>
              <a:p>
                <a:r>
                  <a:rPr lang="en-US" sz="2400" dirty="0"/>
                  <a:t>This analysis provides the following useful results:</a:t>
                </a:r>
              </a:p>
              <a:p>
                <a:pPr marL="0" indent="0">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𝑥</m:t>
                              </m:r>
                            </m:sub>
                          </m:sSub>
                          <m:r>
                            <a:rPr lang="en-US" sz="2400" b="0" i="1" smtClean="0">
                              <a:latin typeface="Cambria Math" panose="02040503050406030204" pitchFamily="18" charset="0"/>
                            </a:rPr>
                            <m:t> </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num>
                        <m:den>
                          <m:r>
                            <a:rPr lang="en-US" sz="2400" b="0" i="1" smtClean="0">
                              <a:latin typeface="Cambria Math" panose="02040503050406030204" pitchFamily="18" charset="0"/>
                              <a:ea typeface="Cambria Math" panose="02040503050406030204" pitchFamily="18" charset="0"/>
                            </a:rPr>
                            <m:t>𝐷</m:t>
                          </m:r>
                        </m:den>
                      </m:f>
                      <m:r>
                        <a:rPr lang="en-US" sz="2400" i="1">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𝑉</m:t>
                                      </m:r>
                                    </m:e>
                                    <m:sub>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𝑚𝑒𝑎𝑛</m:t>
                                      </m:r>
                                    </m:sub>
                                  </m:sSub>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𝑉</m:t>
                                      </m:r>
                                    </m:e>
                                    <m:sub>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𝑚𝑎𝑥</m:t>
                                      </m:r>
                                    </m:sub>
                                  </m:sSub>
                                </m:den>
                              </m:f>
                            </m:e>
                          </m:d>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−1</m:t>
                      </m:r>
                    </m:oMath>
                  </m:oMathPara>
                </a14:m>
                <a:endParaRPr lang="en-US" sz="2400" dirty="0"/>
              </a:p>
            </p:txBody>
          </p:sp>
        </mc:Choice>
        <mc:Fallback xmlns="">
          <p:sp>
            <p:nvSpPr>
              <p:cNvPr id="3" name="Content Placeholder 2">
                <a:extLst>
                  <a:ext uri="{FF2B5EF4-FFF2-40B4-BE49-F238E27FC236}">
                    <a16:creationId xmlns:a16="http://schemas.microsoft.com/office/drawing/2014/main" id="{25C7E43C-038D-D25E-5FFE-B4C810C0C58D}"/>
                  </a:ext>
                </a:extLst>
              </p:cNvPr>
              <p:cNvSpPr>
                <a:spLocks noGrp="1" noRot="1" noChangeAspect="1" noMove="1" noResize="1" noEditPoints="1" noAdjustHandles="1" noChangeArrowheads="1" noChangeShapeType="1" noTextEdit="1"/>
              </p:cNvSpPr>
              <p:nvPr>
                <p:ph idx="1"/>
              </p:nvPr>
            </p:nvSpPr>
            <p:spPr>
              <a:xfrm>
                <a:off x="410832" y="1320936"/>
                <a:ext cx="8484308" cy="5333102"/>
              </a:xfrm>
              <a:blipFill>
                <a:blip r:embed="rId3"/>
                <a:stretch>
                  <a:fillRect l="-1078" t="-914" r="-1796"/>
                </a:stretch>
              </a:blipFill>
            </p:spPr>
            <p:txBody>
              <a:bodyPr/>
              <a:lstStyle/>
              <a:p>
                <a:r>
                  <a:rPr lang="en-US">
                    <a:noFill/>
                  </a:rPr>
                  <a:t> </a:t>
                </a:r>
              </a:p>
            </p:txBody>
          </p:sp>
        </mc:Fallback>
      </mc:AlternateContent>
    </p:spTree>
    <p:extLst>
      <p:ext uri="{BB962C8B-B14F-4D97-AF65-F5344CB8AC3E}">
        <p14:creationId xmlns:p14="http://schemas.microsoft.com/office/powerpoint/2010/main" val="328051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75982-CA3A-BE4C-5BA7-24F0CABCE6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8706B-3257-3C3E-930E-25D82FF8352A}"/>
              </a:ext>
            </a:extLst>
          </p:cNvPr>
          <p:cNvSpPr>
            <a:spLocks noGrp="1"/>
          </p:cNvSpPr>
          <p:nvPr>
            <p:ph type="title"/>
          </p:nvPr>
        </p:nvSpPr>
        <p:spPr>
          <a:xfrm>
            <a:off x="410831" y="93281"/>
            <a:ext cx="6828169" cy="1143000"/>
          </a:xfrm>
        </p:spPr>
        <p:txBody>
          <a:bodyPr/>
          <a:lstStyle/>
          <a:p>
            <a:r>
              <a:rPr lang="en-US" sz="2800" dirty="0"/>
              <a:t>Fully Developed Turbulent Velocity Profile in A Duct : Analogous to Turbulent FPBL</a:t>
            </a:r>
          </a:p>
        </p:txBody>
      </p:sp>
      <p:grpSp>
        <p:nvGrpSpPr>
          <p:cNvPr id="4" name="Group 38">
            <a:extLst>
              <a:ext uri="{FF2B5EF4-FFF2-40B4-BE49-F238E27FC236}">
                <a16:creationId xmlns:a16="http://schemas.microsoft.com/office/drawing/2014/main" id="{51A1C2B0-EF1C-AC50-BEFB-6ECE8799A239}"/>
              </a:ext>
            </a:extLst>
          </p:cNvPr>
          <p:cNvGrpSpPr>
            <a:grpSpLocks/>
          </p:cNvGrpSpPr>
          <p:nvPr/>
        </p:nvGrpSpPr>
        <p:grpSpPr bwMode="auto">
          <a:xfrm>
            <a:off x="0" y="25400"/>
            <a:ext cx="9144000" cy="6858000"/>
            <a:chOff x="0" y="0"/>
            <a:chExt cx="9144000" cy="6858000"/>
          </a:xfrm>
        </p:grpSpPr>
        <p:grpSp>
          <p:nvGrpSpPr>
            <p:cNvPr id="5" name="Group 19">
              <a:extLst>
                <a:ext uri="{FF2B5EF4-FFF2-40B4-BE49-F238E27FC236}">
                  <a16:creationId xmlns:a16="http://schemas.microsoft.com/office/drawing/2014/main" id="{654B2A73-D41A-19B7-78EE-5C35BF06210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60D92F4E-EB05-0C0E-27A8-4549A8C3661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D9C2DC2-B4DF-BCAC-BECB-885090CB8F5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3B23822-950E-5DA0-AAF7-0048783BAE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963D799-C5DB-3455-BAFB-183EAA6685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24044941-843B-6197-6AD0-7358E734DC7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D40AEE9-D144-D85F-8176-A5EAC17ECF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3B0C47F-1181-F469-F011-16660D1B98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F9CAEEE-04E8-ABB0-3F27-2495284B0FB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BF64B94-57D0-DBB5-27E9-C6F9C911A9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80C1113C-6C99-8223-F35A-E049A8422E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EE9275A-925F-0207-4A87-DBBFAC9B955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5EDC836-CEC5-22F8-2A60-F967987EE3C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C88A58A-0FF3-AD00-6BF3-382D3210F9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5CFA683A-9884-4EFF-60AA-3813AB13165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52D6F35-CBBB-AF5D-C756-8BFDA9B85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DFDD74-0A75-3EB3-58D7-EBC54ED7837C}"/>
                  </a:ext>
                </a:extLst>
              </p:cNvPr>
              <p:cNvSpPr>
                <a:spLocks noGrp="1"/>
              </p:cNvSpPr>
              <p:nvPr>
                <p:ph idx="1"/>
              </p:nvPr>
            </p:nvSpPr>
            <p:spPr>
              <a:xfrm>
                <a:off x="381000" y="1138852"/>
                <a:ext cx="8514140" cy="4744423"/>
              </a:xfrm>
            </p:spPr>
            <p:txBody>
              <a:bodyPr/>
              <a:lstStyle/>
              <a:p>
                <a:r>
                  <a:rPr lang="en-US" sz="2400" dirty="0"/>
                  <a:t>Except very near the wall, where the velocity profile resembles the universal velocity profile for flat surfaces.</a:t>
                </a:r>
              </a:p>
              <a:p>
                <a:r>
                  <a:rPr lang="en-US" sz="2400" dirty="0"/>
                  <a:t> The velocity distribution in a smooth pipe can be approximately represented by a power law (Nikuradse,1932),</a:t>
                </a: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𝑥</m:t>
                              </m:r>
                            </m:sub>
                          </m:sSub>
                          <m:d>
                            <m:dPr>
                              <m:ctrlPr>
                                <a:rPr lang="en-US" sz="2400" i="1" smtClean="0">
                                  <a:latin typeface="Cambria Math" panose="02040503050406030204" pitchFamily="18" charset="0"/>
                                </a:rPr>
                              </m:ctrlPr>
                            </m:dPr>
                            <m:e>
                              <m:r>
                                <a:rPr lang="en-US" sz="2400" b="0" i="1" smtClean="0">
                                  <a:latin typeface="Cambria Math" panose="02040503050406030204" pitchFamily="18" charset="0"/>
                                </a:rPr>
                                <m:t>𝑟</m:t>
                              </m:r>
                            </m:e>
                          </m:d>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𝑚𝑎𝑥</m:t>
                              </m:r>
                            </m:sub>
                          </m:sSub>
                        </m:den>
                      </m:f>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b="0" i="1" smtClean="0">
                                      <a:latin typeface="Cambria Math" panose="02040503050406030204" pitchFamily="18" charset="0"/>
                                    </a:rPr>
                                    <m:t>𝑦</m:t>
                                  </m:r>
                                </m:num>
                                <m:den>
                                  <m:r>
                                    <a:rPr lang="en-US" sz="2400" b="0" i="1" smtClean="0">
                                      <a:latin typeface="Cambria Math" panose="02040503050406030204" pitchFamily="18" charset="0"/>
                                    </a:rPr>
                                    <m:t>𝑅</m:t>
                                  </m:r>
                                </m:den>
                              </m:f>
                            </m:e>
                          </m:d>
                        </m:e>
                        <m:sup>
                          <m:f>
                            <m:fPr>
                              <m:type m:val="skw"/>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b="0" i="1" smtClean="0">
                                  <a:latin typeface="Cambria Math" panose="02040503050406030204" pitchFamily="18" charset="0"/>
                                </a:rPr>
                                <m:t>𝑛</m:t>
                              </m:r>
                            </m:den>
                          </m:f>
                        </m:sup>
                      </m:sSup>
                    </m:oMath>
                  </m:oMathPara>
                </a14:m>
                <a:endParaRPr lang="en-US" sz="2400" dirty="0"/>
              </a:p>
              <a:p>
                <a:endParaRPr lang="en-US" sz="2400" dirty="0"/>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𝑚𝑒𝑎𝑛</m:t>
                              </m:r>
                            </m:sub>
                          </m:sSub>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𝑚𝑎𝑥</m:t>
                              </m:r>
                            </m:sub>
                          </m:sSub>
                        </m:den>
                      </m:f>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𝑛</m:t>
                              </m:r>
                            </m:e>
                            <m:sup>
                              <m:r>
                                <a:rPr lang="en-US" sz="2400" b="0" i="1" smtClean="0">
                                  <a:latin typeface="Cambria Math" panose="02040503050406030204" pitchFamily="18" charset="0"/>
                                </a:rPr>
                                <m:t>2</m:t>
                              </m:r>
                            </m:sup>
                          </m:sSup>
                        </m:num>
                        <m:den>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𝑛</m:t>
                              </m:r>
                              <m:r>
                                <a:rPr lang="en-US" sz="2400" b="0" i="1" smtClean="0">
                                  <a:latin typeface="Cambria Math" panose="02040503050406030204" pitchFamily="18" charset="0"/>
                                </a:rPr>
                                <m:t>+1</m:t>
                              </m:r>
                            </m:e>
                          </m:d>
                          <m:d>
                            <m:dPr>
                              <m:ctrlPr>
                                <a:rPr lang="en-US" sz="2400" b="0" i="1" smtClean="0">
                                  <a:latin typeface="Cambria Math" panose="02040503050406030204" pitchFamily="18" charset="0"/>
                                </a:rPr>
                              </m:ctrlPr>
                            </m:dPr>
                            <m:e>
                              <m:r>
                                <a:rPr lang="en-US" sz="2400" b="0" i="1" smtClean="0">
                                  <a:latin typeface="Cambria Math" panose="02040503050406030204" pitchFamily="18" charset="0"/>
                                </a:rPr>
                                <m:t>2</m:t>
                              </m:r>
                              <m:r>
                                <a:rPr lang="en-US" sz="2400" b="0" i="1" smtClean="0">
                                  <a:latin typeface="Cambria Math" panose="02040503050406030204" pitchFamily="18" charset="0"/>
                                </a:rPr>
                                <m:t>𝑛</m:t>
                              </m:r>
                              <m:r>
                                <a:rPr lang="en-US" sz="2400" b="0" i="1" smtClean="0">
                                  <a:latin typeface="Cambria Math" panose="02040503050406030204" pitchFamily="18" charset="0"/>
                                </a:rPr>
                                <m:t>+1</m:t>
                              </m:r>
                            </m:e>
                          </m:d>
                        </m:den>
                      </m:f>
                    </m:oMath>
                  </m:oMathPara>
                </a14:m>
                <a:endParaRPr lang="en-US" sz="2400" b="0" dirty="0"/>
              </a:p>
              <a:p>
                <a:r>
                  <a:rPr lang="en-US" sz="2400" dirty="0"/>
                  <a:t>The parameter </a:t>
                </a:r>
                <a:r>
                  <a:rPr lang="en-US" sz="2400" i="1" dirty="0"/>
                  <a:t>n</a:t>
                </a:r>
                <a:r>
                  <a:rPr lang="en-US" sz="2400" dirty="0"/>
                  <a:t> is not a constant, however, and increases with </a:t>
                </a:r>
                <a:r>
                  <a:rPr lang="en-US" sz="2400" dirty="0" err="1"/>
                  <a:t>Re</a:t>
                </a:r>
                <a:r>
                  <a:rPr lang="en-US" sz="2400" baseline="-25000" dirty="0" err="1"/>
                  <a:t>D</a:t>
                </a:r>
                <a:r>
                  <a:rPr lang="en-US" sz="2400" dirty="0"/>
                  <a:t>, </a:t>
                </a:r>
                <a:endParaRPr lang="en-US" sz="2400" b="0" dirty="0"/>
              </a:p>
              <a:p>
                <a:endParaRPr lang="en-US" sz="2400" dirty="0"/>
              </a:p>
            </p:txBody>
          </p:sp>
        </mc:Choice>
        <mc:Fallback xmlns="">
          <p:sp>
            <p:nvSpPr>
              <p:cNvPr id="3" name="Content Placeholder 2">
                <a:extLst>
                  <a:ext uri="{FF2B5EF4-FFF2-40B4-BE49-F238E27FC236}">
                    <a16:creationId xmlns:a16="http://schemas.microsoft.com/office/drawing/2014/main" id="{6ADFDD74-0A75-3EB3-58D7-EBC54ED7837C}"/>
                  </a:ext>
                </a:extLst>
              </p:cNvPr>
              <p:cNvSpPr>
                <a:spLocks noGrp="1" noRot="1" noChangeAspect="1" noMove="1" noResize="1" noEditPoints="1" noAdjustHandles="1" noChangeArrowheads="1" noChangeShapeType="1" noTextEdit="1"/>
              </p:cNvSpPr>
              <p:nvPr>
                <p:ph idx="1"/>
              </p:nvPr>
            </p:nvSpPr>
            <p:spPr>
              <a:xfrm>
                <a:off x="381000" y="1138852"/>
                <a:ext cx="8514140" cy="4744423"/>
              </a:xfrm>
              <a:blipFill>
                <a:blip r:embed="rId3"/>
                <a:stretch>
                  <a:fillRect l="-1003" t="-1028" r="-716"/>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ABEAF575-69DC-CC0B-6C2B-7A33C877FA6A}"/>
              </a:ext>
            </a:extLst>
          </p:cNvPr>
          <p:cNvPicPr>
            <a:picLocks noChangeAspect="1"/>
          </p:cNvPicPr>
          <p:nvPr/>
        </p:nvPicPr>
        <p:blipFill>
          <a:blip r:embed="rId4"/>
          <a:stretch>
            <a:fillRect/>
          </a:stretch>
        </p:blipFill>
        <p:spPr>
          <a:xfrm>
            <a:off x="381000" y="5562600"/>
            <a:ext cx="8645236" cy="1066800"/>
          </a:xfrm>
          <a:prstGeom prst="rect">
            <a:avLst/>
          </a:prstGeom>
        </p:spPr>
      </p:pic>
    </p:spTree>
    <p:extLst>
      <p:ext uri="{BB962C8B-B14F-4D97-AF65-F5344CB8AC3E}">
        <p14:creationId xmlns:p14="http://schemas.microsoft.com/office/powerpoint/2010/main" val="13779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4508E-9992-2B10-D6D6-44E6BEFDA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3D492-6022-2548-6039-5FBDB034DF0B}"/>
              </a:ext>
            </a:extLst>
          </p:cNvPr>
          <p:cNvSpPr>
            <a:spLocks noGrp="1"/>
          </p:cNvSpPr>
          <p:nvPr>
            <p:ph type="title"/>
          </p:nvPr>
        </p:nvSpPr>
        <p:spPr>
          <a:xfrm>
            <a:off x="410831" y="93281"/>
            <a:ext cx="6416675" cy="1143000"/>
          </a:xfrm>
        </p:spPr>
        <p:txBody>
          <a:bodyPr/>
          <a:lstStyle/>
          <a:p>
            <a:r>
              <a:rPr lang="en-US" sz="2800" dirty="0"/>
              <a:t>Fully Developed Turbulent Velocity Profile in A Duct</a:t>
            </a:r>
          </a:p>
        </p:txBody>
      </p:sp>
      <p:grpSp>
        <p:nvGrpSpPr>
          <p:cNvPr id="4" name="Group 38">
            <a:extLst>
              <a:ext uri="{FF2B5EF4-FFF2-40B4-BE49-F238E27FC236}">
                <a16:creationId xmlns:a16="http://schemas.microsoft.com/office/drawing/2014/main" id="{8D1FD116-CDDC-3E6B-C555-FD1CFF58123A}"/>
              </a:ext>
            </a:extLst>
          </p:cNvPr>
          <p:cNvGrpSpPr>
            <a:grpSpLocks/>
          </p:cNvGrpSpPr>
          <p:nvPr/>
        </p:nvGrpSpPr>
        <p:grpSpPr bwMode="auto">
          <a:xfrm>
            <a:off x="0" y="25400"/>
            <a:ext cx="9144000" cy="6858000"/>
            <a:chOff x="0" y="0"/>
            <a:chExt cx="9144000" cy="6858000"/>
          </a:xfrm>
        </p:grpSpPr>
        <p:grpSp>
          <p:nvGrpSpPr>
            <p:cNvPr id="5" name="Group 19">
              <a:extLst>
                <a:ext uri="{FF2B5EF4-FFF2-40B4-BE49-F238E27FC236}">
                  <a16:creationId xmlns:a16="http://schemas.microsoft.com/office/drawing/2014/main" id="{362B3FF7-2F97-FED2-F3EE-2A16BFF64CD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70F7BFF-BD09-7AFA-51BA-4F2963FE443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DF95D950-3739-4292-E9E8-B427D51AFCB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CF68D5E-6520-82B7-76DA-E4D67B079CE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FA5B624-4A5B-35ED-FDEE-AD52C96B890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5056019-B959-28D5-B6C5-938903CE335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73CB9D5-F417-37F6-8007-915F45FA0E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24957B5-5528-0DCD-C4C7-22B7CAFEF1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9ED9E81-9809-47EF-B799-656D7B01862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66113C6-6EF2-7BCB-02BA-0B7D27B60F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9F03EE1-0581-D0E2-6749-29161D941D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1EADFCC-010E-6B32-FA80-F8229773043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0962011-F2C4-EE7E-B1EE-BDB9B8A8F4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D2E3436-B042-2234-8AA3-781F07C69DD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75AC98FC-590D-D9CE-CDBE-6E5CDF415CD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93BF32F-77CB-FFE4-E546-2D2CD567B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4317BA-3086-CA6B-FBB7-6C7B907C7E6A}"/>
                  </a:ext>
                </a:extLst>
              </p:cNvPr>
              <p:cNvSpPr>
                <a:spLocks noGrp="1"/>
              </p:cNvSpPr>
              <p:nvPr>
                <p:ph idx="1"/>
              </p:nvPr>
            </p:nvSpPr>
            <p:spPr>
              <a:xfrm>
                <a:off x="533400" y="1351577"/>
                <a:ext cx="8133140" cy="4744423"/>
              </a:xfrm>
            </p:spPr>
            <p:txBody>
              <a:bodyPr/>
              <a:lstStyle/>
              <a:p>
                <a:r>
                  <a:rPr lang="en-US" sz="2400" dirty="0"/>
                  <a:t>Prandtl,1933 developed the velocity defect law, which applies to the turbulent core in the pipe (</a:t>
                </a:r>
                <a:r>
                  <a:rPr lang="en-US" sz="2400" dirty="0" err="1"/>
                  <a:t>i.e.,outside</a:t>
                </a:r>
                <a:r>
                  <a:rPr lang="en-US" sz="2400" dirty="0"/>
                  <a:t> the viscous sublayer and the buffer zone), is</a:t>
                </a:r>
              </a:p>
              <a:p>
                <a:endParaRPr lang="en-US"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𝑐𝑒𝑛𝑡𝑒𝑟</m:t>
                                  </m:r>
                                  <m:r>
                                    <a:rPr lang="en-US" sz="2400" b="0" i="1" smtClean="0">
                                      <a:latin typeface="Cambria Math" panose="02040503050406030204" pitchFamily="18" charset="0"/>
                                    </a:rPr>
                                    <m:t>−</m:t>
                                  </m:r>
                                  <m:r>
                                    <a:rPr lang="en-US" sz="2400" b="0" i="1" smtClean="0">
                                      <a:latin typeface="Cambria Math" panose="02040503050406030204" pitchFamily="18" charset="0"/>
                                    </a:rPr>
                                    <m:t>𝑙𝑖𝑛𝑒</m:t>
                                  </m:r>
                                </m:sub>
                              </m:sSub>
                              <m:r>
                                <a:rPr lang="en-US" sz="2400" b="0" i="1" smtClean="0">
                                  <a:latin typeface="Cambria Math" panose="02040503050406030204" pitchFamily="18" charset="0"/>
                                </a:rPr>
                                <m:t>−</m:t>
                              </m:r>
                              <m:r>
                                <a:rPr lang="en-US" sz="2400" b="0" i="1" smtClean="0">
                                  <a:latin typeface="Cambria Math" panose="02040503050406030204" pitchFamily="18" charset="0"/>
                                </a:rPr>
                                <m:t>𝑈</m:t>
                              </m:r>
                            </m:e>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𝑐𝑜𝑟𝑒</m:t>
                              </m:r>
                            </m:sub>
                          </m:sSub>
                        </m:den>
                      </m:f>
                      <m:r>
                        <a:rPr lang="en-US" sz="2400" b="0" i="1" smtClean="0">
                          <a:latin typeface="Cambria Math" panose="02040503050406030204" pitchFamily="18" charset="0"/>
                        </a:rPr>
                        <m:t>=2.5 </m:t>
                      </m:r>
                      <m:r>
                        <a:rPr lang="en-US" sz="2400" b="0" i="1" smtClean="0">
                          <a:latin typeface="Cambria Math" panose="02040503050406030204" pitchFamily="18" charset="0"/>
                        </a:rPr>
                        <m:t>𝑙𝑛</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2</m:t>
                              </m:r>
                              <m:r>
                                <a:rPr lang="en-US" sz="2400" b="0" i="1" smtClean="0">
                                  <a:latin typeface="Cambria Math" panose="02040503050406030204" pitchFamily="18" charset="0"/>
                                </a:rPr>
                                <m:t>𝑦</m:t>
                              </m:r>
                            </m:num>
                            <m:den>
                              <m:r>
                                <a:rPr lang="en-US" sz="2400" b="0" i="1" smtClean="0">
                                  <a:latin typeface="Cambria Math" panose="02040503050406030204" pitchFamily="18" charset="0"/>
                                </a:rPr>
                                <m:t>𝐷</m:t>
                              </m:r>
                            </m:den>
                          </m:f>
                        </m:e>
                      </m:d>
                    </m:oMath>
                  </m:oMathPara>
                </a14:m>
                <a:endParaRPr lang="en-US" sz="2400" b="0" dirty="0"/>
              </a:p>
              <a:p>
                <a:endParaRPr lang="en-US" sz="2400" dirty="0"/>
              </a:p>
            </p:txBody>
          </p:sp>
        </mc:Choice>
        <mc:Fallback xmlns="">
          <p:sp>
            <p:nvSpPr>
              <p:cNvPr id="3" name="Content Placeholder 2">
                <a:extLst>
                  <a:ext uri="{FF2B5EF4-FFF2-40B4-BE49-F238E27FC236}">
                    <a16:creationId xmlns:a16="http://schemas.microsoft.com/office/drawing/2014/main" id="{F34317BA-3086-CA6B-FBB7-6C7B907C7E6A}"/>
                  </a:ext>
                </a:extLst>
              </p:cNvPr>
              <p:cNvSpPr>
                <a:spLocks noGrp="1" noRot="1" noChangeAspect="1" noMove="1" noResize="1" noEditPoints="1" noAdjustHandles="1" noChangeArrowheads="1" noChangeShapeType="1" noTextEdit="1"/>
              </p:cNvSpPr>
              <p:nvPr>
                <p:ph idx="1"/>
              </p:nvPr>
            </p:nvSpPr>
            <p:spPr>
              <a:xfrm>
                <a:off x="533400" y="1351577"/>
                <a:ext cx="8133140" cy="4744423"/>
              </a:xfrm>
              <a:blipFill>
                <a:blip r:embed="rId3"/>
                <a:stretch>
                  <a:fillRect l="-1049" t="-1028" r="-1574"/>
                </a:stretch>
              </a:blipFill>
            </p:spPr>
            <p:txBody>
              <a:bodyPr/>
              <a:lstStyle/>
              <a:p>
                <a:r>
                  <a:rPr lang="en-US">
                    <a:noFill/>
                  </a:rPr>
                  <a:t> </a:t>
                </a:r>
              </a:p>
            </p:txBody>
          </p:sp>
        </mc:Fallback>
      </mc:AlternateContent>
      <p:pic>
        <p:nvPicPr>
          <p:cNvPr id="21" name="Picture 20">
            <a:extLst>
              <a:ext uri="{FF2B5EF4-FFF2-40B4-BE49-F238E27FC236}">
                <a16:creationId xmlns:a16="http://schemas.microsoft.com/office/drawing/2014/main" id="{08104380-FC23-E59B-AD5C-5BC5D32C301C}"/>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417430" y="3778040"/>
            <a:ext cx="8546426" cy="2819400"/>
          </a:xfrm>
          <a:prstGeom prst="rect">
            <a:avLst/>
          </a:prstGeom>
        </p:spPr>
      </p:pic>
    </p:spTree>
    <p:extLst>
      <p:ext uri="{BB962C8B-B14F-4D97-AF65-F5344CB8AC3E}">
        <p14:creationId xmlns:p14="http://schemas.microsoft.com/office/powerpoint/2010/main" val="393140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9CBD1-0537-8639-58F2-DFE0E0EDEE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F36CD-A202-5308-0A2B-D5690A1B2FA0}"/>
              </a:ext>
            </a:extLst>
          </p:cNvPr>
          <p:cNvSpPr>
            <a:spLocks noGrp="1"/>
          </p:cNvSpPr>
          <p:nvPr>
            <p:ph type="title"/>
          </p:nvPr>
        </p:nvSpPr>
        <p:spPr>
          <a:xfrm>
            <a:off x="228600" y="152400"/>
            <a:ext cx="7178675" cy="948563"/>
          </a:xfrm>
        </p:spPr>
        <p:txBody>
          <a:bodyPr/>
          <a:lstStyle/>
          <a:p>
            <a:r>
              <a:rPr lang="en-US" sz="2800" dirty="0"/>
              <a:t>Near Wall Velocity Profile</a:t>
            </a:r>
          </a:p>
        </p:txBody>
      </p:sp>
      <p:grpSp>
        <p:nvGrpSpPr>
          <p:cNvPr id="4" name="Group 38">
            <a:extLst>
              <a:ext uri="{FF2B5EF4-FFF2-40B4-BE49-F238E27FC236}">
                <a16:creationId xmlns:a16="http://schemas.microsoft.com/office/drawing/2014/main" id="{5A3FEE41-78FF-CABD-FC16-0D7F0204070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2149C5F-CBA4-7098-E660-E1425DFFFB5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2C29692-45F0-E8C8-D888-AAF2CC71A85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87C39C0-3C66-DE7B-1E67-6955B54EE19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D95F25C-D856-01FD-B382-692FA605624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864466A-9E00-AABC-2AF6-37AB8B1DFB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5D94B80F-10A7-F853-EE51-1DBFCCEB5C3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69D8598-59C2-71F2-2CB4-6155D62C06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6A6FB00-D896-D037-724E-4EDFC1D975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F71042A-C831-18BB-4FBF-C6ECC43E749F}"/>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FB75AE8-DB04-D29E-49E9-0E67A9B8FC9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3070016-BA2B-AFF2-60B3-B7AC3F2E1A5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BD3548B-5915-0043-5BEB-181F393B4C9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AEF9B05-713E-5A1D-BE1B-3DC37C3C77D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5C53831-06E0-9982-7F9A-E478F77DD9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ABE7AEE5-7AEE-CB4B-4D6E-037D9D3AEDE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03B4634-C910-8D93-C452-4499001FD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Object 6">
                <a:extLst>
                  <a:ext uri="{FF2B5EF4-FFF2-40B4-BE49-F238E27FC236}">
                    <a16:creationId xmlns:a16="http://schemas.microsoft.com/office/drawing/2014/main" id="{345CE9ED-1681-96EF-A68E-3D4CD58E7B4D}"/>
                  </a:ext>
                </a:extLst>
              </p:cNvPr>
              <p:cNvSpPr txBox="1"/>
              <p:nvPr/>
            </p:nvSpPr>
            <p:spPr bwMode="auto">
              <a:xfrm>
                <a:off x="2870200" y="1295400"/>
                <a:ext cx="3530600" cy="9334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d>
                        <m:dPr>
                          <m:ctrlPr>
                            <a:rPr lang="en-US"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𝜈</m:t>
                              </m:r>
                            </m:e>
                            <m:sub>
                              <m:r>
                                <a:rPr lang="en-US" i="1">
                                  <a:solidFill>
                                    <a:srgbClr val="000000"/>
                                  </a:solidFill>
                                  <a:latin typeface="Cambria Math" panose="02040503050406030204" pitchFamily="18" charset="0"/>
                                </a:rPr>
                                <m:t>𝑀</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𝜈</m:t>
                              </m:r>
                            </m:e>
                            <m:sub>
                              <m:r>
                                <a:rPr lang="en-US" i="1">
                                  <a:solidFill>
                                    <a:srgbClr val="000000"/>
                                  </a:solidFill>
                                  <a:latin typeface="Cambria Math" panose="02040503050406030204" pitchFamily="18" charset="0"/>
                                  <a:ea typeface="Cambria Math" panose="02040503050406030204" pitchFamily="18" charset="0"/>
                                </a:rPr>
                                <m:t>𝑇</m:t>
                              </m:r>
                            </m:sub>
                          </m:sSub>
                        </m:e>
                      </m:d>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𝑟</m:t>
                          </m:r>
                        </m:den>
                      </m:f>
                      <m:r>
                        <a:rPr lang="en-US" i="1">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𝑟</m:t>
                          </m:r>
                        </m:num>
                        <m:den>
                          <m:r>
                            <a:rPr lang="en-US" b="0" i="1" smtClean="0">
                              <a:solidFill>
                                <a:srgbClr val="000000"/>
                              </a:solidFill>
                              <a:latin typeface="Cambria Math" panose="02040503050406030204" pitchFamily="18" charset="0"/>
                            </a:rPr>
                            <m:t>2</m:t>
                          </m:r>
                          <m:r>
                            <a:rPr lang="en-IN" i="1">
                              <a:solidFill>
                                <a:srgbClr val="000000"/>
                              </a:solidFill>
                              <a:latin typeface="Cambria Math" panose="02040503050406030204" pitchFamily="18" charset="0"/>
                              <a:ea typeface="Cambria Math" panose="02040503050406030204" pitchFamily="18" charset="0"/>
                            </a:rPr>
                            <m:t>𝜌</m:t>
                          </m:r>
                        </m:den>
                      </m:f>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𝑑𝑃</m:t>
                          </m:r>
                        </m:num>
                        <m:den>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𝑥</m:t>
                          </m:r>
                        </m:den>
                      </m:f>
                    </m:oMath>
                  </m:oMathPara>
                </a14:m>
                <a:endParaRPr lang="en-IN" dirty="0"/>
              </a:p>
            </p:txBody>
          </p:sp>
        </mc:Choice>
        <mc:Fallback xmlns="">
          <p:sp>
            <p:nvSpPr>
              <p:cNvPr id="24" name="Object 6">
                <a:extLst>
                  <a:ext uri="{FF2B5EF4-FFF2-40B4-BE49-F238E27FC236}">
                    <a16:creationId xmlns:a16="http://schemas.microsoft.com/office/drawing/2014/main" id="{345CE9ED-1681-96EF-A68E-3D4CD58E7B4D}"/>
                  </a:ext>
                </a:extLst>
              </p:cNvPr>
              <p:cNvSpPr txBox="1">
                <a:spLocks noRot="1" noChangeAspect="1" noMove="1" noResize="1" noEditPoints="1" noAdjustHandles="1" noChangeArrowheads="1" noChangeShapeType="1" noTextEdit="1"/>
              </p:cNvSpPr>
              <p:nvPr/>
            </p:nvSpPr>
            <p:spPr bwMode="auto">
              <a:xfrm>
                <a:off x="2870200" y="1295400"/>
                <a:ext cx="3530600" cy="933450"/>
              </a:xfrm>
              <a:prstGeom prst="rect">
                <a:avLst/>
              </a:prstGeom>
              <a:blipFill>
                <a:blip r:embed="rId3"/>
                <a:stretch>
                  <a:fillRect/>
                </a:stretch>
              </a:blipFill>
              <a:ln>
                <a:noFill/>
              </a:ln>
              <a:effectLst/>
            </p:spPr>
            <p:txBody>
              <a:bodyPr/>
              <a:lstStyle/>
              <a:p>
                <a:r>
                  <a:rPr lang="en-US">
                    <a:noFill/>
                  </a:rPr>
                  <a:t> </a:t>
                </a:r>
              </a:p>
            </p:txBody>
          </p:sp>
        </mc:Fallback>
      </mc:AlternateContent>
      <p:sp>
        <p:nvSpPr>
          <p:cNvPr id="22" name="Content Placeholder 21">
            <a:extLst>
              <a:ext uri="{FF2B5EF4-FFF2-40B4-BE49-F238E27FC236}">
                <a16:creationId xmlns:a16="http://schemas.microsoft.com/office/drawing/2014/main" id="{71370B9D-231F-DE04-0BC4-2F19545DEA38}"/>
              </a:ext>
            </a:extLst>
          </p:cNvPr>
          <p:cNvSpPr>
            <a:spLocks noGrp="1"/>
          </p:cNvSpPr>
          <p:nvPr>
            <p:ph idx="1"/>
          </p:nvPr>
        </p:nvSpPr>
        <p:spPr>
          <a:xfrm>
            <a:off x="228600" y="2286000"/>
            <a:ext cx="8812212" cy="685800"/>
          </a:xfrm>
        </p:spPr>
        <p:txBody>
          <a:bodyPr/>
          <a:lstStyle/>
          <a:p>
            <a:r>
              <a:rPr lang="en-US" sz="2400" dirty="0"/>
              <a:t>Above integral at the wall (</a:t>
            </a:r>
            <a:r>
              <a:rPr lang="en-US" sz="2400" i="1" dirty="0"/>
              <a:t>r=R</a:t>
            </a:r>
            <a:r>
              <a:rPr lang="en-US" sz="2400" dirty="0"/>
              <a:t>) is</a:t>
            </a:r>
          </a:p>
        </p:txBody>
      </p:sp>
      <mc:AlternateContent xmlns:mc="http://schemas.openxmlformats.org/markup-compatibility/2006" xmlns:a14="http://schemas.microsoft.com/office/drawing/2010/main">
        <mc:Choice Requires="a14">
          <p:sp>
            <p:nvSpPr>
              <p:cNvPr id="25" name="Object 6">
                <a:extLst>
                  <a:ext uri="{FF2B5EF4-FFF2-40B4-BE49-F238E27FC236}">
                    <a16:creationId xmlns:a16="http://schemas.microsoft.com/office/drawing/2014/main" id="{3ED581E0-9C08-FE92-C30D-AB659EBF690A}"/>
                  </a:ext>
                </a:extLst>
              </p:cNvPr>
              <p:cNvSpPr txBox="1"/>
              <p:nvPr/>
            </p:nvSpPr>
            <p:spPr bwMode="auto">
              <a:xfrm>
                <a:off x="3022600" y="3048000"/>
                <a:ext cx="3530600" cy="93345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d>
                        <m:dPr>
                          <m:ctrlPr>
                            <a:rPr lang="en-US"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𝜈</m:t>
                              </m:r>
                            </m:e>
                            <m:sub>
                              <m:r>
                                <a:rPr lang="en-US" i="1">
                                  <a:solidFill>
                                    <a:srgbClr val="000000"/>
                                  </a:solidFill>
                                  <a:latin typeface="Cambria Math" panose="02040503050406030204" pitchFamily="18" charset="0"/>
                                </a:rPr>
                                <m:t>𝑀</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𝜈</m:t>
                              </m:r>
                            </m:e>
                            <m:sub>
                              <m:r>
                                <a:rPr lang="en-US" i="1">
                                  <a:solidFill>
                                    <a:srgbClr val="000000"/>
                                  </a:solidFill>
                                  <a:latin typeface="Cambria Math" panose="02040503050406030204" pitchFamily="18" charset="0"/>
                                  <a:ea typeface="Cambria Math" panose="02040503050406030204" pitchFamily="18" charset="0"/>
                                </a:rPr>
                                <m:t>𝑇</m:t>
                              </m:r>
                            </m:sub>
                          </m:sSub>
                        </m:e>
                      </m:d>
                      <m:sSub>
                        <m:sSubPr>
                          <m:ctrlPr>
                            <a:rPr lang="en-US" i="1" smtClean="0">
                              <a:solidFill>
                                <a:srgbClr val="000000"/>
                              </a:solidFill>
                              <a:latin typeface="Cambria Math" panose="02040503050406030204" pitchFamily="18" charset="0"/>
                              <a:ea typeface="Cambria Math" panose="02040503050406030204" pitchFamily="18" charset="0"/>
                            </a:rPr>
                          </m:ctrlPr>
                        </m:sSubPr>
                        <m:e>
                          <m:d>
                            <m:dPr>
                              <m:begChr m:val=""/>
                              <m:endChr m:val="|"/>
                              <m:ctrlPr>
                                <a:rPr lang="en-US" i="1" smtClean="0">
                                  <a:solidFill>
                                    <a:srgbClr val="000000"/>
                                  </a:solidFill>
                                  <a:latin typeface="Cambria Math" panose="02040503050406030204" pitchFamily="18" charset="0"/>
                                  <a:ea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𝑟</m:t>
                                  </m:r>
                                </m:den>
                              </m:f>
                            </m:e>
                          </m:d>
                        </m:e>
                        <m:sub>
                          <m:r>
                            <a:rPr lang="en-US" b="0" i="1" smtClean="0">
                              <a:solidFill>
                                <a:srgbClr val="000000"/>
                              </a:solidFill>
                              <a:latin typeface="Cambria Math" panose="02040503050406030204" pitchFamily="18" charset="0"/>
                              <a:ea typeface="Cambria Math" panose="02040503050406030204" pitchFamily="18" charset="0"/>
                            </a:rPr>
                            <m:t>𝑎𝑡</m:t>
                          </m:r>
                          <m:r>
                            <a:rPr lang="en-US" b="0" i="1" smtClean="0">
                              <a:solidFill>
                                <a:srgbClr val="000000"/>
                              </a:solidFill>
                              <a:latin typeface="Cambria Math" panose="02040503050406030204" pitchFamily="18" charset="0"/>
                              <a:ea typeface="Cambria Math" panose="02040503050406030204" pitchFamily="18" charset="0"/>
                            </a:rPr>
                            <m:t> </m:t>
                          </m:r>
                          <m:r>
                            <a:rPr lang="en-US" b="0" i="1" smtClean="0">
                              <a:solidFill>
                                <a:srgbClr val="000000"/>
                              </a:solidFill>
                              <a:latin typeface="Cambria Math" panose="02040503050406030204" pitchFamily="18" charset="0"/>
                              <a:ea typeface="Cambria Math" panose="02040503050406030204" pitchFamily="18" charset="0"/>
                            </a:rPr>
                            <m:t>𝑤𝑎𝑙𝑙</m:t>
                          </m:r>
                        </m:sub>
                      </m:sSub>
                      <m:r>
                        <a:rPr lang="en-US" i="1">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𝑅</m:t>
                          </m:r>
                        </m:num>
                        <m:den>
                          <m:r>
                            <a:rPr lang="en-US" b="0" i="1" smtClean="0">
                              <a:solidFill>
                                <a:srgbClr val="000000"/>
                              </a:solidFill>
                              <a:latin typeface="Cambria Math" panose="02040503050406030204" pitchFamily="18" charset="0"/>
                            </a:rPr>
                            <m:t>2</m:t>
                          </m:r>
                          <m:r>
                            <a:rPr lang="en-IN" i="1">
                              <a:solidFill>
                                <a:srgbClr val="000000"/>
                              </a:solidFill>
                              <a:latin typeface="Cambria Math" panose="02040503050406030204" pitchFamily="18" charset="0"/>
                              <a:ea typeface="Cambria Math" panose="02040503050406030204" pitchFamily="18" charset="0"/>
                            </a:rPr>
                            <m:t>𝜌</m:t>
                          </m:r>
                        </m:den>
                      </m:f>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𝑑𝑃</m:t>
                          </m:r>
                        </m:num>
                        <m:den>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𝑥</m:t>
                          </m:r>
                        </m:den>
                      </m:f>
                    </m:oMath>
                  </m:oMathPara>
                </a14:m>
                <a:endParaRPr lang="en-IN" dirty="0"/>
              </a:p>
            </p:txBody>
          </p:sp>
        </mc:Choice>
        <mc:Fallback xmlns="">
          <p:sp>
            <p:nvSpPr>
              <p:cNvPr id="25" name="Object 6">
                <a:extLst>
                  <a:ext uri="{FF2B5EF4-FFF2-40B4-BE49-F238E27FC236}">
                    <a16:creationId xmlns:a16="http://schemas.microsoft.com/office/drawing/2014/main" id="{3ED581E0-9C08-FE92-C30D-AB659EBF690A}"/>
                  </a:ext>
                </a:extLst>
              </p:cNvPr>
              <p:cNvSpPr txBox="1">
                <a:spLocks noRot="1" noChangeAspect="1" noMove="1" noResize="1" noEditPoints="1" noAdjustHandles="1" noChangeArrowheads="1" noChangeShapeType="1" noTextEdit="1"/>
              </p:cNvSpPr>
              <p:nvPr/>
            </p:nvSpPr>
            <p:spPr bwMode="auto">
              <a:xfrm>
                <a:off x="3022600" y="3048000"/>
                <a:ext cx="3530600" cy="933450"/>
              </a:xfrm>
              <a:prstGeom prst="rect">
                <a:avLst/>
              </a:prstGeom>
              <a:blipFill>
                <a:blip r:embed="rId4"/>
                <a:stretch>
                  <a:fillRect/>
                </a:stretch>
              </a:blipFill>
              <a:ln>
                <a:noFill/>
              </a:ln>
              <a:effectLst/>
            </p:spPr>
            <p:txBody>
              <a:bodyPr/>
              <a:lstStyle/>
              <a:p>
                <a:r>
                  <a:rPr lang="en-US">
                    <a:noFill/>
                  </a:rPr>
                  <a:t> </a:t>
                </a:r>
              </a:p>
            </p:txBody>
          </p:sp>
        </mc:Fallback>
      </mc:AlternateContent>
      <p:sp>
        <p:nvSpPr>
          <p:cNvPr id="26" name="Content Placeholder 21">
            <a:extLst>
              <a:ext uri="{FF2B5EF4-FFF2-40B4-BE49-F238E27FC236}">
                <a16:creationId xmlns:a16="http://schemas.microsoft.com/office/drawing/2014/main" id="{DCB67FD0-2600-F5E0-9C64-1BE132159623}"/>
              </a:ext>
            </a:extLst>
          </p:cNvPr>
          <p:cNvSpPr txBox="1">
            <a:spLocks/>
          </p:cNvSpPr>
          <p:nvPr/>
        </p:nvSpPr>
        <p:spPr bwMode="auto">
          <a:xfrm>
            <a:off x="304800" y="3810000"/>
            <a:ext cx="881221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sz="2400" kern="0" dirty="0"/>
              <a:t>Turbulent boundary layer analysis proved that </a:t>
            </a:r>
            <a:r>
              <a:rPr lang="en-US" sz="2400" i="1" kern="0" dirty="0">
                <a:sym typeface="Symbol" panose="05050102010706020507" pitchFamily="18" charset="2"/>
              </a:rPr>
              <a:t></a:t>
            </a:r>
            <a:r>
              <a:rPr lang="en-US" sz="2400" i="1" kern="0" baseline="-25000" dirty="0">
                <a:sym typeface="Symbol" panose="05050102010706020507" pitchFamily="18" charset="2"/>
              </a:rPr>
              <a:t>T</a:t>
            </a:r>
            <a:r>
              <a:rPr lang="en-US" sz="2400" i="1" kern="0" dirty="0">
                <a:sym typeface="Symbol" panose="05050102010706020507" pitchFamily="18" charset="2"/>
              </a:rPr>
              <a:t> &lt;&lt; </a:t>
            </a:r>
            <a:r>
              <a:rPr lang="en-US" sz="2400" i="1" kern="0" baseline="-25000" dirty="0">
                <a:sym typeface="Symbol" panose="05050102010706020507" pitchFamily="18" charset="2"/>
              </a:rPr>
              <a:t>M</a:t>
            </a:r>
            <a:r>
              <a:rPr lang="en-US" sz="2400" kern="0" baseline="-25000" dirty="0">
                <a:sym typeface="Symbol" panose="05050102010706020507" pitchFamily="18" charset="2"/>
              </a:rPr>
              <a:t> </a:t>
            </a:r>
            <a:r>
              <a:rPr lang="en-US" sz="2400" kern="0" dirty="0"/>
              <a:t> at wall. </a:t>
            </a:r>
          </a:p>
        </p:txBody>
      </p:sp>
      <mc:AlternateContent xmlns:mc="http://schemas.openxmlformats.org/markup-compatibility/2006" xmlns:a14="http://schemas.microsoft.com/office/drawing/2010/main">
        <mc:Choice Requires="a14">
          <p:sp>
            <p:nvSpPr>
              <p:cNvPr id="27" name="Object 6">
                <a:extLst>
                  <a:ext uri="{FF2B5EF4-FFF2-40B4-BE49-F238E27FC236}">
                    <a16:creationId xmlns:a16="http://schemas.microsoft.com/office/drawing/2014/main" id="{0B859445-D0D2-61D0-5F10-CF4A4A745E7D}"/>
                  </a:ext>
                </a:extLst>
              </p:cNvPr>
              <p:cNvSpPr txBox="1"/>
              <p:nvPr/>
            </p:nvSpPr>
            <p:spPr bwMode="auto">
              <a:xfrm>
                <a:off x="3556000" y="4400550"/>
                <a:ext cx="2921000" cy="9334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ea typeface="Cambria Math" panose="02040503050406030204" pitchFamily="18" charset="0"/>
                            </a:rPr>
                          </m:ctrlPr>
                        </m:sSubPr>
                        <m:e>
                          <m:d>
                            <m:dPr>
                              <m:begChr m:val=""/>
                              <m:endChr m:val="|"/>
                              <m:ctrlPr>
                                <a:rPr lang="en-US" i="1">
                                  <a:solidFill>
                                    <a:srgbClr val="000000"/>
                                  </a:solidFill>
                                  <a:latin typeface="Cambria Math" panose="02040503050406030204" pitchFamily="18" charset="0"/>
                                  <a:ea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𝑟</m:t>
                                  </m:r>
                                </m:den>
                              </m:f>
                            </m:e>
                          </m:d>
                        </m:e>
                        <m:sub>
                          <m:r>
                            <a:rPr lang="en-US" i="1">
                              <a:solidFill>
                                <a:srgbClr val="000000"/>
                              </a:solidFill>
                              <a:latin typeface="Cambria Math" panose="02040503050406030204" pitchFamily="18" charset="0"/>
                              <a:ea typeface="Cambria Math" panose="02040503050406030204" pitchFamily="18" charset="0"/>
                            </a:rPr>
                            <m:t>𝑎𝑡</m:t>
                          </m:r>
                          <m:r>
                            <a:rPr lang="en-US" i="1">
                              <a:solidFill>
                                <a:srgbClr val="000000"/>
                              </a:solidFill>
                              <a:latin typeface="Cambria Math" panose="02040503050406030204" pitchFamily="18" charset="0"/>
                              <a:ea typeface="Cambria Math" panose="02040503050406030204" pitchFamily="18" charset="0"/>
                            </a:rPr>
                            <m:t> </m:t>
                          </m:r>
                          <m:r>
                            <a:rPr lang="en-US" i="1">
                              <a:solidFill>
                                <a:srgbClr val="000000"/>
                              </a:solidFill>
                              <a:latin typeface="Cambria Math" panose="02040503050406030204" pitchFamily="18" charset="0"/>
                              <a:ea typeface="Cambria Math" panose="02040503050406030204" pitchFamily="18" charset="0"/>
                            </a:rPr>
                            <m:t>𝑤𝑎𝑙𝑙</m:t>
                          </m:r>
                        </m:sub>
                      </m:sSub>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𝑅</m:t>
                          </m:r>
                        </m:num>
                        <m:den>
                          <m:r>
                            <a:rPr lang="en-US" b="0" i="1" smtClean="0">
                              <a:solidFill>
                                <a:srgbClr val="000000"/>
                              </a:solidFill>
                              <a:latin typeface="Cambria Math" panose="02040503050406030204" pitchFamily="18" charset="0"/>
                            </a:rPr>
                            <m:t>2</m:t>
                          </m:r>
                          <m:r>
                            <a:rPr lang="en-IN"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𝜈</m:t>
                              </m:r>
                            </m:e>
                            <m:sub>
                              <m:r>
                                <a:rPr lang="en-US" i="1">
                                  <a:solidFill>
                                    <a:srgbClr val="000000"/>
                                  </a:solidFill>
                                  <a:latin typeface="Cambria Math" panose="02040503050406030204" pitchFamily="18" charset="0"/>
                                </a:rPr>
                                <m:t>𝑀</m:t>
                              </m:r>
                            </m:sub>
                          </m:sSub>
                        </m:den>
                      </m:f>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𝑑𝑃</m:t>
                          </m:r>
                        </m:num>
                        <m:den>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𝑥</m:t>
                          </m:r>
                        </m:den>
                      </m:f>
                    </m:oMath>
                  </m:oMathPara>
                </a14:m>
                <a:endParaRPr lang="en-IN" dirty="0"/>
              </a:p>
            </p:txBody>
          </p:sp>
        </mc:Choice>
        <mc:Fallback xmlns="">
          <p:sp>
            <p:nvSpPr>
              <p:cNvPr id="27" name="Object 6">
                <a:extLst>
                  <a:ext uri="{FF2B5EF4-FFF2-40B4-BE49-F238E27FC236}">
                    <a16:creationId xmlns:a16="http://schemas.microsoft.com/office/drawing/2014/main" id="{0B859445-D0D2-61D0-5F10-CF4A4A745E7D}"/>
                  </a:ext>
                </a:extLst>
              </p:cNvPr>
              <p:cNvSpPr txBox="1">
                <a:spLocks noRot="1" noChangeAspect="1" noMove="1" noResize="1" noEditPoints="1" noAdjustHandles="1" noChangeArrowheads="1" noChangeShapeType="1" noTextEdit="1"/>
              </p:cNvSpPr>
              <p:nvPr/>
            </p:nvSpPr>
            <p:spPr bwMode="auto">
              <a:xfrm>
                <a:off x="3556000" y="4400550"/>
                <a:ext cx="2921000" cy="933450"/>
              </a:xfrm>
              <a:prstGeom prst="rect">
                <a:avLst/>
              </a:prstGeom>
              <a:blipFill>
                <a:blip r:embed="rId5"/>
                <a:stretch>
                  <a:fillRect/>
                </a:stretch>
              </a:blipFill>
              <a:ln>
                <a:noFill/>
              </a:ln>
              <a:effectLst/>
            </p:spPr>
            <p:txBody>
              <a:bodyPr/>
              <a:lstStyle/>
              <a:p>
                <a:r>
                  <a:rPr lang="en-US">
                    <a:noFill/>
                  </a:rPr>
                  <a:t> </a:t>
                </a:r>
              </a:p>
            </p:txBody>
          </p:sp>
        </mc:Fallback>
      </mc:AlternateContent>
      <p:sp>
        <p:nvSpPr>
          <p:cNvPr id="29" name="TextBox 28">
            <a:extLst>
              <a:ext uri="{FF2B5EF4-FFF2-40B4-BE49-F238E27FC236}">
                <a16:creationId xmlns:a16="http://schemas.microsoft.com/office/drawing/2014/main" id="{EC0F520D-4B78-8A56-5C6D-79AA4DFE87FD}"/>
              </a:ext>
            </a:extLst>
          </p:cNvPr>
          <p:cNvSpPr txBox="1"/>
          <p:nvPr/>
        </p:nvSpPr>
        <p:spPr>
          <a:xfrm>
            <a:off x="381000" y="5334000"/>
            <a:ext cx="8659812" cy="1200329"/>
          </a:xfrm>
          <a:prstGeom prst="rect">
            <a:avLst/>
          </a:prstGeom>
          <a:noFill/>
        </p:spPr>
        <p:txBody>
          <a:bodyPr wrap="square">
            <a:spAutoFit/>
          </a:bodyPr>
          <a:lstStyle/>
          <a:p>
            <a:r>
              <a:rPr lang="en-US" dirty="0"/>
              <a:t>The mixing length analysis that produced the law of the wall for boundary layer flow could be applied here as well, with the understanding that it breaks down near the pipe centerline.</a:t>
            </a:r>
          </a:p>
        </p:txBody>
      </p:sp>
    </p:spTree>
    <p:extLst>
      <p:ext uri="{BB962C8B-B14F-4D97-AF65-F5344CB8AC3E}">
        <p14:creationId xmlns:p14="http://schemas.microsoft.com/office/powerpoint/2010/main" val="243843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1000"/>
                                        <p:tgtEl>
                                          <p:spTgt spid="22">
                                            <p:txEl>
                                              <p:pRg st="0" end="0"/>
                                            </p:txEl>
                                          </p:spTgt>
                                        </p:tgtEl>
                                      </p:cBhvr>
                                    </p:animEffect>
                                    <p:anim calcmode="lin" valueType="num">
                                      <p:cBhvr>
                                        <p:cTn id="8"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5" grpId="0"/>
      <p:bldP spid="26" grpId="0"/>
      <p:bldP spid="27"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0E0FC-4959-2CBA-D8E0-FAC7B5EF5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B3A92-E424-4A06-396B-168B5766A638}"/>
              </a:ext>
            </a:extLst>
          </p:cNvPr>
          <p:cNvSpPr>
            <a:spLocks noGrp="1"/>
          </p:cNvSpPr>
          <p:nvPr>
            <p:ph type="title"/>
          </p:nvPr>
        </p:nvSpPr>
        <p:spPr>
          <a:xfrm>
            <a:off x="410831" y="93281"/>
            <a:ext cx="6416675" cy="1143000"/>
          </a:xfrm>
        </p:spPr>
        <p:txBody>
          <a:bodyPr/>
          <a:lstStyle/>
          <a:p>
            <a:r>
              <a:rPr lang="en-US" sz="2800" dirty="0"/>
              <a:t>Fully Developed Turbulent Velocity Profile in A Duct: Near Wall Profile</a:t>
            </a:r>
          </a:p>
        </p:txBody>
      </p:sp>
      <p:grpSp>
        <p:nvGrpSpPr>
          <p:cNvPr id="4" name="Group 38">
            <a:extLst>
              <a:ext uri="{FF2B5EF4-FFF2-40B4-BE49-F238E27FC236}">
                <a16:creationId xmlns:a16="http://schemas.microsoft.com/office/drawing/2014/main" id="{851F7ED0-EBDA-9BF4-8C5C-E2FB14D078C8}"/>
              </a:ext>
            </a:extLst>
          </p:cNvPr>
          <p:cNvGrpSpPr>
            <a:grpSpLocks/>
          </p:cNvGrpSpPr>
          <p:nvPr/>
        </p:nvGrpSpPr>
        <p:grpSpPr bwMode="auto">
          <a:xfrm>
            <a:off x="0" y="25400"/>
            <a:ext cx="9144000" cy="6858000"/>
            <a:chOff x="0" y="0"/>
            <a:chExt cx="9144000" cy="6858000"/>
          </a:xfrm>
        </p:grpSpPr>
        <p:grpSp>
          <p:nvGrpSpPr>
            <p:cNvPr id="5" name="Group 19">
              <a:extLst>
                <a:ext uri="{FF2B5EF4-FFF2-40B4-BE49-F238E27FC236}">
                  <a16:creationId xmlns:a16="http://schemas.microsoft.com/office/drawing/2014/main" id="{E16AE889-E2DE-8ABB-4E75-37EC058FC59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7A4CD32-5A21-A3E7-B580-B2EF8E6F563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49669E3-6F2D-F441-11A3-272050143EB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E93A034-67F6-51B4-70F5-16BF87A294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02EA6A4-682A-89C9-0CB3-53C2D19D0C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B91D9B11-4E50-C24E-32F2-B16322F1484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3F824D7-D7DD-F906-E2E7-509B5CB582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D78063F-E2A8-A863-F3E4-F884CE1853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CCFFC88-A707-8561-7091-65EEB71D01B7}"/>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BF8E939-12DF-1E15-4B3E-DE67FEDB4E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890DC496-062D-4315-1C53-E9F56EE10AF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41A4406-DDB3-34CA-1BBD-01540ECE1CD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B0DBEAD-929C-5964-9FAC-5D852F2F9A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8EFF35F-595E-9651-638B-CC15EF1A20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C7EF4D60-F076-170A-D7E8-601435F46B5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D887CEB-F7AD-15F8-69FA-114A46237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88293F-BC7A-2511-B3BD-77EE4C8B67B2}"/>
                  </a:ext>
                </a:extLst>
              </p:cNvPr>
              <p:cNvSpPr>
                <a:spLocks noGrp="1"/>
              </p:cNvSpPr>
              <p:nvPr>
                <p:ph idx="1"/>
              </p:nvPr>
            </p:nvSpPr>
            <p:spPr>
              <a:xfrm>
                <a:off x="304799" y="1143000"/>
                <a:ext cx="8702675" cy="5414348"/>
              </a:xfrm>
            </p:spPr>
            <p:txBody>
              <a:bodyPr/>
              <a:lstStyle/>
              <a:p>
                <a:r>
                  <a:rPr lang="en-US" sz="2400" dirty="0"/>
                  <a:t>It is found that the broken-line velocity distribution derived in turbulent boundary layers fits measurements sufficiently well. </a:t>
                </a:r>
              </a:p>
              <a:p>
                <a:r>
                  <a:rPr lang="en-US" sz="2400" dirty="0"/>
                  <a:t>One drawback of the approximation is that it produces a velocity profile with a finite slope at the pipe centerline!</a:t>
                </a:r>
              </a:p>
              <a:p>
                <a:r>
                  <a:rPr lang="en-US" sz="2400" dirty="0"/>
                  <a:t>Using the wall coordinate system developed in turbulent boundary layer analysis, following velocity profile is obtained outside laminar sublayer for a fully developed duct flow:</a:t>
                </a:r>
              </a:p>
              <a:p>
                <a:pPr marL="0" indent="0">
                  <a:buNone/>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𝑢</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=2.5</m:t>
                      </m:r>
                      <m:r>
                        <a:rPr lang="en-US" sz="2400" b="0" i="1" smtClean="0">
                          <a:latin typeface="Cambria Math" panose="02040503050406030204" pitchFamily="18" charset="0"/>
                        </a:rPr>
                        <m:t>𝑙𝑛</m:t>
                      </m:r>
                      <m:d>
                        <m:dPr>
                          <m:begChr m:val="["/>
                          <m:endChr m:val="]"/>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3+</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𝑟</m:t>
                                  </m:r>
                                </m:num>
                                <m:den>
                                  <m:r>
                                    <a:rPr lang="en-US" sz="2400" b="0" i="1" smtClean="0">
                                      <a:latin typeface="Cambria Math" panose="02040503050406030204" pitchFamily="18" charset="0"/>
                                    </a:rPr>
                                    <m:t>𝑅</m:t>
                                  </m:r>
                                </m:den>
                              </m:f>
                            </m:num>
                            <m:den>
                              <m:r>
                                <a:rPr lang="en-US" sz="2400" b="0" i="1" smtClean="0">
                                  <a:latin typeface="Cambria Math" panose="02040503050406030204" pitchFamily="18" charset="0"/>
                                </a:rPr>
                                <m:t>2</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1+2</m:t>
                                  </m:r>
                                  <m:sSup>
                                    <m:sSupPr>
                                      <m:ctrlPr>
                                        <a:rPr lang="en-US" sz="2400" b="0" i="1" smtClean="0">
                                          <a:latin typeface="Cambria Math" panose="02040503050406030204" pitchFamily="18" charset="0"/>
                                        </a:rPr>
                                      </m:ctrlPr>
                                    </m:sSupPr>
                                    <m:e>
                                      <m:d>
                                        <m:dPr>
                                          <m:begChr m:val="{"/>
                                          <m:endChr m:val="}"/>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𝑟</m:t>
                                              </m:r>
                                            </m:num>
                                            <m:den>
                                              <m:r>
                                                <a:rPr lang="en-US" sz="2400" b="0" i="1" smtClean="0">
                                                  <a:latin typeface="Cambria Math" panose="02040503050406030204" pitchFamily="18" charset="0"/>
                                                </a:rPr>
                                                <m:t>𝑅</m:t>
                                              </m:r>
                                            </m:den>
                                          </m:f>
                                        </m:e>
                                      </m:d>
                                    </m:e>
                                    <m:sup>
                                      <m:r>
                                        <a:rPr lang="en-US" sz="2400" b="0" i="1" smtClean="0">
                                          <a:latin typeface="Cambria Math" panose="02040503050406030204" pitchFamily="18" charset="0"/>
                                        </a:rPr>
                                        <m:t>2</m:t>
                                      </m:r>
                                    </m:sup>
                                  </m:sSup>
                                </m:e>
                              </m:d>
                            </m:den>
                          </m:f>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m:t>
                              </m:r>
                            </m:sup>
                          </m:sSup>
                        </m:e>
                      </m:d>
                      <m:r>
                        <a:rPr lang="en-US" sz="2400" b="0" i="1" smtClean="0">
                          <a:latin typeface="Cambria Math" panose="02040503050406030204" pitchFamily="18" charset="0"/>
                        </a:rPr>
                        <m:t>+5.5</m:t>
                      </m:r>
                    </m:oMath>
                  </m:oMathPara>
                </a14:m>
                <a:endParaRPr lang="en-US" sz="2400" dirty="0"/>
              </a:p>
              <a:p>
                <a:r>
                  <a:rPr lang="en-US" sz="2400" dirty="0"/>
                  <a:t>This is identical to law of wall for a flat plate boundary layer.</a:t>
                </a:r>
              </a:p>
              <a:p>
                <a:pPr marL="0" indent="0">
                  <a:buNone/>
                </a:pPr>
                <a:endParaRPr lang="en-US"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𝑢</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=2.5 </m:t>
                      </m:r>
                      <m:r>
                        <a:rPr lang="en-US" sz="2400" b="0" i="1" smtClean="0">
                          <a:latin typeface="Cambria Math" panose="02040503050406030204" pitchFamily="18" charset="0"/>
                        </a:rPr>
                        <m:t>𝑙𝑛</m:t>
                      </m:r>
                      <m:sSup>
                        <m:sSupPr>
                          <m:ctrlPr>
                            <a:rPr lang="en-US" sz="2400" i="1">
                              <a:latin typeface="Cambria Math" panose="02040503050406030204" pitchFamily="18" charset="0"/>
                            </a:rPr>
                          </m:ctrlPr>
                        </m:sSupPr>
                        <m:e>
                          <m:r>
                            <a:rPr lang="en-US" sz="2400" b="0" i="1" smtClean="0">
                              <a:latin typeface="Cambria Math" panose="02040503050406030204" pitchFamily="18" charset="0"/>
                            </a:rPr>
                            <m:t> </m:t>
                          </m:r>
                          <m:r>
                            <a:rPr lang="en-US" sz="2400" i="1">
                              <a:latin typeface="Cambria Math" panose="02040503050406030204" pitchFamily="18" charset="0"/>
                            </a:rPr>
                            <m:t>𝑦</m:t>
                          </m:r>
                        </m:e>
                        <m:sup>
                          <m:r>
                            <a:rPr lang="en-US" sz="2400" i="1">
                              <a:latin typeface="Cambria Math" panose="02040503050406030204" pitchFamily="18" charset="0"/>
                            </a:rPr>
                            <m:t>+</m:t>
                          </m:r>
                        </m:sup>
                      </m:sSup>
                      <m:r>
                        <a:rPr lang="en-US" sz="2400" b="0" i="1" smtClean="0">
                          <a:latin typeface="Cambria Math" panose="02040503050406030204" pitchFamily="18" charset="0"/>
                        </a:rPr>
                        <m:t>+5.5</m:t>
                      </m:r>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4F88293F-BC7A-2511-B3BD-77EE4C8B67B2}"/>
                  </a:ext>
                </a:extLst>
              </p:cNvPr>
              <p:cNvSpPr>
                <a:spLocks noGrp="1" noRot="1" noChangeAspect="1" noMove="1" noResize="1" noEditPoints="1" noAdjustHandles="1" noChangeArrowheads="1" noChangeShapeType="1" noTextEdit="1"/>
              </p:cNvSpPr>
              <p:nvPr>
                <p:ph idx="1"/>
              </p:nvPr>
            </p:nvSpPr>
            <p:spPr>
              <a:xfrm>
                <a:off x="304799" y="1143000"/>
                <a:ext cx="8702675" cy="5414348"/>
              </a:xfrm>
              <a:blipFill>
                <a:blip r:embed="rId3"/>
                <a:stretch>
                  <a:fillRect l="-910" t="-901" r="-980" b="-1014"/>
                </a:stretch>
              </a:blipFill>
            </p:spPr>
            <p:txBody>
              <a:bodyPr/>
              <a:lstStyle/>
              <a:p>
                <a:r>
                  <a:rPr lang="en-US">
                    <a:noFill/>
                  </a:rPr>
                  <a:t> </a:t>
                </a:r>
              </a:p>
            </p:txBody>
          </p:sp>
        </mc:Fallback>
      </mc:AlternateContent>
    </p:spTree>
    <p:extLst>
      <p:ext uri="{BB962C8B-B14F-4D97-AF65-F5344CB8AC3E}">
        <p14:creationId xmlns:p14="http://schemas.microsoft.com/office/powerpoint/2010/main" val="204758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Turbulent Forced Convection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AD4C0B-72A3-71DC-ABD3-2EC0A1D10650}"/>
                  </a:ext>
                </a:extLst>
              </p:cNvPr>
              <p:cNvSpPr>
                <a:spLocks noGrp="1"/>
              </p:cNvSpPr>
              <p:nvPr>
                <p:ph idx="1"/>
              </p:nvPr>
            </p:nvSpPr>
            <p:spPr>
              <a:xfrm>
                <a:off x="304800" y="1066800"/>
                <a:ext cx="8839200" cy="5502275"/>
              </a:xfrm>
            </p:spPr>
            <p:txBody>
              <a:bodyPr/>
              <a:lstStyle/>
              <a:p>
                <a:r>
                  <a:rPr lang="en-US" sz="2400" dirty="0"/>
                  <a:t>For the heat transfer part of the fully developed turbulent forced convection  problem, time-averaged energy equation is to be solved. </a:t>
                </a:r>
              </a:p>
              <a:p>
                <a:pPr marL="0" indent="0">
                  <a:buNone/>
                </a:pPr>
                <a14:m>
                  <m:oMathPara xmlns:m="http://schemas.openxmlformats.org/officeDocument/2006/math">
                    <m:oMathParaPr>
                      <m:jc m:val="centerGroup"/>
                    </m:oMathParaPr>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begChr m:val="{"/>
                          <m:endChr m:val="}"/>
                          <m:ctrlPr>
                            <a:rPr lang="en-US" sz="2400" i="1">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𝑢</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𝑥</m:t>
                              </m:r>
                            </m:den>
                          </m:f>
                        </m:e>
                      </m:d>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𝑟</m:t>
                          </m:r>
                        </m:den>
                      </m:f>
                      <m:d>
                        <m:dPr>
                          <m:ctrlPr>
                            <a:rPr lang="en-IN" sz="2400" i="1">
                              <a:solidFill>
                                <a:srgbClr val="000000"/>
                              </a:solidFill>
                              <a:latin typeface="Cambria Math" panose="02040503050406030204" pitchFamily="18" charset="0"/>
                            </a:rPr>
                          </m:ctrlPr>
                        </m:dPr>
                        <m:e>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d>
                                <m:dPr>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𝛼</m:t>
                                      </m:r>
                                    </m:e>
                                    <m:sub>
                                      <m:r>
                                        <a:rPr lang="en-US" sz="2400" i="1">
                                          <a:solidFill>
                                            <a:srgbClr val="000000"/>
                                          </a:solidFill>
                                          <a:latin typeface="Cambria Math" panose="02040503050406030204" pitchFamily="18" charset="0"/>
                                        </a:rPr>
                                        <m:t>𝑀</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𝛼</m:t>
                                      </m:r>
                                    </m:e>
                                    <m:sub>
                                      <m:r>
                                        <a:rPr lang="en-US" sz="2400" i="1">
                                          <a:solidFill>
                                            <a:srgbClr val="000000"/>
                                          </a:solidFill>
                                          <a:latin typeface="Cambria Math" panose="02040503050406030204" pitchFamily="18" charset="0"/>
                                          <a:ea typeface="Cambria Math" panose="02040503050406030204" pitchFamily="18" charset="0"/>
                                        </a:rPr>
                                        <m:t>𝑇</m:t>
                                      </m:r>
                                    </m:sub>
                                  </m:sSub>
                                </m:e>
                              </m:d>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IN"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𝑟</m:t>
                                  </m:r>
                                </m:den>
                              </m:f>
                            </m:e>
                          </m:d>
                        </m:e>
                      </m:d>
                    </m:oMath>
                  </m:oMathPara>
                </a14:m>
                <a:endParaRPr lang="en-IN" sz="2400" dirty="0"/>
              </a:p>
              <a:p>
                <a:r>
                  <a:rPr lang="en-US" sz="2400" dirty="0"/>
                  <a:t>Define apparent heat flux as </a:t>
                </a:r>
                <a:endParaRPr lang="en-US" altLang="en-US"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r>
                        <a:rPr lang="en-US" altLang="en-US" sz="2400" i="1">
                          <a:latin typeface="Cambria Math" panose="02040503050406030204" pitchFamily="18" charset="0"/>
                        </a:rPr>
                        <m:t>=</m:t>
                      </m:r>
                      <m:d>
                        <m:dPr>
                          <m:ctrlPr>
                            <a:rPr lang="en-US" altLang="en-US" sz="2400" i="1">
                              <a:latin typeface="Cambria Math" panose="02040503050406030204" pitchFamily="18" charset="0"/>
                            </a:rPr>
                          </m:ctrlPr>
                        </m:dPr>
                        <m:e>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𝑀</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𝑇</m:t>
                              </m:r>
                            </m:sub>
                          </m:sSub>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acc>
                            <m:accPr>
                              <m:chr m:val="̅"/>
                              <m:ctrlPr>
                                <a:rPr lang="en-US" altLang="en-US" sz="2400" i="1">
                                  <a:latin typeface="Cambria Math" panose="02040503050406030204" pitchFamily="18" charset="0"/>
                                  <a:ea typeface="Cambria Math" panose="02040503050406030204" pitchFamily="18" charset="0"/>
                                </a:rPr>
                              </m:ctrlPr>
                            </m:accPr>
                            <m:e>
                              <m:r>
                                <a:rPr lang="en-US" altLang="en-US" sz="2400" i="1">
                                  <a:latin typeface="Cambria Math" panose="02040503050406030204" pitchFamily="18" charset="0"/>
                                  <a:ea typeface="Cambria Math" panose="02040503050406030204" pitchFamily="18" charset="0"/>
                                </a:rPr>
                                <m:t>𝑇</m:t>
                              </m:r>
                            </m:e>
                          </m:acc>
                        </m:num>
                        <m:den>
                          <m:r>
                            <a:rPr lang="en-US" altLang="en-US" sz="2400" i="1">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𝑟</m:t>
                          </m:r>
                        </m:den>
                      </m:f>
                    </m:oMath>
                  </m:oMathPara>
                </a14:m>
                <a:endParaRPr lang="en-US" altLang="en-US" sz="240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begChr m:val="{"/>
                          <m:endChr m:val="}"/>
                          <m:ctrlPr>
                            <a:rPr lang="en-US" sz="2400" i="1">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𝑢</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𝑥</m:t>
                              </m:r>
                            </m:den>
                          </m:f>
                        </m:e>
                      </m:d>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𝑟</m:t>
                          </m:r>
                        </m:den>
                      </m:f>
                      <m:d>
                        <m:dPr>
                          <m:ctrlPr>
                            <a:rPr lang="en-IN" sz="2400" i="1">
                              <a:solidFill>
                                <a:srgbClr val="000000"/>
                              </a:solidFill>
                              <a:latin typeface="Cambria Math" panose="02040503050406030204" pitchFamily="18" charset="0"/>
                            </a:rPr>
                          </m:ctrlPr>
                        </m:dPr>
                        <m:e>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e>
                          </m:d>
                        </m:e>
                      </m:d>
                    </m:oMath>
                  </m:oMathPara>
                </a14:m>
                <a:endParaRPr lang="en-US" sz="2400" dirty="0">
                  <a:solidFill>
                    <a:srgbClr val="000000"/>
                  </a:solidFill>
                </a:endParaRPr>
              </a:p>
              <a:p>
                <a:r>
                  <a:rPr lang="en-US" sz="2400" dirty="0"/>
                  <a:t>Let us use </a:t>
                </a:r>
                <a:r>
                  <a:rPr lang="en-US" sz="2400" i="1" dirty="0"/>
                  <a:t>u ≈ </a:t>
                </a:r>
                <a:r>
                  <a:rPr lang="en-US" sz="2400" i="1" dirty="0" err="1"/>
                  <a:t>u</a:t>
                </a:r>
                <a:r>
                  <a:rPr lang="en-US" sz="2400" i="1" baseline="-25000" dirty="0" err="1"/>
                  <a:t>mean</a:t>
                </a:r>
                <a:r>
                  <a:rPr lang="en-US" sz="2400" dirty="0"/>
                  <a:t> , this is valid as the velocity profile in a turbulent pipe flow  is approximately flat, except for a thin layer next to the wall:  </a:t>
                </a:r>
                <a14:m>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begChr m:val="{"/>
                        <m:endChr m:val="}"/>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𝑢</m:t>
                            </m:r>
                          </m:e>
                          <m:sub>
                            <m:r>
                              <a:rPr lang="en-US" sz="2400" b="0" i="1" smtClean="0">
                                <a:solidFill>
                                  <a:srgbClr val="000000"/>
                                </a:solidFill>
                                <a:latin typeface="Cambria Math" panose="02040503050406030204" pitchFamily="18" charset="0"/>
                              </a:rPr>
                              <m:t>𝑚𝑒𝑎𝑛</m:t>
                            </m:r>
                          </m:sub>
                        </m:sSub>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𝑥</m:t>
                            </m:r>
                          </m:den>
                        </m:f>
                      </m:e>
                    </m:d>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𝑟</m:t>
                        </m:r>
                      </m:den>
                    </m:f>
                    <m:d>
                      <m:dPr>
                        <m:ctrlPr>
                          <a:rPr lang="en-IN" sz="2400" i="1">
                            <a:solidFill>
                              <a:srgbClr val="000000"/>
                            </a:solidFill>
                            <a:latin typeface="Cambria Math" panose="02040503050406030204" pitchFamily="18" charset="0"/>
                          </a:rPr>
                        </m:ctrlPr>
                      </m:dPr>
                      <m:e>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e>
                        </m:d>
                      </m:e>
                    </m:d>
                  </m:oMath>
                </a14:m>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04AD4C0B-72A3-71DC-ABD3-2EC0A1D10650}"/>
                  </a:ext>
                </a:extLst>
              </p:cNvPr>
              <p:cNvSpPr>
                <a:spLocks noGrp="1" noRot="1" noChangeAspect="1" noMove="1" noResize="1" noEditPoints="1" noAdjustHandles="1" noChangeArrowheads="1" noChangeShapeType="1" noTextEdit="1"/>
              </p:cNvSpPr>
              <p:nvPr>
                <p:ph idx="1"/>
              </p:nvPr>
            </p:nvSpPr>
            <p:spPr>
              <a:xfrm>
                <a:off x="304800" y="1066800"/>
                <a:ext cx="8839200" cy="5502275"/>
              </a:xfrm>
              <a:blipFill>
                <a:blip r:embed="rId2"/>
                <a:stretch>
                  <a:fillRect l="-897" t="-886"/>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05890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5812F-D70C-99E9-4907-D6B49B3063A0}"/>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6E0411FF-75C8-EC22-1F72-896D99115668}"/>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Turbulent Forced Convection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2F0AB0-3BD5-009D-5D69-90D1E622F177}"/>
                  </a:ext>
                </a:extLst>
              </p:cNvPr>
              <p:cNvSpPr>
                <a:spLocks noGrp="1"/>
              </p:cNvSpPr>
              <p:nvPr>
                <p:ph idx="1"/>
              </p:nvPr>
            </p:nvSpPr>
            <p:spPr>
              <a:xfrm>
                <a:off x="365900" y="1178371"/>
                <a:ext cx="8686800" cy="5543104"/>
              </a:xfrm>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begChr m:val="{"/>
                          <m:endChr m:val="}"/>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𝑉</m:t>
                              </m:r>
                            </m:e>
                            <m:sub>
                              <m:r>
                                <a:rPr lang="en-US" sz="2400" i="1">
                                  <a:solidFill>
                                    <a:srgbClr val="000000"/>
                                  </a:solidFill>
                                  <a:latin typeface="Cambria Math" panose="02040503050406030204" pitchFamily="18" charset="0"/>
                                </a:rPr>
                                <m:t>𝑥</m:t>
                              </m:r>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𝑚𝑒𝑎𝑛</m:t>
                              </m:r>
                            </m:sub>
                          </m:sSub>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𝑥</m:t>
                              </m:r>
                            </m:den>
                          </m:f>
                        </m:e>
                      </m:d>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𝑟</m:t>
                          </m:r>
                        </m:den>
                      </m:f>
                      <m:d>
                        <m:dPr>
                          <m:ctrlPr>
                            <a:rPr lang="en-IN" sz="2400" i="1">
                              <a:solidFill>
                                <a:srgbClr val="000000"/>
                              </a:solidFill>
                              <a:latin typeface="Cambria Math" panose="02040503050406030204" pitchFamily="18" charset="0"/>
                            </a:rPr>
                          </m:ctrlPr>
                        </m:dPr>
                        <m:e>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e>
                          </m:d>
                        </m:e>
                      </m:d>
                    </m:oMath>
                  </m:oMathPara>
                </a14:m>
                <a:endParaRPr lang="en-US" sz="2400" dirty="0">
                  <a:solidFill>
                    <a:srgbClr val="000000"/>
                  </a:solidFill>
                </a:endParaRPr>
              </a:p>
              <a:p>
                <a:r>
                  <a:rPr lang="en-US" sz="2400" dirty="0"/>
                  <a:t>Thermally developed flow is defined as </a:t>
                </a: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𝑇</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𝑟</m:t>
                                  </m:r>
                                </m:e>
                              </m:d>
                            </m:e>
                          </m:acc>
                        </m:num>
                        <m:den>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sSub>
                            <m:sSubPr>
                              <m:ctrlPr>
                                <a:rPr lang="en-US" sz="2400" i="1" smtClean="0">
                                  <a:latin typeface="Cambria Math" panose="02040503050406030204" pitchFamily="18" charset="0"/>
                                  <a:ea typeface="Cambria Math" panose="02040503050406030204" pitchFamily="18" charset="0"/>
                                </a:rPr>
                              </m:ctrlPr>
                            </m:sSub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𝑇</m:t>
                                  </m:r>
                                </m:e>
                              </m:acc>
                            </m:e>
                            <m:sub>
                              <m:r>
                                <a:rPr lang="en-US" sz="2400" b="0" i="1" smtClean="0">
                                  <a:latin typeface="Cambria Math" panose="02040503050406030204" pitchFamily="18" charset="0"/>
                                  <a:ea typeface="Cambria Math" panose="02040503050406030204" pitchFamily="18" charset="0"/>
                                </a:rPr>
                                <m:t>𝑚𝑒𝑎𝑛</m:t>
                              </m:r>
                            </m:sub>
                          </m:sSub>
                        </m:num>
                        <m:den>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den>
                      </m:f>
                    </m:oMath>
                  </m:oMathPara>
                </a14:m>
                <a:endParaRPr lang="en-US" sz="2400" dirty="0"/>
              </a:p>
              <a:p>
                <a:r>
                  <a:rPr lang="en-US" sz="2400" dirty="0"/>
                  <a:t>In a thermally developed pipe flow with UHF boundary conditions, an overall energy balance on the pipe gives:</a:t>
                </a:r>
              </a:p>
              <a:p>
                <a:pPr marL="0" indent="0">
                  <a:buNone/>
                </a:pPr>
                <a14:m>
                  <m:oMathPara xmlns:m="http://schemas.openxmlformats.org/officeDocument/2006/math">
                    <m:oMathParaPr>
                      <m:jc m:val="centerGroup"/>
                    </m:oMathParaPr>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begChr m:val="{"/>
                          <m:endChr m:val="}"/>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𝑉</m:t>
                              </m:r>
                            </m:e>
                            <m:sub>
                              <m:r>
                                <a:rPr lang="en-US" sz="2400" i="1">
                                  <a:solidFill>
                                    <a:srgbClr val="000000"/>
                                  </a:solidFill>
                                  <a:latin typeface="Cambria Math" panose="02040503050406030204" pitchFamily="18" charset="0"/>
                                </a:rPr>
                                <m:t>𝑥</m:t>
                              </m:r>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𝑚𝑒𝑎𝑛</m:t>
                              </m:r>
                            </m:sub>
                          </m:sSub>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US" sz="2400" i="1">
                                      <a:solidFill>
                                        <a:srgbClr val="000000"/>
                                      </a:solidFill>
                                      <a:latin typeface="Cambria Math" panose="02040503050406030204" pitchFamily="18" charset="0"/>
                                    </a:rPr>
                                    <m:t>𝑇</m:t>
                                  </m:r>
                                </m:e>
                              </m:acc>
                            </m:num>
                            <m:den>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𝑥</m:t>
                              </m:r>
                            </m:den>
                          </m:f>
                        </m:e>
                      </m:d>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2</m:t>
                              </m:r>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𝑤𝑎𝑙𝑙</m:t>
                              </m:r>
                            </m:sub>
                            <m:sup>
                              <m:r>
                                <a:rPr lang="en-US" altLang="en-US" sz="2400" i="1">
                                  <a:latin typeface="Cambria Math" panose="02040503050406030204" pitchFamily="18" charset="0"/>
                                </a:rPr>
                                <m:t>′′</m:t>
                              </m:r>
                            </m:sup>
                          </m:sSubSup>
                        </m:num>
                        <m:den>
                          <m:r>
                            <a:rPr lang="en-US" sz="2400" i="1">
                              <a:solidFill>
                                <a:srgbClr val="000000"/>
                              </a:solidFill>
                              <a:latin typeface="Cambria Math" panose="02040503050406030204" pitchFamily="18" charset="0"/>
                              <a:ea typeface="Cambria Math" panose="02040503050406030204" pitchFamily="18" charset="0"/>
                            </a:rPr>
                            <m:t>𝑟</m:t>
                          </m:r>
                        </m:den>
                      </m:f>
                    </m:oMath>
                  </m:oMathPara>
                </a14:m>
                <a:endParaRPr lang="en-US" sz="2400" dirty="0">
                  <a:solidFill>
                    <a:srgbClr val="000000"/>
                  </a:solidFill>
                </a:endParaRP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r>
                            <a:rPr lang="en-US" sz="2400" i="1">
                              <a:solidFill>
                                <a:srgbClr val="000000"/>
                              </a:solidFill>
                              <a:latin typeface="Cambria Math" panose="02040503050406030204" pitchFamily="18" charset="0"/>
                            </a:rPr>
                            <m:t>𝑟</m:t>
                          </m:r>
                        </m:den>
                      </m:f>
                      <m:d>
                        <m:dPr>
                          <m:ctrlPr>
                            <a:rPr lang="en-IN" sz="2400" i="1">
                              <a:solidFill>
                                <a:srgbClr val="000000"/>
                              </a:solidFill>
                              <a:latin typeface="Cambria Math" panose="02040503050406030204" pitchFamily="18" charset="0"/>
                            </a:rPr>
                          </m:ctrlPr>
                        </m:dPr>
                        <m:e>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e>
                          </m:d>
                        </m:e>
                      </m:d>
                      <m:r>
                        <a:rPr lang="en-US" altLang="en-US" sz="2400" b="0" i="1" smtClean="0">
                          <a:latin typeface="Cambria Math" panose="02040503050406030204" pitchFamily="18" charset="0"/>
                        </a:rPr>
                        <m:t>=</m:t>
                      </m:r>
                      <m:f>
                        <m:fPr>
                          <m:ctrlPr>
                            <a:rPr lang="en-IN" sz="2400" i="1">
                              <a:solidFill>
                                <a:srgbClr val="000000"/>
                              </a:solidFill>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2</m:t>
                              </m:r>
                              <m:r>
                                <a:rPr lang="en-US" altLang="en-US" sz="2400" b="0" i="1" smtClean="0">
                                  <a:latin typeface="Cambria Math" panose="02040503050406030204" pitchFamily="18" charset="0"/>
                                </a:rPr>
                                <m:t>𝑟</m:t>
                              </m:r>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num>
                        <m:den>
                          <m:r>
                            <a:rPr lang="en-US" altLang="en-US" sz="2400" b="0" i="1" smtClean="0">
                              <a:latin typeface="Cambria Math" panose="02040503050406030204" pitchFamily="18" charset="0"/>
                            </a:rPr>
                            <m:t>𝑅</m:t>
                          </m:r>
                        </m:den>
                      </m:f>
                    </m:oMath>
                  </m:oMathPara>
                </a14:m>
                <a:endParaRPr lang="en-US" sz="2400" dirty="0">
                  <a:solidFill>
                    <a:srgbClr val="000000"/>
                  </a:solidFill>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IN"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ea typeface="Cambria Math" panose="02040503050406030204" pitchFamily="18" charset="0"/>
                            </a:rPr>
                            <m:t>𝜕</m:t>
                          </m:r>
                        </m:num>
                        <m:den>
                          <m:r>
                            <a:rPr lang="en-IN"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𝑟</m:t>
                          </m:r>
                        </m:den>
                      </m:f>
                      <m:d>
                        <m:dPr>
                          <m:begChr m:val="{"/>
                          <m:endChr m:val="}"/>
                          <m:ctrlPr>
                            <a:rPr lang="en-IN"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𝑟</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e>
                      </m:d>
                      <m:r>
                        <a:rPr lang="en-US" altLang="en-US" sz="2400" i="1">
                          <a:latin typeface="Cambria Math" panose="02040503050406030204" pitchFamily="18" charset="0"/>
                        </a:rPr>
                        <m:t> =</m:t>
                      </m:r>
                      <m:f>
                        <m:fPr>
                          <m:ctrlPr>
                            <a:rPr lang="en-IN" sz="2400" i="1">
                              <a:solidFill>
                                <a:srgbClr val="000000"/>
                              </a:solidFill>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2</m:t>
                              </m:r>
                              <m:r>
                                <a:rPr lang="en-US" altLang="en-US" sz="2400" i="1">
                                  <a:latin typeface="Cambria Math" panose="02040503050406030204" pitchFamily="18" charset="0"/>
                                </a:rPr>
                                <m:t>𝑟𝑞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num>
                        <m:den>
                          <m:r>
                            <a:rPr lang="en-US" altLang="en-US" sz="2400" i="1">
                              <a:latin typeface="Cambria Math" panose="02040503050406030204" pitchFamily="18" charset="0"/>
                            </a:rPr>
                            <m:t>𝑅</m:t>
                          </m:r>
                        </m:den>
                      </m:f>
                    </m:oMath>
                  </m:oMathPara>
                </a14:m>
                <a:endParaRPr lang="en-US" sz="2400" dirty="0">
                  <a:solidFill>
                    <a:srgbClr val="000000"/>
                  </a:solidFill>
                </a:endParaRPr>
              </a:p>
              <a:p>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272F0AB0-3BD5-009D-5D69-90D1E622F177}"/>
                  </a:ext>
                </a:extLst>
              </p:cNvPr>
              <p:cNvSpPr>
                <a:spLocks noGrp="1" noRot="1" noChangeAspect="1" noMove="1" noResize="1" noEditPoints="1" noAdjustHandles="1" noChangeArrowheads="1" noChangeShapeType="1" noTextEdit="1"/>
              </p:cNvSpPr>
              <p:nvPr>
                <p:ph idx="1"/>
              </p:nvPr>
            </p:nvSpPr>
            <p:spPr>
              <a:xfrm>
                <a:off x="365900" y="1178371"/>
                <a:ext cx="8686800" cy="5543104"/>
              </a:xfrm>
              <a:blipFill>
                <a:blip r:embed="rId2"/>
                <a:stretch>
                  <a:fillRect l="-912"/>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BDD5ABF4-31DC-89FA-7531-6F55BBE16C8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4BB2BBA-9AB7-2611-7594-4219AC670EE4}"/>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78D47E3E-B43F-AFA8-E25B-88DDE5CBE56E}"/>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5B2E47F9-09DA-9EC5-71A1-ABBE6DFFC82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E3B2645B-B5ED-FD52-4B41-0BA9C3071C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C090AC2-C296-0C46-B482-E477389D1E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95DF4C6-EE9C-E77C-699C-6C0A60DCA1F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D9153EA-69E0-74DE-B8C5-31021F4975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B3C5AFCB-2F52-C45A-F335-D71FBBB7AE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E95B75F9-E6D0-DBE7-DC38-CF3E99B505D5}"/>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C974034B-4FFD-69FD-2909-F8EBA5ACCE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13ACFFC5-70F5-5D4D-B28E-2F0A2642B6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D4BD7FF3-C5C4-CCC5-7E04-CB0D4D38778A}"/>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5D982E60-A2BB-C95C-FAC9-A80F0C3DB53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729AA17F-4ED9-C016-26AC-F26063C677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A0E07BFC-455C-97CF-11BD-3A20D8300E8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7EDDE51-7F86-46A4-B1AE-0E9FD76F3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044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BFA2C-AE5D-1B8A-07A2-83798FAFFCE0}"/>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AA802585-7B4B-E313-4007-F1EF7A12D44B}"/>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Turbulent Forced Convection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3797E0-EDAB-CBA1-19C7-2B453BF3724E}"/>
                  </a:ext>
                </a:extLst>
              </p:cNvPr>
              <p:cNvSpPr>
                <a:spLocks noGrp="1"/>
              </p:cNvSpPr>
              <p:nvPr>
                <p:ph idx="1"/>
              </p:nvPr>
            </p:nvSpPr>
            <p:spPr>
              <a:xfrm>
                <a:off x="2722833" y="4495800"/>
                <a:ext cx="3384552" cy="943561"/>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num>
                        <m:den>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den>
                      </m:f>
                      <m:r>
                        <a:rPr lang="en-US" sz="2400" b="0" i="1" smtClean="0">
                          <a:latin typeface="Cambria Math" panose="02040503050406030204" pitchFamily="18" charset="0"/>
                        </a:rPr>
                        <m:t>=1−</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𝑦</m:t>
                          </m:r>
                        </m:num>
                        <m:den>
                          <m:r>
                            <a:rPr lang="en-US" sz="2400" b="0" i="1" smtClean="0">
                              <a:latin typeface="Cambria Math" panose="02040503050406030204" pitchFamily="18" charset="0"/>
                            </a:rPr>
                            <m:t>𝑅</m:t>
                          </m:r>
                        </m:den>
                      </m:f>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0A3797E0-EDAB-CBA1-19C7-2B453BF3724E}"/>
                  </a:ext>
                </a:extLst>
              </p:cNvPr>
              <p:cNvSpPr>
                <a:spLocks noGrp="1" noRot="1" noChangeAspect="1" noMove="1" noResize="1" noEditPoints="1" noAdjustHandles="1" noChangeArrowheads="1" noChangeShapeType="1" noTextEdit="1"/>
              </p:cNvSpPr>
              <p:nvPr>
                <p:ph idx="1"/>
              </p:nvPr>
            </p:nvSpPr>
            <p:spPr>
              <a:xfrm>
                <a:off x="2722833" y="4495800"/>
                <a:ext cx="3384552" cy="943561"/>
              </a:xfrm>
              <a:blipFill>
                <a:blip r:embed="rId2"/>
                <a:stretch>
                  <a:fillRect/>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FD32EB08-11AA-F3F9-22C7-2E7C34A29FD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E6F6442-11D6-52E7-D142-9B5511EDD5BF}"/>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ACCBFF61-A8EE-4EDC-0422-D637B98696D5}"/>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E08DABC1-CA3C-F0DD-9EAC-B1CE6BED7C3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E7A3EF3-7A4E-CD32-3487-3A8CDDFDE42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A0AA4835-FC75-C346-1301-7338665B1C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8423DC3-8C5A-23E6-7FA9-2F1A8935CBE3}"/>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E3B1F7BB-AAFF-106A-4CA3-EAAAB080A0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70780B65-7FC4-3507-1C0A-148F52EC2C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6AE562B0-120D-52E3-5357-EA4F61AC7FCF}"/>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BD773247-1E7F-947A-DF84-BB4BA61297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5985E4F0-E896-FAAB-25CF-BA2639E3056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F33C7506-DC9C-7647-ED6F-F436F67B79C9}"/>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E46B2069-C534-FCE9-C4D4-4FC9E02C97A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56C2536F-085F-B1EA-BF88-CC07D30E61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9474E201-5B28-D402-519A-7A1E8925D4E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C26087A-8A24-F807-DF14-07AFE996E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Group 23">
            <a:extLst>
              <a:ext uri="{FF2B5EF4-FFF2-40B4-BE49-F238E27FC236}">
                <a16:creationId xmlns:a16="http://schemas.microsoft.com/office/drawing/2014/main" id="{C3AE5374-4704-EE14-1E82-EC7F26A9521A}"/>
              </a:ext>
            </a:extLst>
          </p:cNvPr>
          <p:cNvGrpSpPr/>
          <p:nvPr/>
        </p:nvGrpSpPr>
        <p:grpSpPr>
          <a:xfrm>
            <a:off x="307975" y="1447800"/>
            <a:ext cx="5451298" cy="2057400"/>
            <a:chOff x="365900" y="3795812"/>
            <a:chExt cx="5451298" cy="2057400"/>
          </a:xfrm>
        </p:grpSpPr>
        <p:pic>
          <p:nvPicPr>
            <p:cNvPr id="5" name="Picture 4">
              <a:extLst>
                <a:ext uri="{FF2B5EF4-FFF2-40B4-BE49-F238E27FC236}">
                  <a16:creationId xmlns:a16="http://schemas.microsoft.com/office/drawing/2014/main" id="{CFB12952-A247-5F2A-44AD-5C81868B66EC}"/>
                </a:ext>
              </a:extLst>
            </p:cNvPr>
            <p:cNvPicPr>
              <a:picLocks noChangeAspect="1"/>
            </p:cNvPicPr>
            <p:nvPr/>
          </p:nvPicPr>
          <p:blipFill>
            <a:blip r:embed="rId4"/>
            <a:stretch>
              <a:fillRect/>
            </a:stretch>
          </p:blipFill>
          <p:spPr>
            <a:xfrm>
              <a:off x="365900" y="3852529"/>
              <a:ext cx="5451298" cy="200068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CC5001-B337-1C05-7B9E-B3A73A6A4842}"/>
                    </a:ext>
                  </a:extLst>
                </p:cNvPr>
                <p:cNvSpPr txBox="1"/>
                <p:nvPr/>
              </p:nvSpPr>
              <p:spPr>
                <a:xfrm>
                  <a:off x="4298532" y="4366402"/>
                  <a:ext cx="3490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𝑥</m:t>
                            </m:r>
                          </m:sub>
                        </m:sSub>
                      </m:oMath>
                    </m:oMathPara>
                  </a14:m>
                  <a:endParaRPr lang="en-US" dirty="0"/>
                </a:p>
              </p:txBody>
            </p:sp>
          </mc:Choice>
          <mc:Fallback xmlns="">
            <p:sp>
              <p:nvSpPr>
                <p:cNvPr id="8" name="TextBox 7">
                  <a:extLst>
                    <a:ext uri="{FF2B5EF4-FFF2-40B4-BE49-F238E27FC236}">
                      <a16:creationId xmlns:a16="http://schemas.microsoft.com/office/drawing/2014/main" id="{862B2645-DABB-2B67-836E-11D05716B563}"/>
                    </a:ext>
                  </a:extLst>
                </p:cNvPr>
                <p:cNvSpPr txBox="1">
                  <a:spLocks noRot="1" noChangeAspect="1" noMove="1" noResize="1" noEditPoints="1" noAdjustHandles="1" noChangeArrowheads="1" noChangeShapeType="1" noTextEdit="1"/>
                </p:cNvSpPr>
                <p:nvPr/>
              </p:nvSpPr>
              <p:spPr>
                <a:xfrm>
                  <a:off x="4298532" y="4366402"/>
                  <a:ext cx="349005" cy="369332"/>
                </a:xfrm>
                <a:prstGeom prst="rect">
                  <a:avLst/>
                </a:prstGeom>
                <a:blipFill>
                  <a:blip r:embed="rId6"/>
                  <a:stretch>
                    <a:fillRect l="-21053"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260B50B-04DB-70B4-2AB4-98C1F9F5EF70}"/>
                    </a:ext>
                  </a:extLst>
                </p:cNvPr>
                <p:cNvSpPr txBox="1"/>
                <p:nvPr/>
              </p:nvSpPr>
              <p:spPr>
                <a:xfrm>
                  <a:off x="3765795" y="3795812"/>
                  <a:ext cx="33566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𝑟</m:t>
                            </m:r>
                          </m:sub>
                        </m:sSub>
                      </m:oMath>
                    </m:oMathPara>
                  </a14:m>
                  <a:endParaRPr lang="en-US" dirty="0"/>
                </a:p>
              </p:txBody>
            </p:sp>
          </mc:Choice>
          <mc:Fallback xmlns="">
            <p:sp>
              <p:nvSpPr>
                <p:cNvPr id="9" name="TextBox 8">
                  <a:extLst>
                    <a:ext uri="{FF2B5EF4-FFF2-40B4-BE49-F238E27FC236}">
                      <a16:creationId xmlns:a16="http://schemas.microsoft.com/office/drawing/2014/main" id="{6CB7DC56-D25C-D6A5-450A-4E748A30CA07}"/>
                    </a:ext>
                  </a:extLst>
                </p:cNvPr>
                <p:cNvSpPr txBox="1">
                  <a:spLocks noRot="1" noChangeAspect="1" noMove="1" noResize="1" noEditPoints="1" noAdjustHandles="1" noChangeArrowheads="1" noChangeShapeType="1" noTextEdit="1"/>
                </p:cNvSpPr>
                <p:nvPr/>
              </p:nvSpPr>
              <p:spPr>
                <a:xfrm>
                  <a:off x="3765795" y="3795812"/>
                  <a:ext cx="335668" cy="369332"/>
                </a:xfrm>
                <a:prstGeom prst="rect">
                  <a:avLst/>
                </a:prstGeom>
                <a:blipFill>
                  <a:blip r:embed="rId7"/>
                  <a:stretch>
                    <a:fillRect l="-20000" b="-11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C42CA7C-D4F0-EA7B-441D-BAB9FF4FFBC8}"/>
                  </a:ext>
                </a:extLst>
              </p:cNvPr>
              <p:cNvSpPr txBox="1"/>
              <p:nvPr/>
            </p:nvSpPr>
            <p:spPr>
              <a:xfrm>
                <a:off x="4901812" y="1447800"/>
                <a:ext cx="14829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𝑤𝑎𝑙𝑙</m:t>
                          </m:r>
                        </m:sub>
                        <m:sup>
                          <m:r>
                            <a:rPr lang="en-US" altLang="en-US" sz="2400" i="1">
                              <a:latin typeface="Cambria Math" panose="02040503050406030204" pitchFamily="18" charset="0"/>
                            </a:rPr>
                            <m:t>′′</m:t>
                          </m:r>
                        </m:sup>
                      </m:sSubSup>
                    </m:oMath>
                  </m:oMathPara>
                </a14:m>
                <a:endParaRPr lang="en-US" dirty="0"/>
              </a:p>
            </p:txBody>
          </p:sp>
        </mc:Choice>
        <mc:Fallback xmlns="">
          <p:sp>
            <p:nvSpPr>
              <p:cNvPr id="26" name="TextBox 25">
                <a:extLst>
                  <a:ext uri="{FF2B5EF4-FFF2-40B4-BE49-F238E27FC236}">
                    <a16:creationId xmlns:a16="http://schemas.microsoft.com/office/drawing/2014/main" id="{2C42CA7C-D4F0-EA7B-441D-BAB9FF4FFBC8}"/>
                  </a:ext>
                </a:extLst>
              </p:cNvPr>
              <p:cNvSpPr txBox="1">
                <a:spLocks noRot="1" noChangeAspect="1" noMove="1" noResize="1" noEditPoints="1" noAdjustHandles="1" noChangeArrowheads="1" noChangeShapeType="1" noTextEdit="1"/>
              </p:cNvSpPr>
              <p:nvPr/>
            </p:nvSpPr>
            <p:spPr>
              <a:xfrm>
                <a:off x="4901812" y="1447800"/>
                <a:ext cx="1482926" cy="461665"/>
              </a:xfrm>
              <a:prstGeom prst="rect">
                <a:avLst/>
              </a:prstGeom>
              <a:blipFill>
                <a:blip r:embed="rId8"/>
                <a:stretch>
                  <a:fillRect b="-12000"/>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9F6982B0-1798-AFC5-CDD9-B7AEC93EE4F2}"/>
              </a:ext>
            </a:extLst>
          </p:cNvPr>
          <p:cNvSpPr txBox="1"/>
          <p:nvPr/>
        </p:nvSpPr>
        <p:spPr>
          <a:xfrm>
            <a:off x="422576" y="3733800"/>
            <a:ext cx="8095386" cy="830997"/>
          </a:xfrm>
          <a:prstGeom prst="rect">
            <a:avLst/>
          </a:prstGeom>
          <a:noFill/>
        </p:spPr>
        <p:txBody>
          <a:bodyPr wrap="square">
            <a:spAutoFit/>
          </a:bodyPr>
          <a:lstStyle/>
          <a:p>
            <a:r>
              <a:rPr lang="en-US" dirty="0"/>
              <a:t>An acceptable approximation for the distribution of apparent heat flux over the pipe cross section is</a:t>
            </a:r>
          </a:p>
        </p:txBody>
      </p:sp>
      <p:sp>
        <p:nvSpPr>
          <p:cNvPr id="30" name="TextBox 29">
            <a:extLst>
              <a:ext uri="{FF2B5EF4-FFF2-40B4-BE49-F238E27FC236}">
                <a16:creationId xmlns:a16="http://schemas.microsoft.com/office/drawing/2014/main" id="{F5A3209C-B42D-285D-8A27-4DE151EA55AA}"/>
              </a:ext>
            </a:extLst>
          </p:cNvPr>
          <p:cNvSpPr txBox="1"/>
          <p:nvPr/>
        </p:nvSpPr>
        <p:spPr>
          <a:xfrm>
            <a:off x="422576" y="5542799"/>
            <a:ext cx="8484323" cy="1200329"/>
          </a:xfrm>
          <a:prstGeom prst="rect">
            <a:avLst/>
          </a:prstGeom>
          <a:noFill/>
        </p:spPr>
        <p:txBody>
          <a:bodyPr wrap="square">
            <a:spAutoFit/>
          </a:bodyPr>
          <a:lstStyle/>
          <a:p>
            <a:r>
              <a:rPr lang="en-US" dirty="0"/>
              <a:t>In conclusion, the apparent heat flux follows a distribution that is practically the same as the one followed by the apparent shear stress. </a:t>
            </a:r>
          </a:p>
        </p:txBody>
      </p:sp>
      <p:grpSp>
        <p:nvGrpSpPr>
          <p:cNvPr id="4" name="Group 3">
            <a:extLst>
              <a:ext uri="{FF2B5EF4-FFF2-40B4-BE49-F238E27FC236}">
                <a16:creationId xmlns:a16="http://schemas.microsoft.com/office/drawing/2014/main" id="{DE09D7C1-44FB-5026-27CA-ABCFD31CC9C3}"/>
              </a:ext>
            </a:extLst>
          </p:cNvPr>
          <p:cNvGrpSpPr/>
          <p:nvPr/>
        </p:nvGrpSpPr>
        <p:grpSpPr>
          <a:xfrm>
            <a:off x="6200281" y="1298365"/>
            <a:ext cx="1961593" cy="2206835"/>
            <a:chOff x="6200281" y="1298365"/>
            <a:chExt cx="1961593" cy="2206835"/>
          </a:xfrm>
        </p:grpSpPr>
        <p:pic>
          <p:nvPicPr>
            <p:cNvPr id="28" name="Picture 27">
              <a:extLst>
                <a:ext uri="{FF2B5EF4-FFF2-40B4-BE49-F238E27FC236}">
                  <a16:creationId xmlns:a16="http://schemas.microsoft.com/office/drawing/2014/main" id="{081E7F73-FCBD-84A4-F2D7-526F7FED8006}"/>
                </a:ext>
              </a:extLst>
            </p:cNvPr>
            <p:cNvPicPr>
              <a:picLocks noChangeAspect="1"/>
            </p:cNvPicPr>
            <p:nvPr/>
          </p:nvPicPr>
          <p:blipFill>
            <a:blip r:embed="rId9"/>
            <a:stretch>
              <a:fillRect/>
            </a:stretch>
          </p:blipFill>
          <p:spPr>
            <a:xfrm>
              <a:off x="6200281" y="1442068"/>
              <a:ext cx="1628840" cy="2063132"/>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67A1E94-7F43-86D6-AA89-4FD6C4858FDC}"/>
                    </a:ext>
                  </a:extLst>
                </p:cNvPr>
                <p:cNvSpPr txBox="1"/>
                <p:nvPr/>
              </p:nvSpPr>
              <p:spPr>
                <a:xfrm>
                  <a:off x="6678948" y="1298365"/>
                  <a:ext cx="1482926"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𝑤𝑎𝑙𝑙</m:t>
                            </m:r>
                          </m:sub>
                          <m:sup>
                            <m:r>
                              <a:rPr lang="en-US" altLang="en-US" sz="2400" i="1">
                                <a:latin typeface="Cambria Math" panose="02040503050406030204" pitchFamily="18" charset="0"/>
                              </a:rPr>
                              <m:t>′′</m:t>
                            </m:r>
                          </m:sup>
                        </m:sSubSup>
                      </m:oMath>
                    </m:oMathPara>
                  </a14:m>
                  <a:endParaRPr lang="en-US" dirty="0"/>
                </a:p>
              </p:txBody>
            </p:sp>
          </mc:Choice>
          <mc:Fallback xmlns="">
            <p:sp>
              <p:nvSpPr>
                <p:cNvPr id="29" name="TextBox 28">
                  <a:extLst>
                    <a:ext uri="{FF2B5EF4-FFF2-40B4-BE49-F238E27FC236}">
                      <a16:creationId xmlns:a16="http://schemas.microsoft.com/office/drawing/2014/main" id="{267A1E94-7F43-86D6-AA89-4FD6C4858FDC}"/>
                    </a:ext>
                  </a:extLst>
                </p:cNvPr>
                <p:cNvSpPr txBox="1">
                  <a:spLocks noRot="1" noChangeAspect="1" noMove="1" noResize="1" noEditPoints="1" noAdjustHandles="1" noChangeArrowheads="1" noChangeShapeType="1" noTextEdit="1"/>
                </p:cNvSpPr>
                <p:nvPr/>
              </p:nvSpPr>
              <p:spPr>
                <a:xfrm>
                  <a:off x="6678948" y="1298365"/>
                  <a:ext cx="1482926" cy="461665"/>
                </a:xfrm>
                <a:prstGeom prst="rect">
                  <a:avLst/>
                </a:prstGeom>
                <a:blipFill>
                  <a:blip r:embed="rId10"/>
                  <a:stretch>
                    <a:fillRect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B802A92-88FF-E571-1051-1A15C2A83228}"/>
                    </a:ext>
                  </a:extLst>
                </p:cNvPr>
                <p:cNvSpPr txBox="1"/>
                <p:nvPr/>
              </p:nvSpPr>
              <p:spPr>
                <a:xfrm>
                  <a:off x="7078694" y="2697247"/>
                  <a:ext cx="922306" cy="490199"/>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b="0" i="1" smtClean="0">
                                <a:latin typeface="Cambria Math" panose="02040503050406030204" pitchFamily="18" charset="0"/>
                              </a:rPr>
                              <m:t>𝑎𝑝𝑝</m:t>
                            </m:r>
                          </m:sub>
                          <m:sup>
                            <m:r>
                              <a:rPr lang="en-US" altLang="en-US" sz="2400" i="1">
                                <a:latin typeface="Cambria Math" panose="02040503050406030204" pitchFamily="18" charset="0"/>
                              </a:rPr>
                              <m:t>′′</m:t>
                            </m:r>
                          </m:sup>
                        </m:sSubSup>
                      </m:oMath>
                    </m:oMathPara>
                  </a14:m>
                  <a:endParaRPr lang="en-US" dirty="0"/>
                </a:p>
              </p:txBody>
            </p:sp>
          </mc:Choice>
          <mc:Fallback xmlns="">
            <p:sp>
              <p:nvSpPr>
                <p:cNvPr id="27" name="TextBox 26">
                  <a:extLst>
                    <a:ext uri="{FF2B5EF4-FFF2-40B4-BE49-F238E27FC236}">
                      <a16:creationId xmlns:a16="http://schemas.microsoft.com/office/drawing/2014/main" id="{CB802A92-88FF-E571-1051-1A15C2A83228}"/>
                    </a:ext>
                  </a:extLst>
                </p:cNvPr>
                <p:cNvSpPr txBox="1">
                  <a:spLocks noRot="1" noChangeAspect="1" noMove="1" noResize="1" noEditPoints="1" noAdjustHandles="1" noChangeArrowheads="1" noChangeShapeType="1" noTextEdit="1"/>
                </p:cNvSpPr>
                <p:nvPr/>
              </p:nvSpPr>
              <p:spPr>
                <a:xfrm>
                  <a:off x="7078694" y="2697247"/>
                  <a:ext cx="922306" cy="490199"/>
                </a:xfrm>
                <a:prstGeom prst="rect">
                  <a:avLst/>
                </a:prstGeom>
                <a:blipFill>
                  <a:blip r:embed="rId11"/>
                  <a:stretch>
                    <a:fillRect b="-6173"/>
                  </a:stretch>
                </a:blipFill>
              </p:spPr>
              <p:txBody>
                <a:bodyPr/>
                <a:lstStyle/>
                <a:p>
                  <a:r>
                    <a:rPr lang="en-US">
                      <a:noFill/>
                    </a:rPr>
                    <a:t> </a:t>
                  </a:r>
                </a:p>
              </p:txBody>
            </p:sp>
          </mc:Fallback>
        </mc:AlternateContent>
      </p:grpSp>
    </p:spTree>
    <p:extLst>
      <p:ext uri="{BB962C8B-B14F-4D97-AF65-F5344CB8AC3E}">
        <p14:creationId xmlns:p14="http://schemas.microsoft.com/office/powerpoint/2010/main" val="319283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201DE-3C37-A630-0888-38D539F18D72}"/>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590B2421-1BA8-4DA4-70AC-E135FC6A363B}"/>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Turbulent Forced Convection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91E021-9021-0080-C585-14BE75484828}"/>
                  </a:ext>
                </a:extLst>
              </p:cNvPr>
              <p:cNvSpPr>
                <a:spLocks noGrp="1"/>
              </p:cNvSpPr>
              <p:nvPr>
                <p:ph idx="1"/>
              </p:nvPr>
            </p:nvSpPr>
            <p:spPr>
              <a:xfrm>
                <a:off x="365900" y="1178371"/>
                <a:ext cx="8686800" cy="5543104"/>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num>
                        <m:den>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den>
                      </m:f>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i="1">
                              <a:latin typeface="Cambria Math" panose="02040503050406030204" pitchFamily="18" charset="0"/>
                            </a:rPr>
                            <m:t>𝑦</m:t>
                          </m:r>
                        </m:num>
                        <m:den>
                          <m:r>
                            <a:rPr lang="en-US" sz="2400" i="1">
                              <a:latin typeface="Cambria Math" panose="02040503050406030204" pitchFamily="18" charset="0"/>
                            </a:rPr>
                            <m:t>𝑅</m:t>
                          </m:r>
                        </m:den>
                      </m:f>
                    </m:oMath>
                  </m:oMathPara>
                </a14:m>
                <a:endParaRPr lang="en-US" sz="2400" dirty="0">
                  <a:solidFill>
                    <a:srgbClr val="000000"/>
                  </a:solidFill>
                </a:endParaRPr>
              </a:p>
              <a:p>
                <a:pPr marL="0" indent="0">
                  <a:buNone/>
                </a:pPr>
                <a14:m>
                  <m:oMathPara xmlns:m="http://schemas.openxmlformats.org/officeDocument/2006/math">
                    <m:oMathParaPr>
                      <m:jc m:val="centerGroup"/>
                    </m:oMathParaPr>
                    <m:oMath xmlns:m="http://schemas.openxmlformats.org/officeDocument/2006/math">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𝑎𝑝𝑝</m:t>
                          </m:r>
                        </m:sub>
                        <m:sup>
                          <m:r>
                            <a:rPr lang="en-US" altLang="en-US" sz="2400" i="1">
                              <a:latin typeface="Cambria Math" panose="02040503050406030204" pitchFamily="18" charset="0"/>
                            </a:rPr>
                            <m:t>′′</m:t>
                          </m:r>
                        </m:sup>
                      </m:sSubSup>
                      <m:r>
                        <a:rPr lang="en-US" altLang="en-US" sz="2400" i="1">
                          <a:latin typeface="Cambria Math" panose="02040503050406030204" pitchFamily="18" charset="0"/>
                        </a:rPr>
                        <m:t>=</m:t>
                      </m:r>
                      <m:d>
                        <m:dPr>
                          <m:ctrlPr>
                            <a:rPr lang="en-US" altLang="en-US" sz="2400" i="1">
                              <a:latin typeface="Cambria Math" panose="02040503050406030204" pitchFamily="18" charset="0"/>
                            </a:rPr>
                          </m:ctrlPr>
                        </m:dPr>
                        <m:e>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𝑀</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𝑇</m:t>
                              </m:r>
                            </m:sub>
                          </m:sSub>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acc>
                            <m:accPr>
                              <m:chr m:val="̅"/>
                              <m:ctrlPr>
                                <a:rPr lang="en-US" altLang="en-US" sz="2400" i="1">
                                  <a:latin typeface="Cambria Math" panose="02040503050406030204" pitchFamily="18" charset="0"/>
                                  <a:ea typeface="Cambria Math" panose="02040503050406030204" pitchFamily="18" charset="0"/>
                                </a:rPr>
                              </m:ctrlPr>
                            </m:accPr>
                            <m:e>
                              <m:r>
                                <a:rPr lang="en-US" altLang="en-US" sz="2400" i="1">
                                  <a:latin typeface="Cambria Math" panose="02040503050406030204" pitchFamily="18" charset="0"/>
                                  <a:ea typeface="Cambria Math" panose="02040503050406030204" pitchFamily="18" charset="0"/>
                                </a:rPr>
                                <m:t>𝑇</m:t>
                              </m:r>
                            </m:e>
                          </m:acc>
                        </m:num>
                        <m:den>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𝑟</m:t>
                          </m:r>
                        </m:den>
                      </m:f>
                    </m:oMath>
                  </m:oMathPara>
                </a14:m>
                <a:endParaRPr lang="en-US" altLang="en-US" sz="240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ctrlPr>
                            <a:rPr lang="en-US" altLang="en-US" sz="2400" i="1">
                              <a:latin typeface="Cambria Math" panose="02040503050406030204" pitchFamily="18" charset="0"/>
                            </a:rPr>
                          </m:ctrlPr>
                        </m:dPr>
                        <m:e>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𝑀</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𝑇</m:t>
                              </m:r>
                            </m:sub>
                          </m:sSub>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acc>
                            <m:accPr>
                              <m:chr m:val="̅"/>
                              <m:ctrlPr>
                                <a:rPr lang="en-US" altLang="en-US" sz="2400" i="1">
                                  <a:latin typeface="Cambria Math" panose="02040503050406030204" pitchFamily="18" charset="0"/>
                                  <a:ea typeface="Cambria Math" panose="02040503050406030204" pitchFamily="18" charset="0"/>
                                </a:rPr>
                              </m:ctrlPr>
                            </m:accPr>
                            <m:e>
                              <m:r>
                                <a:rPr lang="en-US" altLang="en-US" sz="2400" i="1">
                                  <a:latin typeface="Cambria Math" panose="02040503050406030204" pitchFamily="18" charset="0"/>
                                  <a:ea typeface="Cambria Math" panose="02040503050406030204" pitchFamily="18" charset="0"/>
                                </a:rPr>
                                <m:t>𝑇</m:t>
                              </m:r>
                            </m:e>
                          </m:acc>
                        </m:num>
                        <m:den>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𝑟</m:t>
                          </m:r>
                        </m:den>
                      </m:f>
                      <m:r>
                        <a:rPr lang="en-US" altLang="en-US" sz="2400" b="0" i="0" smtClean="0">
                          <a:latin typeface="Cambria Math" panose="02040503050406030204" pitchFamily="18" charset="0"/>
                          <a:ea typeface="Cambria Math" panose="02040503050406030204" pitchFamily="18" charset="0"/>
                        </a:rPr>
                        <m:t>=</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d>
                        <m:dPr>
                          <m:begChr m:val="{"/>
                          <m:endChr m:val="}"/>
                          <m:ctrlPr>
                            <a:rPr lang="en-US" altLang="en-US" sz="2400" i="1" smtClean="0">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i="1">
                                  <a:latin typeface="Cambria Math" panose="02040503050406030204" pitchFamily="18" charset="0"/>
                                </a:rPr>
                                <m:t>𝑦</m:t>
                              </m:r>
                            </m:num>
                            <m:den>
                              <m:r>
                                <a:rPr lang="en-US" sz="2400" i="1">
                                  <a:latin typeface="Cambria Math" panose="02040503050406030204" pitchFamily="18" charset="0"/>
                                </a:rPr>
                                <m:t>𝑅</m:t>
                              </m:r>
                            </m:den>
                          </m:f>
                        </m:e>
                      </m:d>
                    </m:oMath>
                  </m:oMathPara>
                </a14:m>
                <a:endParaRPr lang="en-US" sz="2400" dirty="0">
                  <a:solidFill>
                    <a:srgbClr val="000000"/>
                  </a:solidFill>
                </a:endParaRPr>
              </a:p>
              <a:p>
                <a:r>
                  <a:rPr lang="en-US" sz="2400" dirty="0">
                    <a:solidFill>
                      <a:srgbClr val="000000"/>
                    </a:solidFill>
                  </a:rPr>
                  <a:t>Define non-dimensional temperature as:</a:t>
                </a:r>
              </a:p>
              <a:p>
                <a:pPr marL="0" indent="0">
                  <a:buNone/>
                </a:pPr>
                <a14:m>
                  <m:oMathPara xmlns:m="http://schemas.openxmlformats.org/officeDocument/2006/math">
                    <m:oMathParaPr>
                      <m:jc m:val="centerGroup"/>
                    </m:oMathParaPr>
                    <m:oMath xmlns:m="http://schemas.openxmlformats.org/officeDocument/2006/math">
                      <m:sSup>
                        <m:sSupPr>
                          <m:ctrlPr>
                            <a:rPr lang="en-US" sz="2400" i="1" smtClean="0">
                              <a:solidFill>
                                <a:srgbClr val="000000"/>
                              </a:solidFill>
                              <a:latin typeface="Cambria Math" panose="02040503050406030204" pitchFamily="18" charset="0"/>
                            </a:rPr>
                          </m:ctrlPr>
                        </m:sSupPr>
                        <m:e>
                          <m:acc>
                            <m:accPr>
                              <m:chr m:val="̅"/>
                              <m:ctrlPr>
                                <a:rPr lang="en-US" sz="240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𝑇</m:t>
                              </m:r>
                            </m:e>
                          </m:acc>
                        </m:e>
                        <m:sup>
                          <m:r>
                            <a:rPr lang="en-US" sz="2400" b="0" i="1" smtClean="0">
                              <a:solidFill>
                                <a:srgbClr val="000000"/>
                              </a:solidFill>
                              <a:latin typeface="Cambria Math" panose="02040503050406030204" pitchFamily="18" charset="0"/>
                            </a:rPr>
                            <m:t>+</m:t>
                          </m:r>
                        </m:sup>
                      </m:sSup>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𝑇</m:t>
                              </m:r>
                            </m:e>
                            <m:sub>
                              <m:r>
                                <a:rPr lang="en-US" sz="2400" b="0" i="1" smtClean="0">
                                  <a:solidFill>
                                    <a:srgbClr val="000000"/>
                                  </a:solidFill>
                                  <a:latin typeface="Cambria Math" panose="02040503050406030204" pitchFamily="18" charset="0"/>
                                </a:rPr>
                                <m:t>𝑤𝑎𝑙𝑙</m:t>
                              </m:r>
                            </m:sub>
                          </m:sSub>
                          <m:r>
                            <a:rPr lang="en-US" sz="2400" b="0" i="1" smtClean="0">
                              <a:solidFill>
                                <a:srgbClr val="000000"/>
                              </a:solidFill>
                              <a:latin typeface="Cambria Math" panose="02040503050406030204" pitchFamily="18" charset="0"/>
                            </a:rPr>
                            <m:t>−</m:t>
                          </m:r>
                          <m:acc>
                            <m:accPr>
                              <m:chr m:val="̅"/>
                              <m:ctrlPr>
                                <a:rPr lang="en-US" sz="2400" b="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𝑇</m:t>
                              </m:r>
                            </m:e>
                          </m:acc>
                        </m:num>
                        <m:den>
                          <m:f>
                            <m:fPr>
                              <m:ctrlPr>
                                <a:rPr lang="en-US" sz="2400" b="0" i="1" smtClean="0">
                                  <a:solidFill>
                                    <a:srgbClr val="000000"/>
                                  </a:solidFill>
                                  <a:latin typeface="Cambria Math" panose="02040503050406030204" pitchFamily="18" charset="0"/>
                                </a:rPr>
                              </m:ctrlPr>
                            </m:fPr>
                            <m:num>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ea typeface="Cambria Math" panose="02040503050406030204" pitchFamily="18" charset="0"/>
                                    </a:rPr>
                                    <m:t>𝜌</m:t>
                                  </m:r>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sSub>
                                <m:sSubPr>
                                  <m:ctrlPr>
                                    <a:rPr lang="en-US"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𝑈</m:t>
                                  </m:r>
                                </m:e>
                                <m:sub>
                                  <m:r>
                                    <a:rPr lang="en-US" sz="2400" i="1" smtClean="0">
                                      <a:solidFill>
                                        <a:srgbClr val="000000"/>
                                      </a:solidFill>
                                      <a:latin typeface="Cambria Math" panose="02040503050406030204" pitchFamily="18" charset="0"/>
                                      <a:ea typeface="Cambria Math" panose="02040503050406030204" pitchFamily="18" charset="0"/>
                                    </a:rPr>
                                    <m:t>𝜏</m:t>
                                  </m:r>
                                </m:sub>
                              </m:sSub>
                            </m:den>
                          </m:f>
                        </m:den>
                      </m:f>
                    </m:oMath>
                  </m:oMathPara>
                </a14:m>
                <a:endParaRPr lang="en-US" sz="2400" b="0" dirty="0">
                  <a:solidFill>
                    <a:srgbClr val="000000"/>
                  </a:solidFill>
                </a:endParaRPr>
              </a:p>
              <a:p>
                <a:r>
                  <a:rPr lang="en-US" sz="2400" dirty="0">
                    <a:solidFill>
                      <a:srgbClr val="000000"/>
                    </a:solidFill>
                  </a:rPr>
                  <a:t>The governing equation in terms of non-dimensional temperature is:</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r>
                                <a:rPr lang="en-US" altLang="en-US" sz="2400" i="1">
                                  <a:latin typeface="Cambria Math" panose="02040503050406030204" pitchFamily="18" charset="0"/>
                                </a:rPr>
                                <m:t>1</m:t>
                              </m:r>
                            </m:num>
                            <m:den>
                              <m:r>
                                <a:rPr lang="en-US" sz="2400" i="1">
                                  <a:solidFill>
                                    <a:srgbClr val="000000"/>
                                  </a:solidFill>
                                  <a:latin typeface="Cambria Math" panose="02040503050406030204" pitchFamily="18" charset="0"/>
                                </a:rPr>
                                <m:t>𝑃𝑟</m:t>
                              </m:r>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𝑃𝑟</m:t>
                                  </m:r>
                                </m:e>
                                <m:sub>
                                  <m:r>
                                    <a:rPr lang="en-US" sz="2400" i="1">
                                      <a:solidFill>
                                        <a:srgbClr val="000000"/>
                                      </a:solidFill>
                                      <a:latin typeface="Cambria Math" panose="02040503050406030204" pitchFamily="18" charset="0"/>
                                    </a:rPr>
                                    <m:t>𝑇</m:t>
                                  </m:r>
                                </m:sub>
                              </m:sSub>
                            </m:den>
                          </m:f>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𝜈</m:t>
                                  </m:r>
                                </m:e>
                                <m:sub>
                                  <m:r>
                                    <a:rPr lang="en-US" sz="2400" i="1">
                                      <a:solidFill>
                                        <a:srgbClr val="000000"/>
                                      </a:solidFill>
                                      <a:latin typeface="Cambria Math" panose="02040503050406030204" pitchFamily="18" charset="0"/>
                                    </a:rPr>
                                    <m:t>𝑇</m:t>
                                  </m:r>
                                </m:sub>
                              </m:sSub>
                            </m:num>
                            <m:den>
                              <m:r>
                                <a:rPr lang="en-IN" sz="2400" i="1">
                                  <a:solidFill>
                                    <a:srgbClr val="000000"/>
                                  </a:solidFill>
                                  <a:latin typeface="Cambria Math" panose="02040503050406030204" pitchFamily="18" charset="0"/>
                                </a:rPr>
                                <m:t>𝜈</m:t>
                              </m:r>
                            </m:den>
                          </m:f>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acc>
                                <m:accPr>
                                  <m:chr m:val="̅"/>
                                  <m:ctrlPr>
                                    <a:rPr lang="en-US" altLang="en-US" sz="2400" i="1" smtClean="0">
                                      <a:solidFill>
                                        <a:srgbClr val="000000"/>
                                      </a:solidFill>
                                      <a:latin typeface="Cambria Math" panose="02040503050406030204" pitchFamily="18" charset="0"/>
                                      <a:ea typeface="Cambria Math" panose="02040503050406030204" pitchFamily="18" charset="0"/>
                                    </a:rPr>
                                  </m:ctrlPr>
                                </m:accPr>
                                <m:e>
                                  <m:r>
                                    <a:rPr lang="en-US" altLang="en-US" sz="2400" b="0" i="1" smtClean="0">
                                      <a:solidFill>
                                        <a:srgbClr val="000000"/>
                                      </a:solidFill>
                                      <a:latin typeface="Cambria Math" panose="02040503050406030204" pitchFamily="18" charset="0"/>
                                      <a:ea typeface="Cambria Math" panose="02040503050406030204" pitchFamily="18" charset="0"/>
                                    </a:rPr>
                                    <m:t>𝑇</m:t>
                                  </m:r>
                                </m:e>
                              </m:acc>
                            </m:e>
                            <m:sup>
                              <m:r>
                                <a:rPr lang="en-US" altLang="en-US" sz="2400" b="0" i="1" smtClean="0">
                                  <a:latin typeface="Cambria Math" panose="02040503050406030204" pitchFamily="18" charset="0"/>
                                  <a:ea typeface="Cambria Math" panose="02040503050406030204" pitchFamily="18" charset="0"/>
                                </a:rPr>
                                <m:t>+</m:t>
                              </m:r>
                            </m:sup>
                          </m:sSup>
                        </m:num>
                        <m:den>
                          <m:r>
                            <a:rPr lang="en-US" altLang="en-US" sz="2400" i="1">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𝑟</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a:latin typeface="Cambria Math" panose="02040503050406030204" pitchFamily="18" charset="0"/>
                          <a:ea typeface="Cambria Math" panose="02040503050406030204" pitchFamily="18" charset="0"/>
                        </a:rPr>
                        <m:t>=</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d>
                        <m:dPr>
                          <m:begChr m:val="{"/>
                          <m:endChr m:val="}"/>
                          <m:ctrlPr>
                            <a:rPr lang="en-US" alt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m:t>
                                  </m:r>
                                </m:sup>
                              </m:sSup>
                            </m:num>
                            <m:den>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m:t>
                                  </m:r>
                                </m:sup>
                              </m:sSup>
                            </m:den>
                          </m:f>
                        </m:e>
                      </m:d>
                    </m:oMath>
                  </m:oMathPara>
                </a14:m>
                <a:endParaRPr lang="en-US" sz="2400" dirty="0">
                  <a:solidFill>
                    <a:srgbClr val="000000"/>
                  </a:solidFill>
                </a:endParaRPr>
              </a:p>
              <a:p>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1691E021-9021-0080-C585-14BE75484828}"/>
                  </a:ext>
                </a:extLst>
              </p:cNvPr>
              <p:cNvSpPr>
                <a:spLocks noGrp="1" noRot="1" noChangeAspect="1" noMove="1" noResize="1" noEditPoints="1" noAdjustHandles="1" noChangeArrowheads="1" noChangeShapeType="1" noTextEdit="1"/>
              </p:cNvSpPr>
              <p:nvPr>
                <p:ph idx="1"/>
              </p:nvPr>
            </p:nvSpPr>
            <p:spPr>
              <a:xfrm>
                <a:off x="365900" y="1178371"/>
                <a:ext cx="8686800" cy="5543104"/>
              </a:xfrm>
              <a:blipFill>
                <a:blip r:embed="rId2"/>
                <a:stretch>
                  <a:fillRect l="-912" b="-440"/>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E833E836-E122-2640-1A09-649AF1CA6A1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E26E74F-8E49-FBA1-3B94-B5350E8CE00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CEFE1DD0-97CD-E32B-7122-FF59323DA6FE}"/>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6A1045A0-6081-B10A-36DD-CB7036A03CA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570B727-3C8D-29DF-A8BB-59393FDE00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C10561DC-6D28-60EA-EFE7-5092DDD91E6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379FE9D6-3CA9-4AF6-E371-8B60965FD1EA}"/>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18E523EB-EEB0-B257-D3A3-FB2DE8F841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A06E389-C491-7272-9508-346B9FF77F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6D48B1D-B081-760F-5289-DADF4753DE94}"/>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7626355C-34A3-BB41-6FB8-28D98EF706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F4A3FC03-3AC4-114B-4893-86C3604072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E6B4C54B-6D92-0AFB-9B0F-D006590EC682}"/>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4AB40723-F6A8-3AA7-34A6-9E2A24C3DBF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8F8A6F32-D60D-C11A-C58B-1B2A876F25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39B7A79C-4496-FCA9-280A-29F56B0AF1D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59FE06E-3BD3-194A-A3B2-545457618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5847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A1C64-AB6F-6751-738C-FD44FDE19450}"/>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E4F9715F-1DE8-C40D-9422-A8FB5BD1B1C2}"/>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 Viscous Sublayer</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86AD9E-F7AD-8095-1572-7DB35C4FF962}"/>
                  </a:ext>
                </a:extLst>
              </p:cNvPr>
              <p:cNvSpPr>
                <a:spLocks noGrp="1"/>
              </p:cNvSpPr>
              <p:nvPr>
                <p:ph idx="1"/>
              </p:nvPr>
            </p:nvSpPr>
            <p:spPr>
              <a:xfrm>
                <a:off x="365900" y="1178371"/>
                <a:ext cx="8686800" cy="5543104"/>
              </a:xfrm>
            </p:spPr>
            <p:txBody>
              <a:bodyPr/>
              <a:lstStyle/>
              <a:p>
                <a:r>
                  <a:rPr lang="en-US" sz="2400" dirty="0">
                    <a:solidFill>
                      <a:srgbClr val="000000"/>
                    </a:solidFill>
                  </a:rPr>
                  <a:t>The governing equation in terms of non-dimensional temperature is:</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r>
                                <a:rPr lang="en-US" altLang="en-US" sz="2400" i="1">
                                  <a:latin typeface="Cambria Math" panose="02040503050406030204" pitchFamily="18" charset="0"/>
                                </a:rPr>
                                <m:t>1</m:t>
                              </m:r>
                            </m:num>
                            <m:den>
                              <m:r>
                                <a:rPr lang="en-US" sz="2400" i="1">
                                  <a:solidFill>
                                    <a:srgbClr val="000000"/>
                                  </a:solidFill>
                                  <a:latin typeface="Cambria Math" panose="02040503050406030204" pitchFamily="18" charset="0"/>
                                </a:rPr>
                                <m:t>𝑃𝑟</m:t>
                              </m:r>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𝑃𝑟</m:t>
                                  </m:r>
                                </m:e>
                                <m:sub>
                                  <m:r>
                                    <a:rPr lang="en-US" sz="2400" i="1">
                                      <a:solidFill>
                                        <a:srgbClr val="000000"/>
                                      </a:solidFill>
                                      <a:latin typeface="Cambria Math" panose="02040503050406030204" pitchFamily="18" charset="0"/>
                                    </a:rPr>
                                    <m:t>𝑇</m:t>
                                  </m:r>
                                </m:sub>
                              </m:sSub>
                            </m:den>
                          </m:f>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𝜈</m:t>
                                  </m:r>
                                </m:e>
                                <m:sub>
                                  <m:r>
                                    <a:rPr lang="en-US" sz="2400" i="1">
                                      <a:solidFill>
                                        <a:srgbClr val="000000"/>
                                      </a:solidFill>
                                      <a:latin typeface="Cambria Math" panose="02040503050406030204" pitchFamily="18" charset="0"/>
                                    </a:rPr>
                                    <m:t>𝑇</m:t>
                                  </m:r>
                                </m:sub>
                              </m:sSub>
                            </m:num>
                            <m:den>
                              <m:r>
                                <a:rPr lang="en-IN" sz="2400" i="1">
                                  <a:solidFill>
                                    <a:srgbClr val="000000"/>
                                  </a:solidFill>
                                  <a:latin typeface="Cambria Math" panose="02040503050406030204" pitchFamily="18" charset="0"/>
                                </a:rPr>
                                <m:t>𝜈</m:t>
                              </m:r>
                            </m:den>
                          </m:f>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acc>
                                <m:accPr>
                                  <m:chr m:val="̅"/>
                                  <m:ctrlPr>
                                    <a:rPr lang="en-US" altLang="en-US" sz="2400" i="1" smtClean="0">
                                      <a:solidFill>
                                        <a:srgbClr val="000000"/>
                                      </a:solidFill>
                                      <a:latin typeface="Cambria Math" panose="02040503050406030204" pitchFamily="18" charset="0"/>
                                      <a:ea typeface="Cambria Math" panose="02040503050406030204" pitchFamily="18" charset="0"/>
                                    </a:rPr>
                                  </m:ctrlPr>
                                </m:accPr>
                                <m:e>
                                  <m:r>
                                    <a:rPr lang="en-US" altLang="en-US" sz="2400" b="0" i="1" smtClean="0">
                                      <a:solidFill>
                                        <a:srgbClr val="000000"/>
                                      </a:solidFill>
                                      <a:latin typeface="Cambria Math" panose="02040503050406030204" pitchFamily="18" charset="0"/>
                                      <a:ea typeface="Cambria Math" panose="02040503050406030204" pitchFamily="18" charset="0"/>
                                    </a:rPr>
                                    <m:t>𝑇</m:t>
                                  </m:r>
                                </m:e>
                              </m:acc>
                            </m:e>
                            <m:sup>
                              <m:r>
                                <a:rPr lang="en-US" altLang="en-US" sz="2400" b="0" i="1" smtClean="0">
                                  <a:latin typeface="Cambria Math" panose="02040503050406030204" pitchFamily="18" charset="0"/>
                                  <a:ea typeface="Cambria Math" panose="02040503050406030204" pitchFamily="18" charset="0"/>
                                </a:rPr>
                                <m:t>+</m:t>
                              </m:r>
                            </m:sup>
                          </m:sSup>
                        </m:num>
                        <m:den>
                          <m:r>
                            <a:rPr lang="en-US" altLang="en-US" sz="2400" i="1">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𝑟</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a:latin typeface="Cambria Math" panose="02040503050406030204" pitchFamily="18" charset="0"/>
                          <a:ea typeface="Cambria Math" panose="02040503050406030204" pitchFamily="18" charset="0"/>
                        </a:rPr>
                        <m:t>=</m:t>
                      </m:r>
                      <m:sSubSup>
                        <m:sSubSupPr>
                          <m:ctrlPr>
                            <a:rPr lang="en-US" altLang="en-US" sz="2400" i="1">
                              <a:latin typeface="Cambria Math" panose="02040503050406030204" pitchFamily="18" charset="0"/>
                            </a:rPr>
                          </m:ctrlPr>
                        </m:sSubSupPr>
                        <m:e>
                          <m:r>
                            <a:rPr lang="en-US" altLang="en-US" sz="2400" i="1">
                              <a:latin typeface="Cambria Math" panose="02040503050406030204" pitchFamily="18" charset="0"/>
                            </a:rPr>
                            <m:t>𝑞</m:t>
                          </m:r>
                        </m:e>
                        <m:sub>
                          <m:r>
                            <a:rPr lang="en-US" altLang="en-US" sz="2400" i="1">
                              <a:latin typeface="Cambria Math" panose="02040503050406030204" pitchFamily="18" charset="0"/>
                            </a:rPr>
                            <m:t>𝑤𝑎𝑙𝑙</m:t>
                          </m:r>
                        </m:sub>
                        <m:sup>
                          <m:r>
                            <a:rPr lang="en-US" altLang="en-US" sz="2400" i="1">
                              <a:latin typeface="Cambria Math" panose="02040503050406030204" pitchFamily="18" charset="0"/>
                            </a:rPr>
                            <m:t>′′</m:t>
                          </m:r>
                        </m:sup>
                      </m:sSubSup>
                      <m:d>
                        <m:dPr>
                          <m:begChr m:val="{"/>
                          <m:endChr m:val="}"/>
                          <m:ctrlPr>
                            <a:rPr lang="en-US" alt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m:t>
                                  </m:r>
                                </m:sup>
                              </m:sSup>
                            </m:num>
                            <m:den>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m:t>
                                  </m:r>
                                </m:sup>
                              </m:sSup>
                            </m:den>
                          </m:f>
                        </m:e>
                      </m:d>
                    </m:oMath>
                  </m:oMathPara>
                </a14:m>
                <a:endParaRPr lang="en-US" sz="2400" dirty="0">
                  <a:solidFill>
                    <a:srgbClr val="000000"/>
                  </a:solidFill>
                </a:endParaRPr>
              </a:p>
              <a:p>
                <a:pPr marL="0" indent="0">
                  <a:buNone/>
                </a:pPr>
                <a14:m>
                  <m:oMathPara xmlns:m="http://schemas.openxmlformats.org/officeDocument/2006/math">
                    <m:oMathParaPr>
                      <m:jc m:val="centerGroup"/>
                    </m:oMathParaPr>
                    <m:oMath xmlns:m="http://schemas.openxmlformats.org/officeDocument/2006/math">
                      <m:sSup>
                        <m:sSupPr>
                          <m:ctrlPr>
                            <a:rPr lang="en-US" altLang="en-US" sz="2400" i="1">
                              <a:latin typeface="Cambria Math" panose="02040503050406030204" pitchFamily="18" charset="0"/>
                              <a:ea typeface="Cambria Math" panose="02040503050406030204" pitchFamily="18" charset="0"/>
                            </a:rPr>
                          </m:ctrlPr>
                        </m:sSupPr>
                        <m:e>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sz="2400" b="0" i="1" smtClean="0">
                                  <a:latin typeface="Cambria Math" panose="02040503050406030204" pitchFamily="18" charset="0"/>
                                  <a:ea typeface="Cambria Math" panose="02040503050406030204" pitchFamily="18" charset="0"/>
                                </a:rPr>
                              </m:ctrlPr>
                            </m:fPr>
                            <m:num>
                              <m:d>
                                <m:dPr>
                                  <m:begChr m:val="{"/>
                                  <m:endChr m:val="}"/>
                                  <m:ctrlPr>
                                    <a:rPr lang="en-US" alt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m:t>
                                          </m:r>
                                        </m:sup>
                                      </m:sSup>
                                    </m:num>
                                    <m:den>
                                      <m:sSup>
                                        <m:sSupPr>
                                          <m:ctrlPr>
                                            <a:rPr lang="en-US" sz="2400" i="1">
                                              <a:latin typeface="Cambria Math" panose="02040503050406030204" pitchFamily="18" charset="0"/>
                                            </a:rPr>
                                          </m:ctrlPr>
                                        </m:sSupPr>
                                        <m:e>
                                          <m:r>
                                            <a:rPr lang="en-US" sz="2400" i="1">
                                              <a:latin typeface="Cambria Math" panose="02040503050406030204" pitchFamily="18" charset="0"/>
                                            </a:rPr>
                                            <m:t>𝑅</m:t>
                                          </m:r>
                                        </m:e>
                                        <m:sup>
                                          <m:r>
                                            <a:rPr lang="en-US" sz="2400" i="1">
                                              <a:latin typeface="Cambria Math" panose="02040503050406030204" pitchFamily="18" charset="0"/>
                                            </a:rPr>
                                            <m:t>+</m:t>
                                          </m:r>
                                        </m:sup>
                                      </m:sSup>
                                    </m:den>
                                  </m:f>
                                </m:e>
                              </m:d>
                            </m:num>
                            <m:den>
                              <m:d>
                                <m:dPr>
                                  <m:begChr m:val="{"/>
                                  <m:endChr m:val="}"/>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r>
                                        <a:rPr lang="en-US" altLang="en-US" sz="2400" i="1">
                                          <a:latin typeface="Cambria Math" panose="02040503050406030204" pitchFamily="18" charset="0"/>
                                        </a:rPr>
                                        <m:t>1</m:t>
                                      </m:r>
                                    </m:num>
                                    <m:den>
                                      <m:r>
                                        <a:rPr lang="en-US" sz="2400" i="1">
                                          <a:solidFill>
                                            <a:srgbClr val="000000"/>
                                          </a:solidFill>
                                          <a:latin typeface="Cambria Math" panose="02040503050406030204" pitchFamily="18" charset="0"/>
                                        </a:rPr>
                                        <m:t>𝑃𝑟</m:t>
                                      </m:r>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𝑃𝑟</m:t>
                                          </m:r>
                                        </m:e>
                                        <m:sub>
                                          <m:r>
                                            <a:rPr lang="en-US" sz="2400" i="1">
                                              <a:solidFill>
                                                <a:srgbClr val="000000"/>
                                              </a:solidFill>
                                              <a:latin typeface="Cambria Math" panose="02040503050406030204" pitchFamily="18" charset="0"/>
                                            </a:rPr>
                                            <m:t>𝑇</m:t>
                                          </m:r>
                                        </m:sub>
                                      </m:sSub>
                                    </m:den>
                                  </m:f>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𝜈</m:t>
                                          </m:r>
                                        </m:e>
                                        <m:sub>
                                          <m:r>
                                            <a:rPr lang="en-US" sz="2400" i="1">
                                              <a:solidFill>
                                                <a:srgbClr val="000000"/>
                                              </a:solidFill>
                                              <a:latin typeface="Cambria Math" panose="02040503050406030204" pitchFamily="18" charset="0"/>
                                            </a:rPr>
                                            <m:t>𝑇</m:t>
                                          </m:r>
                                        </m:sub>
                                      </m:sSub>
                                    </m:num>
                                    <m:den>
                                      <m:r>
                                        <a:rPr lang="en-IN" sz="2400" i="1">
                                          <a:solidFill>
                                            <a:srgbClr val="000000"/>
                                          </a:solidFill>
                                          <a:latin typeface="Cambria Math" panose="02040503050406030204" pitchFamily="18" charset="0"/>
                                        </a:rPr>
                                        <m:t>𝜈</m:t>
                                      </m:r>
                                    </m:den>
                                  </m:f>
                                </m:e>
                              </m:d>
                            </m:den>
                          </m:f>
                          <m:r>
                            <a:rPr lang="en-US" altLang="en-US" sz="2400" b="0" i="1" smtClean="0">
                              <a:latin typeface="Cambria Math" panose="02040503050406030204" pitchFamily="18" charset="0"/>
                              <a:ea typeface="Cambria Math" panose="02040503050406030204" pitchFamily="18" charset="0"/>
                            </a:rPr>
                            <m:t>𝑑</m:t>
                          </m:r>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e>
                      </m:nary>
                    </m:oMath>
                  </m:oMathPara>
                </a14:m>
                <a:endParaRPr lang="en-US" sz="2400" dirty="0">
                  <a:solidFill>
                    <a:srgbClr val="000000"/>
                  </a:solidFill>
                </a:endParaRPr>
              </a:p>
              <a:p>
                <a:pPr marL="0" indent="0">
                  <a:buNone/>
                </a:pPr>
                <a:r>
                  <a:rPr lang="en-US" sz="2400" dirty="0"/>
                  <a:t>In the viscous sublayer (</a:t>
                </a:r>
                <a:r>
                  <a:rPr lang="en-US" sz="2400" i="1" dirty="0"/>
                  <a:t>y</a:t>
                </a:r>
                <a:r>
                  <a:rPr lang="en-US" sz="2400" i="1" baseline="30000" dirty="0"/>
                  <a:t>+</a:t>
                </a:r>
                <a:r>
                  <a:rPr lang="en-US" sz="2400" dirty="0"/>
                  <a:t>&lt; 5) , we know that</a:t>
                </a:r>
              </a:p>
              <a:p>
                <a:pPr marL="0" indent="0">
                  <a:buNone/>
                </a:pPr>
                <a:endParaRPr lang="en-US" sz="2400" dirty="0">
                  <a:solidFill>
                    <a:srgbClr val="000000"/>
                  </a:solidFill>
                </a:endParaRPr>
              </a:p>
              <a:p>
                <a:pPr marL="0" indent="0" algn="ctr">
                  <a:buNone/>
                </a:pPr>
                <a14:m>
                  <m:oMath xmlns:m="http://schemas.openxmlformats.org/officeDocument/2006/math">
                    <m:f>
                      <m:fPr>
                        <m:ctrlPr>
                          <a:rPr lang="en-US" sz="2400" i="1">
                            <a:solidFill>
                              <a:srgbClr val="000000"/>
                            </a:solidFill>
                            <a:latin typeface="Cambria Math" panose="02040503050406030204" pitchFamily="18" charset="0"/>
                          </a:rPr>
                        </m:ctrlPr>
                      </m:fPr>
                      <m:num>
                        <m:r>
                          <a:rPr lang="en-US" altLang="en-US" sz="2400" i="1">
                            <a:latin typeface="Cambria Math" panose="02040503050406030204" pitchFamily="18" charset="0"/>
                          </a:rPr>
                          <m:t>1</m:t>
                        </m:r>
                      </m:num>
                      <m:den>
                        <m:r>
                          <a:rPr lang="en-US" sz="2400" i="1">
                            <a:solidFill>
                              <a:srgbClr val="000000"/>
                            </a:solidFill>
                            <a:latin typeface="Cambria Math" panose="02040503050406030204" pitchFamily="18" charset="0"/>
                          </a:rPr>
                          <m:t>𝑃𝑟</m:t>
                        </m:r>
                      </m:den>
                    </m:f>
                    <m:r>
                      <a:rPr lang="en-US" sz="2400" b="0" i="1" smtClean="0">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1</m:t>
                        </m:r>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𝑃𝑟</m:t>
                            </m:r>
                          </m:e>
                          <m:sub>
                            <m:r>
                              <a:rPr lang="en-US" sz="2400" i="1">
                                <a:solidFill>
                                  <a:srgbClr val="000000"/>
                                </a:solidFill>
                                <a:latin typeface="Cambria Math" panose="02040503050406030204" pitchFamily="18" charset="0"/>
                              </a:rPr>
                              <m:t>𝑇</m:t>
                            </m:r>
                          </m:sub>
                        </m:sSub>
                      </m:den>
                    </m:f>
                    <m:f>
                      <m:fPr>
                        <m:ctrlPr>
                          <a:rPr lang="en-IN" sz="2400" i="1">
                            <a:solidFill>
                              <a:srgbClr val="000000"/>
                            </a:solidFill>
                            <a:latin typeface="Cambria Math" panose="02040503050406030204" pitchFamily="18" charset="0"/>
                          </a:rPr>
                        </m:ctrlPr>
                      </m:fPr>
                      <m:num>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𝜈</m:t>
                            </m:r>
                          </m:e>
                          <m:sub>
                            <m:r>
                              <a:rPr lang="en-US" sz="2400" i="1">
                                <a:solidFill>
                                  <a:srgbClr val="000000"/>
                                </a:solidFill>
                                <a:latin typeface="Cambria Math" panose="02040503050406030204" pitchFamily="18" charset="0"/>
                              </a:rPr>
                              <m:t>𝑇</m:t>
                            </m:r>
                          </m:sub>
                        </m:sSub>
                      </m:num>
                      <m:den>
                        <m:r>
                          <a:rPr lang="en-IN" sz="2400" i="1">
                            <a:solidFill>
                              <a:srgbClr val="000000"/>
                            </a:solidFill>
                            <a:latin typeface="Cambria Math" panose="02040503050406030204" pitchFamily="18" charset="0"/>
                          </a:rPr>
                          <m:t>𝜈</m:t>
                        </m:r>
                      </m:den>
                    </m:f>
                  </m:oMath>
                </a14:m>
                <a:r>
                  <a:rPr lang="en-US" sz="2400" dirty="0">
                    <a:solidFill>
                      <a:srgbClr val="000000"/>
                    </a:solidFill>
                  </a:rPr>
                  <a:t> &amp; </a:t>
                </a:r>
                <a14:m>
                  <m:oMath xmlns:m="http://schemas.openxmlformats.org/officeDocument/2006/math">
                    <m:d>
                      <m:dPr>
                        <m:begChr m:val="{"/>
                        <m:endChr m:val="}"/>
                        <m:ctrlPr>
                          <a:rPr lang="en-US" altLang="en-US" sz="2400" i="1">
                            <a:latin typeface="Cambria Math" panose="02040503050406030204" pitchFamily="18" charset="0"/>
                          </a:rPr>
                        </m:ctrlPr>
                      </m:dPr>
                      <m:e>
                        <m:r>
                          <a:rPr lang="en-US" sz="2400" i="1">
                            <a:latin typeface="Cambria Math" panose="02040503050406030204" pitchFamily="18" charset="0"/>
                          </a:rPr>
                          <m:t>1−</m:t>
                        </m:r>
                        <m:f>
                          <m:fPr>
                            <m:ctrlPr>
                              <a:rPr lang="en-US" sz="2400" i="1">
                                <a:latin typeface="Cambria Math" panose="02040503050406030204" pitchFamily="18" charset="0"/>
                              </a:rPr>
                            </m:ctrlPr>
                          </m:fPr>
                          <m:num>
                            <m:sSup>
                              <m:sSupPr>
                                <m:ctrlPr>
                                  <a:rPr lang="en-US" sz="2400" i="1">
                                    <a:latin typeface="Cambria Math" panose="02040503050406030204" pitchFamily="18" charset="0"/>
                                  </a:rPr>
                                </m:ctrlPr>
                              </m:sSupPr>
                              <m:e>
                                <m:r>
                                  <a:rPr lang="en-US" sz="2400" i="1">
                                    <a:latin typeface="Cambria Math" panose="02040503050406030204" pitchFamily="18" charset="0"/>
                                  </a:rPr>
                                  <m:t>𝑦</m:t>
                                </m:r>
                              </m:e>
                              <m:sup>
                                <m:r>
                                  <a:rPr lang="en-US" sz="2400" i="1">
                                    <a:latin typeface="Cambria Math" panose="02040503050406030204" pitchFamily="18" charset="0"/>
                                  </a:rPr>
                                  <m:t>+</m:t>
                                </m:r>
                              </m:sup>
                            </m:sSup>
                          </m:num>
                          <m:den>
                            <m:sSup>
                              <m:sSupPr>
                                <m:ctrlPr>
                                  <a:rPr lang="en-US" sz="2400" i="1">
                                    <a:latin typeface="Cambria Math" panose="02040503050406030204" pitchFamily="18" charset="0"/>
                                  </a:rPr>
                                </m:ctrlPr>
                              </m:sSupPr>
                              <m:e>
                                <m:r>
                                  <a:rPr lang="en-US" sz="2400" i="1">
                                    <a:latin typeface="Cambria Math" panose="02040503050406030204" pitchFamily="18" charset="0"/>
                                  </a:rPr>
                                  <m:t>𝑅</m:t>
                                </m:r>
                              </m:e>
                              <m:sup>
                                <m:r>
                                  <a:rPr lang="en-US" sz="2400" i="1">
                                    <a:latin typeface="Cambria Math" panose="02040503050406030204" pitchFamily="18" charset="0"/>
                                  </a:rPr>
                                  <m:t>+</m:t>
                                </m:r>
                              </m:sup>
                            </m:sSup>
                          </m:den>
                        </m:f>
                      </m:e>
                    </m:d>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m:t>
                    </m:r>
                  </m:oMath>
                </a14:m>
                <a:endParaRPr lang="en-US" sz="2400" dirty="0">
                  <a:solidFill>
                    <a:srgbClr val="000000"/>
                  </a:solidFill>
                </a:endParaRPr>
              </a:p>
              <a:p>
                <a:pPr marL="0" indent="0">
                  <a:buNone/>
                </a:pPr>
                <a:endParaRPr lang="en-US" sz="2400" dirty="0">
                  <a:solidFill>
                    <a:srgbClr val="000000"/>
                  </a:solidFill>
                </a:endParaRPr>
              </a:p>
              <a:p>
                <a:pPr marL="0" indent="0">
                  <a:buNone/>
                </a:pPr>
                <a14:m>
                  <m:oMath xmlns:m="http://schemas.openxmlformats.org/officeDocument/2006/math">
                    <m:sSup>
                      <m:sSupPr>
                        <m:ctrlPr>
                          <a:rPr lang="en-US" altLang="en-US" sz="2400" i="1">
                            <a:latin typeface="Cambria Math" panose="02040503050406030204" pitchFamily="18" charset="0"/>
                            <a:ea typeface="Cambria Math" panose="02040503050406030204" pitchFamily="18" charset="0"/>
                          </a:rPr>
                        </m:ctrlPr>
                      </m:sSupPr>
                      <m:e>
                        <m:r>
                          <a:rPr lang="en-US" altLang="en-US" sz="240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𝐼𝑛</m:t>
                        </m:r>
                        <m:r>
                          <a:rPr lang="en-US" altLang="en-US" sz="2400" b="0" i="1" smtClean="0">
                            <a:latin typeface="Cambria Math" panose="02040503050406030204" pitchFamily="18" charset="0"/>
                            <a:ea typeface="Cambria Math" panose="02040503050406030204" pitchFamily="18" charset="0"/>
                          </a:rPr>
                          <m:t> </m:t>
                        </m:r>
                        <m:r>
                          <a:rPr lang="en-US" altLang="en-US" sz="2400" b="0" i="1" smtClean="0">
                            <a:latin typeface="Cambria Math" panose="02040503050406030204" pitchFamily="18" charset="0"/>
                            <a:ea typeface="Cambria Math" panose="02040503050406030204" pitchFamily="18" charset="0"/>
                          </a:rPr>
                          <m:t>𝑣𝑖𝑠𝑐𝑜𝑢𝑠</m:t>
                        </m:r>
                        <m:r>
                          <a:rPr lang="en-US" altLang="en-US" sz="2400" b="0" i="1" smtClean="0">
                            <a:latin typeface="Cambria Math" panose="02040503050406030204" pitchFamily="18" charset="0"/>
                            <a:ea typeface="Cambria Math" panose="02040503050406030204" pitchFamily="18" charset="0"/>
                          </a:rPr>
                          <m:t> (</m:t>
                        </m:r>
                        <m:r>
                          <a:rPr lang="en-US" altLang="en-US" sz="2400" b="0" i="1" smtClean="0">
                            <a:latin typeface="Cambria Math" panose="02040503050406030204" pitchFamily="18" charset="0"/>
                            <a:ea typeface="Cambria Math" panose="02040503050406030204" pitchFamily="18" charset="0"/>
                          </a:rPr>
                          <m:t>𝑙𝑎𝑚𝑖𝑛𝑎𝑟</m:t>
                        </m:r>
                        <m:r>
                          <a:rPr lang="en-US" altLang="en-US" sz="2400" b="0" i="1" smtClean="0">
                            <a:latin typeface="Cambria Math" panose="02040503050406030204" pitchFamily="18" charset="0"/>
                            <a:ea typeface="Cambria Math" panose="02040503050406030204" pitchFamily="18" charset="0"/>
                          </a:rPr>
                          <m:t> </m:t>
                        </m:r>
                        <m:r>
                          <a:rPr lang="en-US" altLang="en-US" sz="2400" b="0" i="1" smtClean="0">
                            <a:latin typeface="Cambria Math" panose="02040503050406030204" pitchFamily="18" charset="0"/>
                            <a:ea typeface="Cambria Math" panose="02040503050406030204" pitchFamily="18" charset="0"/>
                          </a:rPr>
                          <m:t>𝑠𝑢𝑏𝑙𝑎𝑦𝑒𝑟</m:t>
                        </m:r>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oMath>
                </a14:m>
                <a:r>
                  <a:rPr lang="en-US" sz="2400" dirty="0">
                    <a:solidFill>
                      <a:srgbClr val="000000"/>
                    </a:solidFill>
                  </a:rPr>
                  <a:t>=</a:t>
                </a:r>
                <a:r>
                  <a:rPr lang="en-US" sz="2400" dirty="0" err="1">
                    <a:solidFill>
                      <a:srgbClr val="000000"/>
                    </a:solidFill>
                  </a:rPr>
                  <a:t>Pr</a:t>
                </a:r>
                <a:r>
                  <a:rPr lang="en-US" sz="2400" dirty="0">
                    <a:solidFill>
                      <a:srgbClr val="000000"/>
                    </a:solidFill>
                  </a:rPr>
                  <a:t> </a:t>
                </a:r>
                <a14:m>
                  <m:oMath xmlns:m="http://schemas.openxmlformats.org/officeDocument/2006/math">
                    <m:sSup>
                      <m:sSupPr>
                        <m:ctrlPr>
                          <a:rPr lang="en-US" altLang="en-US" sz="2400" i="1">
                            <a:latin typeface="Cambria Math" panose="02040503050406030204" pitchFamily="18" charset="0"/>
                            <a:ea typeface="Cambria Math" panose="02040503050406030204" pitchFamily="18" charset="0"/>
                          </a:rPr>
                        </m:ctrlPr>
                      </m:sSupPr>
                      <m:e>
                        <m:r>
                          <a:rPr lang="en-US" altLang="en-US" sz="2400" i="1">
                            <a:latin typeface="Cambria Math" panose="02040503050406030204" pitchFamily="18" charset="0"/>
                            <a:ea typeface="Cambria Math" panose="02040503050406030204" pitchFamily="18" charset="0"/>
                          </a:rPr>
                          <m:t>𝑦</m:t>
                        </m:r>
                      </m:e>
                      <m:sup>
                        <m:r>
                          <a:rPr lang="en-US" altLang="en-US" sz="2400" i="1">
                            <a:latin typeface="Cambria Math" panose="02040503050406030204" pitchFamily="18" charset="0"/>
                            <a:ea typeface="Cambria Math" panose="02040503050406030204" pitchFamily="18" charset="0"/>
                          </a:rPr>
                          <m:t>+</m:t>
                        </m:r>
                      </m:sup>
                    </m:sSup>
                  </m:oMath>
                </a14:m>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7A86AD9E-F7AD-8095-1572-7DB35C4FF962}"/>
                  </a:ext>
                </a:extLst>
              </p:cNvPr>
              <p:cNvSpPr>
                <a:spLocks noGrp="1" noRot="1" noChangeAspect="1" noMove="1" noResize="1" noEditPoints="1" noAdjustHandles="1" noChangeArrowheads="1" noChangeShapeType="1" noTextEdit="1"/>
              </p:cNvSpPr>
              <p:nvPr>
                <p:ph idx="1"/>
              </p:nvPr>
            </p:nvSpPr>
            <p:spPr>
              <a:xfrm>
                <a:off x="365900" y="1178371"/>
                <a:ext cx="8686800" cy="5543104"/>
              </a:xfrm>
              <a:blipFill>
                <a:blip r:embed="rId2"/>
                <a:stretch>
                  <a:fillRect l="-1053" t="-879" b="-1429"/>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1FFE9E99-27C0-F2CB-6516-26BE9526DA3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F8E5B14-703A-8E0B-42DA-871D68DD0CCB}"/>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1D39F31B-E34A-7BB5-4132-75B097BE1B73}"/>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EB473E76-CA63-984D-3C25-C24F89836447}"/>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B8C67E48-D152-9EE7-D287-BE4D10EDDB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E0AEB00-C46E-8468-973E-6448770DA1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704C1FB7-A4CE-26C8-883F-CDB2FA2076AE}"/>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DEC7D2CC-D71A-F3B3-97C7-3702A1371C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2954A2BD-BCC3-E172-98DC-6B0DB1A576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131BDC2A-B0EC-E6FE-9B75-23E772E96663}"/>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546AEA6B-AF24-E34B-4D85-81900FDCE7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D5E41C0E-52EE-A8CB-F0C8-DCE4874628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59A715E9-0929-E597-643C-6D7B2BA8E3AB}"/>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C4866C7-6593-5742-FB9F-B8336025F1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7A6FDA70-2E6E-A7B8-CD52-E9FC13BA86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8A26CC63-136F-BE14-95FD-887F6E53BBA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3329665-6FCB-93FC-87BF-A1C2ACF923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7">
            <a:extLst>
              <a:ext uri="{FF2B5EF4-FFF2-40B4-BE49-F238E27FC236}">
                <a16:creationId xmlns:a16="http://schemas.microsoft.com/office/drawing/2014/main" id="{2F8AD3BA-AC4A-41F4-42B6-34139C6EF3CA}"/>
              </a:ext>
            </a:extLst>
          </p:cNvPr>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6400"/>
                    </a14:imgEffect>
                  </a14:imgLayer>
                </a14:imgProps>
              </a:ext>
            </a:extLst>
          </a:blip>
          <a:stretch>
            <a:fillRect/>
          </a:stretch>
        </p:blipFill>
        <p:spPr>
          <a:xfrm>
            <a:off x="401320" y="1524000"/>
            <a:ext cx="8546426" cy="3291254"/>
          </a:xfrm>
          <a:prstGeom prst="rect">
            <a:avLst/>
          </a:prstGeom>
        </p:spPr>
      </p:pic>
    </p:spTree>
    <p:extLst>
      <p:ext uri="{BB962C8B-B14F-4D97-AF65-F5344CB8AC3E}">
        <p14:creationId xmlns:p14="http://schemas.microsoft.com/office/powerpoint/2010/main" val="72729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1B9A-4C3F-C9E4-2E3E-9038E560BE6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8B6819C-612E-4FD3-746B-EA86FF6C9B75}"/>
              </a:ext>
            </a:extLst>
          </p:cNvPr>
          <p:cNvPicPr>
            <a:picLocks noChangeAspect="1"/>
          </p:cNvPicPr>
          <p:nvPr/>
        </p:nvPicPr>
        <p:blipFill>
          <a:blip r:embed="rId2">
            <a:duotone>
              <a:prstClr val="black"/>
              <a:schemeClr val="accent2">
                <a:tint val="45000"/>
                <a:satMod val="400000"/>
              </a:schemeClr>
            </a:duotone>
          </a:blip>
          <a:stretch>
            <a:fillRect/>
          </a:stretch>
        </p:blipFill>
        <p:spPr>
          <a:xfrm>
            <a:off x="401320" y="854076"/>
            <a:ext cx="8546426" cy="2819400"/>
          </a:xfrm>
          <a:prstGeom prst="rect">
            <a:avLst/>
          </a:prstGeom>
        </p:spPr>
      </p:pic>
      <p:sp>
        <p:nvSpPr>
          <p:cNvPr id="13317" name="Title 1">
            <a:extLst>
              <a:ext uri="{FF2B5EF4-FFF2-40B4-BE49-F238E27FC236}">
                <a16:creationId xmlns:a16="http://schemas.microsoft.com/office/drawing/2014/main" id="{BEE46A08-E321-A7B8-33D4-D42070E57CD0}"/>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 Buffer layer</a:t>
            </a:r>
            <a:endParaRPr lang="en-US" altLang="en-US" sz="2800" dirty="0"/>
          </a:p>
        </p:txBody>
      </p:sp>
      <p:sp>
        <p:nvSpPr>
          <p:cNvPr id="3" name="Content Placeholder 2">
            <a:extLst>
              <a:ext uri="{FF2B5EF4-FFF2-40B4-BE49-F238E27FC236}">
                <a16:creationId xmlns:a16="http://schemas.microsoft.com/office/drawing/2014/main" id="{E7ACE34B-5882-FF00-A0BA-637A3B459BC1}"/>
              </a:ext>
            </a:extLst>
          </p:cNvPr>
          <p:cNvSpPr>
            <a:spLocks noGrp="1"/>
          </p:cNvSpPr>
          <p:nvPr>
            <p:ph idx="1"/>
          </p:nvPr>
        </p:nvSpPr>
        <p:spPr>
          <a:xfrm>
            <a:off x="365900" y="3733800"/>
            <a:ext cx="8686800" cy="1219200"/>
          </a:xfrm>
        </p:spPr>
        <p:txBody>
          <a:bodyPr/>
          <a:lstStyle/>
          <a:p>
            <a:r>
              <a:rPr lang="en-US" sz="2400" dirty="0"/>
              <a:t>In the buffer layer (5 &lt; y</a:t>
            </a:r>
            <a:r>
              <a:rPr lang="en-US" sz="2400" baseline="30000" dirty="0"/>
              <a:t>+</a:t>
            </a:r>
            <a:r>
              <a:rPr lang="en-US" sz="2400" dirty="0"/>
              <a:t> &lt; 30) both molecular and turbulent diffusivities are  important.</a:t>
            </a:r>
          </a:p>
          <a:p>
            <a:r>
              <a:rPr lang="en-US" sz="2400" dirty="0"/>
              <a:t>The non-dimensional temperature profile in buffer layer is:</a:t>
            </a:r>
          </a:p>
          <a:p>
            <a:endParaRPr lang="en-US" sz="2400" dirty="0"/>
          </a:p>
          <a:p>
            <a:endParaRPr lang="en-US" sz="2400" dirty="0">
              <a:solidFill>
                <a:srgbClr val="000000"/>
              </a:solidFill>
            </a:endParaRPr>
          </a:p>
        </p:txBody>
      </p:sp>
      <p:grpSp>
        <p:nvGrpSpPr>
          <p:cNvPr id="2" name="Group 38">
            <a:extLst>
              <a:ext uri="{FF2B5EF4-FFF2-40B4-BE49-F238E27FC236}">
                <a16:creationId xmlns:a16="http://schemas.microsoft.com/office/drawing/2014/main" id="{584489AC-CDCA-6A72-2430-6799053D94D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4B4FAD4-A08F-EB56-34D5-738B8736E11B}"/>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5C0858E-BFD8-94B0-FC64-CD17424D7340}"/>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BDC00714-987E-D0D5-8227-A89BAB21FD4A}"/>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17B458C3-B77B-B5DB-722B-53266B96B5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3761301-610A-BFB0-157C-1DDA95139B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23320388-A188-BFAC-A549-35523BC209F1}"/>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ADD19C38-DE97-D69A-2AAF-EBC6C803FC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C21AFF3C-9098-72CD-4010-D19C7D1482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A0BEBE42-8271-3895-E214-3D11F406009C}"/>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A7850C2-7715-A9D3-42A0-ACC31952CB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97C81B38-1E57-8B38-8A15-F3A35DF1AB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B60600CF-42F7-E60E-D5E3-DA81CFE1E8E4}"/>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E82D599-5F06-0A44-DD77-4B67526042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AFD8122A-C9EB-F1C9-7484-9FCC8493A7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3426C0F9-125B-4A56-99BC-6A56CC43497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102C67E-07BD-479C-6CDA-E55719131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D3490AA-3BDB-58D7-2CF9-1C3AE1CFAA95}"/>
                  </a:ext>
                </a:extLst>
              </p:cNvPr>
              <p:cNvSpPr txBox="1"/>
              <p:nvPr/>
            </p:nvSpPr>
            <p:spPr>
              <a:xfrm>
                <a:off x="1785649" y="5173824"/>
                <a:ext cx="6062951" cy="922176"/>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=5</m:t>
                      </m:r>
                      <m:d>
                        <m:dPr>
                          <m:begChr m:val="{"/>
                          <m:endChr m:val="}"/>
                          <m:ctrlPr>
                            <a:rPr lang="en-US" altLang="en-US" sz="2400" b="0" i="1" smtClean="0">
                              <a:latin typeface="Cambria Math" panose="02040503050406030204" pitchFamily="18" charset="0"/>
                              <a:ea typeface="Cambria Math" panose="02040503050406030204" pitchFamily="18" charset="0"/>
                            </a:rPr>
                          </m:ctrlPr>
                        </m:dPr>
                        <m:e>
                          <m:r>
                            <a:rPr lang="en-US" altLang="en-US" sz="2400" b="0" i="1" smtClean="0">
                              <a:latin typeface="Cambria Math" panose="02040503050406030204" pitchFamily="18" charset="0"/>
                              <a:ea typeface="Cambria Math" panose="02040503050406030204" pitchFamily="18" charset="0"/>
                            </a:rPr>
                            <m:t>𝑃𝑟</m:t>
                          </m:r>
                          <m:r>
                            <a:rPr lang="en-US" altLang="en-US" sz="2400" b="0" i="1" smtClean="0">
                              <a:latin typeface="Cambria Math" panose="02040503050406030204" pitchFamily="18" charset="0"/>
                              <a:ea typeface="Cambria Math" panose="02040503050406030204" pitchFamily="18" charset="0"/>
                            </a:rPr>
                            <m:t>+</m:t>
                          </m:r>
                          <m:sSub>
                            <m:sSubPr>
                              <m:ctrlPr>
                                <a:rPr lang="en-US" altLang="en-US" sz="2400" b="0" i="1" smtClean="0">
                                  <a:latin typeface="Cambria Math" panose="02040503050406030204" pitchFamily="18" charset="0"/>
                                  <a:ea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𝑃𝑟</m:t>
                              </m:r>
                            </m:e>
                            <m:sub>
                              <m:r>
                                <a:rPr lang="en-US" altLang="en-US" sz="2400" b="0" i="1" smtClean="0">
                                  <a:latin typeface="Cambria Math" panose="02040503050406030204" pitchFamily="18" charset="0"/>
                                  <a:ea typeface="Cambria Math" panose="02040503050406030204" pitchFamily="18" charset="0"/>
                                </a:rPr>
                                <m:t>𝑡</m:t>
                              </m:r>
                            </m:sub>
                          </m:sSub>
                          <m:r>
                            <a:rPr lang="en-US" altLang="en-US" sz="2400" b="0" i="1" smtClean="0">
                              <a:latin typeface="Cambria Math" panose="02040503050406030204" pitchFamily="18" charset="0"/>
                              <a:ea typeface="Cambria Math" panose="02040503050406030204" pitchFamily="18" charset="0"/>
                            </a:rPr>
                            <m:t>𝑙𝑛</m:t>
                          </m:r>
                          <m:d>
                            <m:dPr>
                              <m:begChr m:val="["/>
                              <m:endChr m:val="]"/>
                              <m:ctrlPr>
                                <a:rPr lang="en-US" altLang="en-US" sz="2400" b="0" i="1" smtClean="0">
                                  <a:latin typeface="Cambria Math" panose="02040503050406030204" pitchFamily="18" charset="0"/>
                                  <a:ea typeface="Cambria Math" panose="02040503050406030204" pitchFamily="18" charset="0"/>
                                </a:rPr>
                              </m:ctrlPr>
                            </m:dPr>
                            <m:e>
                              <m:r>
                                <a:rPr lang="en-US" altLang="en-US" sz="2400" b="0" i="1" smtClean="0">
                                  <a:latin typeface="Cambria Math" panose="02040503050406030204" pitchFamily="18" charset="0"/>
                                  <a:ea typeface="Cambria Math" panose="02040503050406030204" pitchFamily="18" charset="0"/>
                                </a:rPr>
                                <m:t>1+</m:t>
                              </m:r>
                              <m:f>
                                <m:fPr>
                                  <m:ctrlPr>
                                    <a:rPr lang="en-US" altLang="en-US" sz="2400" b="0" i="1" smtClean="0">
                                      <a:latin typeface="Cambria Math" panose="02040503050406030204" pitchFamily="18" charset="0"/>
                                      <a:ea typeface="Cambria Math" panose="02040503050406030204" pitchFamily="18" charset="0"/>
                                    </a:rPr>
                                  </m:ctrlPr>
                                </m:fPr>
                                <m:num>
                                  <m:r>
                                    <a:rPr lang="en-US" altLang="en-US" sz="2400" b="0" i="1" smtClean="0">
                                      <a:latin typeface="Cambria Math" panose="02040503050406030204" pitchFamily="18" charset="0"/>
                                      <a:ea typeface="Cambria Math" panose="02040503050406030204" pitchFamily="18" charset="0"/>
                                    </a:rPr>
                                    <m:t>𝑃𝑟</m:t>
                                  </m:r>
                                </m:num>
                                <m:den>
                                  <m:sSub>
                                    <m:sSubPr>
                                      <m:ctrlPr>
                                        <a:rPr lang="en-US" altLang="en-US" sz="2400" b="0" i="1" smtClean="0">
                                          <a:latin typeface="Cambria Math" panose="02040503050406030204" pitchFamily="18" charset="0"/>
                                          <a:ea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𝑃𝑟</m:t>
                                      </m:r>
                                    </m:e>
                                    <m:sub>
                                      <m:r>
                                        <a:rPr lang="en-US" altLang="en-US" sz="2400" b="0" i="1" smtClean="0">
                                          <a:latin typeface="Cambria Math" panose="02040503050406030204" pitchFamily="18" charset="0"/>
                                          <a:ea typeface="Cambria Math" panose="02040503050406030204" pitchFamily="18" charset="0"/>
                                        </a:rPr>
                                        <m:t>𝑡</m:t>
                                      </m:r>
                                    </m:sub>
                                  </m:sSub>
                                </m:den>
                              </m:f>
                              <m:d>
                                <m:dPr>
                                  <m:ctrlPr>
                                    <a:rPr lang="en-US" altLang="en-US" sz="2400" b="0" i="1" smtClean="0">
                                      <a:latin typeface="Cambria Math" panose="02040503050406030204" pitchFamily="18" charset="0"/>
                                      <a:ea typeface="Cambria Math" panose="02040503050406030204" pitchFamily="18" charset="0"/>
                                    </a:rPr>
                                  </m:ctrlPr>
                                </m:dPr>
                                <m:e>
                                  <m:f>
                                    <m:fPr>
                                      <m:ctrlPr>
                                        <a:rPr lang="en-US" altLang="en-US" sz="2400" b="0" i="1" smtClean="0">
                                          <a:latin typeface="Cambria Math" panose="02040503050406030204" pitchFamily="18" charset="0"/>
                                          <a:ea typeface="Cambria Math" panose="02040503050406030204" pitchFamily="18" charset="0"/>
                                        </a:rPr>
                                      </m:ctrlPr>
                                    </m:fPr>
                                    <m:num>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num>
                                    <m:den>
                                      <m:r>
                                        <a:rPr lang="en-US" altLang="en-US" sz="2400" b="0" i="1" smtClean="0">
                                          <a:latin typeface="Cambria Math" panose="02040503050406030204" pitchFamily="18" charset="0"/>
                                          <a:ea typeface="Cambria Math" panose="02040503050406030204" pitchFamily="18" charset="0"/>
                                        </a:rPr>
                                        <m:t>5</m:t>
                                      </m:r>
                                    </m:den>
                                  </m:f>
                                  <m:r>
                                    <a:rPr lang="en-US" altLang="en-US" sz="2400" b="0" i="1" smtClean="0">
                                      <a:latin typeface="Cambria Math" panose="02040503050406030204" pitchFamily="18" charset="0"/>
                                      <a:ea typeface="Cambria Math" panose="02040503050406030204" pitchFamily="18" charset="0"/>
                                    </a:rPr>
                                    <m:t>−1</m:t>
                                  </m:r>
                                </m:e>
                              </m:d>
                            </m:e>
                          </m:d>
                        </m:e>
                      </m:d>
                    </m:oMath>
                  </m:oMathPara>
                </a14:m>
                <a:endParaRPr lang="en-US" sz="2400" dirty="0">
                  <a:solidFill>
                    <a:srgbClr val="000000"/>
                  </a:solidFill>
                </a:endParaRPr>
              </a:p>
            </p:txBody>
          </p:sp>
        </mc:Choice>
        <mc:Fallback xmlns="">
          <p:sp>
            <p:nvSpPr>
              <p:cNvPr id="24" name="TextBox 23">
                <a:extLst>
                  <a:ext uri="{FF2B5EF4-FFF2-40B4-BE49-F238E27FC236}">
                    <a16:creationId xmlns:a16="http://schemas.microsoft.com/office/drawing/2014/main" id="{3D3490AA-3BDB-58D7-2CF9-1C3AE1CFAA95}"/>
                  </a:ext>
                </a:extLst>
              </p:cNvPr>
              <p:cNvSpPr txBox="1">
                <a:spLocks noRot="1" noChangeAspect="1" noMove="1" noResize="1" noEditPoints="1" noAdjustHandles="1" noChangeArrowheads="1" noChangeShapeType="1" noTextEdit="1"/>
              </p:cNvSpPr>
              <p:nvPr/>
            </p:nvSpPr>
            <p:spPr>
              <a:xfrm>
                <a:off x="1785649" y="5173824"/>
                <a:ext cx="6062951" cy="92217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9344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B8A51-FA16-4975-1337-0406FC8BE83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D07268A-BF90-652F-5E77-8D62314063CA}"/>
              </a:ext>
            </a:extLst>
          </p:cNvPr>
          <p:cNvPicPr>
            <a:picLocks noChangeAspect="1"/>
          </p:cNvPicPr>
          <p:nvPr/>
        </p:nvPicPr>
        <p:blipFill>
          <a:blip r:embed="rId2">
            <a:duotone>
              <a:prstClr val="black"/>
              <a:schemeClr val="accent2">
                <a:tint val="45000"/>
                <a:satMod val="400000"/>
              </a:schemeClr>
            </a:duotone>
          </a:blip>
          <a:stretch>
            <a:fillRect/>
          </a:stretch>
        </p:blipFill>
        <p:spPr>
          <a:xfrm>
            <a:off x="401320" y="854076"/>
            <a:ext cx="8546426" cy="2819400"/>
          </a:xfrm>
          <a:prstGeom prst="rect">
            <a:avLst/>
          </a:prstGeom>
        </p:spPr>
      </p:pic>
      <p:sp>
        <p:nvSpPr>
          <p:cNvPr id="13317" name="Title 1">
            <a:extLst>
              <a:ext uri="{FF2B5EF4-FFF2-40B4-BE49-F238E27FC236}">
                <a16:creationId xmlns:a16="http://schemas.microsoft.com/office/drawing/2014/main" id="{34F1B766-4890-A84C-2B3F-A45ABE7AADE8}"/>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 : Turbulent Core</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25349D-84B4-1DC1-EBD6-F68B6F453555}"/>
                  </a:ext>
                </a:extLst>
              </p:cNvPr>
              <p:cNvSpPr>
                <a:spLocks noGrp="1"/>
              </p:cNvSpPr>
              <p:nvPr>
                <p:ph idx="1"/>
              </p:nvPr>
            </p:nvSpPr>
            <p:spPr>
              <a:xfrm>
                <a:off x="365900" y="3733800"/>
                <a:ext cx="8686800" cy="1219200"/>
              </a:xfrm>
            </p:spPr>
            <p:txBody>
              <a:bodyPr/>
              <a:lstStyle/>
              <a:p>
                <a:r>
                  <a:rPr lang="en-US" sz="2400" dirty="0"/>
                  <a:t>Finally, in the fully turbulent core, where </a:t>
                </a:r>
                <a14:m>
                  <m:oMath xmlns:m="http://schemas.openxmlformats.org/officeDocument/2006/math">
                    <m:sSub>
                      <m:sSubPr>
                        <m:ctrlPr>
                          <a:rPr lang="en-US" sz="2400" i="1" smtClean="0">
                            <a:latin typeface="Cambria Math" panose="02040503050406030204" pitchFamily="18" charset="0"/>
                          </a:rPr>
                        </m:ctrlPr>
                      </m:sSubPr>
                      <m:e>
                        <m:r>
                          <m:rPr>
                            <m:nor/>
                          </m:rPr>
                          <a:rPr lang="en-US" sz="2400" dirty="0"/>
                          <m:t>ν</m:t>
                        </m:r>
                      </m:e>
                      <m:sub>
                        <m:r>
                          <a:rPr lang="en-US" sz="2400" b="0" i="1" smtClean="0">
                            <a:latin typeface="Cambria Math" panose="02040503050406030204" pitchFamily="18" charset="0"/>
                          </a:rPr>
                          <m:t>𝑡</m:t>
                        </m:r>
                      </m:sub>
                    </m:sSub>
                  </m:oMath>
                </a14:m>
                <a:r>
                  <a:rPr lang="en-US" sz="2400" dirty="0"/>
                  <a:t>≫ </a:t>
                </a:r>
                <a14:m>
                  <m:oMath xmlns:m="http://schemas.openxmlformats.org/officeDocument/2006/math">
                    <m:sSub>
                      <m:sSubPr>
                        <m:ctrlPr>
                          <a:rPr lang="en-US" sz="2400" i="1">
                            <a:latin typeface="Cambria Math" panose="02040503050406030204" pitchFamily="18" charset="0"/>
                          </a:rPr>
                        </m:ctrlPr>
                      </m:sSubPr>
                      <m:e>
                        <m:r>
                          <m:rPr>
                            <m:nor/>
                          </m:rPr>
                          <a:rPr lang="en-US" sz="2400" dirty="0"/>
                          <m:t>ν</m:t>
                        </m:r>
                      </m:e>
                      <m:sub>
                        <m:r>
                          <a:rPr lang="en-US" sz="2400" b="0" i="1" dirty="0" smtClean="0">
                            <a:latin typeface="Cambria Math" panose="02040503050406030204" pitchFamily="18" charset="0"/>
                          </a:rPr>
                          <m:t>𝑀</m:t>
                        </m:r>
                      </m:sub>
                    </m:sSub>
                  </m:oMath>
                </a14:m>
                <a:r>
                  <a:rPr lang="en-US" sz="2400" dirty="0"/>
                  <a:t> , the non-dimensional temperature profile is given as: </a:t>
                </a:r>
              </a:p>
              <a:p>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BC25349D-84B4-1DC1-EBD6-F68B6F453555}"/>
                  </a:ext>
                </a:extLst>
              </p:cNvPr>
              <p:cNvSpPr>
                <a:spLocks noGrp="1" noRot="1" noChangeAspect="1" noMove="1" noResize="1" noEditPoints="1" noAdjustHandles="1" noChangeArrowheads="1" noChangeShapeType="1" noTextEdit="1"/>
              </p:cNvSpPr>
              <p:nvPr>
                <p:ph idx="1"/>
              </p:nvPr>
            </p:nvSpPr>
            <p:spPr>
              <a:xfrm>
                <a:off x="365900" y="3733800"/>
                <a:ext cx="8686800" cy="1219200"/>
              </a:xfrm>
              <a:blipFill>
                <a:blip r:embed="rId3"/>
                <a:stretch>
                  <a:fillRect l="-912" t="-4500"/>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361FCF14-84B0-2078-B2A7-7DE3262DC24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B1AC864-7A10-BA8A-8D74-81239331E8A3}"/>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101B70C-D2AE-8A96-D76B-85C5A86E581A}"/>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20DC8724-9583-D53B-1C05-B20AD9346B6F}"/>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3548C93F-8030-2F01-AA31-47C88EA157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538519A7-7813-9A66-CF6E-84F33CBBCA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93DB5C42-83F4-BA0A-73DA-1306D511420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93C95E74-37E0-C0A3-0097-0E267A46E1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57A7E5F-2D6E-0357-32BC-56076F4710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41ABD2C8-1A99-4272-4600-24D9FB6CF6BB}"/>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1D988C53-7359-AA90-18CC-811C47D0C4F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8C6C3074-B7E7-5A90-1F81-98A065BDF94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E734B01-086D-89A0-0DF4-0358A55A196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749662D-4D04-18AF-16A7-1368ADDB11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E722C52C-40DA-4EE6-A9BE-0ED583C7F9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827D6930-7F94-2F9B-5B2D-C6FEC3615C8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754C13C-76BA-74A0-FBCF-0B0923DE1D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0EC953D-8630-B3EC-CB66-E28EF9F51A49}"/>
                  </a:ext>
                </a:extLst>
              </p:cNvPr>
              <p:cNvSpPr txBox="1"/>
              <p:nvPr/>
            </p:nvSpPr>
            <p:spPr>
              <a:xfrm>
                <a:off x="533400" y="4495800"/>
                <a:ext cx="7282151" cy="971804"/>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d>
                        <m:dPr>
                          <m:begChr m:val=""/>
                          <m:endChr m:val="|"/>
                          <m:ctrlPr>
                            <a:rPr lang="en-US" altLang="en-US" sz="2400" b="0" i="1" smtClean="0">
                              <a:latin typeface="Cambria Math" panose="02040503050406030204" pitchFamily="18" charset="0"/>
                              <a:ea typeface="Cambria Math" panose="02040503050406030204" pitchFamily="18" charset="0"/>
                            </a:rPr>
                          </m:ctrlPr>
                        </m:dPr>
                        <m:e>
                          <m:sSubSup>
                            <m:sSubSupPr>
                              <m:ctrlPr>
                                <a:rPr lang="en-US" altLang="en-US" sz="2400" b="0" i="1" smtClean="0">
                                  <a:latin typeface="Cambria Math" panose="02040503050406030204" pitchFamily="18" charset="0"/>
                                  <a:ea typeface="Cambria Math" panose="02040503050406030204" pitchFamily="18" charset="0"/>
                                </a:rPr>
                              </m:ctrlPr>
                            </m:sSubSupPr>
                            <m:e>
                              <m:acc>
                                <m:accPr>
                                  <m:chr m:val="̅"/>
                                  <m:ctrlPr>
                                    <a:rPr lang="en-US" altLang="en-US" sz="2400" b="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e>
                            <m:sub>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=30</m:t>
                              </m:r>
                            </m:sub>
                            <m:sup>
                              <m:r>
                                <a:rPr lang="en-US" altLang="en-US" sz="2400" b="0" i="1" smtClean="0">
                                  <a:latin typeface="Cambria Math" panose="02040503050406030204" pitchFamily="18" charset="0"/>
                                  <a:ea typeface="Cambria Math" panose="02040503050406030204" pitchFamily="18" charset="0"/>
                                </a:rPr>
                                <m:t>+</m:t>
                              </m:r>
                            </m:sup>
                          </m:sSubSup>
                        </m:e>
                      </m:d>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3</m:t>
                          </m:r>
                          <m: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sz="2400" b="0" i="1" smtClean="0">
                                  <a:latin typeface="Cambria Math" panose="02040503050406030204" pitchFamily="18" charset="0"/>
                                  <a:ea typeface="Cambria Math" panose="02040503050406030204" pitchFamily="18" charset="0"/>
                                </a:rPr>
                              </m:ctrlPr>
                            </m:fPr>
                            <m:num>
                              <m:sSub>
                                <m:sSubPr>
                                  <m:ctrlPr>
                                    <a:rPr lang="en-US" altLang="en-US" sz="2400" b="0" i="1" smtClean="0">
                                      <a:latin typeface="Cambria Math" panose="02040503050406030204" pitchFamily="18" charset="0"/>
                                      <a:ea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𝑃𝑟</m:t>
                                  </m:r>
                                </m:e>
                                <m:sub>
                                  <m:r>
                                    <a:rPr lang="en-US" altLang="en-US" sz="2400" b="0" i="1" smtClean="0">
                                      <a:latin typeface="Cambria Math" panose="02040503050406030204" pitchFamily="18" charset="0"/>
                                      <a:ea typeface="Cambria Math" panose="02040503050406030204" pitchFamily="18" charset="0"/>
                                    </a:rPr>
                                    <m:t>𝑡</m:t>
                                  </m:r>
                                </m:sub>
                              </m:sSub>
                              <m:r>
                                <a:rPr lang="en-US" altLang="en-US" sz="2400" b="0" i="1" smtClean="0">
                                  <a:latin typeface="Cambria Math" panose="02040503050406030204" pitchFamily="18" charset="0"/>
                                  <a:ea typeface="Cambria Math" panose="02040503050406030204" pitchFamily="18" charset="0"/>
                                </a:rPr>
                                <m:t>𝑑</m:t>
                              </m:r>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num>
                            <m:den>
                              <m:r>
                                <a:rPr lang="en-US" altLang="en-US" sz="2400" b="0" i="1" smtClean="0">
                                  <a:latin typeface="Cambria Math" panose="02040503050406030204" pitchFamily="18" charset="0"/>
                                  <a:ea typeface="Cambria Math" panose="02040503050406030204" pitchFamily="18" charset="0"/>
                                </a:rPr>
                                <m:t>𝜅</m:t>
                              </m:r>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e>
                      </m:nary>
                    </m:oMath>
                  </m:oMathPara>
                </a14:m>
                <a:endParaRPr lang="en-US" sz="2400" dirty="0">
                  <a:solidFill>
                    <a:srgbClr val="000000"/>
                  </a:solidFill>
                </a:endParaRPr>
              </a:p>
            </p:txBody>
          </p:sp>
        </mc:Choice>
        <mc:Fallback xmlns="">
          <p:sp>
            <p:nvSpPr>
              <p:cNvPr id="24" name="TextBox 23">
                <a:extLst>
                  <a:ext uri="{FF2B5EF4-FFF2-40B4-BE49-F238E27FC236}">
                    <a16:creationId xmlns:a16="http://schemas.microsoft.com/office/drawing/2014/main" id="{D0EC953D-8630-B3EC-CB66-E28EF9F51A49}"/>
                  </a:ext>
                </a:extLst>
              </p:cNvPr>
              <p:cNvSpPr txBox="1">
                <a:spLocks noRot="1" noChangeAspect="1" noMove="1" noResize="1" noEditPoints="1" noAdjustHandles="1" noChangeArrowheads="1" noChangeShapeType="1" noTextEdit="1"/>
              </p:cNvSpPr>
              <p:nvPr/>
            </p:nvSpPr>
            <p:spPr>
              <a:xfrm>
                <a:off x="533400" y="4495800"/>
                <a:ext cx="7282151" cy="97180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31024DF-798E-C4C7-0B55-0BFC6DA969FB}"/>
                  </a:ext>
                </a:extLst>
              </p:cNvPr>
              <p:cNvSpPr txBox="1"/>
              <p:nvPr/>
            </p:nvSpPr>
            <p:spPr>
              <a:xfrm>
                <a:off x="685800" y="5581396"/>
                <a:ext cx="7282151" cy="1008931"/>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d>
                        <m:dPr>
                          <m:begChr m:val=""/>
                          <m:endChr m:val="|"/>
                          <m:ctrlPr>
                            <a:rPr lang="en-US" altLang="en-US" sz="2400" b="0" i="1" smtClean="0">
                              <a:latin typeface="Cambria Math" panose="02040503050406030204" pitchFamily="18" charset="0"/>
                              <a:ea typeface="Cambria Math" panose="02040503050406030204" pitchFamily="18" charset="0"/>
                            </a:rPr>
                          </m:ctrlPr>
                        </m:dPr>
                        <m:e>
                          <m:sSubSup>
                            <m:sSubSupPr>
                              <m:ctrlPr>
                                <a:rPr lang="en-US" altLang="en-US" sz="2400" b="0" i="1" smtClean="0">
                                  <a:latin typeface="Cambria Math" panose="02040503050406030204" pitchFamily="18" charset="0"/>
                                  <a:ea typeface="Cambria Math" panose="02040503050406030204" pitchFamily="18" charset="0"/>
                                </a:rPr>
                              </m:ctrlPr>
                            </m:sSubSupPr>
                            <m:e>
                              <m:acc>
                                <m:accPr>
                                  <m:chr m:val="̅"/>
                                  <m:ctrlPr>
                                    <a:rPr lang="en-US" altLang="en-US" sz="2400" b="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e>
                            <m:sub>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=30</m:t>
                              </m:r>
                            </m:sub>
                            <m:sup>
                              <m:r>
                                <a:rPr lang="en-US" altLang="en-US" sz="2400" b="0" i="1" smtClean="0">
                                  <a:latin typeface="Cambria Math" panose="02040503050406030204" pitchFamily="18" charset="0"/>
                                  <a:ea typeface="Cambria Math" panose="02040503050406030204" pitchFamily="18" charset="0"/>
                                </a:rPr>
                                <m:t>+</m:t>
                              </m:r>
                            </m:sup>
                          </m:sSubSup>
                        </m:e>
                      </m:d>
                      <m:r>
                        <a:rPr lang="en-US" altLang="en-US" sz="2400" b="0" i="1" smtClean="0">
                          <a:latin typeface="Cambria Math" panose="02040503050406030204" pitchFamily="18" charset="0"/>
                          <a:ea typeface="Cambria Math" panose="02040503050406030204" pitchFamily="18" charset="0"/>
                        </a:rPr>
                        <m:t>=</m:t>
                      </m:r>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𝑃𝑟</m:t>
                              </m:r>
                            </m:e>
                            <m:sub>
                              <m:r>
                                <a:rPr lang="en-US" altLang="en-US" i="1">
                                  <a:latin typeface="Cambria Math" panose="02040503050406030204" pitchFamily="18" charset="0"/>
                                  <a:ea typeface="Cambria Math" panose="02040503050406030204" pitchFamily="18" charset="0"/>
                                </a:rPr>
                                <m:t>𝑡</m:t>
                              </m:r>
                            </m:sub>
                          </m:sSub>
                        </m:num>
                        <m:den>
                          <m:r>
                            <a:rPr lang="en-US" altLang="en-US" i="1" smtClean="0">
                              <a:latin typeface="Cambria Math" panose="02040503050406030204" pitchFamily="18" charset="0"/>
                              <a:ea typeface="Cambria Math" panose="02040503050406030204" pitchFamily="18" charset="0"/>
                            </a:rPr>
                            <m:t>𝜅</m:t>
                          </m:r>
                        </m:den>
                      </m:f>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3</m:t>
                          </m:r>
                          <m: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i="1">
                                  <a:latin typeface="Cambria Math" panose="02040503050406030204" pitchFamily="18" charset="0"/>
                                  <a:ea typeface="Cambria Math" panose="02040503050406030204" pitchFamily="18" charset="0"/>
                                </a:rPr>
                              </m:ctrlPr>
                            </m:fPr>
                            <m:num>
                              <m:r>
                                <a:rPr lang="en-US" altLang="en-US" i="1">
                                  <a:latin typeface="Cambria Math" panose="02040503050406030204" pitchFamily="18" charset="0"/>
                                  <a:ea typeface="Cambria Math" panose="02040503050406030204" pitchFamily="18" charset="0"/>
                                </a:rPr>
                                <m:t>𝑑</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num>
                            <m:den>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den>
                          </m:f>
                          <m:r>
                            <a:rPr lang="en-US" altLang="en-US" b="0" i="1" smtClean="0">
                              <a:latin typeface="Cambria Math" panose="02040503050406030204" pitchFamily="18" charset="0"/>
                              <a:ea typeface="Cambria Math" panose="02040503050406030204" pitchFamily="18" charset="0"/>
                            </a:rPr>
                            <m:t>=</m:t>
                          </m:r>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𝑃𝑟</m:t>
                                  </m:r>
                                </m:e>
                                <m:sub>
                                  <m:r>
                                    <a:rPr lang="en-US" altLang="en-US" i="1">
                                      <a:latin typeface="Cambria Math" panose="02040503050406030204" pitchFamily="18" charset="0"/>
                                      <a:ea typeface="Cambria Math" panose="02040503050406030204" pitchFamily="18" charset="0"/>
                                    </a:rPr>
                                    <m:t>𝑡</m:t>
                                  </m:r>
                                </m:sub>
                              </m:sSub>
                            </m:num>
                            <m:den>
                              <m:r>
                                <a:rPr lang="en-US" altLang="en-US" i="1">
                                  <a:latin typeface="Cambria Math" panose="02040503050406030204" pitchFamily="18" charset="0"/>
                                  <a:ea typeface="Cambria Math" panose="02040503050406030204" pitchFamily="18" charset="0"/>
                                </a:rPr>
                                <m:t>𝜅</m:t>
                              </m:r>
                            </m:den>
                          </m:f>
                          <m:r>
                            <a:rPr lang="en-US" altLang="en-US" b="0" i="1" smtClean="0">
                              <a:latin typeface="Cambria Math" panose="02040503050406030204" pitchFamily="18" charset="0"/>
                              <a:ea typeface="Cambria Math" panose="02040503050406030204" pitchFamily="18" charset="0"/>
                            </a:rPr>
                            <m:t>𝑙𝑛</m:t>
                          </m:r>
                          <m:d>
                            <m:dPr>
                              <m:begChr m:val="{"/>
                              <m:endChr m:val="}"/>
                              <m:ctrlPr>
                                <a:rPr lang="en-US" altLang="en-US" b="0" i="1" smtClean="0">
                                  <a:latin typeface="Cambria Math" panose="02040503050406030204" pitchFamily="18" charset="0"/>
                                  <a:ea typeface="Cambria Math" panose="02040503050406030204" pitchFamily="18" charset="0"/>
                                </a:rPr>
                              </m:ctrlPr>
                            </m:dPr>
                            <m:e>
                              <m:f>
                                <m:fPr>
                                  <m:ctrlPr>
                                    <a:rPr lang="en-US" altLang="en-US" b="0" i="1" smtClean="0">
                                      <a:latin typeface="Cambria Math" panose="02040503050406030204" pitchFamily="18" charset="0"/>
                                      <a:ea typeface="Cambria Math" panose="02040503050406030204" pitchFamily="18" charset="0"/>
                                    </a:rPr>
                                  </m:ctrlPr>
                                </m:fPr>
                                <m:num>
                                  <m:sSup>
                                    <m:sSupPr>
                                      <m:ctrlPr>
                                        <a:rPr lang="en-US" altLang="en-US" b="0"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𝑦</m:t>
                                      </m:r>
                                    </m:e>
                                    <m:sup>
                                      <m:r>
                                        <a:rPr lang="en-US" altLang="en-US" b="0" i="1" smtClean="0">
                                          <a:latin typeface="Cambria Math" panose="02040503050406030204" pitchFamily="18" charset="0"/>
                                          <a:ea typeface="Cambria Math" panose="02040503050406030204" pitchFamily="18" charset="0"/>
                                        </a:rPr>
                                        <m:t>+</m:t>
                                      </m:r>
                                    </m:sup>
                                  </m:sSup>
                                </m:num>
                                <m:den>
                                  <m:r>
                                    <a:rPr lang="en-US" altLang="en-US" b="0" i="1" smtClean="0">
                                      <a:latin typeface="Cambria Math" panose="02040503050406030204" pitchFamily="18" charset="0"/>
                                      <a:ea typeface="Cambria Math" panose="02040503050406030204" pitchFamily="18" charset="0"/>
                                    </a:rPr>
                                    <m:t>30</m:t>
                                  </m:r>
                                </m:den>
                              </m:f>
                            </m:e>
                          </m:d>
                        </m:e>
                      </m:nary>
                    </m:oMath>
                  </m:oMathPara>
                </a14:m>
                <a:endParaRPr lang="en-US" sz="2400" dirty="0">
                  <a:solidFill>
                    <a:srgbClr val="000000"/>
                  </a:solidFill>
                </a:endParaRPr>
              </a:p>
            </p:txBody>
          </p:sp>
        </mc:Choice>
        <mc:Fallback xmlns="">
          <p:sp>
            <p:nvSpPr>
              <p:cNvPr id="26" name="TextBox 25">
                <a:extLst>
                  <a:ext uri="{FF2B5EF4-FFF2-40B4-BE49-F238E27FC236}">
                    <a16:creationId xmlns:a16="http://schemas.microsoft.com/office/drawing/2014/main" id="{631024DF-798E-C4C7-0B55-0BFC6DA969FB}"/>
                  </a:ext>
                </a:extLst>
              </p:cNvPr>
              <p:cNvSpPr txBox="1">
                <a:spLocks noRot="1" noChangeAspect="1" noMove="1" noResize="1" noEditPoints="1" noAdjustHandles="1" noChangeArrowheads="1" noChangeShapeType="1" noTextEdit="1"/>
              </p:cNvSpPr>
              <p:nvPr/>
            </p:nvSpPr>
            <p:spPr>
              <a:xfrm>
                <a:off x="685800" y="5581396"/>
                <a:ext cx="7282151" cy="1008931"/>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8988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BFB1-172E-EEFB-799D-F3C80598254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BF56F9A-A373-2727-39DC-B1B4427445E2}"/>
              </a:ext>
            </a:extLst>
          </p:cNvPr>
          <p:cNvPicPr>
            <a:picLocks noChangeAspect="1"/>
          </p:cNvPicPr>
          <p:nvPr/>
        </p:nvPicPr>
        <p:blipFill>
          <a:blip r:embed="rId2">
            <a:duotone>
              <a:prstClr val="black"/>
              <a:schemeClr val="accent6">
                <a:tint val="45000"/>
                <a:satMod val="400000"/>
              </a:schemeClr>
            </a:duotone>
          </a:blip>
          <a:stretch>
            <a:fillRect/>
          </a:stretch>
        </p:blipFill>
        <p:spPr>
          <a:xfrm>
            <a:off x="401320" y="854076"/>
            <a:ext cx="8546426" cy="2819400"/>
          </a:xfrm>
          <a:prstGeom prst="rect">
            <a:avLst/>
          </a:prstGeom>
        </p:spPr>
      </p:pic>
      <p:sp>
        <p:nvSpPr>
          <p:cNvPr id="13317" name="Title 1">
            <a:extLst>
              <a:ext uri="{FF2B5EF4-FFF2-40B4-BE49-F238E27FC236}">
                <a16:creationId xmlns:a16="http://schemas.microsoft.com/office/drawing/2014/main" id="{D95761E7-181C-A47F-F2E1-BDAAF8DCEA42}"/>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 : Turbulent Core</a:t>
            </a:r>
            <a:endParaRPr lang="en-US" altLang="en-US" sz="2800" dirty="0"/>
          </a:p>
        </p:txBody>
      </p:sp>
      <p:sp>
        <p:nvSpPr>
          <p:cNvPr id="3" name="Content Placeholder 2">
            <a:extLst>
              <a:ext uri="{FF2B5EF4-FFF2-40B4-BE49-F238E27FC236}">
                <a16:creationId xmlns:a16="http://schemas.microsoft.com/office/drawing/2014/main" id="{1A1F1C88-6932-903D-8880-B8EBF7A587D3}"/>
              </a:ext>
            </a:extLst>
          </p:cNvPr>
          <p:cNvSpPr>
            <a:spLocks noGrp="1"/>
          </p:cNvSpPr>
          <p:nvPr>
            <p:ph idx="1"/>
          </p:nvPr>
        </p:nvSpPr>
        <p:spPr>
          <a:xfrm>
            <a:off x="365900" y="3733800"/>
            <a:ext cx="8686800" cy="1219200"/>
          </a:xfrm>
        </p:spPr>
        <p:txBody>
          <a:bodyPr/>
          <a:lstStyle/>
          <a:p>
            <a:r>
              <a:rPr lang="en-US" sz="2400" dirty="0"/>
              <a:t>Using Stanton’s Analogy: </a:t>
            </a:r>
          </a:p>
          <a:p>
            <a:endParaRPr lang="en-US" sz="2400" dirty="0">
              <a:solidFill>
                <a:srgbClr val="000000"/>
              </a:solidFill>
            </a:endParaRPr>
          </a:p>
        </p:txBody>
      </p:sp>
      <p:grpSp>
        <p:nvGrpSpPr>
          <p:cNvPr id="2" name="Group 38">
            <a:extLst>
              <a:ext uri="{FF2B5EF4-FFF2-40B4-BE49-F238E27FC236}">
                <a16:creationId xmlns:a16="http://schemas.microsoft.com/office/drawing/2014/main" id="{CFB8F20C-BCA2-D8B6-AE13-6447BE904CF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464B1D7-9CE1-E3EE-6A73-3B9FFB33F6FF}"/>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EAFCD8E5-6BB1-9AFD-2C91-EC2015C4F5B7}"/>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F968900A-51D4-6D3D-A593-697B8DA82FD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45CF8C17-92BD-DDED-07D2-B9CB36BAD6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FAAFCF9A-5D29-F65C-CEBB-9229790174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4DD3EA9-F8BA-7415-B985-337AC9447BF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0371E012-047C-57DF-38FF-C9DE011991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BC759F95-536E-8587-A33B-28B299C6E18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AEA7F0F7-09D1-5E48-215D-8B67122FCAB9}"/>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74BF6924-8887-3926-F489-75F480AEE5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D7BA473E-EAF2-AACA-9EB2-69A5269DA7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53319C8-6BFB-C41D-1C0E-65C38E75C8B8}"/>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E0D82AA5-03BF-A818-12A0-C80D93BB4EB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968E37C2-7CAD-C02D-D0AA-6667567FB12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B915A1FB-C84A-463E-BE64-502817BB574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99172E2-1219-9B8E-FAF3-5CAA5867F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FA0A7B2-C7B7-A4A1-B79C-770AAB7047A3}"/>
                  </a:ext>
                </a:extLst>
              </p:cNvPr>
              <p:cNvSpPr txBox="1"/>
              <p:nvPr/>
            </p:nvSpPr>
            <p:spPr>
              <a:xfrm>
                <a:off x="685800" y="5105400"/>
                <a:ext cx="7282151" cy="1284262"/>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d>
                        <m:dPr>
                          <m:begChr m:val=""/>
                          <m:endChr m:val="|"/>
                          <m:ctrlPr>
                            <a:rPr lang="en-US" altLang="en-US" sz="2400" b="0" i="1" smtClean="0">
                              <a:latin typeface="Cambria Math" panose="02040503050406030204" pitchFamily="18" charset="0"/>
                              <a:ea typeface="Cambria Math" panose="02040503050406030204" pitchFamily="18" charset="0"/>
                            </a:rPr>
                          </m:ctrlPr>
                        </m:dPr>
                        <m:e>
                          <m:sSubSup>
                            <m:sSubSupPr>
                              <m:ctrlPr>
                                <a:rPr lang="en-US" altLang="en-US" sz="2400" b="0" i="1" smtClean="0">
                                  <a:latin typeface="Cambria Math" panose="02040503050406030204" pitchFamily="18" charset="0"/>
                                  <a:ea typeface="Cambria Math" panose="02040503050406030204" pitchFamily="18" charset="0"/>
                                </a:rPr>
                              </m:ctrlPr>
                            </m:sSubSupPr>
                            <m:e>
                              <m:acc>
                                <m:accPr>
                                  <m:chr m:val="̅"/>
                                  <m:ctrlPr>
                                    <a:rPr lang="en-US" altLang="en-US" sz="2400" b="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e>
                            <m:sub>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=30</m:t>
                              </m:r>
                            </m:sub>
                            <m:sup>
                              <m:r>
                                <a:rPr lang="en-US" altLang="en-US" sz="2400" b="0" i="1" smtClean="0">
                                  <a:latin typeface="Cambria Math" panose="02040503050406030204" pitchFamily="18" charset="0"/>
                                  <a:ea typeface="Cambria Math" panose="02040503050406030204" pitchFamily="18" charset="0"/>
                                </a:rPr>
                                <m:t>+</m:t>
                              </m:r>
                            </m:sup>
                          </m:sSubSup>
                        </m:e>
                      </m:d>
                      <m:r>
                        <a:rPr lang="en-US" altLang="en-US" sz="2400" b="0" i="1" smtClean="0">
                          <a:latin typeface="Cambria Math" panose="02040503050406030204" pitchFamily="18" charset="0"/>
                          <a:ea typeface="Cambria Math" panose="02040503050406030204" pitchFamily="18" charset="0"/>
                        </a:rPr>
                        <m:t>=</m:t>
                      </m:r>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𝑃𝑟</m:t>
                              </m:r>
                            </m:e>
                            <m:sub>
                              <m:r>
                                <a:rPr lang="en-US" altLang="en-US" i="1">
                                  <a:latin typeface="Cambria Math" panose="02040503050406030204" pitchFamily="18" charset="0"/>
                                  <a:ea typeface="Cambria Math" panose="02040503050406030204" pitchFamily="18" charset="0"/>
                                </a:rPr>
                                <m:t>𝑡</m:t>
                              </m:r>
                            </m:sub>
                          </m:sSub>
                        </m:num>
                        <m:den>
                          <m:r>
                            <a:rPr lang="en-US" altLang="en-US" i="1" smtClean="0">
                              <a:latin typeface="Cambria Math" panose="02040503050406030204" pitchFamily="18" charset="0"/>
                              <a:ea typeface="Cambria Math" panose="02040503050406030204" pitchFamily="18" charset="0"/>
                            </a:rPr>
                            <m:t>𝜅</m:t>
                          </m:r>
                        </m:den>
                      </m:f>
                      <m:r>
                        <a:rPr lang="en-US" altLang="en-US" b="0" i="1" smtClean="0">
                          <a:latin typeface="Cambria Math" panose="02040503050406030204" pitchFamily="18" charset="0"/>
                          <a:ea typeface="Cambria Math" panose="02040503050406030204" pitchFamily="18" charset="0"/>
                        </a:rPr>
                        <m:t>𝑙𝑛</m:t>
                      </m:r>
                      <m:d>
                        <m:dPr>
                          <m:begChr m:val="["/>
                          <m:endChr m:val="]"/>
                          <m:ctrlPr>
                            <a:rPr lang="en-US" altLang="en-US" b="0" i="1" smtClean="0">
                              <a:latin typeface="Cambria Math" panose="02040503050406030204" pitchFamily="18" charset="0"/>
                              <a:ea typeface="Cambria Math" panose="02040503050406030204" pitchFamily="18" charset="0"/>
                            </a:rPr>
                          </m:ctrlPr>
                        </m:dPr>
                        <m:e>
                          <m:f>
                            <m:fPr>
                              <m:ctrlPr>
                                <a:rPr lang="en-US" altLang="en-US" b="0" i="1" smtClean="0">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𝑦</m:t>
                              </m:r>
                            </m:num>
                            <m:den>
                              <m:r>
                                <a:rPr lang="en-US" altLang="en-US" b="0" i="1" smtClean="0">
                                  <a:latin typeface="Cambria Math" panose="02040503050406030204" pitchFamily="18" charset="0"/>
                                  <a:ea typeface="Cambria Math" panose="02040503050406030204" pitchFamily="18" charset="0"/>
                                </a:rPr>
                                <m:t>30</m:t>
                              </m:r>
                              <m:r>
                                <a:rPr lang="en-US" altLang="en-US" b="0" i="1" smtClean="0">
                                  <a:latin typeface="Cambria Math" panose="02040503050406030204" pitchFamily="18" charset="0"/>
                                  <a:ea typeface="Cambria Math" panose="02040503050406030204" pitchFamily="18" charset="0"/>
                                </a:rPr>
                                <m:t>𝐷</m:t>
                              </m:r>
                            </m:den>
                          </m:f>
                          <m:rad>
                            <m:radPr>
                              <m:degHide m:val="on"/>
                              <m:ctrlPr>
                                <a:rPr lang="en-US" altLang="en-US" b="0" i="1" smtClean="0">
                                  <a:latin typeface="Cambria Math" panose="02040503050406030204" pitchFamily="18" charset="0"/>
                                  <a:ea typeface="Cambria Math" panose="02040503050406030204" pitchFamily="18" charset="0"/>
                                </a:rPr>
                              </m:ctrlPr>
                            </m:radPr>
                            <m:deg/>
                            <m:e>
                              <m:f>
                                <m:fPr>
                                  <m:ctrlPr>
                                    <a:rPr lang="en-US" altLang="en-US" b="0" i="1" smtClean="0">
                                      <a:latin typeface="Cambria Math" panose="02040503050406030204" pitchFamily="18" charset="0"/>
                                      <a:ea typeface="Cambria Math" panose="02040503050406030204" pitchFamily="18" charset="0"/>
                                    </a:rPr>
                                  </m:ctrlPr>
                                </m:fPr>
                                <m:num>
                                  <m:sSub>
                                    <m:sSubPr>
                                      <m:ctrlPr>
                                        <a:rPr lang="en-US" altLang="en-US" b="0" i="1" smtClean="0">
                                          <a:latin typeface="Cambria Math" panose="02040503050406030204" pitchFamily="18" charset="0"/>
                                          <a:ea typeface="Cambria Math" panose="02040503050406030204" pitchFamily="18" charset="0"/>
                                        </a:rPr>
                                      </m:ctrlPr>
                                    </m:sSubPr>
                                    <m:e>
                                      <m:r>
                                        <a:rPr lang="en-US" altLang="en-US" b="0" i="1" smtClean="0">
                                          <a:latin typeface="Cambria Math" panose="02040503050406030204" pitchFamily="18" charset="0"/>
                                          <a:ea typeface="Cambria Math" panose="02040503050406030204" pitchFamily="18" charset="0"/>
                                        </a:rPr>
                                        <m:t>𝐶</m:t>
                                      </m:r>
                                    </m:e>
                                    <m:sub>
                                      <m:r>
                                        <a:rPr lang="en-US" altLang="en-US" b="0" i="1" smtClean="0">
                                          <a:latin typeface="Cambria Math" panose="02040503050406030204" pitchFamily="18" charset="0"/>
                                          <a:ea typeface="Cambria Math" panose="02040503050406030204" pitchFamily="18" charset="0"/>
                                        </a:rPr>
                                        <m:t>𝑓</m:t>
                                      </m:r>
                                    </m:sub>
                                  </m:sSub>
                                </m:num>
                                <m:den>
                                  <m:r>
                                    <a:rPr lang="en-US" altLang="en-US" b="0" i="1" smtClean="0">
                                      <a:latin typeface="Cambria Math" panose="02040503050406030204" pitchFamily="18" charset="0"/>
                                      <a:ea typeface="Cambria Math" panose="02040503050406030204" pitchFamily="18" charset="0"/>
                                    </a:rPr>
                                    <m:t>2</m:t>
                                  </m:r>
                                </m:den>
                              </m:f>
                            </m:e>
                          </m:rad>
                          <m:sSub>
                            <m:sSubPr>
                              <m:ctrlPr>
                                <a:rPr lang="en-US" altLang="en-US" b="0" i="1" smtClean="0">
                                  <a:latin typeface="Cambria Math" panose="02040503050406030204" pitchFamily="18" charset="0"/>
                                  <a:ea typeface="Cambria Math" panose="02040503050406030204" pitchFamily="18" charset="0"/>
                                </a:rPr>
                              </m:ctrlPr>
                            </m:sSubPr>
                            <m:e>
                              <m:r>
                                <a:rPr lang="en-US" altLang="en-US" b="0" i="1" smtClean="0">
                                  <a:latin typeface="Cambria Math" panose="02040503050406030204" pitchFamily="18" charset="0"/>
                                  <a:ea typeface="Cambria Math" panose="02040503050406030204" pitchFamily="18" charset="0"/>
                                </a:rPr>
                                <m:t>𝑅𝑒</m:t>
                              </m:r>
                            </m:e>
                            <m:sub>
                              <m:r>
                                <a:rPr lang="en-US" altLang="en-US" b="0" i="1" smtClean="0">
                                  <a:latin typeface="Cambria Math" panose="02040503050406030204" pitchFamily="18" charset="0"/>
                                  <a:ea typeface="Cambria Math" panose="02040503050406030204" pitchFamily="18" charset="0"/>
                                </a:rPr>
                                <m:t>𝐷</m:t>
                              </m:r>
                            </m:sub>
                          </m:sSub>
                        </m:e>
                      </m:d>
                    </m:oMath>
                  </m:oMathPara>
                </a14:m>
                <a:endParaRPr lang="en-US" sz="2400" dirty="0">
                  <a:solidFill>
                    <a:srgbClr val="000000"/>
                  </a:solidFill>
                </a:endParaRPr>
              </a:p>
            </p:txBody>
          </p:sp>
        </mc:Choice>
        <mc:Fallback xmlns="">
          <p:sp>
            <p:nvSpPr>
              <p:cNvPr id="26" name="TextBox 25">
                <a:extLst>
                  <a:ext uri="{FF2B5EF4-FFF2-40B4-BE49-F238E27FC236}">
                    <a16:creationId xmlns:a16="http://schemas.microsoft.com/office/drawing/2014/main" id="{5FA0A7B2-C7B7-A4A1-B79C-770AAB7047A3}"/>
                  </a:ext>
                </a:extLst>
              </p:cNvPr>
              <p:cNvSpPr txBox="1">
                <a:spLocks noRot="1" noChangeAspect="1" noMove="1" noResize="1" noEditPoints="1" noAdjustHandles="1" noChangeArrowheads="1" noChangeShapeType="1" noTextEdit="1"/>
              </p:cNvSpPr>
              <p:nvPr/>
            </p:nvSpPr>
            <p:spPr>
              <a:xfrm>
                <a:off x="685800" y="5105400"/>
                <a:ext cx="7282151" cy="128426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0369C91-6EC9-31E2-B60B-84523C8EAD68}"/>
                  </a:ext>
                </a:extLst>
              </p:cNvPr>
              <p:cNvSpPr txBox="1"/>
              <p:nvPr/>
            </p:nvSpPr>
            <p:spPr>
              <a:xfrm>
                <a:off x="4114800" y="3733800"/>
                <a:ext cx="2165914" cy="1091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𝑈</m:t>
                          </m:r>
                        </m:e>
                        <m:sub>
                          <m:r>
                            <a:rPr lang="en-US" i="1" smtClean="0">
                              <a:latin typeface="Cambria Math" panose="02040503050406030204" pitchFamily="18" charset="0"/>
                              <a:ea typeface="Cambria Math" panose="02040503050406030204" pitchFamily="18" charset="0"/>
                            </a:rPr>
                            <m:t>𝜏</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𝑚𝑒𝑎𝑛</m:t>
                          </m:r>
                        </m:sub>
                      </m:sSub>
                      <m:rad>
                        <m:radPr>
                          <m:degHide m:val="on"/>
                          <m:ctrlPr>
                            <a:rPr lang="en-US" altLang="en-US" i="1">
                              <a:latin typeface="Cambria Math" panose="02040503050406030204" pitchFamily="18" charset="0"/>
                              <a:ea typeface="Cambria Math" panose="02040503050406030204" pitchFamily="18" charset="0"/>
                            </a:rPr>
                          </m:ctrlPr>
                        </m:radPr>
                        <m:deg/>
                        <m:e>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𝐶</m:t>
                                  </m:r>
                                </m:e>
                                <m:sub>
                                  <m:r>
                                    <a:rPr lang="en-US" altLang="en-US" i="1">
                                      <a:latin typeface="Cambria Math" panose="02040503050406030204" pitchFamily="18" charset="0"/>
                                      <a:ea typeface="Cambria Math" panose="02040503050406030204" pitchFamily="18" charset="0"/>
                                    </a:rPr>
                                    <m:t>𝑓</m:t>
                                  </m:r>
                                </m:sub>
                              </m:sSub>
                            </m:num>
                            <m:den>
                              <m:r>
                                <a:rPr lang="en-US" altLang="en-US" i="1">
                                  <a:latin typeface="Cambria Math" panose="02040503050406030204" pitchFamily="18" charset="0"/>
                                  <a:ea typeface="Cambria Math" panose="02040503050406030204" pitchFamily="18" charset="0"/>
                                </a:rPr>
                                <m:t>2</m:t>
                              </m:r>
                            </m:den>
                          </m:f>
                        </m:e>
                      </m:rad>
                    </m:oMath>
                  </m:oMathPara>
                </a14:m>
                <a:endParaRPr lang="en-US" dirty="0"/>
              </a:p>
            </p:txBody>
          </p:sp>
        </mc:Choice>
        <mc:Fallback xmlns="">
          <p:sp>
            <p:nvSpPr>
              <p:cNvPr id="4" name="TextBox 3">
                <a:extLst>
                  <a:ext uri="{FF2B5EF4-FFF2-40B4-BE49-F238E27FC236}">
                    <a16:creationId xmlns:a16="http://schemas.microsoft.com/office/drawing/2014/main" id="{80369C91-6EC9-31E2-B60B-84523C8EAD68}"/>
                  </a:ext>
                </a:extLst>
              </p:cNvPr>
              <p:cNvSpPr txBox="1">
                <a:spLocks noRot="1" noChangeAspect="1" noMove="1" noResize="1" noEditPoints="1" noAdjustHandles="1" noChangeArrowheads="1" noChangeShapeType="1" noTextEdit="1"/>
              </p:cNvSpPr>
              <p:nvPr/>
            </p:nvSpPr>
            <p:spPr>
              <a:xfrm>
                <a:off x="4114800" y="3733800"/>
                <a:ext cx="2165914" cy="109119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5822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58B6A-526A-FEAB-82FE-BB3F2504B58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633A7D8-1388-322D-96ED-0CB1A343057D}"/>
              </a:ext>
            </a:extLst>
          </p:cNvPr>
          <p:cNvPicPr>
            <a:picLocks noChangeAspect="1"/>
          </p:cNvPicPr>
          <p:nvPr/>
        </p:nvPicPr>
        <p:blipFill>
          <a:blip r:embed="rId2">
            <a:duotone>
              <a:prstClr val="black"/>
              <a:schemeClr val="accent6">
                <a:tint val="45000"/>
                <a:satMod val="400000"/>
              </a:schemeClr>
            </a:duotone>
          </a:blip>
          <a:stretch>
            <a:fillRect/>
          </a:stretch>
        </p:blipFill>
        <p:spPr>
          <a:xfrm>
            <a:off x="365900" y="838200"/>
            <a:ext cx="7066280" cy="2331111"/>
          </a:xfrm>
          <a:prstGeom prst="rect">
            <a:avLst/>
          </a:prstGeom>
        </p:spPr>
      </p:pic>
      <p:sp>
        <p:nvSpPr>
          <p:cNvPr id="13317" name="Title 1">
            <a:extLst>
              <a:ext uri="{FF2B5EF4-FFF2-40B4-BE49-F238E27FC236}">
                <a16:creationId xmlns:a16="http://schemas.microsoft.com/office/drawing/2014/main" id="{B7A00E2E-8CB6-386F-F9BE-78C85BDB18A9}"/>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 : Turbulent Core</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337B85-F377-CA6F-9EE4-5CC1142EB23E}"/>
                  </a:ext>
                </a:extLst>
              </p:cNvPr>
              <p:cNvSpPr>
                <a:spLocks noGrp="1"/>
              </p:cNvSpPr>
              <p:nvPr>
                <p:ph idx="1"/>
              </p:nvPr>
            </p:nvSpPr>
            <p:spPr>
              <a:xfrm>
                <a:off x="365900" y="4114800"/>
                <a:ext cx="8686800" cy="1219200"/>
              </a:xfrm>
            </p:spPr>
            <p:txBody>
              <a:bodyPr/>
              <a:lstStyle/>
              <a:p>
                <a:r>
                  <a:rPr lang="en-US" sz="2400" dirty="0"/>
                  <a:t>We can now obtain the dimensionless temperature difference between the wall and the tube center line by using above equation, by substituting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𝑦</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𝑅</m:t>
                        </m:r>
                      </m:e>
                      <m:sup>
                        <m:r>
                          <a:rPr lang="en-US" sz="2400" b="0" i="1" smtClean="0">
                            <a:latin typeface="Cambria Math" panose="02040503050406030204" pitchFamily="18" charset="0"/>
                          </a:rPr>
                          <m:t>+</m:t>
                        </m:r>
                      </m:sup>
                    </m:sSup>
                  </m:oMath>
                </a14:m>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EC337B85-F377-CA6F-9EE4-5CC1142EB23E}"/>
                  </a:ext>
                </a:extLst>
              </p:cNvPr>
              <p:cNvSpPr>
                <a:spLocks noGrp="1" noRot="1" noChangeAspect="1" noMove="1" noResize="1" noEditPoints="1" noAdjustHandles="1" noChangeArrowheads="1" noChangeShapeType="1" noTextEdit="1"/>
              </p:cNvSpPr>
              <p:nvPr>
                <p:ph idx="1"/>
              </p:nvPr>
            </p:nvSpPr>
            <p:spPr>
              <a:xfrm>
                <a:off x="365900" y="4114800"/>
                <a:ext cx="8686800" cy="1219200"/>
              </a:xfrm>
              <a:blipFill>
                <a:blip r:embed="rId3"/>
                <a:stretch>
                  <a:fillRect l="-912" t="-4000" r="-1263" b="-9000"/>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457A6C8F-AB68-B33D-2A08-2E9583458E6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6B73CA2-B6C1-3683-6D34-15132F127A0A}"/>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2F37B453-BE60-FD1D-ED66-643648CF51D8}"/>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523C165E-4ABC-5A45-BE05-1FD5FD41008A}"/>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D2EDF838-5EE2-32C4-3A34-03FEDF12339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A420BBA0-9BD7-4CB5-B804-8A2374DDBE9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9709446-F447-7E7B-BF54-05BEDAFF4461}"/>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6412B546-E57A-ACCA-CBDA-A5FFB569E8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D18AFD41-B3FC-E9B5-6EEE-13F151E059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F74F6423-4780-56BB-BCDD-EC18FFCB9ABD}"/>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A9BB1720-787C-2FE2-3E2C-E726D6ECC9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235A1751-F346-D33D-D0F6-1F0BA7AC747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33610735-414A-345C-94FA-AD038FDE59A2}"/>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65ABF638-1792-8EE1-B455-BCBE4DB7D0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5D5469AD-460B-0456-53F5-917C8306C5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9B57FD0A-A11F-B671-7F95-90D5214B5CA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85F8E8E-EB4E-2AC3-DABC-3BA39986F7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011BF7B-203E-8128-9BD6-41565249C15D}"/>
                  </a:ext>
                </a:extLst>
              </p:cNvPr>
              <p:cNvSpPr txBox="1"/>
              <p:nvPr/>
            </p:nvSpPr>
            <p:spPr>
              <a:xfrm>
                <a:off x="304800" y="5257800"/>
                <a:ext cx="8747900" cy="1238865"/>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bSup>
                        <m:sSubSupPr>
                          <m:ctrlPr>
                            <a:rPr lang="en-US" altLang="en-US" sz="2000" i="1" smtClean="0">
                              <a:latin typeface="Cambria Math" panose="02040503050406030204" pitchFamily="18" charset="0"/>
                              <a:ea typeface="Cambria Math" panose="02040503050406030204" pitchFamily="18" charset="0"/>
                            </a:rPr>
                          </m:ctrlPr>
                        </m:sSubSupPr>
                        <m:e>
                          <m:acc>
                            <m:accPr>
                              <m:chr m:val="̅"/>
                              <m:ctrlPr>
                                <a:rPr lang="en-US" altLang="en-US" sz="2000" i="1">
                                  <a:latin typeface="Cambria Math" panose="02040503050406030204" pitchFamily="18" charset="0"/>
                                  <a:ea typeface="Cambria Math" panose="02040503050406030204" pitchFamily="18" charset="0"/>
                                </a:rPr>
                              </m:ctrlPr>
                            </m:accPr>
                            <m:e>
                              <m:r>
                                <a:rPr lang="en-US" altLang="en-US" sz="2000" i="1">
                                  <a:latin typeface="Cambria Math" panose="02040503050406030204" pitchFamily="18" charset="0"/>
                                  <a:ea typeface="Cambria Math" panose="02040503050406030204" pitchFamily="18" charset="0"/>
                                </a:rPr>
                                <m:t>𝑇</m:t>
                              </m:r>
                            </m:e>
                          </m:acc>
                        </m:e>
                        <m:sub>
                          <m:r>
                            <a:rPr lang="en-US" altLang="en-US" sz="2000" i="1">
                              <a:latin typeface="Cambria Math" panose="02040503050406030204" pitchFamily="18" charset="0"/>
                              <a:ea typeface="Cambria Math" panose="02040503050406030204" pitchFamily="18" charset="0"/>
                            </a:rPr>
                            <m:t>𝑐</m:t>
                          </m:r>
                        </m:sub>
                        <m:sup>
                          <m:r>
                            <a:rPr lang="en-US" altLang="en-US" sz="2000" i="1">
                              <a:latin typeface="Cambria Math" panose="02040503050406030204" pitchFamily="18" charset="0"/>
                              <a:ea typeface="Cambria Math" panose="02040503050406030204" pitchFamily="18" charset="0"/>
                            </a:rPr>
                            <m:t>+</m:t>
                          </m:r>
                        </m:sup>
                      </m:sSubSup>
                      <m:r>
                        <a:rPr lang="en-US" altLang="en-US" sz="2000" i="1">
                          <a:latin typeface="Cambria Math" panose="02040503050406030204" pitchFamily="18" charset="0"/>
                          <a:ea typeface="Cambria Math" panose="02040503050406030204" pitchFamily="18" charset="0"/>
                        </a:rPr>
                        <m:t> =</m:t>
                      </m:r>
                      <m:f>
                        <m:fPr>
                          <m:ctrlPr>
                            <a:rPr lang="en-US" altLang="en-US" sz="2000" i="1" smtClean="0">
                              <a:latin typeface="Cambria Math" panose="02040503050406030204" pitchFamily="18" charset="0"/>
                              <a:ea typeface="Cambria Math" panose="02040503050406030204" pitchFamily="18" charset="0"/>
                            </a:rPr>
                          </m:ctrlPr>
                        </m:fPr>
                        <m:num>
                          <m:sSub>
                            <m:sSubPr>
                              <m:ctrlPr>
                                <a:rPr lang="en-US" altLang="en-US" sz="2000" i="1" smtClean="0">
                                  <a:latin typeface="Cambria Math" panose="02040503050406030204" pitchFamily="18" charset="0"/>
                                  <a:ea typeface="Cambria Math" panose="02040503050406030204" pitchFamily="18" charset="0"/>
                                </a:rPr>
                              </m:ctrlPr>
                            </m:sSubPr>
                            <m:e>
                              <m:r>
                                <a:rPr lang="en-US" altLang="en-US" sz="2000" b="0" i="1" smtClean="0">
                                  <a:latin typeface="Cambria Math" panose="02040503050406030204" pitchFamily="18" charset="0"/>
                                  <a:ea typeface="Cambria Math" panose="02040503050406030204" pitchFamily="18" charset="0"/>
                                </a:rPr>
                                <m:t>𝑇</m:t>
                              </m:r>
                            </m:e>
                            <m:sub>
                              <m:r>
                                <a:rPr lang="en-US" altLang="en-US" sz="2000" b="0" i="1" smtClean="0">
                                  <a:latin typeface="Cambria Math" panose="02040503050406030204" pitchFamily="18" charset="0"/>
                                  <a:ea typeface="Cambria Math" panose="02040503050406030204" pitchFamily="18" charset="0"/>
                                </a:rPr>
                                <m:t>𝑤𝑎𝑙𝑙</m:t>
                              </m:r>
                            </m:sub>
                          </m:sSub>
                          <m:r>
                            <a:rPr lang="en-US" altLang="en-US" sz="2000" b="0" i="1" smtClean="0">
                              <a:latin typeface="Cambria Math" panose="02040503050406030204" pitchFamily="18" charset="0"/>
                              <a:ea typeface="Cambria Math" panose="02040503050406030204" pitchFamily="18" charset="0"/>
                            </a:rPr>
                            <m:t>−</m:t>
                          </m:r>
                          <m:sSub>
                            <m:sSubPr>
                              <m:ctrlPr>
                                <a:rPr lang="en-US" altLang="en-US" sz="2000" b="0" i="1" smtClean="0">
                                  <a:latin typeface="Cambria Math" panose="02040503050406030204" pitchFamily="18" charset="0"/>
                                  <a:ea typeface="Cambria Math" panose="02040503050406030204" pitchFamily="18" charset="0"/>
                                </a:rPr>
                              </m:ctrlPr>
                            </m:sSubPr>
                            <m:e>
                              <m:acc>
                                <m:accPr>
                                  <m:chr m:val="̅"/>
                                  <m:ctrlPr>
                                    <a:rPr lang="en-US" altLang="en-US" sz="2000" b="0" i="1" smtClean="0">
                                      <a:latin typeface="Cambria Math" panose="02040503050406030204" pitchFamily="18" charset="0"/>
                                      <a:ea typeface="Cambria Math" panose="02040503050406030204" pitchFamily="18" charset="0"/>
                                    </a:rPr>
                                  </m:ctrlPr>
                                </m:accPr>
                                <m:e>
                                  <m:r>
                                    <a:rPr lang="en-US" altLang="en-US" sz="2000" b="0" i="1" smtClean="0">
                                      <a:latin typeface="Cambria Math" panose="02040503050406030204" pitchFamily="18" charset="0"/>
                                      <a:ea typeface="Cambria Math" panose="02040503050406030204" pitchFamily="18" charset="0"/>
                                    </a:rPr>
                                    <m:t>𝑇</m:t>
                                  </m:r>
                                </m:e>
                              </m:acc>
                            </m:e>
                            <m:sub>
                              <m:r>
                                <a:rPr lang="en-US" altLang="en-US" sz="2000" b="0" i="1" smtClean="0">
                                  <a:latin typeface="Cambria Math" panose="02040503050406030204" pitchFamily="18" charset="0"/>
                                  <a:ea typeface="Cambria Math" panose="02040503050406030204" pitchFamily="18" charset="0"/>
                                </a:rPr>
                                <m:t>𝑐</m:t>
                              </m:r>
                            </m:sub>
                          </m:sSub>
                        </m:num>
                        <m:den>
                          <m:f>
                            <m:fPr>
                              <m:ctrlPr>
                                <a:rPr lang="en-US" altLang="en-US" sz="2000" i="1" smtClean="0">
                                  <a:latin typeface="Cambria Math" panose="02040503050406030204" pitchFamily="18" charset="0"/>
                                  <a:ea typeface="Cambria Math" panose="02040503050406030204" pitchFamily="18" charset="0"/>
                                </a:rPr>
                              </m:ctrlPr>
                            </m:fPr>
                            <m:num>
                              <m:sSubSup>
                                <m:sSubSupPr>
                                  <m:ctrlPr>
                                    <a:rPr lang="en-US" altLang="en-US" sz="2000" i="1" smtClean="0">
                                      <a:latin typeface="Cambria Math" panose="02040503050406030204" pitchFamily="18" charset="0"/>
                                      <a:ea typeface="Cambria Math" panose="02040503050406030204" pitchFamily="18" charset="0"/>
                                    </a:rPr>
                                  </m:ctrlPr>
                                </m:sSubSupPr>
                                <m:e>
                                  <m:r>
                                    <a:rPr lang="en-US" altLang="en-US" sz="2000" b="0" i="1" smtClean="0">
                                      <a:latin typeface="Cambria Math" panose="02040503050406030204" pitchFamily="18" charset="0"/>
                                      <a:ea typeface="Cambria Math" panose="02040503050406030204" pitchFamily="18" charset="0"/>
                                    </a:rPr>
                                    <m:t>𝑞</m:t>
                                  </m:r>
                                </m:e>
                                <m:sub>
                                  <m:r>
                                    <a:rPr lang="en-US" altLang="en-US" sz="2000" b="0" i="1" smtClean="0">
                                      <a:latin typeface="Cambria Math" panose="02040503050406030204" pitchFamily="18" charset="0"/>
                                      <a:ea typeface="Cambria Math" panose="02040503050406030204" pitchFamily="18" charset="0"/>
                                    </a:rPr>
                                    <m:t>𝑤𝑎𝑙𝑙</m:t>
                                  </m:r>
                                </m:sub>
                                <m:sup>
                                  <m:r>
                                    <a:rPr lang="en-US" altLang="en-US" sz="2000" b="0" i="1" smtClean="0">
                                      <a:latin typeface="Cambria Math" panose="02040503050406030204" pitchFamily="18" charset="0"/>
                                      <a:ea typeface="Cambria Math" panose="02040503050406030204" pitchFamily="18" charset="0"/>
                                    </a:rPr>
                                    <m:t>′′</m:t>
                                  </m:r>
                                </m:sup>
                              </m:sSubSup>
                            </m:num>
                            <m:den>
                              <m:r>
                                <a:rPr lang="en-US" altLang="en-US" sz="2000" i="1" smtClean="0">
                                  <a:latin typeface="Cambria Math" panose="02040503050406030204" pitchFamily="18" charset="0"/>
                                  <a:ea typeface="Cambria Math" panose="02040503050406030204" pitchFamily="18" charset="0"/>
                                </a:rPr>
                                <m:t>𝜌</m:t>
                              </m:r>
                              <m:sSub>
                                <m:sSubPr>
                                  <m:ctrlPr>
                                    <a:rPr lang="en-US" altLang="en-US" sz="2000" i="1" smtClean="0">
                                      <a:latin typeface="Cambria Math" panose="02040503050406030204" pitchFamily="18" charset="0"/>
                                      <a:ea typeface="Cambria Math" panose="02040503050406030204" pitchFamily="18" charset="0"/>
                                    </a:rPr>
                                  </m:ctrlPr>
                                </m:sSubPr>
                                <m:e>
                                  <m:r>
                                    <a:rPr lang="en-US" altLang="en-US" sz="2000" b="0" i="1" smtClean="0">
                                      <a:latin typeface="Cambria Math" panose="02040503050406030204" pitchFamily="18" charset="0"/>
                                      <a:ea typeface="Cambria Math" panose="02040503050406030204" pitchFamily="18" charset="0"/>
                                    </a:rPr>
                                    <m:t>𝑐</m:t>
                                  </m:r>
                                </m:e>
                                <m:sub>
                                  <m:r>
                                    <a:rPr lang="en-US" altLang="en-US" sz="2000" b="0" i="1" smtClean="0">
                                      <a:latin typeface="Cambria Math" panose="02040503050406030204" pitchFamily="18" charset="0"/>
                                      <a:ea typeface="Cambria Math" panose="02040503050406030204" pitchFamily="18" charset="0"/>
                                    </a:rPr>
                                    <m:t>𝑝</m:t>
                                  </m:r>
                                </m:sub>
                              </m:sSub>
                              <m:sSub>
                                <m:sSubPr>
                                  <m:ctrlPr>
                                    <a:rPr lang="en-US" altLang="en-US" sz="2000" i="1" smtClean="0">
                                      <a:latin typeface="Cambria Math" panose="02040503050406030204" pitchFamily="18" charset="0"/>
                                      <a:ea typeface="Cambria Math" panose="02040503050406030204" pitchFamily="18" charset="0"/>
                                    </a:rPr>
                                  </m:ctrlPr>
                                </m:sSubPr>
                                <m:e>
                                  <m:r>
                                    <a:rPr lang="en-US" altLang="en-US" sz="2000" b="0" i="1" smtClean="0">
                                      <a:latin typeface="Cambria Math" panose="02040503050406030204" pitchFamily="18" charset="0"/>
                                      <a:ea typeface="Cambria Math" panose="02040503050406030204" pitchFamily="18" charset="0"/>
                                    </a:rPr>
                                    <m:t>𝑈</m:t>
                                  </m:r>
                                </m:e>
                                <m:sub>
                                  <m:r>
                                    <a:rPr lang="en-US" altLang="en-US" sz="2000" i="1" smtClean="0">
                                      <a:latin typeface="Cambria Math" panose="02040503050406030204" pitchFamily="18" charset="0"/>
                                      <a:ea typeface="Cambria Math" panose="02040503050406030204" pitchFamily="18" charset="0"/>
                                    </a:rPr>
                                    <m:t>𝜏</m:t>
                                  </m:r>
                                </m:sub>
                              </m:sSub>
                            </m:den>
                          </m:f>
                        </m:den>
                      </m:f>
                      <m:r>
                        <a:rPr lang="en-US" altLang="en-US" sz="2000" b="0" i="1" smtClean="0">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ea typeface="Cambria Math" panose="02040503050406030204" pitchFamily="18" charset="0"/>
                            </a:rPr>
                          </m:ctrlPr>
                        </m:sSubPr>
                        <m:e>
                          <m:r>
                            <a:rPr lang="en-US" altLang="en-US" sz="2000" i="1">
                              <a:latin typeface="Cambria Math" panose="02040503050406030204" pitchFamily="18" charset="0"/>
                              <a:ea typeface="Cambria Math" panose="02040503050406030204" pitchFamily="18" charset="0"/>
                            </a:rPr>
                            <m:t>5</m:t>
                          </m:r>
                          <m:r>
                            <a:rPr lang="en-US" altLang="en-US" sz="2000" i="1">
                              <a:latin typeface="Cambria Math" panose="02040503050406030204" pitchFamily="18" charset="0"/>
                              <a:ea typeface="Cambria Math" panose="02040503050406030204" pitchFamily="18" charset="0"/>
                            </a:rPr>
                            <m:t>𝑃𝑟</m:t>
                          </m:r>
                        </m:e>
                        <m:sub>
                          <m:r>
                            <a:rPr lang="en-US" altLang="en-US" sz="2000" i="1">
                              <a:latin typeface="Cambria Math" panose="02040503050406030204" pitchFamily="18" charset="0"/>
                              <a:ea typeface="Cambria Math" panose="02040503050406030204" pitchFamily="18" charset="0"/>
                            </a:rPr>
                            <m:t>𝑡</m:t>
                          </m:r>
                        </m:sub>
                      </m:sSub>
                      <m:d>
                        <m:dPr>
                          <m:begChr m:val="{"/>
                          <m:endChr m:val="}"/>
                          <m:ctrlPr>
                            <a:rPr lang="en-US" altLang="en-US" sz="2000" i="1" smtClean="0">
                              <a:latin typeface="Cambria Math" panose="02040503050406030204" pitchFamily="18" charset="0"/>
                              <a:ea typeface="Cambria Math" panose="02040503050406030204" pitchFamily="18" charset="0"/>
                            </a:rPr>
                          </m:ctrlPr>
                        </m:dPr>
                        <m:e>
                          <m:f>
                            <m:fPr>
                              <m:ctrlPr>
                                <a:rPr lang="en-US" altLang="en-US" sz="2000" i="1">
                                  <a:latin typeface="Cambria Math" panose="02040503050406030204" pitchFamily="18" charset="0"/>
                                  <a:ea typeface="Cambria Math" panose="02040503050406030204" pitchFamily="18" charset="0"/>
                                </a:rPr>
                              </m:ctrlPr>
                            </m:fPr>
                            <m:num>
                              <m:r>
                                <a:rPr lang="en-US" altLang="en-US" sz="2000" b="0" i="1" smtClean="0">
                                  <a:latin typeface="Cambria Math" panose="02040503050406030204" pitchFamily="18" charset="0"/>
                                  <a:ea typeface="Cambria Math" panose="02040503050406030204" pitchFamily="18" charset="0"/>
                                </a:rPr>
                                <m:t>𝑃𝑟</m:t>
                              </m:r>
                            </m:num>
                            <m:den>
                              <m:sSub>
                                <m:sSubPr>
                                  <m:ctrlPr>
                                    <a:rPr lang="en-US" altLang="en-US" sz="2000" i="1">
                                      <a:latin typeface="Cambria Math" panose="02040503050406030204" pitchFamily="18" charset="0"/>
                                      <a:ea typeface="Cambria Math" panose="02040503050406030204" pitchFamily="18" charset="0"/>
                                    </a:rPr>
                                  </m:ctrlPr>
                                </m:sSubPr>
                                <m:e>
                                  <m:r>
                                    <a:rPr lang="en-US" altLang="en-US" sz="2000" i="1">
                                      <a:latin typeface="Cambria Math" panose="02040503050406030204" pitchFamily="18" charset="0"/>
                                      <a:ea typeface="Cambria Math" panose="02040503050406030204" pitchFamily="18" charset="0"/>
                                    </a:rPr>
                                    <m:t>𝑃𝑟</m:t>
                                  </m:r>
                                </m:e>
                                <m:sub>
                                  <m:r>
                                    <a:rPr lang="en-US" altLang="en-US" sz="2000" i="1">
                                      <a:latin typeface="Cambria Math" panose="02040503050406030204" pitchFamily="18" charset="0"/>
                                      <a:ea typeface="Cambria Math" panose="02040503050406030204" pitchFamily="18" charset="0"/>
                                    </a:rPr>
                                    <m:t>𝑡</m:t>
                                  </m:r>
                                </m:sub>
                              </m:sSub>
                            </m:den>
                          </m:f>
                          <m:r>
                            <a:rPr lang="en-US" altLang="en-US" sz="2000" b="0" i="1" smtClean="0">
                              <a:latin typeface="Cambria Math" panose="02040503050406030204" pitchFamily="18" charset="0"/>
                              <a:ea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𝑙𝑛</m:t>
                          </m:r>
                          <m:d>
                            <m:dPr>
                              <m:begChr m:val="{"/>
                              <m:endChr m:val="}"/>
                              <m:ctrlPr>
                                <a:rPr lang="en-US" altLang="en-US" sz="2000" i="1">
                                  <a:latin typeface="Cambria Math" panose="02040503050406030204" pitchFamily="18" charset="0"/>
                                  <a:ea typeface="Cambria Math" panose="02040503050406030204" pitchFamily="18" charset="0"/>
                                </a:rPr>
                              </m:ctrlPr>
                            </m:dPr>
                            <m:e>
                              <m:r>
                                <a:rPr lang="en-US" altLang="en-US" sz="2000" b="0" i="1" smtClean="0">
                                  <a:latin typeface="Cambria Math" panose="02040503050406030204" pitchFamily="18" charset="0"/>
                                  <a:ea typeface="Cambria Math" panose="02040503050406030204" pitchFamily="18" charset="0"/>
                                </a:rPr>
                                <m:t>1+5</m:t>
                              </m:r>
                              <m:f>
                                <m:fPr>
                                  <m:ctrlPr>
                                    <a:rPr lang="en-US" altLang="en-US" sz="2000" i="1">
                                      <a:latin typeface="Cambria Math" panose="02040503050406030204" pitchFamily="18" charset="0"/>
                                      <a:ea typeface="Cambria Math" panose="02040503050406030204" pitchFamily="18" charset="0"/>
                                    </a:rPr>
                                  </m:ctrlPr>
                                </m:fPr>
                                <m:num>
                                  <m:r>
                                    <a:rPr lang="en-US" altLang="en-US" sz="2000" i="1">
                                      <a:latin typeface="Cambria Math" panose="02040503050406030204" pitchFamily="18" charset="0"/>
                                      <a:ea typeface="Cambria Math" panose="02040503050406030204" pitchFamily="18" charset="0"/>
                                    </a:rPr>
                                    <m:t>𝑃𝑟</m:t>
                                  </m:r>
                                </m:num>
                                <m:den>
                                  <m:sSub>
                                    <m:sSubPr>
                                      <m:ctrlPr>
                                        <a:rPr lang="en-US" altLang="en-US" sz="2000" i="1">
                                          <a:latin typeface="Cambria Math" panose="02040503050406030204" pitchFamily="18" charset="0"/>
                                          <a:ea typeface="Cambria Math" panose="02040503050406030204" pitchFamily="18" charset="0"/>
                                        </a:rPr>
                                      </m:ctrlPr>
                                    </m:sSubPr>
                                    <m:e>
                                      <m:r>
                                        <a:rPr lang="en-US" altLang="en-US" sz="2000" i="1">
                                          <a:latin typeface="Cambria Math" panose="02040503050406030204" pitchFamily="18" charset="0"/>
                                          <a:ea typeface="Cambria Math" panose="02040503050406030204" pitchFamily="18" charset="0"/>
                                        </a:rPr>
                                        <m:t>𝑃𝑟</m:t>
                                      </m:r>
                                    </m:e>
                                    <m:sub>
                                      <m:r>
                                        <a:rPr lang="en-US" altLang="en-US" sz="2000" i="1">
                                          <a:latin typeface="Cambria Math" panose="02040503050406030204" pitchFamily="18" charset="0"/>
                                          <a:ea typeface="Cambria Math" panose="02040503050406030204" pitchFamily="18" charset="0"/>
                                        </a:rPr>
                                        <m:t>𝑡</m:t>
                                      </m:r>
                                    </m:sub>
                                  </m:sSub>
                                </m:den>
                              </m:f>
                            </m:e>
                          </m:d>
                          <m:r>
                            <a:rPr lang="en-US" altLang="en-US" sz="2000" b="0" i="1" smtClean="0">
                              <a:latin typeface="Cambria Math" panose="02040503050406030204" pitchFamily="18" charset="0"/>
                              <a:ea typeface="Cambria Math" panose="02040503050406030204" pitchFamily="18" charset="0"/>
                            </a:rPr>
                            <m:t>+</m:t>
                          </m:r>
                          <m:f>
                            <m:fPr>
                              <m:ctrlPr>
                                <a:rPr lang="en-US" altLang="en-US" sz="2000" b="0" i="1" smtClean="0">
                                  <a:latin typeface="Cambria Math" panose="02040503050406030204" pitchFamily="18" charset="0"/>
                                  <a:ea typeface="Cambria Math" panose="02040503050406030204" pitchFamily="18" charset="0"/>
                                </a:rPr>
                              </m:ctrlPr>
                            </m:fPr>
                            <m:num>
                              <m:r>
                                <a:rPr lang="en-US" altLang="en-US" sz="2000" b="0" i="1" smtClean="0">
                                  <a:latin typeface="Cambria Math" panose="02040503050406030204" pitchFamily="18" charset="0"/>
                                  <a:ea typeface="Cambria Math" panose="02040503050406030204" pitchFamily="18" charset="0"/>
                                </a:rPr>
                                <m:t>1</m:t>
                              </m:r>
                            </m:num>
                            <m:den>
                              <m:r>
                                <a:rPr lang="en-US" altLang="en-US" sz="2000" b="0" i="1" smtClean="0">
                                  <a:latin typeface="Cambria Math" panose="02040503050406030204" pitchFamily="18" charset="0"/>
                                  <a:ea typeface="Cambria Math" panose="02040503050406030204" pitchFamily="18" charset="0"/>
                                </a:rPr>
                                <m:t>5</m:t>
                              </m:r>
                              <m:r>
                                <a:rPr lang="en-US" altLang="en-US" sz="2000" b="0" i="1" smtClean="0">
                                  <a:latin typeface="Cambria Math" panose="02040503050406030204" pitchFamily="18" charset="0"/>
                                  <a:ea typeface="Cambria Math" panose="02040503050406030204" pitchFamily="18" charset="0"/>
                                </a:rPr>
                                <m:t>𝜅</m:t>
                              </m:r>
                            </m:den>
                          </m:f>
                          <m:r>
                            <a:rPr lang="en-US" altLang="en-US" sz="2000" i="1">
                              <a:latin typeface="Cambria Math" panose="02040503050406030204" pitchFamily="18" charset="0"/>
                              <a:ea typeface="Cambria Math" panose="02040503050406030204" pitchFamily="18" charset="0"/>
                            </a:rPr>
                            <m:t>𝑙𝑛</m:t>
                          </m:r>
                          <m:d>
                            <m:dPr>
                              <m:begChr m:val="["/>
                              <m:endChr m:val="]"/>
                              <m:ctrlPr>
                                <a:rPr lang="en-US" altLang="en-US" sz="2000" i="1">
                                  <a:latin typeface="Cambria Math" panose="02040503050406030204" pitchFamily="18" charset="0"/>
                                  <a:ea typeface="Cambria Math" panose="02040503050406030204" pitchFamily="18" charset="0"/>
                                </a:rPr>
                              </m:ctrlPr>
                            </m:dPr>
                            <m:e>
                              <m:f>
                                <m:fPr>
                                  <m:ctrlPr>
                                    <a:rPr lang="en-US" altLang="en-US" sz="2000" i="1">
                                      <a:latin typeface="Cambria Math" panose="02040503050406030204" pitchFamily="18" charset="0"/>
                                      <a:ea typeface="Cambria Math" panose="02040503050406030204" pitchFamily="18" charset="0"/>
                                    </a:rPr>
                                  </m:ctrlPr>
                                </m:fPr>
                                <m:num>
                                  <m:sSub>
                                    <m:sSubPr>
                                      <m:ctrlPr>
                                        <a:rPr lang="en-US" altLang="en-US" sz="2000" i="1" smtClean="0">
                                          <a:latin typeface="Cambria Math" panose="02040503050406030204" pitchFamily="18" charset="0"/>
                                          <a:ea typeface="Cambria Math" panose="02040503050406030204" pitchFamily="18" charset="0"/>
                                        </a:rPr>
                                      </m:ctrlPr>
                                    </m:sSubPr>
                                    <m:e>
                                      <m:r>
                                        <a:rPr lang="en-US" altLang="en-US" sz="2000" b="0" i="1" smtClean="0">
                                          <a:latin typeface="Cambria Math" panose="02040503050406030204" pitchFamily="18" charset="0"/>
                                          <a:ea typeface="Cambria Math" panose="02040503050406030204" pitchFamily="18" charset="0"/>
                                        </a:rPr>
                                        <m:t>𝑅𝑒</m:t>
                                      </m:r>
                                    </m:e>
                                    <m:sub>
                                      <m:r>
                                        <a:rPr lang="en-US" altLang="en-US" sz="2000" b="0" i="1" smtClean="0">
                                          <a:latin typeface="Cambria Math" panose="02040503050406030204" pitchFamily="18" charset="0"/>
                                          <a:ea typeface="Cambria Math" panose="02040503050406030204" pitchFamily="18" charset="0"/>
                                        </a:rPr>
                                        <m:t>𝐷</m:t>
                                      </m:r>
                                    </m:sub>
                                  </m:sSub>
                                </m:num>
                                <m:den>
                                  <m:r>
                                    <a:rPr lang="en-US" altLang="en-US" sz="2000" b="0" i="1" smtClean="0">
                                      <a:latin typeface="Cambria Math" panose="02040503050406030204" pitchFamily="18" charset="0"/>
                                      <a:ea typeface="Cambria Math" panose="02040503050406030204" pitchFamily="18" charset="0"/>
                                    </a:rPr>
                                    <m:t>60</m:t>
                                  </m:r>
                                </m:den>
                              </m:f>
                              <m:rad>
                                <m:radPr>
                                  <m:degHide m:val="on"/>
                                  <m:ctrlPr>
                                    <a:rPr lang="en-US" altLang="en-US" sz="2000" i="1">
                                      <a:latin typeface="Cambria Math" panose="02040503050406030204" pitchFamily="18" charset="0"/>
                                      <a:ea typeface="Cambria Math" panose="02040503050406030204" pitchFamily="18" charset="0"/>
                                    </a:rPr>
                                  </m:ctrlPr>
                                </m:radPr>
                                <m:deg/>
                                <m:e>
                                  <m:f>
                                    <m:fPr>
                                      <m:ctrlPr>
                                        <a:rPr lang="en-US" altLang="en-US" sz="2000" i="1">
                                          <a:latin typeface="Cambria Math" panose="02040503050406030204" pitchFamily="18" charset="0"/>
                                          <a:ea typeface="Cambria Math" panose="02040503050406030204" pitchFamily="18" charset="0"/>
                                        </a:rPr>
                                      </m:ctrlPr>
                                    </m:fPr>
                                    <m:num>
                                      <m:sSub>
                                        <m:sSubPr>
                                          <m:ctrlPr>
                                            <a:rPr lang="en-US" altLang="en-US" sz="2000" i="1">
                                              <a:latin typeface="Cambria Math" panose="02040503050406030204" pitchFamily="18" charset="0"/>
                                              <a:ea typeface="Cambria Math" panose="02040503050406030204" pitchFamily="18" charset="0"/>
                                            </a:rPr>
                                          </m:ctrlPr>
                                        </m:sSubPr>
                                        <m:e>
                                          <m:r>
                                            <a:rPr lang="en-US" altLang="en-US" sz="2000" i="1">
                                              <a:latin typeface="Cambria Math" panose="02040503050406030204" pitchFamily="18" charset="0"/>
                                              <a:ea typeface="Cambria Math" panose="02040503050406030204" pitchFamily="18" charset="0"/>
                                            </a:rPr>
                                            <m:t>𝐶</m:t>
                                          </m:r>
                                        </m:e>
                                        <m:sub>
                                          <m:r>
                                            <a:rPr lang="en-US" altLang="en-US" sz="2000" i="1">
                                              <a:latin typeface="Cambria Math" panose="02040503050406030204" pitchFamily="18" charset="0"/>
                                              <a:ea typeface="Cambria Math" panose="02040503050406030204" pitchFamily="18" charset="0"/>
                                            </a:rPr>
                                            <m:t>𝑓</m:t>
                                          </m:r>
                                        </m:sub>
                                      </m:sSub>
                                    </m:num>
                                    <m:den>
                                      <m:r>
                                        <a:rPr lang="en-US" altLang="en-US" sz="2000" i="1">
                                          <a:latin typeface="Cambria Math" panose="02040503050406030204" pitchFamily="18" charset="0"/>
                                          <a:ea typeface="Cambria Math" panose="02040503050406030204" pitchFamily="18" charset="0"/>
                                        </a:rPr>
                                        <m:t>2</m:t>
                                      </m:r>
                                    </m:den>
                                  </m:f>
                                </m:e>
                              </m:rad>
                              <m:sSub>
                                <m:sSubPr>
                                  <m:ctrlPr>
                                    <a:rPr lang="en-US" altLang="en-US" sz="2000" i="1">
                                      <a:latin typeface="Cambria Math" panose="02040503050406030204" pitchFamily="18" charset="0"/>
                                      <a:ea typeface="Cambria Math" panose="02040503050406030204" pitchFamily="18" charset="0"/>
                                    </a:rPr>
                                  </m:ctrlPr>
                                </m:sSubPr>
                                <m:e>
                                  <m:r>
                                    <a:rPr lang="en-US" altLang="en-US" sz="2000" i="1">
                                      <a:latin typeface="Cambria Math" panose="02040503050406030204" pitchFamily="18" charset="0"/>
                                      <a:ea typeface="Cambria Math" panose="02040503050406030204" pitchFamily="18" charset="0"/>
                                    </a:rPr>
                                    <m:t>𝑅𝑒</m:t>
                                  </m:r>
                                </m:e>
                                <m:sub>
                                  <m:r>
                                    <a:rPr lang="en-US" altLang="en-US" sz="2000" i="1">
                                      <a:latin typeface="Cambria Math" panose="02040503050406030204" pitchFamily="18" charset="0"/>
                                      <a:ea typeface="Cambria Math" panose="02040503050406030204" pitchFamily="18" charset="0"/>
                                    </a:rPr>
                                    <m:t>𝐷</m:t>
                                  </m:r>
                                </m:sub>
                              </m:sSub>
                            </m:e>
                          </m:d>
                        </m:e>
                      </m:d>
                    </m:oMath>
                  </m:oMathPara>
                </a14:m>
                <a:endParaRPr lang="en-US" sz="2000" dirty="0">
                  <a:solidFill>
                    <a:srgbClr val="000000"/>
                  </a:solidFill>
                </a:endParaRPr>
              </a:p>
            </p:txBody>
          </p:sp>
        </mc:Choice>
        <mc:Fallback xmlns="">
          <p:sp>
            <p:nvSpPr>
              <p:cNvPr id="26" name="TextBox 25">
                <a:extLst>
                  <a:ext uri="{FF2B5EF4-FFF2-40B4-BE49-F238E27FC236}">
                    <a16:creationId xmlns:a16="http://schemas.microsoft.com/office/drawing/2014/main" id="{4011BF7B-203E-8128-9BD6-41565249C15D}"/>
                  </a:ext>
                </a:extLst>
              </p:cNvPr>
              <p:cNvSpPr txBox="1">
                <a:spLocks noRot="1" noChangeAspect="1" noMove="1" noResize="1" noEditPoints="1" noAdjustHandles="1" noChangeArrowheads="1" noChangeShapeType="1" noTextEdit="1"/>
              </p:cNvSpPr>
              <p:nvPr/>
            </p:nvSpPr>
            <p:spPr>
              <a:xfrm>
                <a:off x="304800" y="5257800"/>
                <a:ext cx="8747900" cy="12388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60416BB-F031-5CF3-CD1F-778611FEEC90}"/>
                  </a:ext>
                </a:extLst>
              </p:cNvPr>
              <p:cNvSpPr txBox="1"/>
              <p:nvPr/>
            </p:nvSpPr>
            <p:spPr>
              <a:xfrm>
                <a:off x="718849" y="2895600"/>
                <a:ext cx="7282151" cy="1284262"/>
              </a:xfrm>
              <a:prstGeom prst="rect">
                <a:avLst/>
              </a:prstGeom>
              <a:noFill/>
            </p:spPr>
            <p:txBody>
              <a:bodyPr wrap="square">
                <a:spAutoFit/>
              </a:bodyPr>
              <a:lstStyle/>
              <a:p>
                <a:pPr marL="0" indent="0">
                  <a:buNone/>
                </a:pPr>
                <a14:m>
                  <m:oMathPara xmlns:m="http://schemas.openxmlformats.org/officeDocument/2006/math">
                    <m:oMathParaPr>
                      <m:jc m:val="centerGroup"/>
                    </m:oMathParaPr>
                    <m:oMath xmlns:m="http://schemas.openxmlformats.org/officeDocument/2006/math">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 </m:t>
                          </m:r>
                          <m:acc>
                            <m:accPr>
                              <m:chr m:val="̅"/>
                              <m:ctrlPr>
                                <a:rPr lang="en-US" altLang="en-US" sz="2400" i="1">
                                  <a:solidFill>
                                    <a:srgbClr val="000000"/>
                                  </a:solidFill>
                                  <a:latin typeface="Cambria Math" panose="02040503050406030204" pitchFamily="18" charset="0"/>
                                  <a:ea typeface="Cambria Math" panose="02040503050406030204" pitchFamily="18" charset="0"/>
                                </a:rPr>
                              </m:ctrlPr>
                            </m:accPr>
                            <m:e>
                              <m:r>
                                <a:rPr lang="en-US" altLang="en-US" sz="2400" i="1">
                                  <a:solidFill>
                                    <a:srgbClr val="000000"/>
                                  </a:solidFill>
                                  <a:latin typeface="Cambria Math" panose="02040503050406030204" pitchFamily="18" charset="0"/>
                                  <a:ea typeface="Cambria Math" panose="02040503050406030204" pitchFamily="18" charset="0"/>
                                </a:rPr>
                                <m:t>𝑇</m:t>
                              </m:r>
                            </m:e>
                          </m:acc>
                        </m:e>
                        <m:sup>
                          <m:r>
                            <a:rPr lang="en-US" altLang="en-US" sz="2400"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d>
                        <m:dPr>
                          <m:begChr m:val=""/>
                          <m:endChr m:val="|"/>
                          <m:ctrlPr>
                            <a:rPr lang="en-US" altLang="en-US" sz="2400" b="0" i="1" smtClean="0">
                              <a:latin typeface="Cambria Math" panose="02040503050406030204" pitchFamily="18" charset="0"/>
                              <a:ea typeface="Cambria Math" panose="02040503050406030204" pitchFamily="18" charset="0"/>
                            </a:rPr>
                          </m:ctrlPr>
                        </m:dPr>
                        <m:e>
                          <m:sSubSup>
                            <m:sSubSupPr>
                              <m:ctrlPr>
                                <a:rPr lang="en-US" altLang="en-US" sz="2400" b="0" i="1" smtClean="0">
                                  <a:latin typeface="Cambria Math" panose="02040503050406030204" pitchFamily="18" charset="0"/>
                                  <a:ea typeface="Cambria Math" panose="02040503050406030204" pitchFamily="18" charset="0"/>
                                </a:rPr>
                              </m:ctrlPr>
                            </m:sSubSupPr>
                            <m:e>
                              <m:acc>
                                <m:accPr>
                                  <m:chr m:val="̅"/>
                                  <m:ctrlPr>
                                    <a:rPr lang="en-US" altLang="en-US" sz="2400" b="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e>
                            <m:sub>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=30</m:t>
                              </m:r>
                            </m:sub>
                            <m:sup>
                              <m:r>
                                <a:rPr lang="en-US" altLang="en-US" sz="2400" b="0" i="1" smtClean="0">
                                  <a:latin typeface="Cambria Math" panose="02040503050406030204" pitchFamily="18" charset="0"/>
                                  <a:ea typeface="Cambria Math" panose="02040503050406030204" pitchFamily="18" charset="0"/>
                                </a:rPr>
                                <m:t>+</m:t>
                              </m:r>
                            </m:sup>
                          </m:sSubSup>
                        </m:e>
                      </m:d>
                      <m:r>
                        <a:rPr lang="en-US" altLang="en-US" sz="2400" b="0" i="1" smtClean="0">
                          <a:latin typeface="Cambria Math" panose="02040503050406030204" pitchFamily="18" charset="0"/>
                          <a:ea typeface="Cambria Math" panose="02040503050406030204" pitchFamily="18" charset="0"/>
                        </a:rPr>
                        <m:t>=</m:t>
                      </m:r>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𝑃𝑟</m:t>
                              </m:r>
                            </m:e>
                            <m:sub>
                              <m:r>
                                <a:rPr lang="en-US" altLang="en-US" i="1">
                                  <a:latin typeface="Cambria Math" panose="02040503050406030204" pitchFamily="18" charset="0"/>
                                  <a:ea typeface="Cambria Math" panose="02040503050406030204" pitchFamily="18" charset="0"/>
                                </a:rPr>
                                <m:t>𝑡</m:t>
                              </m:r>
                            </m:sub>
                          </m:sSub>
                        </m:num>
                        <m:den>
                          <m:r>
                            <a:rPr lang="en-US" altLang="en-US" i="1" smtClean="0">
                              <a:latin typeface="Cambria Math" panose="02040503050406030204" pitchFamily="18" charset="0"/>
                              <a:ea typeface="Cambria Math" panose="02040503050406030204" pitchFamily="18" charset="0"/>
                            </a:rPr>
                            <m:t>𝜅</m:t>
                          </m:r>
                        </m:den>
                      </m:f>
                      <m:r>
                        <a:rPr lang="en-US" altLang="en-US" b="0" i="1" smtClean="0">
                          <a:latin typeface="Cambria Math" panose="02040503050406030204" pitchFamily="18" charset="0"/>
                          <a:ea typeface="Cambria Math" panose="02040503050406030204" pitchFamily="18" charset="0"/>
                        </a:rPr>
                        <m:t>𝑙𝑛</m:t>
                      </m:r>
                      <m:d>
                        <m:dPr>
                          <m:begChr m:val="["/>
                          <m:endChr m:val="]"/>
                          <m:ctrlPr>
                            <a:rPr lang="en-US" altLang="en-US" b="0" i="1" smtClean="0">
                              <a:latin typeface="Cambria Math" panose="02040503050406030204" pitchFamily="18" charset="0"/>
                              <a:ea typeface="Cambria Math" panose="02040503050406030204" pitchFamily="18" charset="0"/>
                            </a:rPr>
                          </m:ctrlPr>
                        </m:dPr>
                        <m:e>
                          <m:f>
                            <m:fPr>
                              <m:ctrlPr>
                                <a:rPr lang="en-US" altLang="en-US" b="0" i="1" smtClean="0">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𝑦</m:t>
                              </m:r>
                            </m:num>
                            <m:den>
                              <m:r>
                                <a:rPr lang="en-US" altLang="en-US" b="0" i="1" smtClean="0">
                                  <a:latin typeface="Cambria Math" panose="02040503050406030204" pitchFamily="18" charset="0"/>
                                  <a:ea typeface="Cambria Math" panose="02040503050406030204" pitchFamily="18" charset="0"/>
                                </a:rPr>
                                <m:t>30</m:t>
                              </m:r>
                              <m:r>
                                <a:rPr lang="en-US" altLang="en-US" b="0" i="1" smtClean="0">
                                  <a:latin typeface="Cambria Math" panose="02040503050406030204" pitchFamily="18" charset="0"/>
                                  <a:ea typeface="Cambria Math" panose="02040503050406030204" pitchFamily="18" charset="0"/>
                                </a:rPr>
                                <m:t>𝐷</m:t>
                              </m:r>
                            </m:den>
                          </m:f>
                          <m:rad>
                            <m:radPr>
                              <m:degHide m:val="on"/>
                              <m:ctrlPr>
                                <a:rPr lang="en-US" altLang="en-US" b="0" i="1" smtClean="0">
                                  <a:latin typeface="Cambria Math" panose="02040503050406030204" pitchFamily="18" charset="0"/>
                                  <a:ea typeface="Cambria Math" panose="02040503050406030204" pitchFamily="18" charset="0"/>
                                </a:rPr>
                              </m:ctrlPr>
                            </m:radPr>
                            <m:deg/>
                            <m:e>
                              <m:f>
                                <m:fPr>
                                  <m:ctrlPr>
                                    <a:rPr lang="en-US" altLang="en-US" b="0" i="1" smtClean="0">
                                      <a:latin typeface="Cambria Math" panose="02040503050406030204" pitchFamily="18" charset="0"/>
                                      <a:ea typeface="Cambria Math" panose="02040503050406030204" pitchFamily="18" charset="0"/>
                                    </a:rPr>
                                  </m:ctrlPr>
                                </m:fPr>
                                <m:num>
                                  <m:sSub>
                                    <m:sSubPr>
                                      <m:ctrlPr>
                                        <a:rPr lang="en-US" altLang="en-US" b="0" i="1" smtClean="0">
                                          <a:latin typeface="Cambria Math" panose="02040503050406030204" pitchFamily="18" charset="0"/>
                                          <a:ea typeface="Cambria Math" panose="02040503050406030204" pitchFamily="18" charset="0"/>
                                        </a:rPr>
                                      </m:ctrlPr>
                                    </m:sSubPr>
                                    <m:e>
                                      <m:r>
                                        <a:rPr lang="en-US" altLang="en-US" b="0" i="1" smtClean="0">
                                          <a:latin typeface="Cambria Math" panose="02040503050406030204" pitchFamily="18" charset="0"/>
                                          <a:ea typeface="Cambria Math" panose="02040503050406030204" pitchFamily="18" charset="0"/>
                                        </a:rPr>
                                        <m:t>𝐶</m:t>
                                      </m:r>
                                    </m:e>
                                    <m:sub>
                                      <m:r>
                                        <a:rPr lang="en-US" altLang="en-US" b="0" i="1" smtClean="0">
                                          <a:latin typeface="Cambria Math" panose="02040503050406030204" pitchFamily="18" charset="0"/>
                                          <a:ea typeface="Cambria Math" panose="02040503050406030204" pitchFamily="18" charset="0"/>
                                        </a:rPr>
                                        <m:t>𝑓</m:t>
                                      </m:r>
                                    </m:sub>
                                  </m:sSub>
                                </m:num>
                                <m:den>
                                  <m:r>
                                    <a:rPr lang="en-US" altLang="en-US" b="0" i="1" smtClean="0">
                                      <a:latin typeface="Cambria Math" panose="02040503050406030204" pitchFamily="18" charset="0"/>
                                      <a:ea typeface="Cambria Math" panose="02040503050406030204" pitchFamily="18" charset="0"/>
                                    </a:rPr>
                                    <m:t>2</m:t>
                                  </m:r>
                                </m:den>
                              </m:f>
                            </m:e>
                          </m:rad>
                          <m:sSub>
                            <m:sSubPr>
                              <m:ctrlPr>
                                <a:rPr lang="en-US" altLang="en-US" b="0" i="1" smtClean="0">
                                  <a:latin typeface="Cambria Math" panose="02040503050406030204" pitchFamily="18" charset="0"/>
                                  <a:ea typeface="Cambria Math" panose="02040503050406030204" pitchFamily="18" charset="0"/>
                                </a:rPr>
                              </m:ctrlPr>
                            </m:sSubPr>
                            <m:e>
                              <m:r>
                                <a:rPr lang="en-US" altLang="en-US" b="0" i="1" smtClean="0">
                                  <a:latin typeface="Cambria Math" panose="02040503050406030204" pitchFamily="18" charset="0"/>
                                  <a:ea typeface="Cambria Math" panose="02040503050406030204" pitchFamily="18" charset="0"/>
                                </a:rPr>
                                <m:t>𝑅𝑒</m:t>
                              </m:r>
                            </m:e>
                            <m:sub>
                              <m:r>
                                <a:rPr lang="en-US" altLang="en-US" b="0" i="1" smtClean="0">
                                  <a:latin typeface="Cambria Math" panose="02040503050406030204" pitchFamily="18" charset="0"/>
                                  <a:ea typeface="Cambria Math" panose="02040503050406030204" pitchFamily="18" charset="0"/>
                                </a:rPr>
                                <m:t>𝐷</m:t>
                              </m:r>
                            </m:sub>
                          </m:sSub>
                        </m:e>
                      </m:d>
                    </m:oMath>
                  </m:oMathPara>
                </a14:m>
                <a:endParaRPr lang="en-US" sz="2400" dirty="0">
                  <a:solidFill>
                    <a:srgbClr val="000000"/>
                  </a:solidFill>
                </a:endParaRPr>
              </a:p>
            </p:txBody>
          </p:sp>
        </mc:Choice>
        <mc:Fallback xmlns="">
          <p:sp>
            <p:nvSpPr>
              <p:cNvPr id="4" name="TextBox 3">
                <a:extLst>
                  <a:ext uri="{FF2B5EF4-FFF2-40B4-BE49-F238E27FC236}">
                    <a16:creationId xmlns:a16="http://schemas.microsoft.com/office/drawing/2014/main" id="{B60416BB-F031-5CF3-CD1F-778611FEEC90}"/>
                  </a:ext>
                </a:extLst>
              </p:cNvPr>
              <p:cNvSpPr txBox="1">
                <a:spLocks noRot="1" noChangeAspect="1" noMove="1" noResize="1" noEditPoints="1" noAdjustHandles="1" noChangeArrowheads="1" noChangeShapeType="1" noTextEdit="1"/>
              </p:cNvSpPr>
              <p:nvPr/>
            </p:nvSpPr>
            <p:spPr>
              <a:xfrm>
                <a:off x="718849" y="2895600"/>
                <a:ext cx="7282151" cy="128426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5828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930-54DB-6749-6EC6-4C497FAE479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B8B4C64-8DAE-45B6-FBBB-8EF9D409A848}"/>
              </a:ext>
            </a:extLst>
          </p:cNvPr>
          <p:cNvPicPr>
            <a:picLocks noChangeAspect="1"/>
          </p:cNvPicPr>
          <p:nvPr/>
        </p:nvPicPr>
        <p:blipFill>
          <a:blip r:embed="rId2">
            <a:duotone>
              <a:prstClr val="black"/>
              <a:schemeClr val="accent6">
                <a:tint val="45000"/>
                <a:satMod val="400000"/>
              </a:schemeClr>
            </a:duotone>
          </a:blip>
          <a:stretch>
            <a:fillRect/>
          </a:stretch>
        </p:blipFill>
        <p:spPr>
          <a:xfrm>
            <a:off x="401320" y="1143000"/>
            <a:ext cx="5389880" cy="1778080"/>
          </a:xfrm>
          <a:prstGeom prst="rect">
            <a:avLst/>
          </a:prstGeom>
        </p:spPr>
      </p:pic>
      <p:sp>
        <p:nvSpPr>
          <p:cNvPr id="13317" name="Title 1">
            <a:extLst>
              <a:ext uri="{FF2B5EF4-FFF2-40B4-BE49-F238E27FC236}">
                <a16:creationId xmlns:a16="http://schemas.microsoft.com/office/drawing/2014/main" id="{A0EAB980-3587-9649-AB94-4855FC7EB34D}"/>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D3EF17-0AFA-033A-CE82-144847B2F54C}"/>
                  </a:ext>
                </a:extLst>
              </p:cNvPr>
              <p:cNvSpPr>
                <a:spLocks noGrp="1"/>
              </p:cNvSpPr>
              <p:nvPr>
                <p:ph idx="1"/>
              </p:nvPr>
            </p:nvSpPr>
            <p:spPr>
              <a:xfrm>
                <a:off x="365900" y="2819400"/>
                <a:ext cx="8686800" cy="3848100"/>
              </a:xfrm>
            </p:spPr>
            <p:txBody>
              <a:bodyPr/>
              <a:lstStyle/>
              <a:p>
                <a:r>
                  <a:rPr lang="en-US" sz="2400" dirty="0"/>
                  <a:t>Extensive parametric calculations were carried out by Petukhov  in 1970.</a:t>
                </a:r>
              </a:p>
              <a:p>
                <a:r>
                  <a:rPr lang="en-US" sz="2400" dirty="0"/>
                  <a:t>Petukhov curve fitted the results of his parametric calculations for the range10</a:t>
                </a:r>
                <a:r>
                  <a:rPr lang="en-US" sz="2400" baseline="30000" dirty="0"/>
                  <a:t>4 </a:t>
                </a:r>
                <a:r>
                  <a:rPr lang="en-US" sz="2400" dirty="0"/>
                  <a:t>≤ </a:t>
                </a:r>
                <a:r>
                  <a:rPr lang="en-US" sz="2400" dirty="0" err="1"/>
                  <a:t>Re</a:t>
                </a:r>
                <a:r>
                  <a:rPr lang="en-US" sz="2400" baseline="-25000" dirty="0" err="1"/>
                  <a:t>D</a:t>
                </a:r>
                <a:r>
                  <a:rPr lang="en-US" sz="2400" dirty="0"/>
                  <a:t> ≤ 5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10</a:t>
                </a:r>
                <a:r>
                  <a:rPr lang="en-US" sz="2400" baseline="30000" dirty="0"/>
                  <a:t>6</a:t>
                </a:r>
                <a:r>
                  <a:rPr lang="en-US" sz="2400" dirty="0"/>
                  <a:t>and 0.5 ≤ </a:t>
                </a:r>
                <a:r>
                  <a:rPr lang="en-US" sz="2400" dirty="0" err="1"/>
                  <a:t>Pr</a:t>
                </a:r>
                <a:r>
                  <a:rPr lang="en-US" sz="2400" dirty="0"/>
                  <a:t> ≤2000, and derived the following widely used correlations:</a:t>
                </a:r>
              </a:p>
              <a:p>
                <a:pPr marL="0" indent="0">
                  <a:buNone/>
                </a:pPr>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rPr>
                        <m:t>𝑓</m:t>
                      </m:r>
                      <m:r>
                        <a:rPr lang="en-US" sz="2400" b="0" i="1" smtClean="0">
                          <a:solidFill>
                            <a:srgbClr val="000000"/>
                          </a:solidFill>
                          <a:latin typeface="Cambria Math" panose="02040503050406030204" pitchFamily="18" charset="0"/>
                        </a:rPr>
                        <m:t>=</m:t>
                      </m:r>
                      <m:sSup>
                        <m:sSupPr>
                          <m:ctrlPr>
                            <a:rPr lang="en-US" sz="2400" b="0" i="1" smtClean="0">
                              <a:solidFill>
                                <a:srgbClr val="000000"/>
                              </a:solidFill>
                              <a:latin typeface="Cambria Math" panose="02040503050406030204" pitchFamily="18" charset="0"/>
                            </a:rPr>
                          </m:ctrlPr>
                        </m:sSupPr>
                        <m:e>
                          <m:d>
                            <m:dPr>
                              <m:ctrlPr>
                                <a:rPr lang="en-US" sz="2400" b="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1.82 </m:t>
                              </m:r>
                              <m:func>
                                <m:funcPr>
                                  <m:ctrlPr>
                                    <a:rPr lang="en-US" sz="2400" b="0" i="1" smtClean="0">
                                      <a:solidFill>
                                        <a:srgbClr val="000000"/>
                                      </a:solidFill>
                                      <a:latin typeface="Cambria Math" panose="02040503050406030204" pitchFamily="18" charset="0"/>
                                    </a:rPr>
                                  </m:ctrlPr>
                                </m:funcPr>
                                <m:fName>
                                  <m:sSub>
                                    <m:sSubPr>
                                      <m:ctrlPr>
                                        <a:rPr lang="en-US" sz="2400" b="0" i="1" smtClean="0">
                                          <a:solidFill>
                                            <a:srgbClr val="000000"/>
                                          </a:solidFill>
                                          <a:latin typeface="Cambria Math" panose="02040503050406030204" pitchFamily="18" charset="0"/>
                                        </a:rPr>
                                      </m:ctrlPr>
                                    </m:sSubPr>
                                    <m:e>
                                      <m:r>
                                        <m:rPr>
                                          <m:sty m:val="p"/>
                                        </m:rPr>
                                        <a:rPr lang="en-US" sz="2400" b="0" i="0" smtClean="0">
                                          <a:solidFill>
                                            <a:srgbClr val="000000"/>
                                          </a:solidFill>
                                          <a:latin typeface="Cambria Math" panose="02040503050406030204" pitchFamily="18" charset="0"/>
                                        </a:rPr>
                                        <m:t>log</m:t>
                                      </m:r>
                                    </m:e>
                                    <m:sub>
                                      <m:r>
                                        <a:rPr lang="en-US" sz="2400" b="0" i="1" smtClean="0">
                                          <a:solidFill>
                                            <a:srgbClr val="000000"/>
                                          </a:solidFill>
                                          <a:latin typeface="Cambria Math" panose="02040503050406030204" pitchFamily="18" charset="0"/>
                                        </a:rPr>
                                        <m:t>10</m:t>
                                      </m:r>
                                    </m:sub>
                                  </m:sSub>
                                </m:fName>
                                <m:e>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𝑅𝑒</m:t>
                                      </m:r>
                                    </m:e>
                                    <m:sub>
                                      <m:r>
                                        <a:rPr lang="en-US" sz="2400" b="0" i="1" smtClean="0">
                                          <a:solidFill>
                                            <a:srgbClr val="000000"/>
                                          </a:solidFill>
                                          <a:latin typeface="Cambria Math" panose="02040503050406030204" pitchFamily="18" charset="0"/>
                                        </a:rPr>
                                        <m:t>𝐷</m:t>
                                      </m:r>
                                    </m:sub>
                                  </m:sSub>
                                </m:e>
                              </m:func>
                              <m:r>
                                <a:rPr lang="en-US" sz="2400" b="0" i="1" smtClean="0">
                                  <a:solidFill>
                                    <a:srgbClr val="000000"/>
                                  </a:solidFill>
                                  <a:latin typeface="Cambria Math" panose="02040503050406030204" pitchFamily="18" charset="0"/>
                                </a:rPr>
                                <m:t>−1.64</m:t>
                              </m:r>
                            </m:e>
                          </m:d>
                        </m:e>
                        <m:sup>
                          <m:r>
                            <a:rPr lang="en-US" sz="2400" b="0" i="1" smtClean="0">
                              <a:solidFill>
                                <a:srgbClr val="000000"/>
                              </a:solidFill>
                              <a:latin typeface="Cambria Math" panose="02040503050406030204" pitchFamily="18" charset="0"/>
                            </a:rPr>
                            <m:t>−2</m:t>
                          </m:r>
                        </m:sup>
                      </m:sSup>
                    </m:oMath>
                  </m:oMathPara>
                </a14:m>
                <a:endParaRPr lang="en-US" sz="2400" dirty="0">
                  <a:solidFill>
                    <a:srgbClr val="000000"/>
                  </a:solidFill>
                </a:endParaRP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𝑁𝑢</m:t>
                          </m:r>
                        </m:e>
                        <m:sub>
                          <m:r>
                            <a:rPr lang="en-US" sz="2400" b="0" i="1" smtClean="0">
                              <a:solidFill>
                                <a:srgbClr val="000000"/>
                              </a:solidFill>
                              <a:latin typeface="Cambria Math" panose="02040503050406030204" pitchFamily="18" charset="0"/>
                            </a:rPr>
                            <m:t>𝐷</m:t>
                          </m:r>
                        </m:sub>
                      </m:sSub>
                      <m:r>
                        <a:rPr lang="en-US" sz="2400" b="0" i="1" smtClean="0">
                          <a:solidFill>
                            <a:srgbClr val="000000"/>
                          </a:solidFill>
                          <a:latin typeface="Cambria Math" panose="02040503050406030204" pitchFamily="18" charset="0"/>
                        </a:rPr>
                        <m:t>=</m:t>
                      </m:r>
                      <m:f>
                        <m:fPr>
                          <m:ctrlPr>
                            <a:rPr lang="en-US" sz="2400" b="0" i="1" smtClean="0">
                              <a:solidFill>
                                <a:srgbClr val="000000"/>
                              </a:solidFill>
                              <a:latin typeface="Cambria Math" panose="02040503050406030204" pitchFamily="18" charset="0"/>
                            </a:rPr>
                          </m:ctrlPr>
                        </m:fPr>
                        <m:num>
                          <m:d>
                            <m:dPr>
                              <m:ctrlPr>
                                <a:rPr lang="en-US" sz="2400" b="0" i="1" smtClean="0">
                                  <a:solidFill>
                                    <a:srgbClr val="000000"/>
                                  </a:solidFill>
                                  <a:latin typeface="Cambria Math" panose="02040503050406030204" pitchFamily="18" charset="0"/>
                                </a:rPr>
                              </m:ctrlPr>
                            </m:dPr>
                            <m:e>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𝑓</m:t>
                                  </m:r>
                                </m:num>
                                <m:den>
                                  <m:r>
                                    <a:rPr lang="en-US" sz="2400" b="0" i="1" smtClean="0">
                                      <a:solidFill>
                                        <a:srgbClr val="000000"/>
                                      </a:solidFill>
                                      <a:latin typeface="Cambria Math" panose="02040503050406030204" pitchFamily="18" charset="0"/>
                                    </a:rPr>
                                    <m:t>8</m:t>
                                  </m:r>
                                </m:den>
                              </m:f>
                            </m:e>
                          </m:d>
                          <m:sSub>
                            <m:sSubPr>
                              <m:ctrlPr>
                                <a:rPr lang="en-US" sz="2400" b="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𝑅𝑒</m:t>
                              </m:r>
                            </m:e>
                            <m:sub>
                              <m:r>
                                <a:rPr lang="en-US" sz="2400" b="0" i="1" smtClean="0">
                                  <a:solidFill>
                                    <a:srgbClr val="000000"/>
                                  </a:solidFill>
                                  <a:latin typeface="Cambria Math" panose="02040503050406030204" pitchFamily="18" charset="0"/>
                                </a:rPr>
                                <m:t>𝐷</m:t>
                              </m:r>
                            </m:sub>
                          </m:sSub>
                          <m:r>
                            <a:rPr lang="en-US" sz="2400" b="0" i="1" smtClean="0">
                              <a:solidFill>
                                <a:srgbClr val="000000"/>
                              </a:solidFill>
                              <a:latin typeface="Cambria Math" panose="02040503050406030204" pitchFamily="18" charset="0"/>
                            </a:rPr>
                            <m:t>𝑃𝑟</m:t>
                          </m:r>
                        </m:num>
                        <m:den>
                          <m:r>
                            <a:rPr lang="en-US" sz="2400" b="0" i="1" smtClean="0">
                              <a:solidFill>
                                <a:srgbClr val="000000"/>
                              </a:solidFill>
                              <a:latin typeface="Cambria Math" panose="02040503050406030204" pitchFamily="18" charset="0"/>
                            </a:rPr>
                            <m:t>1+3.4</m:t>
                          </m:r>
                          <m:r>
                            <a:rPr lang="en-US" sz="2400" b="0" i="1" smtClean="0">
                              <a:solidFill>
                                <a:srgbClr val="000000"/>
                              </a:solidFill>
                              <a:latin typeface="Cambria Math" panose="02040503050406030204" pitchFamily="18" charset="0"/>
                            </a:rPr>
                            <m:t>𝑓</m:t>
                          </m:r>
                          <m:r>
                            <a:rPr lang="en-US" sz="2400" b="0" i="1" smtClean="0">
                              <a:solidFill>
                                <a:srgbClr val="000000"/>
                              </a:solidFill>
                              <a:latin typeface="Cambria Math" panose="02040503050406030204" pitchFamily="18" charset="0"/>
                            </a:rPr>
                            <m:t>+</m:t>
                          </m:r>
                          <m:d>
                            <m:dPr>
                              <m:begChr m:val="{"/>
                              <m:endChr m:val="}"/>
                              <m:ctrlPr>
                                <a:rPr lang="en-US" sz="2400" b="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11.7+1.8</m:t>
                              </m:r>
                              <m:sSup>
                                <m:sSupPr>
                                  <m:ctrlPr>
                                    <a:rPr lang="en-US" sz="2400" b="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rPr>
                                    <m:t>𝑃𝑟</m:t>
                                  </m:r>
                                </m:e>
                                <m:sup>
                                  <m:f>
                                    <m:fPr>
                                      <m:type m:val="skw"/>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1</m:t>
                                      </m:r>
                                    </m:num>
                                    <m:den>
                                      <m:r>
                                        <a:rPr lang="en-US" sz="2400" b="0" i="1" smtClean="0">
                                          <a:solidFill>
                                            <a:srgbClr val="000000"/>
                                          </a:solidFill>
                                          <a:latin typeface="Cambria Math" panose="02040503050406030204" pitchFamily="18" charset="0"/>
                                        </a:rPr>
                                        <m:t>3</m:t>
                                      </m:r>
                                    </m:den>
                                  </m:f>
                                </m:sup>
                              </m:sSup>
                              <m:sSup>
                                <m:sSupPr>
                                  <m:ctrlPr>
                                    <a:rPr lang="en-US" sz="2400" b="0" i="1" smtClean="0">
                                      <a:solidFill>
                                        <a:srgbClr val="000000"/>
                                      </a:solidFill>
                                      <a:latin typeface="Cambria Math" panose="02040503050406030204" pitchFamily="18" charset="0"/>
                                    </a:rPr>
                                  </m:ctrlPr>
                                </m:sSupPr>
                                <m:e>
                                  <m:d>
                                    <m:dPr>
                                      <m:begChr m:val="["/>
                                      <m:endChr m:val="]"/>
                                      <m:ctrlPr>
                                        <a:rPr lang="en-US" sz="2400" b="0" i="1" smtClean="0">
                                          <a:solidFill>
                                            <a:srgbClr val="000000"/>
                                          </a:solidFill>
                                          <a:latin typeface="Cambria Math" panose="02040503050406030204" pitchFamily="18" charset="0"/>
                                        </a:rPr>
                                      </m:ctrlPr>
                                    </m:dPr>
                                    <m:e>
                                      <m:f>
                                        <m:fPr>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𝑓</m:t>
                                          </m:r>
                                        </m:num>
                                        <m:den>
                                          <m:r>
                                            <a:rPr lang="en-US" sz="2400" b="0" i="1" smtClean="0">
                                              <a:solidFill>
                                                <a:srgbClr val="000000"/>
                                              </a:solidFill>
                                              <a:latin typeface="Cambria Math" panose="02040503050406030204" pitchFamily="18" charset="0"/>
                                            </a:rPr>
                                            <m:t>8</m:t>
                                          </m:r>
                                        </m:den>
                                      </m:f>
                                    </m:e>
                                  </m:d>
                                </m:e>
                                <m:sup>
                                  <m:f>
                                    <m:fPr>
                                      <m:type m:val="skw"/>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1</m:t>
                                      </m:r>
                                    </m:num>
                                    <m:den>
                                      <m:r>
                                        <a:rPr lang="en-US" sz="2400" b="0" i="1" smtClean="0">
                                          <a:solidFill>
                                            <a:srgbClr val="000000"/>
                                          </a:solidFill>
                                          <a:latin typeface="Cambria Math" panose="02040503050406030204" pitchFamily="18" charset="0"/>
                                        </a:rPr>
                                        <m:t>2</m:t>
                                      </m:r>
                                    </m:den>
                                  </m:f>
                                </m:sup>
                              </m:sSup>
                              <m:d>
                                <m:dPr>
                                  <m:ctrlPr>
                                    <a:rPr lang="en-US" sz="2400" b="0" i="1" smtClean="0">
                                      <a:solidFill>
                                        <a:srgbClr val="000000"/>
                                      </a:solidFill>
                                      <a:latin typeface="Cambria Math" panose="02040503050406030204" pitchFamily="18" charset="0"/>
                                    </a:rPr>
                                  </m:ctrlPr>
                                </m:dPr>
                                <m:e>
                                  <m:sSup>
                                    <m:sSupPr>
                                      <m:ctrlPr>
                                        <a:rPr lang="en-US" sz="2400" b="0" i="1" smtClean="0">
                                          <a:solidFill>
                                            <a:srgbClr val="000000"/>
                                          </a:solidFill>
                                          <a:latin typeface="Cambria Math" panose="02040503050406030204" pitchFamily="18" charset="0"/>
                                        </a:rPr>
                                      </m:ctrlPr>
                                    </m:sSupPr>
                                    <m:e>
                                      <m:r>
                                        <a:rPr lang="en-US" sz="2400" b="0" i="1" smtClean="0">
                                          <a:solidFill>
                                            <a:srgbClr val="000000"/>
                                          </a:solidFill>
                                          <a:latin typeface="Cambria Math" panose="02040503050406030204" pitchFamily="18" charset="0"/>
                                        </a:rPr>
                                        <m:t>𝑃𝑟</m:t>
                                      </m:r>
                                    </m:e>
                                    <m:sup>
                                      <m:f>
                                        <m:fPr>
                                          <m:type m:val="skw"/>
                                          <m:ctrlPr>
                                            <a:rPr lang="en-US" sz="2400" b="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2</m:t>
                                          </m:r>
                                        </m:num>
                                        <m:den>
                                          <m:r>
                                            <a:rPr lang="en-US" sz="2400" b="0" i="1" smtClean="0">
                                              <a:solidFill>
                                                <a:srgbClr val="000000"/>
                                              </a:solidFill>
                                              <a:latin typeface="Cambria Math" panose="02040503050406030204" pitchFamily="18" charset="0"/>
                                            </a:rPr>
                                            <m:t>3</m:t>
                                          </m:r>
                                        </m:den>
                                      </m:f>
                                    </m:sup>
                                  </m:sSup>
                                  <m:r>
                                    <a:rPr lang="en-US" sz="2400" b="0" i="1" smtClean="0">
                                      <a:solidFill>
                                        <a:srgbClr val="000000"/>
                                      </a:solidFill>
                                      <a:latin typeface="Cambria Math" panose="02040503050406030204" pitchFamily="18" charset="0"/>
                                    </a:rPr>
                                    <m:t>−1</m:t>
                                  </m:r>
                                </m:e>
                              </m:d>
                            </m:e>
                          </m:d>
                        </m:den>
                      </m:f>
                    </m:oMath>
                  </m:oMathPara>
                </a14:m>
                <a:endParaRPr lang="en-US" sz="2400" dirty="0">
                  <a:solidFill>
                    <a:srgbClr val="000000"/>
                  </a:solidFill>
                </a:endParaRPr>
              </a:p>
            </p:txBody>
          </p:sp>
        </mc:Choice>
        <mc:Fallback xmlns="">
          <p:sp>
            <p:nvSpPr>
              <p:cNvPr id="3" name="Content Placeholder 2">
                <a:extLst>
                  <a:ext uri="{FF2B5EF4-FFF2-40B4-BE49-F238E27FC236}">
                    <a16:creationId xmlns:a16="http://schemas.microsoft.com/office/drawing/2014/main" id="{35D3EF17-0AFA-033A-CE82-144847B2F54C}"/>
                  </a:ext>
                </a:extLst>
              </p:cNvPr>
              <p:cNvSpPr>
                <a:spLocks noGrp="1" noRot="1" noChangeAspect="1" noMove="1" noResize="1" noEditPoints="1" noAdjustHandles="1" noChangeArrowheads="1" noChangeShapeType="1" noTextEdit="1"/>
              </p:cNvSpPr>
              <p:nvPr>
                <p:ph idx="1"/>
              </p:nvPr>
            </p:nvSpPr>
            <p:spPr>
              <a:xfrm>
                <a:off x="365900" y="2819400"/>
                <a:ext cx="8686800" cy="3848100"/>
              </a:xfrm>
              <a:blipFill>
                <a:blip r:embed="rId3"/>
                <a:stretch>
                  <a:fillRect l="-912" t="-1268" r="-1965"/>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2D0EFAEE-2435-30D5-C4BC-21B09C1544D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D5D84DA-65FD-518A-2F89-168307BA5959}"/>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98771679-B854-5385-CEEB-9EC98625CB2D}"/>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3F3304C4-3B30-7551-A1F9-E6FC378BD81A}"/>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1C03C7A-5723-599E-22E0-5B0B2F657E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0C354C9-8A27-AE95-5463-A48D1C9749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D19618E-68BE-25F2-0B19-09822EE72FF2}"/>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78B8486F-30C3-96BC-3FCA-5174CB43883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99150DBD-3EAE-71D1-3C4B-749B3087FC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ACFF9EE-B7B4-EFE8-22C0-87AA0AC78A67}"/>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0F5BF0AE-F71B-85DB-88B3-5DB7D2A45D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1B10D2AC-2E42-3525-AB1B-7FB4F78BD8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82FB5F3B-265D-1593-80B7-171491B28C7B}"/>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4F50F8AE-C129-23B2-C303-CA9B111D35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3D18EA8A-71AD-B28A-B77C-90A184DA313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FCFAB9F0-6E4A-611C-4DF9-A1E9439AB6A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7EC9968-A63A-F3ED-777B-E95A887652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221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8606F-41B7-E720-F394-D2DF5E1F981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9C4C531-3DAD-C831-7C51-EFA64B0EF54E}"/>
              </a:ext>
            </a:extLst>
          </p:cNvPr>
          <p:cNvPicPr>
            <a:picLocks noChangeAspect="1"/>
          </p:cNvPicPr>
          <p:nvPr/>
        </p:nvPicPr>
        <p:blipFill>
          <a:blip r:embed="rId2">
            <a:duotone>
              <a:prstClr val="black"/>
              <a:schemeClr val="accent6">
                <a:tint val="45000"/>
                <a:satMod val="400000"/>
              </a:schemeClr>
            </a:duotone>
          </a:blip>
          <a:stretch>
            <a:fillRect/>
          </a:stretch>
        </p:blipFill>
        <p:spPr>
          <a:xfrm>
            <a:off x="401320" y="1193720"/>
            <a:ext cx="5389880" cy="1778080"/>
          </a:xfrm>
          <a:prstGeom prst="rect">
            <a:avLst/>
          </a:prstGeom>
        </p:spPr>
      </p:pic>
      <p:sp>
        <p:nvSpPr>
          <p:cNvPr id="13317" name="Title 1">
            <a:extLst>
              <a:ext uri="{FF2B5EF4-FFF2-40B4-BE49-F238E27FC236}">
                <a16:creationId xmlns:a16="http://schemas.microsoft.com/office/drawing/2014/main" id="{B57EEB2B-13FC-7365-356C-546080A110E2}"/>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a:t>
            </a:r>
            <a:r>
              <a:rPr lang="en-US" sz="2800" dirty="0">
                <a:solidFill>
                  <a:srgbClr val="292526"/>
                </a:solidFill>
              </a:rPr>
              <a:t> Fully Developed TFC in a Duct</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F35D6-F038-5E31-322A-E82E4ACE4198}"/>
                  </a:ext>
                </a:extLst>
              </p:cNvPr>
              <p:cNvSpPr>
                <a:spLocks noGrp="1"/>
              </p:cNvSpPr>
              <p:nvPr>
                <p:ph idx="1"/>
              </p:nvPr>
            </p:nvSpPr>
            <p:spPr>
              <a:xfrm>
                <a:off x="365900" y="2971800"/>
                <a:ext cx="8686800" cy="3657600"/>
              </a:xfrm>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sz="200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𝑁𝑢</m:t>
                          </m:r>
                        </m:e>
                        <m:sub>
                          <m:r>
                            <a:rPr lang="en-US" sz="2000" b="0" i="1" smtClean="0">
                              <a:solidFill>
                                <a:srgbClr val="000000"/>
                              </a:solidFill>
                              <a:latin typeface="Cambria Math" panose="02040503050406030204" pitchFamily="18" charset="0"/>
                            </a:rPr>
                            <m:t>𝐷</m:t>
                          </m:r>
                        </m:sub>
                      </m:sSub>
                      <m:r>
                        <a:rPr lang="en-US" sz="2000" b="0" i="1" smtClean="0">
                          <a:solidFill>
                            <a:srgbClr val="000000"/>
                          </a:solidFill>
                          <a:latin typeface="Cambria Math" panose="02040503050406030204" pitchFamily="18" charset="0"/>
                        </a:rPr>
                        <m:t>=</m:t>
                      </m:r>
                      <m:f>
                        <m:fPr>
                          <m:ctrlPr>
                            <a:rPr lang="en-US" sz="2000" b="0" i="1" smtClean="0">
                              <a:solidFill>
                                <a:srgbClr val="000000"/>
                              </a:solidFill>
                              <a:latin typeface="Cambria Math" panose="02040503050406030204" pitchFamily="18" charset="0"/>
                            </a:rPr>
                          </m:ctrlPr>
                        </m:fPr>
                        <m:num>
                          <m:d>
                            <m:dPr>
                              <m:ctrlPr>
                                <a:rPr lang="en-US" sz="2000" b="0" i="1" smtClean="0">
                                  <a:solidFill>
                                    <a:srgbClr val="000000"/>
                                  </a:solidFill>
                                  <a:latin typeface="Cambria Math" panose="02040503050406030204" pitchFamily="18" charset="0"/>
                                </a:rPr>
                              </m:ctrlPr>
                            </m:dPr>
                            <m:e>
                              <m:f>
                                <m:fPr>
                                  <m:ctrlPr>
                                    <a:rPr lang="en-US" sz="2000" b="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𝑓</m:t>
                                  </m:r>
                                </m:num>
                                <m:den>
                                  <m:r>
                                    <a:rPr lang="en-US" sz="2000" b="0" i="1" smtClean="0">
                                      <a:solidFill>
                                        <a:srgbClr val="000000"/>
                                      </a:solidFill>
                                      <a:latin typeface="Cambria Math" panose="02040503050406030204" pitchFamily="18" charset="0"/>
                                    </a:rPr>
                                    <m:t>8</m:t>
                                  </m:r>
                                </m:den>
                              </m:f>
                            </m:e>
                          </m:d>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𝑅𝑒</m:t>
                              </m:r>
                            </m:e>
                            <m:sub>
                              <m:r>
                                <a:rPr lang="en-US" sz="2000" b="0" i="1" smtClean="0">
                                  <a:solidFill>
                                    <a:srgbClr val="000000"/>
                                  </a:solidFill>
                                  <a:latin typeface="Cambria Math" panose="02040503050406030204" pitchFamily="18" charset="0"/>
                                </a:rPr>
                                <m:t>𝐷</m:t>
                              </m:r>
                            </m:sub>
                          </m:sSub>
                          <m:r>
                            <a:rPr lang="en-US" sz="2000" b="0" i="1" smtClean="0">
                              <a:solidFill>
                                <a:srgbClr val="000000"/>
                              </a:solidFill>
                              <a:latin typeface="Cambria Math" panose="02040503050406030204" pitchFamily="18" charset="0"/>
                            </a:rPr>
                            <m:t>𝑃𝑟</m:t>
                          </m:r>
                        </m:num>
                        <m:den>
                          <m:r>
                            <a:rPr lang="en-US" sz="2000" b="0" i="1" smtClean="0">
                              <a:solidFill>
                                <a:srgbClr val="000000"/>
                              </a:solidFill>
                              <a:latin typeface="Cambria Math" panose="02040503050406030204" pitchFamily="18" charset="0"/>
                            </a:rPr>
                            <m:t>1+3.4</m:t>
                          </m:r>
                          <m:r>
                            <a:rPr lang="en-US" sz="2000" b="0" i="1" smtClean="0">
                              <a:solidFill>
                                <a:srgbClr val="000000"/>
                              </a:solidFill>
                              <a:latin typeface="Cambria Math" panose="02040503050406030204" pitchFamily="18" charset="0"/>
                            </a:rPr>
                            <m:t>𝑓</m:t>
                          </m:r>
                          <m:r>
                            <a:rPr lang="en-US" sz="2000" b="0" i="1" smtClean="0">
                              <a:solidFill>
                                <a:srgbClr val="000000"/>
                              </a:solidFill>
                              <a:latin typeface="Cambria Math" panose="02040503050406030204" pitchFamily="18" charset="0"/>
                            </a:rPr>
                            <m:t>+</m:t>
                          </m:r>
                          <m:d>
                            <m:dPr>
                              <m:begChr m:val="{"/>
                              <m:endChr m:val="}"/>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11.7+1.8</m:t>
                              </m:r>
                              <m:sSup>
                                <m:sSupPr>
                                  <m:ctrlPr>
                                    <a:rPr lang="en-US" sz="2000" b="0" i="1" smtClean="0">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𝑃𝑟</m:t>
                                  </m:r>
                                </m:e>
                                <m:sup>
                                  <m:f>
                                    <m:fPr>
                                      <m:type m:val="skw"/>
                                      <m:ctrlPr>
                                        <a:rPr lang="en-US" sz="2000" b="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1</m:t>
                                      </m:r>
                                    </m:num>
                                    <m:den>
                                      <m:r>
                                        <a:rPr lang="en-US" sz="2000" b="0" i="1" smtClean="0">
                                          <a:solidFill>
                                            <a:srgbClr val="000000"/>
                                          </a:solidFill>
                                          <a:latin typeface="Cambria Math" panose="02040503050406030204" pitchFamily="18" charset="0"/>
                                        </a:rPr>
                                        <m:t>3</m:t>
                                      </m:r>
                                    </m:den>
                                  </m:f>
                                </m:sup>
                              </m:sSup>
                              <m:sSup>
                                <m:sSupPr>
                                  <m:ctrlPr>
                                    <a:rPr lang="en-US" sz="2000" b="0" i="1" smtClean="0">
                                      <a:solidFill>
                                        <a:srgbClr val="000000"/>
                                      </a:solidFill>
                                      <a:latin typeface="Cambria Math" panose="02040503050406030204" pitchFamily="18" charset="0"/>
                                    </a:rPr>
                                  </m:ctrlPr>
                                </m:sSupPr>
                                <m:e>
                                  <m:d>
                                    <m:dPr>
                                      <m:begChr m:val="["/>
                                      <m:endChr m:val="]"/>
                                      <m:ctrlPr>
                                        <a:rPr lang="en-US" sz="2000" b="0" i="1" smtClean="0">
                                          <a:solidFill>
                                            <a:srgbClr val="000000"/>
                                          </a:solidFill>
                                          <a:latin typeface="Cambria Math" panose="02040503050406030204" pitchFamily="18" charset="0"/>
                                        </a:rPr>
                                      </m:ctrlPr>
                                    </m:dPr>
                                    <m:e>
                                      <m:f>
                                        <m:fPr>
                                          <m:ctrlPr>
                                            <a:rPr lang="en-US" sz="2000" b="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𝑓</m:t>
                                          </m:r>
                                        </m:num>
                                        <m:den>
                                          <m:r>
                                            <a:rPr lang="en-US" sz="2000" b="0" i="1" smtClean="0">
                                              <a:solidFill>
                                                <a:srgbClr val="000000"/>
                                              </a:solidFill>
                                              <a:latin typeface="Cambria Math" panose="02040503050406030204" pitchFamily="18" charset="0"/>
                                            </a:rPr>
                                            <m:t>8</m:t>
                                          </m:r>
                                        </m:den>
                                      </m:f>
                                    </m:e>
                                  </m:d>
                                </m:e>
                                <m:sup>
                                  <m:f>
                                    <m:fPr>
                                      <m:type m:val="skw"/>
                                      <m:ctrlPr>
                                        <a:rPr lang="en-US" sz="2000" b="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1</m:t>
                                      </m:r>
                                    </m:num>
                                    <m:den>
                                      <m:r>
                                        <a:rPr lang="en-US" sz="2000" b="0" i="1" smtClean="0">
                                          <a:solidFill>
                                            <a:srgbClr val="000000"/>
                                          </a:solidFill>
                                          <a:latin typeface="Cambria Math" panose="02040503050406030204" pitchFamily="18" charset="0"/>
                                        </a:rPr>
                                        <m:t>2</m:t>
                                      </m:r>
                                    </m:den>
                                  </m:f>
                                </m:sup>
                              </m:sSup>
                              <m:d>
                                <m:dPr>
                                  <m:ctrlPr>
                                    <a:rPr lang="en-US" sz="2000" b="0" i="1" smtClean="0">
                                      <a:solidFill>
                                        <a:srgbClr val="000000"/>
                                      </a:solidFill>
                                      <a:latin typeface="Cambria Math" panose="02040503050406030204" pitchFamily="18" charset="0"/>
                                    </a:rPr>
                                  </m:ctrlPr>
                                </m:dPr>
                                <m:e>
                                  <m:sSup>
                                    <m:sSupPr>
                                      <m:ctrlPr>
                                        <a:rPr lang="en-US" sz="2000" b="0" i="1" smtClean="0">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𝑃𝑟</m:t>
                                      </m:r>
                                    </m:e>
                                    <m:sup>
                                      <m:f>
                                        <m:fPr>
                                          <m:type m:val="skw"/>
                                          <m:ctrlPr>
                                            <a:rPr lang="en-US" sz="2000" b="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2</m:t>
                                          </m:r>
                                        </m:num>
                                        <m:den>
                                          <m:r>
                                            <a:rPr lang="en-US" sz="2000" b="0" i="1" smtClean="0">
                                              <a:solidFill>
                                                <a:srgbClr val="000000"/>
                                              </a:solidFill>
                                              <a:latin typeface="Cambria Math" panose="02040503050406030204" pitchFamily="18" charset="0"/>
                                            </a:rPr>
                                            <m:t>3</m:t>
                                          </m:r>
                                        </m:den>
                                      </m:f>
                                    </m:sup>
                                  </m:sSup>
                                  <m:r>
                                    <a:rPr lang="en-US" sz="2000" b="0" i="1" smtClean="0">
                                      <a:solidFill>
                                        <a:srgbClr val="000000"/>
                                      </a:solidFill>
                                      <a:latin typeface="Cambria Math" panose="02040503050406030204" pitchFamily="18" charset="0"/>
                                    </a:rPr>
                                    <m:t>−1</m:t>
                                  </m:r>
                                </m:e>
                              </m:d>
                            </m:e>
                          </m:d>
                        </m:den>
                      </m:f>
                    </m:oMath>
                  </m:oMathPara>
                </a14:m>
                <a:endParaRPr lang="en-US" sz="2000" dirty="0">
                  <a:solidFill>
                    <a:srgbClr val="000000"/>
                  </a:solidFill>
                </a:endParaRPr>
              </a:p>
              <a:p>
                <a:pPr marL="0" indent="0">
                  <a:buNone/>
                </a:pPr>
                <a:r>
                  <a:rPr lang="en-US" sz="2000" dirty="0"/>
                  <a:t>Above correction is for constant properties. To account for property variations  of superheated steam and liquids with temperature, Petukhov suggested</a:t>
                </a:r>
              </a:p>
              <a:p>
                <a:pPr marL="0" indent="0">
                  <a:buNone/>
                </a:pPr>
                <a:endParaRPr lang="en-US" sz="2000" dirty="0">
                  <a:solidFill>
                    <a:srgbClr val="000000"/>
                  </a:solidFill>
                </a:endParaRPr>
              </a:p>
              <a:p>
                <a:pPr marL="0" indent="0">
                  <a:buNone/>
                </a:pPr>
                <a14:m>
                  <m:oMathPara xmlns:m="http://schemas.openxmlformats.org/officeDocument/2006/math">
                    <m:oMathParaPr>
                      <m:jc m:val="centerGroup"/>
                    </m:oMathParaPr>
                    <m:oMath xmlns:m="http://schemas.openxmlformats.org/officeDocument/2006/math">
                      <m:f>
                        <m:fPr>
                          <m:ctrlPr>
                            <a:rPr lang="en-US" sz="2000" i="1" smtClean="0">
                              <a:solidFill>
                                <a:srgbClr val="000000"/>
                              </a:solidFill>
                              <a:latin typeface="Cambria Math" panose="02040503050406030204" pitchFamily="18" charset="0"/>
                            </a:rPr>
                          </m:ctrlPr>
                        </m:fPr>
                        <m:num>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𝑁𝑢</m:t>
                              </m:r>
                            </m:e>
                            <m:sub>
                              <m:r>
                                <a:rPr lang="en-US" sz="2000" i="1">
                                  <a:solidFill>
                                    <a:srgbClr val="000000"/>
                                  </a:solidFill>
                                  <a:latin typeface="Cambria Math" panose="02040503050406030204" pitchFamily="18" charset="0"/>
                                </a:rPr>
                                <m:t>𝐷</m:t>
                              </m:r>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𝑉𝑃</m:t>
                              </m:r>
                            </m:sub>
                          </m:sSub>
                        </m:num>
                        <m:den>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𝑁𝑢</m:t>
                              </m:r>
                            </m:e>
                            <m:sub>
                              <m:r>
                                <a:rPr lang="en-US" sz="2000" i="1">
                                  <a:solidFill>
                                    <a:srgbClr val="000000"/>
                                  </a:solidFill>
                                  <a:latin typeface="Cambria Math" panose="02040503050406030204" pitchFamily="18" charset="0"/>
                                </a:rPr>
                                <m:t>𝐷</m:t>
                              </m:r>
                              <m:r>
                                <a:rPr lang="en-US"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𝐶</m:t>
                              </m:r>
                              <m:r>
                                <a:rPr lang="en-US" sz="2000" i="1">
                                  <a:solidFill>
                                    <a:srgbClr val="000000"/>
                                  </a:solidFill>
                                  <a:latin typeface="Cambria Math" panose="02040503050406030204" pitchFamily="18" charset="0"/>
                                </a:rPr>
                                <m:t>𝑃</m:t>
                              </m:r>
                            </m:sub>
                          </m:sSub>
                        </m:den>
                      </m:f>
                      <m:r>
                        <a:rPr lang="en-US" sz="2000" b="0" i="1" smtClean="0">
                          <a:solidFill>
                            <a:srgbClr val="000000"/>
                          </a:solidFill>
                          <a:latin typeface="Cambria Math" panose="02040503050406030204" pitchFamily="18" charset="0"/>
                        </a:rPr>
                        <m:t>=</m:t>
                      </m:r>
                      <m:sSup>
                        <m:sSupPr>
                          <m:ctrlPr>
                            <a:rPr lang="en-US" sz="2000" b="0" i="1" smtClean="0">
                              <a:solidFill>
                                <a:srgbClr val="000000"/>
                              </a:solidFill>
                              <a:latin typeface="Cambria Math" panose="02040503050406030204" pitchFamily="18" charset="0"/>
                            </a:rPr>
                          </m:ctrlPr>
                        </m:sSupPr>
                        <m:e>
                          <m:d>
                            <m:dPr>
                              <m:ctrlPr>
                                <a:rPr lang="en-US" sz="2000" b="0" i="1" smtClean="0">
                                  <a:solidFill>
                                    <a:srgbClr val="000000"/>
                                  </a:solidFill>
                                  <a:latin typeface="Cambria Math" panose="02040503050406030204" pitchFamily="18" charset="0"/>
                                </a:rPr>
                              </m:ctrlPr>
                            </m:dPr>
                            <m:e>
                              <m:f>
                                <m:fPr>
                                  <m:ctrlPr>
                                    <a:rPr lang="en-US" sz="2000" b="0" i="1" smtClean="0">
                                      <a:solidFill>
                                        <a:srgbClr val="000000"/>
                                      </a:solidFill>
                                      <a:latin typeface="Cambria Math" panose="02040503050406030204" pitchFamily="18" charset="0"/>
                                    </a:rPr>
                                  </m:ctrlPr>
                                </m:fPr>
                                <m:num>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𝜇</m:t>
                                      </m:r>
                                    </m:e>
                                    <m:sub>
                                      <m:r>
                                        <a:rPr lang="en-US" sz="2000" b="0" i="1" smtClean="0">
                                          <a:solidFill>
                                            <a:srgbClr val="000000"/>
                                          </a:solidFill>
                                          <a:latin typeface="Cambria Math" panose="02040503050406030204" pitchFamily="18" charset="0"/>
                                        </a:rPr>
                                        <m:t>𝑉</m:t>
                                      </m:r>
                                    </m:sub>
                                  </m:sSub>
                                </m:num>
                                <m:den>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𝜇</m:t>
                                      </m:r>
                                    </m:e>
                                    <m:sub>
                                      <m:r>
                                        <a:rPr lang="en-US" sz="2000" b="0" i="1" smtClean="0">
                                          <a:solidFill>
                                            <a:srgbClr val="000000"/>
                                          </a:solidFill>
                                          <a:latin typeface="Cambria Math" panose="02040503050406030204" pitchFamily="18" charset="0"/>
                                        </a:rPr>
                                        <m:t>𝑐</m:t>
                                      </m:r>
                                    </m:sub>
                                  </m:sSub>
                                </m:den>
                              </m:f>
                            </m:e>
                          </m:d>
                        </m:e>
                        <m:sup>
                          <m:r>
                            <a:rPr lang="en-US" sz="2000" b="0" i="1" smtClean="0">
                              <a:solidFill>
                                <a:srgbClr val="000000"/>
                              </a:solidFill>
                              <a:latin typeface="Cambria Math" panose="02040503050406030204" pitchFamily="18" charset="0"/>
                            </a:rPr>
                            <m:t>𝑛</m:t>
                          </m:r>
                        </m:sup>
                      </m:sSup>
                    </m:oMath>
                  </m:oMathPara>
                </a14:m>
                <a:endParaRPr lang="en-US" sz="2000" dirty="0">
                  <a:solidFill>
                    <a:srgbClr val="000000"/>
                  </a:solidFill>
                </a:endParaRPr>
              </a:p>
              <a:p>
                <a:pPr marL="0" indent="0">
                  <a:buNone/>
                </a:pPr>
                <a:r>
                  <a:rPr lang="en-US" sz="2000" dirty="0"/>
                  <a:t>For heating the fluid, n = 0.11, and for cooling, n = 0.25</a:t>
                </a:r>
                <a:endParaRPr lang="en-US" sz="2000" dirty="0">
                  <a:solidFill>
                    <a:srgbClr val="000000"/>
                  </a:solidFill>
                </a:endParaRPr>
              </a:p>
            </p:txBody>
          </p:sp>
        </mc:Choice>
        <mc:Fallback xmlns="">
          <p:sp>
            <p:nvSpPr>
              <p:cNvPr id="3" name="Content Placeholder 2">
                <a:extLst>
                  <a:ext uri="{FF2B5EF4-FFF2-40B4-BE49-F238E27FC236}">
                    <a16:creationId xmlns:a16="http://schemas.microsoft.com/office/drawing/2014/main" id="{A02F35D6-F038-5E31-322A-E82E4ACE4198}"/>
                  </a:ext>
                </a:extLst>
              </p:cNvPr>
              <p:cNvSpPr>
                <a:spLocks noGrp="1" noRot="1" noChangeAspect="1" noMove="1" noResize="1" noEditPoints="1" noAdjustHandles="1" noChangeArrowheads="1" noChangeShapeType="1" noTextEdit="1"/>
              </p:cNvSpPr>
              <p:nvPr>
                <p:ph idx="1"/>
              </p:nvPr>
            </p:nvSpPr>
            <p:spPr>
              <a:xfrm>
                <a:off x="365900" y="2971800"/>
                <a:ext cx="8686800" cy="3657600"/>
              </a:xfrm>
              <a:blipFill>
                <a:blip r:embed="rId3"/>
                <a:stretch>
                  <a:fillRect l="-702"/>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D1F88CE4-0247-CAA2-0321-1AC5ABA91B3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378FE5C-4CDE-5A32-80C8-B08ADE3DACAE}"/>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D80E82B7-F061-A9BB-ACE1-0D0C8AD20799}"/>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A3052FDE-7AA0-2FBC-E733-3806D1230DEA}"/>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5655B979-2E05-366F-BA8C-1B569A9A1EC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0ECA855-5667-C922-8F5F-B232D673F4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AA532AA0-5B33-1035-5361-172C248AA16C}"/>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94FD675-6635-B58E-860B-8E1754532E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F79767BB-2D05-CE0F-2987-A3A68C0ABE5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6C7CA1B1-FA9F-238D-2995-5E0DF19B85A4}"/>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B8C901BD-858F-A63C-0C91-DB0CD7F514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1B723227-A1D1-C4CC-E37D-822318D44B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23D1783C-6AAF-A406-CC65-8845B75C64F2}"/>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23A7B46C-544B-E6E4-DD82-51B807B860A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319462E9-86F8-EFEC-0CB1-44A88C75DA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43DF7890-19FF-FFF2-DB45-DD637AA591B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81A6879-DD14-B740-7C23-6F58977428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5427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A8570-1311-9892-17F7-3E8D2AC72256}"/>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377A3651-CC61-D337-1957-7EAE433B6365}"/>
              </a:ext>
            </a:extLst>
          </p:cNvPr>
          <p:cNvSpPr>
            <a:spLocks noGrp="1"/>
          </p:cNvSpPr>
          <p:nvPr>
            <p:ph type="title"/>
          </p:nvPr>
        </p:nvSpPr>
        <p:spPr>
          <a:xfrm>
            <a:off x="228600" y="228600"/>
            <a:ext cx="7010400" cy="762000"/>
          </a:xfrm>
        </p:spPr>
        <p:txBody>
          <a:bodyPr/>
          <a:lstStyle/>
          <a:p>
            <a:r>
              <a:rPr lang="en-US" sz="2800" dirty="0"/>
              <a:t>Forced convection in a non-circular duct</a:t>
            </a:r>
            <a:endParaRPr lang="en-US" altLang="en-US" sz="2800" dirty="0"/>
          </a:p>
        </p:txBody>
      </p:sp>
      <p:grpSp>
        <p:nvGrpSpPr>
          <p:cNvPr id="2" name="Group 38">
            <a:extLst>
              <a:ext uri="{FF2B5EF4-FFF2-40B4-BE49-F238E27FC236}">
                <a16:creationId xmlns:a16="http://schemas.microsoft.com/office/drawing/2014/main" id="{1704B297-FD70-10B6-E6AF-5E5E4DD3B9B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EDA8DD2-B3EE-3F3E-322C-91F9241A9D16}"/>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FCD7AAEA-261E-7A0A-12EA-C93E9A9E11D8}"/>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5A836880-AA57-ED71-889C-FBAFF743D142}"/>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A00272C-A0D4-FF6C-D54D-365D427BFA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EA84539B-98B9-8138-C49A-CACCDE65BF7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E2732D6F-DDD2-FAEC-B9F5-9CD3C41FA393}"/>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122BEB8-500C-D0A8-008B-81CDA5325B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78E68EB9-5F6B-3CE4-62B0-030EA6B1BD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E861A58-0956-FCB1-8D3C-7B2308816916}"/>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5616B71B-E322-EE3B-2496-DF25922790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94D4CEF1-E306-A376-051B-E4F7AC8D61B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BDD9E29A-E6AB-7597-9019-ED64CAF91863}"/>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30FBBF-29F6-B286-4584-0C9C948D51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C00A0325-E56F-5450-88C3-B3771CA4D9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31CB2465-D638-96F6-9714-29F05480D2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23F992F-9979-8773-EF00-7C7AC86D6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F41C5BA-8F9B-F6A1-2724-7937A97B27B1}"/>
                  </a:ext>
                </a:extLst>
              </p:cNvPr>
              <p:cNvSpPr>
                <a:spLocks noGrp="1"/>
              </p:cNvSpPr>
              <p:nvPr>
                <p:ph idx="1"/>
              </p:nvPr>
            </p:nvSpPr>
            <p:spPr>
              <a:xfrm>
                <a:off x="460955" y="1748316"/>
                <a:ext cx="8590340" cy="4114800"/>
              </a:xfrm>
            </p:spPr>
            <p:txBody>
              <a:bodyPr/>
              <a:lstStyle/>
              <a:p>
                <a:r>
                  <a:rPr lang="en-US" sz="2400" dirty="0"/>
                  <a:t>For turbulent flows, the correlations presented for circular tubes above may be applied also for ducts with non-circular cross sections by exchanging the tube diameter with the so-called hydraulic diameter in the calculations of the different parameters. </a:t>
                </a:r>
              </a:p>
              <a:p>
                <a:r>
                  <a:rPr lang="en-US" sz="2400" dirty="0"/>
                  <a:t>The hydraulic diameter is defined as</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h</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r>
                            <a:rPr lang="en-US" sz="2400" b="0" i="1" smtClean="0">
                              <a:latin typeface="Cambria Math" panose="02040503050406030204" pitchFamily="18" charset="0"/>
                            </a:rPr>
                            <m:t>𝐴</m:t>
                          </m:r>
                        </m:num>
                        <m:den>
                          <m:r>
                            <a:rPr lang="en-US" sz="2400" b="0" i="1" smtClean="0">
                              <a:latin typeface="Cambria Math" panose="02040503050406030204" pitchFamily="18" charset="0"/>
                            </a:rPr>
                            <m:t>𝑃</m:t>
                          </m:r>
                        </m:den>
                      </m:f>
                    </m:oMath>
                  </m:oMathPara>
                </a14:m>
                <a:endParaRPr lang="en-US" sz="2400" dirty="0"/>
              </a:p>
              <a:p>
                <a:endParaRPr lang="en-US" sz="2400" dirty="0"/>
              </a:p>
            </p:txBody>
          </p:sp>
        </mc:Choice>
        <mc:Fallback xmlns="">
          <p:sp>
            <p:nvSpPr>
              <p:cNvPr id="4" name="Content Placeholder 3">
                <a:extLst>
                  <a:ext uri="{FF2B5EF4-FFF2-40B4-BE49-F238E27FC236}">
                    <a16:creationId xmlns:a16="http://schemas.microsoft.com/office/drawing/2014/main" id="{DF41C5BA-8F9B-F6A1-2724-7937A97B27B1}"/>
                  </a:ext>
                </a:extLst>
              </p:cNvPr>
              <p:cNvSpPr>
                <a:spLocks noGrp="1" noRot="1" noChangeAspect="1" noMove="1" noResize="1" noEditPoints="1" noAdjustHandles="1" noChangeArrowheads="1" noChangeShapeType="1" noTextEdit="1"/>
              </p:cNvSpPr>
              <p:nvPr>
                <p:ph idx="1"/>
              </p:nvPr>
            </p:nvSpPr>
            <p:spPr>
              <a:xfrm>
                <a:off x="460955" y="1748316"/>
                <a:ext cx="8590340" cy="4114800"/>
              </a:xfrm>
              <a:blipFill>
                <a:blip r:embed="rId3"/>
                <a:stretch>
                  <a:fillRect l="-994" t="-1185" r="-852"/>
                </a:stretch>
              </a:blipFill>
            </p:spPr>
            <p:txBody>
              <a:bodyPr/>
              <a:lstStyle/>
              <a:p>
                <a:r>
                  <a:rPr lang="en-US">
                    <a:noFill/>
                  </a:rPr>
                  <a:t> </a:t>
                </a:r>
              </a:p>
            </p:txBody>
          </p:sp>
        </mc:Fallback>
      </mc:AlternateContent>
    </p:spTree>
    <p:extLst>
      <p:ext uri="{BB962C8B-B14F-4D97-AF65-F5344CB8AC3E}">
        <p14:creationId xmlns:p14="http://schemas.microsoft.com/office/powerpoint/2010/main" val="281717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63-0963-1EC4-937C-EF359D8690A1}"/>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FEBB9059-C51A-4B64-629A-51659EE5B445}"/>
              </a:ext>
            </a:extLst>
          </p:cNvPr>
          <p:cNvSpPr>
            <a:spLocks noGrp="1"/>
          </p:cNvSpPr>
          <p:nvPr>
            <p:ph type="title"/>
          </p:nvPr>
        </p:nvSpPr>
        <p:spPr>
          <a:xfrm>
            <a:off x="320675" y="266700"/>
            <a:ext cx="7010400" cy="762000"/>
          </a:xfrm>
        </p:spPr>
        <p:txBody>
          <a:bodyPr/>
          <a:lstStyle/>
          <a:p>
            <a:r>
              <a:rPr lang="en-US" sz="2800" dirty="0"/>
              <a:t>70 Years of Research in Forced convection in Tubes</a:t>
            </a:r>
            <a:endParaRPr lang="en-US" altLang="en-US" sz="2800" dirty="0"/>
          </a:p>
        </p:txBody>
      </p:sp>
      <p:grpSp>
        <p:nvGrpSpPr>
          <p:cNvPr id="2" name="Group 38">
            <a:extLst>
              <a:ext uri="{FF2B5EF4-FFF2-40B4-BE49-F238E27FC236}">
                <a16:creationId xmlns:a16="http://schemas.microsoft.com/office/drawing/2014/main" id="{7CC806AC-7B97-7DA9-82C9-94FE73A7731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0D9F742-1DF8-9045-3622-F341DAAC05D3}"/>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C6F7FD94-B82C-0AD6-9A5C-12997FE81992}"/>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2C3555B3-730F-19E3-DDE5-2C744114732E}"/>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DA47E1D2-F5DE-CCB8-62C3-949ECFC04F1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3606F90-3E5D-CFD8-E7CB-5F4235E438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313D744D-6BCE-BC0E-0E1E-3D27A514CA9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FEB2FF1-BE7A-7A32-CCF6-5ADBFF49DAA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E2FAE9FE-2BCE-F43E-9AC0-8226412FBE5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0065D334-489F-CAC6-C2E0-612B76FD4376}"/>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CF7D1437-F24B-66BA-E1AC-81B9B3E926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C1DF8461-C859-CE9B-570D-2305DD727D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EBAEFFCF-4E05-75A1-77BC-295F40CD6B59}"/>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8FA70DAA-E201-2B5E-7BC4-E469645ECE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9E006D0E-A8D5-13BC-E581-C821F653AEF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73304CE0-D18A-AA0C-A9C0-B4B0749A0EF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99F04CF-36F1-251C-7A9A-6B58A38D6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Content Placeholder 4">
            <a:extLst>
              <a:ext uri="{FF2B5EF4-FFF2-40B4-BE49-F238E27FC236}">
                <a16:creationId xmlns:a16="http://schemas.microsoft.com/office/drawing/2014/main" id="{B71B6E7D-3478-AB44-0C76-321D1E6523FB}"/>
              </a:ext>
            </a:extLst>
          </p:cNvPr>
          <p:cNvPicPr>
            <a:picLocks noGrp="1" noChangeAspect="1"/>
          </p:cNvPicPr>
          <p:nvPr>
            <p:ph idx="1"/>
          </p:nvPr>
        </p:nvPicPr>
        <p:blipFill>
          <a:blip r:embed="rId3"/>
          <a:stretch>
            <a:fillRect/>
          </a:stretch>
        </p:blipFill>
        <p:spPr bwMode="auto">
          <a:xfrm>
            <a:off x="533400" y="1170317"/>
            <a:ext cx="7848600" cy="534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136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7ACE6-A8B9-8C7B-820E-A98FC2D09A42}"/>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361D398D-477E-0489-DF2F-0E41230D9294}"/>
              </a:ext>
            </a:extLst>
          </p:cNvPr>
          <p:cNvSpPr>
            <a:spLocks noGrp="1"/>
          </p:cNvSpPr>
          <p:nvPr>
            <p:ph type="title"/>
          </p:nvPr>
        </p:nvSpPr>
        <p:spPr>
          <a:xfrm>
            <a:off x="228600" y="228600"/>
            <a:ext cx="7010400" cy="762000"/>
          </a:xfrm>
        </p:spPr>
        <p:txBody>
          <a:bodyPr/>
          <a:lstStyle/>
          <a:p>
            <a:r>
              <a:rPr lang="en-US" sz="2800" dirty="0"/>
              <a:t>Forced convection in tubes</a:t>
            </a:r>
            <a:endParaRPr lang="en-US" altLang="en-US" sz="2800" dirty="0"/>
          </a:p>
        </p:txBody>
      </p:sp>
      <p:grpSp>
        <p:nvGrpSpPr>
          <p:cNvPr id="2" name="Group 38">
            <a:extLst>
              <a:ext uri="{FF2B5EF4-FFF2-40B4-BE49-F238E27FC236}">
                <a16:creationId xmlns:a16="http://schemas.microsoft.com/office/drawing/2014/main" id="{2CF47B56-CF4A-2BE2-D883-49764981F5E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5479F82-63A5-664E-6DA8-CF3A50ACD782}"/>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6F105E78-F15A-56D4-37BC-289C76219F0F}"/>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3F6B4904-9A47-A5BB-A947-C656C0AE151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55B01D95-4AC7-CBF5-70C9-831A2611854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C47B8549-AEF9-0E29-7E2E-71DA5FD7B6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A1BE61FD-8CC5-37B3-4CFC-517ECA31F031}"/>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4FEC3D34-1B7C-6442-A96E-09829B55B1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DB3ADF1-C241-2212-5332-89F9BEC897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BEF6004-3104-5C19-82B8-065BE13F62B4}"/>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5445762D-209D-6BFE-D4C9-A33223C5B8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BAB7F970-4596-ECDC-9F36-BBD88FC341A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CACA9802-F880-8044-EDEB-0E31E76182F8}"/>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F9EE10B-5C1E-C3EC-CE14-D96D3C748A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ADF1095D-FDC0-AEDC-F01C-9C823BF1705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F2ACEF88-7765-D919-F1F1-964486D4522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D65440D-695F-D700-955C-2DEEB9ACC0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Content Placeholder 4">
            <a:extLst>
              <a:ext uri="{FF2B5EF4-FFF2-40B4-BE49-F238E27FC236}">
                <a16:creationId xmlns:a16="http://schemas.microsoft.com/office/drawing/2014/main" id="{9B8D438E-ED8F-0241-B94A-C50FE1CE776E}"/>
              </a:ext>
            </a:extLst>
          </p:cNvPr>
          <p:cNvPicPr>
            <a:picLocks noGrp="1" noChangeAspect="1"/>
          </p:cNvPicPr>
          <p:nvPr>
            <p:ph idx="1"/>
          </p:nvPr>
        </p:nvPicPr>
        <p:blipFill>
          <a:blip r:embed="rId3"/>
          <a:stretch>
            <a:fillRect/>
          </a:stretch>
        </p:blipFill>
        <p:spPr bwMode="auto">
          <a:xfrm>
            <a:off x="697046" y="1295399"/>
            <a:ext cx="7837354" cy="520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286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8755-2E37-FCFE-5B31-399BBDAE9CD4}"/>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FB0EF661-E7FD-05DA-8F88-EB49F92DC07A}"/>
              </a:ext>
            </a:extLst>
          </p:cNvPr>
          <p:cNvSpPr>
            <a:spLocks noGrp="1"/>
          </p:cNvSpPr>
          <p:nvPr>
            <p:ph type="title"/>
          </p:nvPr>
        </p:nvSpPr>
        <p:spPr>
          <a:xfrm>
            <a:off x="415697" y="245301"/>
            <a:ext cx="7010400" cy="762000"/>
          </a:xfrm>
        </p:spPr>
        <p:txBody>
          <a:bodyPr/>
          <a:lstStyle/>
          <a:p>
            <a:r>
              <a:rPr lang="en-US" sz="2800" dirty="0"/>
              <a:t>Forced convection for Sustainable Development</a:t>
            </a:r>
            <a:endParaRPr lang="en-US" altLang="en-US" sz="2800" dirty="0"/>
          </a:p>
        </p:txBody>
      </p:sp>
      <p:grpSp>
        <p:nvGrpSpPr>
          <p:cNvPr id="2" name="Group 38">
            <a:extLst>
              <a:ext uri="{FF2B5EF4-FFF2-40B4-BE49-F238E27FC236}">
                <a16:creationId xmlns:a16="http://schemas.microsoft.com/office/drawing/2014/main" id="{250D04D5-6E83-546B-AADD-764DABFC721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DA899D5-9A15-E616-EDC4-461188BFF683}"/>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352E73E1-0C9A-7D89-05B4-5CC455C5050C}"/>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EBACD2A1-2BD6-13C7-F3CE-3760CC3A97A5}"/>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33B5DE1-E382-5DF6-8BAD-4F0EB55419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66DD51A-E2C8-397E-10DA-5A1A53FD3F1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D1E25B5-DD08-5F7A-4290-6E806969964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25ECA854-A063-F2C9-03E4-9A17011684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F82F732-777D-22A5-A5A3-0D4A9BA073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4C60ACFE-4CB4-95F4-830B-69A7735C2708}"/>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0EF2C07-3FC3-6BBA-9E0E-6EA9D2E3DA0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24E5D0FE-94D7-5471-5612-00BDAB0E9B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CA6AAA7A-7A6F-500B-CF6D-240C77104370}"/>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C9FAA1DF-7AFA-21C1-144F-3C86649590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9FD2EF88-7060-01AF-FC17-08917DF0CE1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A1BDAC43-C38E-877C-5577-4F0EFFCF39E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01D924E-6AB1-85F6-FB31-1355A846D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Content Placeholder 3">
            <a:extLst>
              <a:ext uri="{FF2B5EF4-FFF2-40B4-BE49-F238E27FC236}">
                <a16:creationId xmlns:a16="http://schemas.microsoft.com/office/drawing/2014/main" id="{07AF55B3-1153-0136-D163-EA422A648882}"/>
              </a:ext>
            </a:extLst>
          </p:cNvPr>
          <p:cNvSpPr>
            <a:spLocks noGrp="1"/>
          </p:cNvSpPr>
          <p:nvPr>
            <p:ph idx="1"/>
          </p:nvPr>
        </p:nvSpPr>
        <p:spPr>
          <a:xfrm>
            <a:off x="370148" y="1452325"/>
            <a:ext cx="8430692" cy="4722933"/>
          </a:xfrm>
        </p:spPr>
        <p:txBody>
          <a:bodyPr/>
          <a:lstStyle/>
          <a:p>
            <a:r>
              <a:rPr lang="en-US" sz="2400" dirty="0"/>
              <a:t>Helical tubes are often used in industrial applications due to benefits like accommodating thermal expansion, a compact design, and improved heat transfer performance. </a:t>
            </a:r>
          </a:p>
          <a:p>
            <a:r>
              <a:rPr lang="en-US" sz="2400" dirty="0"/>
              <a:t>Fluid flow within helical tubes is more complicated than in straight tubes. </a:t>
            </a:r>
          </a:p>
          <a:p>
            <a:r>
              <a:rPr lang="en-US" sz="2400" dirty="0"/>
              <a:t>This is because secondary flows are generated in the cross-section due to the coiling, as studies have shown. </a:t>
            </a:r>
          </a:p>
          <a:p>
            <a:r>
              <a:rPr lang="en-US" sz="2400" dirty="0"/>
              <a:t>The maximum velocity shifts towards the outer wall farthest from the helical axis, resulting in asymmetric velocity and temperature profiles across the section. </a:t>
            </a:r>
          </a:p>
          <a:p>
            <a:r>
              <a:rPr lang="en-US" sz="2400" dirty="0"/>
              <a:t>Shear stress and heat transfer coefficients around the tube's circumferential wall become uneven. </a:t>
            </a:r>
          </a:p>
        </p:txBody>
      </p:sp>
    </p:spTree>
    <p:extLst>
      <p:ext uri="{BB962C8B-B14F-4D97-AF65-F5344CB8AC3E}">
        <p14:creationId xmlns:p14="http://schemas.microsoft.com/office/powerpoint/2010/main" val="2702744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5160E-6FFA-92F3-3689-C47F9DBF990A}"/>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79A3CD8D-0A1F-AF5B-4462-60DBB9FA8F34}"/>
              </a:ext>
            </a:extLst>
          </p:cNvPr>
          <p:cNvSpPr>
            <a:spLocks noGrp="1"/>
          </p:cNvSpPr>
          <p:nvPr>
            <p:ph type="title"/>
          </p:nvPr>
        </p:nvSpPr>
        <p:spPr>
          <a:xfrm>
            <a:off x="415697" y="245301"/>
            <a:ext cx="7010400" cy="762000"/>
          </a:xfrm>
        </p:spPr>
        <p:txBody>
          <a:bodyPr/>
          <a:lstStyle/>
          <a:p>
            <a:r>
              <a:rPr lang="en-US" sz="2800" dirty="0"/>
              <a:t>Forced convection in Helical Tubes</a:t>
            </a:r>
            <a:endParaRPr lang="en-US" altLang="en-US" sz="2800" dirty="0"/>
          </a:p>
        </p:txBody>
      </p:sp>
      <p:grpSp>
        <p:nvGrpSpPr>
          <p:cNvPr id="2" name="Group 38">
            <a:extLst>
              <a:ext uri="{FF2B5EF4-FFF2-40B4-BE49-F238E27FC236}">
                <a16:creationId xmlns:a16="http://schemas.microsoft.com/office/drawing/2014/main" id="{9D603642-40BF-FAE0-FF0F-0C71E81C1EB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2A59C85-488A-CE68-E3B8-A390D053E1DF}"/>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0A7570B8-CB6D-F9BB-83B3-B34D86893BDA}"/>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0917DDC8-441A-6E27-ADDC-BE55FCCC8D32}"/>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5AC47E8-62BF-445C-61B4-0C4773C294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E6268D5-F330-C4AD-1E56-F6E97D2B322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ECEE0D5-57E1-A54B-6A42-5A2217DE40E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6905D3C2-6635-9BFC-BE88-DEABBEC9B5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8CEBD84-D2EB-C3B6-8D55-5FD1EBC5BE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DC4D9B1-D950-67BD-FB90-40934099CA47}"/>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3967FA18-33AD-3B08-E436-D80892678F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8D6FA4C-9582-28A5-F2C8-10C6E26C52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EBD53EE2-4D6E-B37A-D582-52757882AB93}"/>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D30FEE21-69F7-CA11-9C48-D3B8A6B6D0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5F7CAF5-359E-38B8-4FAB-76012F241C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A95A10EA-8E91-A217-2F07-945DACF4F3E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79FFF04-101D-E866-4E42-9C830F889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Content Placeholder 3">
            <a:extLst>
              <a:ext uri="{FF2B5EF4-FFF2-40B4-BE49-F238E27FC236}">
                <a16:creationId xmlns:a16="http://schemas.microsoft.com/office/drawing/2014/main" id="{F6B83498-8A7F-E271-074C-5D2C4CDE1B44}"/>
              </a:ext>
            </a:extLst>
          </p:cNvPr>
          <p:cNvSpPr>
            <a:spLocks noGrp="1"/>
          </p:cNvSpPr>
          <p:nvPr>
            <p:ph idx="1"/>
          </p:nvPr>
        </p:nvSpPr>
        <p:spPr>
          <a:xfrm>
            <a:off x="409946" y="1446574"/>
            <a:ext cx="8077200" cy="4722933"/>
          </a:xfrm>
        </p:spPr>
        <p:txBody>
          <a:bodyPr/>
          <a:lstStyle/>
          <a:p>
            <a:r>
              <a:rPr lang="en-US" sz="2400" dirty="0"/>
              <a:t>The flow field itself is stabilized by centrifugal forces, which causes the transition from laminar to turbulent flow to be delayed compared to straight tubes. </a:t>
            </a:r>
          </a:p>
          <a:p>
            <a:r>
              <a:rPr lang="en-US" sz="2400" dirty="0"/>
              <a:t>These factors associated with the curved, rotating geometries of helical tubes complicate the internal fluid dynamics versus simple straight pipes. </a:t>
            </a:r>
          </a:p>
          <a:p>
            <a:r>
              <a:rPr lang="en-US" sz="2400" dirty="0"/>
              <a:t>While centrifugal forces still influence turbulent flow in helical tubes, their dominance decreases compared to laminar flow. </a:t>
            </a:r>
          </a:p>
        </p:txBody>
      </p:sp>
    </p:spTree>
    <p:extLst>
      <p:ext uri="{BB962C8B-B14F-4D97-AF65-F5344CB8AC3E}">
        <p14:creationId xmlns:p14="http://schemas.microsoft.com/office/powerpoint/2010/main" val="32291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Title 1">
            <a:extLst>
              <a:ext uri="{FF2B5EF4-FFF2-40B4-BE49-F238E27FC236}">
                <a16:creationId xmlns:a16="http://schemas.microsoft.com/office/drawing/2014/main" id="{FF310F18-CB22-EB8F-45AC-BA063DF56166}"/>
              </a:ext>
            </a:extLst>
          </p:cNvPr>
          <p:cNvSpPr>
            <a:spLocks noGrp="1"/>
          </p:cNvSpPr>
          <p:nvPr>
            <p:ph type="title"/>
          </p:nvPr>
        </p:nvSpPr>
        <p:spPr>
          <a:xfrm>
            <a:off x="685800" y="228600"/>
            <a:ext cx="7772400" cy="762000"/>
          </a:xfrm>
        </p:spPr>
        <p:txBody>
          <a:bodyPr/>
          <a:lstStyle/>
          <a:p>
            <a:r>
              <a:rPr lang="en-US" altLang="en-US" sz="2800"/>
              <a:t>Secondary Flow in Helical Coils</a:t>
            </a:r>
          </a:p>
        </p:txBody>
      </p:sp>
      <p:sp>
        <p:nvSpPr>
          <p:cNvPr id="3" name="Content Placeholder 2">
            <a:extLst>
              <a:ext uri="{FF2B5EF4-FFF2-40B4-BE49-F238E27FC236}">
                <a16:creationId xmlns:a16="http://schemas.microsoft.com/office/drawing/2014/main" id="{8C4BD1F0-4C96-582C-4AFE-5B3FF8F71F07}"/>
              </a:ext>
            </a:extLst>
          </p:cNvPr>
          <p:cNvSpPr>
            <a:spLocks noGrp="1"/>
          </p:cNvSpPr>
          <p:nvPr>
            <p:ph idx="1"/>
          </p:nvPr>
        </p:nvSpPr>
        <p:spPr>
          <a:xfrm>
            <a:off x="459716" y="1120296"/>
            <a:ext cx="8610600" cy="1371600"/>
          </a:xfrm>
        </p:spPr>
        <p:txBody>
          <a:bodyPr/>
          <a:lstStyle/>
          <a:p>
            <a:r>
              <a:rPr lang="en-US" altLang="en-US" sz="2400" dirty="0"/>
              <a:t>The form of the secondary flow would depend on the ratio of the tube diameters and other factors.</a:t>
            </a:r>
          </a:p>
          <a:p>
            <a:r>
              <a:rPr lang="en-US" altLang="en-US" sz="2400" dirty="0"/>
              <a:t> A representative secondary flow pattern is shown below: </a:t>
            </a:r>
          </a:p>
        </p:txBody>
      </p:sp>
      <p:sp>
        <p:nvSpPr>
          <p:cNvPr id="4" name="Content Placeholder 2">
            <a:extLst>
              <a:ext uri="{FF2B5EF4-FFF2-40B4-BE49-F238E27FC236}">
                <a16:creationId xmlns:a16="http://schemas.microsoft.com/office/drawing/2014/main" id="{13982D70-EE8D-7D38-FCFA-3F5CEE630CF4}"/>
              </a:ext>
            </a:extLst>
          </p:cNvPr>
          <p:cNvSpPr txBox="1">
            <a:spLocks/>
          </p:cNvSpPr>
          <p:nvPr/>
        </p:nvSpPr>
        <p:spPr bwMode="auto">
          <a:xfrm>
            <a:off x="304800" y="4953000"/>
            <a:ext cx="8382000" cy="16764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kern="0" dirty="0">
                <a:latin typeface="+mn-lt"/>
              </a:rPr>
              <a:t> Thirdly, this configuration should lead to a more standard approach for characterizing the heat transfer in the exchanger. </a:t>
            </a:r>
          </a:p>
          <a:p>
            <a:pPr marL="342900" indent="-342900" eaLnBrk="0" hangingPunct="0">
              <a:spcBef>
                <a:spcPct val="20000"/>
              </a:spcBef>
              <a:buFontTx/>
              <a:buChar char="•"/>
              <a:defRPr/>
            </a:pPr>
            <a:r>
              <a:rPr lang="en-US" kern="0" dirty="0">
                <a:latin typeface="+mn-lt"/>
              </a:rPr>
              <a:t>The ratio of the two tube diameters may be one of the ways to characterize the heat transfer.</a:t>
            </a:r>
          </a:p>
        </p:txBody>
      </p:sp>
      <p:pic>
        <p:nvPicPr>
          <p:cNvPr id="5" name="Picture 5">
            <a:extLst>
              <a:ext uri="{FF2B5EF4-FFF2-40B4-BE49-F238E27FC236}">
                <a16:creationId xmlns:a16="http://schemas.microsoft.com/office/drawing/2014/main" id="{3130C773-0F5B-634C-7A43-794361996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8521" y="2370163"/>
            <a:ext cx="2590857" cy="23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a:extLst>
              <a:ext uri="{FF2B5EF4-FFF2-40B4-BE49-F238E27FC236}">
                <a16:creationId xmlns:a16="http://schemas.microsoft.com/office/drawing/2014/main" id="{0CD88374-4C01-FBDA-6513-4969D1986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92" y="2332834"/>
            <a:ext cx="4911766" cy="251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67F4299F-8F5E-F292-6F1B-5FE1B273FFA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73D91E5-A433-D24D-5EB0-1FF5989B750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923088A-1B30-5251-2EE0-EE4FD049CCC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AD38BE0-5A4B-6436-5543-4BB36966069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678EF99-8442-47FB-14AF-0104D2211E6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68CAFEB-8898-74B4-570C-A60B1DA6D8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1E6B5A24-4187-7BE1-48C1-EBFFB8EA1B3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6E667DC-8283-70F5-FE47-6D77E931D6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9F6341D-D85F-680B-64A7-699DD5B1E5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404D574-0122-554D-CCF2-D52B83E3CBE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D5585DC-87C5-BF42-9D0C-10A494D96C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E07F923-886E-8268-97A0-CCF2A5B282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846971-A3F6-7941-AD43-D859A9E03A1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34314CD-41A4-7E1D-30A6-1CDBF3D8B4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FD4C91E-3A84-B48C-3965-E47AA797DDC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8">
                <a:extLst>
                  <a:ext uri="{FF2B5EF4-FFF2-40B4-BE49-F238E27FC236}">
                    <a16:creationId xmlns:a16="http://schemas.microsoft.com/office/drawing/2014/main" id="{D3E6DB7E-9E4D-E7FF-67F2-FC217C50C3A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7D7496C-8AFF-30CB-04D9-D507312ED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dissolve">
                                      <p:cBhvr>
                                        <p:cTn id="17" dur="500"/>
                                        <p:tgtEl>
                                          <p:spTgt spid="133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ssolve">
                                      <p:cBhvr>
                                        <p:cTn id="27" dur="500"/>
                                        <p:tgtEl>
                                          <p:spTgt spid="4">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dissolve">
                                      <p:cBhvr>
                                        <p:cTn id="3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79DD8B8-EE8B-B0A8-5EE8-7DB178861856}"/>
              </a:ext>
            </a:extLst>
          </p:cNvPr>
          <p:cNvSpPr>
            <a:spLocks noGrp="1" noChangeArrowheads="1"/>
          </p:cNvSpPr>
          <p:nvPr>
            <p:ph type="title"/>
          </p:nvPr>
        </p:nvSpPr>
        <p:spPr>
          <a:xfrm>
            <a:off x="685800" y="304800"/>
            <a:ext cx="7772400" cy="685800"/>
          </a:xfrm>
        </p:spPr>
        <p:txBody>
          <a:bodyPr/>
          <a:lstStyle/>
          <a:p>
            <a:r>
              <a:rPr lang="en-US" altLang="en-US" sz="2800"/>
              <a:t>Heat Transfer in Helical Tubes </a:t>
            </a:r>
          </a:p>
        </p:txBody>
      </p:sp>
      <p:sp>
        <p:nvSpPr>
          <p:cNvPr id="14339" name="Rectangle 3">
            <a:extLst>
              <a:ext uri="{FF2B5EF4-FFF2-40B4-BE49-F238E27FC236}">
                <a16:creationId xmlns:a16="http://schemas.microsoft.com/office/drawing/2014/main" id="{F093C145-B316-ADE7-BE34-16CE23649A39}"/>
              </a:ext>
            </a:extLst>
          </p:cNvPr>
          <p:cNvSpPr>
            <a:spLocks noChangeArrowheads="1"/>
          </p:cNvSpPr>
          <p:nvPr/>
        </p:nvSpPr>
        <p:spPr bwMode="auto">
          <a:xfrm>
            <a:off x="425761" y="1375752"/>
            <a:ext cx="8153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dirty="0">
                <a:latin typeface="TimesNewRomanPSMT"/>
              </a:rPr>
              <a:t> Acharya et al. (1992, 2001) developed the following two correlations of the Nusselt number, for Prandtl numbers less than and greater than one, respectively.</a:t>
            </a:r>
          </a:p>
        </p:txBody>
      </p:sp>
      <p:pic>
        <p:nvPicPr>
          <p:cNvPr id="14340" name="Picture 6">
            <a:extLst>
              <a:ext uri="{FF2B5EF4-FFF2-40B4-BE49-F238E27FC236}">
                <a16:creationId xmlns:a16="http://schemas.microsoft.com/office/drawing/2014/main" id="{FD725227-8751-113A-7632-54A361417A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124200"/>
            <a:ext cx="454342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079AE142-5CF0-719A-C63C-F4DC32CBDA2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DFCE482-4228-CD17-CE81-C00D56B74BC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9CBD478-6698-2FCF-3CCA-BBBBD90FDF37}"/>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04A9B37-5AC3-1A0C-9AF8-350CF1AFC27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4FE4759-878F-1795-8930-458E9349D38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4B07F17C-62BC-78DB-C8F9-EEEED609E1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2F4BA629-293E-60EC-1BC9-6EC43EB4537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36EA363-4F93-19A8-8980-47B31FF4A98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398E631-6514-6EDC-8636-FAA1A1B7FC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F763F01-F7F3-9A49-B6A2-9818C43AE915}"/>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18AB0487-1AD9-6B28-B5AE-6AF5D0DFA0A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8142594-2A2F-9C07-7743-C2579D4182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2A7BD17-B0B8-950A-5A28-825FAA0EAC8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E0391DE-86BD-B8C3-6FF6-AE4CDD251BF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B5F54E7-57BD-E6C0-0152-4E2387DC0F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D8247E45-F47A-D1F0-B687-740B1E43B59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FA4D987-E1C4-E281-DA01-B75DBB2CF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mc:Choice xmlns:p14="http://schemas.microsoft.com/office/powerpoint/2010/main" Requires="p14">
          <p:contentPart p14:bwMode="auto" r:id="rId4">
            <p14:nvContentPartPr>
              <p14:cNvPr id="19" name="Ink 18">
                <a:extLst>
                  <a:ext uri="{FF2B5EF4-FFF2-40B4-BE49-F238E27FC236}">
                    <a16:creationId xmlns:a16="http://schemas.microsoft.com/office/drawing/2014/main" id="{9ACF6C38-67CD-4D43-ED23-D4BD192993AA}"/>
                  </a:ext>
                </a:extLst>
              </p14:cNvPr>
              <p14:cNvContentPartPr/>
              <p14:nvPr/>
            </p14:nvContentPartPr>
            <p14:xfrm>
              <a:off x="3577680" y="3325320"/>
              <a:ext cx="3939840" cy="1597320"/>
            </p14:xfrm>
          </p:contentPart>
        </mc:Choice>
        <mc:Fallback>
          <p:pic>
            <p:nvPicPr>
              <p:cNvPr id="19" name="Ink 18">
                <a:extLst>
                  <a:ext uri="{FF2B5EF4-FFF2-40B4-BE49-F238E27FC236}">
                    <a16:creationId xmlns:a16="http://schemas.microsoft.com/office/drawing/2014/main" id="{9ACF6C38-67CD-4D43-ED23-D4BD192993AA}"/>
                  </a:ext>
                </a:extLst>
              </p:cNvPr>
              <p:cNvPicPr/>
              <p:nvPr/>
            </p:nvPicPr>
            <p:blipFill>
              <a:blip r:embed="rId5"/>
              <a:stretch>
                <a:fillRect/>
              </a:stretch>
            </p:blipFill>
            <p:spPr>
              <a:xfrm>
                <a:off x="3568320" y="3315960"/>
                <a:ext cx="3958560" cy="1616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4340"/>
                                        </p:tgtEl>
                                        <p:attrNameLst>
                                          <p:attrName>style.visibility</p:attrName>
                                        </p:attrNameLst>
                                      </p:cBhvr>
                                      <p:to>
                                        <p:strVal val="visible"/>
                                      </p:to>
                                    </p:set>
                                    <p:animEffect transition="in" filter="dissolve">
                                      <p:cBhvr>
                                        <p:cTn id="13"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a:extLst>
              <a:ext uri="{FF2B5EF4-FFF2-40B4-BE49-F238E27FC236}">
                <a16:creationId xmlns:a16="http://schemas.microsoft.com/office/drawing/2014/main" id="{594B7CB8-A829-2E5F-DA3D-37D957071FE9}"/>
              </a:ext>
            </a:extLst>
          </p:cNvPr>
          <p:cNvSpPr>
            <a:spLocks noGrp="1" noChangeArrowheads="1"/>
          </p:cNvSpPr>
          <p:nvPr>
            <p:ph type="title"/>
          </p:nvPr>
        </p:nvSpPr>
        <p:spPr>
          <a:xfrm>
            <a:off x="685800" y="304800"/>
            <a:ext cx="7772400" cy="609600"/>
          </a:xfrm>
        </p:spPr>
        <p:txBody>
          <a:bodyPr/>
          <a:lstStyle/>
          <a:p>
            <a:r>
              <a:rPr lang="en-US" altLang="en-US" sz="2800" dirty="0"/>
              <a:t>Heat Transfer in Helical Annulus</a:t>
            </a:r>
          </a:p>
        </p:txBody>
      </p:sp>
      <p:sp>
        <p:nvSpPr>
          <p:cNvPr id="36867" name="Rectangle 3">
            <a:extLst>
              <a:ext uri="{FF2B5EF4-FFF2-40B4-BE49-F238E27FC236}">
                <a16:creationId xmlns:a16="http://schemas.microsoft.com/office/drawing/2014/main" id="{33D0F994-7EB9-2306-C25A-97F5095B0EEA}"/>
              </a:ext>
            </a:extLst>
          </p:cNvPr>
          <p:cNvSpPr>
            <a:spLocks noChangeArrowheads="1"/>
          </p:cNvSpPr>
          <p:nvPr/>
        </p:nvSpPr>
        <p:spPr bwMode="auto">
          <a:xfrm>
            <a:off x="522893" y="1720850"/>
            <a:ext cx="8345864" cy="3416300"/>
          </a:xfrm>
          <a:prstGeom prst="rect">
            <a:avLst/>
          </a:prstGeom>
          <a:noFill/>
          <a:ln w="9525">
            <a:noFill/>
            <a:miter lim="800000"/>
            <a:headEnd/>
            <a:tailEnd/>
          </a:ln>
        </p:spPr>
        <p:txBody>
          <a:bodyPr wrap="square">
            <a:spAutoFit/>
          </a:bodyPr>
          <a:lstStyle/>
          <a:p>
            <a:pPr>
              <a:spcBef>
                <a:spcPct val="50000"/>
              </a:spcBef>
              <a:buFont typeface="Wingdings" pitchFamily="2" charset="2"/>
              <a:buChar char="v"/>
              <a:defRPr/>
            </a:pPr>
            <a:r>
              <a:rPr lang="en-US" dirty="0" err="1">
                <a:latin typeface="+mn-lt"/>
              </a:rPr>
              <a:t>Nusselt</a:t>
            </a:r>
            <a:r>
              <a:rPr lang="en-US" dirty="0">
                <a:latin typeface="+mn-lt"/>
              </a:rPr>
              <a:t> numbers for the annulus have been calculated and correlated to a modified Dean number. </a:t>
            </a:r>
          </a:p>
          <a:p>
            <a:pPr>
              <a:spcBef>
                <a:spcPct val="50000"/>
              </a:spcBef>
              <a:buFont typeface="Wingdings" pitchFamily="2" charset="2"/>
              <a:buChar char="v"/>
              <a:defRPr/>
            </a:pPr>
            <a:r>
              <a:rPr lang="en-US" dirty="0">
                <a:latin typeface="+mn-lt"/>
              </a:rPr>
              <a:t>The modified dean number for the annulus is calculated as it would be for a normal Dean number, except that the curvature ratio used is based on the ratio of the radius of the outer tube to the radius of curvature of the outer tube, and the Reynolds number based on the hydraulic radius of the annulus. </a:t>
            </a:r>
          </a:p>
          <a:p>
            <a:pPr>
              <a:spcBef>
                <a:spcPct val="50000"/>
              </a:spcBef>
              <a:buFont typeface="Wingdings" pitchFamily="2" charset="2"/>
              <a:buChar char="v"/>
              <a:defRPr/>
            </a:pPr>
            <a:r>
              <a:rPr lang="en-US" dirty="0">
                <a:latin typeface="+mn-lt"/>
              </a:rPr>
              <a:t>Thus the modified Dean number is:</a:t>
            </a:r>
          </a:p>
        </p:txBody>
      </p:sp>
      <p:pic>
        <p:nvPicPr>
          <p:cNvPr id="2056" name="Picture 6">
            <a:extLst>
              <a:ext uri="{FF2B5EF4-FFF2-40B4-BE49-F238E27FC236}">
                <a16:creationId xmlns:a16="http://schemas.microsoft.com/office/drawing/2014/main" id="{261321C9-06A9-CBDE-BD3E-E42536869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105400"/>
            <a:ext cx="41624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7">
            <a:extLst>
              <a:ext uri="{FF2B5EF4-FFF2-40B4-BE49-F238E27FC236}">
                <a16:creationId xmlns:a16="http://schemas.microsoft.com/office/drawing/2014/main" id="{2EC6F37B-834C-FDC1-D88E-B59A99E00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652" y="5355386"/>
            <a:ext cx="430688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052" name="Ink 8">
                <a:extLst>
                  <a:ext uri="{FF2B5EF4-FFF2-40B4-BE49-F238E27FC236}">
                    <a16:creationId xmlns:a16="http://schemas.microsoft.com/office/drawing/2014/main" id="{7DC9ADBE-0CA0-D18A-1803-4AAEA187E4BD}"/>
                  </a:ext>
                </a:extLst>
              </p14:cNvPr>
              <p14:cNvContentPartPr>
                <a14:cpLocks xmlns:a14="http://schemas.microsoft.com/office/drawing/2010/main" noRot="1" noChangeAspect="1" noEditPoints="1" noChangeArrowheads="1" noChangeShapeType="1"/>
              </p14:cNvContentPartPr>
              <p14:nvPr/>
            </p14:nvContentPartPr>
            <p14:xfrm>
              <a:off x="8328025" y="6151563"/>
              <a:ext cx="1588" cy="1587"/>
            </p14:xfrm>
          </p:contentPart>
        </mc:Choice>
        <mc:Fallback xmlns="">
          <p:pic>
            <p:nvPicPr>
              <p:cNvPr id="2052" name="Ink 8">
                <a:extLst>
                  <a:ext uri="{FF2B5EF4-FFF2-40B4-BE49-F238E27FC236}">
                    <a16:creationId xmlns:a16="http://schemas.microsoft.com/office/drawing/2014/main" id="{7DC9ADBE-0CA0-D18A-1803-4AAEA187E4BD}"/>
                  </a:ext>
                </a:extLst>
              </p:cNvPr>
              <p:cNvPicPr>
                <a:picLocks noRot="1" noChangeAspect="1" noEditPoints="1" noChangeArrowheads="1" noChangeShapeType="1"/>
              </p:cNvPicPr>
              <p:nvPr/>
            </p:nvPicPr>
            <p:blipFill>
              <a:blip r:embed="rId5"/>
              <a:stretch>
                <a:fillRect/>
              </a:stretch>
            </p:blipFill>
            <p:spPr>
              <a:xfrm>
                <a:off x="8286737" y="6110301"/>
                <a:ext cx="84164" cy="84111"/>
              </a:xfrm>
              <a:prstGeom prst="rect">
                <a:avLst/>
              </a:prstGeom>
            </p:spPr>
          </p:pic>
        </mc:Fallback>
      </mc:AlternateContent>
      <p:grpSp>
        <p:nvGrpSpPr>
          <p:cNvPr id="2" name="Group 38">
            <a:extLst>
              <a:ext uri="{FF2B5EF4-FFF2-40B4-BE49-F238E27FC236}">
                <a16:creationId xmlns:a16="http://schemas.microsoft.com/office/drawing/2014/main" id="{19EDA33E-7381-1C4F-819A-8A6AB9EC78F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9F95E5F-C2D7-4983-AFA0-0B29B29B411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135E264-ABC4-D26F-0FAF-56E4C797A8D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9571077-320D-CBFE-FE0F-ED8FF234418D}"/>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AF7EC48-0C40-6FE5-E3F7-FEA13DBADC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44E76C21-6F27-D99E-429E-F0CD951221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A0B62080-B5B8-8EC4-25CD-8EA02FF291F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15DCFA2-A265-D58A-891E-57819D2A09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1D41BFA-B05E-8D6F-A12F-7F385E021D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43F0B2E-DCE1-6E3F-50A3-C1BCA5CA7E2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7301D81-6C60-D2B3-93DE-241FB65EE3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00DFDFC-4A96-7154-499D-A81B5AC23C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A8D01C3-EA06-3528-F04A-C468BBB5EA45}"/>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4B34FE1E-33B5-473C-74F6-9EEB7A10A5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0882FAF7-51C5-50EC-89E1-C7D8AE29212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E0C37024-AC12-37C4-AD04-3B91377F00B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5750977-9D9F-091E-8F7A-AA22974B2B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Picture 4">
            <a:extLst>
              <a:ext uri="{FF2B5EF4-FFF2-40B4-BE49-F238E27FC236}">
                <a16:creationId xmlns:a16="http://schemas.microsoft.com/office/drawing/2014/main" id="{A795C096-3E11-F9F5-8DF3-1963C7CAAC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0652" y="1604498"/>
            <a:ext cx="39735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a:extLst>
              <a:ext uri="{FF2B5EF4-FFF2-40B4-BE49-F238E27FC236}">
                <a16:creationId xmlns:a16="http://schemas.microsoft.com/office/drawing/2014/main" id="{142ACD1C-D180-1A81-55D4-00821D470B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1317206"/>
            <a:ext cx="2529261"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9"/>
                                        </p:tgtEl>
                                        <p:attrNameLst>
                                          <p:attrName>ppt_w</p:attrName>
                                        </p:attrNameLst>
                                      </p:cBhvr>
                                      <p:tavLst>
                                        <p:tav tm="0">
                                          <p:val>
                                            <p:strVal val="ppt_w"/>
                                          </p:val>
                                        </p:tav>
                                        <p:tav tm="100000">
                                          <p:val>
                                            <p:fltVal val="0"/>
                                          </p:val>
                                        </p:tav>
                                      </p:tavLst>
                                    </p:anim>
                                    <p:anim calcmode="lin" valueType="num">
                                      <p:cBhvr>
                                        <p:cTn id="7" dur="1000"/>
                                        <p:tgtEl>
                                          <p:spTgt spid="19"/>
                                        </p:tgtEl>
                                        <p:attrNameLst>
                                          <p:attrName>ppt_h</p:attrName>
                                        </p:attrNameLst>
                                      </p:cBhvr>
                                      <p:tavLst>
                                        <p:tav tm="0">
                                          <p:val>
                                            <p:strVal val="ppt_h"/>
                                          </p:val>
                                        </p:tav>
                                        <p:tav tm="100000">
                                          <p:val>
                                            <p:fltVal val="0"/>
                                          </p:val>
                                        </p:tav>
                                      </p:tavLst>
                                    </p:anim>
                                    <p:anim calcmode="lin" valueType="num">
                                      <p:cBhvr>
                                        <p:cTn id="8" dur="1000"/>
                                        <p:tgtEl>
                                          <p:spTgt spid="19"/>
                                        </p:tgtEl>
                                        <p:attrNameLst>
                                          <p:attrName>style.rotation</p:attrName>
                                        </p:attrNameLst>
                                      </p:cBhvr>
                                      <p:tavLst>
                                        <p:tav tm="0">
                                          <p:val>
                                            <p:fltVal val="0"/>
                                          </p:val>
                                        </p:tav>
                                        <p:tav tm="100000">
                                          <p:val>
                                            <p:fltVal val="90"/>
                                          </p:val>
                                        </p:tav>
                                      </p:tavLst>
                                    </p:anim>
                                    <p:animEffect transition="out" filter="fade">
                                      <p:cBhvr>
                                        <p:cTn id="9" dur="1000"/>
                                        <p:tgtEl>
                                          <p:spTgt spid="19"/>
                                        </p:tgtEl>
                                      </p:cBhvr>
                                    </p:animEffect>
                                    <p:set>
                                      <p:cBhvr>
                                        <p:cTn id="10" dur="1" fill="hold">
                                          <p:stCondLst>
                                            <p:cond delay="999"/>
                                          </p:stCondLst>
                                        </p:cTn>
                                        <p:tgtEl>
                                          <p:spTgt spid="19"/>
                                        </p:tgtEl>
                                        <p:attrNameLst>
                                          <p:attrName>style.visibility</p:attrName>
                                        </p:attrNameLst>
                                      </p:cBhvr>
                                      <p:to>
                                        <p:strVal val="hidden"/>
                                      </p:to>
                                    </p:set>
                                  </p:childTnLst>
                                </p:cTn>
                              </p:par>
                              <p:par>
                                <p:cTn id="11" presetID="31" presetClass="exit" presetSubtype="0" fill="hold" nodeType="withEffect">
                                  <p:stCondLst>
                                    <p:cond delay="0"/>
                                  </p:stCondLst>
                                  <p:childTnLst>
                                    <p:anim calcmode="lin" valueType="num">
                                      <p:cBhvr>
                                        <p:cTn id="12" dur="1000"/>
                                        <p:tgtEl>
                                          <p:spTgt spid="20"/>
                                        </p:tgtEl>
                                        <p:attrNameLst>
                                          <p:attrName>ppt_w</p:attrName>
                                        </p:attrNameLst>
                                      </p:cBhvr>
                                      <p:tavLst>
                                        <p:tav tm="0">
                                          <p:val>
                                            <p:strVal val="ppt_w"/>
                                          </p:val>
                                        </p:tav>
                                        <p:tav tm="100000">
                                          <p:val>
                                            <p:fltVal val="0"/>
                                          </p:val>
                                        </p:tav>
                                      </p:tavLst>
                                    </p:anim>
                                    <p:anim calcmode="lin" valueType="num">
                                      <p:cBhvr>
                                        <p:cTn id="13" dur="1000"/>
                                        <p:tgtEl>
                                          <p:spTgt spid="20"/>
                                        </p:tgtEl>
                                        <p:attrNameLst>
                                          <p:attrName>ppt_h</p:attrName>
                                        </p:attrNameLst>
                                      </p:cBhvr>
                                      <p:tavLst>
                                        <p:tav tm="0">
                                          <p:val>
                                            <p:strVal val="ppt_h"/>
                                          </p:val>
                                        </p:tav>
                                        <p:tav tm="100000">
                                          <p:val>
                                            <p:fltVal val="0"/>
                                          </p:val>
                                        </p:tav>
                                      </p:tavLst>
                                    </p:anim>
                                    <p:anim calcmode="lin" valueType="num">
                                      <p:cBhvr>
                                        <p:cTn id="14" dur="1000"/>
                                        <p:tgtEl>
                                          <p:spTgt spid="20"/>
                                        </p:tgtEl>
                                        <p:attrNameLst>
                                          <p:attrName>style.rotation</p:attrName>
                                        </p:attrNameLst>
                                      </p:cBhvr>
                                      <p:tavLst>
                                        <p:tav tm="0">
                                          <p:val>
                                            <p:fltVal val="0"/>
                                          </p:val>
                                        </p:tav>
                                        <p:tav tm="100000">
                                          <p:val>
                                            <p:fltVal val="90"/>
                                          </p:val>
                                        </p:tav>
                                      </p:tavLst>
                                    </p:anim>
                                    <p:animEffect transition="out" filter="fade">
                                      <p:cBhvr>
                                        <p:cTn id="15" dur="1000"/>
                                        <p:tgtEl>
                                          <p:spTgt spid="20"/>
                                        </p:tgtEl>
                                      </p:cBhvr>
                                    </p:animEffect>
                                    <p:set>
                                      <p:cBhvr>
                                        <p:cTn id="16" dur="1" fill="hold">
                                          <p:stCondLst>
                                            <p:cond delay="999"/>
                                          </p:stCondLst>
                                        </p:cTn>
                                        <p:tgtEl>
                                          <p:spTgt spid="2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6867">
                                            <p:txEl>
                                              <p:pRg st="0" end="0"/>
                                            </p:txEl>
                                          </p:spTgt>
                                        </p:tgtEl>
                                        <p:attrNameLst>
                                          <p:attrName>style.visibility</p:attrName>
                                        </p:attrNameLst>
                                      </p:cBhvr>
                                      <p:to>
                                        <p:strVal val="visible"/>
                                      </p:to>
                                    </p:set>
                                    <p:animEffect transition="in" filter="dissolve">
                                      <p:cBhvr>
                                        <p:cTn id="21" dur="500"/>
                                        <p:tgtEl>
                                          <p:spTgt spid="3686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6867">
                                            <p:txEl>
                                              <p:pRg st="1" end="1"/>
                                            </p:txEl>
                                          </p:spTgt>
                                        </p:tgtEl>
                                        <p:attrNameLst>
                                          <p:attrName>style.visibility</p:attrName>
                                        </p:attrNameLst>
                                      </p:cBhvr>
                                      <p:to>
                                        <p:strVal val="visible"/>
                                      </p:to>
                                    </p:set>
                                    <p:animEffect transition="in" filter="dissolve">
                                      <p:cBhvr>
                                        <p:cTn id="26" dur="500"/>
                                        <p:tgtEl>
                                          <p:spTgt spid="3686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6867">
                                            <p:txEl>
                                              <p:pRg st="2" end="2"/>
                                            </p:txEl>
                                          </p:spTgt>
                                        </p:tgtEl>
                                        <p:attrNameLst>
                                          <p:attrName>style.visibility</p:attrName>
                                        </p:attrNameLst>
                                      </p:cBhvr>
                                      <p:to>
                                        <p:strVal val="visible"/>
                                      </p:to>
                                    </p:set>
                                    <p:animEffect transition="in" filter="dissolve">
                                      <p:cBhvr>
                                        <p:cTn id="31" dur="500"/>
                                        <p:tgtEl>
                                          <p:spTgt spid="3686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056"/>
                                        </p:tgtEl>
                                        <p:attrNameLst>
                                          <p:attrName>style.visibility</p:attrName>
                                        </p:attrNameLst>
                                      </p:cBhvr>
                                      <p:to>
                                        <p:strVal val="visible"/>
                                      </p:to>
                                    </p:set>
                                    <p:anim calcmode="lin" valueType="num">
                                      <p:cBhvr additive="base">
                                        <p:cTn id="36" dur="500" fill="hold"/>
                                        <p:tgtEl>
                                          <p:spTgt spid="2056"/>
                                        </p:tgtEl>
                                        <p:attrNameLst>
                                          <p:attrName>ppt_x</p:attrName>
                                        </p:attrNameLst>
                                      </p:cBhvr>
                                      <p:tavLst>
                                        <p:tav tm="0">
                                          <p:val>
                                            <p:strVal val="#ppt_x"/>
                                          </p:val>
                                        </p:tav>
                                        <p:tav tm="100000">
                                          <p:val>
                                            <p:strVal val="#ppt_x"/>
                                          </p:val>
                                        </p:tav>
                                      </p:tavLst>
                                    </p:anim>
                                    <p:anim calcmode="lin" valueType="num">
                                      <p:cBhvr additive="base">
                                        <p:cTn id="37"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057"/>
                                        </p:tgtEl>
                                        <p:attrNameLst>
                                          <p:attrName>style.visibility</p:attrName>
                                        </p:attrNameLst>
                                      </p:cBhvr>
                                      <p:to>
                                        <p:strVal val="visible"/>
                                      </p:to>
                                    </p:set>
                                    <p:anim calcmode="lin" valueType="num">
                                      <p:cBhvr additive="base">
                                        <p:cTn id="42" dur="500" fill="hold"/>
                                        <p:tgtEl>
                                          <p:spTgt spid="2057"/>
                                        </p:tgtEl>
                                        <p:attrNameLst>
                                          <p:attrName>ppt_x</p:attrName>
                                        </p:attrNameLst>
                                      </p:cBhvr>
                                      <p:tavLst>
                                        <p:tav tm="0">
                                          <p:val>
                                            <p:strVal val="#ppt_x"/>
                                          </p:val>
                                        </p:tav>
                                        <p:tav tm="100000">
                                          <p:val>
                                            <p:strVal val="#ppt_x"/>
                                          </p:val>
                                        </p:tav>
                                      </p:tavLst>
                                    </p:anim>
                                    <p:anim calcmode="lin" valueType="num">
                                      <p:cBhvr additive="base">
                                        <p:cTn id="43" dur="500" fill="hold"/>
                                        <p:tgtEl>
                                          <p:spTgt spid="20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D80C447D-E41E-4549-F145-8565DD9373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71550"/>
            <a:ext cx="7848600" cy="588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a:extLst>
              <a:ext uri="{FF2B5EF4-FFF2-40B4-BE49-F238E27FC236}">
                <a16:creationId xmlns:a16="http://schemas.microsoft.com/office/drawing/2014/main" id="{99F53394-4E4E-766E-6790-1199B07810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114800"/>
            <a:ext cx="37338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EEB3C459-D8E2-251A-B2BC-10F5BF686F2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EFF8A60-1241-2B16-A845-46F2C70512D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5A233F3-E001-B628-E0E7-ACA1D8A7DB37}"/>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F16B16B-0608-7B72-A90E-13CD39CA782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B5D1299-8610-31CB-6EBD-470C5EC4AB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D7C8BEF-ED2D-85CE-A1EC-C879DA4517D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1EF7C0A8-FF7E-799D-09B3-76A8F534169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18FCAD0-9686-81AA-E730-C0EFE9C905F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7CE5B2A-D75C-D92B-5B9C-36EF1D4470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03A4B16-FC60-16C8-CFCF-B046B9ABEB19}"/>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E459654-BF4D-BEBE-C3EC-95F0E032403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8272B6B2-4950-FBA4-6B3D-DF2AF40D55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A6BA2A2-0BF8-EBE3-3C8E-37707923266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2151FA5-9753-9CEB-447D-6DC37E4090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FD6E089-92C0-79D9-A4C6-6D07E78D92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8578AACB-F1CC-E87B-A1F3-63D2A3D38EF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FF5F179-792C-837A-3CA0-00D500255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Box 19">
            <a:extLst>
              <a:ext uri="{FF2B5EF4-FFF2-40B4-BE49-F238E27FC236}">
                <a16:creationId xmlns:a16="http://schemas.microsoft.com/office/drawing/2014/main" id="{79ABDC36-F292-A582-B606-7625A6FB9ADA}"/>
              </a:ext>
            </a:extLst>
          </p:cNvPr>
          <p:cNvSpPr txBox="1"/>
          <p:nvPr/>
        </p:nvSpPr>
        <p:spPr>
          <a:xfrm>
            <a:off x="1738253" y="369242"/>
            <a:ext cx="4572000" cy="461665"/>
          </a:xfrm>
          <a:prstGeom prst="rect">
            <a:avLst/>
          </a:prstGeom>
          <a:noFill/>
        </p:spPr>
        <p:txBody>
          <a:bodyPr wrap="square">
            <a:spAutoFit/>
          </a:bodyPr>
          <a:lstStyle/>
          <a:p>
            <a:r>
              <a:rPr lang="en-US" altLang="en-US" sz="2400" dirty="0"/>
              <a:t>Heat Transfer in Helical Annulus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BC99736E-5326-6D53-041D-649958A92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066800"/>
            <a:ext cx="7213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extLst>
              <a:ext uri="{FF2B5EF4-FFF2-40B4-BE49-F238E27FC236}">
                <a16:creationId xmlns:a16="http://schemas.microsoft.com/office/drawing/2014/main" id="{5C265CE7-0A57-643B-CCF6-C5F8ABD7C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962400"/>
            <a:ext cx="4038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8">
            <a:extLst>
              <a:ext uri="{FF2B5EF4-FFF2-40B4-BE49-F238E27FC236}">
                <a16:creationId xmlns:a16="http://schemas.microsoft.com/office/drawing/2014/main" id="{C6B65A71-7ECE-274A-7F0F-5D18DE1038E1}"/>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10F264C-858E-A32B-C8BD-89C3038FFED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8D6978D-ED09-B375-FFBE-391F03429EC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CCBEF261-5EAF-8388-42D6-D02855BFB69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EE12B6E-C7C4-C938-0BF5-AD4056DA36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AFDE6034-4316-956D-2973-DA831514BA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8">
                  <a:extLst>
                    <a:ext uri="{FF2B5EF4-FFF2-40B4-BE49-F238E27FC236}">
                      <a16:creationId xmlns:a16="http://schemas.microsoft.com/office/drawing/2014/main" id="{4CAD55CE-752A-06EF-D130-89E7F2FC90C5}"/>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3EAE2C5-5CEC-E11A-6E70-7BB44F57B3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8EE0FFF-DEBB-09F1-A096-3984C40289F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FD55F8CD-E01C-0083-93F7-7394AF60FA4E}"/>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9E05339-7D11-3F91-6C88-A015169DC6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DBCBDF7E-E9C6-6D43-6389-6A01DF27C6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F9E2EFE4-C8BF-9D24-67CA-3B24674BDF7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C2906C2-F42B-0A1E-54A4-0713EF9A6F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FE5479E-F753-C890-D6BA-73AE2AC1AC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6F9541EE-5C88-88F9-A040-3449C901030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4287F0A-B9BC-5A6A-444A-3D69A0D1F3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Box 19">
            <a:extLst>
              <a:ext uri="{FF2B5EF4-FFF2-40B4-BE49-F238E27FC236}">
                <a16:creationId xmlns:a16="http://schemas.microsoft.com/office/drawing/2014/main" id="{BF5826D5-6BA7-AAA8-5B4B-CC9BB838FE36}"/>
              </a:ext>
            </a:extLst>
          </p:cNvPr>
          <p:cNvSpPr txBox="1"/>
          <p:nvPr/>
        </p:nvSpPr>
        <p:spPr>
          <a:xfrm>
            <a:off x="1738253" y="369242"/>
            <a:ext cx="4572000" cy="461665"/>
          </a:xfrm>
          <a:prstGeom prst="rect">
            <a:avLst/>
          </a:prstGeom>
          <a:noFill/>
        </p:spPr>
        <p:txBody>
          <a:bodyPr wrap="square">
            <a:spAutoFit/>
          </a:bodyPr>
          <a:lstStyle/>
          <a:p>
            <a:r>
              <a:rPr lang="en-US" altLang="en-US" sz="2400" dirty="0"/>
              <a:t>Heat Transfer in Helical Annulus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CA077BF-646F-7527-B7E0-3AE0C26336C4}"/>
              </a:ext>
            </a:extLst>
          </p:cNvPr>
          <p:cNvSpPr>
            <a:spLocks noGrp="1" noChangeArrowheads="1"/>
          </p:cNvSpPr>
          <p:nvPr>
            <p:ph type="title"/>
          </p:nvPr>
        </p:nvSpPr>
        <p:spPr>
          <a:xfrm>
            <a:off x="503016" y="121924"/>
            <a:ext cx="7772400" cy="796163"/>
          </a:xfrm>
        </p:spPr>
        <p:txBody>
          <a:bodyPr/>
          <a:lstStyle/>
          <a:p>
            <a:r>
              <a:rPr lang="en-US" altLang="en-US" sz="2800" dirty="0"/>
              <a:t>Heat Transfer in Helical Coil </a:t>
            </a:r>
          </a:p>
        </p:txBody>
      </p:sp>
      <p:pic>
        <p:nvPicPr>
          <p:cNvPr id="17411" name="Picture 4">
            <a:extLst>
              <a:ext uri="{FF2B5EF4-FFF2-40B4-BE49-F238E27FC236}">
                <a16:creationId xmlns:a16="http://schemas.microsoft.com/office/drawing/2014/main" id="{2151C2DF-B822-65FD-3508-38BA155A61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241" y="778119"/>
            <a:ext cx="7772399" cy="582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8">
            <a:extLst>
              <a:ext uri="{FF2B5EF4-FFF2-40B4-BE49-F238E27FC236}">
                <a16:creationId xmlns:a16="http://schemas.microsoft.com/office/drawing/2014/main" id="{353F63AF-AF4B-7650-D3DA-6582E1F382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692A298-8565-8957-9936-B85C17B497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643FB1C-23AD-BBF3-F9BE-532AF2C451C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BBC6763-202D-4998-F03D-4CABFF96B4C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2F24A27-631E-32CE-C6AC-ECFDB7B52A8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71F0B98-BFFF-D900-6B39-39E5BCF43D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A5B9BF05-1C25-D893-2DBF-3609A5752A7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CED108A-809E-7E6D-1372-FB8E659B39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44EB94A-F262-38F1-22FF-D44F2FE370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B6D717C-BFFB-96BC-E259-738FE9DD0C2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D68AC3E-9032-14DB-5C90-586991C293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7B9B4B04-477F-F50C-93B7-28F09916399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32F62D1-10E7-0EC1-ED4B-E02BC2CA011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4B9E33C-9080-A62F-1A8F-4733651312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D80C8D4-3CCF-6A65-1581-E1C8B77EEAF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CD546C9D-1397-1D8B-A737-7C9C8C665B4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C53D6BC-2652-2C6A-DED2-B81593F4C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1026">
            <a:extLst>
              <a:ext uri="{FF2B5EF4-FFF2-40B4-BE49-F238E27FC236}">
                <a16:creationId xmlns:a16="http://schemas.microsoft.com/office/drawing/2014/main" id="{62629B6C-82FA-A955-1EC0-D0391D36504C}"/>
              </a:ext>
            </a:extLst>
          </p:cNvPr>
          <p:cNvSpPr>
            <a:spLocks noGrp="1" noChangeArrowheads="1"/>
          </p:cNvSpPr>
          <p:nvPr>
            <p:ph type="body" idx="1"/>
          </p:nvPr>
        </p:nvSpPr>
        <p:spPr>
          <a:xfrm>
            <a:off x="381000" y="533400"/>
            <a:ext cx="8229600" cy="838200"/>
          </a:xfrm>
        </p:spPr>
        <p:txBody>
          <a:bodyPr/>
          <a:lstStyle/>
          <a:p>
            <a:pPr algn="ctr">
              <a:buFontTx/>
              <a:buNone/>
            </a:pPr>
            <a:r>
              <a:rPr lang="en-US" altLang="en-US"/>
              <a:t>Helical coils: turbulent flow</a:t>
            </a:r>
          </a:p>
          <a:p>
            <a:pPr algn="ctr"/>
            <a:endParaRPr lang="en-US" altLang="en-US"/>
          </a:p>
          <a:p>
            <a:pPr algn="ctr"/>
            <a:endParaRPr lang="en-US" altLang="en-US"/>
          </a:p>
          <a:p>
            <a:pPr algn="ctr"/>
            <a:endParaRPr lang="en-US" altLang="en-US"/>
          </a:p>
        </p:txBody>
      </p:sp>
      <p:sp>
        <p:nvSpPr>
          <p:cNvPr id="4102" name="Rectangle 1027">
            <a:extLst>
              <a:ext uri="{FF2B5EF4-FFF2-40B4-BE49-F238E27FC236}">
                <a16:creationId xmlns:a16="http://schemas.microsoft.com/office/drawing/2014/main" id="{DB7BCBF6-4069-B560-C5CE-A685EA734262}"/>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103" name="Rectangle 1029">
            <a:extLst>
              <a:ext uri="{FF2B5EF4-FFF2-40B4-BE49-F238E27FC236}">
                <a16:creationId xmlns:a16="http://schemas.microsoft.com/office/drawing/2014/main" id="{20EB80ED-F05B-3EDA-13A1-F016E0B166C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4098" name="Object 3">
            <a:extLst>
              <a:ext uri="{FF2B5EF4-FFF2-40B4-BE49-F238E27FC236}">
                <a16:creationId xmlns:a16="http://schemas.microsoft.com/office/drawing/2014/main" id="{8F648088-8AE9-080D-7383-AE98B5A7ECDC}"/>
              </a:ext>
            </a:extLst>
          </p:cNvPr>
          <p:cNvGraphicFramePr>
            <a:graphicFrameLocks noChangeAspect="1"/>
          </p:cNvGraphicFramePr>
          <p:nvPr/>
        </p:nvGraphicFramePr>
        <p:xfrm>
          <a:off x="533400" y="1828800"/>
          <a:ext cx="8077200" cy="968375"/>
        </p:xfrm>
        <a:graphic>
          <a:graphicData uri="http://schemas.openxmlformats.org/presentationml/2006/ole">
            <mc:AlternateContent xmlns:mc="http://schemas.openxmlformats.org/markup-compatibility/2006">
              <mc:Choice xmlns:v="urn:schemas-microsoft-com:vml" Requires="v">
                <p:oleObj name="Equation" r:id="rId2" imgW="4521200" imgH="546100" progId="Equation.DSMT4">
                  <p:embed/>
                </p:oleObj>
              </mc:Choice>
              <mc:Fallback>
                <p:oleObj name="Equation" r:id="rId2" imgW="4521200" imgH="546100" progId="Equation.DSMT4">
                  <p:embed/>
                  <p:pic>
                    <p:nvPicPr>
                      <p:cNvPr id="4098" name="Object 3">
                        <a:extLst>
                          <a:ext uri="{FF2B5EF4-FFF2-40B4-BE49-F238E27FC236}">
                            <a16:creationId xmlns:a16="http://schemas.microsoft.com/office/drawing/2014/main" id="{8F648088-8AE9-080D-7383-AE98B5A7EC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8077200" cy="968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4" name="Rectangle 1031">
            <a:extLst>
              <a:ext uri="{FF2B5EF4-FFF2-40B4-BE49-F238E27FC236}">
                <a16:creationId xmlns:a16="http://schemas.microsoft.com/office/drawing/2014/main" id="{924410E4-B8AC-B3A7-E490-F301E471825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4099" name="Object 4">
            <a:extLst>
              <a:ext uri="{FF2B5EF4-FFF2-40B4-BE49-F238E27FC236}">
                <a16:creationId xmlns:a16="http://schemas.microsoft.com/office/drawing/2014/main" id="{506D158C-9609-820B-8954-68FE4AF9AEBB}"/>
              </a:ext>
            </a:extLst>
          </p:cNvPr>
          <p:cNvGraphicFramePr>
            <a:graphicFrameLocks noChangeAspect="1"/>
          </p:cNvGraphicFramePr>
          <p:nvPr/>
        </p:nvGraphicFramePr>
        <p:xfrm>
          <a:off x="381000" y="3048000"/>
          <a:ext cx="7543800" cy="920750"/>
        </p:xfrm>
        <a:graphic>
          <a:graphicData uri="http://schemas.openxmlformats.org/presentationml/2006/ole">
            <mc:AlternateContent xmlns:mc="http://schemas.openxmlformats.org/markup-compatibility/2006">
              <mc:Choice xmlns:v="urn:schemas-microsoft-com:vml" Requires="v">
                <p:oleObj name="Equation" r:id="rId4" imgW="4445000" imgH="546100" progId="Equation.DSMT4">
                  <p:embed/>
                </p:oleObj>
              </mc:Choice>
              <mc:Fallback>
                <p:oleObj name="Equation" r:id="rId4" imgW="4445000" imgH="546100" progId="Equation.DSMT4">
                  <p:embed/>
                  <p:pic>
                    <p:nvPicPr>
                      <p:cNvPr id="4099" name="Object 4">
                        <a:extLst>
                          <a:ext uri="{FF2B5EF4-FFF2-40B4-BE49-F238E27FC236}">
                            <a16:creationId xmlns:a16="http://schemas.microsoft.com/office/drawing/2014/main" id="{506D158C-9609-820B-8954-68FE4AF9AE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048000"/>
                        <a:ext cx="7543800" cy="920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5" name="Rectangle 1033">
            <a:extLst>
              <a:ext uri="{FF2B5EF4-FFF2-40B4-BE49-F238E27FC236}">
                <a16:creationId xmlns:a16="http://schemas.microsoft.com/office/drawing/2014/main" id="{CEAF563F-C462-D23B-8028-0FDB9695B262}"/>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4100" name="Object 5">
            <a:extLst>
              <a:ext uri="{FF2B5EF4-FFF2-40B4-BE49-F238E27FC236}">
                <a16:creationId xmlns:a16="http://schemas.microsoft.com/office/drawing/2014/main" id="{AA2D8E3A-52FA-D524-EE85-D48DB4EA9434}"/>
              </a:ext>
            </a:extLst>
          </p:cNvPr>
          <p:cNvGraphicFramePr>
            <a:graphicFrameLocks noChangeAspect="1"/>
          </p:cNvGraphicFramePr>
          <p:nvPr/>
        </p:nvGraphicFramePr>
        <p:xfrm>
          <a:off x="3276600" y="4267200"/>
          <a:ext cx="1676400" cy="855663"/>
        </p:xfrm>
        <a:graphic>
          <a:graphicData uri="http://schemas.openxmlformats.org/presentationml/2006/ole">
            <mc:AlternateContent xmlns:mc="http://schemas.openxmlformats.org/markup-compatibility/2006">
              <mc:Choice xmlns:v="urn:schemas-microsoft-com:vml" Requires="v">
                <p:oleObj name="Equation" r:id="rId6" imgW="990600" imgH="508000" progId="Equation.DSMT4">
                  <p:embed/>
                </p:oleObj>
              </mc:Choice>
              <mc:Fallback>
                <p:oleObj name="Equation" r:id="rId6" imgW="990600" imgH="508000" progId="Equation.DSMT4">
                  <p:embed/>
                  <p:pic>
                    <p:nvPicPr>
                      <p:cNvPr id="4100" name="Object 5">
                        <a:extLst>
                          <a:ext uri="{FF2B5EF4-FFF2-40B4-BE49-F238E27FC236}">
                            <a16:creationId xmlns:a16="http://schemas.microsoft.com/office/drawing/2014/main" id="{AA2D8E3A-52FA-D524-EE85-D48DB4EA94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267200"/>
                        <a:ext cx="1676400" cy="855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6" name="Rectangle 1035">
            <a:extLst>
              <a:ext uri="{FF2B5EF4-FFF2-40B4-BE49-F238E27FC236}">
                <a16:creationId xmlns:a16="http://schemas.microsoft.com/office/drawing/2014/main" id="{26D9F030-9F23-EEFF-2A7E-09A318D93A7C}"/>
              </a:ext>
            </a:extLst>
          </p:cNvPr>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pSp>
        <p:nvGrpSpPr>
          <p:cNvPr id="2" name="Group 38">
            <a:extLst>
              <a:ext uri="{FF2B5EF4-FFF2-40B4-BE49-F238E27FC236}">
                <a16:creationId xmlns:a16="http://schemas.microsoft.com/office/drawing/2014/main" id="{E692A99B-60E8-5347-0CC6-9069232A482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703B3D2-9EFE-CEBF-B2F5-E772F8AE3302}"/>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05F09E2-62E2-ECA0-DE18-16FF3602E781}"/>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4413048-6F63-48C5-C962-3E60FC8AD38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7CB0BE8-7DDF-5574-A134-C6F9CE99E68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FF881D5-D3DC-16AE-14DF-14FCC1C003E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E37D62A9-CD50-5766-5352-845707370D2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656FEBC-156A-8659-C32F-9CEFD7FD04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0967977-B7F5-82B4-6A79-28D6DD58FF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19FF453-A563-74A2-7A4C-76AC2F8ACEB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9DE00A17-2156-5EB7-16AE-604FA5C7CA2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1631672-1060-1F7C-4418-1A47CD6D2E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3138BE16-EAC5-69F7-F4EF-582CE2D82C7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47CDBFD1-B277-0736-068C-90078113FD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3E38AB2-A223-1E80-30D8-C7C16E654A4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79B1D270-9C5C-5B6F-0439-A5254EAD077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88F7310-118A-FC37-0D05-8A01F983E9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25872E2E-B0B4-B1B3-72DD-77D0DFE4F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8305800" cy="635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EC55F83B-F049-F632-4BF4-3ABEB1E9ED2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A3173C2-978E-4EE2-613D-215CD6F0442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A8341D3-4AE5-060E-62DA-0352ADF14324}"/>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F462E86-5C10-07BB-1F94-C88A2AD4C9CB}"/>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6ADB6A2-C3FD-6776-0953-A4CD6727D7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F7CD20A-B4CD-A12F-4BAA-788315902B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057F7660-AEEA-154A-C15E-93A5D8390CA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8F970E6-BEB4-E250-EFFB-44EFA624DE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E24EE9F-A096-60D0-4672-F0B7744B2EF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5251BA0-A1B8-FF34-4148-6A53417B730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7A66442-B258-E946-55E5-76CAF678B53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C3C6690-9AC7-10E4-B86A-36490D8F51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28E070D-FA5E-98F5-EC52-362C1CBDA8C4}"/>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640AD54-1FA1-FA54-BB95-88B4C1F3D5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6C0D2FE-EF2D-E1B2-804C-9C1B0CB481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43163CC4-DE7D-BE04-E8E4-4F8FB4C7B26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A8FA4ED-F279-F952-A40F-9B1DA2C41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D5183F7-62D5-0395-35F0-A53DBE854664}"/>
              </a:ext>
            </a:extLst>
          </p:cNvPr>
          <p:cNvPicPr>
            <a:picLocks noChangeAspect="1"/>
          </p:cNvPicPr>
          <p:nvPr/>
        </p:nvPicPr>
        <p:blipFill>
          <a:blip r:embed="rId2"/>
          <a:stretch>
            <a:fillRect/>
          </a:stretch>
        </p:blipFill>
        <p:spPr>
          <a:xfrm>
            <a:off x="380935" y="1309777"/>
            <a:ext cx="7716327" cy="4953691"/>
          </a:xfrm>
          <a:prstGeom prst="rect">
            <a:avLst/>
          </a:prstGeom>
        </p:spPr>
      </p:pic>
      <p:pic>
        <p:nvPicPr>
          <p:cNvPr id="67587" name="Picture 3">
            <a:extLst>
              <a:ext uri="{FF2B5EF4-FFF2-40B4-BE49-F238E27FC236}">
                <a16:creationId xmlns:a16="http://schemas.microsoft.com/office/drawing/2014/main" id="{6D0C7281-F187-2952-6818-3337293433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828800"/>
            <a:ext cx="2717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C5390E98-F718-7071-DFBD-261A9254267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D874003-23AB-738A-C012-9D87F76C5BA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2CEAE15-C31A-3D4A-7546-A67DA3FEE69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6BD2E00-4A29-1DCE-4C3C-A64E4CF1FD5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FEE8BB7-D748-5F91-F862-F2EBB197A1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7CA1F07-6B3A-76D0-6676-324345B71D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76E395E7-CB81-9919-12A2-A890EAAAB6E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A3BA583-D552-3E75-2A08-F7F9D31863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D25E40B-D2B6-9AA5-59D5-B9296F7C1D4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6294C02-C473-C97C-F70A-9714F5B9CD3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637CE0A-3EA2-A835-5B71-BCFEB314D3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EDCFA10-160B-AEBC-C727-C4C8D8D17F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1EB2CF60-103B-488D-C70B-87FA408CA3F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D1C2C3B-6505-28DA-7096-ABD2CE99E4E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FD5E93D-348E-E77F-85FE-6FCD2DC05B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B94D5EE6-BC8F-AE7D-4B44-AF0F517725E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3F418DD-6475-43A4-C8EC-F5A5F5A49E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Title 20">
            <a:extLst>
              <a:ext uri="{FF2B5EF4-FFF2-40B4-BE49-F238E27FC236}">
                <a16:creationId xmlns:a16="http://schemas.microsoft.com/office/drawing/2014/main" id="{8C1A75D5-B8F5-7B53-C2EA-B70DC453F884}"/>
              </a:ext>
            </a:extLst>
          </p:cNvPr>
          <p:cNvSpPr>
            <a:spLocks noGrp="1"/>
          </p:cNvSpPr>
          <p:nvPr>
            <p:ph type="title"/>
          </p:nvPr>
        </p:nvSpPr>
        <p:spPr>
          <a:xfrm>
            <a:off x="352898" y="294149"/>
            <a:ext cx="7772400" cy="784916"/>
          </a:xfrm>
        </p:spPr>
        <p:txBody>
          <a:bodyPr/>
          <a:lstStyle/>
          <a:p>
            <a:r>
              <a:rPr lang="en-US" sz="2800" dirty="0"/>
              <a:t>Innovations to Save Material</a:t>
            </a:r>
          </a:p>
        </p:txBody>
      </p:sp>
    </p:spTree>
    <p:extLst>
      <p:ext uri="{BB962C8B-B14F-4D97-AF65-F5344CB8AC3E}">
        <p14:creationId xmlns:p14="http://schemas.microsoft.com/office/powerpoint/2010/main" val="1241773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7587"/>
                                        </p:tgtEl>
                                        <p:attrNameLst>
                                          <p:attrName>style.visibility</p:attrName>
                                        </p:attrNameLst>
                                      </p:cBhvr>
                                      <p:to>
                                        <p:strVal val="visible"/>
                                      </p:to>
                                    </p:set>
                                    <p:animEffect transition="in" filter="dissolve">
                                      <p:cBhvr>
                                        <p:cTn id="7" dur="5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a:extLst>
              <a:ext uri="{FF2B5EF4-FFF2-40B4-BE49-F238E27FC236}">
                <a16:creationId xmlns:a16="http://schemas.microsoft.com/office/drawing/2014/main" id="{B422AC72-2C1B-A379-E56D-2E44FD5A23C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E74A66B-05FC-60BB-9932-A9109B6D9DD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C42F42B-918A-6554-C7E2-1C0D89570BB1}"/>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9A0A3C7-1ACC-27F1-4F45-0A8DE820745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8FDEB42-9D24-B63F-A40C-592FE52173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09E6FA8-132A-2DD1-3DD1-4AB465DDED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E6B51AA9-8F91-524D-8B1C-ECCB8D1C6B5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A804D3A-8C84-94C6-9862-4E6631F7F9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D8E7CBE0-F3B1-77AC-1F9B-350CB3EDD1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93492EF-C553-14B8-4527-028E87A6F4C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F37D362-25E0-3DD1-54F4-AEFB1DDF8B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046105D-7193-CA3A-1454-5D701BB58D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C7BF99E-6457-BB1A-BBE5-608F804E150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9FE58BA-0EC6-A353-39D4-991ADBC7BC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B447C44-8FCF-43DC-0B8F-A7496A1431D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20DC1FCA-5EF5-A1E1-0D0F-E14AE732406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4580353-4323-9620-EE5A-DF172F73E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7E139927-F1F2-C629-DAEB-BA2D186B2262}"/>
              </a:ext>
            </a:extLst>
          </p:cNvPr>
          <p:cNvPicPr>
            <a:picLocks noChangeAspect="1"/>
          </p:cNvPicPr>
          <p:nvPr/>
        </p:nvPicPr>
        <p:blipFill>
          <a:blip r:embed="rId3"/>
          <a:stretch>
            <a:fillRect/>
          </a:stretch>
        </p:blipFill>
        <p:spPr>
          <a:xfrm>
            <a:off x="717370" y="1360256"/>
            <a:ext cx="6934200" cy="4726173"/>
          </a:xfrm>
          <a:prstGeom prst="rect">
            <a:avLst/>
          </a:prstGeom>
        </p:spPr>
      </p:pic>
      <p:sp>
        <p:nvSpPr>
          <p:cNvPr id="21" name="Title 20">
            <a:extLst>
              <a:ext uri="{FF2B5EF4-FFF2-40B4-BE49-F238E27FC236}">
                <a16:creationId xmlns:a16="http://schemas.microsoft.com/office/drawing/2014/main" id="{EE720EB9-9A2E-EB9A-5B3B-F470345D73AC}"/>
              </a:ext>
            </a:extLst>
          </p:cNvPr>
          <p:cNvSpPr txBox="1">
            <a:spLocks/>
          </p:cNvSpPr>
          <p:nvPr/>
        </p:nvSpPr>
        <p:spPr>
          <a:xfrm>
            <a:off x="352898" y="294149"/>
            <a:ext cx="7772400" cy="78491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800" kern="0"/>
              <a:t>Innovations to Save Material</a:t>
            </a:r>
            <a:endParaRPr lang="en-US" sz="2800" kern="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a:extLst>
              <a:ext uri="{FF2B5EF4-FFF2-40B4-BE49-F238E27FC236}">
                <a16:creationId xmlns:a16="http://schemas.microsoft.com/office/drawing/2014/main" id="{855AE0FB-E3A6-3434-66CA-AF8C242F6D8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A83A091-39A7-6EBA-0297-23E101D60DF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DD04804-0604-C320-92F0-BA3F350E70D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71C7906-4E70-233C-147D-6AF16CC92AFB}"/>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EED7519-CDC1-FBCF-9B12-9AC6E29E34D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634D8CF-5564-738B-0D35-47CE3653D46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18DCE4AF-1FFB-A5C7-B831-766BFA73E73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EB73A8B-BECF-C643-AC77-29352384C8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3D285D0-2E25-8744-FFB5-E7B0458A46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1E863194-AD14-B5F8-8B60-F3A0482940F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B4034E3-E3A5-D7A2-709C-35C1EE15DC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0761687-DC67-3FD6-722A-D86DF2DF96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D3FCA65-B66B-E006-EC5E-1C4B764B033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A754276-AA25-1FCD-1169-06549DE1FD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0FA9738-AD1D-B836-382E-C98EE90D90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15616B39-ED84-86A1-349E-7A17762B8C7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7443CE0-9C59-B314-40BC-B0F721CAF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79459556-B043-E18E-73ED-1887F777281C}"/>
              </a:ext>
            </a:extLst>
          </p:cNvPr>
          <p:cNvPicPr>
            <a:picLocks noChangeAspect="1"/>
          </p:cNvPicPr>
          <p:nvPr/>
        </p:nvPicPr>
        <p:blipFill>
          <a:blip r:embed="rId3"/>
          <a:stretch>
            <a:fillRect/>
          </a:stretch>
        </p:blipFill>
        <p:spPr>
          <a:xfrm>
            <a:off x="537599" y="1276049"/>
            <a:ext cx="8068801" cy="4305901"/>
          </a:xfrm>
          <a:prstGeom prst="rect">
            <a:avLst/>
          </a:prstGeom>
        </p:spPr>
      </p:pic>
      <p:sp>
        <p:nvSpPr>
          <p:cNvPr id="21" name="Title 20">
            <a:extLst>
              <a:ext uri="{FF2B5EF4-FFF2-40B4-BE49-F238E27FC236}">
                <a16:creationId xmlns:a16="http://schemas.microsoft.com/office/drawing/2014/main" id="{56040B62-C328-0A8B-E25F-FF8960E6B710}"/>
              </a:ext>
            </a:extLst>
          </p:cNvPr>
          <p:cNvSpPr txBox="1">
            <a:spLocks/>
          </p:cNvSpPr>
          <p:nvPr/>
        </p:nvSpPr>
        <p:spPr>
          <a:xfrm>
            <a:off x="352898" y="294149"/>
            <a:ext cx="7772400" cy="78491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800" kern="0"/>
              <a:t>Innovations to Save Material</a:t>
            </a:r>
            <a:endParaRPr lang="en-US" sz="2800" kern="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23374-E14C-8815-B57C-48E33D97885C}"/>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BDBE5120-B5DC-C4F2-2F88-832CA1A8A7AD}"/>
              </a:ext>
            </a:extLst>
          </p:cNvPr>
          <p:cNvSpPr>
            <a:spLocks noGrp="1"/>
          </p:cNvSpPr>
          <p:nvPr>
            <p:ph type="title"/>
          </p:nvPr>
        </p:nvSpPr>
        <p:spPr>
          <a:xfrm>
            <a:off x="228600" y="228600"/>
            <a:ext cx="7010400" cy="762000"/>
          </a:xfrm>
        </p:spPr>
        <p:txBody>
          <a:bodyPr/>
          <a:lstStyle/>
          <a:p>
            <a:r>
              <a:rPr lang="en-US" sz="2800" dirty="0"/>
              <a:t>Forced convection </a:t>
            </a:r>
            <a:r>
              <a:rPr lang="en-US" altLang="en-US" sz="2800" dirty="0">
                <a:solidFill>
                  <a:schemeClr val="tx1"/>
                </a:solidFill>
                <a:cs typeface="Times New Roman" panose="02020603050405020304" pitchFamily="18" charset="0"/>
              </a:rPr>
              <a:t>with Least Material</a:t>
            </a:r>
            <a:endParaRPr lang="en-US" altLang="en-US" sz="2800" dirty="0"/>
          </a:p>
        </p:txBody>
      </p:sp>
      <p:grpSp>
        <p:nvGrpSpPr>
          <p:cNvPr id="2" name="Group 38">
            <a:extLst>
              <a:ext uri="{FF2B5EF4-FFF2-40B4-BE49-F238E27FC236}">
                <a16:creationId xmlns:a16="http://schemas.microsoft.com/office/drawing/2014/main" id="{9485E837-87E1-FEF6-2BEA-BEC0CF09A3B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550A99F-F7F2-EB18-D4F4-06281DDB1573}"/>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368F7A36-B824-3792-F235-3903DC1B4B98}"/>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002FD0B-357B-BAB9-CDB7-41B03F9B9EAC}"/>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D278C97-96B9-5E34-0000-88116CF70F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72947BAE-6A75-9A01-E804-7BA0FE2C8A1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CBA83E1-8397-C851-20BD-FCE75CB6EA2E}"/>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4432C03-BE5C-7DD7-9F76-E073A2A737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FE4687DE-03E1-9731-68DB-50B17A2153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11F3693E-9907-7C92-C312-7C426C3AC8B5}"/>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3BDD7CCC-C09D-2FA2-F32D-E9DB61BE04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B309EC38-D719-8F35-CB99-FB3027C549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6B06FEC-445D-AD8C-D8CD-43ABDEBDBCF6}"/>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4D5FF114-4611-7856-7E72-24BE058C2F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C5EE0AC9-0255-0AAB-D92C-2B25153EAD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FDAEDE2-8970-818C-D84E-C6F762067A5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18F010A-C0A0-D32D-44EA-06CEAC775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Content Placeholder 2">
            <a:extLst>
              <a:ext uri="{FF2B5EF4-FFF2-40B4-BE49-F238E27FC236}">
                <a16:creationId xmlns:a16="http://schemas.microsoft.com/office/drawing/2014/main" id="{8E2372E9-C7A9-6663-6299-2718438BA222}"/>
              </a:ext>
            </a:extLst>
          </p:cNvPr>
          <p:cNvGraphicFramePr>
            <a:graphicFrameLocks noGrp="1" noChangeAspect="1"/>
          </p:cNvGraphicFramePr>
          <p:nvPr>
            <p:ph idx="1"/>
            <p:extLst>
              <p:ext uri="{D42A27DB-BD31-4B8C-83A1-F6EECF244321}">
                <p14:modId xmlns:p14="http://schemas.microsoft.com/office/powerpoint/2010/main" val="4172335405"/>
              </p:ext>
            </p:extLst>
          </p:nvPr>
        </p:nvGraphicFramePr>
        <p:xfrm>
          <a:off x="609600" y="1747465"/>
          <a:ext cx="7868695" cy="4427382"/>
        </p:xfrm>
        <a:graphic>
          <a:graphicData uri="http://schemas.openxmlformats.org/presentationml/2006/ole">
            <mc:AlternateContent xmlns:mc="http://schemas.openxmlformats.org/markup-compatibility/2006">
              <mc:Choice xmlns:v="urn:schemas-microsoft-com:vml" Requires="v">
                <p:oleObj name="Photo Editor Photo" r:id="rId3" imgW="11323810" imgH="6373115" progId="MSPhotoEd.3">
                  <p:embed/>
                </p:oleObj>
              </mc:Choice>
              <mc:Fallback>
                <p:oleObj name="Photo Editor Photo" r:id="rId3" imgW="11323810" imgH="6373115" progId="MSPhotoEd.3">
                  <p:embed/>
                  <p:pic>
                    <p:nvPicPr>
                      <p:cNvPr id="22530" name="Object 2">
                        <a:extLst>
                          <a:ext uri="{FF2B5EF4-FFF2-40B4-BE49-F238E27FC236}">
                            <a16:creationId xmlns:a16="http://schemas.microsoft.com/office/drawing/2014/main" id="{9BD26E97-3E16-BF4F-4858-570CC69A7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47465"/>
                        <a:ext cx="7868695" cy="4427382"/>
                      </a:xfrm>
                      <a:prstGeom prst="rect">
                        <a:avLst/>
                      </a:prstGeom>
                      <a:noFill/>
                      <a:ln>
                        <a:noFill/>
                      </a:ln>
                      <a:effectLst/>
                    </p:spPr>
                  </p:pic>
                </p:oleObj>
              </mc:Fallback>
            </mc:AlternateContent>
          </a:graphicData>
        </a:graphic>
      </p:graphicFrame>
      <p:sp>
        <p:nvSpPr>
          <p:cNvPr id="5" name="TextBox 4">
            <a:extLst>
              <a:ext uri="{FF2B5EF4-FFF2-40B4-BE49-F238E27FC236}">
                <a16:creationId xmlns:a16="http://schemas.microsoft.com/office/drawing/2014/main" id="{97D2E39F-E8E4-0DBB-15F8-9381A4BEB36E}"/>
              </a:ext>
            </a:extLst>
          </p:cNvPr>
          <p:cNvSpPr txBox="1"/>
          <p:nvPr/>
        </p:nvSpPr>
        <p:spPr>
          <a:xfrm>
            <a:off x="304800" y="1227963"/>
            <a:ext cx="8117928" cy="461665"/>
          </a:xfrm>
          <a:prstGeom prst="rect">
            <a:avLst/>
          </a:prstGeom>
          <a:noFill/>
        </p:spPr>
        <p:txBody>
          <a:bodyPr wrap="none" rtlCol="0">
            <a:spAutoFit/>
          </a:bodyPr>
          <a:lstStyle/>
          <a:p>
            <a:r>
              <a:rPr lang="en-US" dirty="0"/>
              <a:t>Double Pipe Heat Exchangers with turbulent Forced Convection</a:t>
            </a:r>
          </a:p>
        </p:txBody>
      </p:sp>
    </p:spTree>
    <p:extLst>
      <p:ext uri="{BB962C8B-B14F-4D97-AF65-F5344CB8AC3E}">
        <p14:creationId xmlns:p14="http://schemas.microsoft.com/office/powerpoint/2010/main" val="106543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9805596D-6C35-843B-C613-522B4DFBA63F}"/>
              </a:ext>
            </a:extLst>
          </p:cNvPr>
          <p:cNvSpPr>
            <a:spLocks noGrp="1" noChangeArrowheads="1"/>
          </p:cNvSpPr>
          <p:nvPr>
            <p:ph type="title"/>
          </p:nvPr>
        </p:nvSpPr>
        <p:spPr>
          <a:xfrm>
            <a:off x="533400" y="58738"/>
            <a:ext cx="7772400" cy="1143000"/>
          </a:xfrm>
        </p:spPr>
        <p:txBody>
          <a:bodyPr/>
          <a:lstStyle/>
          <a:p>
            <a:r>
              <a:rPr lang="en-US" altLang="en-US" sz="2800" dirty="0">
                <a:cs typeface="Times New Roman" panose="02020603050405020304" pitchFamily="18" charset="0"/>
              </a:rPr>
              <a:t>n</a:t>
            </a:r>
            <a:r>
              <a:rPr lang="en-US" altLang="en-US" sz="2800" baseline="30000" dirty="0">
                <a:cs typeface="Times New Roman" panose="02020603050405020304" pitchFamily="18" charset="0"/>
              </a:rPr>
              <a:t>th</a:t>
            </a:r>
            <a:r>
              <a:rPr lang="en-US" altLang="en-US" sz="2800" dirty="0">
                <a:cs typeface="Times New Roman" panose="02020603050405020304" pitchFamily="18" charset="0"/>
              </a:rPr>
              <a:t> order Longitudinal Fins</a:t>
            </a:r>
            <a:endParaRPr lang="en-US" altLang="en-US" sz="2800" dirty="0">
              <a:solidFill>
                <a:schemeClr val="tx1"/>
              </a:solidFill>
            </a:endParaRPr>
          </a:p>
        </p:txBody>
      </p:sp>
      <p:graphicFrame>
        <p:nvGraphicFramePr>
          <p:cNvPr id="402435" name="Object 2">
            <a:extLst>
              <a:ext uri="{FF2B5EF4-FFF2-40B4-BE49-F238E27FC236}">
                <a16:creationId xmlns:a16="http://schemas.microsoft.com/office/drawing/2014/main" id="{A71AD6A9-2D10-648B-0EE0-90F33F699EF1}"/>
              </a:ext>
            </a:extLst>
          </p:cNvPr>
          <p:cNvGraphicFramePr>
            <a:graphicFrameLocks/>
          </p:cNvGraphicFramePr>
          <p:nvPr>
            <p:extLst>
              <p:ext uri="{D42A27DB-BD31-4B8C-83A1-F6EECF244321}">
                <p14:modId xmlns:p14="http://schemas.microsoft.com/office/powerpoint/2010/main" val="3356010220"/>
              </p:ext>
            </p:extLst>
          </p:nvPr>
        </p:nvGraphicFramePr>
        <p:xfrm>
          <a:off x="434975" y="1198268"/>
          <a:ext cx="4845050" cy="2484437"/>
        </p:xfrm>
        <a:graphic>
          <a:graphicData uri="http://schemas.openxmlformats.org/presentationml/2006/ole">
            <mc:AlternateContent xmlns:mc="http://schemas.openxmlformats.org/markup-compatibility/2006">
              <mc:Choice xmlns:v="urn:schemas-microsoft-com:vml" Requires="v">
                <p:oleObj name="Equation" r:id="rId2" imgW="1879560" imgH="939600" progId="Equation.3">
                  <p:embed/>
                </p:oleObj>
              </mc:Choice>
              <mc:Fallback>
                <p:oleObj name="Equation" r:id="rId2" imgW="1879560" imgH="939600" progId="Equation.3">
                  <p:embed/>
                  <p:pic>
                    <p:nvPicPr>
                      <p:cNvPr id="402435" name="Object 2">
                        <a:extLst>
                          <a:ext uri="{FF2B5EF4-FFF2-40B4-BE49-F238E27FC236}">
                            <a16:creationId xmlns:a16="http://schemas.microsoft.com/office/drawing/2014/main" id="{A71AD6A9-2D10-648B-0EE0-90F33F699E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 y="1198268"/>
                        <a:ext cx="4845050" cy="2484437"/>
                      </a:xfrm>
                      <a:prstGeom prst="rect">
                        <a:avLst/>
                      </a:prstGeom>
                      <a:noFill/>
                      <a:ln>
                        <a:noFill/>
                      </a:ln>
                      <a:effectLst/>
                      <a:extLst>
                        <a:ext uri="{909E8E84-426E-40DD-AFC4-6F175D3DCCD1}">
                          <a14:hiddenFill xmlns:a14="http://schemas.microsoft.com/office/drawing/2010/main">
                            <a:solidFill>
                              <a:srgbClr val="CBCBCB"/>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oleObj>
              </mc:Fallback>
            </mc:AlternateContent>
          </a:graphicData>
        </a:graphic>
      </p:graphicFrame>
      <p:grpSp>
        <p:nvGrpSpPr>
          <p:cNvPr id="2" name="Group 38">
            <a:extLst>
              <a:ext uri="{FF2B5EF4-FFF2-40B4-BE49-F238E27FC236}">
                <a16:creationId xmlns:a16="http://schemas.microsoft.com/office/drawing/2014/main" id="{86A8711E-707E-962B-570B-A3B7D2D7C8D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3BBDECD-E047-2D5B-DD2F-086F702A02D2}"/>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FE1C578-E2A5-8F98-0300-CC0111A39A0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33D208B-F4AD-A9B1-97CF-AE57B4BB661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E8FFC62-3485-474E-5CF7-E5AB95D2D7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1A9BC33-089B-1336-49EC-CA8755956D7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DAB91D2F-A69A-D533-4B10-762A7B43048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1762005-42C2-A99B-B111-353E84F651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2AC9A21-5301-113F-BDDD-EFBEB47660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A353BD07-0C6C-E874-D7F8-4D87EF1673F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C23B2C9-92CE-DBE4-D1BF-96D94C0AB4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9073956-DFCE-8317-7D53-F2C4DC399C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3031257-CBEF-7F56-1329-9A4889F71FC6}"/>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E4AE0BC-92E1-FA9C-CDCD-6C2A7AF564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6CA1048-CD48-654E-BD02-0CDB190B64C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20378953-0349-2DD8-A394-5806B78A854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DAFEDBC-EC59-9E27-053D-864C3F8921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8">
            <a:extLst>
              <a:ext uri="{FF2B5EF4-FFF2-40B4-BE49-F238E27FC236}">
                <a16:creationId xmlns:a16="http://schemas.microsoft.com/office/drawing/2014/main" id="{C9945F55-9C52-468A-B14D-E0BF0B1CDBD2}"/>
              </a:ext>
            </a:extLst>
          </p:cNvPr>
          <p:cNvGrpSpPr>
            <a:grpSpLocks/>
          </p:cNvGrpSpPr>
          <p:nvPr/>
        </p:nvGrpSpPr>
        <p:grpSpPr bwMode="auto">
          <a:xfrm>
            <a:off x="5410200" y="3382351"/>
            <a:ext cx="3369930" cy="3110524"/>
            <a:chOff x="3120" y="1200"/>
            <a:chExt cx="2374" cy="2362"/>
          </a:xfrm>
        </p:grpSpPr>
        <p:pic>
          <p:nvPicPr>
            <p:cNvPr id="20" name="Picture 9" descr="14">
              <a:extLst>
                <a:ext uri="{FF2B5EF4-FFF2-40B4-BE49-F238E27FC236}">
                  <a16:creationId xmlns:a16="http://schemas.microsoft.com/office/drawing/2014/main" id="{9AC08D7D-DBDE-1D30-12D5-0369ADF5B3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200"/>
              <a:ext cx="2374" cy="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0">
              <a:extLst>
                <a:ext uri="{FF2B5EF4-FFF2-40B4-BE49-F238E27FC236}">
                  <a16:creationId xmlns:a16="http://schemas.microsoft.com/office/drawing/2014/main" id="{D1AC7758-E844-DBA7-118E-7DCC158D78EB}"/>
                </a:ext>
              </a:extLst>
            </p:cNvPr>
            <p:cNvSpPr>
              <a:spLocks noChangeArrowheads="1"/>
            </p:cNvSpPr>
            <p:nvPr/>
          </p:nvSpPr>
          <p:spPr bwMode="auto">
            <a:xfrm>
              <a:off x="4224" y="1248"/>
              <a:ext cx="240" cy="192"/>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2" name="Rectangle 11">
              <a:extLst>
                <a:ext uri="{FF2B5EF4-FFF2-40B4-BE49-F238E27FC236}">
                  <a16:creationId xmlns:a16="http://schemas.microsoft.com/office/drawing/2014/main" id="{FC4DE418-1E2C-F917-D268-E9A6DA49CA0D}"/>
                </a:ext>
              </a:extLst>
            </p:cNvPr>
            <p:cNvSpPr>
              <a:spLocks noChangeArrowheads="1"/>
            </p:cNvSpPr>
            <p:nvPr/>
          </p:nvSpPr>
          <p:spPr bwMode="auto">
            <a:xfrm>
              <a:off x="3938" y="2015"/>
              <a:ext cx="98" cy="98"/>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L</a:t>
              </a:r>
              <a:endParaRPr lang="en-US" altLang="en-US"/>
            </a:p>
          </p:txBody>
        </p:sp>
        <p:sp>
          <p:nvSpPr>
            <p:cNvPr id="23" name="Rectangle 12">
              <a:extLst>
                <a:ext uri="{FF2B5EF4-FFF2-40B4-BE49-F238E27FC236}">
                  <a16:creationId xmlns:a16="http://schemas.microsoft.com/office/drawing/2014/main" id="{517740FE-3DDA-F0EF-7D36-780C8BEBF349}"/>
                </a:ext>
              </a:extLst>
            </p:cNvPr>
            <p:cNvSpPr>
              <a:spLocks noChangeArrowheads="1"/>
            </p:cNvSpPr>
            <p:nvPr/>
          </p:nvSpPr>
          <p:spPr bwMode="auto">
            <a:xfrm>
              <a:off x="3216" y="2448"/>
              <a:ext cx="144" cy="144"/>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4" name="Rectangle 13">
              <a:extLst>
                <a:ext uri="{FF2B5EF4-FFF2-40B4-BE49-F238E27FC236}">
                  <a16:creationId xmlns:a16="http://schemas.microsoft.com/office/drawing/2014/main" id="{B2200584-70A5-9AAC-D087-F66BDF71A096}"/>
                </a:ext>
              </a:extLst>
            </p:cNvPr>
            <p:cNvSpPr>
              <a:spLocks noChangeArrowheads="1"/>
            </p:cNvSpPr>
            <p:nvPr/>
          </p:nvSpPr>
          <p:spPr bwMode="auto">
            <a:xfrm>
              <a:off x="3552" y="3408"/>
              <a:ext cx="240" cy="96"/>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5" name="Rectangle 14">
              <a:extLst>
                <a:ext uri="{FF2B5EF4-FFF2-40B4-BE49-F238E27FC236}">
                  <a16:creationId xmlns:a16="http://schemas.microsoft.com/office/drawing/2014/main" id="{677B913D-E624-B677-DFDF-2EE3F416C795}"/>
                </a:ext>
              </a:extLst>
            </p:cNvPr>
            <p:cNvSpPr>
              <a:spLocks noChangeArrowheads="1"/>
            </p:cNvSpPr>
            <p:nvPr/>
          </p:nvSpPr>
          <p:spPr bwMode="auto">
            <a:xfrm>
              <a:off x="4848" y="3312"/>
              <a:ext cx="240" cy="144"/>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6" name="Rectangle 15">
              <a:extLst>
                <a:ext uri="{FF2B5EF4-FFF2-40B4-BE49-F238E27FC236}">
                  <a16:creationId xmlns:a16="http://schemas.microsoft.com/office/drawing/2014/main" id="{E6A3FE8C-F8FA-C6A0-93D5-DEB0D5D3EE92}"/>
                </a:ext>
              </a:extLst>
            </p:cNvPr>
            <p:cNvSpPr>
              <a:spLocks noChangeArrowheads="1"/>
            </p:cNvSpPr>
            <p:nvPr/>
          </p:nvSpPr>
          <p:spPr bwMode="auto">
            <a:xfrm>
              <a:off x="4176" y="3120"/>
              <a:ext cx="144" cy="144"/>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b</a:t>
              </a:r>
              <a:endParaRPr lang="en-US" altLang="en-US"/>
            </a:p>
          </p:txBody>
        </p:sp>
        <p:sp>
          <p:nvSpPr>
            <p:cNvPr id="27" name="Rectangle 16">
              <a:extLst>
                <a:ext uri="{FF2B5EF4-FFF2-40B4-BE49-F238E27FC236}">
                  <a16:creationId xmlns:a16="http://schemas.microsoft.com/office/drawing/2014/main" id="{9C2AEB0B-013A-A246-FDF2-653D49DD3383}"/>
                </a:ext>
              </a:extLst>
            </p:cNvPr>
            <p:cNvSpPr>
              <a:spLocks noChangeArrowheads="1"/>
            </p:cNvSpPr>
            <p:nvPr/>
          </p:nvSpPr>
          <p:spPr bwMode="auto">
            <a:xfrm>
              <a:off x="3696" y="2256"/>
              <a:ext cx="96" cy="144"/>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q</a:t>
              </a:r>
              <a:r>
                <a:rPr lang="en-US" altLang="en-US" sz="2000" baseline="-25000">
                  <a:cs typeface="Times New Roman" panose="02020603050405020304" pitchFamily="18" charset="0"/>
                </a:rPr>
                <a:t>b</a:t>
              </a:r>
              <a:endParaRPr lang="en-US" altLang="en-US"/>
            </a:p>
          </p:txBody>
        </p:sp>
        <p:sp>
          <p:nvSpPr>
            <p:cNvPr id="28" name="Rectangle 17">
              <a:extLst>
                <a:ext uri="{FF2B5EF4-FFF2-40B4-BE49-F238E27FC236}">
                  <a16:creationId xmlns:a16="http://schemas.microsoft.com/office/drawing/2014/main" id="{E87F2DF5-4B32-A5C2-04D9-AE7CF4952815}"/>
                </a:ext>
              </a:extLst>
            </p:cNvPr>
            <p:cNvSpPr>
              <a:spLocks noChangeArrowheads="1"/>
            </p:cNvSpPr>
            <p:nvPr/>
          </p:nvSpPr>
          <p:spPr bwMode="auto">
            <a:xfrm>
              <a:off x="3504" y="2592"/>
              <a:ext cx="96" cy="144"/>
            </a:xfrm>
            <a:prstGeom prst="rect">
              <a:avLst/>
            </a:prstGeom>
            <a:solidFill>
              <a:schemeClr val="bg1"/>
            </a:solidFill>
            <a:ln w="3175">
              <a:solidFill>
                <a:schemeClr val="bg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graphicFrame>
          <p:nvGraphicFramePr>
            <p:cNvPr id="29" name="Object 3">
              <a:extLst>
                <a:ext uri="{FF2B5EF4-FFF2-40B4-BE49-F238E27FC236}">
                  <a16:creationId xmlns:a16="http://schemas.microsoft.com/office/drawing/2014/main" id="{B221E49C-994A-36FF-E359-462FC0DF62E7}"/>
                </a:ext>
              </a:extLst>
            </p:cNvPr>
            <p:cNvGraphicFramePr>
              <a:graphicFrameLocks noChangeAspect="1"/>
            </p:cNvGraphicFramePr>
            <p:nvPr/>
          </p:nvGraphicFramePr>
          <p:xfrm>
            <a:off x="4224" y="1248"/>
            <a:ext cx="199" cy="223"/>
          </p:xfrm>
          <a:graphic>
            <a:graphicData uri="http://schemas.openxmlformats.org/presentationml/2006/ole">
              <mc:AlternateContent xmlns:mc="http://schemas.openxmlformats.org/markup-compatibility/2006">
                <mc:Choice xmlns:v="urn:schemas-microsoft-com:vml" Requires="v">
                  <p:oleObj name="Equation" r:id="rId6" imgW="317225" imgH="355292" progId="Equation.3">
                    <p:embed/>
                  </p:oleObj>
                </mc:Choice>
                <mc:Fallback>
                  <p:oleObj name="Equation" r:id="rId6" imgW="317225" imgH="355292" progId="Equation.3">
                    <p:embed/>
                    <p:pic>
                      <p:nvPicPr>
                        <p:cNvPr id="14342" name="Object 3">
                          <a:extLst>
                            <a:ext uri="{FF2B5EF4-FFF2-40B4-BE49-F238E27FC236}">
                              <a16:creationId xmlns:a16="http://schemas.microsoft.com/office/drawing/2014/main" id="{375B689F-48ED-0C42-27CA-B0CA63DA72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4" y="1248"/>
                          <a:ext cx="199" cy="2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 Box 19">
              <a:extLst>
                <a:ext uri="{FF2B5EF4-FFF2-40B4-BE49-F238E27FC236}">
                  <a16:creationId xmlns:a16="http://schemas.microsoft.com/office/drawing/2014/main" id="{82754D2F-45CC-DF62-5EB6-982856AA4342}"/>
                </a:ext>
              </a:extLst>
            </p:cNvPr>
            <p:cNvSpPr txBox="1">
              <a:spLocks noChangeArrowheads="1"/>
            </p:cNvSpPr>
            <p:nvPr/>
          </p:nvSpPr>
          <p:spPr bwMode="auto">
            <a:xfrm>
              <a:off x="3456" y="3312"/>
              <a:ext cx="36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x=b</a:t>
              </a:r>
              <a:endParaRPr lang="en-US" altLang="en-US"/>
            </a:p>
          </p:txBody>
        </p:sp>
        <p:sp>
          <p:nvSpPr>
            <p:cNvPr id="31" name="Text Box 20">
              <a:extLst>
                <a:ext uri="{FF2B5EF4-FFF2-40B4-BE49-F238E27FC236}">
                  <a16:creationId xmlns:a16="http://schemas.microsoft.com/office/drawing/2014/main" id="{CB69D9A0-6828-FD59-F0A5-4DA74BB5B522}"/>
                </a:ext>
              </a:extLst>
            </p:cNvPr>
            <p:cNvSpPr txBox="1">
              <a:spLocks noChangeArrowheads="1"/>
            </p:cNvSpPr>
            <p:nvPr/>
          </p:nvSpPr>
          <p:spPr bwMode="auto">
            <a:xfrm>
              <a:off x="4704" y="3312"/>
              <a:ext cx="52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x=a=0</a:t>
              </a:r>
              <a:endParaRPr lang="en-US" altLang="en-US"/>
            </a:p>
          </p:txBody>
        </p:sp>
        <p:sp>
          <p:nvSpPr>
            <p:cNvPr id="32" name="Text Box 21">
              <a:extLst>
                <a:ext uri="{FF2B5EF4-FFF2-40B4-BE49-F238E27FC236}">
                  <a16:creationId xmlns:a16="http://schemas.microsoft.com/office/drawing/2014/main" id="{428A4461-69BB-D211-ED2E-1662B971BE68}"/>
                </a:ext>
              </a:extLst>
            </p:cNvPr>
            <p:cNvSpPr txBox="1">
              <a:spLocks noChangeArrowheads="1"/>
            </p:cNvSpPr>
            <p:nvPr/>
          </p:nvSpPr>
          <p:spPr bwMode="auto">
            <a:xfrm>
              <a:off x="3136" y="2342"/>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a:cs typeface="Times New Roman" panose="02020603050405020304" pitchFamily="18" charset="0"/>
                </a:rPr>
                <a:t>x</a:t>
              </a:r>
              <a:endParaRPr lang="en-US" altLang="en-US"/>
            </a:p>
          </p:txBody>
        </p:sp>
        <p:graphicFrame>
          <p:nvGraphicFramePr>
            <p:cNvPr id="33" name="Object 4">
              <a:extLst>
                <a:ext uri="{FF2B5EF4-FFF2-40B4-BE49-F238E27FC236}">
                  <a16:creationId xmlns:a16="http://schemas.microsoft.com/office/drawing/2014/main" id="{5807BF87-0B34-3AC0-B78E-87D9E68F3421}"/>
                </a:ext>
              </a:extLst>
            </p:cNvPr>
            <p:cNvGraphicFramePr>
              <a:graphicFrameLocks noChangeAspect="1"/>
            </p:cNvGraphicFramePr>
            <p:nvPr/>
          </p:nvGraphicFramePr>
          <p:xfrm>
            <a:off x="3456" y="2592"/>
            <a:ext cx="171" cy="192"/>
          </p:xfrm>
          <a:graphic>
            <a:graphicData uri="http://schemas.openxmlformats.org/presentationml/2006/ole">
              <mc:AlternateContent xmlns:mc="http://schemas.openxmlformats.org/markup-compatibility/2006">
                <mc:Choice xmlns:v="urn:schemas-microsoft-com:vml" Requires="v">
                  <p:oleObj name="Equation" r:id="rId8" imgW="317225" imgH="355292" progId="Equation.3">
                    <p:embed/>
                  </p:oleObj>
                </mc:Choice>
                <mc:Fallback>
                  <p:oleObj name="Equation" r:id="rId8" imgW="317225" imgH="355292" progId="Equation.3">
                    <p:embed/>
                    <p:pic>
                      <p:nvPicPr>
                        <p:cNvPr id="14343" name="Object 4">
                          <a:extLst>
                            <a:ext uri="{FF2B5EF4-FFF2-40B4-BE49-F238E27FC236}">
                              <a16:creationId xmlns:a16="http://schemas.microsoft.com/office/drawing/2014/main" id="{ED50D460-3DD9-A3A6-C8DB-7F1D74C223E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56" y="2592"/>
                          <a:ext cx="171"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4" name="Group 5">
            <a:extLst>
              <a:ext uri="{FF2B5EF4-FFF2-40B4-BE49-F238E27FC236}">
                <a16:creationId xmlns:a16="http://schemas.microsoft.com/office/drawing/2014/main" id="{D271AFAC-C291-8CC8-3101-1A1BFE5E8809}"/>
              </a:ext>
            </a:extLst>
          </p:cNvPr>
          <p:cNvGrpSpPr>
            <a:grpSpLocks/>
          </p:cNvGrpSpPr>
          <p:nvPr/>
        </p:nvGrpSpPr>
        <p:grpSpPr bwMode="auto">
          <a:xfrm>
            <a:off x="5488076" y="1301876"/>
            <a:ext cx="3220949" cy="2305910"/>
            <a:chOff x="1056" y="1008"/>
            <a:chExt cx="3456" cy="2308"/>
          </a:xfrm>
        </p:grpSpPr>
        <p:pic>
          <p:nvPicPr>
            <p:cNvPr id="35" name="Picture 6" descr="fin">
              <a:extLst>
                <a:ext uri="{FF2B5EF4-FFF2-40B4-BE49-F238E27FC236}">
                  <a16:creationId xmlns:a16="http://schemas.microsoft.com/office/drawing/2014/main" id="{5C195916-B432-1DA5-2C22-E438F605A91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6" y="1008"/>
              <a:ext cx="3456"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7">
              <a:extLst>
                <a:ext uri="{FF2B5EF4-FFF2-40B4-BE49-F238E27FC236}">
                  <a16:creationId xmlns:a16="http://schemas.microsoft.com/office/drawing/2014/main" id="{C9D033B5-A9D0-4F8B-4BD5-B8D86D6BF1FB}"/>
                </a:ext>
              </a:extLst>
            </p:cNvPr>
            <p:cNvSpPr>
              <a:spLocks noChangeArrowheads="1"/>
            </p:cNvSpPr>
            <p:nvPr/>
          </p:nvSpPr>
          <p:spPr bwMode="auto">
            <a:xfrm>
              <a:off x="1488" y="2496"/>
              <a:ext cx="432" cy="179"/>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lIns="0" rIns="0"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solidFill>
                    <a:srgbClr val="000000"/>
                  </a:solidFill>
                  <a:cs typeface="Times New Roman" panose="02020603050405020304" pitchFamily="18" charset="0"/>
                </a:rPr>
                <a:t>thickness</a:t>
              </a:r>
              <a:endParaRPr lang="en-US" altLang="en-US"/>
            </a:p>
          </p:txBody>
        </p:sp>
        <p:sp>
          <p:nvSpPr>
            <p:cNvPr id="37" name="Line 8">
              <a:extLst>
                <a:ext uri="{FF2B5EF4-FFF2-40B4-BE49-F238E27FC236}">
                  <a16:creationId xmlns:a16="http://schemas.microsoft.com/office/drawing/2014/main" id="{67F355D8-1E00-FC3F-988B-1514619C818F}"/>
                </a:ext>
              </a:extLst>
            </p:cNvPr>
            <p:cNvSpPr>
              <a:spLocks noChangeShapeType="1"/>
            </p:cNvSpPr>
            <p:nvPr/>
          </p:nvSpPr>
          <p:spPr bwMode="auto">
            <a:xfrm>
              <a:off x="3088" y="3071"/>
              <a:ext cx="0" cy="152"/>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9">
              <a:extLst>
                <a:ext uri="{FF2B5EF4-FFF2-40B4-BE49-F238E27FC236}">
                  <a16:creationId xmlns:a16="http://schemas.microsoft.com/office/drawing/2014/main" id="{9C2D9351-748A-9776-A87E-8E533ECD9C74}"/>
                </a:ext>
              </a:extLst>
            </p:cNvPr>
            <p:cNvSpPr>
              <a:spLocks noChangeShapeType="1"/>
            </p:cNvSpPr>
            <p:nvPr/>
          </p:nvSpPr>
          <p:spPr bwMode="auto">
            <a:xfrm flipH="1">
              <a:off x="2544" y="3216"/>
              <a:ext cx="544" cy="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Text Box 10">
              <a:extLst>
                <a:ext uri="{FF2B5EF4-FFF2-40B4-BE49-F238E27FC236}">
                  <a16:creationId xmlns:a16="http://schemas.microsoft.com/office/drawing/2014/main" id="{0511AB11-C07F-0C3E-DD38-969AF663D946}"/>
                </a:ext>
              </a:extLst>
            </p:cNvPr>
            <p:cNvSpPr txBox="1">
              <a:spLocks noChangeArrowheads="1"/>
            </p:cNvSpPr>
            <p:nvPr/>
          </p:nvSpPr>
          <p:spPr bwMode="auto">
            <a:xfrm>
              <a:off x="2340" y="3044"/>
              <a:ext cx="232"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solidFill>
                    <a:srgbClr val="000000"/>
                  </a:solidFill>
                  <a:cs typeface="Times New Roman" panose="02020603050405020304" pitchFamily="18" charset="0"/>
                </a:rPr>
                <a:t>x</a:t>
              </a:r>
              <a:endParaRPr lang="en-US" altLang="en-US"/>
            </a:p>
          </p:txBody>
        </p:sp>
        <p:sp>
          <p:nvSpPr>
            <p:cNvPr id="40" name="Text Box 11">
              <a:extLst>
                <a:ext uri="{FF2B5EF4-FFF2-40B4-BE49-F238E27FC236}">
                  <a16:creationId xmlns:a16="http://schemas.microsoft.com/office/drawing/2014/main" id="{F95C23A8-3B24-F2DE-9D15-C4BC0341401B}"/>
                </a:ext>
              </a:extLst>
            </p:cNvPr>
            <p:cNvSpPr txBox="1">
              <a:spLocks noChangeArrowheads="1"/>
            </p:cNvSpPr>
            <p:nvPr/>
          </p:nvSpPr>
          <p:spPr bwMode="auto">
            <a:xfrm>
              <a:off x="3023" y="1419"/>
              <a:ext cx="183" cy="273"/>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lIns="0" rIns="0"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600" b="1">
                  <a:solidFill>
                    <a:srgbClr val="000000"/>
                  </a:solidFill>
                  <a:latin typeface="Symbol" panose="05050102010706020507" pitchFamily="18" charset="2"/>
                  <a:cs typeface="Times New Roman" panose="02020603050405020304" pitchFamily="18" charset="0"/>
                </a:rPr>
                <a:t>D</a:t>
              </a:r>
              <a:r>
                <a:rPr lang="en-US" altLang="en-US" sz="1600" b="1">
                  <a:solidFill>
                    <a:srgbClr val="000000"/>
                  </a:solidFill>
                  <a:cs typeface="Times New Roman" panose="02020603050405020304" pitchFamily="18" charset="0"/>
                </a:rPr>
                <a:t>x</a:t>
              </a:r>
              <a:endParaRPr lang="en-US" altLang="en-US"/>
            </a:p>
          </p:txBody>
        </p:sp>
      </p:grpSp>
      <mc:AlternateContent xmlns:mc="http://schemas.openxmlformats.org/markup-compatibility/2006" xmlns:a14="http://schemas.microsoft.com/office/drawing/2010/main">
        <mc:Choice Requires="a14">
          <p:sp>
            <p:nvSpPr>
              <p:cNvPr id="41" name="Object 4">
                <a:extLst>
                  <a:ext uri="{FF2B5EF4-FFF2-40B4-BE49-F238E27FC236}">
                    <a16:creationId xmlns:a16="http://schemas.microsoft.com/office/drawing/2014/main" id="{8F0BB890-AA0A-DA89-C306-C8D4A4947092}"/>
                  </a:ext>
                </a:extLst>
              </p:cNvPr>
              <p:cNvSpPr txBox="1"/>
              <p:nvPr/>
            </p:nvSpPr>
            <p:spPr bwMode="auto">
              <a:xfrm>
                <a:off x="1741340" y="4154278"/>
                <a:ext cx="2551112" cy="939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𝐴</m:t>
                      </m:r>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𝑥</m:t>
                      </m:r>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𝛿</m:t>
                      </m:r>
                      <m:r>
                        <a:rPr lang="en-US" i="1" smtClean="0">
                          <a:solidFill>
                            <a:srgbClr val="000000"/>
                          </a:solidFill>
                          <a:latin typeface="Cambria Math" panose="02040503050406030204" pitchFamily="18" charset="0"/>
                        </a:rPr>
                        <m:t>𝐿</m:t>
                      </m:r>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𝑏</m:t>
                                  </m:r>
                                </m:den>
                              </m:f>
                            </m:e>
                          </m:d>
                        </m:e>
                        <m:sup>
                          <m:r>
                            <a:rPr lang="en-US" b="0" i="1" smtClean="0">
                              <a:solidFill>
                                <a:srgbClr val="000000"/>
                              </a:solidFill>
                              <a:latin typeface="Cambria Math" panose="02040503050406030204" pitchFamily="18" charset="0"/>
                            </a:rPr>
                            <m:t>𝑛</m:t>
                          </m:r>
                        </m:sup>
                      </m:sSup>
                    </m:oMath>
                  </m:oMathPara>
                </a14:m>
                <a:endParaRPr lang="en-US" dirty="0"/>
              </a:p>
            </p:txBody>
          </p:sp>
        </mc:Choice>
        <mc:Fallback xmlns="">
          <p:sp>
            <p:nvSpPr>
              <p:cNvPr id="41" name="Object 4">
                <a:extLst>
                  <a:ext uri="{FF2B5EF4-FFF2-40B4-BE49-F238E27FC236}">
                    <a16:creationId xmlns:a16="http://schemas.microsoft.com/office/drawing/2014/main" id="{8F0BB890-AA0A-DA89-C306-C8D4A4947092}"/>
                  </a:ext>
                </a:extLst>
              </p:cNvPr>
              <p:cNvSpPr txBox="1">
                <a:spLocks noRot="1" noChangeAspect="1" noMove="1" noResize="1" noEditPoints="1" noAdjustHandles="1" noChangeArrowheads="1" noChangeShapeType="1" noTextEdit="1"/>
              </p:cNvSpPr>
              <p:nvPr/>
            </p:nvSpPr>
            <p:spPr bwMode="auto">
              <a:xfrm>
                <a:off x="1741340" y="4154278"/>
                <a:ext cx="2551112" cy="939800"/>
              </a:xfrm>
              <a:prstGeom prst="rect">
                <a:avLst/>
              </a:prstGeom>
              <a:blipFill>
                <a:blip r:embed="rId11"/>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02435"/>
                                        </p:tgtEl>
                                        <p:attrNameLst>
                                          <p:attrName>style.visibility</p:attrName>
                                        </p:attrNameLst>
                                      </p:cBhvr>
                                      <p:to>
                                        <p:strVal val="visible"/>
                                      </p:to>
                                    </p:set>
                                    <p:animEffect transition="in" filter="dissolve">
                                      <p:cBhvr>
                                        <p:cTn id="7" dur="500"/>
                                        <p:tgtEl>
                                          <p:spTgt spid="402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F882-C23B-E6CE-847B-CC1209387A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3D897-6358-1BD3-BF5C-FAE0AD0C5B00}"/>
              </a:ext>
            </a:extLst>
          </p:cNvPr>
          <p:cNvSpPr>
            <a:spLocks noGrp="1"/>
          </p:cNvSpPr>
          <p:nvPr>
            <p:ph type="title"/>
          </p:nvPr>
        </p:nvSpPr>
        <p:spPr>
          <a:xfrm>
            <a:off x="427166" y="89839"/>
            <a:ext cx="7498080" cy="909524"/>
          </a:xfrm>
        </p:spPr>
        <p:txBody>
          <a:bodyPr/>
          <a:lstStyle/>
          <a:p>
            <a:r>
              <a:rPr lang="en-US" sz="2800" dirty="0"/>
              <a:t> Research at IIT </a:t>
            </a:r>
            <a:r>
              <a:rPr lang="en-US" sz="2800" dirty="0" err="1"/>
              <a:t>Dlehi</a:t>
            </a:r>
            <a:r>
              <a:rPr lang="en-US" sz="2800" dirty="0"/>
              <a:t>: </a:t>
            </a:r>
            <a:r>
              <a:rPr lang="en-US" sz="2800" dirty="0">
                <a:solidFill>
                  <a:schemeClr val="tx1"/>
                </a:solidFill>
                <a:latin typeface="Andalus" pitchFamily="18" charset="-78"/>
                <a:cs typeface="Andalus" pitchFamily="18" charset="-78"/>
              </a:rPr>
              <a:t>CFD Analysis</a:t>
            </a:r>
            <a:endParaRPr lang="en-IN" sz="2800" dirty="0"/>
          </a:p>
        </p:txBody>
      </p:sp>
      <p:sp>
        <p:nvSpPr>
          <p:cNvPr id="3" name="Rectangle 2">
            <a:extLst>
              <a:ext uri="{FF2B5EF4-FFF2-40B4-BE49-F238E27FC236}">
                <a16:creationId xmlns:a16="http://schemas.microsoft.com/office/drawing/2014/main" id="{AB4DBFB7-D202-2115-EA44-93B752F8B20B}"/>
              </a:ext>
            </a:extLst>
          </p:cNvPr>
          <p:cNvSpPr/>
          <p:nvPr/>
        </p:nvSpPr>
        <p:spPr>
          <a:xfrm>
            <a:off x="605025" y="1406406"/>
            <a:ext cx="8064896" cy="830997"/>
          </a:xfrm>
          <a:prstGeom prst="rect">
            <a:avLst/>
          </a:prstGeom>
        </p:spPr>
        <p:txBody>
          <a:bodyPr wrap="square">
            <a:spAutoFit/>
          </a:bodyPr>
          <a:lstStyle/>
          <a:p>
            <a:r>
              <a:rPr lang="en-US" dirty="0"/>
              <a:t>Making 24 different geometry and number of mesh volume approximate  22 lakh grids</a:t>
            </a:r>
            <a:endParaRPr lang="en-IN" dirty="0"/>
          </a:p>
        </p:txBody>
      </p:sp>
      <p:graphicFrame>
        <p:nvGraphicFramePr>
          <p:cNvPr id="5" name="Table 4">
            <a:extLst>
              <a:ext uri="{FF2B5EF4-FFF2-40B4-BE49-F238E27FC236}">
                <a16:creationId xmlns:a16="http://schemas.microsoft.com/office/drawing/2014/main" id="{4440230F-9F0A-16BE-BAA9-2F509B236E15}"/>
              </a:ext>
            </a:extLst>
          </p:cNvPr>
          <p:cNvGraphicFramePr>
            <a:graphicFrameLocks noGrp="1"/>
          </p:cNvGraphicFramePr>
          <p:nvPr>
            <p:extLst>
              <p:ext uri="{D42A27DB-BD31-4B8C-83A1-F6EECF244321}">
                <p14:modId xmlns:p14="http://schemas.microsoft.com/office/powerpoint/2010/main" val="3909765450"/>
              </p:ext>
            </p:extLst>
          </p:nvPr>
        </p:nvGraphicFramePr>
        <p:xfrm>
          <a:off x="1237141" y="2473296"/>
          <a:ext cx="6221432" cy="1283901"/>
        </p:xfrm>
        <a:graphic>
          <a:graphicData uri="http://schemas.openxmlformats.org/drawingml/2006/table">
            <a:tbl>
              <a:tblPr firstRow="1" bandRow="1">
                <a:tableStyleId>{5C22544A-7EE6-4342-B048-85BDC9FD1C3A}</a:tableStyleId>
              </a:tblPr>
              <a:tblGrid>
                <a:gridCol w="1554063">
                  <a:extLst>
                    <a:ext uri="{9D8B030D-6E8A-4147-A177-3AD203B41FA5}">
                      <a16:colId xmlns:a16="http://schemas.microsoft.com/office/drawing/2014/main" val="20000"/>
                    </a:ext>
                  </a:extLst>
                </a:gridCol>
                <a:gridCol w="1554063">
                  <a:extLst>
                    <a:ext uri="{9D8B030D-6E8A-4147-A177-3AD203B41FA5}">
                      <a16:colId xmlns:a16="http://schemas.microsoft.com/office/drawing/2014/main" val="20001"/>
                    </a:ext>
                  </a:extLst>
                </a:gridCol>
                <a:gridCol w="1554063">
                  <a:extLst>
                    <a:ext uri="{9D8B030D-6E8A-4147-A177-3AD203B41FA5}">
                      <a16:colId xmlns:a16="http://schemas.microsoft.com/office/drawing/2014/main" val="20002"/>
                    </a:ext>
                  </a:extLst>
                </a:gridCol>
                <a:gridCol w="1559243">
                  <a:extLst>
                    <a:ext uri="{9D8B030D-6E8A-4147-A177-3AD203B41FA5}">
                      <a16:colId xmlns:a16="http://schemas.microsoft.com/office/drawing/2014/main" val="20003"/>
                    </a:ext>
                  </a:extLst>
                </a:gridCol>
              </a:tblGrid>
              <a:tr h="427967">
                <a:tc>
                  <a:txBody>
                    <a:bodyPr/>
                    <a:lstStyle/>
                    <a:p>
                      <a:r>
                        <a:rPr lang="en-US" dirty="0"/>
                        <a:t>Shape</a:t>
                      </a:r>
                      <a:endParaRPr lang="en-IN" dirty="0"/>
                    </a:p>
                  </a:txBody>
                  <a:tcPr/>
                </a:tc>
                <a:tc>
                  <a:txBody>
                    <a:bodyPr/>
                    <a:lstStyle/>
                    <a:p>
                      <a:r>
                        <a:rPr lang="en-US" dirty="0"/>
                        <a:t>Rectangular</a:t>
                      </a:r>
                      <a:endParaRPr lang="en-IN" dirty="0"/>
                    </a:p>
                  </a:txBody>
                  <a:tcPr/>
                </a:tc>
                <a:tc>
                  <a:txBody>
                    <a:bodyPr/>
                    <a:lstStyle/>
                    <a:p>
                      <a:r>
                        <a:rPr lang="en-US" dirty="0"/>
                        <a:t>Triangular</a:t>
                      </a:r>
                      <a:endParaRPr lang="en-IN" dirty="0"/>
                    </a:p>
                  </a:txBody>
                  <a:tcPr/>
                </a:tc>
                <a:tc>
                  <a:txBody>
                    <a:bodyPr/>
                    <a:lstStyle/>
                    <a:p>
                      <a:r>
                        <a:rPr lang="en-US" dirty="0"/>
                        <a:t>Concave</a:t>
                      </a:r>
                      <a:endParaRPr lang="en-IN" dirty="0"/>
                    </a:p>
                  </a:txBody>
                  <a:tcPr/>
                </a:tc>
                <a:extLst>
                  <a:ext uri="{0D108BD9-81ED-4DB2-BD59-A6C34878D82A}">
                    <a16:rowId xmlns:a16="http://schemas.microsoft.com/office/drawing/2014/main" val="10000"/>
                  </a:ext>
                </a:extLst>
              </a:tr>
              <a:tr h="427967">
                <a:tc>
                  <a:txBody>
                    <a:bodyPr/>
                    <a:lstStyle/>
                    <a:p>
                      <a:r>
                        <a:rPr lang="en-US" dirty="0"/>
                        <a:t>No</a:t>
                      </a:r>
                      <a:r>
                        <a:rPr lang="en-US" baseline="0" dirty="0"/>
                        <a:t> of fins</a:t>
                      </a:r>
                      <a:endParaRPr lang="en-IN" dirty="0"/>
                    </a:p>
                  </a:txBody>
                  <a:tcPr/>
                </a:tc>
                <a:tc>
                  <a:txBody>
                    <a:bodyPr/>
                    <a:lstStyle/>
                    <a:p>
                      <a:r>
                        <a:rPr lang="en-US" dirty="0"/>
                        <a:t>10,  20</a:t>
                      </a:r>
                      <a:endParaRPr lang="en-IN" dirty="0"/>
                    </a:p>
                  </a:txBody>
                  <a:tcPr/>
                </a:tc>
                <a:tc>
                  <a:txBody>
                    <a:bodyPr/>
                    <a:lstStyle/>
                    <a:p>
                      <a:r>
                        <a:rPr lang="en-US" dirty="0"/>
                        <a:t>10,20</a:t>
                      </a:r>
                      <a:endParaRPr lang="en-IN" dirty="0"/>
                    </a:p>
                  </a:txBody>
                  <a:tcPr/>
                </a:tc>
                <a:tc>
                  <a:txBody>
                    <a:bodyPr/>
                    <a:lstStyle/>
                    <a:p>
                      <a:r>
                        <a:rPr lang="en-US" dirty="0"/>
                        <a:t>10 , 20</a:t>
                      </a:r>
                      <a:endParaRPr lang="en-IN" dirty="0"/>
                    </a:p>
                  </a:txBody>
                  <a:tcPr/>
                </a:tc>
                <a:extLst>
                  <a:ext uri="{0D108BD9-81ED-4DB2-BD59-A6C34878D82A}">
                    <a16:rowId xmlns:a16="http://schemas.microsoft.com/office/drawing/2014/main" val="10001"/>
                  </a:ext>
                </a:extLst>
              </a:tr>
              <a:tr h="427967">
                <a:tc>
                  <a:txBody>
                    <a:bodyPr/>
                    <a:lstStyle/>
                    <a:p>
                      <a:r>
                        <a:rPr lang="en-US" dirty="0"/>
                        <a:t>width(mm)</a:t>
                      </a:r>
                      <a:endParaRPr lang="en-IN" dirty="0"/>
                    </a:p>
                  </a:txBody>
                  <a:tcPr/>
                </a:tc>
                <a:tc>
                  <a:txBody>
                    <a:bodyPr/>
                    <a:lstStyle/>
                    <a:p>
                      <a:r>
                        <a:rPr lang="en-US" dirty="0"/>
                        <a:t>0.5, 1, 1.5, 2</a:t>
                      </a:r>
                      <a:endParaRPr lang="en-IN" dirty="0"/>
                    </a:p>
                  </a:txBody>
                  <a:tcPr/>
                </a:tc>
                <a:tc>
                  <a:txBody>
                    <a:bodyPr/>
                    <a:lstStyle/>
                    <a:p>
                      <a:r>
                        <a:rPr lang="en-US" dirty="0"/>
                        <a:t>0.5,1.1.5,2</a:t>
                      </a:r>
                      <a:endParaRPr lang="en-IN" dirty="0"/>
                    </a:p>
                  </a:txBody>
                  <a:tcPr/>
                </a:tc>
                <a:tc>
                  <a:txBody>
                    <a:bodyPr/>
                    <a:lstStyle/>
                    <a:p>
                      <a:r>
                        <a:rPr lang="en-US" dirty="0"/>
                        <a:t>0.5, 1, 1.5, 2</a:t>
                      </a:r>
                      <a:endParaRPr lang="en-IN" dirty="0"/>
                    </a:p>
                  </a:txBody>
                  <a:tcPr/>
                </a:tc>
                <a:extLst>
                  <a:ext uri="{0D108BD9-81ED-4DB2-BD59-A6C34878D82A}">
                    <a16:rowId xmlns:a16="http://schemas.microsoft.com/office/drawing/2014/main" val="10002"/>
                  </a:ext>
                </a:extLst>
              </a:tr>
            </a:tbl>
          </a:graphicData>
        </a:graphic>
      </p:graphicFrame>
      <p:pic>
        <p:nvPicPr>
          <p:cNvPr id="5128" name="Picture 8" descr="C:\Users\user\Desktop\1117_result\123456.jpg">
            <a:extLst>
              <a:ext uri="{FF2B5EF4-FFF2-40B4-BE49-F238E27FC236}">
                <a16:creationId xmlns:a16="http://schemas.microsoft.com/office/drawing/2014/main" id="{B2696276-7AD8-6DB2-5FC1-AF0A6502B5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360262"/>
            <a:ext cx="8390915" cy="1850171"/>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77E4BB-82E1-171D-D812-5367DABD162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048F03C-03C4-E530-20FE-D967FFDD019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80E5F6C-EBCF-B85A-2494-507A512BD1D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534E0FF-B55E-B76E-AF9B-60F0C285025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17E25C8-2F7D-B66A-C89E-96AF75A542E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25AF65F-C8FC-217A-C0A2-E6DCEF2E83E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0524E3D1-AEDE-6882-5194-0AC547C4FA7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1073D4C-3EE9-D0C7-4F06-82F5A7A8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CF865DF-0383-E79A-F87A-A49E1E00D3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AF7FED9-C5CB-743B-74BC-C8DE0C59D9D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FC3876E-9DE5-C7C0-8E20-CBCEA62ABDB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2ACAD7A-8F5B-20C2-FBB8-8228667AAD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B21FD4F-C5D8-2D4F-E011-324E717DA4E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1F4B170-2516-EBB7-6E8D-D004337FF7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26139A3-3FB7-EB17-D256-6E909BDBBF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8">
                <a:extLst>
                  <a:ext uri="{FF2B5EF4-FFF2-40B4-BE49-F238E27FC236}">
                    <a16:creationId xmlns:a16="http://schemas.microsoft.com/office/drawing/2014/main" id="{4A6F19BB-DB04-DF2C-8D73-AD5DD6242B5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7DEADBE-1746-D3D6-8016-9C14713334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76983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166" y="89839"/>
            <a:ext cx="7498080" cy="909524"/>
          </a:xfrm>
        </p:spPr>
        <p:txBody>
          <a:bodyPr/>
          <a:lstStyle/>
          <a:p>
            <a:r>
              <a:rPr lang="en-US" sz="2800" dirty="0"/>
              <a:t> </a:t>
            </a:r>
            <a:r>
              <a:rPr lang="en-US" sz="2800" dirty="0">
                <a:solidFill>
                  <a:schemeClr val="tx1"/>
                </a:solidFill>
                <a:latin typeface="Andalus" pitchFamily="18" charset="-78"/>
                <a:cs typeface="Andalus" pitchFamily="18" charset="-78"/>
              </a:rPr>
              <a:t>CFD Analysis</a:t>
            </a:r>
            <a:endParaRPr lang="en-IN" sz="2800" dirty="0"/>
          </a:p>
        </p:txBody>
      </p:sp>
      <p:sp>
        <p:nvSpPr>
          <p:cNvPr id="3" name="Rectangle 2"/>
          <p:cNvSpPr/>
          <p:nvPr/>
        </p:nvSpPr>
        <p:spPr>
          <a:xfrm>
            <a:off x="320675" y="1151608"/>
            <a:ext cx="8064896" cy="369332"/>
          </a:xfrm>
          <a:prstGeom prst="rect">
            <a:avLst/>
          </a:prstGeom>
        </p:spPr>
        <p:txBody>
          <a:bodyPr wrap="square">
            <a:spAutoFit/>
          </a:bodyPr>
          <a:lstStyle/>
          <a:p>
            <a:r>
              <a:rPr lang="en-US" dirty="0"/>
              <a:t>Making 24 different geometry and number of mesh volume approximate  22 lakh</a:t>
            </a:r>
            <a:endParaRPr lang="en-IN" dirty="0"/>
          </a:p>
        </p:txBody>
      </p:sp>
      <p:pic>
        <p:nvPicPr>
          <p:cNvPr id="5123" name="Picture 3" descr="C:\Users\user\Desktop\1117_result\1025_10_2 00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066163"/>
            <a:ext cx="8401446" cy="433269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8167F0B-1742-E939-5A98-2B247A4ED2C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5C3DEE4-35B4-0D37-C90C-17868F4B09F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34DB957-4993-D722-A6E1-385DC61B357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651CD1-7EC3-AF8D-EAB9-9DEFD45BF15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1E6ADC5-4C23-D456-19E4-DA2A91BADE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829A6A2-734E-2AF4-E84E-B297E2169E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E0FCCC5F-0848-C4BA-BA11-86DB6B41B60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B471F37-C0A3-8536-5843-6DC290068B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45B3525-3EE9-6D19-CA65-4FAB1A8FD2F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B386D95-7D50-1675-0636-CEF790DCF2A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53FE00B-69EF-79A7-8E2D-4E45ED511E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138B40A-F689-D030-6030-F56EBF90A36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72C61F4-EE11-A259-B14C-FDB0C24E0CA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C2CA9AA-6799-29A7-04C3-E1CCF6763B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3EA8BFC-9A60-E539-4300-DAE7612D1F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8">
                <a:extLst>
                  <a:ext uri="{FF2B5EF4-FFF2-40B4-BE49-F238E27FC236}">
                    <a16:creationId xmlns:a16="http://schemas.microsoft.com/office/drawing/2014/main" id="{ADBCA5B3-3DFB-AE7D-D781-BB2CEC8F13D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642E83E-D4FA-BD72-4F7E-4F55BE09B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31647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320"/>
            <a:ext cx="7543800" cy="792480"/>
          </a:xfrm>
        </p:spPr>
        <p:txBody>
          <a:bodyPr>
            <a:normAutofit/>
          </a:bodyPr>
          <a:lstStyle/>
          <a:p>
            <a:r>
              <a:rPr lang="en-US" sz="2800" dirty="0"/>
              <a:t> </a:t>
            </a:r>
            <a:r>
              <a:rPr lang="en-US" sz="2800" dirty="0">
                <a:solidFill>
                  <a:schemeClr val="tx1"/>
                </a:solidFill>
                <a:latin typeface="Andalus" pitchFamily="18" charset="-78"/>
                <a:cs typeface="Andalus" pitchFamily="18" charset="-78"/>
              </a:rPr>
              <a:t>Geometry dimensions</a:t>
            </a:r>
            <a:endParaRPr lang="en-IN" sz="2800" dirty="0">
              <a:solidFill>
                <a:schemeClr val="tx1"/>
              </a:solidFill>
              <a:latin typeface="Andalus" pitchFamily="18" charset="-78"/>
              <a:cs typeface="Andalus" pitchFamily="18" charset="-78"/>
            </a:endParaRPr>
          </a:p>
        </p:txBody>
      </p:sp>
      <p:graphicFrame>
        <p:nvGraphicFramePr>
          <p:cNvPr id="3" name="Table 2"/>
          <p:cNvGraphicFramePr>
            <a:graphicFrameLocks noGrp="1"/>
          </p:cNvGraphicFramePr>
          <p:nvPr/>
        </p:nvGraphicFramePr>
        <p:xfrm>
          <a:off x="179512" y="1412776"/>
          <a:ext cx="8856984" cy="4752530"/>
        </p:xfrm>
        <a:graphic>
          <a:graphicData uri="http://schemas.openxmlformats.org/drawingml/2006/table">
            <a:tbl>
              <a:tblPr firstRow="1" bandRow="1">
                <a:tableStyleId>{5940675A-B579-460E-94D1-54222C63F5DA}</a:tableStyleId>
              </a:tblPr>
              <a:tblGrid>
                <a:gridCol w="7148656">
                  <a:extLst>
                    <a:ext uri="{9D8B030D-6E8A-4147-A177-3AD203B41FA5}">
                      <a16:colId xmlns:a16="http://schemas.microsoft.com/office/drawing/2014/main" val="20000"/>
                    </a:ext>
                  </a:extLst>
                </a:gridCol>
                <a:gridCol w="1708328">
                  <a:extLst>
                    <a:ext uri="{9D8B030D-6E8A-4147-A177-3AD203B41FA5}">
                      <a16:colId xmlns:a16="http://schemas.microsoft.com/office/drawing/2014/main" val="20001"/>
                    </a:ext>
                  </a:extLst>
                </a:gridCol>
              </a:tblGrid>
              <a:tr h="477386">
                <a:tc>
                  <a:txBody>
                    <a:bodyPr/>
                    <a:lstStyle/>
                    <a:p>
                      <a:r>
                        <a:rPr lang="en-US" dirty="0"/>
                        <a:t>Length of pipe (mm)</a:t>
                      </a:r>
                      <a:endParaRPr lang="en-IN" dirty="0"/>
                    </a:p>
                  </a:txBody>
                  <a:tcPr/>
                </a:tc>
                <a:tc>
                  <a:txBody>
                    <a:bodyPr/>
                    <a:lstStyle/>
                    <a:p>
                      <a:r>
                        <a:rPr lang="en-US" dirty="0"/>
                        <a:t>1000</a:t>
                      </a:r>
                      <a:endParaRPr lang="en-IN" dirty="0"/>
                    </a:p>
                  </a:txBody>
                  <a:tcPr/>
                </a:tc>
                <a:extLst>
                  <a:ext uri="{0D108BD9-81ED-4DB2-BD59-A6C34878D82A}">
                    <a16:rowId xmlns:a16="http://schemas.microsoft.com/office/drawing/2014/main" val="10000"/>
                  </a:ext>
                </a:extLst>
              </a:tr>
              <a:tr h="477386">
                <a:tc>
                  <a:txBody>
                    <a:bodyPr/>
                    <a:lstStyle/>
                    <a:p>
                      <a:r>
                        <a:rPr lang="en-US" dirty="0"/>
                        <a:t>Height of fin (mm)</a:t>
                      </a:r>
                      <a:endParaRPr lang="en-IN" dirty="0"/>
                    </a:p>
                  </a:txBody>
                  <a:tcPr/>
                </a:tc>
                <a:tc>
                  <a:txBody>
                    <a:bodyPr/>
                    <a:lstStyle/>
                    <a:p>
                      <a:r>
                        <a:rPr lang="en-US" dirty="0"/>
                        <a:t>11.1</a:t>
                      </a:r>
                      <a:endParaRPr lang="en-IN" dirty="0"/>
                    </a:p>
                  </a:txBody>
                  <a:tcPr/>
                </a:tc>
                <a:extLst>
                  <a:ext uri="{0D108BD9-81ED-4DB2-BD59-A6C34878D82A}">
                    <a16:rowId xmlns:a16="http://schemas.microsoft.com/office/drawing/2014/main" val="10001"/>
                  </a:ext>
                </a:extLst>
              </a:tr>
              <a:tr h="477386">
                <a:tc>
                  <a:txBody>
                    <a:bodyPr/>
                    <a:lstStyle/>
                    <a:p>
                      <a:r>
                        <a:rPr lang="en-US" dirty="0"/>
                        <a:t>inner</a:t>
                      </a:r>
                      <a:r>
                        <a:rPr lang="en-US" baseline="0" dirty="0"/>
                        <a:t> diameter of pipe (mm)</a:t>
                      </a:r>
                      <a:r>
                        <a:rPr lang="en-US" dirty="0"/>
                        <a:t> </a:t>
                      </a:r>
                      <a:endParaRPr lang="en-IN" dirty="0"/>
                    </a:p>
                  </a:txBody>
                  <a:tcPr/>
                </a:tc>
                <a:tc>
                  <a:txBody>
                    <a:bodyPr/>
                    <a:lstStyle/>
                    <a:p>
                      <a:r>
                        <a:rPr lang="en-US" dirty="0"/>
                        <a:t>25.4</a:t>
                      </a:r>
                      <a:endParaRPr lang="en-IN" dirty="0"/>
                    </a:p>
                  </a:txBody>
                  <a:tcPr/>
                </a:tc>
                <a:extLst>
                  <a:ext uri="{0D108BD9-81ED-4DB2-BD59-A6C34878D82A}">
                    <a16:rowId xmlns:a16="http://schemas.microsoft.com/office/drawing/2014/main" val="10002"/>
                  </a:ext>
                </a:extLst>
              </a:tr>
              <a:tr h="477386">
                <a:tc>
                  <a:txBody>
                    <a:bodyPr/>
                    <a:lstStyle/>
                    <a:p>
                      <a:r>
                        <a:rPr lang="en-US" dirty="0"/>
                        <a:t>Outer diameter of fin (mm)</a:t>
                      </a:r>
                      <a:endParaRPr lang="en-IN" dirty="0"/>
                    </a:p>
                  </a:txBody>
                  <a:tcPr/>
                </a:tc>
                <a:tc>
                  <a:txBody>
                    <a:bodyPr/>
                    <a:lstStyle/>
                    <a:p>
                      <a:r>
                        <a:rPr lang="en-US" dirty="0"/>
                        <a:t>30.94</a:t>
                      </a:r>
                      <a:endParaRPr lang="en-IN" dirty="0"/>
                    </a:p>
                  </a:txBody>
                  <a:tcPr/>
                </a:tc>
                <a:extLst>
                  <a:ext uri="{0D108BD9-81ED-4DB2-BD59-A6C34878D82A}">
                    <a16:rowId xmlns:a16="http://schemas.microsoft.com/office/drawing/2014/main" val="10003"/>
                  </a:ext>
                </a:extLst>
              </a:tr>
              <a:tr h="477386">
                <a:tc>
                  <a:txBody>
                    <a:bodyPr/>
                    <a:lstStyle/>
                    <a:p>
                      <a:r>
                        <a:rPr lang="en-US" dirty="0"/>
                        <a:t>Annulus diameter (mm) </a:t>
                      </a:r>
                      <a:endParaRPr lang="en-IN" dirty="0"/>
                    </a:p>
                  </a:txBody>
                  <a:tcPr/>
                </a:tc>
                <a:tc>
                  <a:txBody>
                    <a:bodyPr/>
                    <a:lstStyle/>
                    <a:p>
                      <a:r>
                        <a:rPr lang="en-US" dirty="0"/>
                        <a:t>60.3</a:t>
                      </a:r>
                      <a:endParaRPr lang="en-IN" dirty="0"/>
                    </a:p>
                  </a:txBody>
                  <a:tcPr/>
                </a:tc>
                <a:extLst>
                  <a:ext uri="{0D108BD9-81ED-4DB2-BD59-A6C34878D82A}">
                    <a16:rowId xmlns:a16="http://schemas.microsoft.com/office/drawing/2014/main" val="10004"/>
                  </a:ext>
                </a:extLst>
              </a:tr>
              <a:tr h="477386">
                <a:tc>
                  <a:txBody>
                    <a:bodyPr/>
                    <a:lstStyle/>
                    <a:p>
                      <a:r>
                        <a:rPr lang="en-US" dirty="0"/>
                        <a:t>Intel temperature of hot</a:t>
                      </a:r>
                      <a:r>
                        <a:rPr lang="en-US" baseline="0" dirty="0"/>
                        <a:t> fluid (air)</a:t>
                      </a:r>
                      <a:endParaRPr lang="en-IN" dirty="0"/>
                    </a:p>
                  </a:txBody>
                  <a:tcPr/>
                </a:tc>
                <a:tc>
                  <a:txBody>
                    <a:bodyPr/>
                    <a:lstStyle/>
                    <a:p>
                      <a:r>
                        <a:rPr lang="en-US" dirty="0"/>
                        <a:t>421k</a:t>
                      </a:r>
                      <a:endParaRPr lang="en-IN" dirty="0"/>
                    </a:p>
                  </a:txBody>
                  <a:tcPr/>
                </a:tc>
                <a:extLst>
                  <a:ext uri="{0D108BD9-81ED-4DB2-BD59-A6C34878D82A}">
                    <a16:rowId xmlns:a16="http://schemas.microsoft.com/office/drawing/2014/main" val="10005"/>
                  </a:ext>
                </a:extLst>
              </a:tr>
              <a:tr h="4773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Intel temperature of cold</a:t>
                      </a:r>
                      <a:r>
                        <a:rPr lang="en-US" baseline="0" dirty="0"/>
                        <a:t> fluid (water)</a:t>
                      </a:r>
                      <a:endParaRPr lang="en-IN" dirty="0"/>
                    </a:p>
                  </a:txBody>
                  <a:tcPr/>
                </a:tc>
                <a:tc>
                  <a:txBody>
                    <a:bodyPr/>
                    <a:lstStyle/>
                    <a:p>
                      <a:r>
                        <a:rPr lang="en-US" dirty="0"/>
                        <a:t>300k</a:t>
                      </a:r>
                      <a:endParaRPr lang="en-IN" dirty="0"/>
                    </a:p>
                  </a:txBody>
                  <a:tcPr/>
                </a:tc>
                <a:extLst>
                  <a:ext uri="{0D108BD9-81ED-4DB2-BD59-A6C34878D82A}">
                    <a16:rowId xmlns:a16="http://schemas.microsoft.com/office/drawing/2014/main" val="10006"/>
                  </a:ext>
                </a:extLst>
              </a:tr>
              <a:tr h="477386">
                <a:tc>
                  <a:txBody>
                    <a:bodyPr/>
                    <a:lstStyle/>
                    <a:p>
                      <a:r>
                        <a:rPr lang="en-US" dirty="0"/>
                        <a:t>Mass flow rate of hot fluid(kg/m^3)</a:t>
                      </a:r>
                      <a:endParaRPr lang="en-IN" dirty="0"/>
                    </a:p>
                  </a:txBody>
                  <a:tcPr/>
                </a:tc>
                <a:tc>
                  <a:txBody>
                    <a:bodyPr/>
                    <a:lstStyle/>
                    <a:p>
                      <a:r>
                        <a:rPr lang="en-US" dirty="0"/>
                        <a:t>0.0214</a:t>
                      </a:r>
                      <a:endParaRPr lang="en-IN" dirty="0"/>
                    </a:p>
                  </a:txBody>
                  <a:tcPr/>
                </a:tc>
                <a:extLst>
                  <a:ext uri="{0D108BD9-81ED-4DB2-BD59-A6C34878D82A}">
                    <a16:rowId xmlns:a16="http://schemas.microsoft.com/office/drawing/2014/main" val="10007"/>
                  </a:ext>
                </a:extLst>
              </a:tr>
              <a:tr h="4773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Mass flow rate of cold fluid(kg/m^3)</a:t>
                      </a:r>
                      <a:endParaRPr lang="en-IN" dirty="0"/>
                    </a:p>
                  </a:txBody>
                  <a:tcPr/>
                </a:tc>
                <a:tc>
                  <a:txBody>
                    <a:bodyPr/>
                    <a:lstStyle/>
                    <a:p>
                      <a:r>
                        <a:rPr lang="en-US" dirty="0"/>
                        <a:t>0.129</a:t>
                      </a:r>
                      <a:endParaRPr lang="en-IN" dirty="0"/>
                    </a:p>
                  </a:txBody>
                  <a:tcPr/>
                </a:tc>
                <a:extLst>
                  <a:ext uri="{0D108BD9-81ED-4DB2-BD59-A6C34878D82A}">
                    <a16:rowId xmlns:a16="http://schemas.microsoft.com/office/drawing/2014/main" val="10008"/>
                  </a:ext>
                </a:extLst>
              </a:tr>
              <a:tr h="456056">
                <a:tc>
                  <a:txBody>
                    <a:bodyPr/>
                    <a:lstStyle/>
                    <a:p>
                      <a:r>
                        <a:rPr lang="en-US" dirty="0"/>
                        <a:t>Reynolds number in inner pipe</a:t>
                      </a:r>
                      <a:endParaRPr lang="en-IN" dirty="0"/>
                    </a:p>
                  </a:txBody>
                  <a:tcPr/>
                </a:tc>
                <a:tc>
                  <a:txBody>
                    <a:bodyPr/>
                    <a:lstStyle/>
                    <a:p>
                      <a:r>
                        <a:rPr lang="en-US" dirty="0"/>
                        <a:t>23140</a:t>
                      </a:r>
                      <a:endParaRPr lang="en-IN" dirty="0"/>
                    </a:p>
                  </a:txBody>
                  <a:tcPr/>
                </a:tc>
                <a:extLst>
                  <a:ext uri="{0D108BD9-81ED-4DB2-BD59-A6C34878D82A}">
                    <a16:rowId xmlns:a16="http://schemas.microsoft.com/office/drawing/2014/main" val="10009"/>
                  </a:ext>
                </a:extLst>
              </a:tr>
            </a:tbl>
          </a:graphicData>
        </a:graphic>
      </p:graphicFrame>
      <p:grpSp>
        <p:nvGrpSpPr>
          <p:cNvPr id="4" name="Group 38">
            <a:extLst>
              <a:ext uri="{FF2B5EF4-FFF2-40B4-BE49-F238E27FC236}">
                <a16:creationId xmlns:a16="http://schemas.microsoft.com/office/drawing/2014/main" id="{9B2F7C22-81BB-268F-DC33-412B804D298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7FA191E-9F47-23B6-6C60-DE14DD519A8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FCDC669-A4B2-6191-A946-9875348928B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00C5254-FC2E-5B96-D595-3F2E98F5344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7A7A447-20D5-335A-F9A2-60ABFD54E5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1C62FD8-CC46-CB04-7570-633E9C5DC7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648C88DF-DEB4-5936-6B72-B0B42029920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B8F6D17-594F-367F-ACF4-BA46D99090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80B31E1-D088-4B68-287C-420232F981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6BDBC3D-502A-65C8-6632-6F36D6B656D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AA197D9-E427-F245-BD6D-9A0BAECE41C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4D45046-CABC-CB6E-CA01-B7A239F85F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BD8985C-916A-1958-6EEE-F188252AB2F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1CF6F61-FEBD-73EE-B043-58A233943C7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19BB7A3-6C70-F39A-45A8-BB24C99B96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6B7C8DC4-24BD-887F-1BB6-776AA6A06EE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E575140-4347-8F70-75AD-760F4261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324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7323-9F34-53C3-78D7-892879CFE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19936-DCCA-0538-F913-58DFB576D511}"/>
              </a:ext>
            </a:extLst>
          </p:cNvPr>
          <p:cNvSpPr>
            <a:spLocks noGrp="1"/>
          </p:cNvSpPr>
          <p:nvPr>
            <p:ph type="title"/>
          </p:nvPr>
        </p:nvSpPr>
        <p:spPr>
          <a:xfrm>
            <a:off x="0" y="274320"/>
            <a:ext cx="7543800" cy="792480"/>
          </a:xfrm>
        </p:spPr>
        <p:txBody>
          <a:bodyPr>
            <a:normAutofit/>
          </a:bodyPr>
          <a:lstStyle/>
          <a:p>
            <a:r>
              <a:rPr lang="en-US" sz="2800" dirty="0"/>
              <a:t>CFD Analysis of Test Rig</a:t>
            </a:r>
            <a:endParaRPr lang="en-IN" sz="2800" dirty="0">
              <a:solidFill>
                <a:schemeClr val="tx1"/>
              </a:solidFill>
              <a:latin typeface="Andalus" pitchFamily="18" charset="-78"/>
              <a:cs typeface="Andalus" pitchFamily="18" charset="-78"/>
            </a:endParaRPr>
          </a:p>
        </p:txBody>
      </p:sp>
      <p:grpSp>
        <p:nvGrpSpPr>
          <p:cNvPr id="4" name="Group 38">
            <a:extLst>
              <a:ext uri="{FF2B5EF4-FFF2-40B4-BE49-F238E27FC236}">
                <a16:creationId xmlns:a16="http://schemas.microsoft.com/office/drawing/2014/main" id="{1934C43F-3A89-534E-B3AE-8496D3C94DD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D31D55A-9150-9A1E-0BB8-8723B55C711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C02762D-D795-F3F5-1B1F-411C96E709F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582E447-0AB5-5C4C-3122-A62DA01D1B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16BB6A0-B6FB-5BB1-6092-221054ED847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9F11C54-A320-3D7E-6997-FBB21BD46E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6CFA29E9-E2F6-F8D6-9035-4880D770A82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0868DD2-7FA6-1913-FF0A-39CF6581AE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F9CD040-A331-BC1F-29DA-6892329177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BAB1A9F-DDA0-B9BD-8F3E-70D0C4DF6B8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CF63C28-2328-B477-3DA7-0579A1377B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A3BDFE7-D4B3-7797-FE16-C9795DB863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168AFAA-BF2F-5672-5615-DC6D88EB71C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0ED78F0-B798-AF4C-29BF-AD1BC722F70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1B25285-8583-197D-AF1A-0A63A504A2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4C2CD8C3-59E8-25E3-A088-C74C2AEB2E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7426282-A4FE-81F3-098D-AB8A10BA7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6" name="Picture 55">
            <a:extLst>
              <a:ext uri="{FF2B5EF4-FFF2-40B4-BE49-F238E27FC236}">
                <a16:creationId xmlns:a16="http://schemas.microsoft.com/office/drawing/2014/main" id="{D42EF7D6-F267-9898-6138-CE7700D66916}"/>
              </a:ext>
            </a:extLst>
          </p:cNvPr>
          <p:cNvPicPr>
            <a:picLocks noChangeAspect="1"/>
          </p:cNvPicPr>
          <p:nvPr/>
        </p:nvPicPr>
        <p:blipFill>
          <a:blip r:embed="rId3"/>
          <a:stretch>
            <a:fillRect/>
          </a:stretch>
        </p:blipFill>
        <p:spPr>
          <a:xfrm>
            <a:off x="1219200" y="1321043"/>
            <a:ext cx="6324600" cy="4743451"/>
          </a:xfrm>
          <a:prstGeom prst="rect">
            <a:avLst/>
          </a:prstGeom>
        </p:spPr>
      </p:pic>
    </p:spTree>
    <p:extLst>
      <p:ext uri="{BB962C8B-B14F-4D97-AF65-F5344CB8AC3E}">
        <p14:creationId xmlns:p14="http://schemas.microsoft.com/office/powerpoint/2010/main" val="751403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88640"/>
            <a:ext cx="6480720" cy="461665"/>
          </a:xfrm>
          <a:prstGeom prst="rect">
            <a:avLst/>
          </a:prstGeom>
        </p:spPr>
        <p:txBody>
          <a:bodyPr wrap="square">
            <a:spAutoFit/>
          </a:bodyPr>
          <a:lstStyle/>
          <a:p>
            <a:r>
              <a:rPr lang="en-US" sz="2400" dirty="0"/>
              <a:t> heat loss per unit weight </a:t>
            </a:r>
            <a:r>
              <a:rPr lang="en-US" sz="2400" dirty="0" err="1"/>
              <a:t>vs</a:t>
            </a:r>
            <a:r>
              <a:rPr lang="en-US" sz="2400" dirty="0"/>
              <a:t> width of fin </a:t>
            </a:r>
            <a:endParaRPr lang="en-IN" sz="2400" dirty="0"/>
          </a:p>
        </p:txBody>
      </p:sp>
      <p:pic>
        <p:nvPicPr>
          <p:cNvPr id="3074" name="Picture 2" descr="C:\Users\user\Desktop\reult_1702\heat_wt_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17138"/>
            <a:ext cx="6641575" cy="263317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user\Desktop\reult_1702\heat_et_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770270"/>
            <a:ext cx="6703640" cy="269906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8">
            <a:extLst>
              <a:ext uri="{FF2B5EF4-FFF2-40B4-BE49-F238E27FC236}">
                <a16:creationId xmlns:a16="http://schemas.microsoft.com/office/drawing/2014/main" id="{8B8CFB3C-1550-E98A-4945-DFABF6F4858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0522F05C-9CAB-AC9F-2678-FE9FAB27AA7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8A5CD9E-34EC-8A08-0184-739A2E324974}"/>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3F97CFEC-1072-117B-C658-E0AFA431B2A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36F475C-AB7F-88A9-FFEA-BE660B2DE2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AB156071-EB79-BAA2-9514-B2A0C98E99B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8">
                  <a:extLst>
                    <a:ext uri="{FF2B5EF4-FFF2-40B4-BE49-F238E27FC236}">
                      <a16:creationId xmlns:a16="http://schemas.microsoft.com/office/drawing/2014/main" id="{3F587F1B-B91E-5C29-6DA3-D35F5EF04AA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DC38C80-95E4-37C4-B97E-461248268B3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AE6DD7D9-0CC3-53F1-D6FF-9B22D197315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AAD3B40-10C0-B3C2-3F98-6D6CBF240ED5}"/>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0410450F-0F57-EC70-B300-F76556B1AC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B648F0D-391F-6761-2E00-08CFF1758C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D91CC69-EB73-A65F-4D00-E240D215E585}"/>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548EC6C0-718A-542F-8324-C688FB4CC0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A09B3A35-072A-AA18-90C4-C0B28F3219E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2D3813D9-6B48-BEF4-7A9B-C25C2DB9D2C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3AF8A6A-9F45-7137-8B89-E331337C02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73533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96788"/>
            <a:ext cx="7406640" cy="1008112"/>
          </a:xfrm>
        </p:spPr>
        <p:txBody>
          <a:bodyPr/>
          <a:lstStyle/>
          <a:p>
            <a:r>
              <a:rPr lang="en-US" sz="2800" dirty="0">
                <a:latin typeface="Andalus" pitchFamily="18" charset="-78"/>
                <a:cs typeface="Andalus" pitchFamily="18" charset="-78"/>
              </a:rPr>
              <a:t>        </a:t>
            </a:r>
            <a:r>
              <a:rPr lang="en-US" sz="2800" dirty="0">
                <a:solidFill>
                  <a:schemeClr val="tx1"/>
                </a:solidFill>
                <a:latin typeface="Andalus" pitchFamily="18" charset="-78"/>
                <a:cs typeface="Andalus" pitchFamily="18" charset="-78"/>
              </a:rPr>
              <a:t>Experimental Study</a:t>
            </a:r>
            <a:endParaRPr lang="en-IN" sz="2800" dirty="0">
              <a:solidFill>
                <a:schemeClr val="tx1"/>
              </a:solidFill>
              <a:latin typeface="Andalus" pitchFamily="18" charset="-78"/>
              <a:cs typeface="Andalus" pitchFamily="18" charset="-78"/>
            </a:endParaRPr>
          </a:p>
        </p:txBody>
      </p:sp>
      <p:pic>
        <p:nvPicPr>
          <p:cNvPr id="1027" name="Picture 3" descr="C:\Users\user\Desktop\try\ex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499" y="1504421"/>
            <a:ext cx="8006793" cy="490739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8">
            <a:extLst>
              <a:ext uri="{FF2B5EF4-FFF2-40B4-BE49-F238E27FC236}">
                <a16:creationId xmlns:a16="http://schemas.microsoft.com/office/drawing/2014/main" id="{56C6366A-7598-E3D9-8224-E0E3D34D0F72}"/>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FCC43790-20CA-A8F0-0655-6860A3F21938}"/>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9D1B987-F330-6A0A-DB0D-89AED2595856}"/>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4CA1126B-25B3-08EC-D28E-24D0BE9D1A0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ACB1B26-C1E0-7D54-B6B2-87D13DCCEB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3BB85AD-9874-3241-11CB-FC219441CF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8">
                  <a:extLst>
                    <a:ext uri="{FF2B5EF4-FFF2-40B4-BE49-F238E27FC236}">
                      <a16:creationId xmlns:a16="http://schemas.microsoft.com/office/drawing/2014/main" id="{377154C6-59A1-D48C-FB47-075E3B910C4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5B0A041-00D7-9C3F-954E-98D693DBDAE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AB89D362-41A5-642D-7C95-5613C86EDA5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D5B185DE-3F69-51C6-9664-BA5E5BFE0F3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6B4C391-A0BB-39DD-023A-B91A23551C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A6183488-53B5-AB2B-4D36-372EA77A0A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041C522-9D98-A770-B12F-D4EBDB75CB4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FCF7A5CF-E6DF-8F5E-6561-F5706578FA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5828B23-4B2C-08D6-69B3-D9C1A3AC5F2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1930667D-AB63-0B83-269A-367D3E3AB61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DB40848-BA81-53D9-2AD4-DBF7B2C09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a:extLst>
              <a:ext uri="{FF2B5EF4-FFF2-40B4-BE49-F238E27FC236}">
                <a16:creationId xmlns:a16="http://schemas.microsoft.com/office/drawing/2014/main" id="{D82316AA-AD40-7530-52FB-07FEFEA25CA3}"/>
              </a:ext>
            </a:extLst>
          </p:cNvPr>
          <p:cNvPicPr>
            <a:picLocks noChangeAspect="1"/>
          </p:cNvPicPr>
          <p:nvPr/>
        </p:nvPicPr>
        <p:blipFill>
          <a:blip r:embed="rId4"/>
          <a:stretch>
            <a:fillRect/>
          </a:stretch>
        </p:blipFill>
        <p:spPr>
          <a:xfrm>
            <a:off x="1289844" y="1385227"/>
            <a:ext cx="6591300" cy="3638550"/>
          </a:xfrm>
          <a:prstGeom prst="rect">
            <a:avLst/>
          </a:prstGeom>
        </p:spPr>
      </p:pic>
    </p:spTree>
    <p:extLst>
      <p:ext uri="{BB962C8B-B14F-4D97-AF65-F5344CB8AC3E}">
        <p14:creationId xmlns:p14="http://schemas.microsoft.com/office/powerpoint/2010/main" val="193676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14689</TotalTime>
  <Words>2280</Words>
  <Application>Microsoft Office PowerPoint</Application>
  <PresentationFormat>On-screen Show (4:3)</PresentationFormat>
  <Paragraphs>270</Paragraphs>
  <Slides>51</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51</vt:i4>
      </vt:variant>
    </vt:vector>
  </HeadingPairs>
  <TitlesOfParts>
    <vt:vector size="61" baseType="lpstr">
      <vt:lpstr>Andalus</vt:lpstr>
      <vt:lpstr>Cambria Math</vt:lpstr>
      <vt:lpstr>Script MT Bold</vt:lpstr>
      <vt:lpstr>Symbol</vt:lpstr>
      <vt:lpstr>Times New Roman</vt:lpstr>
      <vt:lpstr>TimesNewRomanPSMT</vt:lpstr>
      <vt:lpstr>Wingdings</vt:lpstr>
      <vt:lpstr>Default Design</vt:lpstr>
      <vt:lpstr>Equation</vt:lpstr>
      <vt:lpstr>Photo Editor Photo</vt:lpstr>
      <vt:lpstr>Correlations for Turbulent Forced Convection in Ducts</vt:lpstr>
      <vt:lpstr>Developing Turbulent Velocity Profile in A Circular Duct</vt:lpstr>
      <vt:lpstr>Developing Turbulent Velocity Profile in A Circular Duct</vt:lpstr>
      <vt:lpstr>Developing Turbulent Velocity Profile in A Circular Duct</vt:lpstr>
      <vt:lpstr>Developing Turbulent Velocity Profile in A Circular Duct</vt:lpstr>
      <vt:lpstr>Developing Turbulent Velocity Profile in A Circular Duct</vt:lpstr>
      <vt:lpstr>Developing Turbulent Velocity Profile in A Circular Duct : Integral Method</vt:lpstr>
      <vt:lpstr>Developing Turbulent Velocity Profile in A Circular Duct : Integral Method</vt:lpstr>
      <vt:lpstr>Developing Turbulent Velocity Profile in A Circular Duct : Integral Method</vt:lpstr>
      <vt:lpstr>Developing Turbulent Velocity Profile in A Circular Duct : Integral Method</vt:lpstr>
      <vt:lpstr>Developing Turbulent Velocity Profile in A Circular Duct : Integral Method</vt:lpstr>
      <vt:lpstr>Developing Turbulent Velocity Profile in A Circular Duct : Integral Method</vt:lpstr>
      <vt:lpstr>Fully Developed Turbulent Velocity Profile in A Duct : Analogous to Turbulent FPBL</vt:lpstr>
      <vt:lpstr>Fully Developed Turbulent Velocity Profile in A Duct</vt:lpstr>
      <vt:lpstr>Near Wall Velocity Profile</vt:lpstr>
      <vt:lpstr>Fully Developed Turbulent Velocity Profile in A Duct: Near Wall Profile</vt:lpstr>
      <vt:lpstr>HEAT TRANSFER IN Fully Developed Turbulent Forced Convection in a Duct</vt:lpstr>
      <vt:lpstr>HEAT TRANSFER IN Fully Developed Turbulent Forced Convection in a Duct</vt:lpstr>
      <vt:lpstr>HEAT TRANSFER IN Fully Developed Turbulent Forced Convection in a Duct</vt:lpstr>
      <vt:lpstr>HEAT TRANSFER IN Fully Developed Turbulent Forced Convection in a Duct</vt:lpstr>
      <vt:lpstr>HEAT TRANSFER IN Fully Developed TFC in a Duct: Viscous Sublayer</vt:lpstr>
      <vt:lpstr>HEAT TRANSFER IN Fully Developed TFC in a Duct: Buffer layer</vt:lpstr>
      <vt:lpstr>HEAT TRANSFER IN Fully Developed TFC in a Duct : Turbulent Core</vt:lpstr>
      <vt:lpstr>HEAT TRANSFER IN Fully Developed TFC in a Duct : Turbulent Core</vt:lpstr>
      <vt:lpstr>HEAT TRANSFER IN Fully Developed TFC in a Duct : Turbulent Core</vt:lpstr>
      <vt:lpstr>HEAT TRANSFER IN Fully Developed TFC in a Duct</vt:lpstr>
      <vt:lpstr>HEAT TRANSFER IN Fully Developed TFC in a Duct</vt:lpstr>
      <vt:lpstr>Forced convection in a non-circular duct</vt:lpstr>
      <vt:lpstr>70 Years of Research in Forced convection in Tubes</vt:lpstr>
      <vt:lpstr>Forced convection in tubes</vt:lpstr>
      <vt:lpstr>Forced convection for Sustainable Development</vt:lpstr>
      <vt:lpstr>Forced convection in Helical Tubes</vt:lpstr>
      <vt:lpstr>Secondary Flow in Helical Coils</vt:lpstr>
      <vt:lpstr>Heat Transfer in Helical Tubes </vt:lpstr>
      <vt:lpstr>Heat Transfer in Helical Annulus</vt:lpstr>
      <vt:lpstr>PowerPoint Presentation</vt:lpstr>
      <vt:lpstr>PowerPoint Presentation</vt:lpstr>
      <vt:lpstr>Heat Transfer in Helical Coil </vt:lpstr>
      <vt:lpstr>PowerPoint Presentation</vt:lpstr>
      <vt:lpstr>PowerPoint Presentation</vt:lpstr>
      <vt:lpstr>Innovations to Save Material</vt:lpstr>
      <vt:lpstr>PowerPoint Presentation</vt:lpstr>
      <vt:lpstr>PowerPoint Presentation</vt:lpstr>
      <vt:lpstr>Forced convection with Least Material</vt:lpstr>
      <vt:lpstr>nth order Longitudinal Fins</vt:lpstr>
      <vt:lpstr> Research at IIT Dlehi: CFD Analysis</vt:lpstr>
      <vt:lpstr> CFD Analysis</vt:lpstr>
      <vt:lpstr> Geometry dimensions</vt:lpstr>
      <vt:lpstr>CFD Analysis of Test Rig</vt:lpstr>
      <vt:lpstr>PowerPoint Presentation</vt:lpstr>
      <vt:lpstr>        Experimental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880</cp:revision>
  <cp:lastPrinted>2002-01-11T03:20:09Z</cp:lastPrinted>
  <dcterms:created xsi:type="dcterms:W3CDTF">2002-01-11T02:48:10Z</dcterms:created>
  <dcterms:modified xsi:type="dcterms:W3CDTF">2026-04-16T05:05:23Z</dcterms:modified>
</cp:coreProperties>
</file>