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4"/>
  </p:notesMasterIdLst>
  <p:sldIdLst>
    <p:sldId id="1299" r:id="rId2"/>
    <p:sldId id="1308" r:id="rId3"/>
    <p:sldId id="1359" r:id="rId4"/>
    <p:sldId id="1240" r:id="rId5"/>
    <p:sldId id="1300" r:id="rId6"/>
    <p:sldId id="1264" r:id="rId7"/>
    <p:sldId id="1278" r:id="rId8"/>
    <p:sldId id="1265" r:id="rId9"/>
    <p:sldId id="1351" r:id="rId10"/>
    <p:sldId id="1350" r:id="rId11"/>
    <p:sldId id="1352" r:id="rId12"/>
    <p:sldId id="1353" r:id="rId13"/>
    <p:sldId id="1354" r:id="rId14"/>
    <p:sldId id="1355" r:id="rId15"/>
    <p:sldId id="1358" r:id="rId16"/>
    <p:sldId id="378" r:id="rId17"/>
    <p:sldId id="379" r:id="rId18"/>
    <p:sldId id="341" r:id="rId19"/>
    <p:sldId id="342" r:id="rId20"/>
    <p:sldId id="1275" r:id="rId21"/>
    <p:sldId id="1276" r:id="rId22"/>
    <p:sldId id="1277" r:id="rId23"/>
    <p:sldId id="1360" r:id="rId24"/>
    <p:sldId id="1301" r:id="rId25"/>
    <p:sldId id="257" r:id="rId26"/>
    <p:sldId id="258" r:id="rId27"/>
    <p:sldId id="259" r:id="rId28"/>
    <p:sldId id="261" r:id="rId29"/>
    <p:sldId id="301" r:id="rId30"/>
    <p:sldId id="1285" r:id="rId31"/>
    <p:sldId id="260" r:id="rId32"/>
    <p:sldId id="278" r:id="rId33"/>
  </p:sldIdLst>
  <p:sldSz cx="9144000" cy="6858000" type="screen4x3"/>
  <p:notesSz cx="6858000" cy="89979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CC00"/>
    <a:srgbClr val="FF33CC"/>
    <a:srgbClr val="000099"/>
    <a:srgbClr val="3366FF"/>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8235" autoAdjust="0"/>
    <p:restoredTop sz="93969" autoAdjust="0"/>
  </p:normalViewPr>
  <p:slideViewPr>
    <p:cSldViewPr>
      <p:cViewPr varScale="1">
        <p:scale>
          <a:sx n="74" d="100"/>
          <a:sy n="74" d="100"/>
        </p:scale>
        <p:origin x="960" y="56"/>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varScale="1">
      <p:scale>
        <a:sx n="1" d="1"/>
        <a:sy n="1" d="1"/>
      </p:scale>
      <p:origin x="0" y="-802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1" Type="http://schemas.openxmlformats.org/officeDocument/2006/relationships/slide" Target="slides/slide32.xml"/></Relationships>
</file>

<file path=ppt/ink/ink1.xml><?xml version="1.0" encoding="utf-8"?>
<inkml:ink xmlns:inkml="http://www.w3.org/2003/InkML">
  <inkml:definitions>
    <inkml:context xml:id="ctx0">
      <inkml:inkSource xml:id="inkSrc0">
        <inkml:traceFormat>
          <inkml:channel name="X" type="integer" max="2646" units="cm"/>
          <inkml:channel name="Y" type="integer" max="800" units="cm"/>
          <inkml:channel name="T" type="integer" max="2.14748E9" units="dev"/>
        </inkml:traceFormat>
        <inkml:channelProperties>
          <inkml:channelProperty channel="X" name="resolution" value="95.86957" units="1/cm"/>
          <inkml:channelProperty channel="Y" name="resolution" value="51.6129" units="1/cm"/>
          <inkml:channelProperty channel="T" name="resolution" value="1" units="1/dev"/>
        </inkml:channelProperties>
      </inkml:inkSource>
      <inkml:timestamp xml:id="ts0" timeString="2023-08-08T03:31:06.494"/>
    </inkml:context>
    <inkml:brush xml:id="br0">
      <inkml:brushProperty name="width" value="0.05292" units="cm"/>
      <inkml:brushProperty name="height" value="0.05292" units="cm"/>
      <inkml:brushProperty name="color" value="#FF0000"/>
    </inkml:brush>
  </inkml:definitions>
  <inkml:trace contextRef="#ctx0" brushRef="#br0">11460 8905 0</inkml:trace>
  <inkml:trace contextRef="#ctx0" brushRef="#br0" timeOffset="3343.54">10220 13791 0</inkml:trace>
</inkml:ink>
</file>

<file path=ppt/ink/ink2.xml><?xml version="1.0" encoding="utf-8"?>
<inkml:ink xmlns:inkml="http://www.w3.org/2003/InkML">
  <inkml:definitions>
    <inkml:context xml:id="ctx0">
      <inkml:inkSource xml:id="inkSrc0">
        <inkml:traceFormat>
          <inkml:channel name="X" type="integer" max="3286" units="cm"/>
          <inkml:channel name="Y" type="integer" max="1080" units="cm"/>
          <inkml:channel name="T" type="integer" max="2.14748E9" units="dev"/>
        </inkml:traceFormat>
        <inkml:channelProperties>
          <inkml:channelProperty channel="X" name="resolution" value="119.05797" units="1/cm"/>
          <inkml:channelProperty channel="Y" name="resolution" value="69.67742" units="1/cm"/>
          <inkml:channelProperty channel="T" name="resolution" value="1" units="1/dev"/>
        </inkml:channelProperties>
      </inkml:inkSource>
      <inkml:timestamp xml:id="ts0" timeString="2024-01-08T02:29:26.166"/>
    </inkml:context>
    <inkml:brush xml:id="br0">
      <inkml:brushProperty name="width" value="0.05292" units="cm"/>
      <inkml:brushProperty name="height" value="0.05292" units="cm"/>
      <inkml:brushProperty name="color" value="#FF0000"/>
    </inkml:brush>
    <inkml:context xml:id="ctx1">
      <inkml:inkSource xml:id="inkSrc2">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1" timeString="2024-01-08T02:29:48.306"/>
    </inkml:context>
  </inkml:definitions>
  <inkml:trace contextRef="#ctx0" brushRef="#br0">11634 12774 0,'0'25'63</inkml:trace>
  <inkml:trace contextRef="#ctx0" brushRef="#br0" timeOffset="18340.75">19522 1885 0</inkml:trace>
  <inkml:trace contextRef="#ctx1" brushRef="#br0">20019 15575 384 0,'0'0'111'0,"0"0"0"16,0 0-103-16,0 0-17 0,0 0 0 16,0 0 2-16,0 0 5 15,0 0-1-15,0 0-48 16,0 0-55-16,0 0 0 15,0 0-3-15,0 0-6 16,0 0 19-16</inkml:trace>
  <inkml:trace contextRef="#ctx0" brushRef="#br0" timeOffset="25318.22">5457 13618 0,'25'0'31</inkml:trace>
</inkml:ink>
</file>

<file path=ppt/ink/ink3.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1-08T04:13:05.686"/>
    </inkml:context>
    <inkml:brush xml:id="br0">
      <inkml:brushProperty name="width" value="0.05292" units="cm"/>
      <inkml:brushProperty name="height" value="0.05292" units="cm"/>
      <inkml:brushProperty name="color" value="#FF0000"/>
    </inkml:brush>
  </inkml:definitions>
  <inkml:trace contextRef="#ctx0" brushRef="#br0">10824 15120 103 0,'-8'-7'21'0,"3"4"-67"0,1 0-31 0,-1 1 77 0,5 2 0 0,0 0 0 0,0 0 0 0,0 0 0 0,-1 0 0 0,0 0 0 0,0 0 0 0,1 0 0 0,-1 0 0 0,-1 0 11 0,0 0-5 0,0 0 7 16,-30-2-1-16,32 2-2 0,0 0 2 15,-1 0-2-15,0 0 2 0,0 0 2 0,1 0 0 0,-1 0 3 16,-1 0 22-16,1 0-8 0,0 0 15 0,-1 0-14 16,1 0 0-16,-2 1 26 0,1 0 6 0,-31 8 13 15,33-9 52-15,-1 0-41 16,0 0 9-16,-20 0-20 0,15-1-11 0,0 0-8 15,1-1-13-15,0 2 7 0,-1 1-5 0,1-1-14 0,0 1 8 0,0-1-11 16,1 1-20-16,-2-1 9 16,2 2-13-16,4-2 13 0,0 0-9 0,0 0-4 0,0 0 4 0,0 0-5 15,0 0-3-15,-1 0 5 0,0 0-4 0,1 0 6 16,0 0 12-16,0 0-8 16,0 0 12-16,7-1-11 0,-1-2 0 0,3-2 7 0,1-1-5 0,4 0 7 15,3-2-6-15,1-2-1 16,5-1-3-16,3-3 2 0,2-2 0 0,1-1-21 15,0-1 4-15,6 2-10 0,-1 2 20 0,3 1-12 16,1 0 9-16,-4 0-12 0,-2 1 0 16,-3 2 10-16,-2 1-10 0,-4 3 12 0,-4 1-1 15,-2 1-6-15,-2 3 6 0,-3-1-8 0,-3 2-7 16,-1 0 11-16,-3 0-2 0,-2 3 5 0,1 2-6 0,-4 1 6 16,-5 1-3-16,2 3 5 15,-6-1-13-15,2 4 10 0,-2 0-11 0,-3 2 12 0,-1 3-1 0,-3 1-2 0,0 4 10 16,0-2-10-16,-2 2-10 15,-1-1 12-15,-1 1-2 0,1 3 8 16,0 0 2-16,-6 5 1 0,7 1 2 0,-5 0-1 16,2 1-2-16,6-6-8 0,-2-2-2 0,4-4 0 15,3-2 1-15,3-1-3 0,0-2 2 0,4-2-3 16,1 0 3-16,2-3 3 0,0-1-6 0,0-2 3 16,7 0-2-16,-2-4 4 0,3-1 6 15,3-2-3-15,0-2-4 0,5-3 5 0,0-1-10 16,4-4 6-16,2 0 2 15,4-4-3-15,5-1 6 0,1-2-6 0,-3-2-8 0,2-3 16 0,4-2-4 16,0-1 10-16,2 0-1 0,7-5-10 0,0 1 6 16,6-4-7-16,1-3 5 0,2 3 6 0,4-2 4 15,-2 1 1-15,2 0-7 0,1-1 11 0,3 0-4 0,8 0 8 0,-1-1-6 0,3-1-3 16,-1 1-9 0,0 2 7-16,0-1 10 0,5 1-11 0,-1-3 8 15,-1 2-12-15,-3 1-7 0,-3 2 7 0,-1 1-6 0,0 3 7 0,6 1-8 16,-7 2 0-16,-3 2-4 15,-11 3 3-15,-5 0-2 0,-7 2 0 0,-3 3 5 16,-4 4-2-16,-5 0 4 0,1 0-5 16,-2 1 2-16,-9 0-2 0,0 1 4 0,-4 4-10 15,-8 1 0-15,2 3-5 0,-2 1-6 0,-5-1-11 16,0 0-3-16,0 0-3 0,-7 3 3 0,1 1-18 0,-5-3-7 0,-1 1-6 16,1 3-25-1,-5-3-19-15,4 4-28 0,-6 1-2 0,-3-4-96 16,1 3-32-16</inkml:trace>
  <inkml:trace contextRef="#ctx0" brushRef="#br0" timeOffset="799.54">10768 15035 29 0,'-9'-3'59'0,"0"0"-2"0,1 2 0 0,0 1-1 0,1 0-17 0,1 0 32 16,1 0 16-16,-2 0 8 0,1-1 30 0,3-1-34 0,-3 0 1 16,3-1-8-16,0 1-16 0,0 0 4 0,2-1-20 15,0 0 18-15,0-1-21 0,1-1-11 0,-2 1 0 16,2 2-6-16,0 2-18 0,0 0-4 15,0 0-4-15,0 0 0 0,0 0-3 0,0 0-7 16,0 0-3-16,-8 5-3 0,4 4-11 0,-1 3 21 16,-3 3-11-16,-2 3 13 0,-1 3-2 0,-5 4 1 15,-1 2 11-15,-11 8-7 0,2 0 9 0,-2 4-1 16,-4-1-6-16,9-2 4 0,-1 0 2 0,2-4-6 16,-1 1 10-16,0-3-10 0,0 0-10 15,3-3 16-15,0-3-14 0,2-4 16 0,0 1-13 0,3-4 4 16,1-2 3-16,2-2-1 0,3-5 6 15,1-1-1-15,2-3 0 0,3-2 1 16,3-2 6-16,0 0-5 0,0-6-1 0,2-3-2 16,4-3-11-16,0-3-2 0,2-3-17 0,1-2 7 15,1 1-27-15,1-2 2 0,3 2 0 0,0 3-1 16,2 2 4-16,0 6 8 0,-1 2-1 0,-2 5 1 16,1 1 7-16,0 5-1 0,-1 3 6 0,1 1-6 15,1 1 8-15,-1 4 5 0,0-2 3 0,2 2 0 16,-4 0 17-16,1-2-6 0,5-1 10 0,-6-1-9 0,1 0 0 15,3 0 14-15,-3 0-3 16,2-4 7-16,2-4-2 0,-2 0 4 0,-1-4-1 16,-3-1 3-16,1-2-9 0,-2-6 12 0,1 2-3 0,1-8 7 0,-1 0-11 15,1-5 2-15,0-4-5 0,-3-3 5 16,1-3-1-16,-3-1-14 0,0-2 7 16,-1-2-8-16,-3 1 12 0,0-2-19 0,-3 1-6 0,0 4-4 15,-2 4-19-15,0 11 14 0,1 3-1 16,-3 8 5-16,0 4-2 0,-1 3 2 15,1 5-1-15,-3 2 1 0,1 1 7 0,1 2-10 16,-1 0 2-16,2 0-6 0,1-2 14 0,2 2-36 16,0 1-44-16,2 2-4 0,0-3-165 0,3 2-186 15</inkml:trace>
  <inkml:trace contextRef="#ctx0" brushRef="#br0" timeOffset="4033.56">12800 16775 269 0,'0'0'46'0,"0"0"105"0,-12-2-41 0,4 0 36 0,1 0-131 0,7 2-4 0,0 0 3 0,0 0-5 16,0 0-14-16,0-1 18 0,0 0 5 0,0 0 9 15,0 0 50-15,1-1 2 0,-1 0 7 0,1 0-7 16,1 0-30-16,10-29-20 0,-12 31-17 0,0 0 6 16,0 0-4-16,1 0-15 0,0 0 10 0,0 0-13 15,0 0-6-15,0 0 17 0,1 0-9 0,-2-1 13 16,1 1 2-16,0 0-1 0,0 0 10 15,0 0-8-15,0 0-4 0,0 0 13 16,1 0-13-16,-1 0 15 0,-1 0 0 0,1 0-9 0,0 0 13 16,25-9-10-16,-18 5 10 0,2-2-3 0,3-1-8 15,2-1 6-15,-2-2 3 0,2 0-10 0,0 0 7 16,-1 0-7-16,2-1 2 0,0-2-14 16,-3 1 1-16,0 0-5 0,-2 0 2 0,1 5 1 15,-3 0-1-15,-1 1 2 0,0 1 2 0,-3 0-3 16,-1 1-2-16,0 2 0 0,0-2 6 0,-1 2-9 15,-3 2 2-15,0 0-7 0,0 0-20 0,0 0-56 16,0 0-31-16,0 0-9 0,0-1-73 0,0 0-104 16</inkml:trace>
  <inkml:trace contextRef="#ctx0" brushRef="#br0" timeOffset="4382.14">13040 16291 1070 0,'-13'-13'189'0,"8"4"-151"0,-3 1 12 0,4 4-48 0,-1 2-13 16,5 2 2-16,0 0-10 0,0 0 4 15,0 0-25-15,0 0 33 0,0 0 3 0,0 0 11 16,0 0 34-16,0 0 7 0,0 0-8 0,0 0 1 16,0 0-53-16,1 0 16 0,12 5-4 0,-7-1 10 15,-3 2-12-15,5 1 1 0,-6 1-3 0,4 1 3 16,1 3-6-16,1 2 8 0,6 2-1 0,-6 1 7 15,0 0 4-15,0 3-3 0,0 0 2 16,4 4-3-16,0-2-3 0,0-1 13 0,-4-1-10 0,5 0 11 16,-1 0 0-16,-3 0-16 0,4-1 12 15,-6 0-13-15,0-1 12 0,0 0-6 0,-1-4-2 0,3 0-1 16,-6-3 13-16,2-3-1 0,2 0 7 16,-4-4-6-16,4 0-2 0,-2-3-23 0,0 0-19 15,1-1-2-15,-4-3-47 0,4-1-75 0,-4-5-47 16,1-1-11-16,0-1-83 0</inkml:trace>
  <inkml:trace contextRef="#ctx0" brushRef="#br0" timeOffset="4663.55">13306 16310 629 0,'-6'-9'129'16,"4"2"306"-16,-2 1-328 0,4 6-66 15,0 0-20-15,0 0-6 0,0-1-9 16,0 0-7-16,0 0 9 0,0 0-8 0,0 0 11 0,0 0 28 15,0 0-6-15,0 1 13 0,0 0-25 16,0 0-18-16,0 0 2 0,-5 11-4 0,5-2 1 16,1 1 9-16,1 2-6 0,0 2 7 0,2 1-9 15,0 1-4-15,0 2 2 0,3-2-2 16,-2 2 0-16,0 0 13 0,2-2-3 0,0-1 9 0,-2-3-11 16,4 2 1-16,-2-3 0 0,0-2 1 0,0 4-5 0,0-7 17 15,1 1-6-15,0-3 11 0,-2-4-10 0,2 0 9 16,-1-1-12-16,1-3 11 0,0 0-26 0,3-5-49 15,0-3-15-15,-3 0-13 16,2-2-33-16,-1 0-63 0,-3-3-53 0,1-1-2 16,-6-2-65-16</inkml:trace>
  <inkml:trace contextRef="#ctx0" brushRef="#br0" timeOffset="5130.26">13528 16156 540 0,'-7'-8'88'0,"2"-1"357"0,-1 4-430 0,6 5-19 16,0 0-10-16,0 0-5 0,5-6-50 0,-2 2 28 15,-2-1-1-15,0-1 15 0,3 1 45 0,-1-1 42 16,-1 1 11-16,-1 1 6 0,4-2-17 0,-2 1-9 0,-1 0-8 16,7 5 4-16,-4-2-19 0,2 2 0 15,1-1-9-15,-5-3 8 0,4 2-10 0,-1-1 10 16,3 2-8-16,2 2 8 0,-3 2-7 0,9 5-15 15,0 0 4-15,1 1-9 0,1 1-4 0,-3 2 5 16,1 3-7-16,-1 4 6 0,-4 1 0 0,0 1 0 16,-3 0 3-16,-3 0-3 0,0 0 2 0,-2 1 4 15,-3-1 5-15,-1 0-3 0,-3 1-3 0,0-2 6 16,-2-1-5-16,-1-1 8 0,-1-1-1 16,1-2 1-16,-2-2-4 0,0-4 3 0,0 0 13 15,-2-3-2-15,1-1 12 0,3-2-10 0,1-2-3 0,-1-1 11 16,4-4-9-16,-4-2 12 15,1-2-4-15,2-4-20 0,-3-2 7 0,8-1-13 16,0-2 0-16,1-2-6 0,5 1-9 0,-3 1 4 16,1 1-5-16,3 5-6 0,-3 2 6 0,1 3-8 15,-1 1-4-15,0 3 10 0,-2-1-10 0,-1 3 10 16,1 0 2-16,-3 1-3 0,1 2 10 0,-1-1-8 16,-1 1 4-16,0 0 6 0,0 0-10 0,1 1 9 15,-1 0 6-15,2 1-26 0,-1-1-20 0,1-1-9 16,0 1-76-16,1-2-64 0,-2 2-57 15,-1-3-1-15,0-1-63 0</inkml:trace>
  <inkml:trace contextRef="#ctx0" brushRef="#br0" timeOffset="5732.99">13552 16157 303 0,'-5'-7'391'0,"3"0"-243"0,2-2-85 0,-1 1-9 0,1 3-54 0,2-1 15 16,-2 1-10-16,6 0 14 0,2-1 0 0,1 5 25 0,0-4 10 16,-1 3 3-16,-3-1-4 0,-1 3-20 0,-4 0-14 15,6 1 4-15,-1 4-9 0,-1-3-1 0,5 6 7 16,-2-1-7-16,4 6-5 0,1 0 2 15,1 4-3-15,0 3 4 0,-1 0 7 16,1 3-12-16,-3-1 8 0,-1 4-9 0,0-1 10 16,-1 0-11-16,1 3 0 0,-2-2-2 0,0-1 9 15,0-1 1-15,-3-2 3 0,0-3-2 16,-2-1-2-16,-1-4-2 0,0 0 2 0,-1-3 0 16,0-2-1-16,-1-1 15 0,0-3-2 0,0-1 9 15,0-2 2-15,-2 0 5 0,-1-2 6 0,2-4-2 16,-3-1-2-16,-1-3-11 0,2-3-1 0,-4 2-1 15,0-7-14-15,-1-2 7 0,0-3-11 0,2-5 11 16,-1-1-5-16,-1-5-14 0,1-1 4 0,-6-8-6 16,7 6 10-16,1-3-15 0,4 1 1 0,6 3-7 15,0-4 3-15,9 7-10 0,0 3-1 0,1 5-3 16,2 7 2-16,0 4 7 0,-1 4 1 0,0 4 0 16,-3 2 4-16,2 2 3 0,-3 4 5 15,2 0-3-15,0 2-2 0,0 2 16 0,-1-1 2 0,1 4 7 16,-1 1-9-16,2 3-3 0,0 2-4 15,2 1 3-15,1 2 0 0,-3 3-1 16,-3-1 2-16,1 0 0 0,-6-2 5 0,7 0-11 0,-4-3 2 0,3 2-3 16,1-4 6-16,-5-2-1 0,1 0-1 15,-2-3 1-15,2 0 12 0,-5-1-6 16,2-2-1-16,-3 1-5 0,0-4-17 0,-2-1-70 0,-1-3-21 0,0 0-18 16,0 0-42-16,0 0-72 15,-14-2-34-15,3-3-21 0,-4-1-75 0</inkml:trace>
  <inkml:trace contextRef="#ctx0" brushRef="#br0" timeOffset="5898.52">13702 16363 902 0,'-5'0'156'0,"-4"0"-12"0,2 0-9 0,2 1 6 16,5-1-75-16,0 0-28 0,0 0-13 0,-3-5-2 0,11-1-29 0,3-3 16 16,2-3-1-16,3-4 7 0,2-1 4 0,2-4-10 0,4-2 1 0,-3-5-5 15,3-1-10-15,-2 2 9 16,1-5-17-16,-2 4 9 15,-5-1-79-15,4-5-89 0,-8 2-54 0,1-2-12 16,0-1-107-16</inkml:trace>
  <inkml:trace contextRef="#ctx0" brushRef="#br0" timeOffset="6223.13">14070 15658 497 0,'0'-4'391'0,"0"4"-173"0,0 0-80 15,0-1 8-15,0 0-68 0,-1 0-24 0,-1 0-4 0,-8-14-5 16,15 12-16-16,0-3-4 0,6 2 2 0,0 3-1 15,6-3-2-15,1 3-5 0,4-2 4 16,0 0-5-16,0 3-11 0,1 2 5 16,1 2-10-16,-1 4 9 0,1 4-4 0,0 0-10 0,-5 6-1 15,-1 4-2-15,3 0 6 0,-5 3-3 0,1-2 0 16,-7 2-2-16,-3-2 7 0,-5 0-1 0,-2 1 9 16,0 1-8-16,-2-1 4 0,-3 0 9 0,2-2-1 15,-8-1 5-15,-2-2-5 0,0-4 6 16,0 1-1-16,-1-5 6 0,5 1 1 0,-1-3-5 15,-3-3 5-15,4-1-4 0,-2-3 2 0,3-3 6 16,0-2-9-16,0-2 10 0,1-2-5 0,1-4-27 16,2 0-6-16,-2-5-8 0,4-2-22 0,2-4-18 15,0-4-8-15,2-1-4 0,4 2-2 0,3 2-12 16,1 2 2-16,4 3-9 0,-1 3 1 0,1 1-39 16,3 5-41-16,-2 0-4 0,0 0-116 0</inkml:trace>
  <inkml:trace contextRef="#ctx0" brushRef="#br0" timeOffset="6460.26">14605 15468 799 0,'0'-22'123'0,"0"4"181"15,0 0 123-15,0 6-325 16,3 3-38-16,2 4-44 0,0 1-11 0,2 4-9 16,0 0-25-16,2 2 2 0,1 1-2 0,1 1 1 0,0 1-3 0,2 1 27 15,-2 3 1-15,-1 0 13 0,2 2 9 16,-2 3-10-16,0-1 4 0,-1 5-6 0,0 0-6 15,2 1 10-15,0 2-14 0,-2 0 12 16,-1 3-1-16,1 2-6 0,-1 1 9 0,-1 2-9 16,4-2 3-16,-6-2 4 0,1-2-2 0,-3-2 2 15,-3 2-12-15,3-5-33 0,-1-4-13 0,-1-3-9 16,-1-2-40-16,-1-3-30 0,-3-1-30 0,1-3-2 16,3-2-60-16,-7-1-90 0</inkml:trace>
  <inkml:trace contextRef="#ctx0" brushRef="#br0" timeOffset="6716.36">14458 15409 1619 0,'-4'-3'71'0,"4"3"-39"0,0 0-11 0,0 0-7 16,0 0-32-16,2-1-7 0,12-10 5 15,-3 6-1-15,6-3 28 0,0-1 3 0,0-2 6 16,5-4-1-16,-3-1 9 0,6-5-11 0,2-1 1 15,1-2-3-15,2-3 3 0,-1 2-10 16,3-2 2-16,-3 4-3 0,0 2 3 0,-3 5-7 0,-3 0-13 16,2 3 2-16,1 3-37 0,0 2-22 0,3 2-14 15,-3 0-3-15,-7 0-25 0,0 2-26 0,0 2-29 16,-5 2-2-16,1 0-70 0</inkml:trace>
  <inkml:trace contextRef="#ctx0" brushRef="#br0" timeOffset="7035.54">14294 16390 1088 0,'-3'5'193'0,"-3"1"-158"16,5 0-13-16,0-1 2 0,3 2-41 0,4-4 20 15,1 1 4-15,4-4 5 0,-1-4 5 0,5-1 4 16,1-7-7-16,4-5 7 0,1-3 3 0,6-3-2 16,0-3 6-16,9-2-3 0,6-1 11 0,2-7-18 15,6-1 7-15,-5-3-10 0,0-1-5 0,0 5-3 16,-3-1-2-16,-1 4 0 0,1 1-5 16,-2 0 7-16,4 1-4 0,-6 2 6 15,0 0-3-15,-6 4-5 0,-1 2 1 0,-6 0-2 16,-1 0-10-16,-1 4 7 15,-6 3-26-15,-1-1 15 0,-3 5-43 0,-1 6-74 0,4-2-15 0,-4 7-28 0,0-2-76 0,-3 0 3 32</inkml:trace>
  <inkml:trace contextRef="#ctx0" brushRef="#br0" timeOffset="7866.25">14590 16453 869 0,'-2'0'94'0,"-1"-3"306"0,1-1-399 15,5-2-28-15,1-2-13 0,6 0-1 16,5-2 4-16,1-1 16 0,0 0 20 0,0-3-4 15,1 2 32-15,-2-1 54 0,2 2-13 0,0 1 26 16,-1-1-30-16,5 4-41 0,2 0 2 0,3 1-16 16,1 3-14-16,-2 2 6 0,-2 1-5 0,-1 4 6 15,0 2-6-15,1 2-3 0,-6 1-3 0,0 3 0 16,-1 0-9-16,-5 2 4 0,0 2-6 0,-5 0 5 16,0 1 4-16,-6 2 11 0,0-2 3 0,-2 2 1 15,-4 0 2-15,-2 1 0 0,-2 2 6 0,-6-2-4 16,-1 0 1-16,-1 1-2 15,-2-3-2-15,1-1 2 0,3 0 5 0,-4-5 0 0,5 1 1 0,0-4 0 16,0-3-1-16,3-1 8 0,1-3 2 0,4-1 4 16,-1-2 4-16,4-5 8 0,1-2-20 15,1-3 13-15,2-2-43 0,0-6-18 0,4-2 0 0,2-5-10 16,5-4-27-16,6-2-15 16,-1-1-15-16,4 1 5 0,-2 2 15 0,6 2 18 15,4 3 22-15,-1 3-10 0,1 1 20 0,-6 7-25 0,-3 1-2 16,1 3-4-16,-4 1 37 0,0 1 14 15,-2 0 13-15,-2 0-5 0,0 1-10 0,-3 0 22 16,1 0-7-16,-3 1 17 0,0-1 18 0,-2 1 50 16,2-1-37-16,-2 2 32 0,0 0-89 0,1 1 48 15,-2 0-1-15,1-1 16 0,-4-2-10 0,2 3-15 16,0 0 6-16,-1 0-11 0,1 3-16 16,1-2 7-16,-1 2-10 0,-2-1 11 0,-1 2-1 15,0 0-21-15,0 0 9 0,0 1-12 0,0 0 16 0,5 16-6 16,-5-11 2-16,0 2-3 15,-1-1 12-15,-3 2-12 0,0 0 6 0,0 3-9 0,1-1-2 16,2-2 17-16,-2 0-11 0,2-1 13 16,0-1-14-16,-1-1 7 0,0 0 4 0,0-2 0 15,1 0-8-15,1-2 7 0,0-2-4 0,0 0 7 16,0 0 4-16,0 0 0 0,0 0 4 0,0 0-2 16,1 0 12-16,10-9-22 0,-6 3 10 0,0-3-14 0,1 0 6 15,-2-3 2-15,0-2-10 0,1-4 8 0,0 1-15 16,-2-6-13-16,3 3 7 0,3 1-10 0,-6 0 12 15,4 11-4-15,-1 2-2 0,-6-2 2 16,0 8 11-16,0 0-13 0,0 0 2 16,1 6-9-16,5 0-6 0,-5 7 18 0,0-2 3 15,0 5 5-15,-2 0 5 0,3-1 6 0,1 2-2 16,2-3 5-16,0-2-7 0,2 1-1 0,1-2-2 16,2-1 4-16,4-2 14 0,2-1-24 0,-3-2-6 0,8-2-11 15,-3-2-54-15,6-2-163 16,3-3-111-16</inkml:trace>
  <inkml:trace contextRef="#ctx0" brushRef="#br0" timeOffset="9601.44">10372 17476 383 0,'-1'-3'349'0,"1"3"-141"0,0 0-214 0,0 0 0 0,8-8-13 0,0 4 17 16,3-2-10-16,0-1 12 0,0 2 12 15,-2-5 7-15,2 3 12 0,5-4-8 0,6-2-1 0,-4 1 15 16,5-4-9-16,-1-1 12 0,0 0-1 0,8 1-20 16,0-3 9-16,2-2-14 0,2-1-5 15,3-4 15-15,-1-1-5 0,5-2 10 0,0 3-6 0,4 0-5 16,0-1-7-16,6-1 2 16,0-1-18-16,1 0 11 0,-2 1-6 0,-6 2 7 15,0 3-7-15,2 3 2 0,-3-2 3 0,1 2-1 0,-2-2-5 16,0-2 5-16,0 0-4 0,-2 0 8 15,-1 0 22-15,-4 0 8 0,-3 0 9 0,0 2-6 16,-3 1-26-16,-2 1 9 0,-1 1-20 0,-5 1 18 16,-7 2-13-16,4 1-6 0,-3 3 11 0,-2 3-8 15,5 2 10-15,-8 2-14 0,-5-2 0 0,0 3-5 0,-2 2-19 16,-2 0-14-16,-1 2-14 0,-1 1 1 16,-5 0-18-16,1 4 9 0,-4 1-20 15,-2 0 8-15,1 3-57 0,-5 0-95 0,5 1-45 0</inkml:trace>
  <inkml:trace contextRef="#ctx0" brushRef="#br0" timeOffset="10160.93">10348 17309 527 0,'-7'-6'55'0,"1"1"188"0,6 5-243 0,0 0-13 0,0 0 0 0,-8 8-6 0,7-2 0 0,-2 2 19 0,1-1-9 16,-2 3 11-16,-2 0 2 16,0 3 1-16,-2 3 12 0,-1 1-10 0,-3 5-3 0,0 2 11 0,-3 2-18 15,0 4 15-15,-1 2-8 0,0-1 0 0,-2-1 16 16,1-3-14-16,-1-2-2 16,2-3 7-16,-2 0-12 0,2-6 11 0,3-1-5 0,1-5 5 0,2-2 4 0,4-4-3 15,-2-2-7-15,2-1 14 16,2-2-16-16,0-2 16 0,4-3-12 0,1-4-6 0,4 0 0 15,1-6-7-15,2-1-18 0,6-1 16 16,3 0-7-16,4 2 9 0,3 2-3 0,-4 4 10 16,2 3 0-16,-2 5 0 0,1 2-22 0,-2 6 20 15,2 2-9-15,-3 4 13 0,1 1 0 0,-1 1-1 16,-4-1 6-16,0 2-7 0,-3-2-12 0,0-1 25 0,0-2-15 16,-3-1 22-16,-4-2 1 0,0-3-7 15,1 0 15-15,-3-4-13 0,0 0 6 0,-2 0 14 0,-1-5-6 0,-2-1 8 0,-2-2-26 0,0-5-34 16,-2-2-1-16,2-4-11 15,-2 0 0-15,0-1 13 0,0-1-19 0,1-2 14 0,1-2-25 16,-1 1-35-16,3-1-4 0,-1 2-13 0,2 2-12 16,2 7-18-16</inkml:trace>
  <inkml:trace contextRef="#ctx0" brushRef="#br0" timeOffset="10929.55">7618 17534 569 0,'-6'-7'82'0,"3"0"129"0,-2-1 63 0,2 0-200 0,0 3-46 0,1 1-10 16,2 4-6-16,0 0-2 0,0 0-24 0,0 0 3 15,0 0-11-15,0 0 9 0,1 0 3 0,0 0 3 16,1 0 3-16,16 5-4 0,-11 0-8 0,-2 4 17 15,6 0-5-15,-1 3 8 0,1 2 7 0,2 1-9 16,-2 5 9-16,3-1-11 0,1 3 6 0,2 4-6 0,0 3 0 16,-1 0-1-16,0 1 5 0,-2-1-1 0,2-2 4 15,-2-3-4-15,-1 1-8 0,-1 4 12 0,-4-2-7 0,1-1 10 16,-3-3-4-16,0-5 2 0,2-3 2 16,1 0-2-16,-3-2-4 0,-3-4 7 0,1-2 5 0,-5-3-1 15,1-1 5-15,0-3-4 0,0 0 8 0,0 0-1 16,0 0 26-16,2-9-24 0,-6 2 3 0,2-5-7 15,-4-3 3-15,0-4-7 0,-2-3 1 16,-1 1-3-16,1-6-11 0,0 3 7 0,6-3-8 0,1-1 8 0,1 4-8 16,0 0-12-16,0 3 3 0,0 7-6 15,3 3 0-15,5 4-1 0,0 4-7 0,6 3 5 16,1 2 5-16,-2 4 3 0,2 1 10 0,1 4-4 16,0 3 5-16,0 2 4 0,0 0-6 0,-1 0 5 0,-2 1 4 15,1 4-3-15,-2-2 2 0,-1-2-5 0,0 1-2 0,-2-1 8 16,-1 2-6-16,0 1 6 0,-2-1 1 15,0-2-7-15,-2-3 11 0,1-2-11 0,-3-1 12 0,0-4-3 16,0 0-5-16,0-4 1 16,-1 1-26-16,-1-4-55 0,0 0-24 0,1-7-8 0,0-1-61 0,-1-4-119 15</inkml:trace>
  <inkml:trace contextRef="#ctx0" brushRef="#br0" timeOffset="11391.75">8209 17529 769 0,'0'-3'136'0,"0"1"488"0,0 2-625 0,0 0-30 15,0 0-3-15,0 0-3 0,8 4 33 0,-2 0-6 16,-2 1 10-16,3 2-11 0,-2-3-3 0,5 4 22 16,-1-1-7-16,1 0 14 0,0 3 6 0,3-2-10 0,2 1 8 0,4 1-9 15,-1-1 5-15,1 1-6 0,1 1-7 0,-2 1 3 16,0 1-1-16,-2 3 3 0,-2-1 4 0,1 1-4 15,-2 0-8-15,-2 0 11 0,-1-1-4 0,-1 2 9 16,-2-4-3-16,-2 0-3 0,-1 3 5 0,-2-4-3 0,-1-1 11 16,-1-2-11-16,-2-1 4 0,1-2-6 0,-3 0 11 0,1-4-2 15,1 2 3-15,-2-2-2 0,0-1 0 0,-4-1 4 16,1-5-5 0,-1-2 4-16,0-3-16 0,-2-1 0 0,-1-2-5 0,1-4 3 0,0-5-7 0,1-4 4 15,0-2-10 1,0-3 7-16,1 0-19 0,5-3 5 0,3 3-2 0,3 3 2 0,5 3-5 15,1 4 0-15,2 1 6 0,1 6-3 16,-2 2 17-16,1 3-4 0,2 3 1 0,-2 3-2 16,2 3-6-16,1 5 22 0,0 2 0 0,-1 1 8 0,-1 3-6 0,1 1-1 0,-3 2 0 15,1 2 0-15,1 0-5 0,-2 1 9 16,0 0 1-16,-2-2 3 0,1 0-11 16,0 0-2-16,-1-3-5 0,1 2 6 0,-4-1 9 0,1-3-6 15,-2-1-1-15,1-2-1 0,-2-1 5 16,-2-2-32-16,-1-4-21 0,0 0-7 0,0 0-71 0,0 0-30 0,0 0-77 0,3-6 19 15,-6-2-161-15</inkml:trace>
  <inkml:trace contextRef="#ctx0" brushRef="#br0" timeOffset="11547.62">8466 17709 928 0,'-3'3'154'0,"1"-1"-75"0,0 1-17 0,2 0-1 0,2 2-55 0,1-2-5 0,1 1 12 0,1 1-11 0,-1-3 2 16,2-1 27-16,2-2-12 0,1-5 19 0,1-2-3 0,2-5-14 31,-1-3 10-31,4-3-14 0,0-4-17 0,2 0-1 16,-2-1-34-16,4-1 15 0,-2-1-86 0,-3 2-138 0,2-2-29 15</inkml:trace>
  <inkml:trace contextRef="#ctx0" brushRef="#br0" timeOffset="11847.23">8866 17100 575 0,'-8'-12'76'0,"3"5"225"16,-3-2 121-16,1 2-350 0,5 2-34 0,-5 0-29 0,0 4 3 16,2-1-11-1,-3 2-5-15,8 0 5 0,0 0-10 0,0 0 11 0,0 0 7 0,0 0-2 0,-19 9 13 16,14-4-12 0,1 1-4-16,3 2-1 0,1 3-10 0,0 2 7 15,3 0 1-15,-2 3-6 0,7 1 6 0,-7 3-7 16,1 1-5-16,5 5 12 0,-4 1-12 0,10 2 11 15,-3 5 0-15,3 0-3 0,0 1 9 0,-1 3-7 16,4-2 6-16,-3-1-4 0,0-1-2 0,-1-3 1 0,1 0 9 16,-1-2-9-16,1-2 11 0,-1-2-11 0,1-1 7 15,0-4 5-15,-2-2-7 0,0-4 8 0,-1-3 3 0,1-3-18 16,-2-2-12-16,2-3-7 0,-2-2-52 16,0-6-15-16,-2 0-29 0,5-2 3 0,-6-4-94 0,5-3-89 15</inkml:trace>
  <inkml:trace contextRef="#ctx0" brushRef="#br0" timeOffset="12582.46">9113 17147 1134 0,'0'-6'91'0,"0"2"-34"0,0-1-8 16,0 3-5-16,0-1-21 0,3 1-13 15,-2 0-3-15,-1 2-2 0,0 0-4 0,0 0 12 0,0 0-12 16,0 0 12-16,0 0-4 0,7 7 3 0,-7-1 10 15,6 2-9-15,3 3-5 0,0 2 4 0,-2 3-4 16,2 2 4-16,2 1-2 0,-2 1-2 0,4 1 1 16,-3 0-2-16,-1-1-7 0,3-3 7 0,-7 0-7 0,3-1 8 15,-3 0-4-15,-1 1 0 0,1-4 5 0,0 0-4 16,-3-2 10-16,1-2-3 0,-2-2 3 0,0-2-3 16,2 0 3-16,-3-1 14 0,0-4-4 0,0 0 10 15,0 0 5-15,-9-7-11 0,3 2-13 16,0-3-1-16,1-5-8 0,-3-1-9 0,-3-3 0 0,0-4-3 0,0-1 10 15,-4-3-4-15,6-2 0 0,-4-4-2 0,3 1-12 0,1-1 5 16,2-2-5-16,2 4 4 0,2 2-14 16,5 3 6-16,1 4-9 0,2 3 8 15,2 3-1-15,-2 4 13 0,3 3 4 0,-4 3 1 16,4 1 1-16,2 3-4 0,-1-1-3 0,5 3 3 0,-1 4 5 0,0 1 10 16,6 3 4-16,-5 0-1 0,1-2-5 0,1 2 0 15,-3 1 3-15,4 2 0 0,-5 0 1 0,1 0-3 16,3 0-1-16,-3 0 0 0,2 0-8 0,-2-1 9 0,0 1-1 15,-1-2 4-15,-2 1-8 0,2-1 2 16,-4 0-3-16,2-1 5 0,-4-2 1 0,0 0-2 0,0-2 7 16,-3-2 9-16,-2 1 140 0,2-3-216 15,-2 1 87-15,-1-1-129 0,1 0 107 0,-1-2 6 16,0 0 3-16,0 0-1 0,0 0-4 0,0 0-6 0,-1 0-2 16,-16 6 0-16,9-4-9 0,1 0 7 15,1-1-4-15,-2 3 5 0,0-2-9 0,1 2-4 0,1 2-2 16,-2-3 2-16,0 2 9 0,0 1-8 0,-1-1 5 0,-1 5-7 15,2-2-2-15,0 0 6 0,0-2-5 0,2 0 7 16,-3 1 2-16,4 0-6 0,1 0 5 0,-1 2-5 16,3-3 8-16,-4-1-1 0,4 1-4 0,-3-4 2 15,2 0 8-15,0 2-8 16,0-1 7-16,0-1-8 0,-1 0 0 0,2-1 1 0,2-1 1 0,0 0 0 0,0 0 1 0,-1 0-1 16,0 1-2-1,1 0 0-15,-2 0-2 0,1 0-1 0,0 0 1 0,-27 23 0 16,19-17 2-16,1 2-4 0,-1 1 3 15,-3-1-5-15,7-1 5 0,-5 2 1 0,1-2 1 0,1-1 0 0,-3 1 1 16,3-3-1-16,4-2 0 0,0 3 1 0,1-5 3 16,-1 0-5-16,4-1-9 15,0 0 2-15,-1 0-21 0,-10-4-35 0,7 1-16 16,4-4-10-16,-2 0-49 0,3-1-36 0,4-2-46 0,2-1 1 0,-4 1-111 16</inkml:trace>
  <inkml:trace contextRef="#ctx0" brushRef="#br0" timeOffset="12950.21">9513 16909 1163 0,'-5'-6'130'0,"-1"2"-69"0,5-2-24 0,0 5 0 0,-3-1-4 0,1-1-9 0,2 2 10 0,1 1-13 0,0 0-9 0,0 0 11 15,0 0-11-15,0 0 10 0,0 0-18 0,0 0-1 0,0 0 2 0,2 2-2 0,0 2 3 0,4 3 0 16,-1 2 2 0,0-2-1-16,4 3 0 0,-1 0-1 15,2 2-4-15,0 1 1 0,-1 3-5 0,0 5 3 16,7 0-4-16,-6 4 3 0,0-2-1 0,5-2 5 0,-8 2 5 15,8-2-2-15,-2 0-2 0,-2-1-3 0,2 0 7 16,-1-1-6-16,-2-1 7 0,-1-2 1 0,-2-1-5 16,0-2 5-16,-2-2 8 0,2 0-37 0,-4-3-11 15,0-1-13-15,-2-2-35 0,-1-5-45 0,0 0-20 16,0 0-17-16,0 0-110 0</inkml:trace>
  <inkml:trace contextRef="#ctx0" brushRef="#br0" timeOffset="13145.76">9456 16939 1414 0,'0'0'57'15,"0"0"-43"-15,0 0-8 0,0 0-5 0,0 0-1 0,0 0 0 16,0 0 7-16,0 0-1 0,2 0 47 0,-1 0-1 16,14-8 6-16,-9 1-6 0,2-1-3 0,1-3-32 15,2 0-1-15,1-1-9 0,1-1-2 0,4-1-7 16,0-1-17-16,-2 1-1 0,-4-2-76 0,2 1-64 15,-5-1-64-15,2 0 3 0,-2 0-145 0</inkml:trace>
  <inkml:trace contextRef="#ctx0" brushRef="#br0" timeOffset="13416.11">9521 16536 1015 0,'3'-13'160'0,"-3"4"-67"0,0 9 28 0,0 0-97 16,7-9-41-16,-2 9 24 0,1-2-7 0,3 2 14 15,-1 1 5-15,1 0 10 16,4 2 10-16,-2 0-2 0,6 2 18 0,-2 1-18 0,5 1-3 16,0 2-3-16,1-1-8 0,2 2-10 0,-2 2 2 0,1 0-5 15,-2 4-10-15,0 1 8 0,1 5-9 0,1 2 9 0,-1 1-8 16,-1 3-2-16,-1 5 2 16,-3-1-1-16,0 4 12 0,-1 4-12 0,-1 0 8 15,-4-2-10-15,3 2 12 0,-5 1-6 0,-1 0 2 0,2 4-4 0,-5-3-2 0,1-1 14 16,-2 1-1-16,0-2 7 0,-3 0-13 0,-1-3 0 15,-2-2-9-15,-1 3 1 0,-1-3-49 0,2 3-106 16,-6-1-81-16,2-3-3 16,-4 2-190-16</inkml:trace>
  <inkml:trace contextRef="#ctx0" brushRef="#br0" timeOffset="16601.32">9895 16399 408 0,'-9'-15'384'0,"0"1"-131"0,2 2-191 0,-2 0 6 0,4 0-49 0,0 3-12 0,-1-1 5 0,1 1-8 16,1 1-5-16,-3 2 7 16,1-1-8-16,0 0 8 0,0-1 0 0,-1 1-6 15,-2 1 12-15,-2-1-12 0,0 0-11 0,1 0 17 0,-2 0-11 0,-2 3 14 0,-2-2 3 16,0-1 2-16,-1 3 5 15,-4-2-5-15,4 2-13 0,-5 1 4 0,3-4-8 0,-1 4 6 0,-2-1-3 0,-5 1-8 16,2 4 3-16,-3 2-5 16,-1 1-4-16,-3 4 12 0,1-1-4 0,-2 2 6 15,-2 2 0-15,-2 0-4 0,-5 3 4 0,-1-2-6 0,1 1-4 16,1 0 10 0,4 3-6-16,1 0 8 0,-3 5 1 0,-1-1-6 0,-2 2 4 15,-2 2-6-15,-3 0-3 0,-4 0 9 0,1 2-4 16,0-2 6-16,1 5 1 0,2 4-8 15,2-1 3-15,-3 5-7 0,0-3 0 0,-4-4 0 0,0 3-6 16,1 0 5-16,7 0 0 0,0 3-5 0,6-2 6 16,-2-2-7-16,-1 4 2 0,2 0 13 0,1 2-5 15,-1 1 8-15,-3-2 7 0,7-4-10 0,4-1 7 16,1-3-8-16,6 1-4 0,-2-1 5 0,3 0-9 16,-1 1 9-16,3-1 6 0,2-1-3 0,2-2 3 0,1 0-6 15,-1-1-18-15,4 2 20 0,0 2-9 0,3-2 13 16,2 1-3-16,0-1-9 0,2 1 6 0,2 0-9 15,0 0-5-15,2 3 17 0,2-1-6 0,0-1 10 16,1 0-7-16,1-5-5 0,1 2 5 0,1-2-7 16,0 3-5-16,0-2 9 0,1 1-16 0,3 1 14 0,1-2-4 15,1-1-4-15,0-2 7 0,2 2-9 0,0 1-7 16,1-2 16-16,-2 0-4 0,3-2 9 0,1-1 9 16,2 0-3-16,2-4 1 0,-2 2-3 15,5 1-10-15,1-5 21 0,-1-2-11 0,9-2 15 0,-1-7-11 0,3 2 4 16,1 3 6-16,0-7-4 0,3 6-7 0,-1-6 10 15,4-1-8-15,1 0 9 0,0 0-9 16,2 0-6-16,4 0 9 0,4-2-9 0,3-3 0 16,2 1 11-16,0 0-13 0,-1-2 15 0,-5 0 1 0,3-1-11 15,1 1 6-15,-1-1-10 0,3 0-4 0,-5 1-1 16,2-1-4-16,-9 1 5 0,4 1 4 0,-6-2 0 16,1-1 5-16,1-3-5 0,3-1-5 0,3 2 5 0,-1-3-7 15,0-1 9-15,-4-1 11 0,0-6-12 16,2 2 11-16,-3-1-13 0,0-1 1 0,1 2 9 15,2-5-9-15,2-3 10 0,7-2-3 0,-6-4-3 16,1 1 9-16,-4-1-10 0,-1 0-10 0,1-1 16 0,2-3-15 0,4-1 18 16,-1-3-7-16,-6 1 0 15,-1 2 5-15,-8-2-6 0,0 0-8 0,-7-1 10 0,-3 2-6 0,0 3 10 16,-9-1 5-16,3 1 2 0,-9-2 8 0,3-2-6 16,4 2-5-16,-7-1-2 0,6-2 1 15,-10-2 1-15,-1-1-1 0,0-2-1 0,-9 3-3 0,-2 1 1 16,-2 2-7-16,-5 2 8 0,-2 1-12 0,-3 3 11 15,-9 2 0-15,3 0-15 0,-9 3 7 0,-3-1-12 16,-5 0 0-16,-9 4-4 0,-5 4-5 0,-12 5 1 16,-2 1 5-16,-4 5-15 0,-1 2 7 15,-1 9-12-15,-6 6-3 0,-11 8-7 0,-5 9-22 0,-8 8 8 16,-7 5-29-16,-6 9 19 0,-3 5 6 0,-3 6-5 0,-3 6-21 16,-2 7-40-16,-7 10-53 0</inkml:trace>
</inkml:ink>
</file>

<file path=ppt/ink/ink4.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1-08T04:58:46.379"/>
    </inkml:context>
    <inkml:brush xml:id="br0">
      <inkml:brushProperty name="width" value="0.05292" units="cm"/>
      <inkml:brushProperty name="height" value="0.05292" units="cm"/>
      <inkml:brushProperty name="color" value="#FF0000"/>
    </inkml:brush>
  </inkml:definitions>
  <inkml:trace contextRef="#ctx0" brushRef="#br0">8458 13817 297 0,'-3'-6'103'0,"-1"2"-37"0,0 1-57 0,2-2 3 0,-3 4-6 0,3-3-6 0,-3 2 12 0,-11 0-12 0,13-1-13 0,-6 0 57 0,2-1-18 0,7 2 37 0,-12-3 3 0,5 1-15 16,1 0 12-16,-2-1-14 0,8 5-9 0,-9-7 9 0,-1 2-16 16,-17 1 16-16,10-3-10 0,14 4-13 0,-5-1 0 15,18 0-8-15,-12 1-15 0,-6-1 8 0,0 1-6 16,9 1 7-16,-8-1 11 0,-3 1-12 0,7 1 16 0,-12 0-16 16,8 0 2-16,0 0 8 0,-7-2-4 0,2 1 7 15,-3 0 5-15,4-1-11 0,0 1 8 16,0 1-10-16,-1-1-7 0,-4 2 3 0,1 0-5 0,0 1 6 0,-2 2-2 15,1 0-4-15,-1 1-2 16,1 1 0-16,-2-1-4 0,1 3 5 0,-5-1-6 0,-9 0 3 0,6 2-3 16,2-1-2-16,2 3 9 0,12 1-7 15,-14 1-8-15,6-1 11 0,-4-1-13 0,-6 1 14 16,8-2-1-16,-12 2-3 0,9 3 5 0,-2 1-5 0,-1 4-5 0,0-2 5 16,-3 2-6-16,3 0 7 15,-3 1 3-15,-5 2-5 0,5 0 2 0,-7 2-4 16,4-2-7-16,11 2 15 0,-8-1 1 0,8 0 6 15,-7 2-3-15,-2 2-10 0,4-4 0 0,0 0-2 16,1 2 4-16,2-1-1 0,3 2 0 0,-2 4 0 16,0-6 2-16,0 4-3 0,2 3 1 0,2-3-2 15,-6 4 3-15,4-1-1 16,-5-4-6-16,2 5 3 0,7 2 12 0,-11-2-12 0,8 2 9 0,2-1-11 0,-4-3 10 16,6 2-5-16,-3 1-5 0,-11-2 1 15,14 7 2-15,-2 0-1 0,0 0 7 0,2 0-4 0,-3-3 0 16,2 3 0-16,0-2-6 15,2 1 4-15,-2-5-2 0,-1 4 5 0,0 2 3 16,0 0-1-16,2 5-10 0,3-3 5 0,5 0-9 0,-2 2 9 0,4-2-6 0,0 0 5 16,3-3 3-16,2 0-2 0,3 1 8 0,3-1-2 0,2 3 0 0,3-2 0 15,3-1 10-15,0 2-10 16,2-2 13-16,0-2-15 0,2 3 0 0,4-2 15 16,1 2-14-16,2 0 15 0,2-2-12 0,-3 1 1 15,1-3 2-15,1 3-2 0,-1 2-6 0,5 0 5 0,0-1 1 0,1-1 2 0,2 0 1 0,-2-1-6 16,2-1 0-16,-1-1 0 0,1-2 11 0,-1 2-9 15,2-1-1 1,-3 2-2-16,1-2 5 0,2-2-3 16,-2 0 1-16,9-6-3 0,-5 3 6 0,1-3-9 15,-3-2 11-15,-2-1-11 0,1 0 10 0,-1-3-8 0,-1 0 2 0,-1 5-3 16,-1-4 5-16,6-4-2 0,-7 1 4 0,8-7-1 0,-9 2 1 16,-4 1-3-16,8-2 1 0,-2-5 2 15,2 5 6-15,-2-7-7 0,1-2-4 16,-1 1 3-16,0-4 11 0,4-4-7 0,-4 0 7 0,3-5-10 15,4-2-1-15,2 2 15 0,6-2 1 0,-3-3 5 16,2-2 3-16,-4 1-11 0,0-6 1 0,0 5-2 0,-1-4 6 16,-1-3-19-16,3 1 9 0,-9-4-11 0,14 1 8 0,-2 1 3 0,0-3-4 15,7-3 6-15,-9 2 2 0,-1-1-7 0,-4 2 8 16,-1 0-5-16,-2-7 11 0,1-1-10 0,1 2-1 16,0 0-1-1,-3 4 2-15,1 1 0 0,-3-1 2 0,-3-1 0 16,-2 1 4-16,-5-3-12 0,-1 1 1 0,-3-5-4 0,2 0 4 15,-1 0-1-15,1 3 4 0,0 1-3 0,-3-3-5 16,1-2 3-16,2-5-8 0,-6-2 7 0,1-6-3 16,2 0-5-16,-1 3 5 0,3-4-4 0,-1 3 3 0,-1 0-2 15,-5-1 0-15,3 1 0 0,2 0 5 0,-2-2-6 16,-4-2 2-16,4-10-2 0,-4 0-20 0,2-4-37 16,4-1 21-16,-15 7-18 0,4 2 61 0,-4 5 0 0,-7 2 1 0,-7 1 0 15,-1 1-8-15,3 0 3 16,-5 6-10-16,7 1 9 0,-4 1-9 0,-7-1 2 0,5 4 5 0,3-1-3 15,-8-3-1-15,-1 1 4 0,-1-1-3 0,-7 3 4 0,8 4-4 0,-1 1 2 32,0 1-5-32,-3-1 4 0,1 2-1 0,-2-2-1 15,-1 7 1-15,1 4-2 0,-12-6 4 0,2 0-9 16,-1 1 8-16,17-2-8 0,-11 8 5 0,-2 2 2 16,0 0-7-16,-19 3 6 0,19-2-3 0,-6 1 1 15,2 4 3-15,-10-2-1 0,2 1 6 0,2 1-6 0,0-2 3 16,10 1-5-16,-12 2 4 0,-3-4-2 0,0 5-2 15,-4-1 2-15,3 3 1 0,-4 1-3 0,-1 0 4 16,2 4-5-16,1-4 0 0,6 2 6 0,-1-1-5 0,-2 4 6 16,-3 0-6-16,4 11-43 0,-10-3-15 0,2 1-10 15,0 7-45-15,-11-5-52 0,4 7-35 0,-5 4-11 16,-5 3-108-16</inkml:trace>
</inkml:ink>
</file>

<file path=ppt/ink/ink5.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1-08T05:19:40.129"/>
    </inkml:context>
    <inkml:brush xml:id="br0">
      <inkml:brushProperty name="width" value="0.05292" units="cm"/>
      <inkml:brushProperty name="height" value="0.05292" units="cm"/>
      <inkml:brushProperty name="color" value="#FF0000"/>
    </inkml:brush>
  </inkml:definitions>
  <inkml:trace contextRef="#ctx0" brushRef="#br0">13322 15325 1006 0,'-15'-2'17'0,"-1"1"-8"0,-1 2-16 0,-1-3 20 0,-2 4-7 16,3 0 12-1,-3-2-7-15,-4 1-8 0,3 1 11 16,1 1-9-16,2 3-4 0,-2-1 8 0,1-1-6 0,-5 0 10 0,5 1 5 16,0-2-14-16,-2 2 7 0,4 0-10 0,-1 0-3 0,0 2 8 0,2 1-12 0,2-1 12 0,-2 0 4 0,1 1-7 0,-2-1 15 15,-1 1-14-15,2 0-4 0,-6 1 11 0,-1 2-11 0,-1 1 12 0,0 0-4 0,-1 2 0 0,5-1 5 0,-3 1-4 0,4-1 0 0,-3-1 4 0,-2-1-3 0,3 1 4 0,-1 0 3 0,3 0-7 0,-1 0 5 0,0 1-5 0,-1 1-6 0,2-1 0 16,1 2-6-16,-1 0 4 0,-1-2 1 0,-3 2 0 0,4 0 3 0,-2 0-3 0,-1 1-4 0,1-1 11 0,1 2-1 0,1-2 6 0,6 0-9 0,-7-1-5 0,1 1-1 0,-4 2-1 0,1 0 1 0,0 2 6 15,2 0-4-15,0-1 3 0,1 0-5 0,-1 0 6 16,1 0 2-16,2-1 2 0,-1 1-3 0,2 1 6 16,0 1-5-16,2-1 6 0,0-1-5 0,4 3 1 0,-2-5-3 15,-1 4 2-15,2-3-7 0,-3-1 1 0,6 1-1 16,-3-1 1-16,3 1 8 0,-1-1-8 16,1 0 8-16,3 0-8 0,2 0 3 0,-1 1-4 15,1 0 4-15,1 1-3 0,-2 1 2 0,3-1-2 16,1-1 4-16,1 2-2 0,0 0 1 15,4 0 3-15,-2-1-4 0,6-1 4 0,2-1 0 0,-2-1-1 16,6 3 2-16,-4-2-1 0,2 1-2 0,-3-1-1 16,-1 2-1-16,1-2 0 0,1 0 1 15,-1 1-6-15,0-3 3 0,-1 1-3 0,1 1-9 0,-1-1 16 16,2 1-7-16,0 1 12 0,3-1-4 0,-2 2-9 16,2 1 2-16,1-1-2 0,-1 0 6 0,4 0-3 15,2-1-2-15,0 0 0 0,6 0 9 0,-4-3-4 16,2-1 7-16,0-2-6 0,2 1 0 0,7 2 2 15,4-2 2-15,3 0 1 16,1-1 6-16,-2-4-9 0,1 4 0 0,4 1-3 16,-3-1 1-16,-3 0 3 0,4-4 4 0,4-3 0 15,2-2-3-15,7-2-1 0,-3 0-6 0,0-2 5 0,-3 2 11 0,-1-1-18 16,-3-1 12-16,7 0-13 16,0-5 13-16,4-2-10 0,3-1 2 0,-5-2-5 0,-3 1 0 15,-7 2 4-15,2-3 4 0,-3-1 1 0,-2-2-2 16,7-2-7-16,1 1 0 15,-5 0 0-15,3 1 11 0,-11 1-11 0,-3-2 2 16,-4 2-3-16,-1-2 2 0,-3 1 2 0,-3-1-1 16,4-2 1-16,-3-1 9 0,1-1-10 0,-1-1 2 15,-4-1-3-15,2 1 5 0,-1-1 2 16,4-2-3-16,1-5 3 0,-5 0 1 0,3-3-7 16,-4-3 6-16,1 1-7 0,0 0-1 0,0-2 3 15,-2 2-2-15,-2-1 3 0,0 0 5 0,-3 5-9 16,-2 2 3-16,-2 0-5 0,-4 1 0 0,1 2 0 0,0-1-2 15,-5-2 1-15,1 3 1 0,0 2 1 16,-5-2-1-16,1 4 1 0,-3 0-2 0,-2-3-1 0,-1 3 1 0,-2-4-2 16,-2 2 0-16,-1 0-2 15,-3-1-5-15,-3 1 3 0,-2 1 1 0,-3 1-5 0,-1 1 3 0,-3-1-3 16,-6-3 6-16,-2 0-20 0,-2-3 8 16,-2-3-13-16,5 4 8 0,-6-2 7 0,0 1-2 15,0 1 5 1,-7-1 3-16,-2 2-2 0,-8-2-1 0,1 3 0 15,0-1-2-15,1 2-12 0,4 1 2 0,-6 3-7 16,-5 3 0-16,-5 6-8 0,-7 1 0 0,-9 2-2 0,-1 2 23 0,-8 4-7 0,-7 3 10 16,-4 7-13-1,-3 2-4-15,-6 6-21 0,-5 4-28 0,-14 10 2 16,-15 4-66-16,-15 4-187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1F94E62-A251-1A7E-0EF4-2A72C99EFA8A}"/>
              </a:ext>
            </a:extLst>
          </p:cNvPr>
          <p:cNvSpPr>
            <a:spLocks noGrp="1"/>
          </p:cNvSpPr>
          <p:nvPr>
            <p:ph type="hdr" sz="quarter"/>
          </p:nvPr>
        </p:nvSpPr>
        <p:spPr>
          <a:xfrm>
            <a:off x="0" y="0"/>
            <a:ext cx="2971800" cy="449263"/>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2D40ED5C-FAED-BFC4-F700-076D45E4A004}"/>
              </a:ext>
            </a:extLst>
          </p:cNvPr>
          <p:cNvSpPr>
            <a:spLocks noGrp="1"/>
          </p:cNvSpPr>
          <p:nvPr>
            <p:ph type="dt" idx="1"/>
          </p:nvPr>
        </p:nvSpPr>
        <p:spPr>
          <a:xfrm>
            <a:off x="3884613" y="0"/>
            <a:ext cx="2971800" cy="449263"/>
          </a:xfrm>
          <a:prstGeom prst="rect">
            <a:avLst/>
          </a:prstGeom>
        </p:spPr>
        <p:txBody>
          <a:bodyPr vert="horz" lIns="91440" tIns="45720" rIns="91440" bIns="45720" rtlCol="0"/>
          <a:lstStyle>
            <a:lvl1pPr algn="r">
              <a:defRPr sz="1200"/>
            </a:lvl1pPr>
          </a:lstStyle>
          <a:p>
            <a:pPr>
              <a:defRPr/>
            </a:pPr>
            <a:fld id="{B79A6878-C2C0-4267-B3B2-C1A3D7AE1E93}" type="datetimeFigureOut">
              <a:rPr lang="en-US"/>
              <a:pPr>
                <a:defRPr/>
              </a:pPr>
              <a:t>1/10/2026</a:t>
            </a:fld>
            <a:endParaRPr lang="en-US"/>
          </a:p>
        </p:txBody>
      </p:sp>
      <p:sp>
        <p:nvSpPr>
          <p:cNvPr id="4" name="Slide Image Placeholder 3">
            <a:extLst>
              <a:ext uri="{FF2B5EF4-FFF2-40B4-BE49-F238E27FC236}">
                <a16:creationId xmlns:a16="http://schemas.microsoft.com/office/drawing/2014/main" id="{E0EEAE06-A665-3988-908A-D8D640787BB0}"/>
              </a:ext>
            </a:extLst>
          </p:cNvPr>
          <p:cNvSpPr>
            <a:spLocks noGrp="1" noRot="1" noChangeAspect="1"/>
          </p:cNvSpPr>
          <p:nvPr>
            <p:ph type="sldImg" idx="2"/>
          </p:nvPr>
        </p:nvSpPr>
        <p:spPr>
          <a:xfrm>
            <a:off x="1179513" y="674688"/>
            <a:ext cx="4498975" cy="33750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47AB4084-F099-9975-7F65-3E6E99E90F60}"/>
              </a:ext>
            </a:extLst>
          </p:cNvPr>
          <p:cNvSpPr>
            <a:spLocks noGrp="1"/>
          </p:cNvSpPr>
          <p:nvPr>
            <p:ph type="body" sz="quarter" idx="3"/>
          </p:nvPr>
        </p:nvSpPr>
        <p:spPr>
          <a:xfrm>
            <a:off x="685800" y="4273550"/>
            <a:ext cx="5486400" cy="40497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4D4314BE-7179-B063-6AF4-0E2FE1E2E240}"/>
              </a:ext>
            </a:extLst>
          </p:cNvPr>
          <p:cNvSpPr>
            <a:spLocks noGrp="1"/>
          </p:cNvSpPr>
          <p:nvPr>
            <p:ph type="ftr" sz="quarter" idx="4"/>
          </p:nvPr>
        </p:nvSpPr>
        <p:spPr>
          <a:xfrm>
            <a:off x="0" y="8547100"/>
            <a:ext cx="2971800" cy="449263"/>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7CC056E9-A69B-A5AC-BC59-77E8BCC7A1E2}"/>
              </a:ext>
            </a:extLst>
          </p:cNvPr>
          <p:cNvSpPr>
            <a:spLocks noGrp="1"/>
          </p:cNvSpPr>
          <p:nvPr>
            <p:ph type="sldNum" sz="quarter" idx="5"/>
          </p:nvPr>
        </p:nvSpPr>
        <p:spPr>
          <a:xfrm>
            <a:off x="3884613" y="8547100"/>
            <a:ext cx="2971800" cy="44926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52C7EE5B-0931-47A4-916B-70AA93081E5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A4F483B-8CF7-BE43-40F3-14D5AEC5C1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ECCD061-D040-EB4B-9FE9-825F339D76B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908F697-F56C-6C85-24EC-3733C11FD8DE}"/>
              </a:ext>
            </a:extLst>
          </p:cNvPr>
          <p:cNvSpPr>
            <a:spLocks noGrp="1" noChangeArrowheads="1"/>
          </p:cNvSpPr>
          <p:nvPr>
            <p:ph type="sldNum" sz="quarter" idx="12"/>
          </p:nvPr>
        </p:nvSpPr>
        <p:spPr>
          <a:ln/>
        </p:spPr>
        <p:txBody>
          <a:bodyPr/>
          <a:lstStyle>
            <a:lvl1pPr>
              <a:defRPr/>
            </a:lvl1pPr>
          </a:lstStyle>
          <a:p>
            <a:pPr>
              <a:defRPr/>
            </a:pPr>
            <a:fld id="{DFB254CF-974C-4177-80FF-3EE98AE36A23}" type="slidenum">
              <a:rPr lang="en-US" altLang="en-US"/>
              <a:pPr>
                <a:defRPr/>
              </a:pPr>
              <a:t>‹#›</a:t>
            </a:fld>
            <a:endParaRPr lang="en-US" altLang="en-US"/>
          </a:p>
        </p:txBody>
      </p:sp>
    </p:spTree>
    <p:extLst>
      <p:ext uri="{BB962C8B-B14F-4D97-AF65-F5344CB8AC3E}">
        <p14:creationId xmlns:p14="http://schemas.microsoft.com/office/powerpoint/2010/main" val="3533884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F582927-7C57-F616-D0BA-79F2EBA36A8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3A88D8C-B24E-C286-87E0-585CA150A2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FE502A6-9215-0F3D-623D-175354687FD9}"/>
              </a:ext>
            </a:extLst>
          </p:cNvPr>
          <p:cNvSpPr>
            <a:spLocks noGrp="1" noChangeArrowheads="1"/>
          </p:cNvSpPr>
          <p:nvPr>
            <p:ph type="sldNum" sz="quarter" idx="12"/>
          </p:nvPr>
        </p:nvSpPr>
        <p:spPr>
          <a:ln/>
        </p:spPr>
        <p:txBody>
          <a:bodyPr/>
          <a:lstStyle>
            <a:lvl1pPr>
              <a:defRPr/>
            </a:lvl1pPr>
          </a:lstStyle>
          <a:p>
            <a:pPr>
              <a:defRPr/>
            </a:pPr>
            <a:fld id="{FE614D40-D06A-451B-8A86-CC32C7B8026B}" type="slidenum">
              <a:rPr lang="en-US" altLang="en-US"/>
              <a:pPr>
                <a:defRPr/>
              </a:pPr>
              <a:t>‹#›</a:t>
            </a:fld>
            <a:endParaRPr lang="en-US" altLang="en-US"/>
          </a:p>
        </p:txBody>
      </p:sp>
    </p:spTree>
    <p:extLst>
      <p:ext uri="{BB962C8B-B14F-4D97-AF65-F5344CB8AC3E}">
        <p14:creationId xmlns:p14="http://schemas.microsoft.com/office/powerpoint/2010/main" val="1103716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ED7694B-A5D3-9FA8-628C-4EF4648C444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01A9B78-4D29-73D0-CDE7-672FF5FEF29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8128163-0D35-0E19-7C80-166781CDC322}"/>
              </a:ext>
            </a:extLst>
          </p:cNvPr>
          <p:cNvSpPr>
            <a:spLocks noGrp="1" noChangeArrowheads="1"/>
          </p:cNvSpPr>
          <p:nvPr>
            <p:ph type="sldNum" sz="quarter" idx="12"/>
          </p:nvPr>
        </p:nvSpPr>
        <p:spPr>
          <a:ln/>
        </p:spPr>
        <p:txBody>
          <a:bodyPr/>
          <a:lstStyle>
            <a:lvl1pPr>
              <a:defRPr/>
            </a:lvl1pPr>
          </a:lstStyle>
          <a:p>
            <a:pPr>
              <a:defRPr/>
            </a:pPr>
            <a:fld id="{D84DC37D-B2AB-49CB-844E-54FB4B85E010}" type="slidenum">
              <a:rPr lang="en-US" altLang="en-US"/>
              <a:pPr>
                <a:defRPr/>
              </a:pPr>
              <a:t>‹#›</a:t>
            </a:fld>
            <a:endParaRPr lang="en-US" altLang="en-US"/>
          </a:p>
        </p:txBody>
      </p:sp>
    </p:spTree>
    <p:extLst>
      <p:ext uri="{BB962C8B-B14F-4D97-AF65-F5344CB8AC3E}">
        <p14:creationId xmlns:p14="http://schemas.microsoft.com/office/powerpoint/2010/main" val="3927786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AC622B2-741A-F106-1148-821C11FD66C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CF9F786-BE83-657C-011A-7921B39F34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6866053-EEFB-7542-5005-83D13A552A38}"/>
              </a:ext>
            </a:extLst>
          </p:cNvPr>
          <p:cNvSpPr>
            <a:spLocks noGrp="1" noChangeArrowheads="1"/>
          </p:cNvSpPr>
          <p:nvPr>
            <p:ph type="sldNum" sz="quarter" idx="12"/>
          </p:nvPr>
        </p:nvSpPr>
        <p:spPr>
          <a:ln/>
        </p:spPr>
        <p:txBody>
          <a:bodyPr/>
          <a:lstStyle>
            <a:lvl1pPr>
              <a:defRPr/>
            </a:lvl1pPr>
          </a:lstStyle>
          <a:p>
            <a:pPr>
              <a:defRPr/>
            </a:pPr>
            <a:fld id="{38769D8A-60D9-4B41-952E-7CD7731AD920}" type="slidenum">
              <a:rPr lang="en-US" altLang="en-US"/>
              <a:pPr>
                <a:defRPr/>
              </a:pPr>
              <a:t>‹#›</a:t>
            </a:fld>
            <a:endParaRPr lang="en-US" altLang="en-US"/>
          </a:p>
        </p:txBody>
      </p:sp>
    </p:spTree>
    <p:extLst>
      <p:ext uri="{BB962C8B-B14F-4D97-AF65-F5344CB8AC3E}">
        <p14:creationId xmlns:p14="http://schemas.microsoft.com/office/powerpoint/2010/main" val="2625025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004CBCF-66C7-B683-1A42-3B80E3026E4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733133D-F200-B35D-BE11-41503AC94E3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CFE4029F-76B1-5AFE-EFC0-A1FA6E4989BB}"/>
              </a:ext>
            </a:extLst>
          </p:cNvPr>
          <p:cNvSpPr>
            <a:spLocks noGrp="1" noChangeArrowheads="1"/>
          </p:cNvSpPr>
          <p:nvPr>
            <p:ph type="sldNum" sz="quarter" idx="12"/>
          </p:nvPr>
        </p:nvSpPr>
        <p:spPr>
          <a:ln/>
        </p:spPr>
        <p:txBody>
          <a:bodyPr/>
          <a:lstStyle>
            <a:lvl1pPr>
              <a:defRPr/>
            </a:lvl1pPr>
          </a:lstStyle>
          <a:p>
            <a:pPr>
              <a:defRPr/>
            </a:pPr>
            <a:fld id="{5FD98712-7F68-465E-A625-290445F18EFC}" type="slidenum">
              <a:rPr lang="en-US" altLang="en-US"/>
              <a:pPr>
                <a:defRPr/>
              </a:pPr>
              <a:t>‹#›</a:t>
            </a:fld>
            <a:endParaRPr lang="en-US" altLang="en-US"/>
          </a:p>
        </p:txBody>
      </p:sp>
    </p:spTree>
    <p:extLst>
      <p:ext uri="{BB962C8B-B14F-4D97-AF65-F5344CB8AC3E}">
        <p14:creationId xmlns:p14="http://schemas.microsoft.com/office/powerpoint/2010/main" val="3538924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303AC26-BFCC-C977-F4D4-7AA86837461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7949FCD-5E04-B98C-E3E5-6D19CBC2CC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4997AAA-B522-2A46-31C2-6647B7A99FDF}"/>
              </a:ext>
            </a:extLst>
          </p:cNvPr>
          <p:cNvSpPr>
            <a:spLocks noGrp="1" noChangeArrowheads="1"/>
          </p:cNvSpPr>
          <p:nvPr>
            <p:ph type="sldNum" sz="quarter" idx="12"/>
          </p:nvPr>
        </p:nvSpPr>
        <p:spPr>
          <a:ln/>
        </p:spPr>
        <p:txBody>
          <a:bodyPr/>
          <a:lstStyle>
            <a:lvl1pPr>
              <a:defRPr/>
            </a:lvl1pPr>
          </a:lstStyle>
          <a:p>
            <a:pPr>
              <a:defRPr/>
            </a:pPr>
            <a:fld id="{F2C655FC-94BC-4445-B991-8B702ADA5B57}" type="slidenum">
              <a:rPr lang="en-US" altLang="en-US"/>
              <a:pPr>
                <a:defRPr/>
              </a:pPr>
              <a:t>‹#›</a:t>
            </a:fld>
            <a:endParaRPr lang="en-US" altLang="en-US"/>
          </a:p>
        </p:txBody>
      </p:sp>
    </p:spTree>
    <p:extLst>
      <p:ext uri="{BB962C8B-B14F-4D97-AF65-F5344CB8AC3E}">
        <p14:creationId xmlns:p14="http://schemas.microsoft.com/office/powerpoint/2010/main" val="1378352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332FFE0-D0F4-66FC-DD8B-29630FE62D10}"/>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1B3C740-B73C-7357-F895-21A005BB97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8AE7AA3-14CD-1173-294A-AFA49FB7D722}"/>
              </a:ext>
            </a:extLst>
          </p:cNvPr>
          <p:cNvSpPr>
            <a:spLocks noGrp="1" noChangeArrowheads="1"/>
          </p:cNvSpPr>
          <p:nvPr>
            <p:ph type="sldNum" sz="quarter" idx="12"/>
          </p:nvPr>
        </p:nvSpPr>
        <p:spPr>
          <a:ln/>
        </p:spPr>
        <p:txBody>
          <a:bodyPr/>
          <a:lstStyle>
            <a:lvl1pPr>
              <a:defRPr/>
            </a:lvl1pPr>
          </a:lstStyle>
          <a:p>
            <a:pPr>
              <a:defRPr/>
            </a:pPr>
            <a:fld id="{BA12CE73-4EBB-45DA-B8C8-A061F7585E54}" type="slidenum">
              <a:rPr lang="en-US" altLang="en-US"/>
              <a:pPr>
                <a:defRPr/>
              </a:pPr>
              <a:t>‹#›</a:t>
            </a:fld>
            <a:endParaRPr lang="en-US" altLang="en-US"/>
          </a:p>
        </p:txBody>
      </p:sp>
    </p:spTree>
    <p:extLst>
      <p:ext uri="{BB962C8B-B14F-4D97-AF65-F5344CB8AC3E}">
        <p14:creationId xmlns:p14="http://schemas.microsoft.com/office/powerpoint/2010/main" val="2378253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2C29592-7954-6D6D-BDBF-BE387D8C623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CC4BCFD-DAD9-EF7B-5408-D791785FE3D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1A03EDC-E172-2FD4-979A-499E0AF7AE31}"/>
              </a:ext>
            </a:extLst>
          </p:cNvPr>
          <p:cNvSpPr>
            <a:spLocks noGrp="1" noChangeArrowheads="1"/>
          </p:cNvSpPr>
          <p:nvPr>
            <p:ph type="sldNum" sz="quarter" idx="12"/>
          </p:nvPr>
        </p:nvSpPr>
        <p:spPr>
          <a:ln/>
        </p:spPr>
        <p:txBody>
          <a:bodyPr/>
          <a:lstStyle>
            <a:lvl1pPr>
              <a:defRPr/>
            </a:lvl1pPr>
          </a:lstStyle>
          <a:p>
            <a:pPr>
              <a:defRPr/>
            </a:pPr>
            <a:fld id="{AA85DC64-821B-4ECE-9F36-0585EAB9B5D3}" type="slidenum">
              <a:rPr lang="en-US" altLang="en-US"/>
              <a:pPr>
                <a:defRPr/>
              </a:pPr>
              <a:t>‹#›</a:t>
            </a:fld>
            <a:endParaRPr lang="en-US" altLang="en-US"/>
          </a:p>
        </p:txBody>
      </p:sp>
    </p:spTree>
    <p:extLst>
      <p:ext uri="{BB962C8B-B14F-4D97-AF65-F5344CB8AC3E}">
        <p14:creationId xmlns:p14="http://schemas.microsoft.com/office/powerpoint/2010/main" val="158926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FC41C52-97B6-E247-7DA3-FA605DE8C12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05538F1-E95B-ABFF-9FA5-46F415B4A67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2C7448E-8E3A-8096-5C71-49B650FB20B2}"/>
              </a:ext>
            </a:extLst>
          </p:cNvPr>
          <p:cNvSpPr>
            <a:spLocks noGrp="1" noChangeArrowheads="1"/>
          </p:cNvSpPr>
          <p:nvPr>
            <p:ph type="sldNum" sz="quarter" idx="12"/>
          </p:nvPr>
        </p:nvSpPr>
        <p:spPr>
          <a:ln/>
        </p:spPr>
        <p:txBody>
          <a:bodyPr/>
          <a:lstStyle>
            <a:lvl1pPr>
              <a:defRPr/>
            </a:lvl1pPr>
          </a:lstStyle>
          <a:p>
            <a:pPr>
              <a:defRPr/>
            </a:pPr>
            <a:fld id="{D6B17A3B-C845-43B8-BD74-BF9EBFFF2EE0}" type="slidenum">
              <a:rPr lang="en-US" altLang="en-US"/>
              <a:pPr>
                <a:defRPr/>
              </a:pPr>
              <a:t>‹#›</a:t>
            </a:fld>
            <a:endParaRPr lang="en-US" altLang="en-US"/>
          </a:p>
        </p:txBody>
      </p:sp>
    </p:spTree>
    <p:extLst>
      <p:ext uri="{BB962C8B-B14F-4D97-AF65-F5344CB8AC3E}">
        <p14:creationId xmlns:p14="http://schemas.microsoft.com/office/powerpoint/2010/main" val="313308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910B513-AFC5-3CE0-ED25-35EA046817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167110D-4629-EBB3-DC4C-BEE895E59E9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05F7CD2-F242-EAA4-F9CE-54DDC1FB5FDB}"/>
              </a:ext>
            </a:extLst>
          </p:cNvPr>
          <p:cNvSpPr>
            <a:spLocks noGrp="1" noChangeArrowheads="1"/>
          </p:cNvSpPr>
          <p:nvPr>
            <p:ph type="sldNum" sz="quarter" idx="12"/>
          </p:nvPr>
        </p:nvSpPr>
        <p:spPr>
          <a:ln/>
        </p:spPr>
        <p:txBody>
          <a:bodyPr/>
          <a:lstStyle>
            <a:lvl1pPr>
              <a:defRPr/>
            </a:lvl1pPr>
          </a:lstStyle>
          <a:p>
            <a:pPr>
              <a:defRPr/>
            </a:pPr>
            <a:fld id="{9D0A2323-903C-4B1E-A312-C05F4F4FB812}" type="slidenum">
              <a:rPr lang="en-US" altLang="en-US"/>
              <a:pPr>
                <a:defRPr/>
              </a:pPr>
              <a:t>‹#›</a:t>
            </a:fld>
            <a:endParaRPr lang="en-US" altLang="en-US"/>
          </a:p>
        </p:txBody>
      </p:sp>
    </p:spTree>
    <p:extLst>
      <p:ext uri="{BB962C8B-B14F-4D97-AF65-F5344CB8AC3E}">
        <p14:creationId xmlns:p14="http://schemas.microsoft.com/office/powerpoint/2010/main" val="569791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D2A0E56-60CD-F5EA-BCED-2C8E4876447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995DFDA-27A0-A7BE-7490-669A46A612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EE274F8-A861-D4E9-E0A6-02F7DDA67E61}"/>
              </a:ext>
            </a:extLst>
          </p:cNvPr>
          <p:cNvSpPr>
            <a:spLocks noGrp="1" noChangeArrowheads="1"/>
          </p:cNvSpPr>
          <p:nvPr>
            <p:ph type="sldNum" sz="quarter" idx="12"/>
          </p:nvPr>
        </p:nvSpPr>
        <p:spPr>
          <a:ln/>
        </p:spPr>
        <p:txBody>
          <a:bodyPr/>
          <a:lstStyle>
            <a:lvl1pPr>
              <a:defRPr/>
            </a:lvl1pPr>
          </a:lstStyle>
          <a:p>
            <a:pPr>
              <a:defRPr/>
            </a:pPr>
            <a:fld id="{D1DA9A38-B56F-4CE4-9B37-6C4E769C2935}" type="slidenum">
              <a:rPr lang="en-US" altLang="en-US"/>
              <a:pPr>
                <a:defRPr/>
              </a:pPr>
              <a:t>‹#›</a:t>
            </a:fld>
            <a:endParaRPr lang="en-US" altLang="en-US"/>
          </a:p>
        </p:txBody>
      </p:sp>
    </p:spTree>
    <p:extLst>
      <p:ext uri="{BB962C8B-B14F-4D97-AF65-F5344CB8AC3E}">
        <p14:creationId xmlns:p14="http://schemas.microsoft.com/office/powerpoint/2010/main" val="159756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05F920A-C2FE-543F-3739-967603A0E85A}"/>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4AD6783-78DD-82B7-E851-FED33E307CA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96387A3-C6E7-6705-4B27-879107906EA1}"/>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a:extLst>
              <a:ext uri="{FF2B5EF4-FFF2-40B4-BE49-F238E27FC236}">
                <a16:creationId xmlns:a16="http://schemas.microsoft.com/office/drawing/2014/main" id="{D1DFA37E-9A88-2ADB-A0E7-B3CB189D8588}"/>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a:extLst>
              <a:ext uri="{FF2B5EF4-FFF2-40B4-BE49-F238E27FC236}">
                <a16:creationId xmlns:a16="http://schemas.microsoft.com/office/drawing/2014/main" id="{5F3455FE-B499-C12F-688E-A354B63541A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0D2344F2-9B0E-455C-9371-1DB0F787420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customXml" Target="../ink/ink1.xml"/><Relationship Id="rId7" Type="http://schemas.openxmlformats.org/officeDocument/2006/relationships/customXml" Target="../ink/ink2.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4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72.png"/><Relationship Id="rId7" Type="http://schemas.openxmlformats.org/officeDocument/2006/relationships/image" Target="../media/image20.png"/><Relationship Id="rId2" Type="http://schemas.openxmlformats.org/officeDocument/2006/relationships/image" Target="../media/image71.png"/><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50.png"/><Relationship Id="rId4" Type="http://schemas.openxmlformats.org/officeDocument/2006/relationships/image" Target="../media/image73.png"/><Relationship Id="rId9"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371.png"/><Relationship Id="rId2" Type="http://schemas.openxmlformats.org/officeDocument/2006/relationships/image" Target="../media/image76.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20.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710.png"/></Relationships>
</file>

<file path=ppt/slides/_rels/slide26.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image" Target="../media/image110.png"/><Relationship Id="rId5" Type="http://schemas.openxmlformats.org/officeDocument/2006/relationships/image" Target="../media/image101.png"/><Relationship Id="rId4" Type="http://schemas.openxmlformats.org/officeDocument/2006/relationships/image" Target="../media/image91.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0.png"/><Relationship Id="rId1" Type="http://schemas.openxmlformats.org/officeDocument/2006/relationships/slideLayout" Target="../slideLayouts/slideLayout6.xml"/><Relationship Id="rId4" Type="http://schemas.openxmlformats.org/officeDocument/2006/relationships/image" Target="../media/image130.png"/></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oleObject" Target="../embeddings/oleObject7.bin"/><Relationship Id="rId18" Type="http://schemas.openxmlformats.org/officeDocument/2006/relationships/image" Target="../media/image28.png"/><Relationship Id="rId3" Type="http://schemas.openxmlformats.org/officeDocument/2006/relationships/image" Target="../media/image22.png"/><Relationship Id="rId7" Type="http://schemas.openxmlformats.org/officeDocument/2006/relationships/image" Target="../media/image24.png"/><Relationship Id="rId12" Type="http://schemas.openxmlformats.org/officeDocument/2006/relationships/oleObject" Target="../embeddings/oleObject6.bin"/><Relationship Id="rId17" Type="http://schemas.openxmlformats.org/officeDocument/2006/relationships/image" Target="../media/image270.png"/><Relationship Id="rId2" Type="http://schemas.openxmlformats.org/officeDocument/2006/relationships/oleObject" Target="../embeddings/oleObject1.bin"/><Relationship Id="rId16" Type="http://schemas.openxmlformats.org/officeDocument/2006/relationships/image" Target="../media/image261.png"/><Relationship Id="rId1" Type="http://schemas.openxmlformats.org/officeDocument/2006/relationships/slideLayout" Target="../slideLayouts/slideLayout7.xml"/><Relationship Id="rId6" Type="http://schemas.openxmlformats.org/officeDocument/2006/relationships/oleObject" Target="../embeddings/oleObject3.bin"/><Relationship Id="rId11" Type="http://schemas.openxmlformats.org/officeDocument/2006/relationships/image" Target="../media/image26.png"/><Relationship Id="rId5" Type="http://schemas.openxmlformats.org/officeDocument/2006/relationships/image" Target="../media/image23.png"/><Relationship Id="rId15" Type="http://schemas.openxmlformats.org/officeDocument/2006/relationships/image" Target="../media/image252.png"/><Relationship Id="rId10" Type="http://schemas.openxmlformats.org/officeDocument/2006/relationships/oleObject" Target="../embeddings/oleObject5.bin"/><Relationship Id="rId19" Type="http://schemas.openxmlformats.org/officeDocument/2006/relationships/image" Target="../media/image4.png"/><Relationship Id="rId4" Type="http://schemas.openxmlformats.org/officeDocument/2006/relationships/oleObject" Target="../embeddings/oleObject2.bin"/><Relationship Id="rId9" Type="http://schemas.openxmlformats.org/officeDocument/2006/relationships/image" Target="../media/image25.png"/><Relationship Id="rId1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image" Target="../media/image240.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260.png"/></Relationships>
</file>

<file path=ppt/slides/_rels/slide30.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0.png"/><Relationship Id="rId7" Type="http://schemas.openxmlformats.org/officeDocument/2006/relationships/image" Target="../media/image31.png"/><Relationship Id="rId2" Type="http://schemas.openxmlformats.org/officeDocument/2006/relationships/image" Target="../media/image29.png"/><Relationship Id="rId1" Type="http://schemas.openxmlformats.org/officeDocument/2006/relationships/slideLayout" Target="../slideLayouts/slideLayout6.xml"/><Relationship Id="rId6" Type="http://schemas.openxmlformats.org/officeDocument/2006/relationships/image" Target="../media/image301.png"/><Relationship Id="rId5" Type="http://schemas.openxmlformats.org/officeDocument/2006/relationships/image" Target="../media/image291.png"/><Relationship Id="rId10" Type="http://schemas.openxmlformats.org/officeDocument/2006/relationships/image" Target="../media/image32.png"/><Relationship Id="rId4" Type="http://schemas.openxmlformats.org/officeDocument/2006/relationships/image" Target="../media/image4.png"/><Relationship Id="rId9" Type="http://schemas.openxmlformats.org/officeDocument/2006/relationships/customXml" Target="../ink/ink5.xml"/></Relationships>
</file>

<file path=ppt/slides/_rels/slide31.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290.png"/></Relationships>
</file>

<file path=ppt/slides/_rels/slide32.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image" Target="../media/image300.png"/><Relationship Id="rId1" Type="http://schemas.openxmlformats.org/officeDocument/2006/relationships/slideLayout" Target="../slideLayouts/slideLayout2.xml"/><Relationship Id="rId6" Type="http://schemas.openxmlformats.org/officeDocument/2006/relationships/image" Target="../media/image341.png"/><Relationship Id="rId5" Type="http://schemas.openxmlformats.org/officeDocument/2006/relationships/image" Target="../media/image33.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D88B36F-63F6-3EBE-AC77-3608BBFFC65F}"/>
              </a:ext>
            </a:extLst>
          </p:cNvPr>
          <p:cNvSpPr>
            <a:spLocks noGrp="1" noChangeArrowheads="1"/>
          </p:cNvSpPr>
          <p:nvPr>
            <p:ph type="ctrTitle"/>
          </p:nvPr>
        </p:nvSpPr>
        <p:spPr>
          <a:xfrm>
            <a:off x="304800" y="295275"/>
            <a:ext cx="8610600" cy="990600"/>
          </a:xfrm>
          <a:solidFill>
            <a:schemeClr val="bg1"/>
          </a:solidFill>
          <a:ln>
            <a:solidFill>
              <a:srgbClr val="FF33CC"/>
            </a:solidFill>
            <a:miter lim="800000"/>
            <a:headEnd/>
            <a:tailEnd/>
          </a:ln>
        </p:spPr>
        <p:txBody>
          <a:bodyPr/>
          <a:lstStyle/>
          <a:p>
            <a:pPr eaLnBrk="1" hangingPunct="1"/>
            <a:r>
              <a:rPr lang="en-US" altLang="en-US" sz="2800" dirty="0">
                <a:solidFill>
                  <a:schemeClr val="tx1"/>
                </a:solidFill>
              </a:rPr>
              <a:t>Formulation of Convection Heat Transfer</a:t>
            </a:r>
          </a:p>
        </p:txBody>
      </p:sp>
      <p:sp>
        <p:nvSpPr>
          <p:cNvPr id="3075" name="Rectangle 3">
            <a:extLst>
              <a:ext uri="{FF2B5EF4-FFF2-40B4-BE49-F238E27FC236}">
                <a16:creationId xmlns:a16="http://schemas.microsoft.com/office/drawing/2014/main" id="{B8FE71F4-0AE9-03E8-C7A7-40BA5DF56546}"/>
              </a:ext>
            </a:extLst>
          </p:cNvPr>
          <p:cNvSpPr>
            <a:spLocks noGrp="1" noChangeArrowheads="1"/>
          </p:cNvSpPr>
          <p:nvPr>
            <p:ph type="subTitle" idx="1"/>
          </p:nvPr>
        </p:nvSpPr>
        <p:spPr>
          <a:xfrm>
            <a:off x="1446213" y="3581400"/>
            <a:ext cx="6400800" cy="1371600"/>
          </a:xfrm>
        </p:spPr>
        <p:txBody>
          <a:bodyPr/>
          <a:lstStyle/>
          <a:p>
            <a:pPr eaLnBrk="1" hangingPunct="1"/>
            <a:r>
              <a:rPr lang="en-US" altLang="en-US" sz="1800" dirty="0">
                <a:latin typeface="CommercialScript BT" pitchFamily="66" charset="0"/>
              </a:rPr>
              <a:t> P M V Subbarao</a:t>
            </a:r>
          </a:p>
          <a:p>
            <a:pPr eaLnBrk="1" hangingPunct="1"/>
            <a:r>
              <a:rPr lang="en-US" altLang="en-US" sz="1800" dirty="0">
                <a:latin typeface="CommercialScript BT" pitchFamily="66" charset="0"/>
              </a:rPr>
              <a:t>Professor &amp; Head</a:t>
            </a:r>
          </a:p>
          <a:p>
            <a:pPr eaLnBrk="1" hangingPunct="1"/>
            <a:r>
              <a:rPr lang="en-US" altLang="en-US" sz="1800" dirty="0">
                <a:latin typeface="Tempus Sans ITC" panose="04020404030D07020202" pitchFamily="82" charset="0"/>
              </a:rPr>
              <a:t>Mechanical Engineering Department</a:t>
            </a:r>
          </a:p>
        </p:txBody>
      </p:sp>
      <p:sp>
        <p:nvSpPr>
          <p:cNvPr id="3076" name="Text Box 4">
            <a:extLst>
              <a:ext uri="{FF2B5EF4-FFF2-40B4-BE49-F238E27FC236}">
                <a16:creationId xmlns:a16="http://schemas.microsoft.com/office/drawing/2014/main" id="{E79B2BAC-7951-1A4F-1743-1438AD235753}"/>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nvGrpSpPr>
          <p:cNvPr id="3077" name="Group 8">
            <a:extLst>
              <a:ext uri="{FF2B5EF4-FFF2-40B4-BE49-F238E27FC236}">
                <a16:creationId xmlns:a16="http://schemas.microsoft.com/office/drawing/2014/main" id="{8B924FC6-395C-82CB-7BDB-457AF83D41C8}"/>
              </a:ext>
            </a:extLst>
          </p:cNvPr>
          <p:cNvGrpSpPr>
            <a:grpSpLocks/>
          </p:cNvGrpSpPr>
          <p:nvPr/>
        </p:nvGrpSpPr>
        <p:grpSpPr bwMode="auto">
          <a:xfrm>
            <a:off x="0" y="0"/>
            <a:ext cx="9144000" cy="6858000"/>
            <a:chOff x="0" y="0"/>
            <a:chExt cx="5760" cy="4320"/>
          </a:xfrm>
        </p:grpSpPr>
        <p:grpSp>
          <p:nvGrpSpPr>
            <p:cNvPr id="3081" name="Group 9">
              <a:extLst>
                <a:ext uri="{FF2B5EF4-FFF2-40B4-BE49-F238E27FC236}">
                  <a16:creationId xmlns:a16="http://schemas.microsoft.com/office/drawing/2014/main" id="{5475EA6F-F779-155B-4D3C-C5C7824E73BB}"/>
                </a:ext>
              </a:extLst>
            </p:cNvPr>
            <p:cNvGrpSpPr>
              <a:grpSpLocks/>
            </p:cNvGrpSpPr>
            <p:nvPr/>
          </p:nvGrpSpPr>
          <p:grpSpPr bwMode="auto">
            <a:xfrm>
              <a:off x="0" y="0"/>
              <a:ext cx="192" cy="4320"/>
              <a:chOff x="0" y="-48"/>
              <a:chExt cx="144" cy="4368"/>
            </a:xfrm>
          </p:grpSpPr>
          <p:sp>
            <p:nvSpPr>
              <p:cNvPr id="3091" name="Rectangle 10">
                <a:extLst>
                  <a:ext uri="{FF2B5EF4-FFF2-40B4-BE49-F238E27FC236}">
                    <a16:creationId xmlns:a16="http://schemas.microsoft.com/office/drawing/2014/main" id="{6DD9C2F5-5C19-CB32-C45F-F959EA9C84C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92" name="Rectangle 11">
                <a:extLst>
                  <a:ext uri="{FF2B5EF4-FFF2-40B4-BE49-F238E27FC236}">
                    <a16:creationId xmlns:a16="http://schemas.microsoft.com/office/drawing/2014/main" id="{656D7843-8467-93C1-0A41-6243E12F3B3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2" name="Group 12">
              <a:extLst>
                <a:ext uri="{FF2B5EF4-FFF2-40B4-BE49-F238E27FC236}">
                  <a16:creationId xmlns:a16="http://schemas.microsoft.com/office/drawing/2014/main" id="{50FEFA18-3AEE-72BD-1A46-F2F349CACF64}"/>
                </a:ext>
              </a:extLst>
            </p:cNvPr>
            <p:cNvGrpSpPr>
              <a:grpSpLocks/>
            </p:cNvGrpSpPr>
            <p:nvPr/>
          </p:nvGrpSpPr>
          <p:grpSpPr bwMode="auto">
            <a:xfrm>
              <a:off x="5674" y="24"/>
              <a:ext cx="86" cy="4296"/>
              <a:chOff x="5616" y="-48"/>
              <a:chExt cx="144" cy="4368"/>
            </a:xfrm>
          </p:grpSpPr>
          <p:sp>
            <p:nvSpPr>
              <p:cNvPr id="3089" name="Rectangle 13">
                <a:extLst>
                  <a:ext uri="{FF2B5EF4-FFF2-40B4-BE49-F238E27FC236}">
                    <a16:creationId xmlns:a16="http://schemas.microsoft.com/office/drawing/2014/main" id="{B2169F68-460B-E3F1-9FCC-B8F877FD9A7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90" name="Rectangle 14">
                <a:extLst>
                  <a:ext uri="{FF2B5EF4-FFF2-40B4-BE49-F238E27FC236}">
                    <a16:creationId xmlns:a16="http://schemas.microsoft.com/office/drawing/2014/main" id="{BC30CEF1-ED6D-C088-AB72-3BAE16C8997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3" name="Group 15">
              <a:extLst>
                <a:ext uri="{FF2B5EF4-FFF2-40B4-BE49-F238E27FC236}">
                  <a16:creationId xmlns:a16="http://schemas.microsoft.com/office/drawing/2014/main" id="{5937C962-A8BA-D738-9033-8866F92088DE}"/>
                </a:ext>
              </a:extLst>
            </p:cNvPr>
            <p:cNvGrpSpPr>
              <a:grpSpLocks/>
            </p:cNvGrpSpPr>
            <p:nvPr/>
          </p:nvGrpSpPr>
          <p:grpSpPr bwMode="auto">
            <a:xfrm>
              <a:off x="144" y="0"/>
              <a:ext cx="5616" cy="144"/>
              <a:chOff x="96" y="-48"/>
              <a:chExt cx="5520" cy="144"/>
            </a:xfrm>
          </p:grpSpPr>
          <p:sp>
            <p:nvSpPr>
              <p:cNvPr id="3087" name="Rectangle 16">
                <a:extLst>
                  <a:ext uri="{FF2B5EF4-FFF2-40B4-BE49-F238E27FC236}">
                    <a16:creationId xmlns:a16="http://schemas.microsoft.com/office/drawing/2014/main" id="{BDBB2DF5-84B9-5B62-5B96-18148B6A2B0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88" name="Rectangle 17">
                <a:extLst>
                  <a:ext uri="{FF2B5EF4-FFF2-40B4-BE49-F238E27FC236}">
                    <a16:creationId xmlns:a16="http://schemas.microsoft.com/office/drawing/2014/main" id="{AB8C9999-915D-5BF2-7E41-E8DB5561070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4" name="Group 18">
              <a:extLst>
                <a:ext uri="{FF2B5EF4-FFF2-40B4-BE49-F238E27FC236}">
                  <a16:creationId xmlns:a16="http://schemas.microsoft.com/office/drawing/2014/main" id="{31F4DBCD-F918-4E08-4B40-31DA876ACAFC}"/>
                </a:ext>
              </a:extLst>
            </p:cNvPr>
            <p:cNvGrpSpPr>
              <a:grpSpLocks/>
            </p:cNvGrpSpPr>
            <p:nvPr/>
          </p:nvGrpSpPr>
          <p:grpSpPr bwMode="auto">
            <a:xfrm>
              <a:off x="144" y="4234"/>
              <a:ext cx="5616" cy="86"/>
              <a:chOff x="96" y="4176"/>
              <a:chExt cx="5520" cy="144"/>
            </a:xfrm>
          </p:grpSpPr>
          <p:sp>
            <p:nvSpPr>
              <p:cNvPr id="3085" name="Rectangle 19">
                <a:extLst>
                  <a:ext uri="{FF2B5EF4-FFF2-40B4-BE49-F238E27FC236}">
                    <a16:creationId xmlns:a16="http://schemas.microsoft.com/office/drawing/2014/main" id="{4E6AEA86-EBE7-1540-2448-3941E2CD0D7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86" name="Rectangle 20">
                <a:extLst>
                  <a:ext uri="{FF2B5EF4-FFF2-40B4-BE49-F238E27FC236}">
                    <a16:creationId xmlns:a16="http://schemas.microsoft.com/office/drawing/2014/main" id="{03B5FF89-FA3A-D3B8-6996-05C76065899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pic>
        <p:nvPicPr>
          <p:cNvPr id="3079" name="Picture 2" descr="A picture containing shape&#10;&#10;Description automatically generated">
            <a:extLst>
              <a:ext uri="{FF2B5EF4-FFF2-40B4-BE49-F238E27FC236}">
                <a16:creationId xmlns:a16="http://schemas.microsoft.com/office/drawing/2014/main" id="{61298272-DBCA-4D38-B64F-3231452AC9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0775" y="1295400"/>
            <a:ext cx="4362450" cy="229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CE6A3709-F700-840C-120E-310FE66065A5}"/>
                  </a:ext>
                </a:extLst>
              </p14:cNvPr>
              <p14:cNvContentPartPr/>
              <p14:nvPr/>
            </p14:nvContentPartPr>
            <p14:xfrm>
              <a:off x="3679200" y="3205800"/>
              <a:ext cx="446760" cy="1759320"/>
            </p14:xfrm>
          </p:contentPart>
        </mc:Choice>
        <mc:Fallback xmlns="">
          <p:pic>
            <p:nvPicPr>
              <p:cNvPr id="3" name="Ink 2">
                <a:extLst>
                  <a:ext uri="{FF2B5EF4-FFF2-40B4-BE49-F238E27FC236}">
                    <a16:creationId xmlns:a16="http://schemas.microsoft.com/office/drawing/2014/main" id="{CE6A3709-F700-840C-120E-310FE66065A5}"/>
                  </a:ext>
                </a:extLst>
              </p:cNvPr>
              <p:cNvPicPr/>
              <p:nvPr/>
            </p:nvPicPr>
            <p:blipFill>
              <a:blip r:embed="rId6"/>
              <a:stretch>
                <a:fillRect/>
              </a:stretch>
            </p:blipFill>
            <p:spPr>
              <a:xfrm>
                <a:off x="3669840" y="3196440"/>
                <a:ext cx="465480" cy="17780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 name="Ink 1">
                <a:extLst>
                  <a:ext uri="{FF2B5EF4-FFF2-40B4-BE49-F238E27FC236}">
                    <a16:creationId xmlns:a16="http://schemas.microsoft.com/office/drawing/2014/main" id="{D9D9D6D8-A11C-6AFC-9D86-6D14D6946D56}"/>
                  </a:ext>
                </a:extLst>
              </p14:cNvPr>
              <p14:cNvContentPartPr/>
              <p14:nvPr/>
            </p14:nvContentPartPr>
            <p14:xfrm>
              <a:off x="1964520" y="678600"/>
              <a:ext cx="5242680" cy="4928760"/>
            </p14:xfrm>
          </p:contentPart>
        </mc:Choice>
        <mc:Fallback xmlns="">
          <p:pic>
            <p:nvPicPr>
              <p:cNvPr id="2" name="Ink 1">
                <a:extLst>
                  <a:ext uri="{FF2B5EF4-FFF2-40B4-BE49-F238E27FC236}">
                    <a16:creationId xmlns:a16="http://schemas.microsoft.com/office/drawing/2014/main" id="{D9D9D6D8-A11C-6AFC-9D86-6D14D6946D56}"/>
                  </a:ext>
                </a:extLst>
              </p:cNvPr>
              <p:cNvPicPr/>
              <p:nvPr/>
            </p:nvPicPr>
            <p:blipFill>
              <a:blip r:embed="rId8"/>
              <a:stretch>
                <a:fillRect/>
              </a:stretch>
            </p:blipFill>
            <p:spPr>
              <a:xfrm>
                <a:off x="1955160" y="669240"/>
                <a:ext cx="5261400" cy="4947480"/>
              </a:xfrm>
              <a:prstGeom prst="rect">
                <a:avLst/>
              </a:prstGeom>
            </p:spPr>
          </p:pic>
        </mc:Fallback>
      </mc:AlternateContent>
      <p:sp>
        <p:nvSpPr>
          <p:cNvPr id="4" name="TextBox 19">
            <a:extLst>
              <a:ext uri="{FF2B5EF4-FFF2-40B4-BE49-F238E27FC236}">
                <a16:creationId xmlns:a16="http://schemas.microsoft.com/office/drawing/2014/main" id="{5D0AF0D9-6EB4-4E17-5AF4-38ED798BEEB9}"/>
              </a:ext>
            </a:extLst>
          </p:cNvPr>
          <p:cNvSpPr txBox="1">
            <a:spLocks noChangeArrowheads="1"/>
          </p:cNvSpPr>
          <p:nvPr/>
        </p:nvSpPr>
        <p:spPr bwMode="auto">
          <a:xfrm>
            <a:off x="418271" y="5261173"/>
            <a:ext cx="86106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n-US" altLang="en-US" b="1" dirty="0">
                <a:solidFill>
                  <a:srgbClr val="002060"/>
                </a:solidFill>
                <a:latin typeface="Curlz MT" panose="04040404050702020202" pitchFamily="82" charset="0"/>
                <a:ea typeface="STZhongsong" panose="020B0503020204020204" pitchFamily="2" charset="-122"/>
              </a:rPr>
              <a:t>Formalization </a:t>
            </a:r>
            <a:r>
              <a:rPr lang="en-US" altLang="en-US" b="1" dirty="0">
                <a:solidFill>
                  <a:srgbClr val="FF0000"/>
                </a:solidFill>
                <a:latin typeface="Curlz MT" panose="04040404050702020202" pitchFamily="82" charset="0"/>
                <a:ea typeface="STZhongsong" panose="020B0503020204020204" pitchFamily="2" charset="-122"/>
              </a:rPr>
              <a:t>(~Over 300 years ) </a:t>
            </a:r>
            <a:r>
              <a:rPr lang="en-US" altLang="en-US" b="1" dirty="0">
                <a:solidFill>
                  <a:srgbClr val="002060"/>
                </a:solidFill>
                <a:latin typeface="Curlz MT" panose="04040404050702020202" pitchFamily="82" charset="0"/>
                <a:ea typeface="STZhongsong" panose="020B0503020204020204" pitchFamily="2" charset="-122"/>
              </a:rPr>
              <a:t>of Newton’s Original Work for Human Development…</a:t>
            </a:r>
          </a:p>
        </p:txBody>
      </p:sp>
      <p:sp>
        <p:nvSpPr>
          <p:cNvPr id="6" name="TextBox 5">
            <a:extLst>
              <a:ext uri="{FF2B5EF4-FFF2-40B4-BE49-F238E27FC236}">
                <a16:creationId xmlns:a16="http://schemas.microsoft.com/office/drawing/2014/main" id="{DF7279D9-7809-7BB1-B229-DD49DBC7E88D}"/>
              </a:ext>
            </a:extLst>
          </p:cNvPr>
          <p:cNvSpPr txBox="1"/>
          <p:nvPr/>
        </p:nvSpPr>
        <p:spPr>
          <a:xfrm>
            <a:off x="969038" y="3869181"/>
            <a:ext cx="7391400" cy="1200329"/>
          </a:xfrm>
          <a:prstGeom prst="rect">
            <a:avLst/>
          </a:prstGeom>
          <a:solidFill>
            <a:schemeClr val="bg1"/>
          </a:solidFill>
        </p:spPr>
        <p:txBody>
          <a:bodyPr wrap="square">
            <a:spAutoFit/>
          </a:bodyPr>
          <a:lstStyle/>
          <a:p>
            <a:pPr algn="ctr">
              <a:spcBef>
                <a:spcPct val="0"/>
              </a:spcBef>
              <a:buFontTx/>
              <a:buNone/>
            </a:pPr>
            <a:r>
              <a:rPr lang="en-US" altLang="en-US" dirty="0">
                <a:solidFill>
                  <a:srgbClr val="FF0000"/>
                </a:solidFill>
                <a:latin typeface="Segoe Script" panose="030B0504020000000003" pitchFamily="66" charset="0"/>
              </a:rPr>
              <a:t>Physics is experience, arranged in economical order. </a:t>
            </a:r>
          </a:p>
          <a:p>
            <a:pPr algn="ctr">
              <a:spcBef>
                <a:spcPct val="0"/>
              </a:spcBef>
              <a:buFontTx/>
              <a:buNone/>
            </a:pPr>
            <a:r>
              <a:rPr lang="en-US" altLang="en-US" dirty="0">
                <a:solidFill>
                  <a:srgbClr val="FF0000"/>
                </a:solidFill>
                <a:latin typeface="Segoe Script" panose="030B0504020000000003" pitchFamily="66" charset="0"/>
              </a:rPr>
              <a:t>— Prof. Ernst Mach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C480B-E2DA-DB88-1893-7AA0AA9D62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AAC7AB-EDD6-238B-9251-A7BBEC2B6AD9}"/>
              </a:ext>
            </a:extLst>
          </p:cNvPr>
          <p:cNvSpPr>
            <a:spLocks noGrp="1"/>
          </p:cNvSpPr>
          <p:nvPr>
            <p:ph type="title"/>
          </p:nvPr>
        </p:nvSpPr>
        <p:spPr>
          <a:xfrm>
            <a:off x="304800" y="76200"/>
            <a:ext cx="7391400" cy="1143000"/>
          </a:xfrm>
        </p:spPr>
        <p:txBody>
          <a:bodyPr/>
          <a:lstStyle/>
          <a:p>
            <a:r>
              <a:rPr lang="en-US" sz="2800" dirty="0"/>
              <a:t>Pre Newton Era</a:t>
            </a:r>
            <a:endParaRPr lang="en-IN" sz="2800" dirty="0"/>
          </a:p>
        </p:txBody>
      </p:sp>
      <p:sp>
        <p:nvSpPr>
          <p:cNvPr id="3" name="Content Placeholder 2">
            <a:extLst>
              <a:ext uri="{FF2B5EF4-FFF2-40B4-BE49-F238E27FC236}">
                <a16:creationId xmlns:a16="http://schemas.microsoft.com/office/drawing/2014/main" id="{03BFA610-9F8E-3544-8C8C-1E1AF7C599C1}"/>
              </a:ext>
            </a:extLst>
          </p:cNvPr>
          <p:cNvSpPr>
            <a:spLocks noGrp="1"/>
          </p:cNvSpPr>
          <p:nvPr>
            <p:ph idx="1"/>
          </p:nvPr>
        </p:nvSpPr>
        <p:spPr>
          <a:xfrm>
            <a:off x="381000" y="1142999"/>
            <a:ext cx="8550275" cy="5578475"/>
          </a:xfrm>
        </p:spPr>
        <p:txBody>
          <a:bodyPr/>
          <a:lstStyle/>
          <a:p>
            <a:r>
              <a:rPr lang="en-US" sz="2400" dirty="0"/>
              <a:t>The pursuit of the nature of heat ranges from the period of speculation by the early philosophers from 600 B.C. to 1600AD.</a:t>
            </a:r>
          </a:p>
          <a:p>
            <a:r>
              <a:rPr lang="en-US" sz="2400" dirty="0"/>
              <a:t>The period 1600 to 1800, which represents the dawn of the science of heat. </a:t>
            </a:r>
          </a:p>
          <a:p>
            <a:r>
              <a:rPr lang="en-US" sz="2400" dirty="0"/>
              <a:t>In the eighteenth century the caloric theory (heat as a substance) dominated.</a:t>
            </a:r>
          </a:p>
          <a:p>
            <a:r>
              <a:rPr lang="en-US" sz="2400" dirty="0"/>
              <a:t>According to caloric theory, heat is supposed to be an indestructible imaginary fluid called the caloric.</a:t>
            </a:r>
          </a:p>
          <a:p>
            <a:r>
              <a:rPr lang="en-US" sz="2400" dirty="0"/>
              <a:t>Heat flows from a body at higher temperature to a body at lower temperature. </a:t>
            </a:r>
          </a:p>
          <a:p>
            <a:r>
              <a:rPr lang="en-US" sz="2400" dirty="0"/>
              <a:t>The caloric can neither be created nor destroyed. </a:t>
            </a:r>
          </a:p>
          <a:p>
            <a:r>
              <a:rPr lang="en-US" sz="2400" dirty="0"/>
              <a:t>Heating of a body means addition of caloric; a body is cooled by drawing out caloric from a body.</a:t>
            </a:r>
          </a:p>
          <a:p>
            <a:endParaRPr lang="en-US" sz="2400" dirty="0"/>
          </a:p>
        </p:txBody>
      </p:sp>
      <p:grpSp>
        <p:nvGrpSpPr>
          <p:cNvPr id="4" name="Group 38">
            <a:extLst>
              <a:ext uri="{FF2B5EF4-FFF2-40B4-BE49-F238E27FC236}">
                <a16:creationId xmlns:a16="http://schemas.microsoft.com/office/drawing/2014/main" id="{46FD409E-2806-027F-5E39-9370A6DDBDD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3B9D023C-B2DF-0747-3AC9-5EE40112E4FB}"/>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B9F6C26A-945B-E6C9-B441-2D4DD23CC0F3}"/>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E3A47497-4052-60A7-1C9A-CAA52746C521}"/>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84847E1D-8EC0-7938-B749-DC286F289FF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0B147463-09A3-79E1-F186-19B4C88FCC2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6C2B199D-3142-8C3E-B0E8-D4353EBFC4DA}"/>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0678E76E-546D-D76B-BB8F-290E7B5284D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F810C252-C384-82C5-BBFD-B9DBE98EF6B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A94DAAC0-2816-1000-01E5-6C70D682E54A}"/>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36C83459-6534-7AD5-EB2A-52F1D9EC05E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C2282C43-F0E1-0B6E-0F1E-A9A2CA5ACA8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D246AEE4-8ABC-CFC0-4F15-BA1DB1C54C9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9E741C46-7749-A4DA-7425-060A5169012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F2E0D1AA-4D90-F775-7996-234B3402BED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CBD0FBFA-E06A-1478-24D7-D5638D2D53AC}"/>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95A8340-401E-0873-D443-90BB441361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20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59369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C7635-C7B2-559D-DE76-85FF3578AC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9A888B-CB9C-44B3-2B5B-23BF7029FE23}"/>
              </a:ext>
            </a:extLst>
          </p:cNvPr>
          <p:cNvSpPr>
            <a:spLocks noGrp="1"/>
          </p:cNvSpPr>
          <p:nvPr>
            <p:ph type="title"/>
          </p:nvPr>
        </p:nvSpPr>
        <p:spPr>
          <a:xfrm>
            <a:off x="457200" y="163128"/>
            <a:ext cx="7391400" cy="796163"/>
          </a:xfrm>
        </p:spPr>
        <p:txBody>
          <a:bodyPr/>
          <a:lstStyle/>
          <a:p>
            <a:r>
              <a:rPr lang="en-US" sz="2800" dirty="0"/>
              <a:t>Newton in Deep Contemplation</a:t>
            </a:r>
            <a:endParaRPr lang="en-IN" sz="2800" dirty="0"/>
          </a:p>
        </p:txBody>
      </p:sp>
      <p:sp>
        <p:nvSpPr>
          <p:cNvPr id="3" name="Content Placeholder 2">
            <a:extLst>
              <a:ext uri="{FF2B5EF4-FFF2-40B4-BE49-F238E27FC236}">
                <a16:creationId xmlns:a16="http://schemas.microsoft.com/office/drawing/2014/main" id="{5F2BDEC7-7DDB-0089-8AE8-6B4CD00DD86C}"/>
              </a:ext>
            </a:extLst>
          </p:cNvPr>
          <p:cNvSpPr>
            <a:spLocks noGrp="1"/>
          </p:cNvSpPr>
          <p:nvPr>
            <p:ph idx="1"/>
          </p:nvPr>
        </p:nvSpPr>
        <p:spPr>
          <a:xfrm>
            <a:off x="341457" y="1413636"/>
            <a:ext cx="8686800" cy="4511675"/>
          </a:xfrm>
        </p:spPr>
        <p:txBody>
          <a:bodyPr/>
          <a:lstStyle/>
          <a:p>
            <a:r>
              <a:rPr lang="en-US" sz="2400" dirty="0"/>
              <a:t>Newton was both experimentalist and observer. He laid down the mathematical principles through which nature operates. </a:t>
            </a:r>
          </a:p>
          <a:p>
            <a:r>
              <a:rPr lang="en-US" sz="2400" dirty="0"/>
              <a:t>Substantial parts of both Principia and Opticks are devoted to reporting in detail  the results of Newton's own experimental work. </a:t>
            </a:r>
          </a:p>
          <a:p>
            <a:r>
              <a:rPr lang="en-US" sz="2400" dirty="0"/>
              <a:t>The following experiments on heat by Newton are noted here: </a:t>
            </a:r>
          </a:p>
          <a:p>
            <a:r>
              <a:rPr lang="en-US" sz="2400" dirty="0"/>
              <a:t>1. Experiments to determine the rate at which very hot bodies cool (Book III, Prop. XLI, pp. 521-522). </a:t>
            </a:r>
          </a:p>
          <a:p>
            <a:r>
              <a:rPr lang="en-US" sz="2400" dirty="0"/>
              <a:t>2. "A Scale of the Degrees of Heat“ (1701) describes experiments on the melting points of various metals.</a:t>
            </a:r>
          </a:p>
        </p:txBody>
      </p:sp>
      <p:grpSp>
        <p:nvGrpSpPr>
          <p:cNvPr id="4" name="Group 38">
            <a:extLst>
              <a:ext uri="{FF2B5EF4-FFF2-40B4-BE49-F238E27FC236}">
                <a16:creationId xmlns:a16="http://schemas.microsoft.com/office/drawing/2014/main" id="{11134091-FEB5-CB63-EA77-2866B03706E7}"/>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F99D9B9D-B778-3D5F-8115-9CFA762D2FEB}"/>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0805AC49-6175-57F8-8C0C-68C75469E8AE}"/>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630E3D4F-43FF-E3BD-D67E-A52BC85B8E2C}"/>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094593E-2089-8003-2ADF-EF6A9DB16B7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A2F133DA-4A09-FE8C-0472-428DA033BBF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B0E35DE1-7FCD-AAF5-1841-7583F5C5BF1F}"/>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A59B278D-20DA-5B8F-EB0B-DFD0B238CD9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41202EAD-AD8C-8BBF-8236-63B4D5594D1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DD8DC466-35BD-F57A-E8D3-9B9B3C0DB328}"/>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8C09394E-6632-9F05-5B8E-EF7C01E825E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627BFCA1-7CC5-7F12-89D7-34FE6784B7C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339C7DBF-38F9-044C-E86D-84B2211CEAF8}"/>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3D376E25-E968-F288-867C-F169479F39C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B858FECF-F312-1EEC-DAC4-33ADE3EF244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5143864E-A5DC-F886-74B4-470C535364AA}"/>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189B4812-E958-6B49-9E75-FD35E87F64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20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07380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834EB-A4EA-A303-672A-CE8B7249B80D}"/>
              </a:ext>
            </a:extLst>
          </p:cNvPr>
          <p:cNvSpPr>
            <a:spLocks noGrp="1"/>
          </p:cNvSpPr>
          <p:nvPr>
            <p:ph type="title"/>
          </p:nvPr>
        </p:nvSpPr>
        <p:spPr>
          <a:xfrm>
            <a:off x="304800" y="76200"/>
            <a:ext cx="7391400" cy="1143000"/>
          </a:xfrm>
        </p:spPr>
        <p:txBody>
          <a:bodyPr/>
          <a:lstStyle/>
          <a:p>
            <a:r>
              <a:rPr lang="en-IN" sz="2800" b="0" i="0" u="none" strike="noStrike" baseline="0" dirty="0"/>
              <a:t>Genesis of Newton’s Law of Cooling – Part 1</a:t>
            </a:r>
            <a:endParaRPr lang="en-IN" sz="2800" dirty="0"/>
          </a:p>
        </p:txBody>
      </p:sp>
      <p:sp>
        <p:nvSpPr>
          <p:cNvPr id="3" name="Content Placeholder 2">
            <a:extLst>
              <a:ext uri="{FF2B5EF4-FFF2-40B4-BE49-F238E27FC236}">
                <a16:creationId xmlns:a16="http://schemas.microsoft.com/office/drawing/2014/main" id="{189C83E8-794B-014C-E73C-D2010F19B37A}"/>
              </a:ext>
            </a:extLst>
          </p:cNvPr>
          <p:cNvSpPr>
            <a:spLocks noGrp="1"/>
          </p:cNvSpPr>
          <p:nvPr>
            <p:ph idx="1"/>
          </p:nvPr>
        </p:nvSpPr>
        <p:spPr>
          <a:xfrm>
            <a:off x="677862" y="1219200"/>
            <a:ext cx="7788275" cy="3996567"/>
          </a:xfrm>
        </p:spPr>
        <p:txBody>
          <a:bodyPr/>
          <a:lstStyle/>
          <a:p>
            <a:pPr algn="l"/>
            <a:r>
              <a:rPr lang="en-US" sz="2400" dirty="0">
                <a:latin typeface="Times-Roman"/>
              </a:rPr>
              <a:t>S</a:t>
            </a:r>
            <a:r>
              <a:rPr lang="en-US" sz="2400" b="0" i="0" u="none" strike="noStrike" baseline="0" dirty="0">
                <a:latin typeface="Times-Roman"/>
              </a:rPr>
              <a:t>tatement from his 1701 paper for clarity and convenience. </a:t>
            </a:r>
          </a:p>
          <a:p>
            <a:pPr algn="l"/>
            <a:r>
              <a:rPr lang="en-US" sz="2400" dirty="0">
                <a:latin typeface="Times-Roman"/>
              </a:rPr>
              <a:t>The First Statement: </a:t>
            </a:r>
          </a:p>
          <a:p>
            <a:pPr algn="l"/>
            <a:r>
              <a:rPr lang="en-US" sz="2400" b="0" i="0" u="none" strike="noStrike" baseline="0" dirty="0">
                <a:latin typeface="Times-Roman"/>
              </a:rPr>
              <a:t>For the heat, which the hot iron communicates in a given time, to cold bodies, which are near it, that is, the heat which the iron loses in a given time, is proportional to the whole heat of the iron. </a:t>
            </a:r>
          </a:p>
          <a:p>
            <a:pPr algn="l"/>
            <a:r>
              <a:rPr lang="en-US" sz="2400" b="0" i="0" u="none" strike="noStrike" baseline="0" dirty="0">
                <a:latin typeface="Times-Roman"/>
              </a:rPr>
              <a:t>And so, if the times of cooling are taken equal, the heats will be in a geometrical progression and consequently can easily be found with a table of logarithms.</a:t>
            </a:r>
          </a:p>
        </p:txBody>
      </p:sp>
      <p:grpSp>
        <p:nvGrpSpPr>
          <p:cNvPr id="4" name="Group 38">
            <a:extLst>
              <a:ext uri="{FF2B5EF4-FFF2-40B4-BE49-F238E27FC236}">
                <a16:creationId xmlns:a16="http://schemas.microsoft.com/office/drawing/2014/main" id="{C0FDB730-38FC-E548-170C-0824973A346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86BF29E-8071-DC22-558A-47028D185D1C}"/>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AE186AFC-2494-F293-F95B-0FB22872310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55A7E513-66E1-2858-7B96-B9F70C32CEA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5419817-3331-6784-AD87-306B0E7F95B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6B0C001-4BB3-5318-1315-30171F06C2A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166F76F-883F-A519-8D7A-F3163A077A8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FBF450C-2548-C118-9E81-94BEEA54FB0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67181DA-62FA-4D12-D1B0-CA9F391D6B3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631E11F-A426-7DB7-1030-A5B06D8B7BB1}"/>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65AB8FEF-A1BE-6F83-46B5-8EB98153F66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CA9DD8AB-9C18-5E4D-CA76-52798F70C82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E9E7882-A306-C139-4B8F-7F79DE5CB24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573763A-0A89-97C6-2186-5704D1C0BD7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ABB07C6-2CB5-4AB9-F1F4-802A761D8E2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2D9495F-5C5F-26E4-38C3-1E2F4C83BB99}"/>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523CE35-B1B8-9997-F1F4-23A7A9BF11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TextBox 21">
            <a:extLst>
              <a:ext uri="{FF2B5EF4-FFF2-40B4-BE49-F238E27FC236}">
                <a16:creationId xmlns:a16="http://schemas.microsoft.com/office/drawing/2014/main" id="{897A7C1E-20F4-B8A9-7800-2B6C2A5902BF}"/>
              </a:ext>
            </a:extLst>
          </p:cNvPr>
          <p:cNvSpPr txBox="1"/>
          <p:nvPr/>
        </p:nvSpPr>
        <p:spPr>
          <a:xfrm>
            <a:off x="2255506" y="5522930"/>
            <a:ext cx="4572000" cy="830997"/>
          </a:xfrm>
          <a:prstGeom prst="rect">
            <a:avLst/>
          </a:prstGeom>
          <a:noFill/>
        </p:spPr>
        <p:txBody>
          <a:bodyPr wrap="square">
            <a:spAutoFit/>
          </a:bodyPr>
          <a:lstStyle/>
          <a:p>
            <a:pPr algn="ctr"/>
            <a:r>
              <a:rPr lang="en-US" sz="2400" b="1" i="1" u="none" strike="noStrike" baseline="0" dirty="0">
                <a:solidFill>
                  <a:srgbClr val="0070C0"/>
                </a:solidFill>
                <a:latin typeface="Times-Roman"/>
              </a:rPr>
              <a:t>The first part was later known as Newton’s law of cooling.</a:t>
            </a:r>
            <a:endParaRPr lang="en-IN" sz="2400" b="1" i="1" dirty="0">
              <a:solidFill>
                <a:srgbClr val="0070C0"/>
              </a:solidFill>
              <a:latin typeface="+mj-lt"/>
            </a:endParaRPr>
          </a:p>
        </p:txBody>
      </p:sp>
    </p:spTree>
    <p:extLst>
      <p:ext uri="{BB962C8B-B14F-4D97-AF65-F5344CB8AC3E}">
        <p14:creationId xmlns:p14="http://schemas.microsoft.com/office/powerpoint/2010/main" val="1504984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50F8254-A855-86B8-F1BB-BE1EAE300E3B}"/>
              </a:ext>
            </a:extLst>
          </p:cNvPr>
          <p:cNvPicPr>
            <a:picLocks noChangeAspect="1"/>
          </p:cNvPicPr>
          <p:nvPr/>
        </p:nvPicPr>
        <p:blipFill>
          <a:blip r:embed="rId2"/>
          <a:stretch>
            <a:fillRect/>
          </a:stretch>
        </p:blipFill>
        <p:spPr>
          <a:xfrm rot="19599691">
            <a:off x="-323726" y="1207996"/>
            <a:ext cx="4887674" cy="4167642"/>
          </a:xfrm>
          <a:prstGeom prst="rect">
            <a:avLst/>
          </a:prstGeom>
          <a:ln>
            <a:noFill/>
          </a:ln>
          <a:effectLst>
            <a:softEdge rad="112500"/>
          </a:effectLst>
        </p:spPr>
      </p:pic>
      <p:pic>
        <p:nvPicPr>
          <p:cNvPr id="5" name="Content Placeholder 4">
            <a:extLst>
              <a:ext uri="{FF2B5EF4-FFF2-40B4-BE49-F238E27FC236}">
                <a16:creationId xmlns:a16="http://schemas.microsoft.com/office/drawing/2014/main" id="{A867CE1C-E440-3A30-174E-1C58E76B7806}"/>
              </a:ext>
            </a:extLst>
          </p:cNvPr>
          <p:cNvPicPr>
            <a:picLocks noGrp="1" noChangeAspect="1"/>
          </p:cNvPicPr>
          <p:nvPr>
            <p:ph idx="1"/>
          </p:nvPr>
        </p:nvPicPr>
        <p:blipFill>
          <a:blip r:embed="rId3"/>
          <a:stretch>
            <a:fillRect/>
          </a:stretch>
        </p:blipFill>
        <p:spPr>
          <a:xfrm>
            <a:off x="4316422" y="2544651"/>
            <a:ext cx="1662196" cy="3677163"/>
          </a:xfrm>
          <a:prstGeom prst="ellipse">
            <a:avLst/>
          </a:prstGeom>
          <a:ln>
            <a:noFill/>
          </a:ln>
          <a:effectLst>
            <a:softEdge rad="112500"/>
          </a:effectLst>
        </p:spPr>
      </p:pic>
      <p:sp>
        <p:nvSpPr>
          <p:cNvPr id="8" name="Oval 7">
            <a:extLst>
              <a:ext uri="{FF2B5EF4-FFF2-40B4-BE49-F238E27FC236}">
                <a16:creationId xmlns:a16="http://schemas.microsoft.com/office/drawing/2014/main" id="{1FD68C1C-6285-3036-3DE0-A65262C062DE}"/>
              </a:ext>
            </a:extLst>
          </p:cNvPr>
          <p:cNvSpPr/>
          <p:nvPr/>
        </p:nvSpPr>
        <p:spPr bwMode="auto">
          <a:xfrm>
            <a:off x="4122371" y="2189018"/>
            <a:ext cx="2099051" cy="4440382"/>
          </a:xfrm>
          <a:prstGeom prst="ellipse">
            <a:avLst/>
          </a:prstGeom>
          <a:noFill/>
          <a:ln w="57150"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charset="0"/>
            </a:endParaRPr>
          </a:p>
        </p:txBody>
      </p:sp>
      <p:sp>
        <p:nvSpPr>
          <p:cNvPr id="2" name="Title 1">
            <a:extLst>
              <a:ext uri="{FF2B5EF4-FFF2-40B4-BE49-F238E27FC236}">
                <a16:creationId xmlns:a16="http://schemas.microsoft.com/office/drawing/2014/main" id="{564D98FB-9E06-F800-EEDB-0EEB4176877C}"/>
              </a:ext>
            </a:extLst>
          </p:cNvPr>
          <p:cNvSpPr>
            <a:spLocks noGrp="1"/>
          </p:cNvSpPr>
          <p:nvPr>
            <p:ph type="title"/>
          </p:nvPr>
        </p:nvSpPr>
        <p:spPr>
          <a:xfrm>
            <a:off x="685800" y="76200"/>
            <a:ext cx="6649660" cy="1143000"/>
          </a:xfrm>
        </p:spPr>
        <p:txBody>
          <a:bodyPr/>
          <a:lstStyle/>
          <a:p>
            <a:r>
              <a:rPr lang="en-US" sz="2800" dirty="0"/>
              <a:t>Fourier's Interpretation of Newton’s Experience</a:t>
            </a:r>
            <a:endParaRPr lang="en-IN" sz="2800" dirty="0"/>
          </a:p>
        </p:txBody>
      </p:sp>
      <p:grpSp>
        <p:nvGrpSpPr>
          <p:cNvPr id="9" name="Group 38">
            <a:extLst>
              <a:ext uri="{FF2B5EF4-FFF2-40B4-BE49-F238E27FC236}">
                <a16:creationId xmlns:a16="http://schemas.microsoft.com/office/drawing/2014/main" id="{408F4F8D-5D14-ABE4-F8D8-D30BB58BB1A0}"/>
              </a:ext>
            </a:extLst>
          </p:cNvPr>
          <p:cNvGrpSpPr>
            <a:grpSpLocks/>
          </p:cNvGrpSpPr>
          <p:nvPr/>
        </p:nvGrpSpPr>
        <p:grpSpPr bwMode="auto">
          <a:xfrm>
            <a:off x="0" y="0"/>
            <a:ext cx="9144000" cy="6858000"/>
            <a:chOff x="0" y="0"/>
            <a:chExt cx="9144000" cy="6858000"/>
          </a:xfrm>
        </p:grpSpPr>
        <p:grpSp>
          <p:nvGrpSpPr>
            <p:cNvPr id="10" name="Group 19">
              <a:extLst>
                <a:ext uri="{FF2B5EF4-FFF2-40B4-BE49-F238E27FC236}">
                  <a16:creationId xmlns:a16="http://schemas.microsoft.com/office/drawing/2014/main" id="{E2C2A067-DF90-D8D1-C454-7D507BCB99CD}"/>
                </a:ext>
              </a:extLst>
            </p:cNvPr>
            <p:cNvGrpSpPr>
              <a:grpSpLocks/>
            </p:cNvGrpSpPr>
            <p:nvPr/>
          </p:nvGrpSpPr>
          <p:grpSpPr bwMode="auto">
            <a:xfrm>
              <a:off x="0" y="0"/>
              <a:ext cx="9144000" cy="6858000"/>
              <a:chOff x="0" y="0"/>
              <a:chExt cx="9144000" cy="6858000"/>
            </a:xfrm>
          </p:grpSpPr>
          <p:grpSp>
            <p:nvGrpSpPr>
              <p:cNvPr id="12" name="Group 8">
                <a:extLst>
                  <a:ext uri="{FF2B5EF4-FFF2-40B4-BE49-F238E27FC236}">
                    <a16:creationId xmlns:a16="http://schemas.microsoft.com/office/drawing/2014/main" id="{ABA44C99-41B8-960D-A1A5-459D202DFC20}"/>
                  </a:ext>
                </a:extLst>
              </p:cNvPr>
              <p:cNvGrpSpPr>
                <a:grpSpLocks/>
              </p:cNvGrpSpPr>
              <p:nvPr/>
            </p:nvGrpSpPr>
            <p:grpSpPr bwMode="auto">
              <a:xfrm>
                <a:off x="0" y="0"/>
                <a:ext cx="9144000" cy="6858000"/>
                <a:chOff x="0" y="0"/>
                <a:chExt cx="5760" cy="4320"/>
              </a:xfrm>
            </p:grpSpPr>
            <p:grpSp>
              <p:nvGrpSpPr>
                <p:cNvPr id="14" name="Group 9">
                  <a:extLst>
                    <a:ext uri="{FF2B5EF4-FFF2-40B4-BE49-F238E27FC236}">
                      <a16:creationId xmlns:a16="http://schemas.microsoft.com/office/drawing/2014/main" id="{79BB3816-2658-B15A-992F-63C41DA3318E}"/>
                    </a:ext>
                  </a:extLst>
                </p:cNvPr>
                <p:cNvGrpSpPr>
                  <a:grpSpLocks/>
                </p:cNvGrpSpPr>
                <p:nvPr/>
              </p:nvGrpSpPr>
              <p:grpSpPr bwMode="auto">
                <a:xfrm>
                  <a:off x="0" y="0"/>
                  <a:ext cx="192" cy="4320"/>
                  <a:chOff x="0" y="-48"/>
                  <a:chExt cx="144" cy="4368"/>
                </a:xfrm>
              </p:grpSpPr>
              <p:sp>
                <p:nvSpPr>
                  <p:cNvPr id="24" name="Rectangle 10">
                    <a:extLst>
                      <a:ext uri="{FF2B5EF4-FFF2-40B4-BE49-F238E27FC236}">
                        <a16:creationId xmlns:a16="http://schemas.microsoft.com/office/drawing/2014/main" id="{664F5A41-4D22-D138-BD15-F2C327C8606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1">
                    <a:extLst>
                      <a:ext uri="{FF2B5EF4-FFF2-40B4-BE49-F238E27FC236}">
                        <a16:creationId xmlns:a16="http://schemas.microsoft.com/office/drawing/2014/main" id="{75221F6C-D277-E86D-86D1-1A3C29FBB46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2">
                  <a:extLst>
                    <a:ext uri="{FF2B5EF4-FFF2-40B4-BE49-F238E27FC236}">
                      <a16:creationId xmlns:a16="http://schemas.microsoft.com/office/drawing/2014/main" id="{4875FF63-E5DF-4313-D065-572AA2C3EA76}"/>
                    </a:ext>
                  </a:extLst>
                </p:cNvPr>
                <p:cNvGrpSpPr>
                  <a:grpSpLocks/>
                </p:cNvGrpSpPr>
                <p:nvPr/>
              </p:nvGrpSpPr>
              <p:grpSpPr bwMode="auto">
                <a:xfrm>
                  <a:off x="5674" y="24"/>
                  <a:ext cx="86" cy="4296"/>
                  <a:chOff x="5616" y="-48"/>
                  <a:chExt cx="144" cy="4368"/>
                </a:xfrm>
              </p:grpSpPr>
              <p:sp>
                <p:nvSpPr>
                  <p:cNvPr id="22" name="Rectangle 13">
                    <a:extLst>
                      <a:ext uri="{FF2B5EF4-FFF2-40B4-BE49-F238E27FC236}">
                        <a16:creationId xmlns:a16="http://schemas.microsoft.com/office/drawing/2014/main" id="{D899FC7F-C56D-70F1-D602-FCBB1DEA597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4">
                    <a:extLst>
                      <a:ext uri="{FF2B5EF4-FFF2-40B4-BE49-F238E27FC236}">
                        <a16:creationId xmlns:a16="http://schemas.microsoft.com/office/drawing/2014/main" id="{ABE496AB-AB39-1420-EECE-FAA747EB75F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04561898-FBDC-6B6D-EFFD-2782EF33643F}"/>
                    </a:ext>
                  </a:extLst>
                </p:cNvPr>
                <p:cNvGrpSpPr>
                  <a:grpSpLocks/>
                </p:cNvGrpSpPr>
                <p:nvPr/>
              </p:nvGrpSpPr>
              <p:grpSpPr bwMode="auto">
                <a:xfrm>
                  <a:off x="144" y="0"/>
                  <a:ext cx="5616" cy="144"/>
                  <a:chOff x="96" y="-48"/>
                  <a:chExt cx="5520" cy="144"/>
                </a:xfrm>
              </p:grpSpPr>
              <p:sp>
                <p:nvSpPr>
                  <p:cNvPr id="20" name="Rectangle 16">
                    <a:extLst>
                      <a:ext uri="{FF2B5EF4-FFF2-40B4-BE49-F238E27FC236}">
                        <a16:creationId xmlns:a16="http://schemas.microsoft.com/office/drawing/2014/main" id="{2478CAAA-1288-7A62-E719-6178659F665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7">
                    <a:extLst>
                      <a:ext uri="{FF2B5EF4-FFF2-40B4-BE49-F238E27FC236}">
                        <a16:creationId xmlns:a16="http://schemas.microsoft.com/office/drawing/2014/main" id="{924EDC09-7A13-D8D6-FCC1-53903353C8A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8">
                  <a:extLst>
                    <a:ext uri="{FF2B5EF4-FFF2-40B4-BE49-F238E27FC236}">
                      <a16:creationId xmlns:a16="http://schemas.microsoft.com/office/drawing/2014/main" id="{BAC65A8A-0E7F-26FC-F722-6DB639F10313}"/>
                    </a:ext>
                  </a:extLst>
                </p:cNvPr>
                <p:cNvGrpSpPr>
                  <a:grpSpLocks/>
                </p:cNvGrpSpPr>
                <p:nvPr/>
              </p:nvGrpSpPr>
              <p:grpSpPr bwMode="auto">
                <a:xfrm>
                  <a:off x="144" y="4234"/>
                  <a:ext cx="5616" cy="86"/>
                  <a:chOff x="96" y="4176"/>
                  <a:chExt cx="5520" cy="144"/>
                </a:xfrm>
              </p:grpSpPr>
              <p:sp>
                <p:nvSpPr>
                  <p:cNvPr id="18" name="Rectangle 19">
                    <a:extLst>
                      <a:ext uri="{FF2B5EF4-FFF2-40B4-BE49-F238E27FC236}">
                        <a16:creationId xmlns:a16="http://schemas.microsoft.com/office/drawing/2014/main" id="{A1B1F0D3-62EB-D705-7854-CBE01B2DAF8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20">
                    <a:extLst>
                      <a:ext uri="{FF2B5EF4-FFF2-40B4-BE49-F238E27FC236}">
                        <a16:creationId xmlns:a16="http://schemas.microsoft.com/office/drawing/2014/main" id="{C01B90D9-7A0B-F578-62F0-E947739D327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39B75545-C119-6566-4A1A-67B13D8492E9}"/>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1" name="Picture 42" descr="A picture containing shape&#10;&#10;Description automatically generated">
              <a:extLst>
                <a:ext uri="{FF2B5EF4-FFF2-40B4-BE49-F238E27FC236}">
                  <a16:creationId xmlns:a16="http://schemas.microsoft.com/office/drawing/2014/main" id="{9D5A3818-99B2-4242-513D-036A7A1A63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7" name="Picture 26">
            <a:extLst>
              <a:ext uri="{FF2B5EF4-FFF2-40B4-BE49-F238E27FC236}">
                <a16:creationId xmlns:a16="http://schemas.microsoft.com/office/drawing/2014/main" id="{2284CE03-2D0A-26FB-A40C-107E5E9EB766}"/>
              </a:ext>
            </a:extLst>
          </p:cNvPr>
          <p:cNvPicPr>
            <a:picLocks noChangeAspect="1"/>
          </p:cNvPicPr>
          <p:nvPr/>
        </p:nvPicPr>
        <p:blipFill>
          <a:blip r:embed="rId5">
            <a:duotone>
              <a:prstClr val="black"/>
              <a:schemeClr val="accent2">
                <a:tint val="45000"/>
                <a:satMod val="400000"/>
              </a:schemeClr>
            </a:duotone>
          </a:blip>
          <a:stretch>
            <a:fillRect/>
          </a:stretch>
        </p:blipFill>
        <p:spPr>
          <a:xfrm>
            <a:off x="811222" y="4322416"/>
            <a:ext cx="3419952" cy="914602"/>
          </a:xfrm>
          <a:prstGeom prst="rect">
            <a:avLst/>
          </a:prstGeom>
          <a:ln>
            <a:noFill/>
          </a:ln>
          <a:effectLst>
            <a:softEdge rad="112500"/>
          </a:effectLst>
        </p:spPr>
      </p:pic>
      <p:pic>
        <p:nvPicPr>
          <p:cNvPr id="28" name="Picture 27">
            <a:extLst>
              <a:ext uri="{FF2B5EF4-FFF2-40B4-BE49-F238E27FC236}">
                <a16:creationId xmlns:a16="http://schemas.microsoft.com/office/drawing/2014/main" id="{BC580728-5CF2-0D38-CB1D-4F7DA37D64EC}"/>
              </a:ext>
            </a:extLst>
          </p:cNvPr>
          <p:cNvPicPr>
            <a:picLocks noChangeAspect="1"/>
          </p:cNvPicPr>
          <p:nvPr/>
        </p:nvPicPr>
        <p:blipFill>
          <a:blip r:embed="rId5">
            <a:duotone>
              <a:prstClr val="black"/>
              <a:schemeClr val="accent2">
                <a:tint val="45000"/>
                <a:satMod val="400000"/>
              </a:schemeClr>
            </a:duotone>
          </a:blip>
          <a:stretch>
            <a:fillRect/>
          </a:stretch>
        </p:blipFill>
        <p:spPr>
          <a:xfrm>
            <a:off x="811222" y="5160818"/>
            <a:ext cx="3419952" cy="914602"/>
          </a:xfrm>
          <a:prstGeom prst="rect">
            <a:avLst/>
          </a:prstGeom>
          <a:ln>
            <a:noFill/>
          </a:ln>
          <a:effectLst>
            <a:softEdge rad="112500"/>
          </a:effectLst>
        </p:spPr>
      </p:pic>
      <p:pic>
        <p:nvPicPr>
          <p:cNvPr id="1026" name="Picture 2" descr="Joseph Fourier - Wikipedia">
            <a:extLst>
              <a:ext uri="{FF2B5EF4-FFF2-40B4-BE49-F238E27FC236}">
                <a16:creationId xmlns:a16="http://schemas.microsoft.com/office/drawing/2014/main" id="{AD6984DB-3552-9ED9-4570-961A51A0E2B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36606" y="2667000"/>
            <a:ext cx="1626394" cy="2057400"/>
          </a:xfrm>
          <a:prstGeom prst="rect">
            <a:avLst/>
          </a:prstGeom>
          <a:noFill/>
          <a:scene3d>
            <a:camera prst="orthographicFront">
              <a:rot lat="0" lon="11400000" rev="0"/>
            </a:camera>
            <a:lightRig rig="threePt" dir="t"/>
          </a:scene3d>
          <a:extLst>
            <a:ext uri="{909E8E84-426E-40DD-AFC4-6F175D3DCCD1}">
              <a14:hiddenFill xmlns:a14="http://schemas.microsoft.com/office/drawing/2010/main">
                <a:solidFill>
                  <a:srgbClr val="FFFFFF"/>
                </a:solidFill>
              </a14:hiddenFill>
            </a:ext>
          </a:extLst>
        </p:spPr>
      </p:pic>
      <p:pic>
        <p:nvPicPr>
          <p:cNvPr id="30" name="Picture 29">
            <a:extLst>
              <a:ext uri="{FF2B5EF4-FFF2-40B4-BE49-F238E27FC236}">
                <a16:creationId xmlns:a16="http://schemas.microsoft.com/office/drawing/2014/main" id="{4959580F-3A25-2EEA-592C-F481666A3F71}"/>
              </a:ext>
            </a:extLst>
          </p:cNvPr>
          <p:cNvPicPr>
            <a:picLocks noChangeAspect="1"/>
          </p:cNvPicPr>
          <p:nvPr/>
        </p:nvPicPr>
        <p:blipFill>
          <a:blip r:embed="rId7"/>
          <a:stretch>
            <a:fillRect/>
          </a:stretch>
        </p:blipFill>
        <p:spPr>
          <a:xfrm>
            <a:off x="6471622" y="1602906"/>
            <a:ext cx="776392" cy="987894"/>
          </a:xfrm>
          <a:prstGeom prst="rect">
            <a:avLst/>
          </a:prstGeom>
        </p:spPr>
      </p:pic>
      <mc:AlternateContent xmlns:mc="http://schemas.openxmlformats.org/markup-compatibility/2006" xmlns:p14="http://schemas.microsoft.com/office/powerpoint/2010/main">
        <mc:Choice Requires="p14">
          <p:contentPart p14:bwMode="auto" r:id="rId8">
            <p14:nvContentPartPr>
              <p14:cNvPr id="3" name="Ink 2">
                <a:extLst>
                  <a:ext uri="{FF2B5EF4-FFF2-40B4-BE49-F238E27FC236}">
                    <a16:creationId xmlns:a16="http://schemas.microsoft.com/office/drawing/2014/main" id="{402DB897-A668-1D9A-F370-68FDC9ECCDD5}"/>
                  </a:ext>
                </a:extLst>
              </p14:cNvPr>
              <p14:cNvContentPartPr/>
              <p14:nvPr/>
            </p14:nvContentPartPr>
            <p14:xfrm>
              <a:off x="2728080" y="5166360"/>
              <a:ext cx="2836080" cy="1418400"/>
            </p14:xfrm>
          </p:contentPart>
        </mc:Choice>
        <mc:Fallback xmlns="">
          <p:pic>
            <p:nvPicPr>
              <p:cNvPr id="3" name="Ink 2">
                <a:extLst>
                  <a:ext uri="{FF2B5EF4-FFF2-40B4-BE49-F238E27FC236}">
                    <a16:creationId xmlns:a16="http://schemas.microsoft.com/office/drawing/2014/main" id="{402DB897-A668-1D9A-F370-68FDC9ECCDD5}"/>
                  </a:ext>
                </a:extLst>
              </p:cNvPr>
              <p:cNvPicPr/>
              <p:nvPr/>
            </p:nvPicPr>
            <p:blipFill>
              <a:blip r:embed="rId9"/>
              <a:stretch>
                <a:fillRect/>
              </a:stretch>
            </p:blipFill>
            <p:spPr>
              <a:xfrm>
                <a:off x="2718720" y="5157000"/>
                <a:ext cx="2854800" cy="1437120"/>
              </a:xfrm>
              <a:prstGeom prst="rect">
                <a:avLst/>
              </a:prstGeom>
            </p:spPr>
          </p:pic>
        </mc:Fallback>
      </mc:AlternateContent>
    </p:spTree>
    <p:extLst>
      <p:ext uri="{BB962C8B-B14F-4D97-AF65-F5344CB8AC3E}">
        <p14:creationId xmlns:p14="http://schemas.microsoft.com/office/powerpoint/2010/main" val="1933481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circle(in)">
                                      <p:cBhvr>
                                        <p:cTn id="17" dur="500"/>
                                        <p:tgtEl>
                                          <p:spTgt spid="27"/>
                                        </p:tgtEl>
                                      </p:cBhvr>
                                    </p:animEffect>
                                  </p:childTnLst>
                                </p:cTn>
                              </p:par>
                              <p:par>
                                <p:cTn id="18" presetID="6" presetClass="entr" presetSubtype="16" fill="hold"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circle(in)">
                                      <p:cBhvr>
                                        <p:cTn id="20" dur="500"/>
                                        <p:tgtEl>
                                          <p:spTgt spid="28"/>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749"/>
                                          </p:stCondLst>
                                        </p:cTn>
                                        <p:tgtEl>
                                          <p:spTgt spid="10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749"/>
                                          </p:stCondLst>
                                        </p:cTn>
                                        <p:tgtEl>
                                          <p:spTgt spid="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ppt_w</p:attrName>
                                        </p:attrNameLst>
                                      </p:cBhvr>
                                      <p:tavLst>
                                        <p:tav tm="0" fmla="#ppt_w*sin(2.5*pi*$)">
                                          <p:val>
                                            <p:fltVal val="0"/>
                                          </p:val>
                                        </p:tav>
                                        <p:tav tm="100000">
                                          <p:val>
                                            <p:fltVal val="1"/>
                                          </p:val>
                                        </p:tav>
                                      </p:tavLst>
                                    </p:anim>
                                    <p:anim calcmode="lin" valueType="num">
                                      <p:cBhvr>
                                        <p:cTn id="33" dur="1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834EB-A4EA-A303-672A-CE8B7249B80D}"/>
              </a:ext>
            </a:extLst>
          </p:cNvPr>
          <p:cNvSpPr>
            <a:spLocks noGrp="1"/>
          </p:cNvSpPr>
          <p:nvPr>
            <p:ph type="title"/>
          </p:nvPr>
        </p:nvSpPr>
        <p:spPr>
          <a:xfrm>
            <a:off x="304800" y="76200"/>
            <a:ext cx="7391400" cy="872363"/>
          </a:xfrm>
        </p:spPr>
        <p:txBody>
          <a:bodyPr/>
          <a:lstStyle/>
          <a:p>
            <a:r>
              <a:rPr lang="en-US" sz="2800" i="0" u="none" strike="noStrike" baseline="0" dirty="0">
                <a:latin typeface="Times-Bold"/>
              </a:rPr>
              <a:t>From Newton (1701) to Fourier (1822)</a:t>
            </a:r>
            <a:endParaRPr lang="en-IN" sz="28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89C83E8-794B-014C-E73C-D2010F19B37A}"/>
                  </a:ext>
                </a:extLst>
              </p:cNvPr>
              <p:cNvSpPr>
                <a:spLocks noGrp="1"/>
              </p:cNvSpPr>
              <p:nvPr>
                <p:ph idx="1"/>
              </p:nvPr>
            </p:nvSpPr>
            <p:spPr>
              <a:xfrm>
                <a:off x="457200" y="1337433"/>
                <a:ext cx="8305800" cy="4377567"/>
              </a:xfrm>
            </p:spPr>
            <p:txBody>
              <a:bodyPr/>
              <a:lstStyle/>
              <a:p>
                <a:r>
                  <a:rPr lang="en-US" sz="2400" dirty="0"/>
                  <a:t>Fourier was inspired by </a:t>
                </a:r>
                <a:r>
                  <a:rPr lang="en-US" sz="2400" dirty="0" err="1"/>
                  <a:t>Biot's</a:t>
                </a:r>
                <a:r>
                  <a:rPr lang="en-US" sz="2400" dirty="0"/>
                  <a:t> work (1802) on heat propagation, which he built upon.</a:t>
                </a:r>
              </a:p>
              <a:p>
                <a:r>
                  <a:rPr lang="en-US" sz="2400" dirty="0"/>
                  <a:t>In the 1807 memoir, Fourier successfully developed a formula to use  Newton’s Law as</a:t>
                </a:r>
              </a:p>
              <a:p>
                <a:pPr marL="0" indent="0">
                  <a:buNone/>
                </a:pPr>
                <a14:m>
                  <m:oMathPara xmlns:m="http://schemas.openxmlformats.org/officeDocument/2006/math">
                    <m:oMathParaPr>
                      <m:jc m:val="centerGroup"/>
                    </m:oMathParaPr>
                    <m:oMath xmlns:m="http://schemas.openxmlformats.org/officeDocument/2006/math">
                      <m:sSubSup>
                        <m:sSubSupPr>
                          <m:ctrlPr>
                            <a:rPr lang="en-US" sz="2400" i="1">
                              <a:latin typeface="Cambria Math" panose="02040503050406030204" pitchFamily="18" charset="0"/>
                            </a:rPr>
                          </m:ctrlPr>
                        </m:sSubSupPr>
                        <m:e>
                          <m:r>
                            <a:rPr lang="en-US" sz="2400" i="1">
                              <a:latin typeface="Cambria Math" panose="02040503050406030204" pitchFamily="18" charset="0"/>
                            </a:rPr>
                            <m:t>𝑞</m:t>
                          </m:r>
                        </m:e>
                        <m:sub>
                          <m:r>
                            <a:rPr lang="en-US" sz="2400" i="1">
                              <a:latin typeface="Cambria Math" panose="02040503050406030204" pitchFamily="18" charset="0"/>
                            </a:rPr>
                            <m:t>𝑤𝑎𝑙𝑙</m:t>
                          </m:r>
                        </m:sub>
                        <m:sup>
                          <m:r>
                            <a:rPr lang="en-US" sz="2400" i="1">
                              <a:latin typeface="Cambria Math" panose="02040503050406030204" pitchFamily="18" charset="0"/>
                            </a:rPr>
                            <m:t>′′</m:t>
                          </m:r>
                        </m:sup>
                      </m:sSubSup>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𝑄</m:t>
                              </m:r>
                            </m:e>
                          </m:acc>
                        </m:num>
                        <m:den>
                          <m:r>
                            <a:rPr lang="en-US" sz="2400" b="0" i="1" smtClean="0">
                              <a:latin typeface="Cambria Math" panose="02040503050406030204" pitchFamily="18" charset="0"/>
                            </a:rPr>
                            <m:t>𝐴</m:t>
                          </m:r>
                        </m:den>
                      </m:f>
                      <m:r>
                        <a:rPr lang="en-US" sz="2400" b="0" i="1" smtClean="0">
                          <a:latin typeface="Cambria Math" panose="02040503050406030204" pitchFamily="18" charset="0"/>
                        </a:rPr>
                        <m:t>=</m:t>
                      </m:r>
                      <m:r>
                        <a:rPr lang="en-US" sz="2400" b="0" i="1" smtClean="0">
                          <a:latin typeface="Cambria Math" panose="02040503050406030204" pitchFamily="18" charset="0"/>
                        </a:rPr>
                        <m:t>h</m:t>
                      </m:r>
                      <m:d>
                        <m:dPr>
                          <m:begChr m:val="{"/>
                          <m:endChr m:val="}"/>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𝑇</m:t>
                              </m:r>
                            </m:e>
                            <m:sub>
                              <m:r>
                                <a:rPr lang="en-US" sz="2400" b="0" i="1" smtClean="0">
                                  <a:latin typeface="Cambria Math" panose="02040503050406030204" pitchFamily="18" charset="0"/>
                                </a:rPr>
                                <m:t>𝑤𝑎𝑙𝑙</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𝑇</m:t>
                              </m:r>
                            </m:e>
                            <m:sub>
                              <m:r>
                                <a:rPr lang="en-US" sz="2400" b="0" i="1" smtClean="0">
                                  <a:latin typeface="Cambria Math" panose="02040503050406030204" pitchFamily="18" charset="0"/>
                                  <a:ea typeface="Cambria Math" panose="02040503050406030204" pitchFamily="18" charset="0"/>
                                </a:rPr>
                                <m:t>∞</m:t>
                              </m:r>
                            </m:sub>
                          </m:sSub>
                        </m:e>
                      </m:d>
                    </m:oMath>
                  </m:oMathPara>
                </a14:m>
                <a:endParaRPr lang="en-US" sz="2400" dirty="0"/>
              </a:p>
              <a:p>
                <a:r>
                  <a:rPr lang="en-US" sz="2400" dirty="0"/>
                  <a:t>This was incorporated by Fourier into his epoch-making convective boundary condition.</a:t>
                </a:r>
              </a:p>
              <a:p>
                <a:r>
                  <a:rPr lang="en-US" sz="2400" dirty="0"/>
                  <a:t>Fourier defined a new property, namely, “Exterior Conductivity” using the concept of surface heat flux. </a:t>
                </a:r>
              </a:p>
            </p:txBody>
          </p:sp>
        </mc:Choice>
        <mc:Fallback xmlns="">
          <p:sp>
            <p:nvSpPr>
              <p:cNvPr id="3" name="Content Placeholder 2">
                <a:extLst>
                  <a:ext uri="{FF2B5EF4-FFF2-40B4-BE49-F238E27FC236}">
                    <a16:creationId xmlns:a16="http://schemas.microsoft.com/office/drawing/2014/main" id="{189C83E8-794B-014C-E73C-D2010F19B37A}"/>
                  </a:ext>
                </a:extLst>
              </p:cNvPr>
              <p:cNvSpPr>
                <a:spLocks noGrp="1" noRot="1" noChangeAspect="1" noMove="1" noResize="1" noEditPoints="1" noAdjustHandles="1" noChangeArrowheads="1" noChangeShapeType="1" noTextEdit="1"/>
              </p:cNvSpPr>
              <p:nvPr>
                <p:ph idx="1"/>
              </p:nvPr>
            </p:nvSpPr>
            <p:spPr>
              <a:xfrm>
                <a:off x="457200" y="1337433"/>
                <a:ext cx="8305800" cy="4377567"/>
              </a:xfrm>
              <a:blipFill>
                <a:blip r:embed="rId2"/>
                <a:stretch>
                  <a:fillRect l="-954" t="-1113"/>
                </a:stretch>
              </a:blipFill>
            </p:spPr>
            <p:txBody>
              <a:bodyPr/>
              <a:lstStyle/>
              <a:p>
                <a:r>
                  <a:rPr lang="en-US">
                    <a:noFill/>
                  </a:rPr>
                  <a:t> </a:t>
                </a:r>
              </a:p>
            </p:txBody>
          </p:sp>
        </mc:Fallback>
      </mc:AlternateContent>
      <p:grpSp>
        <p:nvGrpSpPr>
          <p:cNvPr id="4" name="Group 38">
            <a:extLst>
              <a:ext uri="{FF2B5EF4-FFF2-40B4-BE49-F238E27FC236}">
                <a16:creationId xmlns:a16="http://schemas.microsoft.com/office/drawing/2014/main" id="{C0FDB730-38FC-E548-170C-0824973A346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86BF29E-8071-DC22-558A-47028D185D1C}"/>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AE186AFC-2494-F293-F95B-0FB22872310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55A7E513-66E1-2858-7B96-B9F70C32CEA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5419817-3331-6784-AD87-306B0E7F95B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6B0C001-4BB3-5318-1315-30171F06C2A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166F76F-883F-A519-8D7A-F3163A077A8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FBF450C-2548-C118-9E81-94BEEA54FB0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67181DA-62FA-4D12-D1B0-CA9F391D6B3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631E11F-A426-7DB7-1030-A5B06D8B7BB1}"/>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65AB8FEF-A1BE-6F83-46B5-8EB98153F66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CA9DD8AB-9C18-5E4D-CA76-52798F70C82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E9E7882-A306-C139-4B8F-7F79DE5CB24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573763A-0A89-97C6-2186-5704D1C0BD7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ABB07C6-2CB5-4AB9-F1F4-802A761D8E2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2D9495F-5C5F-26E4-38C3-1E2F4C83BB99}"/>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523CE35-B1B8-9997-F1F4-23A7A9BF11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3375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834EB-A4EA-A303-672A-CE8B7249B80D}"/>
              </a:ext>
            </a:extLst>
          </p:cNvPr>
          <p:cNvSpPr>
            <a:spLocks noGrp="1"/>
          </p:cNvSpPr>
          <p:nvPr>
            <p:ph type="title"/>
          </p:nvPr>
        </p:nvSpPr>
        <p:spPr>
          <a:xfrm>
            <a:off x="304800" y="76200"/>
            <a:ext cx="7391400" cy="1143000"/>
          </a:xfrm>
        </p:spPr>
        <p:txBody>
          <a:bodyPr/>
          <a:lstStyle/>
          <a:p>
            <a:r>
              <a:rPr lang="en-US" sz="2800" dirty="0"/>
              <a:t>Newtons Law of Cooling by Fourier</a:t>
            </a:r>
            <a:endParaRPr lang="en-IN" sz="2800" dirty="0"/>
          </a:p>
        </p:txBody>
      </p:sp>
      <p:sp>
        <p:nvSpPr>
          <p:cNvPr id="3" name="Content Placeholder 2">
            <a:extLst>
              <a:ext uri="{FF2B5EF4-FFF2-40B4-BE49-F238E27FC236}">
                <a16:creationId xmlns:a16="http://schemas.microsoft.com/office/drawing/2014/main" id="{189C83E8-794B-014C-E73C-D2010F19B37A}"/>
              </a:ext>
            </a:extLst>
          </p:cNvPr>
          <p:cNvSpPr>
            <a:spLocks noGrp="1"/>
          </p:cNvSpPr>
          <p:nvPr>
            <p:ph idx="1"/>
          </p:nvPr>
        </p:nvSpPr>
        <p:spPr>
          <a:xfrm>
            <a:off x="533400" y="1447800"/>
            <a:ext cx="8047702" cy="4724400"/>
          </a:xfrm>
        </p:spPr>
        <p:txBody>
          <a:bodyPr/>
          <a:lstStyle/>
          <a:p>
            <a:r>
              <a:rPr lang="en-US" sz="2400" dirty="0"/>
              <a:t>Fourier practically completed the modern heat conduction theory using Newton’s law of cooling. </a:t>
            </a:r>
          </a:p>
          <a:p>
            <a:r>
              <a:rPr lang="en-US" sz="2400" dirty="0"/>
              <a:t>In Fourier’s heat conduction theory, the unsteady term of his equation and the resulting exponential term involving time in analytical solution represents Newton’s legacy.</a:t>
            </a:r>
          </a:p>
          <a:p>
            <a:r>
              <a:rPr lang="en-US" sz="2400" dirty="0"/>
              <a:t>In the analytical solution of unsteady heat conduction problem involving a solid sphere, Newton’s cooling problem results when the </a:t>
            </a:r>
            <a:r>
              <a:rPr lang="en-US" sz="2400" dirty="0" err="1"/>
              <a:t>Biot</a:t>
            </a:r>
            <a:r>
              <a:rPr lang="en-US" sz="2400" dirty="0"/>
              <a:t> number is very small. </a:t>
            </a:r>
          </a:p>
          <a:p>
            <a:r>
              <a:rPr lang="en-US" sz="2400" dirty="0"/>
              <a:t>Therefore,  Fourier presented the exact analytical solution of Newton’s cooling problem. </a:t>
            </a:r>
            <a:endParaRPr lang="en-US" sz="2400" b="0" i="0" u="none" strike="noStrike" baseline="0" dirty="0">
              <a:latin typeface="Times-Roman"/>
            </a:endParaRPr>
          </a:p>
        </p:txBody>
      </p:sp>
      <p:grpSp>
        <p:nvGrpSpPr>
          <p:cNvPr id="4" name="Group 38">
            <a:extLst>
              <a:ext uri="{FF2B5EF4-FFF2-40B4-BE49-F238E27FC236}">
                <a16:creationId xmlns:a16="http://schemas.microsoft.com/office/drawing/2014/main" id="{C0FDB730-38FC-E548-170C-0824973A346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86BF29E-8071-DC22-558A-47028D185D1C}"/>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AE186AFC-2494-F293-F95B-0FB22872310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55A7E513-66E1-2858-7B96-B9F70C32CEA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5419817-3331-6784-AD87-306B0E7F95B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6B0C001-4BB3-5318-1315-30171F06C2A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166F76F-883F-A519-8D7A-F3163A077A8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FBF450C-2548-C118-9E81-94BEEA54FB0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67181DA-62FA-4D12-D1B0-CA9F391D6B3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631E11F-A426-7DB7-1030-A5B06D8B7BB1}"/>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65AB8FEF-A1BE-6F83-46B5-8EB98153F66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CA9DD8AB-9C18-5E4D-CA76-52798F70C82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E9E7882-A306-C139-4B8F-7F79DE5CB24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573763A-0A89-97C6-2186-5704D1C0BD7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ABB07C6-2CB5-4AB9-F1F4-802A761D8E2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2D9495F-5C5F-26E4-38C3-1E2F4C83BB99}"/>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523CE35-B1B8-9997-F1F4-23A7A9BF11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51912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834EB-A4EA-A303-672A-CE8B7249B80D}"/>
              </a:ext>
            </a:extLst>
          </p:cNvPr>
          <p:cNvSpPr>
            <a:spLocks noGrp="1"/>
          </p:cNvSpPr>
          <p:nvPr>
            <p:ph type="title"/>
          </p:nvPr>
        </p:nvSpPr>
        <p:spPr>
          <a:xfrm>
            <a:off x="304800" y="76200"/>
            <a:ext cx="7391400" cy="914398"/>
          </a:xfrm>
        </p:spPr>
        <p:txBody>
          <a:bodyPr/>
          <a:lstStyle/>
          <a:p>
            <a:r>
              <a:rPr lang="en-US" sz="2800" b="0" u="none" strike="noStrike" baseline="0" dirty="0">
                <a:latin typeface="Times-Italic"/>
              </a:rPr>
              <a:t>Joseph Fourier: The Physicist</a:t>
            </a:r>
            <a:endParaRPr lang="en-IN" sz="2800" dirty="0"/>
          </a:p>
        </p:txBody>
      </p:sp>
      <p:sp>
        <p:nvSpPr>
          <p:cNvPr id="3" name="Content Placeholder 2">
            <a:extLst>
              <a:ext uri="{FF2B5EF4-FFF2-40B4-BE49-F238E27FC236}">
                <a16:creationId xmlns:a16="http://schemas.microsoft.com/office/drawing/2014/main" id="{189C83E8-794B-014C-E73C-D2010F19B37A}"/>
              </a:ext>
            </a:extLst>
          </p:cNvPr>
          <p:cNvSpPr>
            <a:spLocks noGrp="1"/>
          </p:cNvSpPr>
          <p:nvPr>
            <p:ph idx="1"/>
          </p:nvPr>
        </p:nvSpPr>
        <p:spPr>
          <a:xfrm>
            <a:off x="320675" y="1397759"/>
            <a:ext cx="8229600" cy="4834767"/>
          </a:xfrm>
        </p:spPr>
        <p:txBody>
          <a:bodyPr/>
          <a:lstStyle/>
          <a:p>
            <a:r>
              <a:rPr lang="en-US" sz="2400" dirty="0"/>
              <a:t>Quoting </a:t>
            </a:r>
            <a:r>
              <a:rPr lang="en-IN" sz="2400" dirty="0" err="1"/>
              <a:t>Herivel’s</a:t>
            </a:r>
            <a:r>
              <a:rPr lang="en-IN" sz="2400" dirty="0"/>
              <a:t> remark (1975):</a:t>
            </a:r>
          </a:p>
          <a:p>
            <a:r>
              <a:rPr lang="en-US" sz="2400" dirty="0"/>
              <a:t>“Fourier’s condition was not only amenable to mathematical formulation, but through its mathematical treatment, first by Fourier himself.</a:t>
            </a:r>
          </a:p>
          <a:p>
            <a:r>
              <a:rPr lang="en-US" sz="2400" dirty="0"/>
              <a:t>Then by his disciples Sturm and Liouville, and after them by an army of other workers.</a:t>
            </a:r>
          </a:p>
          <a:p>
            <a:r>
              <a:rPr lang="en-US" sz="2400" dirty="0"/>
              <a:t>It opened-up the whole field of eigenvalues and eigenfunctions of such enormous importance for modern applied mathematics and theoretical </a:t>
            </a:r>
            <a:r>
              <a:rPr lang="en-IN" sz="2400" dirty="0"/>
              <a:t>physics.</a:t>
            </a:r>
            <a:endParaRPr lang="en-US" sz="2400" dirty="0">
              <a:latin typeface="Times-Roman"/>
            </a:endParaRPr>
          </a:p>
          <a:p>
            <a:r>
              <a:rPr lang="en-US" sz="2400" dirty="0"/>
              <a:t>The trend and influence continue for convective heat transfer problems in the 20th century and later….</a:t>
            </a:r>
          </a:p>
          <a:p>
            <a:endParaRPr lang="en-US" sz="2400" b="0" i="0" u="none" strike="noStrike" baseline="0" dirty="0">
              <a:latin typeface="Times-Roman"/>
            </a:endParaRPr>
          </a:p>
        </p:txBody>
      </p:sp>
      <p:grpSp>
        <p:nvGrpSpPr>
          <p:cNvPr id="4" name="Group 38">
            <a:extLst>
              <a:ext uri="{FF2B5EF4-FFF2-40B4-BE49-F238E27FC236}">
                <a16:creationId xmlns:a16="http://schemas.microsoft.com/office/drawing/2014/main" id="{C0FDB730-38FC-E548-170C-0824973A346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86BF29E-8071-DC22-558A-47028D185D1C}"/>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AE186AFC-2494-F293-F95B-0FB22872310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55A7E513-66E1-2858-7B96-B9F70C32CEA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5419817-3331-6784-AD87-306B0E7F95B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6B0C001-4BB3-5318-1315-30171F06C2A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166F76F-883F-A519-8D7A-F3163A077A8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FBF450C-2548-C118-9E81-94BEEA54FB0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67181DA-62FA-4D12-D1B0-CA9F391D6B3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631E11F-A426-7DB7-1030-A5B06D8B7BB1}"/>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65AB8FEF-A1BE-6F83-46B5-8EB98153F66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CA9DD8AB-9C18-5E4D-CA76-52798F70C82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E9E7882-A306-C139-4B8F-7F79DE5CB24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573763A-0A89-97C6-2186-5704D1C0BD7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ABB07C6-2CB5-4AB9-F1F4-802A761D8E2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2D9495F-5C5F-26E4-38C3-1E2F4C83BB99}"/>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523CE35-B1B8-9997-F1F4-23A7A9BF11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85180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8F4CA-D67D-1C60-966C-CE0357172C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23E1FE-D533-00D9-D14B-3BA8585363D2}"/>
              </a:ext>
            </a:extLst>
          </p:cNvPr>
          <p:cNvSpPr>
            <a:spLocks noGrp="1"/>
          </p:cNvSpPr>
          <p:nvPr>
            <p:ph type="title"/>
          </p:nvPr>
        </p:nvSpPr>
        <p:spPr>
          <a:xfrm>
            <a:off x="304800" y="0"/>
            <a:ext cx="6629400" cy="1143000"/>
          </a:xfrm>
        </p:spPr>
        <p:txBody>
          <a:bodyPr/>
          <a:lstStyle/>
          <a:p>
            <a:r>
              <a:rPr lang="en-US" sz="2800" dirty="0"/>
              <a:t>Post Fourier Research on Newton’s Law of Cooling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439475B-F2D0-53E7-AB05-68B272509ECF}"/>
                  </a:ext>
                </a:extLst>
              </p:cNvPr>
              <p:cNvSpPr>
                <a:spLocks noGrp="1"/>
              </p:cNvSpPr>
              <p:nvPr>
                <p:ph idx="1"/>
              </p:nvPr>
            </p:nvSpPr>
            <p:spPr>
              <a:xfrm>
                <a:off x="320675" y="1304349"/>
                <a:ext cx="8518525" cy="5172651"/>
              </a:xfrm>
            </p:spPr>
            <p:txBody>
              <a:bodyPr/>
              <a:lstStyle/>
              <a:p>
                <a:r>
                  <a:rPr lang="en-US" sz="2400" dirty="0"/>
                  <a:t>In 1897, </a:t>
                </a:r>
                <a:r>
                  <a:rPr lang="en-US" sz="2400" dirty="0" err="1"/>
                  <a:t>Boussinesq</a:t>
                </a:r>
                <a:r>
                  <a:rPr lang="en-US" sz="2400" dirty="0"/>
                  <a:t> studied the problem of the steady passage of heat from a good conductor immersed in a stream of fluid moving.</a:t>
                </a:r>
              </a:p>
              <a:p>
                <a:r>
                  <a:rPr lang="en-US" sz="2400" dirty="0"/>
                  <a:t>The velocity of fluid at a distance from the solid is </a:t>
                </a:r>
                <a:r>
                  <a:rPr lang="en-US" sz="2400" i="1" dirty="0"/>
                  <a:t>V. </a:t>
                </a:r>
              </a:p>
              <a:p>
                <a:r>
                  <a:rPr lang="en-US" sz="2400" dirty="0"/>
                  <a:t>The fluid is treated as incompressible and for the present as inviscid.</a:t>
                </a:r>
              </a:p>
              <a:p>
                <a:r>
                  <a:rPr lang="en-US" sz="2400" dirty="0"/>
                  <a:t>while the solid has always the same </a:t>
                </a:r>
                <a:r>
                  <a:rPr lang="en-US" sz="2400" i="1" dirty="0"/>
                  <a:t>shape </a:t>
                </a:r>
                <a:r>
                  <a:rPr lang="en-US" sz="2400" dirty="0"/>
                  <a:t>and presentation to the stream. </a:t>
                </a:r>
              </a:p>
              <a:p>
                <a:r>
                  <a:rPr lang="en-US" sz="2400"/>
                  <a:t>Boussineq’s</a:t>
                </a:r>
                <a:r>
                  <a:rPr lang="en-US" sz="2400" dirty="0"/>
                  <a:t> Rate of Cooling states that the total heat passing in unit time </a:t>
                </a:r>
                <a14:m>
                  <m:oMath xmlns:m="http://schemas.openxmlformats.org/officeDocument/2006/math">
                    <m:d>
                      <m:dPr>
                        <m:ctrlPr>
                          <a:rPr lang="en-US" sz="2400" i="1" smtClean="0">
                            <a:latin typeface="Cambria Math" panose="02040503050406030204" pitchFamily="18" charset="0"/>
                          </a:rPr>
                        </m:ctrlPr>
                      </m:d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𝑄</m:t>
                            </m:r>
                          </m:e>
                        </m:acc>
                      </m:e>
                    </m:d>
                  </m:oMath>
                </a14:m>
                <a:r>
                  <a:rPr lang="en-US" sz="2400" dirty="0"/>
                  <a:t>is a function of the linear dimension of the solid </a:t>
                </a:r>
                <a:r>
                  <a:rPr lang="en-US" sz="2400" i="1" dirty="0"/>
                  <a:t>(L), </a:t>
                </a:r>
                <a:r>
                  <a:rPr lang="en-US" sz="2400" dirty="0"/>
                  <a:t>the temperature-difference </a:t>
                </a:r>
                <a:r>
                  <a:rPr lang="en-US" sz="2400" i="1" dirty="0"/>
                  <a:t>(</a:t>
                </a:r>
                <a:r>
                  <a:rPr lang="en-US" sz="2400" i="1" dirty="0">
                    <a:sym typeface="Symbol" panose="05050102010706020507" pitchFamily="18" charset="2"/>
                  </a:rPr>
                  <a:t></a:t>
                </a:r>
                <a:r>
                  <a:rPr lang="en-US" sz="2400" i="1" dirty="0"/>
                  <a:t>), </a:t>
                </a:r>
                <a:r>
                  <a:rPr lang="en-US" sz="2400" dirty="0"/>
                  <a:t>the stream velocity </a:t>
                </a:r>
                <a:r>
                  <a:rPr lang="en-US" sz="2400" i="1" dirty="0"/>
                  <a:t>(V), </a:t>
                </a:r>
                <a:r>
                  <a:rPr lang="en-US" sz="2400" dirty="0"/>
                  <a:t>the capacity for heat of the fluid per unit volume </a:t>
                </a:r>
                <a:r>
                  <a:rPr lang="en-US" sz="2400" i="1" dirty="0"/>
                  <a:t>(C), </a:t>
                </a:r>
                <a:r>
                  <a:rPr lang="en-US" sz="2400" dirty="0"/>
                  <a:t>and the conductivity </a:t>
                </a:r>
                <a:r>
                  <a:rPr lang="en-US" sz="2400" i="1" dirty="0"/>
                  <a:t>(k).</a:t>
                </a:r>
              </a:p>
            </p:txBody>
          </p:sp>
        </mc:Choice>
        <mc:Fallback xmlns="">
          <p:sp>
            <p:nvSpPr>
              <p:cNvPr id="3" name="Content Placeholder 2">
                <a:extLst>
                  <a:ext uri="{FF2B5EF4-FFF2-40B4-BE49-F238E27FC236}">
                    <a16:creationId xmlns:a16="http://schemas.microsoft.com/office/drawing/2014/main" id="{6439475B-F2D0-53E7-AB05-68B272509ECF}"/>
                  </a:ext>
                </a:extLst>
              </p:cNvPr>
              <p:cNvSpPr>
                <a:spLocks noGrp="1" noRot="1" noChangeAspect="1" noMove="1" noResize="1" noEditPoints="1" noAdjustHandles="1" noChangeArrowheads="1" noChangeShapeType="1" noTextEdit="1"/>
              </p:cNvSpPr>
              <p:nvPr>
                <p:ph idx="1"/>
              </p:nvPr>
            </p:nvSpPr>
            <p:spPr>
              <a:xfrm>
                <a:off x="320675" y="1304349"/>
                <a:ext cx="8518525" cy="5172651"/>
              </a:xfrm>
              <a:blipFill>
                <a:blip r:embed="rId2"/>
                <a:stretch>
                  <a:fillRect l="-1002" t="-942" r="-1790" b="-2945"/>
                </a:stretch>
              </a:blipFill>
            </p:spPr>
            <p:txBody>
              <a:bodyPr/>
              <a:lstStyle/>
              <a:p>
                <a:r>
                  <a:rPr lang="en-IN">
                    <a:noFill/>
                  </a:rPr>
                  <a:t> </a:t>
                </a:r>
              </a:p>
            </p:txBody>
          </p:sp>
        </mc:Fallback>
      </mc:AlternateContent>
      <p:grpSp>
        <p:nvGrpSpPr>
          <p:cNvPr id="4" name="Group 38">
            <a:extLst>
              <a:ext uri="{FF2B5EF4-FFF2-40B4-BE49-F238E27FC236}">
                <a16:creationId xmlns:a16="http://schemas.microsoft.com/office/drawing/2014/main" id="{7FF3003D-0264-84A4-7F41-56D03926734F}"/>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FD9AECEB-A581-E920-7535-FDB82C050C03}"/>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5CC9D744-020F-AB64-54D5-D1448E5984BE}"/>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A09A2990-70F1-B707-03BF-7A527F799A53}"/>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770E97C-BDE6-4635-12D5-18957BF1303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B0948905-3FE8-2CAA-DD45-15E7EE62A50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1378D655-0C3E-93CE-1012-C177BE4FDF85}"/>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480A9927-4FB3-BEF6-26CE-0C5800A4324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4DDC06F0-40CF-8F85-D538-63D3830F2A7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9EA4B265-18B6-3364-1B36-ECB913E6BB45}"/>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FF229C0A-560A-A6C8-2A0E-A0E9DA76A73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23D2197A-5D7C-D0E0-DB45-92AFFA7E4D7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5111129A-09EC-4F29-C5D6-3E63386CF1A1}"/>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70C75815-935C-60AC-64CD-96FABDF9FBC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1EF55263-A8DE-2C47-C4D4-1C537FDD069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586CE01F-1D43-6697-E121-94846D30CB5A}"/>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9FA4159B-AC0B-DC00-412F-9AE165FE96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247969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DE217-E6BD-A569-957E-4B093DEB3D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179147-B0D8-4D3E-0945-ED22DC08805E}"/>
              </a:ext>
            </a:extLst>
          </p:cNvPr>
          <p:cNvSpPr>
            <a:spLocks noGrp="1"/>
          </p:cNvSpPr>
          <p:nvPr>
            <p:ph type="title"/>
          </p:nvPr>
        </p:nvSpPr>
        <p:spPr>
          <a:xfrm>
            <a:off x="304800" y="76200"/>
            <a:ext cx="6553200" cy="1143000"/>
          </a:xfrm>
        </p:spPr>
        <p:txBody>
          <a:bodyPr/>
          <a:lstStyle/>
          <a:p>
            <a:r>
              <a:rPr lang="en-US" sz="2800" dirty="0"/>
              <a:t>Post Fourier Research on Newton’s Law of Cooling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518A78D-86EB-81F0-FB99-E553AFD3CE78}"/>
                  </a:ext>
                </a:extLst>
              </p:cNvPr>
              <p:cNvSpPr>
                <a:spLocks noGrp="1"/>
              </p:cNvSpPr>
              <p:nvPr>
                <p:ph idx="1"/>
              </p:nvPr>
            </p:nvSpPr>
            <p:spPr>
              <a:xfrm>
                <a:off x="320675" y="1228149"/>
                <a:ext cx="8686800" cy="5172651"/>
              </a:xfrm>
            </p:spPr>
            <p:txBody>
              <a:bodyPr/>
              <a:lstStyle/>
              <a:p>
                <a:r>
                  <a:rPr lang="en-US" sz="2400" dirty="0"/>
                  <a:t>The density of the fluid clearly does not enter into the question. </a:t>
                </a:r>
              </a:p>
              <a:p>
                <a:r>
                  <a:rPr lang="en-US" sz="2400" dirty="0"/>
                  <a:t>Let us consider  the "dimensions" of the variables used in the law:</a:t>
                </a:r>
              </a:p>
              <a:p>
                <a:r>
                  <a:rPr lang="en-US" sz="2400" dirty="0"/>
                  <a:t>Linear dimension (</a:t>
                </a:r>
                <a:r>
                  <a:rPr lang="en-US" sz="2400" i="1" dirty="0"/>
                  <a:t>L</a:t>
                </a:r>
                <a:r>
                  <a:rPr lang="en-US" sz="2400" dirty="0"/>
                  <a:t>) : (Length)</a:t>
                </a:r>
                <a:r>
                  <a:rPr lang="en-US" sz="2400" baseline="30000" dirty="0"/>
                  <a:t>1</a:t>
                </a:r>
              </a:p>
              <a:p>
                <a:r>
                  <a:rPr lang="en-US" sz="2400" dirty="0"/>
                  <a:t>Velocity (</a:t>
                </a:r>
                <a:r>
                  <a:rPr lang="en-US" sz="2400" i="1" dirty="0"/>
                  <a:t>V</a:t>
                </a:r>
                <a:r>
                  <a:rPr lang="en-US" sz="2400" dirty="0"/>
                  <a:t>)	    : (Length)</a:t>
                </a:r>
                <a:r>
                  <a:rPr lang="en-US" sz="2400" baseline="30000" dirty="0"/>
                  <a:t>1 </a:t>
                </a:r>
                <a:r>
                  <a:rPr lang="en-US" sz="2400" dirty="0"/>
                  <a:t>(Time)</a:t>
                </a:r>
                <a:r>
                  <a:rPr lang="en-US" sz="2400" baseline="30000" dirty="0"/>
                  <a:t>-1</a:t>
                </a:r>
              </a:p>
              <a:p>
                <a:r>
                  <a:rPr lang="en-US" sz="2400" dirty="0"/>
                  <a:t>Temperature difference : (Temperature)</a:t>
                </a:r>
                <a:r>
                  <a:rPr lang="en-US" sz="2400" baseline="30000" dirty="0"/>
                  <a:t>1</a:t>
                </a:r>
              </a:p>
              <a:p>
                <a:r>
                  <a:rPr lang="en-US" sz="2400" dirty="0"/>
                  <a:t>Capacity of heat             : (Heat)</a:t>
                </a:r>
                <a:r>
                  <a:rPr lang="en-US" sz="2400" baseline="30000" dirty="0"/>
                  <a:t>1</a:t>
                </a:r>
                <a:r>
                  <a:rPr lang="en-US" sz="2400" dirty="0"/>
                  <a:t> (Length)</a:t>
                </a:r>
                <a:r>
                  <a:rPr lang="en-US" sz="2400" baseline="30000" dirty="0"/>
                  <a:t>3</a:t>
                </a:r>
                <a:r>
                  <a:rPr lang="en-US" sz="2400" dirty="0"/>
                  <a:t> (Temperature)</a:t>
                </a:r>
                <a:r>
                  <a:rPr lang="en-US" sz="2400" baseline="30000" dirty="0"/>
                  <a:t>1</a:t>
                </a:r>
                <a:endParaRPr lang="en-US" sz="2400" dirty="0"/>
              </a:p>
              <a:p>
                <a:r>
                  <a:rPr lang="en-US" sz="2400" dirty="0"/>
                  <a:t>Thermal Conductivity: (Heat)</a:t>
                </a:r>
                <a:r>
                  <a:rPr lang="en-US" sz="2400" baseline="30000" dirty="0"/>
                  <a:t>1</a:t>
                </a:r>
                <a:r>
                  <a:rPr lang="en-US" sz="2400" dirty="0"/>
                  <a:t> (Length)</a:t>
                </a:r>
                <a:r>
                  <a:rPr lang="en-US" sz="2400" baseline="30000" dirty="0"/>
                  <a:t>-1</a:t>
                </a:r>
                <a:r>
                  <a:rPr lang="en-US" sz="2400" dirty="0"/>
                  <a:t> (Temperature)</a:t>
                </a:r>
                <a:r>
                  <a:rPr lang="en-US" sz="2400" baseline="30000" dirty="0"/>
                  <a:t>1 </a:t>
                </a:r>
                <a:r>
                  <a:rPr lang="en-US" sz="2400" dirty="0"/>
                  <a:t>(Time)</a:t>
                </a:r>
                <a:r>
                  <a:rPr lang="en-US" sz="2400" baseline="30000" dirty="0"/>
                  <a:t>-1</a:t>
                </a:r>
              </a:p>
              <a:p>
                <a:r>
                  <a:rPr lang="en-US" sz="2400" dirty="0"/>
                  <a:t>Heat per unit time: (Heat)</a:t>
                </a:r>
                <a:r>
                  <a:rPr lang="en-US" sz="2400" baseline="30000" dirty="0"/>
                  <a:t>1</a:t>
                </a:r>
                <a:r>
                  <a:rPr lang="en-US" sz="2400" dirty="0"/>
                  <a:t> (Time)</a:t>
                </a:r>
                <a:r>
                  <a:rPr lang="en-US" sz="2400" baseline="30000" dirty="0"/>
                  <a:t>-1</a:t>
                </a:r>
                <a:r>
                  <a:rPr lang="en-US" sz="2400" dirty="0"/>
                  <a:t> </a:t>
                </a:r>
              </a:p>
              <a:p>
                <a:r>
                  <a:rPr lang="en-US" sz="2400" dirty="0"/>
                  <a:t>Every engineering/scientific formula must satisfy dimensional homogeneity. </a:t>
                </a:r>
              </a:p>
              <a:p>
                <a:r>
                  <a:rPr lang="en-US" sz="2400" dirty="0">
                    <a:sym typeface="Symbol" panose="05050102010706020507" pitchFamily="18" charset="2"/>
                  </a:rPr>
                  <a:t> </a:t>
                </a:r>
                <a14:m>
                  <m:oMath xmlns:m="http://schemas.openxmlformats.org/officeDocument/2006/math">
                    <m:acc>
                      <m:accPr>
                        <m:chr m:val="̇"/>
                        <m:ctrlPr>
                          <a:rPr lang="en-US" sz="2400" i="1" smtClean="0">
                            <a:latin typeface="Cambria Math" panose="02040503050406030204" pitchFamily="18" charset="0"/>
                            <a:sym typeface="Symbol" panose="05050102010706020507" pitchFamily="18" charset="2"/>
                          </a:rPr>
                        </m:ctrlPr>
                      </m:accPr>
                      <m:e>
                        <m:r>
                          <a:rPr lang="en-US" sz="2400" b="0" i="1" smtClean="0">
                            <a:latin typeface="Cambria Math" panose="02040503050406030204" pitchFamily="18" charset="0"/>
                            <a:sym typeface="Symbol" panose="05050102010706020507" pitchFamily="18" charset="2"/>
                          </a:rPr>
                          <m:t>𝑄</m:t>
                        </m:r>
                      </m:e>
                    </m:acc>
                    <m:r>
                      <a:rPr lang="en-US" sz="2400" b="0" i="1" smtClean="0">
                        <a:latin typeface="Cambria Math" panose="02040503050406030204" pitchFamily="18" charset="0"/>
                        <a:sym typeface="Symbol" panose="05050102010706020507" pitchFamily="18" charset="2"/>
                      </a:rPr>
                      <m:t>=</m:t>
                    </m:r>
                    <m:sSup>
                      <m:sSupPr>
                        <m:ctrlPr>
                          <a:rPr lang="en-US" sz="2400" b="0" i="1" smtClean="0">
                            <a:latin typeface="Cambria Math" panose="02040503050406030204" pitchFamily="18" charset="0"/>
                            <a:sym typeface="Symbol" panose="05050102010706020507" pitchFamily="18" charset="2"/>
                          </a:rPr>
                        </m:ctrlPr>
                      </m:sSupPr>
                      <m:e>
                        <m:r>
                          <a:rPr lang="en-US" sz="2400" b="0" i="1" smtClean="0">
                            <a:latin typeface="Cambria Math" panose="02040503050406030204" pitchFamily="18" charset="0"/>
                            <a:sym typeface="Symbol" panose="05050102010706020507" pitchFamily="18" charset="2"/>
                          </a:rPr>
                          <m:t>𝐿</m:t>
                        </m:r>
                      </m:e>
                      <m:sup>
                        <m:r>
                          <a:rPr lang="en-US" sz="2400" b="0" i="1" smtClean="0">
                            <a:latin typeface="Cambria Math" panose="02040503050406030204" pitchFamily="18" charset="0"/>
                            <a:sym typeface="Symbol" panose="05050102010706020507" pitchFamily="18" charset="2"/>
                          </a:rPr>
                          <m:t>𝑎</m:t>
                        </m:r>
                      </m:sup>
                    </m:sSup>
                    <m:sSup>
                      <m:sSupPr>
                        <m:ctrlPr>
                          <a:rPr lang="en-US" sz="2400" b="0" i="1" smtClean="0">
                            <a:latin typeface="Cambria Math" panose="02040503050406030204" pitchFamily="18" charset="0"/>
                            <a:sym typeface="Symbol" panose="05050102010706020507" pitchFamily="18" charset="2"/>
                          </a:rPr>
                        </m:ctrlPr>
                      </m:sSupPr>
                      <m:e>
                        <m:r>
                          <a:rPr lang="en-US" sz="2400" b="0" i="1" smtClean="0">
                            <a:latin typeface="Cambria Math" panose="02040503050406030204" pitchFamily="18" charset="0"/>
                            <a:ea typeface="Cambria Math" panose="02040503050406030204" pitchFamily="18" charset="0"/>
                            <a:sym typeface="Symbol" panose="05050102010706020507" pitchFamily="18" charset="2"/>
                          </a:rPr>
                          <m:t>𝑉</m:t>
                        </m:r>
                      </m:e>
                      <m:sup>
                        <m:r>
                          <a:rPr lang="en-US" sz="2400" b="0" i="1" smtClean="0">
                            <a:latin typeface="Cambria Math" panose="02040503050406030204" pitchFamily="18" charset="0"/>
                            <a:sym typeface="Symbol" panose="05050102010706020507" pitchFamily="18" charset="2"/>
                          </a:rPr>
                          <m:t>𝑏</m:t>
                        </m:r>
                      </m:sup>
                    </m:sSup>
                    <m:sSup>
                      <m:sSupPr>
                        <m:ctrlPr>
                          <a:rPr lang="en-US" sz="2400" b="0" i="1" smtClean="0">
                            <a:latin typeface="Cambria Math" panose="02040503050406030204" pitchFamily="18" charset="0"/>
                            <a:sym typeface="Symbol" panose="05050102010706020507" pitchFamily="18" charset="2"/>
                          </a:rPr>
                        </m:ctrlPr>
                      </m:sSupPr>
                      <m:e>
                        <m:r>
                          <a:rPr lang="en-US" sz="2400" b="0" i="1" smtClean="0">
                            <a:latin typeface="Cambria Math" panose="02040503050406030204" pitchFamily="18" charset="0"/>
                            <a:ea typeface="Cambria Math" panose="02040503050406030204" pitchFamily="18" charset="0"/>
                            <a:sym typeface="Symbol" panose="05050102010706020507" pitchFamily="18" charset="2"/>
                          </a:rPr>
                          <m:t>𝜃</m:t>
                        </m:r>
                      </m:e>
                      <m:sup>
                        <m:r>
                          <a:rPr lang="en-US" sz="2400" b="0" i="1" smtClean="0">
                            <a:latin typeface="Cambria Math" panose="02040503050406030204" pitchFamily="18" charset="0"/>
                            <a:sym typeface="Symbol" panose="05050102010706020507" pitchFamily="18" charset="2"/>
                          </a:rPr>
                          <m:t>𝑐</m:t>
                        </m:r>
                      </m:sup>
                    </m:sSup>
                    <m:sSup>
                      <m:sSupPr>
                        <m:ctrlPr>
                          <a:rPr lang="en-US" sz="2400" b="0" i="1" smtClean="0">
                            <a:latin typeface="Cambria Math" panose="02040503050406030204" pitchFamily="18" charset="0"/>
                            <a:sym typeface="Symbol" panose="05050102010706020507" pitchFamily="18" charset="2"/>
                          </a:rPr>
                        </m:ctrlPr>
                      </m:sSupPr>
                      <m:e>
                        <m:r>
                          <a:rPr lang="en-US" sz="2400" b="0" i="1" smtClean="0">
                            <a:latin typeface="Cambria Math" panose="02040503050406030204" pitchFamily="18" charset="0"/>
                            <a:sym typeface="Symbol" panose="05050102010706020507" pitchFamily="18" charset="2"/>
                          </a:rPr>
                          <m:t>𝐶</m:t>
                        </m:r>
                      </m:e>
                      <m:sup>
                        <m:r>
                          <a:rPr lang="en-US" sz="2400" b="0" i="1" smtClean="0">
                            <a:latin typeface="Cambria Math" panose="02040503050406030204" pitchFamily="18" charset="0"/>
                            <a:sym typeface="Symbol" panose="05050102010706020507" pitchFamily="18" charset="2"/>
                          </a:rPr>
                          <m:t>𝑒</m:t>
                        </m:r>
                      </m:sup>
                    </m:sSup>
                    <m:sSup>
                      <m:sSupPr>
                        <m:ctrlPr>
                          <a:rPr lang="en-US" sz="2400" b="0" i="1" smtClean="0">
                            <a:latin typeface="Cambria Math" panose="02040503050406030204" pitchFamily="18" charset="0"/>
                            <a:sym typeface="Symbol" panose="05050102010706020507" pitchFamily="18" charset="2"/>
                          </a:rPr>
                        </m:ctrlPr>
                      </m:sSupPr>
                      <m:e>
                        <m:r>
                          <a:rPr lang="en-US" sz="2400" b="0" i="1" smtClean="0">
                            <a:latin typeface="Cambria Math" panose="02040503050406030204" pitchFamily="18" charset="0"/>
                            <a:sym typeface="Symbol" panose="05050102010706020507" pitchFamily="18" charset="2"/>
                          </a:rPr>
                          <m:t>𝑘</m:t>
                        </m:r>
                      </m:e>
                      <m:sup>
                        <m:r>
                          <a:rPr lang="en-US" sz="2400" b="0" i="1" smtClean="0">
                            <a:latin typeface="Cambria Math" panose="02040503050406030204" pitchFamily="18" charset="0"/>
                            <a:sym typeface="Symbol" panose="05050102010706020507" pitchFamily="18" charset="2"/>
                          </a:rPr>
                          <m:t>𝑓</m:t>
                        </m:r>
                      </m:sup>
                    </m:sSup>
                  </m:oMath>
                </a14:m>
                <a:endParaRPr lang="en-US" sz="2400" dirty="0"/>
              </a:p>
            </p:txBody>
          </p:sp>
        </mc:Choice>
        <mc:Fallback xmlns="">
          <p:sp>
            <p:nvSpPr>
              <p:cNvPr id="3" name="Content Placeholder 2">
                <a:extLst>
                  <a:ext uri="{FF2B5EF4-FFF2-40B4-BE49-F238E27FC236}">
                    <a16:creationId xmlns:a16="http://schemas.microsoft.com/office/drawing/2014/main" id="{E518A78D-86EB-81F0-FB99-E553AFD3CE78}"/>
                  </a:ext>
                </a:extLst>
              </p:cNvPr>
              <p:cNvSpPr>
                <a:spLocks noGrp="1" noRot="1" noChangeAspect="1" noMove="1" noResize="1" noEditPoints="1" noAdjustHandles="1" noChangeArrowheads="1" noChangeShapeType="1" noTextEdit="1"/>
              </p:cNvSpPr>
              <p:nvPr>
                <p:ph idx="1"/>
              </p:nvPr>
            </p:nvSpPr>
            <p:spPr>
              <a:xfrm>
                <a:off x="320675" y="1228149"/>
                <a:ext cx="8686800" cy="5172651"/>
              </a:xfrm>
              <a:blipFill>
                <a:blip r:embed="rId2"/>
                <a:stretch>
                  <a:fillRect l="-982" t="-942"/>
                </a:stretch>
              </a:blipFill>
            </p:spPr>
            <p:txBody>
              <a:bodyPr/>
              <a:lstStyle/>
              <a:p>
                <a:r>
                  <a:rPr lang="en-IN">
                    <a:noFill/>
                  </a:rPr>
                  <a:t> </a:t>
                </a:r>
              </a:p>
            </p:txBody>
          </p:sp>
        </mc:Fallback>
      </mc:AlternateContent>
      <p:grpSp>
        <p:nvGrpSpPr>
          <p:cNvPr id="4" name="Group 38">
            <a:extLst>
              <a:ext uri="{FF2B5EF4-FFF2-40B4-BE49-F238E27FC236}">
                <a16:creationId xmlns:a16="http://schemas.microsoft.com/office/drawing/2014/main" id="{9B89A34B-7DCA-1B43-D14E-1C5F7AF9781F}"/>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673077F-6329-6525-9359-416BAA7EFF63}"/>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6B468F48-7D53-46A3-8A80-A08C70B66CB2}"/>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563D4B01-25CD-FBDB-A923-7C1A4639F97C}"/>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9910A63F-F791-98E2-607D-24D638B3FD6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A972F74F-5016-8A57-8B30-44BA191B1E8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166D4349-8A4D-ECBE-0278-74EE44932776}"/>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85AA80F8-A622-A5B4-0EEB-9D306F09B23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3BCA8A1-FBA0-18BD-9D48-72DB4F69A99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B583B4E8-99A8-20DA-1A12-8EEE5E9B126F}"/>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CBFFB194-7954-A8FF-7E50-C634F034C9C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B3E06EF4-7232-008E-62ED-6CA84EA829F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747F3710-9A7F-91C5-FC46-C9948A520080}"/>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9121ADD0-09C8-FC65-4A6A-A686945A410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C172CAA-FF7A-5CB3-6D98-4B7758CD27D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80769231-1D84-787F-BAFF-0C480E7FE4CA}"/>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6C464F11-797E-2542-9351-A0D82CF5A4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31930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dissolv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dissolv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dissolve">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60EAF-1A6D-E9BD-5247-D028EAC947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91EB74-909C-EDFB-9481-9FD835330CAD}"/>
              </a:ext>
            </a:extLst>
          </p:cNvPr>
          <p:cNvSpPr>
            <a:spLocks noGrp="1"/>
          </p:cNvSpPr>
          <p:nvPr>
            <p:ph type="title"/>
          </p:nvPr>
        </p:nvSpPr>
        <p:spPr>
          <a:xfrm>
            <a:off x="304800" y="76200"/>
            <a:ext cx="6553200" cy="1143000"/>
          </a:xfrm>
        </p:spPr>
        <p:txBody>
          <a:bodyPr/>
          <a:lstStyle/>
          <a:p>
            <a:r>
              <a:rPr lang="en-US" sz="2800" dirty="0"/>
              <a:t>Post Fourier Research on Newton’s Law of Cooling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7647BEE-8C8F-D9D2-5523-3E684DA67B86}"/>
                  </a:ext>
                </a:extLst>
              </p:cNvPr>
              <p:cNvSpPr>
                <a:spLocks noGrp="1"/>
              </p:cNvSpPr>
              <p:nvPr>
                <p:ph idx="1"/>
              </p:nvPr>
            </p:nvSpPr>
            <p:spPr>
              <a:xfrm>
                <a:off x="320675" y="1228149"/>
                <a:ext cx="8686800" cy="5172651"/>
              </a:xfrm>
            </p:spPr>
            <p:txBody>
              <a:bodyPr/>
              <a:lstStyle/>
              <a:p>
                <a:r>
                  <a:rPr lang="en-US" sz="2400" dirty="0">
                    <a:sym typeface="Symbol" panose="05050102010706020507" pitchFamily="18" charset="2"/>
                  </a:rPr>
                  <a:t> </a:t>
                </a:r>
                <a14:m>
                  <m:oMath xmlns:m="http://schemas.openxmlformats.org/officeDocument/2006/math">
                    <m:acc>
                      <m:accPr>
                        <m:chr m:val="̇"/>
                        <m:ctrlPr>
                          <a:rPr lang="en-US" sz="2400" i="1" smtClean="0">
                            <a:latin typeface="Cambria Math" panose="02040503050406030204" pitchFamily="18" charset="0"/>
                            <a:sym typeface="Symbol" panose="05050102010706020507" pitchFamily="18" charset="2"/>
                          </a:rPr>
                        </m:ctrlPr>
                      </m:accPr>
                      <m:e>
                        <m:r>
                          <a:rPr lang="en-US" sz="2400" b="0" i="1" smtClean="0">
                            <a:latin typeface="Cambria Math" panose="02040503050406030204" pitchFamily="18" charset="0"/>
                            <a:sym typeface="Symbol" panose="05050102010706020507" pitchFamily="18" charset="2"/>
                          </a:rPr>
                          <m:t>𝑄</m:t>
                        </m:r>
                      </m:e>
                    </m:acc>
                    <m:r>
                      <a:rPr lang="en-US" sz="2400" b="0" i="1" smtClean="0">
                        <a:latin typeface="Cambria Math" panose="02040503050406030204" pitchFamily="18" charset="0"/>
                        <a:sym typeface="Symbol" panose="05050102010706020507" pitchFamily="18" charset="2"/>
                      </a:rPr>
                      <m:t>=</m:t>
                    </m:r>
                    <m:sSup>
                      <m:sSupPr>
                        <m:ctrlPr>
                          <a:rPr lang="en-US" sz="2400" b="0" i="1" smtClean="0">
                            <a:latin typeface="Cambria Math" panose="02040503050406030204" pitchFamily="18" charset="0"/>
                            <a:sym typeface="Symbol" panose="05050102010706020507" pitchFamily="18" charset="2"/>
                          </a:rPr>
                        </m:ctrlPr>
                      </m:sSupPr>
                      <m:e>
                        <m:r>
                          <a:rPr lang="en-US" sz="2400" b="0" i="1" smtClean="0">
                            <a:latin typeface="Cambria Math" panose="02040503050406030204" pitchFamily="18" charset="0"/>
                            <a:sym typeface="Symbol" panose="05050102010706020507" pitchFamily="18" charset="2"/>
                          </a:rPr>
                          <m:t>𝐿</m:t>
                        </m:r>
                      </m:e>
                      <m:sup>
                        <m:r>
                          <a:rPr lang="en-US" sz="2400" b="0" i="1" smtClean="0">
                            <a:latin typeface="Cambria Math" panose="02040503050406030204" pitchFamily="18" charset="0"/>
                            <a:sym typeface="Symbol" panose="05050102010706020507" pitchFamily="18" charset="2"/>
                          </a:rPr>
                          <m:t>𝑎</m:t>
                        </m:r>
                      </m:sup>
                    </m:sSup>
                    <m:sSup>
                      <m:sSupPr>
                        <m:ctrlPr>
                          <a:rPr lang="en-US" sz="2400" b="0" i="1" smtClean="0">
                            <a:latin typeface="Cambria Math" panose="02040503050406030204" pitchFamily="18" charset="0"/>
                            <a:sym typeface="Symbol" panose="05050102010706020507" pitchFamily="18" charset="2"/>
                          </a:rPr>
                        </m:ctrlPr>
                      </m:sSupPr>
                      <m:e>
                        <m:r>
                          <a:rPr lang="en-US" sz="2400" b="0" i="1" smtClean="0">
                            <a:latin typeface="Cambria Math" panose="02040503050406030204" pitchFamily="18" charset="0"/>
                            <a:ea typeface="Cambria Math" panose="02040503050406030204" pitchFamily="18" charset="0"/>
                            <a:sym typeface="Symbol" panose="05050102010706020507" pitchFamily="18" charset="2"/>
                          </a:rPr>
                          <m:t>𝑉</m:t>
                        </m:r>
                      </m:e>
                      <m:sup>
                        <m:r>
                          <a:rPr lang="en-US" sz="2400" b="0" i="1" smtClean="0">
                            <a:latin typeface="Cambria Math" panose="02040503050406030204" pitchFamily="18" charset="0"/>
                            <a:sym typeface="Symbol" panose="05050102010706020507" pitchFamily="18" charset="2"/>
                          </a:rPr>
                          <m:t>𝑏</m:t>
                        </m:r>
                      </m:sup>
                    </m:sSup>
                    <m:sSup>
                      <m:sSupPr>
                        <m:ctrlPr>
                          <a:rPr lang="en-US" sz="2400" b="0" i="1" smtClean="0">
                            <a:latin typeface="Cambria Math" panose="02040503050406030204" pitchFamily="18" charset="0"/>
                            <a:sym typeface="Symbol" panose="05050102010706020507" pitchFamily="18" charset="2"/>
                          </a:rPr>
                        </m:ctrlPr>
                      </m:sSupPr>
                      <m:e>
                        <m:r>
                          <a:rPr lang="en-US" sz="2400" b="0" i="1" smtClean="0">
                            <a:latin typeface="Cambria Math" panose="02040503050406030204" pitchFamily="18" charset="0"/>
                            <a:ea typeface="Cambria Math" panose="02040503050406030204" pitchFamily="18" charset="0"/>
                            <a:sym typeface="Symbol" panose="05050102010706020507" pitchFamily="18" charset="2"/>
                          </a:rPr>
                          <m:t>𝜃</m:t>
                        </m:r>
                      </m:e>
                      <m:sup>
                        <m:r>
                          <a:rPr lang="en-US" sz="2400" b="0" i="1" smtClean="0">
                            <a:latin typeface="Cambria Math" panose="02040503050406030204" pitchFamily="18" charset="0"/>
                            <a:sym typeface="Symbol" panose="05050102010706020507" pitchFamily="18" charset="2"/>
                          </a:rPr>
                          <m:t>𝑐</m:t>
                        </m:r>
                      </m:sup>
                    </m:sSup>
                    <m:sSup>
                      <m:sSupPr>
                        <m:ctrlPr>
                          <a:rPr lang="en-US" sz="2400" b="0" i="1" smtClean="0">
                            <a:latin typeface="Cambria Math" panose="02040503050406030204" pitchFamily="18" charset="0"/>
                            <a:sym typeface="Symbol" panose="05050102010706020507" pitchFamily="18" charset="2"/>
                          </a:rPr>
                        </m:ctrlPr>
                      </m:sSupPr>
                      <m:e>
                        <m:r>
                          <a:rPr lang="en-US" sz="2400" b="0" i="1" smtClean="0">
                            <a:latin typeface="Cambria Math" panose="02040503050406030204" pitchFamily="18" charset="0"/>
                            <a:sym typeface="Symbol" panose="05050102010706020507" pitchFamily="18" charset="2"/>
                          </a:rPr>
                          <m:t>𝐶</m:t>
                        </m:r>
                      </m:e>
                      <m:sup>
                        <m:r>
                          <a:rPr lang="en-US" sz="2400" b="0" i="1" smtClean="0">
                            <a:latin typeface="Cambria Math" panose="02040503050406030204" pitchFamily="18" charset="0"/>
                            <a:sym typeface="Symbol" panose="05050102010706020507" pitchFamily="18" charset="2"/>
                          </a:rPr>
                          <m:t>𝑒</m:t>
                        </m:r>
                      </m:sup>
                    </m:sSup>
                    <m:sSup>
                      <m:sSupPr>
                        <m:ctrlPr>
                          <a:rPr lang="en-US" sz="2400" b="0" i="1" smtClean="0">
                            <a:latin typeface="Cambria Math" panose="02040503050406030204" pitchFamily="18" charset="0"/>
                            <a:sym typeface="Symbol" panose="05050102010706020507" pitchFamily="18" charset="2"/>
                          </a:rPr>
                        </m:ctrlPr>
                      </m:sSupPr>
                      <m:e>
                        <m:r>
                          <a:rPr lang="en-US" sz="2400" b="0" i="1" smtClean="0">
                            <a:latin typeface="Cambria Math" panose="02040503050406030204" pitchFamily="18" charset="0"/>
                            <a:sym typeface="Symbol" panose="05050102010706020507" pitchFamily="18" charset="2"/>
                          </a:rPr>
                          <m:t>𝑘</m:t>
                        </m:r>
                      </m:e>
                      <m:sup>
                        <m:r>
                          <a:rPr lang="en-US" sz="2400" b="0" i="1" smtClean="0">
                            <a:latin typeface="Cambria Math" panose="02040503050406030204" pitchFamily="18" charset="0"/>
                            <a:sym typeface="Symbol" panose="05050102010706020507" pitchFamily="18" charset="2"/>
                          </a:rPr>
                          <m:t>𝑓</m:t>
                        </m:r>
                      </m:sup>
                    </m:sSup>
                  </m:oMath>
                </a14:m>
                <a:endParaRPr lang="en-US" sz="2400" dirty="0"/>
              </a:p>
              <a:p>
                <a:r>
                  <a:rPr lang="en-US" sz="2400" dirty="0"/>
                  <a:t>By using the conditions of dimensional homogeneity, a relation is obtained as:</a:t>
                </a:r>
              </a:p>
              <a:p>
                <a:pPr marL="0" indent="0">
                  <a:buNone/>
                </a:pPr>
                <a14:m>
                  <m:oMathPara xmlns:m="http://schemas.openxmlformats.org/officeDocument/2006/math">
                    <m:oMathParaPr>
                      <m:jc m:val="centerGroup"/>
                    </m:oMathParaPr>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𝑄</m:t>
                          </m:r>
                        </m:e>
                      </m:acc>
                      <m:r>
                        <a:rPr lang="en-US" sz="2400" i="1">
                          <a:latin typeface="Cambria Math" panose="02040503050406030204" pitchFamily="18" charset="0"/>
                        </a:rPr>
                        <m:t>=</m:t>
                      </m:r>
                      <m:r>
                        <a:rPr lang="en-US" sz="2400" i="1">
                          <a:latin typeface="Cambria Math" panose="02040503050406030204" pitchFamily="18" charset="0"/>
                        </a:rPr>
                        <m:t>𝑘𝐿</m:t>
                      </m:r>
                      <m:r>
                        <a:rPr lang="en-US" sz="2400" i="1">
                          <a:latin typeface="Cambria Math" panose="02040503050406030204" pitchFamily="18" charset="0"/>
                          <a:ea typeface="Cambria Math" panose="02040503050406030204" pitchFamily="18" charset="0"/>
                        </a:rPr>
                        <m:t>𝜃</m:t>
                      </m:r>
                      <m:r>
                        <a:rPr lang="en-US" sz="2400" i="1">
                          <a:latin typeface="Cambria Math" panose="02040503050406030204" pitchFamily="18" charset="0"/>
                          <a:ea typeface="Cambria Math" panose="02040503050406030204" pitchFamily="18" charset="0"/>
                        </a:rPr>
                        <m:t>×</m:t>
                      </m:r>
                      <m:sSup>
                        <m:sSupPr>
                          <m:ctrlPr>
                            <a:rPr lang="en-US" sz="2400" i="1">
                              <a:latin typeface="Cambria Math" panose="02040503050406030204" pitchFamily="18" charset="0"/>
                              <a:ea typeface="Cambria Math" panose="02040503050406030204" pitchFamily="18" charset="0"/>
                            </a:rPr>
                          </m:ctrlPr>
                        </m:sSupPr>
                        <m:e>
                          <m:d>
                            <m:dPr>
                              <m:begChr m:val="{"/>
                              <m:endChr m:val="}"/>
                              <m:ctrlPr>
                                <a:rPr lang="en-US" sz="2400" i="1">
                                  <a:latin typeface="Cambria Math" panose="02040503050406030204" pitchFamily="18" charset="0"/>
                                  <a:ea typeface="Cambria Math" panose="02040503050406030204" pitchFamily="18" charset="0"/>
                                </a:rPr>
                              </m:ctrlPr>
                            </m:dPr>
                            <m:e>
                              <m:f>
                                <m:fPr>
                                  <m:ctrlPr>
                                    <a:rPr lang="en-US" sz="2400" i="1">
                                      <a:latin typeface="Cambria Math" panose="02040503050406030204" pitchFamily="18" charset="0"/>
                                      <a:ea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𝐿𝑉𝐶</m:t>
                                  </m:r>
                                </m:num>
                                <m:den>
                                  <m:r>
                                    <a:rPr lang="en-US" sz="2400" i="1">
                                      <a:latin typeface="Cambria Math" panose="02040503050406030204" pitchFamily="18" charset="0"/>
                                      <a:ea typeface="Cambria Math" panose="02040503050406030204" pitchFamily="18" charset="0"/>
                                    </a:rPr>
                                    <m:t>𝑘</m:t>
                                  </m:r>
                                </m:den>
                              </m:f>
                            </m:e>
                          </m:d>
                        </m:e>
                        <m:sup>
                          <m:r>
                            <a:rPr lang="en-US" sz="2400" i="1">
                              <a:latin typeface="Cambria Math" panose="02040503050406030204" pitchFamily="18" charset="0"/>
                              <a:ea typeface="Cambria Math" panose="02040503050406030204" pitchFamily="18" charset="0"/>
                            </a:rPr>
                            <m:t>𝑧</m:t>
                          </m:r>
                        </m:sup>
                      </m:sSup>
                    </m:oMath>
                  </m:oMathPara>
                </a14:m>
                <a:endParaRPr lang="en-US" sz="2400" dirty="0"/>
              </a:p>
              <a:p>
                <a:r>
                  <a:rPr lang="en-US" sz="2400" dirty="0"/>
                  <a:t>Z is an undetermined real number.</a:t>
                </a:r>
              </a:p>
              <a:p>
                <a:pPr marL="0" indent="0">
                  <a:buNone/>
                </a:pPr>
                <a14:m>
                  <m:oMathPara xmlns:m="http://schemas.openxmlformats.org/officeDocument/2006/math">
                    <m:oMathParaPr>
                      <m:jc m:val="centerGroup"/>
                    </m:oMathParaPr>
                    <m:oMath xmlns:m="http://schemas.openxmlformats.org/officeDocument/2006/math">
                      <m:acc>
                        <m:accPr>
                          <m:chr m:val="̇"/>
                          <m:ctrlPr>
                            <a:rPr lang="en-US" sz="2400" i="1">
                              <a:latin typeface="Cambria Math" panose="02040503050406030204" pitchFamily="18" charset="0"/>
                            </a:rPr>
                          </m:ctrlPr>
                        </m:accPr>
                        <m:e>
                          <m:r>
                            <a:rPr lang="en-US" sz="2400" i="1">
                              <a:latin typeface="Cambria Math" panose="02040503050406030204" pitchFamily="18" charset="0"/>
                            </a:rPr>
                            <m:t>𝑄</m:t>
                          </m:r>
                        </m:e>
                      </m:acc>
                      <m:r>
                        <a:rPr lang="en-US" sz="2400" i="1">
                          <a:latin typeface="Cambria Math" panose="02040503050406030204" pitchFamily="18" charset="0"/>
                        </a:rPr>
                        <m:t>=</m:t>
                      </m:r>
                      <m:r>
                        <a:rPr lang="en-US" sz="2400" i="1">
                          <a:latin typeface="Cambria Math" panose="02040503050406030204" pitchFamily="18" charset="0"/>
                        </a:rPr>
                        <m:t>𝑘𝐿</m:t>
                      </m:r>
                      <m:r>
                        <a:rPr lang="en-US" sz="2400" i="1">
                          <a:latin typeface="Cambria Math" panose="02040503050406030204" pitchFamily="18" charset="0"/>
                          <a:ea typeface="Cambria Math" panose="02040503050406030204" pitchFamily="18" charset="0"/>
                        </a:rPr>
                        <m:t>𝜃</m:t>
                      </m:r>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𝐹</m:t>
                      </m:r>
                      <m:d>
                        <m:dPr>
                          <m:begChr m:val="{"/>
                          <m:endChr m:val="}"/>
                          <m:ctrlPr>
                            <a:rPr lang="en-US" sz="2400" i="1">
                              <a:latin typeface="Cambria Math" panose="02040503050406030204" pitchFamily="18" charset="0"/>
                              <a:ea typeface="Cambria Math" panose="02040503050406030204" pitchFamily="18" charset="0"/>
                            </a:rPr>
                          </m:ctrlPr>
                        </m:dPr>
                        <m:e>
                          <m:f>
                            <m:fPr>
                              <m:ctrlPr>
                                <a:rPr lang="en-US" sz="2400" i="1">
                                  <a:latin typeface="Cambria Math" panose="02040503050406030204" pitchFamily="18" charset="0"/>
                                  <a:ea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𝐿𝑉𝐶</m:t>
                              </m:r>
                            </m:num>
                            <m:den>
                              <m:r>
                                <a:rPr lang="en-US" sz="2400" i="1">
                                  <a:latin typeface="Cambria Math" panose="02040503050406030204" pitchFamily="18" charset="0"/>
                                  <a:ea typeface="Cambria Math" panose="02040503050406030204" pitchFamily="18" charset="0"/>
                                </a:rPr>
                                <m:t>𝑘</m:t>
                              </m:r>
                            </m:den>
                          </m:f>
                        </m:e>
                      </m:d>
                    </m:oMath>
                  </m:oMathPara>
                </a14:m>
                <a:endParaRPr lang="en-US" sz="2400" dirty="0"/>
              </a:p>
              <a:p>
                <a:r>
                  <a:rPr lang="en-US" sz="2400" dirty="0"/>
                  <a:t>where </a:t>
                </a:r>
                <a:r>
                  <a:rPr lang="en-US" sz="2400" i="1" dirty="0"/>
                  <a:t>F</a:t>
                </a:r>
                <a:r>
                  <a:rPr lang="en-US" sz="2400" dirty="0"/>
                  <a:t> is an arbitrary function of the one variable </a:t>
                </a:r>
                <a14:m>
                  <m:oMath xmlns:m="http://schemas.openxmlformats.org/officeDocument/2006/math">
                    <m:d>
                      <m:dPr>
                        <m:begChr m:val="{"/>
                        <m:endChr m:val="}"/>
                        <m:ctrlPr>
                          <a:rPr lang="en-US" sz="2400" i="1">
                            <a:latin typeface="Cambria Math" panose="02040503050406030204" pitchFamily="18" charset="0"/>
                            <a:ea typeface="Cambria Math" panose="02040503050406030204" pitchFamily="18" charset="0"/>
                          </a:rPr>
                        </m:ctrlPr>
                      </m:dPr>
                      <m:e>
                        <m:f>
                          <m:fPr>
                            <m:ctrlPr>
                              <a:rPr lang="en-US" sz="2400" i="1">
                                <a:latin typeface="Cambria Math" panose="02040503050406030204" pitchFamily="18" charset="0"/>
                                <a:ea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𝐿𝑉𝐶</m:t>
                            </m:r>
                          </m:num>
                          <m:den>
                            <m:r>
                              <a:rPr lang="en-US" sz="2400" i="1">
                                <a:latin typeface="Cambria Math" panose="02040503050406030204" pitchFamily="18" charset="0"/>
                                <a:ea typeface="Cambria Math" panose="02040503050406030204" pitchFamily="18" charset="0"/>
                              </a:rPr>
                              <m:t>𝑘</m:t>
                            </m:r>
                          </m:den>
                        </m:f>
                      </m:e>
                    </m:d>
                  </m:oMath>
                </a14:m>
                <a:endParaRPr lang="en-US" sz="2400" dirty="0"/>
              </a:p>
              <a:p>
                <a:endParaRPr lang="en-US" sz="2400" dirty="0"/>
              </a:p>
            </p:txBody>
          </p:sp>
        </mc:Choice>
        <mc:Fallback xmlns="">
          <p:sp>
            <p:nvSpPr>
              <p:cNvPr id="3" name="Content Placeholder 2">
                <a:extLst>
                  <a:ext uri="{FF2B5EF4-FFF2-40B4-BE49-F238E27FC236}">
                    <a16:creationId xmlns:a16="http://schemas.microsoft.com/office/drawing/2014/main" id="{A7647BEE-8C8F-D9D2-5523-3E684DA67B86}"/>
                  </a:ext>
                </a:extLst>
              </p:cNvPr>
              <p:cNvSpPr>
                <a:spLocks noGrp="1" noRot="1" noChangeAspect="1" noMove="1" noResize="1" noEditPoints="1" noAdjustHandles="1" noChangeArrowheads="1" noChangeShapeType="1" noTextEdit="1"/>
              </p:cNvSpPr>
              <p:nvPr>
                <p:ph idx="1"/>
              </p:nvPr>
            </p:nvSpPr>
            <p:spPr>
              <a:xfrm>
                <a:off x="320675" y="1228149"/>
                <a:ext cx="8686800" cy="5172651"/>
              </a:xfrm>
              <a:blipFill>
                <a:blip r:embed="rId2"/>
                <a:stretch>
                  <a:fillRect l="-982" t="-707" r="-211"/>
                </a:stretch>
              </a:blipFill>
            </p:spPr>
            <p:txBody>
              <a:bodyPr/>
              <a:lstStyle/>
              <a:p>
                <a:r>
                  <a:rPr lang="en-US">
                    <a:noFill/>
                  </a:rPr>
                  <a:t> </a:t>
                </a:r>
              </a:p>
            </p:txBody>
          </p:sp>
        </mc:Fallback>
      </mc:AlternateContent>
      <p:grpSp>
        <p:nvGrpSpPr>
          <p:cNvPr id="4" name="Group 38">
            <a:extLst>
              <a:ext uri="{FF2B5EF4-FFF2-40B4-BE49-F238E27FC236}">
                <a16:creationId xmlns:a16="http://schemas.microsoft.com/office/drawing/2014/main" id="{8C813141-9ADD-ED0E-D129-7167B185734B}"/>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46DF1324-8452-085F-FF81-DBAE2326E677}"/>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88672D64-0BFE-E132-801A-C296E537A1F8}"/>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735B1F26-F8DF-CB6B-EDA7-D0C5825F8873}"/>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E0E9139-C99E-5849-4EF6-C822E1D27B3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D656C75D-8A30-F858-5EF8-27D08BB94D5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8C8FA988-E6AC-A8A6-A757-8BBF439B8F3D}"/>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04DFEADC-04E3-20C9-FEFA-BCF08CC35F9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56265147-4267-FB65-0031-EDB41286029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94873568-C84A-7DC0-BBE7-BE20A8F7F7C6}"/>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A2B747E3-5A46-5168-28C9-397ABC9005B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737E9D08-A7C0-5B4A-F785-21D95D414F6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24B5D7EB-53C3-7CF9-4EC4-0EF71DF54CBF}"/>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5C4D7A9C-666B-0DB8-22F7-FD0A93F1321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23D853D-A576-FA85-B393-C39DFC80D33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7CB3AC65-B9D9-C437-8EA2-A5F7BC6F5A56}"/>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421C1AF-6185-E37D-5389-0EBE58C4CE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35177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2D035-F6D5-4362-A590-B472F6EAF8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E63E6F-A160-A960-6FF8-018197C63382}"/>
              </a:ext>
            </a:extLst>
          </p:cNvPr>
          <p:cNvSpPr>
            <a:spLocks noGrp="1"/>
          </p:cNvSpPr>
          <p:nvPr>
            <p:ph type="title"/>
          </p:nvPr>
        </p:nvSpPr>
        <p:spPr>
          <a:xfrm>
            <a:off x="304800" y="76200"/>
            <a:ext cx="6553200" cy="1143000"/>
          </a:xfrm>
        </p:spPr>
        <p:txBody>
          <a:bodyPr/>
          <a:lstStyle/>
          <a:p>
            <a:r>
              <a:rPr lang="en-US" sz="2800" dirty="0"/>
              <a:t>Post Fourier Research on Newton’s Law of Cooling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385973C-4A37-7A4C-B8BF-0D7B4217C8A9}"/>
                  </a:ext>
                </a:extLst>
              </p:cNvPr>
              <p:cNvSpPr>
                <a:spLocks noGrp="1"/>
              </p:cNvSpPr>
              <p:nvPr>
                <p:ph idx="1"/>
              </p:nvPr>
            </p:nvSpPr>
            <p:spPr>
              <a:xfrm>
                <a:off x="320675" y="1228149"/>
                <a:ext cx="8686800" cy="5172651"/>
              </a:xfrm>
            </p:spPr>
            <p:txBody>
              <a:bodyPr/>
              <a:lstStyle/>
              <a:p>
                <a:r>
                  <a:rPr lang="en-IN" sz="2400" dirty="0"/>
                  <a:t>An important particular case </a:t>
                </a:r>
                <a:r>
                  <a:rPr lang="en-US" sz="2400" dirty="0"/>
                  <a:t>arises when the solid takes the form of a cylindrical wire of any section.</a:t>
                </a:r>
              </a:p>
              <a:p>
                <a:r>
                  <a:rPr lang="en-US" sz="2400" dirty="0"/>
                  <a:t> The length of which is perpendicular to the stream. </a:t>
                </a:r>
              </a:p>
              <a:p>
                <a:r>
                  <a:rPr lang="en-US" sz="2400" dirty="0"/>
                  <a:t>In strictness similarity requires that the length be proportional to the linear dimension of the section.</a:t>
                </a:r>
              </a:p>
              <a:p>
                <a:r>
                  <a:rPr lang="en-US" sz="2400" i="1" dirty="0"/>
                  <a:t> </a:t>
                </a:r>
                <a:r>
                  <a:rPr lang="en-US" sz="2400" dirty="0"/>
                  <a:t>But when </a:t>
                </a:r>
                <a:r>
                  <a:rPr lang="en-US" sz="2400" i="1" dirty="0"/>
                  <a:t>wire length </a:t>
                </a:r>
                <a:r>
                  <a:rPr lang="en-US" sz="2400" dirty="0"/>
                  <a:t>is relatively very great </a:t>
                </a:r>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𝑄</m:t>
                        </m:r>
                      </m:e>
                    </m:acc>
                  </m:oMath>
                </a14:m>
                <a:r>
                  <a:rPr lang="en-US" sz="2400" i="1" dirty="0"/>
                  <a:t> </a:t>
                </a:r>
                <a:r>
                  <a:rPr lang="en-US" sz="2400" dirty="0"/>
                  <a:t>must become proportional to wire length  </a:t>
                </a:r>
                <a:r>
                  <a:rPr lang="en-US" sz="2400" i="1" dirty="0"/>
                  <a:t>L.</a:t>
                </a:r>
              </a:p>
              <a:p>
                <a:r>
                  <a:rPr lang="en-US" sz="2400" dirty="0"/>
                  <a:t>The functional symbol may be replaced by </a:t>
                </a:r>
                <a:r>
                  <a:rPr lang="en-US" sz="2400" i="1" dirty="0">
                    <a:sym typeface="Symbol" panose="05050102010706020507" pitchFamily="18" charset="2"/>
                  </a:rPr>
                  <a:t></a:t>
                </a:r>
                <a:r>
                  <a:rPr lang="en-US" sz="2400" i="1" dirty="0"/>
                  <a:t>..</a:t>
                </a:r>
              </a:p>
              <a:p>
                <a:r>
                  <a:rPr lang="en-US" sz="2400" dirty="0"/>
                  <a:t>Thus</a:t>
                </a:r>
              </a:p>
              <a:p>
                <a:pPr marL="0" indent="0">
                  <a:buNone/>
                </a:pPr>
                <a14:m>
                  <m:oMathPara xmlns:m="http://schemas.openxmlformats.org/officeDocument/2006/math">
                    <m:oMathParaPr>
                      <m:jc m:val="centerGroup"/>
                    </m:oMathParaPr>
                    <m:oMath xmlns:m="http://schemas.openxmlformats.org/officeDocument/2006/math">
                      <m:acc>
                        <m:accPr>
                          <m:chr m:val="̇"/>
                          <m:ctrlPr>
                            <a:rPr lang="en-US" sz="2400" i="1">
                              <a:latin typeface="Cambria Math" panose="02040503050406030204" pitchFamily="18" charset="0"/>
                            </a:rPr>
                          </m:ctrlPr>
                        </m:accPr>
                        <m:e>
                          <m:r>
                            <a:rPr lang="en-US" sz="2400" i="1">
                              <a:latin typeface="Cambria Math" panose="02040503050406030204" pitchFamily="18" charset="0"/>
                            </a:rPr>
                            <m:t>𝑄</m:t>
                          </m:r>
                        </m:e>
                      </m:acc>
                      <m:r>
                        <a:rPr lang="en-US" sz="2400" i="1">
                          <a:latin typeface="Cambria Math" panose="02040503050406030204" pitchFamily="18" charset="0"/>
                        </a:rPr>
                        <m:t>=</m:t>
                      </m:r>
                      <m:r>
                        <a:rPr lang="en-US" sz="2400" i="1">
                          <a:latin typeface="Cambria Math" panose="02040503050406030204" pitchFamily="18" charset="0"/>
                        </a:rPr>
                        <m:t>𝑘𝐿</m:t>
                      </m:r>
                      <m:r>
                        <a:rPr lang="en-US" sz="2400" i="1">
                          <a:latin typeface="Cambria Math" panose="02040503050406030204" pitchFamily="18" charset="0"/>
                          <a:ea typeface="Cambria Math" panose="02040503050406030204" pitchFamily="18" charset="0"/>
                        </a:rPr>
                        <m:t>𝜃</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𝐹</m:t>
                      </m:r>
                      <m:d>
                        <m:dPr>
                          <m:begChr m:val="{"/>
                          <m:endChr m:val="}"/>
                          <m:ctrlPr>
                            <a:rPr lang="en-US" sz="2400" i="1">
                              <a:latin typeface="Cambria Math" panose="02040503050406030204" pitchFamily="18" charset="0"/>
                              <a:ea typeface="Cambria Math" panose="02040503050406030204" pitchFamily="18" charset="0"/>
                            </a:rPr>
                          </m:ctrlPr>
                        </m:dPr>
                        <m:e>
                          <m:f>
                            <m:fPr>
                              <m:ctrlPr>
                                <a:rPr lang="en-US" sz="2400" i="1">
                                  <a:latin typeface="Cambria Math" panose="02040503050406030204" pitchFamily="18" charset="0"/>
                                  <a:ea typeface="Cambria Math" panose="02040503050406030204" pitchFamily="18" charset="0"/>
                                </a:rPr>
                              </m:ctrlPr>
                            </m:fPr>
                            <m:num>
                              <m:r>
                                <m:rPr>
                                  <m:sty m:val="p"/>
                                </m:rPr>
                                <a:rPr lang="el-GR" sz="2400" i="1" smtClean="0">
                                  <a:latin typeface="Cambria Math" panose="02040503050406030204" pitchFamily="18" charset="0"/>
                                  <a:ea typeface="Cambria Math" panose="02040503050406030204" pitchFamily="18" charset="0"/>
                                </a:rPr>
                                <m:t>Ω</m:t>
                              </m:r>
                              <m:r>
                                <a:rPr lang="en-US" sz="2400" i="1">
                                  <a:latin typeface="Cambria Math" panose="02040503050406030204" pitchFamily="18" charset="0"/>
                                  <a:ea typeface="Cambria Math" panose="02040503050406030204" pitchFamily="18" charset="0"/>
                                </a:rPr>
                                <m:t>𝑉𝐶</m:t>
                              </m:r>
                            </m:num>
                            <m:den>
                              <m:r>
                                <a:rPr lang="en-US" sz="2400" i="1">
                                  <a:latin typeface="Cambria Math" panose="02040503050406030204" pitchFamily="18" charset="0"/>
                                  <a:ea typeface="Cambria Math" panose="02040503050406030204" pitchFamily="18" charset="0"/>
                                </a:rPr>
                                <m:t>𝑘</m:t>
                              </m:r>
                            </m:den>
                          </m:f>
                        </m:e>
                      </m:d>
                    </m:oMath>
                  </m:oMathPara>
                </a14:m>
                <a:endParaRPr lang="en-US" sz="2400" dirty="0"/>
              </a:p>
              <a:p>
                <a:endParaRPr lang="en-US" sz="2400" dirty="0"/>
              </a:p>
            </p:txBody>
          </p:sp>
        </mc:Choice>
        <mc:Fallback xmlns="">
          <p:sp>
            <p:nvSpPr>
              <p:cNvPr id="3" name="Content Placeholder 2">
                <a:extLst>
                  <a:ext uri="{FF2B5EF4-FFF2-40B4-BE49-F238E27FC236}">
                    <a16:creationId xmlns:a16="http://schemas.microsoft.com/office/drawing/2014/main" id="{9385973C-4A37-7A4C-B8BF-0D7B4217C8A9}"/>
                  </a:ext>
                </a:extLst>
              </p:cNvPr>
              <p:cNvSpPr>
                <a:spLocks noGrp="1" noRot="1" noChangeAspect="1" noMove="1" noResize="1" noEditPoints="1" noAdjustHandles="1" noChangeArrowheads="1" noChangeShapeType="1" noTextEdit="1"/>
              </p:cNvSpPr>
              <p:nvPr>
                <p:ph idx="1"/>
              </p:nvPr>
            </p:nvSpPr>
            <p:spPr>
              <a:xfrm>
                <a:off x="320675" y="1228149"/>
                <a:ext cx="8686800" cy="5172651"/>
              </a:xfrm>
              <a:blipFill>
                <a:blip r:embed="rId2"/>
                <a:stretch>
                  <a:fillRect l="-982" t="-942"/>
                </a:stretch>
              </a:blipFill>
            </p:spPr>
            <p:txBody>
              <a:bodyPr/>
              <a:lstStyle/>
              <a:p>
                <a:r>
                  <a:rPr lang="en-US">
                    <a:noFill/>
                  </a:rPr>
                  <a:t> </a:t>
                </a:r>
              </a:p>
            </p:txBody>
          </p:sp>
        </mc:Fallback>
      </mc:AlternateContent>
      <p:grpSp>
        <p:nvGrpSpPr>
          <p:cNvPr id="4" name="Group 38">
            <a:extLst>
              <a:ext uri="{FF2B5EF4-FFF2-40B4-BE49-F238E27FC236}">
                <a16:creationId xmlns:a16="http://schemas.microsoft.com/office/drawing/2014/main" id="{6CE47B04-6C0E-2A9B-E06E-CABF2DAC32F2}"/>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739658E4-CC56-B78E-0BF0-EED9A43A8BB0}"/>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B2DF3D4A-4715-FD9D-E0EC-2FC28F1FF75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5AFEA600-05F9-A393-D083-EC3CCA7C9DA9}"/>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5A7092DC-DB68-F2D1-AC51-B74C114C2EF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8DA11061-CA21-7CD3-6287-02966BCDBCC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DBD5D66C-2FAB-7831-AA2B-3045B0B04C04}"/>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E079956A-9A26-C180-BEDA-80CCF208F18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43FB08BA-11F0-15B3-2B86-9E4DA9DC12F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089DA61-3700-BB63-BD47-7C6DD1BB6E03}"/>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51F837EB-C3DF-FD86-A289-33BE1C5F2C9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9FE93225-8C93-3418-FE41-48203EE78AC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7062F1C3-F0DA-FBB0-3D23-5698BD8554E1}"/>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AA1F54A6-01DF-196F-3997-F69AAF09E96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55FA16B-2F6B-DA53-3DF6-1597E16B090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E9DC5A33-2DAA-C78B-DF41-72E6797BB19E}"/>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E0548B21-E3E8-CD1F-831E-ED6CAF1DBA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35146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4564A-2C7E-34C0-5E0F-9E3437DAA1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9F73BE-E053-276A-AEA9-8D4A70203680}"/>
              </a:ext>
            </a:extLst>
          </p:cNvPr>
          <p:cNvSpPr>
            <a:spLocks noGrp="1"/>
          </p:cNvSpPr>
          <p:nvPr>
            <p:ph type="title"/>
          </p:nvPr>
        </p:nvSpPr>
        <p:spPr>
          <a:xfrm>
            <a:off x="304800" y="76200"/>
            <a:ext cx="6553200" cy="1143000"/>
          </a:xfrm>
        </p:spPr>
        <p:txBody>
          <a:bodyPr/>
          <a:lstStyle/>
          <a:p>
            <a:r>
              <a:rPr lang="en-US" sz="2800" dirty="0"/>
              <a:t>Post Fourier Research on Newton’s Law of Cooling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6B495A5-B743-D6BB-629F-3BA21BCD9537}"/>
                  </a:ext>
                </a:extLst>
              </p:cNvPr>
              <p:cNvSpPr>
                <a:spLocks noGrp="1"/>
              </p:cNvSpPr>
              <p:nvPr>
                <p:ph idx="1"/>
              </p:nvPr>
            </p:nvSpPr>
            <p:spPr>
              <a:xfrm>
                <a:off x="320675" y="1228149"/>
                <a:ext cx="8686800" cy="5172651"/>
              </a:xfrm>
            </p:spPr>
            <p:txBody>
              <a:bodyPr/>
              <a:lstStyle/>
              <a:p>
                <a:pPr marL="0" indent="0" algn="ctr">
                  <a:buNone/>
                </a:pPr>
                <a14:m>
                  <m:oMath xmlns:m="http://schemas.openxmlformats.org/officeDocument/2006/math">
                    <m:acc>
                      <m:accPr>
                        <m:chr m:val="̇"/>
                        <m:ctrlPr>
                          <a:rPr lang="en-US" sz="2400" i="1">
                            <a:latin typeface="Cambria Math" panose="02040503050406030204" pitchFamily="18" charset="0"/>
                          </a:rPr>
                        </m:ctrlPr>
                      </m:accPr>
                      <m:e>
                        <m:r>
                          <a:rPr lang="en-US" sz="2400" i="1">
                            <a:latin typeface="Cambria Math" panose="02040503050406030204" pitchFamily="18" charset="0"/>
                          </a:rPr>
                          <m:t>𝑄</m:t>
                        </m:r>
                      </m:e>
                    </m:acc>
                    <m:r>
                      <a:rPr lang="en-US" sz="2400" i="1">
                        <a:latin typeface="Cambria Math" panose="02040503050406030204" pitchFamily="18" charset="0"/>
                      </a:rPr>
                      <m:t>=</m:t>
                    </m:r>
                    <m:r>
                      <a:rPr lang="en-US" sz="2400" i="1">
                        <a:latin typeface="Cambria Math" panose="02040503050406030204" pitchFamily="18" charset="0"/>
                      </a:rPr>
                      <m:t>𝑘𝐿</m:t>
                    </m:r>
                    <m:r>
                      <a:rPr lang="en-US" sz="2400" i="1">
                        <a:latin typeface="Cambria Math" panose="02040503050406030204" pitchFamily="18" charset="0"/>
                        <a:ea typeface="Cambria Math" panose="02040503050406030204" pitchFamily="18" charset="0"/>
                      </a:rPr>
                      <m:t>𝜃</m:t>
                    </m:r>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𝐹</m:t>
                    </m:r>
                    <m:d>
                      <m:dPr>
                        <m:begChr m:val="{"/>
                        <m:endChr m:val="}"/>
                        <m:ctrlPr>
                          <a:rPr lang="en-US" sz="2400" i="1">
                            <a:latin typeface="Cambria Math" panose="02040503050406030204" pitchFamily="18" charset="0"/>
                            <a:ea typeface="Cambria Math" panose="02040503050406030204" pitchFamily="18" charset="0"/>
                          </a:rPr>
                        </m:ctrlPr>
                      </m:dPr>
                      <m:e>
                        <m:f>
                          <m:fPr>
                            <m:ctrlPr>
                              <a:rPr lang="en-US" sz="2400" i="1">
                                <a:latin typeface="Cambria Math" panose="02040503050406030204" pitchFamily="18" charset="0"/>
                                <a:ea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𝐿𝑉𝐶</m:t>
                            </m:r>
                          </m:num>
                          <m:den>
                            <m:r>
                              <a:rPr lang="en-US" sz="2400" i="1">
                                <a:latin typeface="Cambria Math" panose="02040503050406030204" pitchFamily="18" charset="0"/>
                                <a:ea typeface="Cambria Math" panose="02040503050406030204" pitchFamily="18" charset="0"/>
                              </a:rPr>
                              <m:t>𝑘</m:t>
                            </m:r>
                          </m:den>
                        </m:f>
                      </m:e>
                    </m:d>
                  </m:oMath>
                </a14:m>
                <a:r>
                  <a:rPr lang="en-US" sz="2400" dirty="0"/>
                  <a:t> or </a:t>
                </a:r>
                <a14:m>
                  <m:oMath xmlns:m="http://schemas.openxmlformats.org/officeDocument/2006/math">
                    <m:acc>
                      <m:accPr>
                        <m:chr m:val="̇"/>
                        <m:ctrlPr>
                          <a:rPr lang="en-US" sz="2400" i="1">
                            <a:latin typeface="Cambria Math" panose="02040503050406030204" pitchFamily="18" charset="0"/>
                          </a:rPr>
                        </m:ctrlPr>
                      </m:accPr>
                      <m:e>
                        <m:r>
                          <a:rPr lang="en-US" sz="2400" i="1">
                            <a:latin typeface="Cambria Math" panose="02040503050406030204" pitchFamily="18" charset="0"/>
                          </a:rPr>
                          <m:t>𝑄</m:t>
                        </m:r>
                      </m:e>
                    </m:acc>
                    <m:r>
                      <a:rPr lang="en-US" sz="2400" i="1">
                        <a:latin typeface="Cambria Math" panose="02040503050406030204" pitchFamily="18" charset="0"/>
                      </a:rPr>
                      <m:t>=</m:t>
                    </m:r>
                    <m:r>
                      <a:rPr lang="en-US" sz="2400" i="1">
                        <a:latin typeface="Cambria Math" panose="02040503050406030204" pitchFamily="18" charset="0"/>
                      </a:rPr>
                      <m:t>𝑘𝐿</m:t>
                    </m:r>
                    <m:r>
                      <a:rPr lang="en-US" sz="2400" i="1">
                        <a:latin typeface="Cambria Math" panose="02040503050406030204" pitchFamily="18" charset="0"/>
                        <a:ea typeface="Cambria Math" panose="02040503050406030204" pitchFamily="18" charset="0"/>
                      </a:rPr>
                      <m:t>𝜃</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𝐹</m:t>
                    </m:r>
                    <m:d>
                      <m:dPr>
                        <m:begChr m:val="{"/>
                        <m:endChr m:val="}"/>
                        <m:ctrlPr>
                          <a:rPr lang="en-US" sz="2400" i="1">
                            <a:latin typeface="Cambria Math" panose="02040503050406030204" pitchFamily="18" charset="0"/>
                            <a:ea typeface="Cambria Math" panose="02040503050406030204" pitchFamily="18" charset="0"/>
                          </a:rPr>
                        </m:ctrlPr>
                      </m:dPr>
                      <m:e>
                        <m:f>
                          <m:fPr>
                            <m:ctrlPr>
                              <a:rPr lang="en-US" sz="2400" i="1">
                                <a:latin typeface="Cambria Math" panose="02040503050406030204" pitchFamily="18" charset="0"/>
                                <a:ea typeface="Cambria Math" panose="02040503050406030204" pitchFamily="18" charset="0"/>
                              </a:rPr>
                            </m:ctrlPr>
                          </m:fPr>
                          <m:num>
                            <m:r>
                              <m:rPr>
                                <m:sty m:val="p"/>
                              </m:rPr>
                              <a:rPr lang="el-GR" sz="2400" i="1">
                                <a:latin typeface="Cambria Math" panose="02040503050406030204" pitchFamily="18" charset="0"/>
                                <a:ea typeface="Cambria Math" panose="02040503050406030204" pitchFamily="18" charset="0"/>
                              </a:rPr>
                              <m:t>Ω</m:t>
                            </m:r>
                            <m:r>
                              <a:rPr lang="en-US" sz="2400" i="1">
                                <a:latin typeface="Cambria Math" panose="02040503050406030204" pitchFamily="18" charset="0"/>
                                <a:ea typeface="Cambria Math" panose="02040503050406030204" pitchFamily="18" charset="0"/>
                              </a:rPr>
                              <m:t>𝑉𝐶</m:t>
                            </m:r>
                          </m:num>
                          <m:den>
                            <m:r>
                              <a:rPr lang="en-US" sz="2400" i="1">
                                <a:latin typeface="Cambria Math" panose="02040503050406030204" pitchFamily="18" charset="0"/>
                                <a:ea typeface="Cambria Math" panose="02040503050406030204" pitchFamily="18" charset="0"/>
                              </a:rPr>
                              <m:t>𝑘</m:t>
                            </m:r>
                          </m:den>
                        </m:f>
                      </m:e>
                    </m:d>
                  </m:oMath>
                </a14:m>
                <a:endParaRPr lang="en-US" sz="2400" dirty="0"/>
              </a:p>
              <a:p>
                <a:endParaRPr lang="en-US" sz="2400" dirty="0"/>
              </a:p>
              <a:p>
                <a:r>
                  <a:rPr lang="en-US" sz="2400" dirty="0"/>
                  <a:t>It is seen that in above two cases, </a:t>
                </a:r>
                <a14:m>
                  <m:oMath xmlns:m="http://schemas.openxmlformats.org/officeDocument/2006/math">
                    <m:acc>
                      <m:accPr>
                        <m:chr m:val="̇"/>
                        <m:ctrlPr>
                          <a:rPr lang="en-US" sz="2400" i="1">
                            <a:latin typeface="Cambria Math" panose="02040503050406030204" pitchFamily="18" charset="0"/>
                          </a:rPr>
                        </m:ctrlPr>
                      </m:accPr>
                      <m:e>
                        <m:r>
                          <a:rPr lang="en-US" sz="2400" i="1">
                            <a:latin typeface="Cambria Math" panose="02040503050406030204" pitchFamily="18" charset="0"/>
                          </a:rPr>
                          <m:t>𝑄</m:t>
                        </m:r>
                      </m:e>
                    </m:acc>
                  </m:oMath>
                </a14:m>
                <a:r>
                  <a:rPr lang="en-US" sz="2400" dirty="0"/>
                  <a:t> </a:t>
                </a:r>
                <a:r>
                  <a:rPr lang="en-US" sz="2400" i="1" dirty="0"/>
                  <a:t> </a:t>
                </a:r>
                <a:r>
                  <a:rPr lang="en-US" sz="2400" dirty="0"/>
                  <a:t>is proportional to temperature difference. </a:t>
                </a:r>
              </a:p>
              <a:p>
                <a:r>
                  <a:rPr lang="en-US" sz="2400" i="1" dirty="0"/>
                  <a:t>F</a:t>
                </a:r>
                <a:r>
                  <a:rPr lang="en-US" sz="2400" dirty="0"/>
                  <a:t> denotes an arbitrary function. </a:t>
                </a:r>
              </a:p>
              <a:p>
                <a:r>
                  <a:rPr lang="en-US" sz="2400" i="1" dirty="0"/>
                  <a:t>F</a:t>
                </a:r>
                <a:r>
                  <a:rPr lang="en-US" sz="2400" dirty="0"/>
                  <a:t> is constant provided </a:t>
                </a:r>
                <a:r>
                  <a:rPr lang="en-US" sz="2400" i="1" dirty="0"/>
                  <a:t>V </a:t>
                </a:r>
                <a:r>
                  <a:rPr lang="en-US" sz="2400" dirty="0"/>
                  <a:t>be taken inversely as </a:t>
                </a:r>
                <a:r>
                  <a:rPr lang="en-US" sz="2400" i="1" dirty="0"/>
                  <a:t>L </a:t>
                </a:r>
                <a:r>
                  <a:rPr lang="en-US" sz="2400" dirty="0"/>
                  <a:t>or </a:t>
                </a:r>
                <a:r>
                  <a:rPr lang="en-US" sz="2400" i="1" dirty="0">
                    <a:sym typeface="Symbol" panose="05050102010706020507" pitchFamily="18" charset="2"/>
                  </a:rPr>
                  <a:t></a:t>
                </a:r>
                <a:r>
                  <a:rPr lang="en-US" sz="2400" i="1" dirty="0"/>
                  <a:t>.</a:t>
                </a:r>
              </a:p>
              <a:p>
                <a:endParaRPr lang="en-US" sz="2400" dirty="0"/>
              </a:p>
            </p:txBody>
          </p:sp>
        </mc:Choice>
        <mc:Fallback xmlns="">
          <p:sp>
            <p:nvSpPr>
              <p:cNvPr id="3" name="Content Placeholder 2">
                <a:extLst>
                  <a:ext uri="{FF2B5EF4-FFF2-40B4-BE49-F238E27FC236}">
                    <a16:creationId xmlns:a16="http://schemas.microsoft.com/office/drawing/2014/main" id="{86B495A5-B743-D6BB-629F-3BA21BCD9537}"/>
                  </a:ext>
                </a:extLst>
              </p:cNvPr>
              <p:cNvSpPr>
                <a:spLocks noGrp="1" noRot="1" noChangeAspect="1" noMove="1" noResize="1" noEditPoints="1" noAdjustHandles="1" noChangeArrowheads="1" noChangeShapeType="1" noTextEdit="1"/>
              </p:cNvSpPr>
              <p:nvPr>
                <p:ph idx="1"/>
              </p:nvPr>
            </p:nvSpPr>
            <p:spPr>
              <a:xfrm>
                <a:off x="320675" y="1228149"/>
                <a:ext cx="8686800" cy="5172651"/>
              </a:xfrm>
              <a:blipFill>
                <a:blip r:embed="rId2"/>
                <a:stretch>
                  <a:fillRect l="-982" r="-1544"/>
                </a:stretch>
              </a:blipFill>
            </p:spPr>
            <p:txBody>
              <a:bodyPr/>
              <a:lstStyle/>
              <a:p>
                <a:r>
                  <a:rPr lang="en-US">
                    <a:noFill/>
                  </a:rPr>
                  <a:t> </a:t>
                </a:r>
              </a:p>
            </p:txBody>
          </p:sp>
        </mc:Fallback>
      </mc:AlternateContent>
      <p:grpSp>
        <p:nvGrpSpPr>
          <p:cNvPr id="4" name="Group 38">
            <a:extLst>
              <a:ext uri="{FF2B5EF4-FFF2-40B4-BE49-F238E27FC236}">
                <a16:creationId xmlns:a16="http://schemas.microsoft.com/office/drawing/2014/main" id="{F6A83AC6-3392-33BE-4261-27920F86DD76}"/>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0537545E-7C54-5F17-C65F-98FA5CF34FB6}"/>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A2DA5F4D-34DF-0D2B-7303-A860F1474DD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FE0EA88D-7228-403B-0126-857D0BDB88F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76B57B12-A521-A37C-6AD2-FD8791D7EBC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D79A083-FF5D-9F2A-1D42-889F3420916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BE05C971-89D3-755E-F9C6-F6B66F15C106}"/>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2862B686-5B9B-60C6-C3A0-5E568566174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F8391DB2-2F71-2FF2-D3CE-1348492584D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01290BCE-1144-D75A-04EA-ABB5673CC97D}"/>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B94DE97D-6161-462B-0615-54D43D40716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F8798E76-5148-50CF-B0D5-4E37308F842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3D168926-9034-F784-7253-6D7581D302BA}"/>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4DD1B048-54E7-2AB9-6F82-DBA037873B5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10D9113A-59AE-64E4-A00E-4048ED0DF27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E6B20367-A12F-5173-EFC6-71635EE6B163}"/>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521B77CC-D55E-7AB2-A9AF-69C1BF9A88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90986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6B39D-83CE-92F7-75E8-309A35367F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8A8E5A-6B8E-EFEA-2D4A-C914626B8330}"/>
              </a:ext>
            </a:extLst>
          </p:cNvPr>
          <p:cNvSpPr>
            <a:spLocks noGrp="1"/>
          </p:cNvSpPr>
          <p:nvPr>
            <p:ph type="title"/>
          </p:nvPr>
        </p:nvSpPr>
        <p:spPr>
          <a:xfrm>
            <a:off x="152400" y="0"/>
            <a:ext cx="7772400" cy="1143000"/>
          </a:xfrm>
        </p:spPr>
        <p:txBody>
          <a:bodyPr/>
          <a:lstStyle/>
          <a:p>
            <a:r>
              <a:rPr lang="en-US" sz="2800" dirty="0" err="1"/>
              <a:t>Boussinesq’s</a:t>
            </a:r>
            <a:r>
              <a:rPr lang="en-US" sz="2800" dirty="0"/>
              <a:t> Discussion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E3D655D-C461-2224-D13F-9571E0278A30}"/>
                  </a:ext>
                </a:extLst>
              </p:cNvPr>
              <p:cNvSpPr>
                <a:spLocks noGrp="1"/>
              </p:cNvSpPr>
              <p:nvPr>
                <p:ph idx="1"/>
              </p:nvPr>
            </p:nvSpPr>
            <p:spPr>
              <a:xfrm>
                <a:off x="320675" y="1143000"/>
                <a:ext cx="8518525" cy="5502274"/>
              </a:xfrm>
            </p:spPr>
            <p:txBody>
              <a:bodyPr/>
              <a:lstStyle/>
              <a:p>
                <a:r>
                  <a:rPr lang="en-US" sz="2400" dirty="0"/>
                  <a:t>In an important class of cases </a:t>
                </a:r>
                <a:r>
                  <a:rPr lang="en-US" sz="2400" dirty="0" err="1"/>
                  <a:t>Boussinesq</a:t>
                </a:r>
                <a:r>
                  <a:rPr lang="en-US" sz="2400" dirty="0"/>
                  <a:t> has shown that it is possible to go further and actually to determine the form of </a:t>
                </a:r>
                <a:r>
                  <a:rPr lang="en-US" sz="2400" i="1" dirty="0"/>
                  <a:t>F</a:t>
                </a:r>
                <a:r>
                  <a:rPr lang="en-US" sz="2400" dirty="0"/>
                  <a:t>. </a:t>
                </a:r>
              </a:p>
              <a:p>
                <a:r>
                  <a:rPr lang="en-US" sz="2400" dirty="0"/>
                  <a:t>When the layer of fluid which receives heat during its passage is very thin, the flow of heat is practically in one dimensional.</a:t>
                </a:r>
              </a:p>
              <a:p>
                <a:r>
                  <a:rPr lang="en-US" sz="2400" dirty="0"/>
                  <a:t>The circumstances are the same as when the plane boundary of a uniform conductor is suddenly raised in temperature and so maintained.</a:t>
                </a:r>
              </a:p>
              <a:p>
                <a:r>
                  <a:rPr lang="en-US" sz="2400" dirty="0"/>
                  <a:t>From these considerations it follows that F varies as </a:t>
                </a:r>
                <a14:m>
                  <m:oMath xmlns:m="http://schemas.openxmlformats.org/officeDocument/2006/math">
                    <m:rad>
                      <m:radPr>
                        <m:degHide m:val="on"/>
                        <m:ctrlPr>
                          <a:rPr lang="en-US" sz="2400" i="1" smtClean="0">
                            <a:latin typeface="Cambria Math" panose="02040503050406030204" pitchFamily="18" charset="0"/>
                          </a:rPr>
                        </m:ctrlPr>
                      </m:radPr>
                      <m:deg/>
                      <m:e>
                        <m:r>
                          <a:rPr lang="en-US" sz="2400" b="0" i="1" smtClean="0">
                            <a:latin typeface="Cambria Math" panose="02040503050406030204" pitchFamily="18" charset="0"/>
                          </a:rPr>
                          <m:t>𝑉</m:t>
                        </m:r>
                      </m:e>
                    </m:rad>
                    <m:r>
                      <a:rPr lang="en-US" sz="2400" b="0" i="1" smtClean="0">
                        <a:latin typeface="Cambria Math" panose="02040503050406030204" pitchFamily="18" charset="0"/>
                      </a:rPr>
                      <m:t>.</m:t>
                    </m:r>
                  </m:oMath>
                </a14:m>
                <a:endParaRPr lang="en-US" sz="2400" b="0" dirty="0"/>
              </a:p>
              <a:p>
                <a:r>
                  <a:rPr lang="en-US" sz="2400" dirty="0"/>
                  <a:t>In the case of the wire</a:t>
                </a:r>
              </a:p>
              <a:p>
                <a:pPr marL="0" indent="0">
                  <a:buNone/>
                </a:pPr>
                <a14:m>
                  <m:oMathPara xmlns:m="http://schemas.openxmlformats.org/officeDocument/2006/math">
                    <m:oMathParaPr>
                      <m:jc m:val="centerGroup"/>
                    </m:oMathParaPr>
                    <m:oMath xmlns:m="http://schemas.openxmlformats.org/officeDocument/2006/math">
                      <m:acc>
                        <m:accPr>
                          <m:chr m:val="̇"/>
                          <m:ctrlPr>
                            <a:rPr lang="en-US" sz="2400" i="1">
                              <a:latin typeface="Cambria Math" panose="02040503050406030204" pitchFamily="18" charset="0"/>
                            </a:rPr>
                          </m:ctrlPr>
                        </m:accPr>
                        <m:e>
                          <m:r>
                            <a:rPr lang="en-US" sz="2400" i="1">
                              <a:latin typeface="Cambria Math" panose="02040503050406030204" pitchFamily="18" charset="0"/>
                            </a:rPr>
                            <m:t>𝑄</m:t>
                          </m:r>
                        </m:e>
                      </m:acc>
                      <m:r>
                        <a:rPr lang="en-US" sz="2400" i="1">
                          <a:latin typeface="Cambria Math" panose="02040503050406030204" pitchFamily="18" charset="0"/>
                          <a:ea typeface="Cambria Math" panose="02040503050406030204" pitchFamily="18" charset="0"/>
                        </a:rPr>
                        <m:t>∝</m:t>
                      </m:r>
                      <m:r>
                        <m:rPr>
                          <m:sty m:val="p"/>
                        </m:rPr>
                        <a:rPr lang="el-GR" sz="2400" i="1" smtClean="0">
                          <a:latin typeface="Cambria Math" panose="02040503050406030204" pitchFamily="18" charset="0"/>
                          <a:ea typeface="Cambria Math" panose="02040503050406030204" pitchFamily="18" charset="0"/>
                        </a:rPr>
                        <m:t>Ω</m:t>
                      </m:r>
                      <m:r>
                        <a:rPr lang="en-US" sz="2400" i="1">
                          <a:latin typeface="Cambria Math" panose="02040503050406030204" pitchFamily="18" charset="0"/>
                          <a:ea typeface="Cambria Math" panose="02040503050406030204" pitchFamily="18" charset="0"/>
                        </a:rPr>
                        <m:t>𝜃</m:t>
                      </m:r>
                      <m:r>
                        <a:rPr lang="en-US" sz="2400" i="1">
                          <a:latin typeface="Cambria Math" panose="02040503050406030204" pitchFamily="18" charset="0"/>
                          <a:ea typeface="Cambria Math" panose="02040503050406030204" pitchFamily="18" charset="0"/>
                        </a:rPr>
                        <m:t>×</m:t>
                      </m:r>
                      <m:rad>
                        <m:radPr>
                          <m:degHide m:val="on"/>
                          <m:ctrlPr>
                            <a:rPr lang="en-US" sz="2400" i="1" smtClean="0">
                              <a:latin typeface="Cambria Math" panose="02040503050406030204" pitchFamily="18" charset="0"/>
                              <a:ea typeface="Cambria Math" panose="02040503050406030204" pitchFamily="18" charset="0"/>
                            </a:rPr>
                          </m:ctrlPr>
                        </m:radPr>
                        <m:deg/>
                        <m:e>
                          <m:d>
                            <m:dPr>
                              <m:begChr m:val="{"/>
                              <m:endChr m:val="}"/>
                              <m:ctrlPr>
                                <a:rPr lang="en-US" sz="2400" i="1">
                                  <a:latin typeface="Cambria Math" panose="02040503050406030204" pitchFamily="18" charset="0"/>
                                  <a:ea typeface="Cambria Math" panose="02040503050406030204" pitchFamily="18" charset="0"/>
                                </a:rPr>
                              </m:ctrlPr>
                            </m:dPr>
                            <m:e>
                              <m:f>
                                <m:fPr>
                                  <m:ctrlPr>
                                    <a:rPr lang="en-US" sz="2400" i="1">
                                      <a:latin typeface="Cambria Math" panose="02040503050406030204" pitchFamily="18" charset="0"/>
                                      <a:ea typeface="Cambria Math" panose="02040503050406030204" pitchFamily="18" charset="0"/>
                                    </a:rPr>
                                  </m:ctrlPr>
                                </m:fPr>
                                <m:num>
                                  <m:r>
                                    <m:rPr>
                                      <m:sty m:val="p"/>
                                    </m:rPr>
                                    <a:rPr lang="el-GR" sz="2400" i="1">
                                      <a:latin typeface="Cambria Math" panose="02040503050406030204" pitchFamily="18" charset="0"/>
                                      <a:ea typeface="Cambria Math" panose="02040503050406030204" pitchFamily="18" charset="0"/>
                                    </a:rPr>
                                    <m:t>Ω</m:t>
                                  </m:r>
                                  <m:r>
                                    <a:rPr lang="en-US" sz="2400" i="1">
                                      <a:latin typeface="Cambria Math" panose="02040503050406030204" pitchFamily="18" charset="0"/>
                                      <a:ea typeface="Cambria Math" panose="02040503050406030204" pitchFamily="18" charset="0"/>
                                    </a:rPr>
                                    <m:t>𝑉𝐶</m:t>
                                  </m:r>
                                </m:num>
                                <m:den>
                                  <m:r>
                                    <a:rPr lang="en-US" sz="2400" i="1">
                                      <a:latin typeface="Cambria Math" panose="02040503050406030204" pitchFamily="18" charset="0"/>
                                      <a:ea typeface="Cambria Math" panose="02040503050406030204" pitchFamily="18" charset="0"/>
                                    </a:rPr>
                                    <m:t>𝑘</m:t>
                                  </m:r>
                                </m:den>
                              </m:f>
                            </m:e>
                          </m:d>
                        </m:e>
                      </m:rad>
                    </m:oMath>
                  </m:oMathPara>
                </a14:m>
                <a:endParaRPr lang="en-US" sz="2400" dirty="0"/>
              </a:p>
              <a:p>
                <a:r>
                  <a:rPr lang="en-US" sz="2400" dirty="0"/>
                  <a:t>the remaining constant factor being dependent upon the shape and purely numerical. </a:t>
                </a:r>
              </a:p>
            </p:txBody>
          </p:sp>
        </mc:Choice>
        <mc:Fallback xmlns="">
          <p:sp>
            <p:nvSpPr>
              <p:cNvPr id="3" name="Content Placeholder 2">
                <a:extLst>
                  <a:ext uri="{FF2B5EF4-FFF2-40B4-BE49-F238E27FC236}">
                    <a16:creationId xmlns:a16="http://schemas.microsoft.com/office/drawing/2014/main" id="{2E3D655D-C461-2224-D13F-9571E0278A30}"/>
                  </a:ext>
                </a:extLst>
              </p:cNvPr>
              <p:cNvSpPr>
                <a:spLocks noGrp="1" noRot="1" noChangeAspect="1" noMove="1" noResize="1" noEditPoints="1" noAdjustHandles="1" noChangeArrowheads="1" noChangeShapeType="1" noTextEdit="1"/>
              </p:cNvSpPr>
              <p:nvPr>
                <p:ph idx="1"/>
              </p:nvPr>
            </p:nvSpPr>
            <p:spPr>
              <a:xfrm>
                <a:off x="320675" y="1143000"/>
                <a:ext cx="8518525" cy="5502274"/>
              </a:xfrm>
              <a:blipFill>
                <a:blip r:embed="rId2"/>
                <a:stretch>
                  <a:fillRect l="-1002" t="-887" r="-787" b="-4324"/>
                </a:stretch>
              </a:blipFill>
            </p:spPr>
            <p:txBody>
              <a:bodyPr/>
              <a:lstStyle/>
              <a:p>
                <a:r>
                  <a:rPr lang="en-US">
                    <a:noFill/>
                  </a:rPr>
                  <a:t> </a:t>
                </a:r>
              </a:p>
            </p:txBody>
          </p:sp>
        </mc:Fallback>
      </mc:AlternateContent>
      <p:grpSp>
        <p:nvGrpSpPr>
          <p:cNvPr id="4" name="Group 38">
            <a:extLst>
              <a:ext uri="{FF2B5EF4-FFF2-40B4-BE49-F238E27FC236}">
                <a16:creationId xmlns:a16="http://schemas.microsoft.com/office/drawing/2014/main" id="{7B180236-66AC-83B4-C49B-B664EF63A2ED}"/>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F1C3028D-9FA2-855F-C300-274F97C0A78E}"/>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104DC23D-4A75-0BFF-B97E-5877944A07EE}"/>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708C9228-1768-D62A-D6B9-941285ABA516}"/>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6D3EDF97-FE94-E90F-7E65-4D35AFFE3D1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951B5EB9-F240-7F18-F254-383EA45ACDC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E049FB65-1064-7D1E-6B65-D4522F8E6F73}"/>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95337B64-3FCC-F782-9329-38746F50F00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565A01E2-54DD-8E1F-46D9-DA96F8AE790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5CAA2FD-F296-E59E-C125-EF875760EC39}"/>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79533B93-EC63-472B-21A2-23CBA4987CE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A17AE7DF-C484-B143-12DD-958AA21CA32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F9A0B196-1345-6548-6BB1-8314336EAE27}"/>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D1B3B189-2643-0D2E-7370-A3DC3EA8353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930AA0A9-F936-C9B0-16E1-32383B14FCB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753210CC-B77F-68A0-685A-ECE3C545C0D9}"/>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13834D3E-0BC7-72F9-6DD6-E2DC7F26FA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331915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9E0DE-E00C-DB07-BE32-CE82591D0625}"/>
              </a:ext>
            </a:extLst>
          </p:cNvPr>
          <p:cNvSpPr>
            <a:spLocks noGrp="1"/>
          </p:cNvSpPr>
          <p:nvPr>
            <p:ph type="title"/>
          </p:nvPr>
        </p:nvSpPr>
        <p:spPr>
          <a:xfrm>
            <a:off x="381000" y="152400"/>
            <a:ext cx="6954460" cy="914400"/>
          </a:xfrm>
        </p:spPr>
        <p:txBody>
          <a:bodyPr/>
          <a:lstStyle/>
          <a:p>
            <a:r>
              <a:rPr lang="en-US" sz="2800" dirty="0"/>
              <a:t>Similitude Centric Analytical Convective Heat Transfer</a:t>
            </a:r>
            <a:endParaRPr lang="en-IN" sz="2800" dirty="0"/>
          </a:p>
        </p:txBody>
      </p:sp>
      <p:sp>
        <p:nvSpPr>
          <p:cNvPr id="3" name="Content Placeholder 2">
            <a:extLst>
              <a:ext uri="{FF2B5EF4-FFF2-40B4-BE49-F238E27FC236}">
                <a16:creationId xmlns:a16="http://schemas.microsoft.com/office/drawing/2014/main" id="{7898C561-BA6F-210A-EFEE-167B43575422}"/>
              </a:ext>
            </a:extLst>
          </p:cNvPr>
          <p:cNvSpPr>
            <a:spLocks noGrp="1"/>
          </p:cNvSpPr>
          <p:nvPr>
            <p:ph idx="1"/>
          </p:nvPr>
        </p:nvSpPr>
        <p:spPr>
          <a:xfrm>
            <a:off x="685800" y="1828800"/>
            <a:ext cx="7772400" cy="4114800"/>
          </a:xfrm>
        </p:spPr>
        <p:txBody>
          <a:bodyPr/>
          <a:lstStyle/>
          <a:p>
            <a:r>
              <a:rPr lang="en-IN" sz="2400" i="0" dirty="0">
                <a:solidFill>
                  <a:srgbClr val="202122"/>
                </a:solidFill>
                <a:effectLst/>
                <a:latin typeface="Arial" panose="020B0604020202020204" pitchFamily="34" charset="0"/>
              </a:rPr>
              <a:t>Ernst Kraft Wilhelm </a:t>
            </a:r>
            <a:r>
              <a:rPr lang="en-IN" sz="2400" i="0" dirty="0" err="1">
                <a:solidFill>
                  <a:srgbClr val="202122"/>
                </a:solidFill>
                <a:effectLst/>
                <a:latin typeface="Arial" panose="020B0604020202020204" pitchFamily="34" charset="0"/>
              </a:rPr>
              <a:t>Nußelt</a:t>
            </a:r>
            <a:r>
              <a:rPr lang="en-IN" sz="2400" i="0" dirty="0">
                <a:solidFill>
                  <a:srgbClr val="202122"/>
                </a:solidFill>
                <a:effectLst/>
                <a:latin typeface="Arial" panose="020B0604020202020204" pitchFamily="34" charset="0"/>
              </a:rPr>
              <a:t> (</a:t>
            </a:r>
            <a:r>
              <a:rPr lang="en-US" sz="2400" dirty="0"/>
              <a:t>Nusselt) is the first contributor to analytical convection heat transfer.</a:t>
            </a:r>
          </a:p>
          <a:p>
            <a:r>
              <a:rPr lang="en-US" sz="2400" dirty="0"/>
              <a:t>For a century Fourier’s work was only analytical work available in heat transfer.</a:t>
            </a:r>
          </a:p>
          <a:p>
            <a:r>
              <a:rPr lang="en-US" sz="2400" dirty="0"/>
              <a:t>In 1915 Nusselt cut the Gordian knot.</a:t>
            </a:r>
          </a:p>
          <a:p>
            <a:r>
              <a:rPr lang="en-US" sz="2400" dirty="0"/>
              <a:t>In a single stroke, Nusselt used Dimensional Analysis to prove that there exist a functional form essential for all analytical/experimental works in convection heat transfer.</a:t>
            </a:r>
            <a:endParaRPr lang="en-IN" sz="2400" dirty="0"/>
          </a:p>
        </p:txBody>
      </p:sp>
      <p:grpSp>
        <p:nvGrpSpPr>
          <p:cNvPr id="4" name="Group 38">
            <a:extLst>
              <a:ext uri="{FF2B5EF4-FFF2-40B4-BE49-F238E27FC236}">
                <a16:creationId xmlns:a16="http://schemas.microsoft.com/office/drawing/2014/main" id="{D8A282F0-EA23-ADDF-41EC-D09CD239E397}"/>
              </a:ext>
            </a:extLst>
          </p:cNvPr>
          <p:cNvGrpSpPr>
            <a:grpSpLocks/>
          </p:cNvGrpSpPr>
          <p:nvPr/>
        </p:nvGrpSpPr>
        <p:grpSpPr bwMode="auto">
          <a:xfrm>
            <a:off x="0" y="-6927"/>
            <a:ext cx="9144000" cy="6858000"/>
            <a:chOff x="0" y="0"/>
            <a:chExt cx="9144000" cy="6858000"/>
          </a:xfrm>
        </p:grpSpPr>
        <p:grpSp>
          <p:nvGrpSpPr>
            <p:cNvPr id="5" name="Group 19">
              <a:extLst>
                <a:ext uri="{FF2B5EF4-FFF2-40B4-BE49-F238E27FC236}">
                  <a16:creationId xmlns:a16="http://schemas.microsoft.com/office/drawing/2014/main" id="{E3717162-9C57-D067-67AA-36794CE5D458}"/>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0280520A-319A-EC41-B7F3-9833C60C25DE}"/>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CE4B4E79-0573-D3A3-1711-605A4FF2327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5B1F4CD0-12EA-BCB2-DEE8-BF8D415B921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B4970CA5-9B1A-1EAF-C0B3-6BC1179D4C8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B58A2D72-E0F1-3C81-0815-00E9609480F4}"/>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A7FDE370-D3DE-3914-91B9-721B67B1EE7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0D5FBB82-DFB4-F9F8-7485-E612BF348CC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B4BC7C48-20F2-4113-B35B-C6C6FDBF7621}"/>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048B3BDB-6E34-B6F6-6163-0AA8ACDA9B4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31B1D58A-8215-CBE2-7B53-F7A1729F5F4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9BF52EFD-EC66-1734-EDC0-2273E6B7717A}"/>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C9432DE5-F39C-4162-8406-711835A90B6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C3F2169-BF28-0387-79FA-CC05314C2EE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CC0369F6-9AE2-0465-0A45-666BD884FDF5}"/>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4D7C2900-A9F9-AA07-F0CE-45DAF69AFE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84985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9284" name="Rectangle 4">
            <a:extLst>
              <a:ext uri="{FF2B5EF4-FFF2-40B4-BE49-F238E27FC236}">
                <a16:creationId xmlns:a16="http://schemas.microsoft.com/office/drawing/2014/main" id="{DA371A6B-A400-C8F2-82AA-BF86962D2C03}"/>
              </a:ext>
            </a:extLst>
          </p:cNvPr>
          <p:cNvSpPr>
            <a:spLocks noGrp="1" noChangeArrowheads="1"/>
          </p:cNvSpPr>
          <p:nvPr>
            <p:ph type="title"/>
          </p:nvPr>
        </p:nvSpPr>
        <p:spPr>
          <a:xfrm>
            <a:off x="304800" y="228600"/>
            <a:ext cx="6781800" cy="784225"/>
          </a:xfrm>
        </p:spPr>
        <p:txBody>
          <a:bodyPr/>
          <a:lstStyle/>
          <a:p>
            <a:r>
              <a:rPr lang="en-US" altLang="en-US" sz="2800" dirty="0"/>
              <a:t>Analysis of Heat Transfer in Equilibrium Layer</a:t>
            </a:r>
          </a:p>
        </p:txBody>
      </p:sp>
      <p:sp>
        <p:nvSpPr>
          <p:cNvPr id="609286" name="Text Box 6">
            <a:extLst>
              <a:ext uri="{FF2B5EF4-FFF2-40B4-BE49-F238E27FC236}">
                <a16:creationId xmlns:a16="http://schemas.microsoft.com/office/drawing/2014/main" id="{6F255107-FAC0-C5B6-9A05-47AA690536C0}"/>
              </a:ext>
            </a:extLst>
          </p:cNvPr>
          <p:cNvSpPr txBox="1">
            <a:spLocks noChangeArrowheads="1"/>
          </p:cNvSpPr>
          <p:nvPr/>
        </p:nvSpPr>
        <p:spPr bwMode="auto">
          <a:xfrm>
            <a:off x="416647" y="4307018"/>
            <a:ext cx="367030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At the wall for fluid layer :</a:t>
            </a:r>
          </a:p>
        </p:txBody>
      </p:sp>
      <mc:AlternateContent xmlns:mc="http://schemas.openxmlformats.org/markup-compatibility/2006" xmlns:a14="http://schemas.microsoft.com/office/drawing/2010/main">
        <mc:Choice Requires="a14">
          <p:sp>
            <p:nvSpPr>
              <p:cNvPr id="609287" name="Object 7">
                <a:extLst>
                  <a:ext uri="{FF2B5EF4-FFF2-40B4-BE49-F238E27FC236}">
                    <a16:creationId xmlns:a16="http://schemas.microsoft.com/office/drawing/2014/main" id="{279B9759-AEB2-AAA0-23B0-FD1A97137DAF}"/>
                  </a:ext>
                </a:extLst>
              </p:cNvPr>
              <p:cNvSpPr txBox="1"/>
              <p:nvPr/>
            </p:nvSpPr>
            <p:spPr bwMode="auto">
              <a:xfrm>
                <a:off x="416647" y="5191206"/>
                <a:ext cx="4522788" cy="1012825"/>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𝑘</m:t>
                          </m:r>
                        </m:e>
                        <m:sub>
                          <m:r>
                            <a:rPr lang="en-IN" i="1">
                              <a:solidFill>
                                <a:srgbClr val="000000"/>
                              </a:solidFill>
                              <a:latin typeface="Cambria Math" panose="02040503050406030204" pitchFamily="18" charset="0"/>
                            </a:rPr>
                            <m:t>𝑓𝑙𝑢𝑖𝑑</m:t>
                          </m:r>
                        </m:sub>
                      </m:sSub>
                      <m:r>
                        <a:rPr lang="en-IN" i="1">
                          <a:solidFill>
                            <a:srgbClr val="000000"/>
                          </a:solidFill>
                          <a:latin typeface="Cambria Math" panose="02040503050406030204" pitchFamily="18" charset="0"/>
                        </a:rPr>
                        <m:t>𝐴</m:t>
                      </m:r>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𝑇</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𝑦</m:t>
                              </m:r>
                            </m:den>
                          </m:f>
                        </m:e>
                      </m:d>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h𝐴</m:t>
                      </m:r>
                      <m:d>
                        <m:dPr>
                          <m:begChr m:val="{"/>
                          <m:endChr m:val="}"/>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𝑓𝑙𝑢𝑖𝑑</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𝑤𝑎𝑙𝑙</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m:t>
                              </m:r>
                            </m:sub>
                          </m:sSub>
                        </m:e>
                      </m:d>
                    </m:oMath>
                  </m:oMathPara>
                </a14:m>
                <a:endParaRPr lang="en-IN" dirty="0"/>
              </a:p>
            </p:txBody>
          </p:sp>
        </mc:Choice>
        <mc:Fallback xmlns="">
          <p:sp>
            <p:nvSpPr>
              <p:cNvPr id="609287" name="Object 7">
                <a:extLst>
                  <a:ext uri="{FF2B5EF4-FFF2-40B4-BE49-F238E27FC236}">
                    <a16:creationId xmlns:a16="http://schemas.microsoft.com/office/drawing/2014/main" id="{279B9759-AEB2-AAA0-23B0-FD1A97137DAF}"/>
                  </a:ext>
                </a:extLst>
              </p:cNvPr>
              <p:cNvSpPr txBox="1">
                <a:spLocks noRot="1" noChangeAspect="1" noMove="1" noResize="1" noEditPoints="1" noAdjustHandles="1" noChangeArrowheads="1" noChangeShapeType="1" noTextEdit="1"/>
              </p:cNvSpPr>
              <p:nvPr/>
            </p:nvSpPr>
            <p:spPr bwMode="auto">
              <a:xfrm>
                <a:off x="416647" y="5191206"/>
                <a:ext cx="4522788" cy="1012825"/>
              </a:xfrm>
              <a:prstGeom prst="rect">
                <a:avLst/>
              </a:prstGeom>
              <a:blipFill>
                <a:blip r:embed="rId2"/>
                <a:stretch>
                  <a:fillRect/>
                </a:stretch>
              </a:blipFill>
              <a:ln>
                <a:noFill/>
              </a:ln>
              <a:effectLst/>
            </p:spPr>
            <p:txBody>
              <a:bodyPr/>
              <a:lstStyle/>
              <a:p>
                <a:r>
                  <a:rPr lang="en-US">
                    <a:noFill/>
                  </a:rPr>
                  <a:t> </a:t>
                </a:r>
              </a:p>
            </p:txBody>
          </p:sp>
        </mc:Fallback>
      </mc:AlternateContent>
      <p:pic>
        <p:nvPicPr>
          <p:cNvPr id="609288" name="Picture 8">
            <a:extLst>
              <a:ext uri="{FF2B5EF4-FFF2-40B4-BE49-F238E27FC236}">
                <a16:creationId xmlns:a16="http://schemas.microsoft.com/office/drawing/2014/main" id="{5B69084C-AE86-E632-21CC-0EDA510222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116012"/>
            <a:ext cx="5257800" cy="20843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609289" name="Object 9">
                <a:extLst>
                  <a:ext uri="{FF2B5EF4-FFF2-40B4-BE49-F238E27FC236}">
                    <a16:creationId xmlns:a16="http://schemas.microsoft.com/office/drawing/2014/main" id="{AC0875C1-5425-07B2-2653-75104F854834}"/>
                  </a:ext>
                </a:extLst>
              </p:cNvPr>
              <p:cNvSpPr txBox="1"/>
              <p:nvPr/>
            </p:nvSpPr>
            <p:spPr bwMode="auto">
              <a:xfrm>
                <a:off x="4745632" y="5141095"/>
                <a:ext cx="3825082" cy="162877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h</m:t>
                      </m:r>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𝑘</m:t>
                              </m:r>
                            </m:e>
                            <m:sub>
                              <m:r>
                                <a:rPr lang="en-IN" i="1">
                                  <a:solidFill>
                                    <a:srgbClr val="000000"/>
                                  </a:solidFill>
                                  <a:latin typeface="Cambria Math" panose="02040503050406030204" pitchFamily="18" charset="0"/>
                                </a:rPr>
                                <m:t>𝑓𝑙𝑢𝑖𝑑</m:t>
                              </m:r>
                            </m:sub>
                          </m:sSub>
                          <m:sSub>
                            <m:sSubPr>
                              <m:ctrlPr>
                                <a:rPr lang="en-IN" i="1">
                                  <a:solidFill>
                                    <a:srgbClr val="000000"/>
                                  </a:solidFill>
                                  <a:latin typeface="Cambria Math" panose="02040503050406030204" pitchFamily="18" charset="0"/>
                                </a:rPr>
                              </m:ctrlPr>
                            </m:sSubPr>
                            <m:e>
                              <m:d>
                                <m:dPr>
                                  <m:begChr m:val=""/>
                                  <m:endChr m:val="|"/>
                                  <m:ctrlPr>
                                    <a:rPr lang="en-IN" i="1">
                                      <a:solidFill>
                                        <a:srgbClr val="000000"/>
                                      </a:solidFill>
                                      <a:latin typeface="Cambria Math" panose="02040503050406030204" pitchFamily="18" charset="0"/>
                                    </a:rPr>
                                  </m:ctrlPr>
                                </m:dPr>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𝑇</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𝑦</m:t>
                                          </m:r>
                                        </m:den>
                                      </m:f>
                                    </m:e>
                                  </m:d>
                                </m:e>
                              </m:d>
                            </m:e>
                            <m:sub>
                              <m:r>
                                <a:rPr lang="en-IN" i="1">
                                  <a:solidFill>
                                    <a:srgbClr val="000000"/>
                                  </a:solidFill>
                                  <a:latin typeface="Cambria Math" panose="02040503050406030204" pitchFamily="18" charset="0"/>
                                </a:rPr>
                                <m:t>𝑤𝑎𝑙𝑙</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𝑙𝑎𝑦𝑒𝑟</m:t>
                              </m:r>
                            </m:sub>
                          </m:sSub>
                        </m:num>
                        <m:den>
                          <m:d>
                            <m:dPr>
                              <m:begChr m:val="{"/>
                              <m:endChr m:val="}"/>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𝑤𝑎𝑙𝑙</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m:t>
                                  </m:r>
                                </m:sub>
                              </m:sSub>
                            </m:e>
                          </m:d>
                        </m:den>
                      </m:f>
                    </m:oMath>
                  </m:oMathPara>
                </a14:m>
                <a:endParaRPr lang="en-IN" dirty="0"/>
              </a:p>
            </p:txBody>
          </p:sp>
        </mc:Choice>
        <mc:Fallback xmlns="">
          <p:sp>
            <p:nvSpPr>
              <p:cNvPr id="609289" name="Object 9">
                <a:extLst>
                  <a:ext uri="{FF2B5EF4-FFF2-40B4-BE49-F238E27FC236}">
                    <a16:creationId xmlns:a16="http://schemas.microsoft.com/office/drawing/2014/main" id="{AC0875C1-5425-07B2-2653-75104F854834}"/>
                  </a:ext>
                </a:extLst>
              </p:cNvPr>
              <p:cNvSpPr txBox="1">
                <a:spLocks noRot="1" noChangeAspect="1" noMove="1" noResize="1" noEditPoints="1" noAdjustHandles="1" noChangeArrowheads="1" noChangeShapeType="1" noTextEdit="1"/>
              </p:cNvSpPr>
              <p:nvPr/>
            </p:nvSpPr>
            <p:spPr bwMode="auto">
              <a:xfrm>
                <a:off x="4745632" y="5141095"/>
                <a:ext cx="3825082" cy="1628775"/>
              </a:xfrm>
              <a:prstGeom prst="rect">
                <a:avLst/>
              </a:prstGeom>
              <a:blipFill>
                <a:blip r:embed="rId4"/>
                <a:stretch>
                  <a:fillRect/>
                </a:stretch>
              </a:blipFill>
              <a:ln>
                <a:noFill/>
              </a:ln>
              <a:effectLst/>
            </p:spPr>
            <p:txBody>
              <a:bodyPr/>
              <a:lstStyle/>
              <a:p>
                <a:r>
                  <a:rPr lang="en-US">
                    <a:noFill/>
                  </a:rPr>
                  <a:t> </a:t>
                </a:r>
              </a:p>
            </p:txBody>
          </p:sp>
        </mc:Fallback>
      </mc:AlternateContent>
      <p:sp>
        <p:nvSpPr>
          <p:cNvPr id="609290" name="Text Box 10">
            <a:extLst>
              <a:ext uri="{FF2B5EF4-FFF2-40B4-BE49-F238E27FC236}">
                <a16:creationId xmlns:a16="http://schemas.microsoft.com/office/drawing/2014/main" id="{88710337-30F4-43BC-D03B-FB76A73B6C9F}"/>
              </a:ext>
            </a:extLst>
          </p:cNvPr>
          <p:cNvSpPr txBox="1">
            <a:spLocks noChangeArrowheads="1"/>
          </p:cNvSpPr>
          <p:nvPr/>
        </p:nvSpPr>
        <p:spPr bwMode="auto">
          <a:xfrm>
            <a:off x="4872292" y="3733800"/>
            <a:ext cx="4365625"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At Thermodynamic equilibrium</a:t>
            </a:r>
          </a:p>
        </p:txBody>
      </p:sp>
      <mc:AlternateContent xmlns:mc="http://schemas.openxmlformats.org/markup-compatibility/2006" xmlns:a14="http://schemas.microsoft.com/office/drawing/2010/main">
        <mc:Choice Requires="a14">
          <p:sp>
            <p:nvSpPr>
              <p:cNvPr id="609291" name="Object 11">
                <a:extLst>
                  <a:ext uri="{FF2B5EF4-FFF2-40B4-BE49-F238E27FC236}">
                    <a16:creationId xmlns:a16="http://schemas.microsoft.com/office/drawing/2014/main" id="{0AE86D7E-70E9-CBDF-5004-86BF63F27DD2}"/>
                  </a:ext>
                </a:extLst>
              </p:cNvPr>
              <p:cNvSpPr txBox="1"/>
              <p:nvPr/>
            </p:nvSpPr>
            <p:spPr bwMode="auto">
              <a:xfrm>
                <a:off x="5961317" y="4418012"/>
                <a:ext cx="1993900" cy="534988"/>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𝑓𝑙𝑢𝑖𝑑</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𝑤𝑎𝑙𝑙</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𝑤𝑎𝑙𝑙</m:t>
                          </m:r>
                        </m:sub>
                      </m:sSub>
                    </m:oMath>
                  </m:oMathPara>
                </a14:m>
                <a:endParaRPr lang="en-IN" dirty="0"/>
              </a:p>
            </p:txBody>
          </p:sp>
        </mc:Choice>
        <mc:Fallback xmlns="">
          <p:sp>
            <p:nvSpPr>
              <p:cNvPr id="609291" name="Object 11">
                <a:extLst>
                  <a:ext uri="{FF2B5EF4-FFF2-40B4-BE49-F238E27FC236}">
                    <a16:creationId xmlns:a16="http://schemas.microsoft.com/office/drawing/2014/main" id="{0AE86D7E-70E9-CBDF-5004-86BF63F27DD2}"/>
                  </a:ext>
                </a:extLst>
              </p:cNvPr>
              <p:cNvSpPr txBox="1">
                <a:spLocks noRot="1" noChangeAspect="1" noMove="1" noResize="1" noEditPoints="1" noAdjustHandles="1" noChangeArrowheads="1" noChangeShapeType="1" noTextEdit="1"/>
              </p:cNvSpPr>
              <p:nvPr/>
            </p:nvSpPr>
            <p:spPr bwMode="auto">
              <a:xfrm>
                <a:off x="5961317" y="4418012"/>
                <a:ext cx="1993900" cy="534988"/>
              </a:xfrm>
              <a:prstGeom prst="rect">
                <a:avLst/>
              </a:prstGeom>
              <a:blipFill>
                <a:blip r:embed="rId5"/>
                <a:stretch>
                  <a:fillRect/>
                </a:stretch>
              </a:blipFill>
              <a:ln>
                <a:noFill/>
              </a:ln>
              <a:effectLst/>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BE987161-8007-AC51-0CFF-713C3042070A}"/>
              </a:ext>
            </a:extLst>
          </p:cNvPr>
          <p:cNvGrpSpPr>
            <a:grpSpLocks/>
          </p:cNvGrpSpPr>
          <p:nvPr/>
        </p:nvGrpSpPr>
        <p:grpSpPr bwMode="auto">
          <a:xfrm>
            <a:off x="0" y="-6927"/>
            <a:ext cx="9144000" cy="6858000"/>
            <a:chOff x="0" y="0"/>
            <a:chExt cx="9144000" cy="6858000"/>
          </a:xfrm>
        </p:grpSpPr>
        <p:grpSp>
          <p:nvGrpSpPr>
            <p:cNvPr id="3" name="Group 19">
              <a:extLst>
                <a:ext uri="{FF2B5EF4-FFF2-40B4-BE49-F238E27FC236}">
                  <a16:creationId xmlns:a16="http://schemas.microsoft.com/office/drawing/2014/main" id="{61D741A5-1997-2980-8521-CC189A626402}"/>
                </a:ext>
              </a:extLst>
            </p:cNvPr>
            <p:cNvGrpSpPr>
              <a:grpSpLocks/>
            </p:cNvGrpSpPr>
            <p:nvPr/>
          </p:nvGrpSpPr>
          <p:grpSpPr bwMode="auto">
            <a:xfrm>
              <a:off x="0" y="0"/>
              <a:ext cx="9144000" cy="6858000"/>
              <a:chOff x="0" y="0"/>
              <a:chExt cx="9144000" cy="6858000"/>
            </a:xfrm>
          </p:grpSpPr>
          <p:grpSp>
            <p:nvGrpSpPr>
              <p:cNvPr id="5" name="Group 4">
                <a:extLst>
                  <a:ext uri="{FF2B5EF4-FFF2-40B4-BE49-F238E27FC236}">
                    <a16:creationId xmlns:a16="http://schemas.microsoft.com/office/drawing/2014/main" id="{E1F802EF-3124-2E2E-B449-1FDE38B8E577}"/>
                  </a:ext>
                </a:extLst>
              </p:cNvPr>
              <p:cNvGrpSpPr>
                <a:grpSpLocks/>
              </p:cNvGrpSpPr>
              <p:nvPr/>
            </p:nvGrpSpPr>
            <p:grpSpPr bwMode="auto">
              <a:xfrm>
                <a:off x="0" y="0"/>
                <a:ext cx="9144000" cy="6858000"/>
                <a:chOff x="0" y="0"/>
                <a:chExt cx="5760" cy="4320"/>
              </a:xfrm>
            </p:grpSpPr>
            <p:grpSp>
              <p:nvGrpSpPr>
                <p:cNvPr id="7" name="Group 6">
                  <a:extLst>
                    <a:ext uri="{FF2B5EF4-FFF2-40B4-BE49-F238E27FC236}">
                      <a16:creationId xmlns:a16="http://schemas.microsoft.com/office/drawing/2014/main" id="{C6298315-C4AC-BDB4-A157-F77C7D067B96}"/>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3918ADDD-3455-8157-88F1-A1EAE047D0B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F54966BB-D69D-24D5-7709-BFDF2B7DDEC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0F641A1C-47BE-5A57-A94F-241E87852D99}"/>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B41165D7-AA7E-959F-9663-58C1CAF4483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2DFFBBE8-CD6D-AC50-51CE-CC6BB963642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BBE65814-2ECF-1E4B-508B-EAB72E662642}"/>
                    </a:ext>
                  </a:extLst>
                </p:cNvPr>
                <p:cNvGrpSpPr>
                  <a:grpSpLocks/>
                </p:cNvGrpSpPr>
                <p:nvPr/>
              </p:nvGrpSpPr>
              <p:grpSpPr bwMode="auto">
                <a:xfrm>
                  <a:off x="144" y="0"/>
                  <a:ext cx="5616" cy="144"/>
                  <a:chOff x="96" y="-48"/>
                  <a:chExt cx="5520" cy="144"/>
                </a:xfrm>
              </p:grpSpPr>
              <p:sp>
                <p:nvSpPr>
                  <p:cNvPr id="13" name="Rectangle 12">
                    <a:extLst>
                      <a:ext uri="{FF2B5EF4-FFF2-40B4-BE49-F238E27FC236}">
                        <a16:creationId xmlns:a16="http://schemas.microsoft.com/office/drawing/2014/main" id="{DB43F8F2-5A68-5779-054A-6B6C1968CDC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06151ED1-0823-C1F3-FEE8-83410CCE441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4AB5DFBE-5749-E6F6-71F0-903C07AA5623}"/>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9753CAEE-3E9C-2BED-8D80-B250DEFA943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563DE6B0-3401-4B9F-8F51-6BB0499AAD0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6D28CE25-6B60-6C50-932A-3FF4D88B9AD0}"/>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EAC99FFF-E03F-C130-AFBF-9F9E8E1B531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TextBox 18">
            <a:extLst>
              <a:ext uri="{FF2B5EF4-FFF2-40B4-BE49-F238E27FC236}">
                <a16:creationId xmlns:a16="http://schemas.microsoft.com/office/drawing/2014/main" id="{84C755ED-83A2-5606-7EDB-60C1CFFD4BD2}"/>
              </a:ext>
            </a:extLst>
          </p:cNvPr>
          <p:cNvSpPr txBox="1"/>
          <p:nvPr/>
        </p:nvSpPr>
        <p:spPr>
          <a:xfrm>
            <a:off x="1181849" y="2721582"/>
            <a:ext cx="6780302" cy="1077218"/>
          </a:xfrm>
          <a:prstGeom prst="rect">
            <a:avLst/>
          </a:prstGeom>
          <a:noFill/>
        </p:spPr>
        <p:txBody>
          <a:bodyPr wrap="square">
            <a:spAutoFit/>
          </a:bodyPr>
          <a:lstStyle/>
          <a:p>
            <a:pPr marL="0" indent="0" algn="ctr">
              <a:buFontTx/>
              <a:buNone/>
              <a:defRPr/>
            </a:pPr>
            <a:r>
              <a:rPr lang="en-US" altLang="en-US" sz="3200" b="1" dirty="0">
                <a:solidFill>
                  <a:srgbClr val="0070C0"/>
                </a:solidFill>
                <a:latin typeface="Blackadder ITC" panose="04020505051007020D02" pitchFamily="82" charset="0"/>
              </a:rPr>
              <a:t>The equilibrium is Curious &amp; universal !!!</a:t>
            </a:r>
          </a:p>
          <a:p>
            <a:pPr marL="0" indent="0" algn="ctr">
              <a:buFontTx/>
              <a:buNone/>
              <a:defRPr/>
            </a:pPr>
            <a:r>
              <a:rPr lang="en-US" altLang="en-US" sz="3200" b="1" dirty="0">
                <a:solidFill>
                  <a:srgbClr val="0070C0"/>
                </a:solidFill>
                <a:latin typeface="Blackadder ITC" panose="04020505051007020D02" pitchFamily="82" charset="0"/>
              </a:rPr>
              <a:t>By James Black (1786)</a:t>
            </a:r>
          </a:p>
        </p:txBody>
      </p:sp>
      <p:sp>
        <p:nvSpPr>
          <p:cNvPr id="21" name="Freeform: Shape 20">
            <a:extLst>
              <a:ext uri="{FF2B5EF4-FFF2-40B4-BE49-F238E27FC236}">
                <a16:creationId xmlns:a16="http://schemas.microsoft.com/office/drawing/2014/main" id="{65D4F8E6-1B83-CC79-2CF1-7BBF683E87DD}"/>
              </a:ext>
            </a:extLst>
          </p:cNvPr>
          <p:cNvSpPr/>
          <p:nvPr/>
        </p:nvSpPr>
        <p:spPr bwMode="auto">
          <a:xfrm>
            <a:off x="1449238" y="2119443"/>
            <a:ext cx="3028253" cy="650806"/>
          </a:xfrm>
          <a:custGeom>
            <a:avLst/>
            <a:gdLst>
              <a:gd name="csX0" fmla="*/ 0 w 3028253"/>
              <a:gd name="csY0" fmla="*/ 302099 h 656952"/>
              <a:gd name="csX1" fmla="*/ 327804 w 3028253"/>
              <a:gd name="csY1" fmla="*/ 207209 h 656952"/>
              <a:gd name="csX2" fmla="*/ 698739 w 3028253"/>
              <a:gd name="csY2" fmla="*/ 112318 h 656952"/>
              <a:gd name="csX3" fmla="*/ 1190445 w 3028253"/>
              <a:gd name="csY3" fmla="*/ 146824 h 656952"/>
              <a:gd name="csX4" fmla="*/ 1604513 w 3028253"/>
              <a:gd name="csY4" fmla="*/ 155450 h 656952"/>
              <a:gd name="csX5" fmla="*/ 2018581 w 3028253"/>
              <a:gd name="csY5" fmla="*/ 276220 h 656952"/>
              <a:gd name="csX6" fmla="*/ 2527539 w 3028253"/>
              <a:gd name="csY6" fmla="*/ 431495 h 656952"/>
              <a:gd name="csX7" fmla="*/ 2846717 w 3028253"/>
              <a:gd name="csY7" fmla="*/ 655782 h 656952"/>
              <a:gd name="csX8" fmla="*/ 2889849 w 3028253"/>
              <a:gd name="csY8" fmla="*/ 517760 h 656952"/>
              <a:gd name="csX9" fmla="*/ 2976113 w 3028253"/>
              <a:gd name="csY9" fmla="*/ 474628 h 656952"/>
              <a:gd name="csX10" fmla="*/ 3027871 w 3028253"/>
              <a:gd name="csY10" fmla="*/ 345231 h 656952"/>
              <a:gd name="csX11" fmla="*/ 2950234 w 3028253"/>
              <a:gd name="csY11" fmla="*/ 207209 h 656952"/>
              <a:gd name="csX12" fmla="*/ 2536166 w 3028253"/>
              <a:gd name="csY12" fmla="*/ 155450 h 656952"/>
              <a:gd name="csX13" fmla="*/ 2035834 w 3028253"/>
              <a:gd name="csY13" fmla="*/ 69186 h 656952"/>
              <a:gd name="csX14" fmla="*/ 1026543 w 3028253"/>
              <a:gd name="csY14" fmla="*/ 8801 h 656952"/>
              <a:gd name="csX15" fmla="*/ 0 w 3028253"/>
              <a:gd name="csY15" fmla="*/ 302099 h 6569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028253" h="656952">
                <a:moveTo>
                  <a:pt x="0" y="302099"/>
                </a:moveTo>
                <a:lnTo>
                  <a:pt x="327804" y="207209"/>
                </a:lnTo>
                <a:cubicBezTo>
                  <a:pt x="444261" y="175579"/>
                  <a:pt x="554966" y="122382"/>
                  <a:pt x="698739" y="112318"/>
                </a:cubicBezTo>
                <a:lnTo>
                  <a:pt x="1190445" y="146824"/>
                </a:lnTo>
                <a:cubicBezTo>
                  <a:pt x="1341407" y="154013"/>
                  <a:pt x="1466490" y="133884"/>
                  <a:pt x="1604513" y="155450"/>
                </a:cubicBezTo>
                <a:cubicBezTo>
                  <a:pt x="1742536" y="177016"/>
                  <a:pt x="2018581" y="276220"/>
                  <a:pt x="2018581" y="276220"/>
                </a:cubicBezTo>
                <a:cubicBezTo>
                  <a:pt x="2172419" y="322228"/>
                  <a:pt x="2389516" y="368235"/>
                  <a:pt x="2527539" y="431495"/>
                </a:cubicBezTo>
                <a:cubicBezTo>
                  <a:pt x="2665562" y="494755"/>
                  <a:pt x="2786332" y="641405"/>
                  <a:pt x="2846717" y="655782"/>
                </a:cubicBezTo>
                <a:cubicBezTo>
                  <a:pt x="2907102" y="670159"/>
                  <a:pt x="2868283" y="547952"/>
                  <a:pt x="2889849" y="517760"/>
                </a:cubicBezTo>
                <a:cubicBezTo>
                  <a:pt x="2911415" y="487568"/>
                  <a:pt x="2953109" y="503383"/>
                  <a:pt x="2976113" y="474628"/>
                </a:cubicBezTo>
                <a:cubicBezTo>
                  <a:pt x="2999117" y="445873"/>
                  <a:pt x="3032184" y="389801"/>
                  <a:pt x="3027871" y="345231"/>
                </a:cubicBezTo>
                <a:cubicBezTo>
                  <a:pt x="3023558" y="300661"/>
                  <a:pt x="3032185" y="238839"/>
                  <a:pt x="2950234" y="207209"/>
                </a:cubicBezTo>
                <a:cubicBezTo>
                  <a:pt x="2868283" y="175579"/>
                  <a:pt x="2688566" y="178454"/>
                  <a:pt x="2536166" y="155450"/>
                </a:cubicBezTo>
                <a:cubicBezTo>
                  <a:pt x="2383766" y="132446"/>
                  <a:pt x="2287438" y="93627"/>
                  <a:pt x="2035834" y="69186"/>
                </a:cubicBezTo>
                <a:cubicBezTo>
                  <a:pt x="1784230" y="44745"/>
                  <a:pt x="1360098" y="-24267"/>
                  <a:pt x="1026543" y="8801"/>
                </a:cubicBezTo>
                <a:cubicBezTo>
                  <a:pt x="692988" y="41869"/>
                  <a:pt x="116456" y="269031"/>
                  <a:pt x="0" y="302099"/>
                </a:cubicBezTo>
                <a:close/>
              </a:path>
            </a:pathLst>
          </a:custGeom>
          <a:pattFill prst="pct10">
            <a:fgClr>
              <a:srgbClr val="0070C0"/>
            </a:fgClr>
            <a:bgClr>
              <a:schemeClr val="bg1"/>
            </a:bgClr>
          </a:patt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09288"/>
                                        </p:tgtEl>
                                        <p:attrNameLst>
                                          <p:attrName>style.visibility</p:attrName>
                                        </p:attrNameLst>
                                      </p:cBhvr>
                                      <p:to>
                                        <p:strVal val="visible"/>
                                      </p:to>
                                    </p:set>
                                    <p:animEffect transition="in" filter="dissolve">
                                      <p:cBhvr>
                                        <p:cTn id="7" dur="500"/>
                                        <p:tgtEl>
                                          <p:spTgt spid="60928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fill="hold"/>
                                        <p:tgtEl>
                                          <p:spTgt spid="19"/>
                                        </p:tgtEl>
                                        <p:attrNameLst>
                                          <p:attrName>ppt_x</p:attrName>
                                        </p:attrNameLst>
                                      </p:cBhvr>
                                      <p:tavLst>
                                        <p:tav tm="0">
                                          <p:val>
                                            <p:strVal val="#ppt_x"/>
                                          </p:val>
                                        </p:tav>
                                        <p:tav tm="100000">
                                          <p:val>
                                            <p:strVal val="#ppt_x"/>
                                          </p:val>
                                        </p:tav>
                                      </p:tavLst>
                                    </p:anim>
                                    <p:anim calcmode="lin" valueType="num">
                                      <p:cBhvr additive="base">
                                        <p:cTn id="1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ppt_x"/>
                                          </p:val>
                                        </p:tav>
                                        <p:tav tm="100000">
                                          <p:val>
                                            <p:strVal val="#ppt_x"/>
                                          </p:val>
                                        </p:tav>
                                      </p:tavLst>
                                    </p:anim>
                                    <p:anim calcmode="lin" valueType="num">
                                      <p:cBhvr additive="base">
                                        <p:cTn id="19"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609290"/>
                                        </p:tgtEl>
                                        <p:attrNameLst>
                                          <p:attrName>style.visibility</p:attrName>
                                        </p:attrNameLst>
                                      </p:cBhvr>
                                      <p:to>
                                        <p:strVal val="visible"/>
                                      </p:to>
                                    </p:set>
                                    <p:anim calcmode="lin" valueType="num">
                                      <p:cBhvr additive="base">
                                        <p:cTn id="24" dur="500" fill="hold"/>
                                        <p:tgtEl>
                                          <p:spTgt spid="609290"/>
                                        </p:tgtEl>
                                        <p:attrNameLst>
                                          <p:attrName>ppt_x</p:attrName>
                                        </p:attrNameLst>
                                      </p:cBhvr>
                                      <p:tavLst>
                                        <p:tav tm="0">
                                          <p:val>
                                            <p:strVal val="0-#ppt_w/2"/>
                                          </p:val>
                                        </p:tav>
                                        <p:tav tm="100000">
                                          <p:val>
                                            <p:strVal val="#ppt_x"/>
                                          </p:val>
                                        </p:tav>
                                      </p:tavLst>
                                    </p:anim>
                                    <p:anim calcmode="lin" valueType="num">
                                      <p:cBhvr additive="base">
                                        <p:cTn id="25" dur="500" fill="hold"/>
                                        <p:tgtEl>
                                          <p:spTgt spid="609290"/>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609291"/>
                                        </p:tgtEl>
                                        <p:attrNameLst>
                                          <p:attrName>style.visibility</p:attrName>
                                        </p:attrNameLst>
                                      </p:cBhvr>
                                      <p:to>
                                        <p:strVal val="visible"/>
                                      </p:to>
                                    </p:set>
                                    <p:anim calcmode="lin" valueType="num">
                                      <p:cBhvr additive="base">
                                        <p:cTn id="30" dur="500" fill="hold"/>
                                        <p:tgtEl>
                                          <p:spTgt spid="609291"/>
                                        </p:tgtEl>
                                        <p:attrNameLst>
                                          <p:attrName>ppt_x</p:attrName>
                                        </p:attrNameLst>
                                      </p:cBhvr>
                                      <p:tavLst>
                                        <p:tav tm="0">
                                          <p:val>
                                            <p:strVal val="#ppt_x"/>
                                          </p:val>
                                        </p:tav>
                                        <p:tav tm="100000">
                                          <p:val>
                                            <p:strVal val="#ppt_x"/>
                                          </p:val>
                                        </p:tav>
                                      </p:tavLst>
                                    </p:anim>
                                    <p:anim calcmode="lin" valueType="num">
                                      <p:cBhvr additive="base">
                                        <p:cTn id="31" dur="500" fill="hold"/>
                                        <p:tgtEl>
                                          <p:spTgt spid="609291"/>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609286"/>
                                        </p:tgtEl>
                                        <p:attrNameLst>
                                          <p:attrName>style.visibility</p:attrName>
                                        </p:attrNameLst>
                                      </p:cBhvr>
                                      <p:to>
                                        <p:strVal val="visible"/>
                                      </p:to>
                                    </p:set>
                                    <p:anim calcmode="lin" valueType="num">
                                      <p:cBhvr additive="base">
                                        <p:cTn id="36" dur="500" fill="hold"/>
                                        <p:tgtEl>
                                          <p:spTgt spid="609286"/>
                                        </p:tgtEl>
                                        <p:attrNameLst>
                                          <p:attrName>ppt_x</p:attrName>
                                        </p:attrNameLst>
                                      </p:cBhvr>
                                      <p:tavLst>
                                        <p:tav tm="0">
                                          <p:val>
                                            <p:strVal val="0-#ppt_w/2"/>
                                          </p:val>
                                        </p:tav>
                                        <p:tav tm="100000">
                                          <p:val>
                                            <p:strVal val="#ppt_x"/>
                                          </p:val>
                                        </p:tav>
                                      </p:tavLst>
                                    </p:anim>
                                    <p:anim calcmode="lin" valueType="num">
                                      <p:cBhvr additive="base">
                                        <p:cTn id="37" dur="500" fill="hold"/>
                                        <p:tgtEl>
                                          <p:spTgt spid="609286"/>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609287"/>
                                        </p:tgtEl>
                                        <p:attrNameLst>
                                          <p:attrName>style.visibility</p:attrName>
                                        </p:attrNameLst>
                                      </p:cBhvr>
                                      <p:to>
                                        <p:strVal val="visible"/>
                                      </p:to>
                                    </p:set>
                                    <p:anim calcmode="lin" valueType="num">
                                      <p:cBhvr additive="base">
                                        <p:cTn id="42" dur="500" fill="hold"/>
                                        <p:tgtEl>
                                          <p:spTgt spid="609287"/>
                                        </p:tgtEl>
                                        <p:attrNameLst>
                                          <p:attrName>ppt_x</p:attrName>
                                        </p:attrNameLst>
                                      </p:cBhvr>
                                      <p:tavLst>
                                        <p:tav tm="0">
                                          <p:val>
                                            <p:strVal val="#ppt_x"/>
                                          </p:val>
                                        </p:tav>
                                        <p:tav tm="100000">
                                          <p:val>
                                            <p:strVal val="#ppt_x"/>
                                          </p:val>
                                        </p:tav>
                                      </p:tavLst>
                                    </p:anim>
                                    <p:anim calcmode="lin" valueType="num">
                                      <p:cBhvr additive="base">
                                        <p:cTn id="43" dur="500" fill="hold"/>
                                        <p:tgtEl>
                                          <p:spTgt spid="609287"/>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609289"/>
                                        </p:tgtEl>
                                        <p:attrNameLst>
                                          <p:attrName>style.visibility</p:attrName>
                                        </p:attrNameLst>
                                      </p:cBhvr>
                                      <p:to>
                                        <p:strVal val="visible"/>
                                      </p:to>
                                    </p:set>
                                    <p:anim calcmode="lin" valueType="num">
                                      <p:cBhvr additive="base">
                                        <p:cTn id="48" dur="500" fill="hold"/>
                                        <p:tgtEl>
                                          <p:spTgt spid="609289"/>
                                        </p:tgtEl>
                                        <p:attrNameLst>
                                          <p:attrName>ppt_x</p:attrName>
                                        </p:attrNameLst>
                                      </p:cBhvr>
                                      <p:tavLst>
                                        <p:tav tm="0">
                                          <p:val>
                                            <p:strVal val="#ppt_x"/>
                                          </p:val>
                                        </p:tav>
                                        <p:tav tm="100000">
                                          <p:val>
                                            <p:strVal val="#ppt_x"/>
                                          </p:val>
                                        </p:tav>
                                      </p:tavLst>
                                    </p:anim>
                                    <p:anim calcmode="lin" valueType="num">
                                      <p:cBhvr additive="base">
                                        <p:cTn id="49" dur="500" fill="hold"/>
                                        <p:tgtEl>
                                          <p:spTgt spid="60928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9287" grpId="0"/>
      <p:bldP spid="609289" grpId="0"/>
      <p:bldP spid="609291" grpId="0"/>
      <p:bldP spid="19" grpId="0"/>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0306" name="Rectangle 2">
            <a:extLst>
              <a:ext uri="{FF2B5EF4-FFF2-40B4-BE49-F238E27FC236}">
                <a16:creationId xmlns:a16="http://schemas.microsoft.com/office/drawing/2014/main" id="{A9A856B2-7C5D-9900-7FDB-AA57D00F0E39}"/>
              </a:ext>
            </a:extLst>
          </p:cNvPr>
          <p:cNvSpPr>
            <a:spLocks noGrp="1" noChangeArrowheads="1"/>
          </p:cNvSpPr>
          <p:nvPr>
            <p:ph type="title"/>
          </p:nvPr>
        </p:nvSpPr>
        <p:spPr>
          <a:xfrm>
            <a:off x="609600" y="457200"/>
            <a:ext cx="7772400" cy="533400"/>
          </a:xfrm>
        </p:spPr>
        <p:txBody>
          <a:bodyPr/>
          <a:lstStyle/>
          <a:p>
            <a:r>
              <a:rPr lang="en-US" altLang="en-US" sz="2800"/>
              <a:t>Estimation of Heat Transfer Coefficient</a:t>
            </a:r>
          </a:p>
        </p:txBody>
      </p:sp>
      <p:sp>
        <p:nvSpPr>
          <p:cNvPr id="610307" name="Rectangle 3">
            <a:extLst>
              <a:ext uri="{FF2B5EF4-FFF2-40B4-BE49-F238E27FC236}">
                <a16:creationId xmlns:a16="http://schemas.microsoft.com/office/drawing/2014/main" id="{40852C16-E0E2-0122-3BB6-CC5AA2EE6C20}"/>
              </a:ext>
            </a:extLst>
          </p:cNvPr>
          <p:cNvSpPr>
            <a:spLocks noGrp="1" noChangeArrowheads="1"/>
          </p:cNvSpPr>
          <p:nvPr>
            <p:ph type="body" idx="1"/>
          </p:nvPr>
        </p:nvSpPr>
        <p:spPr>
          <a:xfrm>
            <a:off x="457200" y="3048000"/>
            <a:ext cx="8458200" cy="3124200"/>
          </a:xfrm>
        </p:spPr>
        <p:txBody>
          <a:bodyPr/>
          <a:lstStyle/>
          <a:p>
            <a:r>
              <a:rPr lang="en-US" altLang="en-US" sz="2400" dirty="0"/>
              <a:t>Estimation of heat transfer coefficient is basically computation of temperature profile in equilibrium fluid layer. </a:t>
            </a:r>
          </a:p>
          <a:p>
            <a:r>
              <a:rPr lang="en-US" altLang="en-US" sz="2400" dirty="0"/>
              <a:t>Provoked a general theoretical and experimental study to understand how the equilibrium layer is developed.</a:t>
            </a:r>
          </a:p>
          <a:p>
            <a:r>
              <a:rPr lang="en-US" altLang="en-US" sz="2400" dirty="0"/>
              <a:t>The global geometry of  the solid wall and flow conditions will decide the structure of stagnant layer.</a:t>
            </a:r>
          </a:p>
          <a:p>
            <a:r>
              <a:rPr lang="en-US" altLang="en-US" sz="2400" dirty="0"/>
              <a:t>Basic Geometry : Internal Flow or External Flow.</a:t>
            </a:r>
          </a:p>
        </p:txBody>
      </p:sp>
      <mc:AlternateContent xmlns:mc="http://schemas.openxmlformats.org/markup-compatibility/2006" xmlns:a14="http://schemas.microsoft.com/office/drawing/2010/main">
        <mc:Choice Requires="a14">
          <p:sp>
            <p:nvSpPr>
              <p:cNvPr id="610308" name="Object 4">
                <a:extLst>
                  <a:ext uri="{FF2B5EF4-FFF2-40B4-BE49-F238E27FC236}">
                    <a16:creationId xmlns:a16="http://schemas.microsoft.com/office/drawing/2014/main" id="{D720227E-D02F-31CD-B3EC-8284FEE36131}"/>
                  </a:ext>
                </a:extLst>
              </p:cNvPr>
              <p:cNvSpPr txBox="1"/>
              <p:nvPr/>
            </p:nvSpPr>
            <p:spPr bwMode="auto">
              <a:xfrm>
                <a:off x="2062163" y="1322388"/>
                <a:ext cx="4872037" cy="1573212"/>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h</m:t>
                      </m:r>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𝑘</m:t>
                              </m:r>
                            </m:e>
                            <m:sub>
                              <m:r>
                                <a:rPr lang="en-IN" i="1">
                                  <a:solidFill>
                                    <a:srgbClr val="000000"/>
                                  </a:solidFill>
                                  <a:latin typeface="Cambria Math" panose="02040503050406030204" pitchFamily="18" charset="0"/>
                                </a:rPr>
                                <m:t>𝑓𝑙𝑢𝑖𝑑</m:t>
                              </m:r>
                            </m:sub>
                          </m:sSub>
                          <m:sSub>
                            <m:sSubPr>
                              <m:ctrlPr>
                                <a:rPr lang="en-IN" i="1">
                                  <a:solidFill>
                                    <a:srgbClr val="000000"/>
                                  </a:solidFill>
                                  <a:latin typeface="Cambria Math" panose="02040503050406030204" pitchFamily="18" charset="0"/>
                                </a:rPr>
                              </m:ctrlPr>
                            </m:sSubPr>
                            <m:e>
                              <m:d>
                                <m:dPr>
                                  <m:begChr m:val=""/>
                                  <m:endChr m:val="|"/>
                                  <m:ctrlPr>
                                    <a:rPr lang="en-IN" i="1">
                                      <a:solidFill>
                                        <a:srgbClr val="000000"/>
                                      </a:solidFill>
                                      <a:latin typeface="Cambria Math" panose="02040503050406030204" pitchFamily="18" charset="0"/>
                                    </a:rPr>
                                  </m:ctrlPr>
                                </m:dPr>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𝑇</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𝑦</m:t>
                                          </m:r>
                                        </m:den>
                                      </m:f>
                                    </m:e>
                                  </m:d>
                                </m:e>
                              </m:d>
                            </m:e>
                            <m:sub>
                              <m:r>
                                <a:rPr lang="en-IN" i="1">
                                  <a:solidFill>
                                    <a:srgbClr val="000000"/>
                                  </a:solidFill>
                                  <a:latin typeface="Cambria Math" panose="02040503050406030204" pitchFamily="18" charset="0"/>
                                </a:rPr>
                                <m:t>𝑤𝑎𝑙𝑙</m:t>
                              </m:r>
                            </m:sub>
                          </m:sSub>
                        </m:num>
                        <m:den>
                          <m:d>
                            <m:dPr>
                              <m:begChr m:val="{"/>
                              <m:endChr m:val="}"/>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𝑤𝑎𝑙𝑙</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m:t>
                                  </m:r>
                                </m:sub>
                              </m:sSub>
                            </m:e>
                          </m:d>
                        </m:den>
                      </m:f>
                    </m:oMath>
                  </m:oMathPara>
                </a14:m>
                <a:endParaRPr lang="en-IN" dirty="0"/>
              </a:p>
            </p:txBody>
          </p:sp>
        </mc:Choice>
        <mc:Fallback xmlns="">
          <p:sp>
            <p:nvSpPr>
              <p:cNvPr id="610308" name="Object 4">
                <a:extLst>
                  <a:ext uri="{FF2B5EF4-FFF2-40B4-BE49-F238E27FC236}">
                    <a16:creationId xmlns:a16="http://schemas.microsoft.com/office/drawing/2014/main" id="{D720227E-D02F-31CD-B3EC-8284FEE36131}"/>
                  </a:ext>
                </a:extLst>
              </p:cNvPr>
              <p:cNvSpPr txBox="1">
                <a:spLocks noRot="1" noChangeAspect="1" noMove="1" noResize="1" noEditPoints="1" noAdjustHandles="1" noChangeArrowheads="1" noChangeShapeType="1" noTextEdit="1"/>
              </p:cNvSpPr>
              <p:nvPr/>
            </p:nvSpPr>
            <p:spPr bwMode="auto">
              <a:xfrm>
                <a:off x="2062163" y="1322388"/>
                <a:ext cx="4872037" cy="1573212"/>
              </a:xfrm>
              <a:prstGeom prst="rect">
                <a:avLst/>
              </a:prstGeom>
              <a:blipFill>
                <a:blip r:embed="rId2"/>
                <a:stretch>
                  <a:fillRect/>
                </a:stretch>
              </a:blipFill>
              <a:ln>
                <a:noFill/>
              </a:ln>
              <a:effectLst/>
            </p:spPr>
            <p:txBody>
              <a:bodyPr/>
              <a:lstStyle/>
              <a:p>
                <a:r>
                  <a:rPr lang="en-IN">
                    <a:noFill/>
                  </a:rPr>
                  <a:t> </a:t>
                </a:r>
              </a:p>
            </p:txBody>
          </p:sp>
        </mc:Fallback>
      </mc:AlternateContent>
      <p:grpSp>
        <p:nvGrpSpPr>
          <p:cNvPr id="2" name="Group 38">
            <a:extLst>
              <a:ext uri="{FF2B5EF4-FFF2-40B4-BE49-F238E27FC236}">
                <a16:creationId xmlns:a16="http://schemas.microsoft.com/office/drawing/2014/main" id="{4C2A531E-8FA9-2E7A-C06C-F3E32EDF67E7}"/>
              </a:ext>
            </a:extLst>
          </p:cNvPr>
          <p:cNvGrpSpPr>
            <a:grpSpLocks/>
          </p:cNvGrpSpPr>
          <p:nvPr/>
        </p:nvGrpSpPr>
        <p:grpSpPr bwMode="auto">
          <a:xfrm>
            <a:off x="0" y="-6927"/>
            <a:ext cx="9144000" cy="6858000"/>
            <a:chOff x="0" y="0"/>
            <a:chExt cx="9144000" cy="6858000"/>
          </a:xfrm>
        </p:grpSpPr>
        <p:grpSp>
          <p:nvGrpSpPr>
            <p:cNvPr id="3" name="Group 19">
              <a:extLst>
                <a:ext uri="{FF2B5EF4-FFF2-40B4-BE49-F238E27FC236}">
                  <a16:creationId xmlns:a16="http://schemas.microsoft.com/office/drawing/2014/main" id="{586604F6-B173-F5C1-0625-203789368369}"/>
                </a:ext>
              </a:extLst>
            </p:cNvPr>
            <p:cNvGrpSpPr>
              <a:grpSpLocks/>
            </p:cNvGrpSpPr>
            <p:nvPr/>
          </p:nvGrpSpPr>
          <p:grpSpPr bwMode="auto">
            <a:xfrm>
              <a:off x="0" y="0"/>
              <a:ext cx="9144000" cy="6858000"/>
              <a:chOff x="0" y="0"/>
              <a:chExt cx="9144000" cy="6858000"/>
            </a:xfrm>
          </p:grpSpPr>
          <p:grpSp>
            <p:nvGrpSpPr>
              <p:cNvPr id="5" name="Group 4">
                <a:extLst>
                  <a:ext uri="{FF2B5EF4-FFF2-40B4-BE49-F238E27FC236}">
                    <a16:creationId xmlns:a16="http://schemas.microsoft.com/office/drawing/2014/main" id="{BA3740B8-393F-B0BF-D7DE-C6FAB37EF917}"/>
                  </a:ext>
                </a:extLst>
              </p:cNvPr>
              <p:cNvGrpSpPr>
                <a:grpSpLocks/>
              </p:cNvGrpSpPr>
              <p:nvPr/>
            </p:nvGrpSpPr>
            <p:grpSpPr bwMode="auto">
              <a:xfrm>
                <a:off x="0" y="0"/>
                <a:ext cx="9144000" cy="6858000"/>
                <a:chOff x="0" y="0"/>
                <a:chExt cx="5760" cy="4320"/>
              </a:xfrm>
            </p:grpSpPr>
            <p:grpSp>
              <p:nvGrpSpPr>
                <p:cNvPr id="7" name="Group 6">
                  <a:extLst>
                    <a:ext uri="{FF2B5EF4-FFF2-40B4-BE49-F238E27FC236}">
                      <a16:creationId xmlns:a16="http://schemas.microsoft.com/office/drawing/2014/main" id="{B8DC2FD8-A34D-F7C4-AA60-A8C14BFF783F}"/>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56D0F21A-B2CD-C54E-1E1F-60849CACB39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6C34090F-7A5F-EAA6-306C-526DEB304AB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E5F7A580-B3BA-CADE-9345-E93B30A6B8FB}"/>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7C13938F-F9F9-F14C-9310-5E8683F072A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06723766-E5ED-A4D8-B7DC-6534231B42D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81A4EC09-C820-4DBA-A645-D1759D9DD55B}"/>
                    </a:ext>
                  </a:extLst>
                </p:cNvPr>
                <p:cNvGrpSpPr>
                  <a:grpSpLocks/>
                </p:cNvGrpSpPr>
                <p:nvPr/>
              </p:nvGrpSpPr>
              <p:grpSpPr bwMode="auto">
                <a:xfrm>
                  <a:off x="144" y="0"/>
                  <a:ext cx="5616" cy="144"/>
                  <a:chOff x="96" y="-48"/>
                  <a:chExt cx="5520" cy="144"/>
                </a:xfrm>
              </p:grpSpPr>
              <p:sp>
                <p:nvSpPr>
                  <p:cNvPr id="13" name="Rectangle 12">
                    <a:extLst>
                      <a:ext uri="{FF2B5EF4-FFF2-40B4-BE49-F238E27FC236}">
                        <a16:creationId xmlns:a16="http://schemas.microsoft.com/office/drawing/2014/main" id="{41C61773-695B-0DC4-5732-17DDAE3D16C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6B5F759C-771C-2CB7-39A6-65BD8E813BE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DCA3A4B3-20A4-5928-D937-A52201801C5D}"/>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60E5757F-8D06-8289-DF79-DE0B517338D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7901C449-5C66-CCDA-A06B-C2FFD56DC4F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60A052ED-1802-3BD8-20F2-94D8B2D914E5}"/>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1A0880F1-7BF5-FAD9-7606-BCA92E5541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10307">
                                            <p:txEl>
                                              <p:pRg st="0" end="0"/>
                                            </p:txEl>
                                          </p:spTgt>
                                        </p:tgtEl>
                                        <p:attrNameLst>
                                          <p:attrName>style.visibility</p:attrName>
                                        </p:attrNameLst>
                                      </p:cBhvr>
                                      <p:to>
                                        <p:strVal val="visible"/>
                                      </p:to>
                                    </p:set>
                                    <p:animEffect transition="in" filter="dissolve">
                                      <p:cBhvr>
                                        <p:cTn id="7" dur="500"/>
                                        <p:tgtEl>
                                          <p:spTgt spid="6103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10307">
                                            <p:txEl>
                                              <p:pRg st="1" end="1"/>
                                            </p:txEl>
                                          </p:spTgt>
                                        </p:tgtEl>
                                        <p:attrNameLst>
                                          <p:attrName>style.visibility</p:attrName>
                                        </p:attrNameLst>
                                      </p:cBhvr>
                                      <p:to>
                                        <p:strVal val="visible"/>
                                      </p:to>
                                    </p:set>
                                    <p:animEffect transition="in" filter="dissolve">
                                      <p:cBhvr>
                                        <p:cTn id="12" dur="500"/>
                                        <p:tgtEl>
                                          <p:spTgt spid="6103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10307">
                                            <p:txEl>
                                              <p:pRg st="2" end="2"/>
                                            </p:txEl>
                                          </p:spTgt>
                                        </p:tgtEl>
                                        <p:attrNameLst>
                                          <p:attrName>style.visibility</p:attrName>
                                        </p:attrNameLst>
                                      </p:cBhvr>
                                      <p:to>
                                        <p:strVal val="visible"/>
                                      </p:to>
                                    </p:set>
                                    <p:animEffect transition="in" filter="dissolve">
                                      <p:cBhvr>
                                        <p:cTn id="17" dur="500"/>
                                        <p:tgtEl>
                                          <p:spTgt spid="61030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10307">
                                            <p:txEl>
                                              <p:pRg st="3" end="3"/>
                                            </p:txEl>
                                          </p:spTgt>
                                        </p:tgtEl>
                                        <p:attrNameLst>
                                          <p:attrName>style.visibility</p:attrName>
                                        </p:attrNameLst>
                                      </p:cBhvr>
                                      <p:to>
                                        <p:strVal val="visible"/>
                                      </p:to>
                                    </p:set>
                                    <p:animEffect transition="in" filter="dissolve">
                                      <p:cBhvr>
                                        <p:cTn id="22" dur="500"/>
                                        <p:tgtEl>
                                          <p:spTgt spid="6103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0307"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71394" name="Object 2">
                <a:extLst>
                  <a:ext uri="{FF2B5EF4-FFF2-40B4-BE49-F238E27FC236}">
                    <a16:creationId xmlns:a16="http://schemas.microsoft.com/office/drawing/2014/main" id="{98CB8DAE-B31C-0A84-4E11-3950E4E2918A}"/>
                  </a:ext>
                </a:extLst>
              </p:cNvPr>
              <p:cNvSpPr txBox="1"/>
              <p:nvPr/>
            </p:nvSpPr>
            <p:spPr bwMode="auto">
              <a:xfrm>
                <a:off x="2209800" y="1090612"/>
                <a:ext cx="4130675" cy="127158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𝑞</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h</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𝑠</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m:t>
                              </m:r>
                            </m:sub>
                          </m:sSub>
                        </m:e>
                      </m:d>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𝑘</m:t>
                      </m:r>
                      <m:sSub>
                        <m:sSubPr>
                          <m:ctrlPr>
                            <a:rPr lang="en-IN" i="1">
                              <a:solidFill>
                                <a:srgbClr val="000000"/>
                              </a:solidFill>
                              <a:latin typeface="Cambria Math" panose="02040503050406030204" pitchFamily="18" charset="0"/>
                            </a:rPr>
                          </m:ctrlPr>
                        </m:sSubPr>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𝑇</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𝑦</m:t>
                                  </m:r>
                                </m:den>
                              </m:f>
                            </m:e>
                          </m:d>
                        </m:e>
                        <m:sub>
                          <m:r>
                            <a:rPr lang="en-IN" i="1">
                              <a:solidFill>
                                <a:srgbClr val="000000"/>
                              </a:solidFill>
                              <a:latin typeface="Cambria Math" panose="02040503050406030204" pitchFamily="18" charset="0"/>
                            </a:rPr>
                            <m:t>𝑦</m:t>
                          </m:r>
                          <m:r>
                            <a:rPr lang="en-IN" i="1">
                              <a:solidFill>
                                <a:srgbClr val="000000"/>
                              </a:solidFill>
                              <a:latin typeface="Cambria Math" panose="02040503050406030204" pitchFamily="18" charset="0"/>
                            </a:rPr>
                            <m:t>=0</m:t>
                          </m:r>
                        </m:sub>
                      </m:sSub>
                    </m:oMath>
                  </m:oMathPara>
                </a14:m>
                <a:endParaRPr lang="en-IN" dirty="0"/>
              </a:p>
            </p:txBody>
          </p:sp>
        </mc:Choice>
        <mc:Fallback xmlns="">
          <p:sp>
            <p:nvSpPr>
              <p:cNvPr id="571394" name="Object 2">
                <a:extLst>
                  <a:ext uri="{FF2B5EF4-FFF2-40B4-BE49-F238E27FC236}">
                    <a16:creationId xmlns:a16="http://schemas.microsoft.com/office/drawing/2014/main" id="{98CB8DAE-B31C-0A84-4E11-3950E4E2918A}"/>
                  </a:ext>
                </a:extLst>
              </p:cNvPr>
              <p:cNvSpPr txBox="1">
                <a:spLocks noRot="1" noChangeAspect="1" noMove="1" noResize="1" noEditPoints="1" noAdjustHandles="1" noChangeArrowheads="1" noChangeShapeType="1" noTextEdit="1"/>
              </p:cNvSpPr>
              <p:nvPr/>
            </p:nvSpPr>
            <p:spPr bwMode="auto">
              <a:xfrm>
                <a:off x="2209800" y="1090612"/>
                <a:ext cx="4130675" cy="1271588"/>
              </a:xfrm>
              <a:prstGeom prst="rect">
                <a:avLst/>
              </a:prstGeom>
              <a:blipFill>
                <a:blip r:embed="rId2"/>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71395" name="Object 3">
                <a:extLst>
                  <a:ext uri="{FF2B5EF4-FFF2-40B4-BE49-F238E27FC236}">
                    <a16:creationId xmlns:a16="http://schemas.microsoft.com/office/drawing/2014/main" id="{1E2F6EAC-49EB-E858-A49E-FA756B43BC8D}"/>
                  </a:ext>
                </a:extLst>
              </p:cNvPr>
              <p:cNvSpPr txBox="1"/>
              <p:nvPr/>
            </p:nvSpPr>
            <p:spPr bwMode="auto">
              <a:xfrm>
                <a:off x="1773238" y="2538412"/>
                <a:ext cx="5595937" cy="119538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𝑇</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𝑦</m:t>
                                  </m:r>
                                </m:den>
                              </m:f>
                            </m:e>
                          </m:d>
                        </m:e>
                        <m:sub>
                          <m:r>
                            <a:rPr lang="en-IN" i="1">
                              <a:solidFill>
                                <a:srgbClr val="000000"/>
                              </a:solidFill>
                              <a:latin typeface="Cambria Math" panose="02040503050406030204" pitchFamily="18" charset="0"/>
                            </a:rPr>
                            <m:t>𝑦</m:t>
                          </m:r>
                          <m:r>
                            <a:rPr lang="en-IN" i="1">
                              <a:solidFill>
                                <a:srgbClr val="000000"/>
                              </a:solidFill>
                              <a:latin typeface="Cambria Math" panose="02040503050406030204" pitchFamily="18" charset="0"/>
                            </a:rPr>
                            <m:t>=0</m:t>
                          </m:r>
                        </m:sub>
                      </m:sSub>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m:rPr>
                                  <m:nor/>
                                </m:rPr>
                                <a:rPr lang="en-IN" i="0">
                                  <a:solidFill>
                                    <a:srgbClr val="000000"/>
                                  </a:solidFill>
                                  <a:latin typeface="Cambria Math" panose="02040503050406030204" pitchFamily="18" charset="0"/>
                                </a:rPr>
                                <m:t>Temperature</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scale</m:t>
                              </m:r>
                            </m:num>
                            <m:den>
                              <m:r>
                                <m:rPr>
                                  <m:nor/>
                                </m:rPr>
                                <a:rPr lang="en-IN" i="0">
                                  <a:solidFill>
                                    <a:srgbClr val="000000"/>
                                  </a:solidFill>
                                  <a:latin typeface="Cambria Math" panose="02040503050406030204" pitchFamily="18" charset="0"/>
                                </a:rPr>
                                <m:t>Length</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scale</m:t>
                              </m:r>
                            </m:den>
                          </m:f>
                        </m:e>
                      </m:d>
                      <m:sSub>
                        <m:sSubPr>
                          <m:ctrlPr>
                            <a:rPr lang="en-IN" i="1">
                              <a:solidFill>
                                <a:srgbClr val="000000"/>
                              </a:solidFill>
                              <a:latin typeface="Cambria Math" panose="02040503050406030204" pitchFamily="18" charset="0"/>
                            </a:rPr>
                          </m:ctrlPr>
                        </m:sSubPr>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𝜕𝜃</m:t>
                                  </m:r>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den>
                              </m:f>
                            </m:e>
                          </m:d>
                        </m:e>
                        <m:sub>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=0</m:t>
                          </m:r>
                        </m:sub>
                      </m:sSub>
                    </m:oMath>
                  </m:oMathPara>
                </a14:m>
                <a:endParaRPr lang="en-IN" dirty="0"/>
              </a:p>
            </p:txBody>
          </p:sp>
        </mc:Choice>
        <mc:Fallback xmlns="">
          <p:sp>
            <p:nvSpPr>
              <p:cNvPr id="571395" name="Object 3">
                <a:extLst>
                  <a:ext uri="{FF2B5EF4-FFF2-40B4-BE49-F238E27FC236}">
                    <a16:creationId xmlns:a16="http://schemas.microsoft.com/office/drawing/2014/main" id="{1E2F6EAC-49EB-E858-A49E-FA756B43BC8D}"/>
                  </a:ext>
                </a:extLst>
              </p:cNvPr>
              <p:cNvSpPr txBox="1">
                <a:spLocks noRot="1" noChangeAspect="1" noMove="1" noResize="1" noEditPoints="1" noAdjustHandles="1" noChangeArrowheads="1" noChangeShapeType="1" noTextEdit="1"/>
              </p:cNvSpPr>
              <p:nvPr/>
            </p:nvSpPr>
            <p:spPr bwMode="auto">
              <a:xfrm>
                <a:off x="1773238" y="2538412"/>
                <a:ext cx="5595937" cy="1195388"/>
              </a:xfrm>
              <a:prstGeom prst="rect">
                <a:avLst/>
              </a:prstGeom>
              <a:blipFill>
                <a:blip r:embed="rId3"/>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71396" name="Object 4">
                <a:extLst>
                  <a:ext uri="{FF2B5EF4-FFF2-40B4-BE49-F238E27FC236}">
                    <a16:creationId xmlns:a16="http://schemas.microsoft.com/office/drawing/2014/main" id="{1B2FE10B-7E99-007A-6DF6-B7A1A5921611}"/>
                  </a:ext>
                </a:extLst>
              </p:cNvPr>
              <p:cNvSpPr txBox="1"/>
              <p:nvPr/>
            </p:nvSpPr>
            <p:spPr bwMode="auto">
              <a:xfrm>
                <a:off x="1752600" y="3886200"/>
                <a:ext cx="5627688" cy="127158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h</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𝑠</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m:t>
                              </m:r>
                            </m:sub>
                          </m:sSub>
                        </m:e>
                      </m:d>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𝑘</m:t>
                          </m:r>
                        </m:e>
                        <m:sub>
                          <m:r>
                            <a:rPr lang="en-IN" i="1">
                              <a:solidFill>
                                <a:srgbClr val="000000"/>
                              </a:solidFill>
                              <a:latin typeface="Cambria Math" panose="02040503050406030204" pitchFamily="18" charset="0"/>
                            </a:rPr>
                            <m:t>𝑓𝑙𝑢𝑖𝑑</m:t>
                          </m:r>
                        </m:sub>
                      </m:sSub>
                      <m:sSub>
                        <m:sSubPr>
                          <m:ctrlPr>
                            <a:rPr lang="en-IN" i="1">
                              <a:solidFill>
                                <a:srgbClr val="000000"/>
                              </a:solidFill>
                              <a:latin typeface="Cambria Math" panose="02040503050406030204" pitchFamily="18" charset="0"/>
                            </a:rPr>
                          </m:ctrlPr>
                        </m:sSubPr>
                        <m:e>
                          <m:d>
                            <m:dPr>
                              <m:begChr m:val=""/>
                              <m:endChr m:val="|"/>
                              <m:ctrlPr>
                                <a:rPr lang="en-IN" i="1">
                                  <a:solidFill>
                                    <a:srgbClr val="000000"/>
                                  </a:solidFill>
                                  <a:latin typeface="Cambria Math" panose="02040503050406030204" pitchFamily="18" charset="0"/>
                                </a:rPr>
                              </m:ctrlPr>
                            </m:dPr>
                            <m:e>
                              <m:d>
                                <m:dPr>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𝑠</m:t>
                                          </m:r>
                                        </m:sub>
                                      </m:sSub>
                                    </m:num>
                                    <m:den>
                                      <m:r>
                                        <a:rPr lang="en-IN" i="1">
                                          <a:solidFill>
                                            <a:srgbClr val="000000"/>
                                          </a:solidFill>
                                          <a:latin typeface="Cambria Math" panose="02040503050406030204" pitchFamily="18" charset="0"/>
                                        </a:rPr>
                                        <m:t>𝐿</m:t>
                                      </m:r>
                                    </m:den>
                                  </m:f>
                                </m:e>
                              </m:d>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𝜕𝜃</m:t>
                                  </m:r>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den>
                              </m:f>
                            </m:e>
                          </m:d>
                        </m:e>
                        <m:sub>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=0</m:t>
                          </m:r>
                        </m:sub>
                      </m:sSub>
                    </m:oMath>
                  </m:oMathPara>
                </a14:m>
                <a:endParaRPr lang="en-IN" dirty="0"/>
              </a:p>
            </p:txBody>
          </p:sp>
        </mc:Choice>
        <mc:Fallback xmlns="">
          <p:sp>
            <p:nvSpPr>
              <p:cNvPr id="571396" name="Object 4">
                <a:extLst>
                  <a:ext uri="{FF2B5EF4-FFF2-40B4-BE49-F238E27FC236}">
                    <a16:creationId xmlns:a16="http://schemas.microsoft.com/office/drawing/2014/main" id="{1B2FE10B-7E99-007A-6DF6-B7A1A5921611}"/>
                  </a:ext>
                </a:extLst>
              </p:cNvPr>
              <p:cNvSpPr txBox="1">
                <a:spLocks noRot="1" noChangeAspect="1" noMove="1" noResize="1" noEditPoints="1" noAdjustHandles="1" noChangeArrowheads="1" noChangeShapeType="1" noTextEdit="1"/>
              </p:cNvSpPr>
              <p:nvPr/>
            </p:nvSpPr>
            <p:spPr bwMode="auto">
              <a:xfrm>
                <a:off x="1752600" y="3886200"/>
                <a:ext cx="5627688" cy="1271588"/>
              </a:xfrm>
              <a:prstGeom prst="rect">
                <a:avLst/>
              </a:prstGeom>
              <a:blipFill>
                <a:blip r:embed="rId4"/>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71397" name="Object 5">
                <a:extLst>
                  <a:ext uri="{FF2B5EF4-FFF2-40B4-BE49-F238E27FC236}">
                    <a16:creationId xmlns:a16="http://schemas.microsoft.com/office/drawing/2014/main" id="{AA74187F-C33A-671D-B51B-B277D993773F}"/>
                  </a:ext>
                </a:extLst>
              </p:cNvPr>
              <p:cNvSpPr txBox="1"/>
              <p:nvPr/>
            </p:nvSpPr>
            <p:spPr bwMode="auto">
              <a:xfrm>
                <a:off x="288925" y="4953000"/>
                <a:ext cx="3749675" cy="1304925"/>
              </a:xfrm>
              <a:prstGeom prst="rect">
                <a:avLst/>
              </a:prstGeom>
              <a:noFill/>
              <a:ln>
                <a:noFill/>
              </a:ln>
              <a:effectLst/>
            </p:spPr>
            <p:txBody>
              <a:bodyPr>
                <a:normAutofit/>
              </a:bodyPr>
              <a:lstStyle/>
              <a:p>
                <a:pPr/>
                <a14:m>
                  <m:oMathPara xmlns:m="http://schemas.openxmlformats.org/officeDocument/2006/math">
                    <m:oMathParaPr>
                      <m:jc m:val="center"/>
                    </m:oMathParaPr>
                    <m:oMath xmlns:m="http://schemas.openxmlformats.org/officeDocument/2006/math">
                      <m:sSub>
                        <m:sSubPr>
                          <m:ctrlPr>
                            <a:rPr lang="en-IN" i="1">
                              <a:solidFill>
                                <a:srgbClr val="000000"/>
                              </a:solidFill>
                              <a:latin typeface="Cambria Math" panose="02040503050406030204" pitchFamily="18" charset="0"/>
                            </a:rPr>
                          </m:ctrlPr>
                        </m:sSubPr>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𝜕𝜃</m:t>
                                  </m:r>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den>
                              </m:f>
                            </m:e>
                          </m:d>
                        </m:e>
                        <m:sub>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=0</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h𝐿</m:t>
                          </m:r>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𝑘</m:t>
                              </m:r>
                            </m:e>
                            <m:sub>
                              <m:r>
                                <a:rPr lang="en-IN" i="1">
                                  <a:solidFill>
                                    <a:srgbClr val="000000"/>
                                  </a:solidFill>
                                  <a:latin typeface="Cambria Math" panose="02040503050406030204" pitchFamily="18" charset="0"/>
                                </a:rPr>
                                <m:t>𝑓𝑙𝑢𝑖𝑑</m:t>
                              </m:r>
                            </m:sub>
                          </m:sSub>
                        </m:den>
                      </m:f>
                    </m:oMath>
                  </m:oMathPara>
                </a14:m>
                <a:endParaRPr lang="en-IN" dirty="0"/>
              </a:p>
            </p:txBody>
          </p:sp>
        </mc:Choice>
        <mc:Fallback xmlns="">
          <p:sp>
            <p:nvSpPr>
              <p:cNvPr id="571397" name="Object 5">
                <a:extLst>
                  <a:ext uri="{FF2B5EF4-FFF2-40B4-BE49-F238E27FC236}">
                    <a16:creationId xmlns:a16="http://schemas.microsoft.com/office/drawing/2014/main" id="{AA74187F-C33A-671D-B51B-B277D993773F}"/>
                  </a:ext>
                </a:extLst>
              </p:cNvPr>
              <p:cNvSpPr txBox="1">
                <a:spLocks noRot="1" noChangeAspect="1" noMove="1" noResize="1" noEditPoints="1" noAdjustHandles="1" noChangeArrowheads="1" noChangeShapeType="1" noTextEdit="1"/>
              </p:cNvSpPr>
              <p:nvPr/>
            </p:nvSpPr>
            <p:spPr bwMode="auto">
              <a:xfrm>
                <a:off x="288925" y="4953000"/>
                <a:ext cx="3749675" cy="1304925"/>
              </a:xfrm>
              <a:prstGeom prst="rect">
                <a:avLst/>
              </a:prstGeom>
              <a:blipFill>
                <a:blip r:embed="rId5"/>
                <a:stretch>
                  <a:fillRect/>
                </a:stretch>
              </a:blipFill>
              <a:ln>
                <a:noFill/>
              </a:ln>
              <a:effectLst/>
            </p:spPr>
            <p:txBody>
              <a:bodyPr/>
              <a:lstStyle/>
              <a:p>
                <a:r>
                  <a:rPr lang="en-IN">
                    <a:noFill/>
                  </a:rPr>
                  <a:t> </a:t>
                </a:r>
              </a:p>
            </p:txBody>
          </p:sp>
        </mc:Fallback>
      </mc:AlternateContent>
      <p:grpSp>
        <p:nvGrpSpPr>
          <p:cNvPr id="2" name="Group 38">
            <a:extLst>
              <a:ext uri="{FF2B5EF4-FFF2-40B4-BE49-F238E27FC236}">
                <a16:creationId xmlns:a16="http://schemas.microsoft.com/office/drawing/2014/main" id="{594150CC-7FF2-041C-4542-18E70D2F121B}"/>
              </a:ext>
            </a:extLst>
          </p:cNvPr>
          <p:cNvGrpSpPr>
            <a:grpSpLocks/>
          </p:cNvGrpSpPr>
          <p:nvPr/>
        </p:nvGrpSpPr>
        <p:grpSpPr bwMode="auto">
          <a:xfrm>
            <a:off x="0" y="-6927"/>
            <a:ext cx="9144000" cy="6858000"/>
            <a:chOff x="0" y="0"/>
            <a:chExt cx="9144000" cy="6858000"/>
          </a:xfrm>
        </p:grpSpPr>
        <p:grpSp>
          <p:nvGrpSpPr>
            <p:cNvPr id="3" name="Group 19">
              <a:extLst>
                <a:ext uri="{FF2B5EF4-FFF2-40B4-BE49-F238E27FC236}">
                  <a16:creationId xmlns:a16="http://schemas.microsoft.com/office/drawing/2014/main" id="{D88A47D3-6832-879D-814B-A99EB2CDFCC5}"/>
                </a:ext>
              </a:extLst>
            </p:cNvPr>
            <p:cNvGrpSpPr>
              <a:grpSpLocks/>
            </p:cNvGrpSpPr>
            <p:nvPr/>
          </p:nvGrpSpPr>
          <p:grpSpPr bwMode="auto">
            <a:xfrm>
              <a:off x="0" y="0"/>
              <a:ext cx="9144000" cy="6858000"/>
              <a:chOff x="0" y="0"/>
              <a:chExt cx="9144000" cy="6858000"/>
            </a:xfrm>
          </p:grpSpPr>
          <p:grpSp>
            <p:nvGrpSpPr>
              <p:cNvPr id="5" name="Group 4">
                <a:extLst>
                  <a:ext uri="{FF2B5EF4-FFF2-40B4-BE49-F238E27FC236}">
                    <a16:creationId xmlns:a16="http://schemas.microsoft.com/office/drawing/2014/main" id="{ADC16D4B-4712-ECE6-CB8C-E895112CD2F6}"/>
                  </a:ext>
                </a:extLst>
              </p:cNvPr>
              <p:cNvGrpSpPr>
                <a:grpSpLocks/>
              </p:cNvGrpSpPr>
              <p:nvPr/>
            </p:nvGrpSpPr>
            <p:grpSpPr bwMode="auto">
              <a:xfrm>
                <a:off x="0" y="0"/>
                <a:ext cx="9144000" cy="6858000"/>
                <a:chOff x="0" y="0"/>
                <a:chExt cx="5760" cy="4320"/>
              </a:xfrm>
            </p:grpSpPr>
            <p:grpSp>
              <p:nvGrpSpPr>
                <p:cNvPr id="7" name="Group 6">
                  <a:extLst>
                    <a:ext uri="{FF2B5EF4-FFF2-40B4-BE49-F238E27FC236}">
                      <a16:creationId xmlns:a16="http://schemas.microsoft.com/office/drawing/2014/main" id="{B871B352-1060-A976-59C1-63B22F6B56B8}"/>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27654F4C-0F4E-3A8B-AE23-A5FC8EB8F6E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13099A1B-8165-CA05-514C-BD0423B6722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E27DD9E3-A74A-4AE0-712C-F521EB3BE969}"/>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BEC416DD-43D0-8B9D-8821-D298EFFCCA6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15E4D35A-2A7E-DAD0-1A6D-EC3295B6269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CA4C9A5A-62A5-57A3-8733-1308428EF421}"/>
                    </a:ext>
                  </a:extLst>
                </p:cNvPr>
                <p:cNvGrpSpPr>
                  <a:grpSpLocks/>
                </p:cNvGrpSpPr>
                <p:nvPr/>
              </p:nvGrpSpPr>
              <p:grpSpPr bwMode="auto">
                <a:xfrm>
                  <a:off x="144" y="0"/>
                  <a:ext cx="5616" cy="144"/>
                  <a:chOff x="96" y="-48"/>
                  <a:chExt cx="5520" cy="144"/>
                </a:xfrm>
              </p:grpSpPr>
              <p:sp>
                <p:nvSpPr>
                  <p:cNvPr id="13" name="Rectangle 12">
                    <a:extLst>
                      <a:ext uri="{FF2B5EF4-FFF2-40B4-BE49-F238E27FC236}">
                        <a16:creationId xmlns:a16="http://schemas.microsoft.com/office/drawing/2014/main" id="{A0901EF5-0480-3174-0D13-4F1119D5DAC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CCAA6912-DE6D-ACFB-576B-96CCBD00DA2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4EC104C6-D123-A89F-1D74-AE6D8304DCA3}"/>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E24D09B5-45DC-BD81-A822-73428C049F9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968722CC-AB6F-CB44-602B-598ACD21DAB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973B3A18-8B51-DBC6-DD3E-620140D10141}"/>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C69732D6-DA46-A0C5-5411-215687F1E9B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Title 18">
            <a:extLst>
              <a:ext uri="{FF2B5EF4-FFF2-40B4-BE49-F238E27FC236}">
                <a16:creationId xmlns:a16="http://schemas.microsoft.com/office/drawing/2014/main" id="{D22BEA24-72B2-19BE-85FA-C01F815DBD81}"/>
              </a:ext>
            </a:extLst>
          </p:cNvPr>
          <p:cNvSpPr>
            <a:spLocks noGrp="1"/>
          </p:cNvSpPr>
          <p:nvPr>
            <p:ph type="title"/>
          </p:nvPr>
        </p:nvSpPr>
        <p:spPr>
          <a:xfrm>
            <a:off x="228600" y="76200"/>
            <a:ext cx="7772400" cy="1143000"/>
          </a:xfrm>
        </p:spPr>
        <p:txBody>
          <a:bodyPr/>
          <a:lstStyle/>
          <a:p>
            <a:r>
              <a:rPr lang="en-US" sz="2800" dirty="0"/>
              <a:t>In search of A Dimensionless Parameter for Convection </a:t>
            </a:r>
            <a:endParaRPr lang="en-IN" sz="2800" dirty="0"/>
          </a:p>
        </p:txBody>
      </p:sp>
      <mc:AlternateContent xmlns:mc="http://schemas.openxmlformats.org/markup-compatibility/2006" xmlns:a14="http://schemas.microsoft.com/office/drawing/2010/main">
        <mc:Choice Requires="a14">
          <p:sp>
            <p:nvSpPr>
              <p:cNvPr id="28" name="Object 5">
                <a:extLst>
                  <a:ext uri="{FF2B5EF4-FFF2-40B4-BE49-F238E27FC236}">
                    <a16:creationId xmlns:a16="http://schemas.microsoft.com/office/drawing/2014/main" id="{1897B439-DD4E-76BF-8487-2DD4183815FC}"/>
                  </a:ext>
                </a:extLst>
              </p:cNvPr>
              <p:cNvSpPr txBox="1"/>
              <p:nvPr/>
            </p:nvSpPr>
            <p:spPr bwMode="auto">
              <a:xfrm>
                <a:off x="3878262" y="5114925"/>
                <a:ext cx="3284538" cy="130492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𝑓</m:t>
                      </m:r>
                      <m:d>
                        <m:dPr>
                          <m:ctrlPr>
                            <a:rPr lang="en-IN" i="1">
                              <a:solidFill>
                                <a:srgbClr val="000000"/>
                              </a:solidFill>
                              <a:latin typeface="Cambria Math" panose="02040503050406030204" pitchFamily="18" charset="0"/>
                            </a:rPr>
                          </m:ctrlPr>
                        </m:dPr>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𝑥</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m:t>
                          </m:r>
                          <m:func>
                            <m:funcPr>
                              <m:ctrlPr>
                                <a:rPr lang="en-IN" i="1">
                                  <a:solidFill>
                                    <a:srgbClr val="000000"/>
                                  </a:solidFill>
                                  <a:latin typeface="Cambria Math" panose="02040503050406030204" pitchFamily="18" charset="0"/>
                                </a:rPr>
                              </m:ctrlPr>
                            </m:funcPr>
                            <m:fName>
                              <m:sSub>
                                <m:sSubPr>
                                  <m:ctrlPr>
                                    <a:rPr lang="en-IN" i="1">
                                      <a:solidFill>
                                        <a:srgbClr val="000000"/>
                                      </a:solidFill>
                                      <a:latin typeface="Cambria Math" panose="02040503050406030204" pitchFamily="18" charset="0"/>
                                    </a:rPr>
                                  </m:ctrlPr>
                                </m:sSubPr>
                                <m:e>
                                  <m:r>
                                    <m:rPr>
                                      <m:sty m:val="p"/>
                                    </m:rPr>
                                    <a:rPr lang="en-IN" i="0">
                                      <a:solidFill>
                                        <a:srgbClr val="000000"/>
                                      </a:solidFill>
                                      <a:latin typeface="Cambria Math" panose="02040503050406030204" pitchFamily="18" charset="0"/>
                                    </a:rPr>
                                    <m:t>Re</m:t>
                                  </m:r>
                                </m:e>
                                <m:sub>
                                  <m:r>
                                    <a:rPr lang="en-IN" i="1">
                                      <a:solidFill>
                                        <a:srgbClr val="000000"/>
                                      </a:solidFill>
                                      <a:latin typeface="Cambria Math" panose="02040503050406030204" pitchFamily="18" charset="0"/>
                                    </a:rPr>
                                    <m:t>𝐿</m:t>
                                  </m:r>
                                </m:sub>
                              </m:sSub>
                            </m:fName>
                            <m:e>
                              <m:r>
                                <a:rPr lang="en-IN" i="1">
                                  <a:solidFill>
                                    <a:srgbClr val="000000"/>
                                  </a:solidFill>
                                  <a:latin typeface="Cambria Math" panose="02040503050406030204" pitchFamily="18" charset="0"/>
                                </a:rPr>
                                <m:t>,</m:t>
                              </m:r>
                            </m:e>
                          </m:func>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𝑝</m:t>
                                  </m:r>
                                </m:e>
                                <m:sup>
                                  <m:r>
                                    <a:rPr lang="en-IN" i="1">
                                      <a:solidFill>
                                        <a:srgbClr val="000000"/>
                                      </a:solidFill>
                                      <a:latin typeface="Cambria Math" panose="02040503050406030204" pitchFamily="18" charset="0"/>
                                    </a:rPr>
                                    <m:t>∗</m:t>
                                  </m:r>
                                </m:sup>
                              </m:sSup>
                            </m:num>
                            <m:den>
                              <m:r>
                                <a:rPr lang="en-IN" i="1">
                                  <a:solidFill>
                                    <a:srgbClr val="000000"/>
                                  </a:solidFill>
                                  <a:latin typeface="Cambria Math" panose="02040503050406030204" pitchFamily="18" charset="0"/>
                                </a:rPr>
                                <m:t>𝑑</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𝑥</m:t>
                                  </m:r>
                                </m:e>
                                <m:sup>
                                  <m:r>
                                    <a:rPr lang="en-IN" i="1">
                                      <a:solidFill>
                                        <a:srgbClr val="000000"/>
                                      </a:solidFill>
                                      <a:latin typeface="Cambria Math" panose="02040503050406030204" pitchFamily="18" charset="0"/>
                                    </a:rPr>
                                    <m:t>∗</m:t>
                                  </m:r>
                                </m:sup>
                              </m:sSup>
                            </m:den>
                          </m:f>
                          <m:r>
                            <a:rPr lang="en-IN" i="1">
                              <a:solidFill>
                                <a:srgbClr val="000000"/>
                              </a:solidFill>
                              <a:latin typeface="Cambria Math" panose="02040503050406030204" pitchFamily="18" charset="0"/>
                            </a:rPr>
                            <m:t>,</m:t>
                          </m:r>
                          <m:r>
                            <m:rPr>
                              <m:sty m:val="p"/>
                            </m:rPr>
                            <a:rPr lang="en-IN" i="0">
                              <a:solidFill>
                                <a:srgbClr val="000000"/>
                              </a:solidFill>
                              <a:latin typeface="Cambria Math" panose="02040503050406030204" pitchFamily="18" charset="0"/>
                            </a:rPr>
                            <m:t>Pr</m:t>
                          </m:r>
                        </m:e>
                      </m:d>
                    </m:oMath>
                  </m:oMathPara>
                </a14:m>
                <a:endParaRPr lang="en-IN" dirty="0"/>
              </a:p>
            </p:txBody>
          </p:sp>
        </mc:Choice>
        <mc:Fallback xmlns="">
          <p:sp>
            <p:nvSpPr>
              <p:cNvPr id="28" name="Object 5">
                <a:extLst>
                  <a:ext uri="{FF2B5EF4-FFF2-40B4-BE49-F238E27FC236}">
                    <a16:creationId xmlns:a16="http://schemas.microsoft.com/office/drawing/2014/main" id="{1897B439-DD4E-76BF-8487-2DD4183815FC}"/>
                  </a:ext>
                </a:extLst>
              </p:cNvPr>
              <p:cNvSpPr txBox="1">
                <a:spLocks noRot="1" noChangeAspect="1" noMove="1" noResize="1" noEditPoints="1" noAdjustHandles="1" noChangeArrowheads="1" noChangeShapeType="1" noTextEdit="1"/>
              </p:cNvSpPr>
              <p:nvPr/>
            </p:nvSpPr>
            <p:spPr bwMode="auto">
              <a:xfrm>
                <a:off x="3878262" y="5114925"/>
                <a:ext cx="3284538" cy="1304925"/>
              </a:xfrm>
              <a:prstGeom prst="rect">
                <a:avLst/>
              </a:prstGeom>
              <a:blipFill>
                <a:blip r:embed="rId7"/>
                <a:stretch>
                  <a:fillRect/>
                </a:stretch>
              </a:blipFill>
              <a:ln>
                <a:noFill/>
              </a:ln>
              <a:effectLst/>
            </p:spPr>
            <p:txBody>
              <a:bodyPr/>
              <a:lstStyle/>
              <a:p>
                <a:r>
                  <a:rPr lang="en-IN">
                    <a:noFill/>
                  </a:rPr>
                  <a:t> </a:t>
                </a:r>
              </a:p>
            </p:txBody>
          </p:sp>
        </mc:Fallback>
      </mc:AlternateContent>
      <mc:AlternateContent xmlns:mc="http://schemas.openxmlformats.org/markup-compatibility/2006" xmlns:p14="http://schemas.microsoft.com/office/powerpoint/2010/main">
        <mc:Choice Requires="p14">
          <p:contentPart p14:bwMode="auto" r:id="rId8">
            <p14:nvContentPartPr>
              <p14:cNvPr id="20" name="Ink 19">
                <a:extLst>
                  <a:ext uri="{FF2B5EF4-FFF2-40B4-BE49-F238E27FC236}">
                    <a16:creationId xmlns:a16="http://schemas.microsoft.com/office/drawing/2014/main" id="{869DCD30-95B5-5346-29DD-C6E9F7549C29}"/>
                  </a:ext>
                </a:extLst>
              </p14:cNvPr>
              <p14:cNvContentPartPr/>
              <p14:nvPr/>
            </p14:nvContentPartPr>
            <p14:xfrm>
              <a:off x="2382480" y="4868280"/>
              <a:ext cx="1124640" cy="1258920"/>
            </p14:xfrm>
          </p:contentPart>
        </mc:Choice>
        <mc:Fallback xmlns="">
          <p:pic>
            <p:nvPicPr>
              <p:cNvPr id="20" name="Ink 19">
                <a:extLst>
                  <a:ext uri="{FF2B5EF4-FFF2-40B4-BE49-F238E27FC236}">
                    <a16:creationId xmlns:a16="http://schemas.microsoft.com/office/drawing/2014/main" id="{869DCD30-95B5-5346-29DD-C6E9F7549C29}"/>
                  </a:ext>
                </a:extLst>
              </p:cNvPr>
              <p:cNvPicPr/>
              <p:nvPr/>
            </p:nvPicPr>
            <p:blipFill>
              <a:blip r:embed="rId9"/>
              <a:stretch>
                <a:fillRect/>
              </a:stretch>
            </p:blipFill>
            <p:spPr>
              <a:xfrm>
                <a:off x="2373120" y="4858920"/>
                <a:ext cx="1143360" cy="127764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71394"/>
                                        </p:tgtEl>
                                        <p:attrNameLst>
                                          <p:attrName>style.visibility</p:attrName>
                                        </p:attrNameLst>
                                      </p:cBhvr>
                                      <p:to>
                                        <p:strVal val="visible"/>
                                      </p:to>
                                    </p:set>
                                    <p:animEffect transition="in" filter="circle(in)">
                                      <p:cBhvr>
                                        <p:cTn id="7" dur="750"/>
                                        <p:tgtEl>
                                          <p:spTgt spid="57139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71395"/>
                                        </p:tgtEl>
                                        <p:attrNameLst>
                                          <p:attrName>style.visibility</p:attrName>
                                        </p:attrNameLst>
                                      </p:cBhvr>
                                      <p:to>
                                        <p:strVal val="visible"/>
                                      </p:to>
                                    </p:set>
                                    <p:animEffect transition="in" filter="circle(in)">
                                      <p:cBhvr>
                                        <p:cTn id="12" dur="750"/>
                                        <p:tgtEl>
                                          <p:spTgt spid="57139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71396"/>
                                        </p:tgtEl>
                                        <p:attrNameLst>
                                          <p:attrName>style.visibility</p:attrName>
                                        </p:attrNameLst>
                                      </p:cBhvr>
                                      <p:to>
                                        <p:strVal val="visible"/>
                                      </p:to>
                                    </p:set>
                                    <p:animEffect transition="in" filter="circle(in)">
                                      <p:cBhvr>
                                        <p:cTn id="17" dur="750"/>
                                        <p:tgtEl>
                                          <p:spTgt spid="571396"/>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571397"/>
                                        </p:tgtEl>
                                        <p:attrNameLst>
                                          <p:attrName>style.visibility</p:attrName>
                                        </p:attrNameLst>
                                      </p:cBhvr>
                                      <p:to>
                                        <p:strVal val="visible"/>
                                      </p:to>
                                    </p:set>
                                    <p:animEffect transition="in" filter="circle(in)">
                                      <p:cBhvr>
                                        <p:cTn id="22" dur="750"/>
                                        <p:tgtEl>
                                          <p:spTgt spid="571397"/>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circle(in)">
                                      <p:cBhvr>
                                        <p:cTn id="27" dur="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1394" grpId="0"/>
      <p:bldP spid="571395" grpId="0"/>
      <p:bldP spid="571396" grpId="0"/>
      <p:bldP spid="571397"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8" name="Text Box 2">
            <a:extLst>
              <a:ext uri="{FF2B5EF4-FFF2-40B4-BE49-F238E27FC236}">
                <a16:creationId xmlns:a16="http://schemas.microsoft.com/office/drawing/2014/main" id="{D949A9F2-2702-83D0-D196-374BFAA6C11A}"/>
              </a:ext>
            </a:extLst>
          </p:cNvPr>
          <p:cNvSpPr txBox="1">
            <a:spLocks noChangeArrowheads="1"/>
          </p:cNvSpPr>
          <p:nvPr/>
        </p:nvSpPr>
        <p:spPr bwMode="auto">
          <a:xfrm>
            <a:off x="533400" y="1311275"/>
            <a:ext cx="7969250" cy="8223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0" dirty="0"/>
              <a:t>This dimensionless temperature gradient at the wall is named as</a:t>
            </a:r>
          </a:p>
          <a:p>
            <a:r>
              <a:rPr lang="en-US" altLang="en-US" b="0" dirty="0"/>
              <a:t>Nusselt Number:</a:t>
            </a:r>
          </a:p>
        </p:txBody>
      </p:sp>
      <mc:AlternateContent xmlns:mc="http://schemas.openxmlformats.org/markup-compatibility/2006" xmlns:a14="http://schemas.microsoft.com/office/drawing/2010/main">
        <mc:Choice Requires="a14">
          <p:sp>
            <p:nvSpPr>
              <p:cNvPr id="572419" name="Object 3">
                <a:extLst>
                  <a:ext uri="{FF2B5EF4-FFF2-40B4-BE49-F238E27FC236}">
                    <a16:creationId xmlns:a16="http://schemas.microsoft.com/office/drawing/2014/main" id="{DBF76270-213A-E850-9E4E-7E2BFC923443}"/>
                  </a:ext>
                </a:extLst>
              </p:cNvPr>
              <p:cNvSpPr txBox="1"/>
              <p:nvPr/>
            </p:nvSpPr>
            <p:spPr bwMode="auto">
              <a:xfrm>
                <a:off x="1143000" y="2130425"/>
                <a:ext cx="6858000" cy="206057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𝑁𝑢</m:t>
                      </m:r>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h𝐿</m:t>
                          </m:r>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𝑘</m:t>
                              </m:r>
                            </m:e>
                            <m:sub>
                              <m:r>
                                <a:rPr lang="en-IN" i="1">
                                  <a:solidFill>
                                    <a:srgbClr val="000000"/>
                                  </a:solidFill>
                                  <a:latin typeface="Cambria Math" panose="02040503050406030204" pitchFamily="18" charset="0"/>
                                </a:rPr>
                                <m:t>𝑓𝑙𝑢𝑖𝑑</m:t>
                              </m:r>
                            </m:sub>
                          </m:sSub>
                        </m:den>
                      </m:f>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𝐿</m:t>
                              </m:r>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𝑘</m:t>
                                  </m:r>
                                </m:e>
                                <m:sub>
                                  <m:r>
                                    <a:rPr lang="en-IN" i="1">
                                      <a:solidFill>
                                        <a:srgbClr val="000000"/>
                                      </a:solidFill>
                                      <a:latin typeface="Cambria Math" panose="02040503050406030204" pitchFamily="18" charset="0"/>
                                    </a:rPr>
                                    <m:t>𝑓𝑙𝑢𝑖𝑑</m:t>
                                  </m:r>
                                </m:sub>
                              </m:sSub>
                            </m:den>
                          </m:f>
                        </m:num>
                        <m:den>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h</m:t>
                              </m:r>
                            </m:den>
                          </m:f>
                        </m:den>
                      </m:f>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m:rPr>
                              <m:nor/>
                            </m:rPr>
                            <a:rPr lang="en-IN" i="0">
                              <a:solidFill>
                                <a:srgbClr val="000000"/>
                              </a:solidFill>
                              <a:latin typeface="Cambria Math" panose="02040503050406030204" pitchFamily="18" charset="0"/>
                            </a:rPr>
                            <m:t>Conduction</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resistance</m:t>
                          </m:r>
                        </m:num>
                        <m:den>
                          <m:r>
                            <m:rPr>
                              <m:nor/>
                            </m:rPr>
                            <a:rPr lang="en-IN" i="0">
                              <a:solidFill>
                                <a:srgbClr val="000000"/>
                              </a:solidFill>
                              <a:latin typeface="Cambria Math" panose="02040503050406030204" pitchFamily="18" charset="0"/>
                            </a:rPr>
                            <m:t>Convection</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resistance</m:t>
                          </m:r>
                        </m:den>
                      </m:f>
                    </m:oMath>
                  </m:oMathPara>
                </a14:m>
                <a:endParaRPr lang="en-IN"/>
              </a:p>
            </p:txBody>
          </p:sp>
        </mc:Choice>
        <mc:Fallback xmlns="">
          <p:sp>
            <p:nvSpPr>
              <p:cNvPr id="572419" name="Object 3">
                <a:extLst>
                  <a:ext uri="{FF2B5EF4-FFF2-40B4-BE49-F238E27FC236}">
                    <a16:creationId xmlns:a16="http://schemas.microsoft.com/office/drawing/2014/main" id="{DBF76270-213A-E850-9E4E-7E2BFC923443}"/>
                  </a:ext>
                </a:extLst>
              </p:cNvPr>
              <p:cNvSpPr txBox="1">
                <a:spLocks noRot="1" noChangeAspect="1" noMove="1" noResize="1" noEditPoints="1" noAdjustHandles="1" noChangeArrowheads="1" noChangeShapeType="1" noTextEdit="1"/>
              </p:cNvSpPr>
              <p:nvPr/>
            </p:nvSpPr>
            <p:spPr bwMode="auto">
              <a:xfrm>
                <a:off x="1143000" y="2130425"/>
                <a:ext cx="6858000" cy="2060575"/>
              </a:xfrm>
              <a:prstGeom prst="rect">
                <a:avLst/>
              </a:prstGeom>
              <a:blipFill>
                <a:blip r:embed="rId2"/>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72420" name="Object 4">
                <a:extLst>
                  <a:ext uri="{FF2B5EF4-FFF2-40B4-BE49-F238E27FC236}">
                    <a16:creationId xmlns:a16="http://schemas.microsoft.com/office/drawing/2014/main" id="{5FBFB138-2F80-FCA8-6668-305BBA0ACD75}"/>
                  </a:ext>
                </a:extLst>
              </p:cNvPr>
              <p:cNvSpPr txBox="1"/>
              <p:nvPr/>
            </p:nvSpPr>
            <p:spPr bwMode="auto">
              <a:xfrm>
                <a:off x="1009650" y="4038600"/>
                <a:ext cx="6829425" cy="130492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𝑁𝑢</m:t>
                      </m:r>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𝜕𝜃</m:t>
                                  </m:r>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den>
                              </m:f>
                            </m:e>
                          </m:d>
                        </m:e>
                        <m:sub>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=0</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h𝐿</m:t>
                          </m:r>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𝑘</m:t>
                              </m:r>
                            </m:e>
                            <m:sub>
                              <m:r>
                                <a:rPr lang="en-IN" i="1">
                                  <a:solidFill>
                                    <a:srgbClr val="000000"/>
                                  </a:solidFill>
                                  <a:latin typeface="Cambria Math" panose="02040503050406030204" pitchFamily="18" charset="0"/>
                                </a:rPr>
                                <m:t>𝑓𝑙𝑢𝑖𝑑</m:t>
                              </m:r>
                            </m:sub>
                          </m:sSub>
                        </m:den>
                      </m:f>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𝑓</m:t>
                      </m:r>
                      <m:d>
                        <m:dPr>
                          <m:ctrlPr>
                            <a:rPr lang="en-IN" i="1">
                              <a:solidFill>
                                <a:srgbClr val="000000"/>
                              </a:solidFill>
                              <a:latin typeface="Cambria Math" panose="02040503050406030204" pitchFamily="18" charset="0"/>
                            </a:rPr>
                          </m:ctrlPr>
                        </m:dPr>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𝑥</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m:t>
                          </m:r>
                          <m:func>
                            <m:funcPr>
                              <m:ctrlPr>
                                <a:rPr lang="en-IN" i="1">
                                  <a:solidFill>
                                    <a:srgbClr val="000000"/>
                                  </a:solidFill>
                                  <a:latin typeface="Cambria Math" panose="02040503050406030204" pitchFamily="18" charset="0"/>
                                </a:rPr>
                              </m:ctrlPr>
                            </m:funcPr>
                            <m:fName>
                              <m:sSub>
                                <m:sSubPr>
                                  <m:ctrlPr>
                                    <a:rPr lang="en-IN" i="1">
                                      <a:solidFill>
                                        <a:srgbClr val="000000"/>
                                      </a:solidFill>
                                      <a:latin typeface="Cambria Math" panose="02040503050406030204" pitchFamily="18" charset="0"/>
                                    </a:rPr>
                                  </m:ctrlPr>
                                </m:sSubPr>
                                <m:e>
                                  <m:r>
                                    <m:rPr>
                                      <m:sty m:val="p"/>
                                    </m:rPr>
                                    <a:rPr lang="en-IN" i="0">
                                      <a:solidFill>
                                        <a:srgbClr val="000000"/>
                                      </a:solidFill>
                                      <a:latin typeface="Cambria Math" panose="02040503050406030204" pitchFamily="18" charset="0"/>
                                    </a:rPr>
                                    <m:t>Re</m:t>
                                  </m:r>
                                </m:e>
                                <m:sub>
                                  <m:r>
                                    <a:rPr lang="en-IN" i="1">
                                      <a:solidFill>
                                        <a:srgbClr val="000000"/>
                                      </a:solidFill>
                                      <a:latin typeface="Cambria Math" panose="02040503050406030204" pitchFamily="18" charset="0"/>
                                    </a:rPr>
                                    <m:t>𝐿</m:t>
                                  </m:r>
                                </m:sub>
                              </m:sSub>
                            </m:fName>
                            <m:e>
                              <m:r>
                                <a:rPr lang="en-IN" i="1">
                                  <a:solidFill>
                                    <a:srgbClr val="000000"/>
                                  </a:solidFill>
                                  <a:latin typeface="Cambria Math" panose="02040503050406030204" pitchFamily="18" charset="0"/>
                                </a:rPr>
                                <m:t>,</m:t>
                              </m:r>
                            </m:e>
                          </m:func>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𝑝</m:t>
                                  </m:r>
                                </m:e>
                                <m:sup>
                                  <m:r>
                                    <a:rPr lang="en-IN" i="1">
                                      <a:solidFill>
                                        <a:srgbClr val="000000"/>
                                      </a:solidFill>
                                      <a:latin typeface="Cambria Math" panose="02040503050406030204" pitchFamily="18" charset="0"/>
                                    </a:rPr>
                                    <m:t>∗</m:t>
                                  </m:r>
                                </m:sup>
                              </m:sSup>
                            </m:num>
                            <m:den>
                              <m:r>
                                <a:rPr lang="en-IN" i="1">
                                  <a:solidFill>
                                    <a:srgbClr val="000000"/>
                                  </a:solidFill>
                                  <a:latin typeface="Cambria Math" panose="02040503050406030204" pitchFamily="18" charset="0"/>
                                </a:rPr>
                                <m:t>𝑑</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𝑥</m:t>
                                  </m:r>
                                </m:e>
                                <m:sup>
                                  <m:r>
                                    <a:rPr lang="en-IN" i="1">
                                      <a:solidFill>
                                        <a:srgbClr val="000000"/>
                                      </a:solidFill>
                                      <a:latin typeface="Cambria Math" panose="02040503050406030204" pitchFamily="18" charset="0"/>
                                    </a:rPr>
                                    <m:t>∗</m:t>
                                  </m:r>
                                </m:sup>
                              </m:sSup>
                            </m:den>
                          </m:f>
                          <m:r>
                            <a:rPr lang="en-IN" i="1">
                              <a:solidFill>
                                <a:srgbClr val="000000"/>
                              </a:solidFill>
                              <a:latin typeface="Cambria Math" panose="02040503050406030204" pitchFamily="18" charset="0"/>
                            </a:rPr>
                            <m:t>,</m:t>
                          </m:r>
                          <m:r>
                            <m:rPr>
                              <m:sty m:val="p"/>
                            </m:rPr>
                            <a:rPr lang="en-IN" i="0">
                              <a:solidFill>
                                <a:srgbClr val="000000"/>
                              </a:solidFill>
                              <a:latin typeface="Cambria Math" panose="02040503050406030204" pitchFamily="18" charset="0"/>
                            </a:rPr>
                            <m:t>Pr</m:t>
                          </m:r>
                        </m:e>
                      </m:d>
                    </m:oMath>
                  </m:oMathPara>
                </a14:m>
                <a:endParaRPr lang="en-IN" dirty="0"/>
              </a:p>
            </p:txBody>
          </p:sp>
        </mc:Choice>
        <mc:Fallback xmlns="">
          <p:sp>
            <p:nvSpPr>
              <p:cNvPr id="572420" name="Object 4">
                <a:extLst>
                  <a:ext uri="{FF2B5EF4-FFF2-40B4-BE49-F238E27FC236}">
                    <a16:creationId xmlns:a16="http://schemas.microsoft.com/office/drawing/2014/main" id="{5FBFB138-2F80-FCA8-6668-305BBA0ACD75}"/>
                  </a:ext>
                </a:extLst>
              </p:cNvPr>
              <p:cNvSpPr txBox="1">
                <a:spLocks noRot="1" noChangeAspect="1" noMove="1" noResize="1" noEditPoints="1" noAdjustHandles="1" noChangeArrowheads="1" noChangeShapeType="1" noTextEdit="1"/>
              </p:cNvSpPr>
              <p:nvPr/>
            </p:nvSpPr>
            <p:spPr bwMode="auto">
              <a:xfrm>
                <a:off x="1009650" y="4038600"/>
                <a:ext cx="6829425" cy="1304925"/>
              </a:xfrm>
              <a:prstGeom prst="rect">
                <a:avLst/>
              </a:prstGeom>
              <a:blipFill>
                <a:blip r:embed="rId3"/>
                <a:stretch>
                  <a:fillRect/>
                </a:stretch>
              </a:blipFill>
              <a:ln>
                <a:noFill/>
              </a:ln>
              <a:effectLst/>
            </p:spPr>
            <p:txBody>
              <a:bodyPr/>
              <a:lstStyle/>
              <a:p>
                <a:r>
                  <a:rPr lang="en-IN">
                    <a:noFill/>
                  </a:rPr>
                  <a:t> </a:t>
                </a:r>
              </a:p>
            </p:txBody>
          </p:sp>
        </mc:Fallback>
      </mc:AlternateContent>
      <p:sp>
        <p:nvSpPr>
          <p:cNvPr id="572421" name="Text Box 5">
            <a:extLst>
              <a:ext uri="{FF2B5EF4-FFF2-40B4-BE49-F238E27FC236}">
                <a16:creationId xmlns:a16="http://schemas.microsoft.com/office/drawing/2014/main" id="{791868CD-5A67-38D4-8D4E-A5B4A9248D48}"/>
              </a:ext>
            </a:extLst>
          </p:cNvPr>
          <p:cNvSpPr txBox="1">
            <a:spLocks noChangeArrowheads="1"/>
          </p:cNvSpPr>
          <p:nvPr/>
        </p:nvSpPr>
        <p:spPr bwMode="auto">
          <a:xfrm>
            <a:off x="1325562" y="5410200"/>
            <a:ext cx="2941638"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0"/>
              <a:t>Local Nusselt Number</a:t>
            </a:r>
          </a:p>
        </p:txBody>
      </p:sp>
      <p:grpSp>
        <p:nvGrpSpPr>
          <p:cNvPr id="2" name="Group 38">
            <a:extLst>
              <a:ext uri="{FF2B5EF4-FFF2-40B4-BE49-F238E27FC236}">
                <a16:creationId xmlns:a16="http://schemas.microsoft.com/office/drawing/2014/main" id="{5E26552D-9D3F-D2D0-C7AE-20B1F6B38069}"/>
              </a:ext>
            </a:extLst>
          </p:cNvPr>
          <p:cNvGrpSpPr>
            <a:grpSpLocks/>
          </p:cNvGrpSpPr>
          <p:nvPr/>
        </p:nvGrpSpPr>
        <p:grpSpPr bwMode="auto">
          <a:xfrm>
            <a:off x="0" y="-6927"/>
            <a:ext cx="9144000" cy="6858000"/>
            <a:chOff x="0" y="0"/>
            <a:chExt cx="9144000" cy="6858000"/>
          </a:xfrm>
        </p:grpSpPr>
        <p:grpSp>
          <p:nvGrpSpPr>
            <p:cNvPr id="3" name="Group 19">
              <a:extLst>
                <a:ext uri="{FF2B5EF4-FFF2-40B4-BE49-F238E27FC236}">
                  <a16:creationId xmlns:a16="http://schemas.microsoft.com/office/drawing/2014/main" id="{85091A9D-D2A1-DD66-EB6B-746DBE19C896}"/>
                </a:ext>
              </a:extLst>
            </p:cNvPr>
            <p:cNvGrpSpPr>
              <a:grpSpLocks/>
            </p:cNvGrpSpPr>
            <p:nvPr/>
          </p:nvGrpSpPr>
          <p:grpSpPr bwMode="auto">
            <a:xfrm>
              <a:off x="0" y="0"/>
              <a:ext cx="9144000" cy="6858000"/>
              <a:chOff x="0" y="0"/>
              <a:chExt cx="9144000" cy="6858000"/>
            </a:xfrm>
          </p:grpSpPr>
          <p:grpSp>
            <p:nvGrpSpPr>
              <p:cNvPr id="5" name="Group 4">
                <a:extLst>
                  <a:ext uri="{FF2B5EF4-FFF2-40B4-BE49-F238E27FC236}">
                    <a16:creationId xmlns:a16="http://schemas.microsoft.com/office/drawing/2014/main" id="{3B8E7C1E-26B6-099D-3F12-690390BA0267}"/>
                  </a:ext>
                </a:extLst>
              </p:cNvPr>
              <p:cNvGrpSpPr>
                <a:grpSpLocks/>
              </p:cNvGrpSpPr>
              <p:nvPr/>
            </p:nvGrpSpPr>
            <p:grpSpPr bwMode="auto">
              <a:xfrm>
                <a:off x="0" y="0"/>
                <a:ext cx="9144000" cy="6858000"/>
                <a:chOff x="0" y="0"/>
                <a:chExt cx="5760" cy="4320"/>
              </a:xfrm>
            </p:grpSpPr>
            <p:grpSp>
              <p:nvGrpSpPr>
                <p:cNvPr id="7" name="Group 6">
                  <a:extLst>
                    <a:ext uri="{FF2B5EF4-FFF2-40B4-BE49-F238E27FC236}">
                      <a16:creationId xmlns:a16="http://schemas.microsoft.com/office/drawing/2014/main" id="{B4F5E092-22EE-15A4-0B3B-DD16A892C7A0}"/>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86E1306D-B1AF-3A60-48C6-2BFCEC2666B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A38818DC-9EB8-B689-657D-E6E29756DBC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773A23B4-2207-2996-CAE3-1338E730E92C}"/>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3DEBC571-E654-376B-07B1-11C8B302D29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A4BD9CFB-12F5-20FD-25E1-E0E3C53CB20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BA4BAC9F-F7E8-0AE0-9B27-E2D7181020B9}"/>
                    </a:ext>
                  </a:extLst>
                </p:cNvPr>
                <p:cNvGrpSpPr>
                  <a:grpSpLocks/>
                </p:cNvGrpSpPr>
                <p:nvPr/>
              </p:nvGrpSpPr>
              <p:grpSpPr bwMode="auto">
                <a:xfrm>
                  <a:off x="144" y="0"/>
                  <a:ext cx="5616" cy="144"/>
                  <a:chOff x="96" y="-48"/>
                  <a:chExt cx="5520" cy="144"/>
                </a:xfrm>
              </p:grpSpPr>
              <p:sp>
                <p:nvSpPr>
                  <p:cNvPr id="13" name="Rectangle 12">
                    <a:extLst>
                      <a:ext uri="{FF2B5EF4-FFF2-40B4-BE49-F238E27FC236}">
                        <a16:creationId xmlns:a16="http://schemas.microsoft.com/office/drawing/2014/main" id="{BBA8C261-592E-8148-8456-DDAD523A197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F39C6F9C-CFB6-9220-4801-6C594B15F6B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8CED0B0F-BC5F-1602-1435-0BFCA54A98A0}"/>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02FCA06F-025B-ED29-41F7-7300CCE35DC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CD94A2B4-AD82-1289-5687-A731F7C1564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6A77BD2B-2DBF-9276-6628-02484F3964B7}"/>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001BDD9B-2046-F4BE-8C6E-C1F276AB4D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Title 18">
            <a:extLst>
              <a:ext uri="{FF2B5EF4-FFF2-40B4-BE49-F238E27FC236}">
                <a16:creationId xmlns:a16="http://schemas.microsoft.com/office/drawing/2014/main" id="{00957BE2-319C-6BDC-8F50-4095EFBAAE0E}"/>
              </a:ext>
            </a:extLst>
          </p:cNvPr>
          <p:cNvSpPr txBox="1">
            <a:spLocks/>
          </p:cNvSpPr>
          <p:nvPr/>
        </p:nvSpPr>
        <p:spPr>
          <a:xfrm>
            <a:off x="76200" y="76200"/>
            <a:ext cx="77724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a:lstStyle>
          <a:p>
            <a:r>
              <a:rPr lang="en-US" sz="2800" kern="0"/>
              <a:t>In search of A Dimensionless Parameter for Convection </a:t>
            </a:r>
            <a:endParaRPr lang="en-IN" sz="2800" kern="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72418"/>
                                        </p:tgtEl>
                                        <p:attrNameLst>
                                          <p:attrName>style.visibility</p:attrName>
                                        </p:attrNameLst>
                                      </p:cBhvr>
                                      <p:to>
                                        <p:strVal val="visible"/>
                                      </p:to>
                                    </p:set>
                                    <p:anim calcmode="lin" valueType="num">
                                      <p:cBhvr additive="base">
                                        <p:cTn id="7" dur="500" fill="hold"/>
                                        <p:tgtEl>
                                          <p:spTgt spid="572418"/>
                                        </p:tgtEl>
                                        <p:attrNameLst>
                                          <p:attrName>ppt_x</p:attrName>
                                        </p:attrNameLst>
                                      </p:cBhvr>
                                      <p:tavLst>
                                        <p:tav tm="0">
                                          <p:val>
                                            <p:strVal val="#ppt_x"/>
                                          </p:val>
                                        </p:tav>
                                        <p:tav tm="100000">
                                          <p:val>
                                            <p:strVal val="#ppt_x"/>
                                          </p:val>
                                        </p:tav>
                                      </p:tavLst>
                                    </p:anim>
                                    <p:anim calcmode="lin" valueType="num">
                                      <p:cBhvr additive="base">
                                        <p:cTn id="8" dur="500" fill="hold"/>
                                        <p:tgtEl>
                                          <p:spTgt spid="5724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572419"/>
                                        </p:tgtEl>
                                        <p:attrNameLst>
                                          <p:attrName>style.visibility</p:attrName>
                                        </p:attrNameLst>
                                      </p:cBhvr>
                                      <p:to>
                                        <p:strVal val="visible"/>
                                      </p:to>
                                    </p:set>
                                    <p:animEffect transition="in" filter="circle(in)">
                                      <p:cBhvr>
                                        <p:cTn id="13" dur="750"/>
                                        <p:tgtEl>
                                          <p:spTgt spid="572419"/>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572420"/>
                                        </p:tgtEl>
                                        <p:attrNameLst>
                                          <p:attrName>style.visibility</p:attrName>
                                        </p:attrNameLst>
                                      </p:cBhvr>
                                      <p:to>
                                        <p:strVal val="visible"/>
                                      </p:to>
                                    </p:set>
                                    <p:animEffect transition="in" filter="circle(in)">
                                      <p:cBhvr>
                                        <p:cTn id="18" dur="750"/>
                                        <p:tgtEl>
                                          <p:spTgt spid="572420"/>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72421"/>
                                        </p:tgtEl>
                                        <p:attrNameLst>
                                          <p:attrName>style.visibility</p:attrName>
                                        </p:attrNameLst>
                                      </p:cBhvr>
                                      <p:to>
                                        <p:strVal val="visible"/>
                                      </p:to>
                                    </p:set>
                                    <p:anim calcmode="lin" valueType="num">
                                      <p:cBhvr additive="base">
                                        <p:cTn id="23" dur="500" fill="hold"/>
                                        <p:tgtEl>
                                          <p:spTgt spid="572421"/>
                                        </p:tgtEl>
                                        <p:attrNameLst>
                                          <p:attrName>ppt_x</p:attrName>
                                        </p:attrNameLst>
                                      </p:cBhvr>
                                      <p:tavLst>
                                        <p:tav tm="0">
                                          <p:val>
                                            <p:strVal val="#ppt_x"/>
                                          </p:val>
                                        </p:tav>
                                        <p:tav tm="100000">
                                          <p:val>
                                            <p:strVal val="#ppt_x"/>
                                          </p:val>
                                        </p:tav>
                                      </p:tavLst>
                                    </p:anim>
                                    <p:anim calcmode="lin" valueType="num">
                                      <p:cBhvr additive="base">
                                        <p:cTn id="24" dur="500" fill="hold"/>
                                        <p:tgtEl>
                                          <p:spTgt spid="5724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2418" grpId="0"/>
      <p:bldP spid="572419" grpId="0"/>
      <p:bldP spid="572420" grpId="0"/>
      <p:bldP spid="5724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834EB-A4EA-A303-672A-CE8B7249B80D}"/>
              </a:ext>
            </a:extLst>
          </p:cNvPr>
          <p:cNvSpPr>
            <a:spLocks noGrp="1"/>
          </p:cNvSpPr>
          <p:nvPr>
            <p:ph type="title"/>
          </p:nvPr>
        </p:nvSpPr>
        <p:spPr>
          <a:xfrm>
            <a:off x="304800" y="76200"/>
            <a:ext cx="7391400" cy="1143000"/>
          </a:xfrm>
        </p:spPr>
        <p:txBody>
          <a:bodyPr/>
          <a:lstStyle/>
          <a:p>
            <a:r>
              <a:rPr lang="en-US" sz="2800" dirty="0"/>
              <a:t>20</a:t>
            </a:r>
            <a:r>
              <a:rPr lang="en-US" sz="2800" baseline="30000" dirty="0"/>
              <a:t>th</a:t>
            </a:r>
            <a:r>
              <a:rPr lang="en-US" sz="2800" dirty="0"/>
              <a:t> Century Convective Heat Transfer</a:t>
            </a:r>
            <a:endParaRPr lang="en-IN" sz="2800" dirty="0"/>
          </a:p>
        </p:txBody>
      </p:sp>
      <p:sp>
        <p:nvSpPr>
          <p:cNvPr id="3" name="Content Placeholder 2">
            <a:extLst>
              <a:ext uri="{FF2B5EF4-FFF2-40B4-BE49-F238E27FC236}">
                <a16:creationId xmlns:a16="http://schemas.microsoft.com/office/drawing/2014/main" id="{189C83E8-794B-014C-E73C-D2010F19B37A}"/>
              </a:ext>
            </a:extLst>
          </p:cNvPr>
          <p:cNvSpPr>
            <a:spLocks noGrp="1"/>
          </p:cNvSpPr>
          <p:nvPr>
            <p:ph idx="1"/>
          </p:nvPr>
        </p:nvSpPr>
        <p:spPr>
          <a:xfrm>
            <a:off x="304800" y="1261234"/>
            <a:ext cx="8686800" cy="5037205"/>
          </a:xfrm>
        </p:spPr>
        <p:txBody>
          <a:bodyPr/>
          <a:lstStyle/>
          <a:p>
            <a:r>
              <a:rPr lang="en-IN" sz="2400" dirty="0"/>
              <a:t>Introduction: Application of convective heat transfer, Foundations of heat transfer </a:t>
            </a:r>
          </a:p>
          <a:p>
            <a:r>
              <a:rPr lang="en-IN" sz="2400" dirty="0">
                <a:solidFill>
                  <a:srgbClr val="0070C0"/>
                </a:solidFill>
              </a:rPr>
              <a:t>Governing Equations: Derivation of energy equation, Derivation of boundary layer equation, Derivation of boundary layer energy equation.</a:t>
            </a:r>
          </a:p>
          <a:p>
            <a:r>
              <a:rPr lang="en-IN" sz="2400" dirty="0"/>
              <a:t>Convection in Laminar Boundary: Blasius solution: similarity method, </a:t>
            </a:r>
            <a:r>
              <a:rPr lang="en-IN" sz="2400" dirty="0" err="1"/>
              <a:t>Pohlhausen</a:t>
            </a:r>
            <a:r>
              <a:rPr lang="en-IN" sz="2400" dirty="0"/>
              <a:t> solution: similarity method, </a:t>
            </a:r>
            <a:r>
              <a:rPr lang="en-IN" sz="2400" dirty="0" err="1"/>
              <a:t>Pohlhausen</a:t>
            </a:r>
            <a:r>
              <a:rPr lang="en-IN" sz="2400" dirty="0"/>
              <a:t> solution: heat transfer parameters, Falkner-</a:t>
            </a:r>
            <a:r>
              <a:rPr lang="en-IN" sz="2400" dirty="0" err="1"/>
              <a:t>Skan</a:t>
            </a:r>
            <a:r>
              <a:rPr lang="en-IN" sz="2400" dirty="0"/>
              <a:t> equation: Boundary layer flow over a wedge.</a:t>
            </a:r>
          </a:p>
          <a:p>
            <a:r>
              <a:rPr lang="en-IN" sz="2400" dirty="0"/>
              <a:t>Laminar BL flow over flat plate: Uniform surface temperature, Laminar BL flow over flat plate: Uniform surface heat flux, Solution of example problems.</a:t>
            </a:r>
          </a:p>
        </p:txBody>
      </p:sp>
      <p:grpSp>
        <p:nvGrpSpPr>
          <p:cNvPr id="4" name="Group 38">
            <a:extLst>
              <a:ext uri="{FF2B5EF4-FFF2-40B4-BE49-F238E27FC236}">
                <a16:creationId xmlns:a16="http://schemas.microsoft.com/office/drawing/2014/main" id="{C0FDB730-38FC-E548-170C-0824973A346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86BF29E-8071-DC22-558A-47028D185D1C}"/>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AE186AFC-2494-F293-F95B-0FB22872310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55A7E513-66E1-2858-7B96-B9F70C32CEA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5419817-3331-6784-AD87-306B0E7F95B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6B0C001-4BB3-5318-1315-30171F06C2A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166F76F-883F-A519-8D7A-F3163A077A8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FBF450C-2548-C118-9E81-94BEEA54FB0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67181DA-62FA-4D12-D1B0-CA9F391D6B3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631E11F-A426-7DB7-1030-A5B06D8B7BB1}"/>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65AB8FEF-A1BE-6F83-46B5-8EB98153F66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CA9DD8AB-9C18-5E4D-CA76-52798F70C82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E9E7882-A306-C139-4B8F-7F79DE5CB24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573763A-0A89-97C6-2186-5704D1C0BD7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ABB07C6-2CB5-4AB9-F1F4-802A761D8E2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2D9495F-5C5F-26E4-38C3-1E2F4C83BB99}"/>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523CE35-B1B8-9997-F1F4-23A7A9BF11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729440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834EB-A4EA-A303-672A-CE8B7249B80D}"/>
              </a:ext>
            </a:extLst>
          </p:cNvPr>
          <p:cNvSpPr>
            <a:spLocks noGrp="1"/>
          </p:cNvSpPr>
          <p:nvPr>
            <p:ph type="title"/>
          </p:nvPr>
        </p:nvSpPr>
        <p:spPr>
          <a:xfrm>
            <a:off x="304800" y="76200"/>
            <a:ext cx="7391400" cy="1143000"/>
          </a:xfrm>
        </p:spPr>
        <p:txBody>
          <a:bodyPr/>
          <a:lstStyle/>
          <a:p>
            <a:r>
              <a:rPr lang="en-US" sz="2800" dirty="0"/>
              <a:t>20</a:t>
            </a:r>
            <a:r>
              <a:rPr lang="en-US" sz="2800" baseline="30000" dirty="0"/>
              <a:t>th</a:t>
            </a:r>
            <a:r>
              <a:rPr lang="en-US" sz="2800" dirty="0"/>
              <a:t> Century Convective Heat Transfer</a:t>
            </a:r>
            <a:endParaRPr lang="en-IN" sz="2800" dirty="0"/>
          </a:p>
        </p:txBody>
      </p:sp>
      <p:sp>
        <p:nvSpPr>
          <p:cNvPr id="3" name="Content Placeholder 2">
            <a:extLst>
              <a:ext uri="{FF2B5EF4-FFF2-40B4-BE49-F238E27FC236}">
                <a16:creationId xmlns:a16="http://schemas.microsoft.com/office/drawing/2014/main" id="{189C83E8-794B-014C-E73C-D2010F19B37A}"/>
              </a:ext>
            </a:extLst>
          </p:cNvPr>
          <p:cNvSpPr>
            <a:spLocks noGrp="1"/>
          </p:cNvSpPr>
          <p:nvPr>
            <p:ph idx="1"/>
          </p:nvPr>
        </p:nvSpPr>
        <p:spPr>
          <a:xfrm>
            <a:off x="304800" y="1219200"/>
            <a:ext cx="8686800" cy="5384039"/>
          </a:xfrm>
        </p:spPr>
        <p:txBody>
          <a:bodyPr/>
          <a:lstStyle/>
          <a:p>
            <a:r>
              <a:rPr lang="en-IN" sz="2400" dirty="0"/>
              <a:t>Convection in Internal Flows : Hydrodynamic and thermal regions: Energy balance in channel flow.</a:t>
            </a:r>
          </a:p>
          <a:p>
            <a:r>
              <a:rPr lang="en-IN" sz="2400" dirty="0"/>
              <a:t>Determination of heat transfer coefficient, Velocity profile in fully-developed channel flows, Thermally fully developed laminar slug flow with uniform wall heat flux condition.</a:t>
            </a:r>
          </a:p>
          <a:p>
            <a:r>
              <a:rPr lang="en-IN" sz="2400" dirty="0"/>
              <a:t>Hydrodynamically and thermally fully developed flow with uniform wall heat flux condition, Fully developed flow through parallel plate channel with uniform wall temperature, Fully developed flow through circular pipe with uniform wall temperature.</a:t>
            </a:r>
          </a:p>
          <a:p>
            <a:r>
              <a:rPr lang="en-IN" sz="2400" dirty="0"/>
              <a:t>Thermally developing flow through circular pipe with uniform wall heat flux, Thermally developing flow through circular pipe with uniform wall temperature. Heat transfer in plane Couette flow.</a:t>
            </a:r>
          </a:p>
        </p:txBody>
      </p:sp>
      <p:grpSp>
        <p:nvGrpSpPr>
          <p:cNvPr id="4" name="Group 38">
            <a:extLst>
              <a:ext uri="{FF2B5EF4-FFF2-40B4-BE49-F238E27FC236}">
                <a16:creationId xmlns:a16="http://schemas.microsoft.com/office/drawing/2014/main" id="{C0FDB730-38FC-E548-170C-0824973A346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86BF29E-8071-DC22-558A-47028D185D1C}"/>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AE186AFC-2494-F293-F95B-0FB22872310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55A7E513-66E1-2858-7B96-B9F70C32CEA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5419817-3331-6784-AD87-306B0E7F95B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6B0C001-4BB3-5318-1315-30171F06C2A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166F76F-883F-A519-8D7A-F3163A077A8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FBF450C-2548-C118-9E81-94BEEA54FB0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67181DA-62FA-4D12-D1B0-CA9F391D6B3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631E11F-A426-7DB7-1030-A5B06D8B7BB1}"/>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65AB8FEF-A1BE-6F83-46B5-8EB98153F66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CA9DD8AB-9C18-5E4D-CA76-52798F70C82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E9E7882-A306-C139-4B8F-7F79DE5CB24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573763A-0A89-97C6-2186-5704D1C0BD7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ABB07C6-2CB5-4AB9-F1F4-802A761D8E2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2D9495F-5C5F-26E4-38C3-1E2F4C83BB99}"/>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523CE35-B1B8-9997-F1F4-23A7A9BF11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55104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834EB-A4EA-A303-672A-CE8B7249B80D}"/>
              </a:ext>
            </a:extLst>
          </p:cNvPr>
          <p:cNvSpPr>
            <a:spLocks noGrp="1"/>
          </p:cNvSpPr>
          <p:nvPr>
            <p:ph type="title"/>
          </p:nvPr>
        </p:nvSpPr>
        <p:spPr>
          <a:xfrm>
            <a:off x="304800" y="76200"/>
            <a:ext cx="7391400" cy="1143000"/>
          </a:xfrm>
        </p:spPr>
        <p:txBody>
          <a:bodyPr/>
          <a:lstStyle/>
          <a:p>
            <a:r>
              <a:rPr lang="en-US" sz="2800" dirty="0"/>
              <a:t>20</a:t>
            </a:r>
            <a:r>
              <a:rPr lang="en-US" sz="2800" baseline="30000" dirty="0"/>
              <a:t>th</a:t>
            </a:r>
            <a:r>
              <a:rPr lang="en-US" sz="2800" dirty="0"/>
              <a:t> Century Convective Heat Transfer</a:t>
            </a:r>
            <a:endParaRPr lang="en-IN" sz="2800" dirty="0"/>
          </a:p>
        </p:txBody>
      </p:sp>
      <p:sp>
        <p:nvSpPr>
          <p:cNvPr id="3" name="Content Placeholder 2">
            <a:extLst>
              <a:ext uri="{FF2B5EF4-FFF2-40B4-BE49-F238E27FC236}">
                <a16:creationId xmlns:a16="http://schemas.microsoft.com/office/drawing/2014/main" id="{189C83E8-794B-014C-E73C-D2010F19B37A}"/>
              </a:ext>
            </a:extLst>
          </p:cNvPr>
          <p:cNvSpPr>
            <a:spLocks noGrp="1"/>
          </p:cNvSpPr>
          <p:nvPr>
            <p:ph idx="1"/>
          </p:nvPr>
        </p:nvSpPr>
        <p:spPr>
          <a:xfrm>
            <a:off x="228600" y="1337434"/>
            <a:ext cx="8686800" cy="4910966"/>
          </a:xfrm>
        </p:spPr>
        <p:txBody>
          <a:bodyPr/>
          <a:lstStyle/>
          <a:p>
            <a:r>
              <a:rPr lang="en-IN" sz="2400" dirty="0"/>
              <a:t>Natural convection over a vertical plate: Similarity solution of energy equation, Integral solution,  Natural convection over inclined plate and mixed convection. </a:t>
            </a:r>
          </a:p>
          <a:p>
            <a:r>
              <a:rPr lang="en-IN" sz="2400" dirty="0"/>
              <a:t>Natural convection inside enclosures, Solution of example problems.</a:t>
            </a:r>
          </a:p>
          <a:p>
            <a:r>
              <a:rPr lang="en-IN" sz="2400" dirty="0"/>
              <a:t>Convection in Turbulent Flows: Derivation of Reynolds Averaged Navier-Stokes Equations, External Turbulent Flow, Integral solution for turbulent boundary layer flow over a flat plate.</a:t>
            </a:r>
          </a:p>
          <a:p>
            <a:r>
              <a:rPr lang="en-IN" sz="2400" dirty="0"/>
              <a:t>Convection in turbulent pipe flows.</a:t>
            </a:r>
          </a:p>
          <a:p>
            <a:r>
              <a:rPr lang="en-IN" sz="2400" dirty="0"/>
              <a:t>Pool Boiling and Flow Boiling: Boiling regimes and boiling curve.</a:t>
            </a:r>
          </a:p>
          <a:p>
            <a:r>
              <a:rPr lang="en-IN" sz="2400" dirty="0"/>
              <a:t>Laminar film condensation on a vertical plate, Laminar film condensation on horizontal tubes.</a:t>
            </a:r>
          </a:p>
          <a:p>
            <a:pPr algn="l"/>
            <a:endParaRPr lang="en-US" sz="2400" b="0" i="0" u="none" strike="noStrike" baseline="0" dirty="0">
              <a:latin typeface="Times-Roman"/>
            </a:endParaRPr>
          </a:p>
        </p:txBody>
      </p:sp>
      <p:grpSp>
        <p:nvGrpSpPr>
          <p:cNvPr id="4" name="Group 38">
            <a:extLst>
              <a:ext uri="{FF2B5EF4-FFF2-40B4-BE49-F238E27FC236}">
                <a16:creationId xmlns:a16="http://schemas.microsoft.com/office/drawing/2014/main" id="{C0FDB730-38FC-E548-170C-0824973A346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86BF29E-8071-DC22-558A-47028D185D1C}"/>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AE186AFC-2494-F293-F95B-0FB22872310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55A7E513-66E1-2858-7B96-B9F70C32CEA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5419817-3331-6784-AD87-306B0E7F95B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6B0C001-4BB3-5318-1315-30171F06C2A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166F76F-883F-A519-8D7A-F3163A077A8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FBF450C-2548-C118-9E81-94BEEA54FB0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67181DA-62FA-4D12-D1B0-CA9F391D6B3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631E11F-A426-7DB7-1030-A5B06D8B7BB1}"/>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65AB8FEF-A1BE-6F83-46B5-8EB98153F66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CA9DD8AB-9C18-5E4D-CA76-52798F70C82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E9E7882-A306-C139-4B8F-7F79DE5CB24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573763A-0A89-97C6-2186-5704D1C0BD7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ABB07C6-2CB5-4AB9-F1F4-802A761D8E2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2D9495F-5C5F-26E4-38C3-1E2F4C83BB99}"/>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523CE35-B1B8-9997-F1F4-23A7A9BF11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042696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EECEABD4-AAC8-5228-8F07-F8B42D04CE77}"/>
            </a:ext>
          </a:extLst>
        </p:cNvPr>
        <p:cNvGrpSpPr/>
        <p:nvPr/>
      </p:nvGrpSpPr>
      <p:grpSpPr>
        <a:xfrm>
          <a:off x="0" y="0"/>
          <a:ext cx="0" cy="0"/>
          <a:chOff x="0" y="0"/>
          <a:chExt cx="0" cy="0"/>
        </a:xfrm>
      </p:grpSpPr>
      <p:sp>
        <p:nvSpPr>
          <p:cNvPr id="285699" name="Rectangle 3">
            <a:extLst>
              <a:ext uri="{FF2B5EF4-FFF2-40B4-BE49-F238E27FC236}">
                <a16:creationId xmlns:a16="http://schemas.microsoft.com/office/drawing/2014/main" id="{B3C383F5-72B0-9DC6-19E3-B943B57443A4}"/>
              </a:ext>
            </a:extLst>
          </p:cNvPr>
          <p:cNvSpPr>
            <a:spLocks noGrp="1" noChangeArrowheads="1"/>
          </p:cNvSpPr>
          <p:nvPr>
            <p:ph type="body" idx="1"/>
          </p:nvPr>
        </p:nvSpPr>
        <p:spPr>
          <a:xfrm>
            <a:off x="584994" y="3024555"/>
            <a:ext cx="8153400" cy="1278197"/>
          </a:xfrm>
        </p:spPr>
        <p:txBody>
          <a:bodyPr/>
          <a:lstStyle/>
          <a:p>
            <a:pPr marL="0" indent="0" algn="ctr">
              <a:buNone/>
            </a:pPr>
            <a:r>
              <a:rPr lang="en-US" altLang="en-US" sz="2800" dirty="0">
                <a:solidFill>
                  <a:srgbClr val="FF9900"/>
                </a:solidFill>
                <a:latin typeface="Baguet Script" panose="00000500000000000000" pitchFamily="2" charset="0"/>
              </a:rPr>
              <a:t> An Analytical Ingestion into Convective Heat Transfer…</a:t>
            </a:r>
          </a:p>
        </p:txBody>
      </p:sp>
      <p:grpSp>
        <p:nvGrpSpPr>
          <p:cNvPr id="2" name="Group 38">
            <a:extLst>
              <a:ext uri="{FF2B5EF4-FFF2-40B4-BE49-F238E27FC236}">
                <a16:creationId xmlns:a16="http://schemas.microsoft.com/office/drawing/2014/main" id="{3464E3CF-F0A1-35DD-8EB2-8F42E4D19895}"/>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6710B5E5-3E52-C4E8-E1BD-B8A4DDFC00DE}"/>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597BF3F6-4D4D-B3A4-7CE6-425AD15AA8F7}"/>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D7110960-A396-2BC0-3F72-BC3FDF42AFB2}"/>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ECECA694-EB48-A827-E6B3-8843EDF2205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5379E92F-4810-7233-2B71-67CC497ADDF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6602E7F1-6A4C-F00C-A351-C615F68B89E9}"/>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54644E8D-288C-3AAF-A23C-D95072A9048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A1199F48-B33F-B6FC-1B05-D60FFA45FD1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7953A81E-E819-D852-06F7-630ED5FB359D}"/>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B4FCB23A-A8E3-DAC8-D5BD-D0363C1AC31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CBE6FD87-180A-75BC-E6B9-DC20153D07F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A32769B6-C01B-AF0F-F909-DF2AF9697F4B}"/>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90E8EFB0-43FE-5F79-488B-F362D73A3E9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740D0630-47B5-AE7C-FF06-B4653159592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71D670E6-A940-B304-78BA-2A646205E633}"/>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795AB7A7-9351-3C93-AF9F-38EDE9CFAE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40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47328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5699">
                                            <p:txEl>
                                              <p:pRg st="0" end="0"/>
                                            </p:txEl>
                                          </p:spTgt>
                                        </p:tgtEl>
                                        <p:attrNameLst>
                                          <p:attrName>style.visibility</p:attrName>
                                        </p:attrNameLst>
                                      </p:cBhvr>
                                      <p:to>
                                        <p:strVal val="visible"/>
                                      </p:to>
                                    </p:set>
                                    <p:animEffect transition="in" filter="dissolve">
                                      <p:cBhvr>
                                        <p:cTn id="7" dur="500"/>
                                        <p:tgtEl>
                                          <p:spTgt spid="2856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5699"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5698" name="Rectangle 2">
            <a:extLst>
              <a:ext uri="{FF2B5EF4-FFF2-40B4-BE49-F238E27FC236}">
                <a16:creationId xmlns:a16="http://schemas.microsoft.com/office/drawing/2014/main" id="{1C89D482-BF8C-36DB-3EC7-FF7A5D9CC4F4}"/>
              </a:ext>
            </a:extLst>
          </p:cNvPr>
          <p:cNvSpPr>
            <a:spLocks noGrp="1" noChangeArrowheads="1"/>
          </p:cNvSpPr>
          <p:nvPr>
            <p:ph type="title"/>
          </p:nvPr>
        </p:nvSpPr>
        <p:spPr>
          <a:xfrm>
            <a:off x="289116" y="335756"/>
            <a:ext cx="7239000" cy="609600"/>
          </a:xfrm>
        </p:spPr>
        <p:txBody>
          <a:bodyPr/>
          <a:lstStyle/>
          <a:p>
            <a:r>
              <a:rPr lang="en-US" altLang="en-US" sz="2800" dirty="0"/>
              <a:t>Fourier’s Energy Balance Equation </a:t>
            </a:r>
          </a:p>
        </p:txBody>
      </p:sp>
      <p:sp>
        <p:nvSpPr>
          <p:cNvPr id="285699" name="Rectangle 3">
            <a:extLst>
              <a:ext uri="{FF2B5EF4-FFF2-40B4-BE49-F238E27FC236}">
                <a16:creationId xmlns:a16="http://schemas.microsoft.com/office/drawing/2014/main" id="{68CC6D4A-43A3-5DD0-9C58-6ECC1AD99C93}"/>
              </a:ext>
            </a:extLst>
          </p:cNvPr>
          <p:cNvSpPr>
            <a:spLocks noGrp="1" noChangeArrowheads="1"/>
          </p:cNvSpPr>
          <p:nvPr>
            <p:ph type="body" idx="1"/>
          </p:nvPr>
        </p:nvSpPr>
        <p:spPr>
          <a:xfrm>
            <a:off x="457200" y="1219200"/>
            <a:ext cx="8153400" cy="3671888"/>
          </a:xfrm>
        </p:spPr>
        <p:txBody>
          <a:bodyPr/>
          <a:lstStyle/>
          <a:p>
            <a:r>
              <a:rPr lang="en-US" altLang="en-US" sz="2400" dirty="0"/>
              <a:t>The energy conservation equation is a differential statement of the thermal energy balance in a body under study. </a:t>
            </a:r>
          </a:p>
          <a:p>
            <a:r>
              <a:rPr lang="en-US" altLang="en-US" sz="2400" dirty="0">
                <a:solidFill>
                  <a:srgbClr val="0070C0"/>
                </a:solidFill>
              </a:rPr>
              <a:t>The thermal energy content </a:t>
            </a:r>
            <a:r>
              <a:rPr lang="en-US" altLang="en-US" sz="2400" i="1" dirty="0">
                <a:solidFill>
                  <a:srgbClr val="0070C0"/>
                </a:solidFill>
              </a:rPr>
              <a:t>E </a:t>
            </a:r>
            <a:r>
              <a:rPr lang="en-US" altLang="en-US" sz="2400" dirty="0">
                <a:solidFill>
                  <a:srgbClr val="0070C0"/>
                </a:solidFill>
              </a:rPr>
              <a:t>(</a:t>
            </a:r>
            <a:r>
              <a:rPr lang="en-US" altLang="en-US" sz="2400" i="1" dirty="0">
                <a:solidFill>
                  <a:srgbClr val="0070C0"/>
                </a:solidFill>
              </a:rPr>
              <a:t>J</a:t>
            </a:r>
            <a:r>
              <a:rPr lang="en-US" altLang="en-US" sz="2400" dirty="0">
                <a:solidFill>
                  <a:srgbClr val="0070C0"/>
                </a:solidFill>
              </a:rPr>
              <a:t>) of a material body can change only if energy is removed/added through its bounding surface or </a:t>
            </a:r>
            <a:r>
              <a:rPr lang="en-US" altLang="en-US" sz="2400" i="1" dirty="0">
                <a:solidFill>
                  <a:srgbClr val="0070C0"/>
                </a:solidFill>
              </a:rPr>
              <a:t> </a:t>
            </a:r>
            <a:r>
              <a:rPr lang="en-US" altLang="en-US" sz="2400" dirty="0">
                <a:solidFill>
                  <a:srgbClr val="0070C0"/>
                </a:solidFill>
              </a:rPr>
              <a:t>energy is generated or absorbed within the body.</a:t>
            </a:r>
          </a:p>
          <a:p>
            <a:r>
              <a:rPr lang="en-US" altLang="en-US" sz="2400" dirty="0"/>
              <a:t>Consider a small volume element </a:t>
            </a:r>
            <a:r>
              <a:rPr lang="en-US" altLang="en-US" sz="2400" i="1" dirty="0"/>
              <a:t>V </a:t>
            </a:r>
            <a:r>
              <a:rPr lang="en-US" altLang="en-US" sz="2400" dirty="0"/>
              <a:t>inside a material undergoing heat conduction processes. </a:t>
            </a:r>
          </a:p>
          <a:p>
            <a:r>
              <a:rPr lang="en-US" altLang="en-US" sz="2400" dirty="0"/>
              <a:t>The rate of change of thermal energy </a:t>
            </a:r>
            <a:r>
              <a:rPr lang="en-US" altLang="en-US" sz="2400" i="1" dirty="0"/>
              <a:t>E of a </a:t>
            </a:r>
            <a:r>
              <a:rPr lang="en-US" altLang="en-US" sz="2400" i="1" dirty="0">
                <a:solidFill>
                  <a:srgbClr val="FF0000"/>
                </a:solidFill>
              </a:rPr>
              <a:t>Control Mass </a:t>
            </a:r>
            <a:r>
              <a:rPr lang="en-US" altLang="en-US" sz="2400" dirty="0"/>
              <a:t>with</a:t>
            </a:r>
            <a:r>
              <a:rPr lang="en-US" altLang="en-US" sz="2400" i="1" dirty="0"/>
              <a:t> </a:t>
            </a:r>
            <a:r>
              <a:rPr lang="en-US" altLang="en-US" sz="2400" dirty="0"/>
              <a:t>at a point inside the volume, </a:t>
            </a:r>
            <a:r>
              <a:rPr lang="en-US" altLang="en-US" sz="2400" i="1" dirty="0"/>
              <a:t>V</a:t>
            </a:r>
            <a:r>
              <a:rPr lang="en-US" altLang="en-US" sz="2400" dirty="0"/>
              <a:t> is</a:t>
            </a:r>
          </a:p>
        </p:txBody>
      </p:sp>
      <mc:AlternateContent xmlns:mc="http://schemas.openxmlformats.org/markup-compatibility/2006" xmlns:a14="http://schemas.microsoft.com/office/drawing/2010/main">
        <mc:Choice Requires="a14">
          <p:sp>
            <p:nvSpPr>
              <p:cNvPr id="285702" name="Object 6">
                <a:extLst>
                  <a:ext uri="{FF2B5EF4-FFF2-40B4-BE49-F238E27FC236}">
                    <a16:creationId xmlns:a16="http://schemas.microsoft.com/office/drawing/2014/main" id="{CDC5E438-E56E-6773-7F7F-118E3E406927}"/>
                  </a:ext>
                </a:extLst>
              </p:cNvPr>
              <p:cNvSpPr txBox="1"/>
              <p:nvPr/>
            </p:nvSpPr>
            <p:spPr bwMode="auto">
              <a:xfrm>
                <a:off x="3429000" y="5105400"/>
                <a:ext cx="1676400" cy="852487"/>
              </a:xfrm>
              <a:prstGeom prst="rect">
                <a:avLst/>
              </a:prstGeom>
              <a:noFill/>
              <a:ln>
                <a:noFill/>
              </a:ln>
              <a:effectLst/>
            </p:spPr>
            <p:txBody>
              <a:bodyPr>
                <a:normAutofit/>
              </a:bodyPr>
              <a:lstStyle/>
              <a:p>
                <a:pPr/>
                <a14:m>
                  <m:oMathPara xmlns:m="http://schemas.openxmlformats.org/officeDocument/2006/math">
                    <m:oMathParaPr>
                      <m:jc m:val="center"/>
                    </m:oMathParaPr>
                    <m:oMath xmlns:m="http://schemas.openxmlformats.org/officeDocument/2006/math">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𝑉</m:t>
                          </m:r>
                        </m:den>
                      </m:f>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𝐸</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den>
                      </m:f>
                    </m:oMath>
                  </m:oMathPara>
                </a14:m>
                <a:endParaRPr lang="en-IN" dirty="0"/>
              </a:p>
            </p:txBody>
          </p:sp>
        </mc:Choice>
        <mc:Fallback xmlns="">
          <p:sp>
            <p:nvSpPr>
              <p:cNvPr id="285702" name="Object 6">
                <a:extLst>
                  <a:ext uri="{FF2B5EF4-FFF2-40B4-BE49-F238E27FC236}">
                    <a16:creationId xmlns:a16="http://schemas.microsoft.com/office/drawing/2014/main" id="{CDC5E438-E56E-6773-7F7F-118E3E406927}"/>
                  </a:ext>
                </a:extLst>
              </p:cNvPr>
              <p:cNvSpPr txBox="1">
                <a:spLocks noRot="1" noChangeAspect="1" noMove="1" noResize="1" noEditPoints="1" noAdjustHandles="1" noChangeArrowheads="1" noChangeShapeType="1" noTextEdit="1"/>
              </p:cNvSpPr>
              <p:nvPr/>
            </p:nvSpPr>
            <p:spPr bwMode="auto">
              <a:xfrm>
                <a:off x="3429000" y="5105400"/>
                <a:ext cx="1676400" cy="852487"/>
              </a:xfrm>
              <a:prstGeom prst="rect">
                <a:avLst/>
              </a:prstGeom>
              <a:blipFill>
                <a:blip r:embed="rId3"/>
                <a:stretch>
                  <a:fillRect/>
                </a:stretch>
              </a:blipFill>
              <a:ln>
                <a:noFill/>
              </a:ln>
              <a:effectLst/>
            </p:spPr>
            <p:txBody>
              <a:bodyPr/>
              <a:lstStyle/>
              <a:p>
                <a:r>
                  <a:rPr lang="en-IN">
                    <a:noFill/>
                  </a:rPr>
                  <a:t> </a:t>
                </a:r>
              </a:p>
            </p:txBody>
          </p:sp>
        </mc:Fallback>
      </mc:AlternateContent>
      <p:grpSp>
        <p:nvGrpSpPr>
          <p:cNvPr id="2" name="Group 38">
            <a:extLst>
              <a:ext uri="{FF2B5EF4-FFF2-40B4-BE49-F238E27FC236}">
                <a16:creationId xmlns:a16="http://schemas.microsoft.com/office/drawing/2014/main" id="{20B6406C-181C-EE68-D8F0-8FC5BE9EB43F}"/>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51B6B3DB-4922-CFDB-1FE9-9B87D96F01EE}"/>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E8878C21-829D-F661-FE90-A424D8B69D1F}"/>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CD4236B1-77BE-F579-33F6-A13FE86C2FCA}"/>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0FE871B3-EE17-2D02-EECE-3D1BF1E08E2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F2ABB1F4-4599-166B-EEC0-D3AA7DCAD33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B0FEE7E0-457F-E2F6-27F0-5B119CA35B1A}"/>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0DF78FB8-8C74-2EE3-F4A2-897CE69FBC6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72B75C5A-6442-5508-4433-A33B09DEE79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C86BF071-0FCF-18BF-E03B-F0DFBE28DAC6}"/>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F0B2ADE6-9DB8-99E4-2F80-81F5EAA38FD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19C5B0F3-651F-CC86-ABBB-BBA6F0B2D04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70F68254-1653-96DD-08DC-9C25A76EBC7A}"/>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502AAB66-379E-29D6-FD2A-C562C91A499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9CE6DCD0-042C-4F4D-950F-6E85A3BBED1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056D5AE9-06ED-6D2B-537B-04A538C918C3}"/>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98A143E1-F714-E41B-9A3B-AE08B972C7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522380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5699">
                                            <p:txEl>
                                              <p:pRg st="0" end="0"/>
                                            </p:txEl>
                                          </p:spTgt>
                                        </p:tgtEl>
                                        <p:attrNameLst>
                                          <p:attrName>style.visibility</p:attrName>
                                        </p:attrNameLst>
                                      </p:cBhvr>
                                      <p:to>
                                        <p:strVal val="visible"/>
                                      </p:to>
                                    </p:set>
                                    <p:animEffect transition="in" filter="dissolve">
                                      <p:cBhvr>
                                        <p:cTn id="7" dur="500"/>
                                        <p:tgtEl>
                                          <p:spTgt spid="2856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85699">
                                            <p:txEl>
                                              <p:pRg st="1" end="1"/>
                                            </p:txEl>
                                          </p:spTgt>
                                        </p:tgtEl>
                                        <p:attrNameLst>
                                          <p:attrName>style.visibility</p:attrName>
                                        </p:attrNameLst>
                                      </p:cBhvr>
                                      <p:to>
                                        <p:strVal val="visible"/>
                                      </p:to>
                                    </p:set>
                                    <p:animEffect transition="in" filter="dissolve">
                                      <p:cBhvr>
                                        <p:cTn id="12" dur="500"/>
                                        <p:tgtEl>
                                          <p:spTgt spid="2856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85699">
                                            <p:txEl>
                                              <p:pRg st="2" end="2"/>
                                            </p:txEl>
                                          </p:spTgt>
                                        </p:tgtEl>
                                        <p:attrNameLst>
                                          <p:attrName>style.visibility</p:attrName>
                                        </p:attrNameLst>
                                      </p:cBhvr>
                                      <p:to>
                                        <p:strVal val="visible"/>
                                      </p:to>
                                    </p:set>
                                    <p:animEffect transition="in" filter="dissolve">
                                      <p:cBhvr>
                                        <p:cTn id="17" dur="500"/>
                                        <p:tgtEl>
                                          <p:spTgt spid="2856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85699">
                                            <p:txEl>
                                              <p:pRg st="3" end="3"/>
                                            </p:txEl>
                                          </p:spTgt>
                                        </p:tgtEl>
                                        <p:attrNameLst>
                                          <p:attrName>style.visibility</p:attrName>
                                        </p:attrNameLst>
                                      </p:cBhvr>
                                      <p:to>
                                        <p:strVal val="visible"/>
                                      </p:to>
                                    </p:set>
                                    <p:animEffect transition="in" filter="dissolve">
                                      <p:cBhvr>
                                        <p:cTn id="22" dur="500"/>
                                        <p:tgtEl>
                                          <p:spTgt spid="2856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85702"/>
                                        </p:tgtEl>
                                        <p:attrNameLst>
                                          <p:attrName>style.visibility</p:attrName>
                                        </p:attrNameLst>
                                      </p:cBhvr>
                                      <p:to>
                                        <p:strVal val="visible"/>
                                      </p:to>
                                    </p:set>
                                    <p:anim calcmode="lin" valueType="num">
                                      <p:cBhvr additive="base">
                                        <p:cTn id="27" dur="500" fill="hold"/>
                                        <p:tgtEl>
                                          <p:spTgt spid="285702"/>
                                        </p:tgtEl>
                                        <p:attrNameLst>
                                          <p:attrName>ppt_x</p:attrName>
                                        </p:attrNameLst>
                                      </p:cBhvr>
                                      <p:tavLst>
                                        <p:tav tm="0">
                                          <p:val>
                                            <p:strVal val="#ppt_x"/>
                                          </p:val>
                                        </p:tav>
                                        <p:tav tm="100000">
                                          <p:val>
                                            <p:strVal val="#ppt_x"/>
                                          </p:val>
                                        </p:tav>
                                      </p:tavLst>
                                    </p:anim>
                                    <p:anim calcmode="lin" valueType="num">
                                      <p:cBhvr additive="base">
                                        <p:cTn id="28" dur="500" fill="hold"/>
                                        <p:tgtEl>
                                          <p:spTgt spid="2857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5699" grpId="0" build="p"/>
      <p:bldP spid="285702" grpId="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5698" name="Rectangle 2">
            <a:extLst>
              <a:ext uri="{FF2B5EF4-FFF2-40B4-BE49-F238E27FC236}">
                <a16:creationId xmlns:a16="http://schemas.microsoft.com/office/drawing/2014/main" id="{1C89D482-BF8C-36DB-3EC7-FF7A5D9CC4F4}"/>
              </a:ext>
            </a:extLst>
          </p:cNvPr>
          <p:cNvSpPr>
            <a:spLocks noGrp="1" noChangeArrowheads="1"/>
          </p:cNvSpPr>
          <p:nvPr>
            <p:ph type="title"/>
          </p:nvPr>
        </p:nvSpPr>
        <p:spPr>
          <a:xfrm>
            <a:off x="391130" y="266700"/>
            <a:ext cx="6858000" cy="761999"/>
          </a:xfrm>
        </p:spPr>
        <p:txBody>
          <a:bodyPr/>
          <a:lstStyle/>
          <a:p>
            <a:r>
              <a:rPr lang="en-US" altLang="en-US" sz="2800" dirty="0">
                <a:latin typeface="CMBX12" charset="0"/>
              </a:rPr>
              <a:t>20</a:t>
            </a:r>
            <a:r>
              <a:rPr lang="en-US" altLang="en-US" sz="2800" baseline="30000" dirty="0">
                <a:latin typeface="CMBX12" charset="0"/>
              </a:rPr>
              <a:t>th</a:t>
            </a:r>
            <a:r>
              <a:rPr lang="en-US" altLang="en-US" sz="2800" dirty="0">
                <a:latin typeface="CMBX12" charset="0"/>
              </a:rPr>
              <a:t> Century Thermal Energy Balance Equation for A Control Mass</a:t>
            </a:r>
          </a:p>
        </p:txBody>
      </p:sp>
      <mc:AlternateContent xmlns:mc="http://schemas.openxmlformats.org/markup-compatibility/2006" xmlns:a14="http://schemas.microsoft.com/office/drawing/2010/main">
        <mc:Choice Requires="a14">
          <p:sp>
            <p:nvSpPr>
              <p:cNvPr id="285702" name="Object 6">
                <a:extLst>
                  <a:ext uri="{FF2B5EF4-FFF2-40B4-BE49-F238E27FC236}">
                    <a16:creationId xmlns:a16="http://schemas.microsoft.com/office/drawing/2014/main" id="{CDC5E438-E56E-6773-7F7F-118E3E406927}"/>
                  </a:ext>
                </a:extLst>
              </p:cNvPr>
              <p:cNvSpPr txBox="1"/>
              <p:nvPr/>
            </p:nvSpPr>
            <p:spPr bwMode="auto">
              <a:xfrm>
                <a:off x="3429000" y="1295400"/>
                <a:ext cx="1676400" cy="85248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𝑉</m:t>
                          </m:r>
                        </m:den>
                      </m:f>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𝐸</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den>
                      </m:f>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m:rPr>
                              <m:sty m:val="p"/>
                            </m:rPr>
                            <a:rPr lang="el-GR" i="1" smtClean="0">
                              <a:solidFill>
                                <a:srgbClr val="000000"/>
                              </a:solidFill>
                              <a:latin typeface="Cambria Math" panose="02040503050406030204" pitchFamily="18" charset="0"/>
                              <a:ea typeface="Cambria Math" panose="02040503050406030204" pitchFamily="18" charset="0"/>
                            </a:rPr>
                            <m:t>Η</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den>
                      </m:f>
                    </m:oMath>
                  </m:oMathPara>
                </a14:m>
                <a:endParaRPr lang="en-IN" dirty="0"/>
              </a:p>
            </p:txBody>
          </p:sp>
        </mc:Choice>
        <mc:Fallback xmlns="">
          <p:sp>
            <p:nvSpPr>
              <p:cNvPr id="285702" name="Object 6">
                <a:extLst>
                  <a:ext uri="{FF2B5EF4-FFF2-40B4-BE49-F238E27FC236}">
                    <a16:creationId xmlns:a16="http://schemas.microsoft.com/office/drawing/2014/main" id="{CDC5E438-E56E-6773-7F7F-118E3E406927}"/>
                  </a:ext>
                </a:extLst>
              </p:cNvPr>
              <p:cNvSpPr txBox="1">
                <a:spLocks noRot="1" noChangeAspect="1" noMove="1" noResize="1" noEditPoints="1" noAdjustHandles="1" noChangeArrowheads="1" noChangeShapeType="1" noTextEdit="1"/>
              </p:cNvSpPr>
              <p:nvPr/>
            </p:nvSpPr>
            <p:spPr bwMode="auto">
              <a:xfrm>
                <a:off x="3429000" y="1295400"/>
                <a:ext cx="1676400" cy="852488"/>
              </a:xfrm>
              <a:prstGeom prst="rect">
                <a:avLst/>
              </a:prstGeom>
              <a:blipFill>
                <a:blip r:embed="rId2"/>
                <a:stretch>
                  <a:fillRect/>
                </a:stretch>
              </a:blipFill>
              <a:ln>
                <a:noFill/>
              </a:ln>
              <a:effectLst/>
            </p:spPr>
            <p:txBody>
              <a:bodyPr/>
              <a:lstStyle/>
              <a:p>
                <a:r>
                  <a:rPr lang="en-IN">
                    <a:noFill/>
                  </a:rPr>
                  <a:t> </a:t>
                </a:r>
              </a:p>
            </p:txBody>
          </p:sp>
        </mc:Fallback>
      </mc:AlternateContent>
      <p:grpSp>
        <p:nvGrpSpPr>
          <p:cNvPr id="2" name="Group 38">
            <a:extLst>
              <a:ext uri="{FF2B5EF4-FFF2-40B4-BE49-F238E27FC236}">
                <a16:creationId xmlns:a16="http://schemas.microsoft.com/office/drawing/2014/main" id="{20B6406C-181C-EE68-D8F0-8FC5BE9EB43F}"/>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51B6B3DB-4922-CFDB-1FE9-9B87D96F01EE}"/>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E8878C21-829D-F661-FE90-A424D8B69D1F}"/>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CD4236B1-77BE-F579-33F6-A13FE86C2FCA}"/>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0FE871B3-EE17-2D02-EECE-3D1BF1E08E2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F2ABB1F4-4599-166B-EEC0-D3AA7DCAD33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B0FEE7E0-457F-E2F6-27F0-5B119CA35B1A}"/>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0DF78FB8-8C74-2EE3-F4A2-897CE69FBC6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72B75C5A-6442-5508-4433-A33B09DEE79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C86BF071-0FCF-18BF-E03B-F0DFBE28DAC6}"/>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F0B2ADE6-9DB8-99E4-2F80-81F5EAA38FD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19C5B0F3-651F-CC86-ABBB-BBA6F0B2D04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70F68254-1653-96DD-08DC-9C25A76EBC7A}"/>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502AAB66-379E-29D6-FD2A-C562C91A499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9CE6DCD0-042C-4F4D-950F-6E85A3BBED1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056D5AE9-06ED-6D2B-537B-04A538C918C3}"/>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98A143E1-F714-E41B-9A3B-AE08B972C7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Content Placeholder 18">
            <a:extLst>
              <a:ext uri="{FF2B5EF4-FFF2-40B4-BE49-F238E27FC236}">
                <a16:creationId xmlns:a16="http://schemas.microsoft.com/office/drawing/2014/main" id="{25D7CE3B-4B8C-7F79-E581-13315D8B1B5E}"/>
              </a:ext>
            </a:extLst>
          </p:cNvPr>
          <p:cNvSpPr>
            <a:spLocks noGrp="1"/>
          </p:cNvSpPr>
          <p:nvPr>
            <p:ph idx="1"/>
          </p:nvPr>
        </p:nvSpPr>
        <p:spPr>
          <a:xfrm>
            <a:off x="381000" y="2133600"/>
            <a:ext cx="8458200" cy="2169153"/>
          </a:xfrm>
        </p:spPr>
        <p:txBody>
          <a:bodyPr/>
          <a:lstStyle/>
          <a:p>
            <a:pPr>
              <a:spcBef>
                <a:spcPct val="50000"/>
              </a:spcBef>
            </a:pPr>
            <a:r>
              <a:rPr lang="en-US" altLang="en-US" sz="2400" dirty="0"/>
              <a:t>where </a:t>
            </a:r>
            <a:r>
              <a:rPr lang="en-US" altLang="en-US" sz="2400" i="1" dirty="0"/>
              <a:t>enthalpy </a:t>
            </a:r>
            <a:r>
              <a:rPr lang="en-US" altLang="en-US" sz="2400" i="1" dirty="0">
                <a:sym typeface="Symbol" panose="05050102010706020507" pitchFamily="18" charset="2"/>
              </a:rPr>
              <a:t></a:t>
            </a:r>
            <a:r>
              <a:rPr lang="en-US" altLang="en-US" sz="2400" i="1" dirty="0"/>
              <a:t> </a:t>
            </a:r>
            <a:r>
              <a:rPr lang="en-US" altLang="en-US" sz="2400" dirty="0"/>
              <a:t>of the material (</a:t>
            </a:r>
            <a:r>
              <a:rPr lang="en-US" altLang="en-US" sz="2400" i="1" dirty="0"/>
              <a:t>J/m</a:t>
            </a:r>
            <a:r>
              <a:rPr lang="en-US" altLang="en-US" sz="2400" baseline="30000" dirty="0"/>
              <a:t>3</a:t>
            </a:r>
            <a:r>
              <a:rPr lang="en-US" altLang="en-US" sz="2400" dirty="0"/>
              <a:t>) is the amount of thermal energy per unit volume </a:t>
            </a:r>
            <a:r>
              <a:rPr lang="en-US" altLang="en-US" sz="2400" i="1" dirty="0"/>
              <a:t>E/V </a:t>
            </a:r>
            <a:r>
              <a:rPr lang="en-US" altLang="en-US" sz="2400" dirty="0"/>
              <a:t>. </a:t>
            </a:r>
          </a:p>
          <a:p>
            <a:pPr>
              <a:spcBef>
                <a:spcPct val="50000"/>
              </a:spcBef>
            </a:pPr>
            <a:r>
              <a:rPr lang="en-US" altLang="en-US" sz="2400" dirty="0"/>
              <a:t>From thermodynamics, the following relationship expresses the accumulated enthalpy in a material resulting from increasing its temperature from </a:t>
            </a:r>
            <a:r>
              <a:rPr lang="en-US" altLang="en-US" sz="2400" i="1" dirty="0"/>
              <a:t>T</a:t>
            </a:r>
            <a:r>
              <a:rPr lang="en-US" altLang="en-US" sz="2400" baseline="-25000" dirty="0"/>
              <a:t>1</a:t>
            </a:r>
            <a:r>
              <a:rPr lang="en-US" altLang="en-US" sz="2400" dirty="0"/>
              <a:t> to </a:t>
            </a:r>
            <a:r>
              <a:rPr lang="en-US" altLang="en-US" sz="2400" i="1" dirty="0"/>
              <a:t>T</a:t>
            </a:r>
            <a:r>
              <a:rPr lang="en-US" altLang="en-US" sz="2400" baseline="-25000" dirty="0"/>
              <a:t>2</a:t>
            </a:r>
            <a:r>
              <a:rPr lang="en-US" altLang="en-US" sz="2400" dirty="0"/>
              <a:t>,</a:t>
            </a:r>
          </a:p>
        </p:txBody>
      </p:sp>
      <mc:AlternateContent xmlns:mc="http://schemas.openxmlformats.org/markup-compatibility/2006" xmlns:a14="http://schemas.microsoft.com/office/drawing/2010/main">
        <mc:Choice Requires="a14">
          <p:sp>
            <p:nvSpPr>
              <p:cNvPr id="22" name="Object 14">
                <a:extLst>
                  <a:ext uri="{FF2B5EF4-FFF2-40B4-BE49-F238E27FC236}">
                    <a16:creationId xmlns:a16="http://schemas.microsoft.com/office/drawing/2014/main" id="{6D163B34-C963-7446-C0D9-DBB469D68BBE}"/>
                  </a:ext>
                </a:extLst>
              </p:cNvPr>
              <p:cNvSpPr txBox="1"/>
              <p:nvPr/>
            </p:nvSpPr>
            <p:spPr bwMode="auto">
              <a:xfrm>
                <a:off x="4289425" y="3886200"/>
                <a:ext cx="2111375" cy="1192213"/>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m:rPr>
                          <m:sty m:val="p"/>
                        </m:rPr>
                        <a:rPr lang="el-GR" i="1" smtClean="0">
                          <a:solidFill>
                            <a:srgbClr val="000000"/>
                          </a:solidFill>
                          <a:latin typeface="Cambria Math" panose="02040503050406030204" pitchFamily="18" charset="0"/>
                          <a:ea typeface="Cambria Math" panose="02040503050406030204" pitchFamily="18" charset="0"/>
                        </a:rPr>
                        <m:t>Η</m:t>
                      </m:r>
                      <m:r>
                        <a:rPr lang="en-IN" i="1">
                          <a:solidFill>
                            <a:srgbClr val="000000"/>
                          </a:solidFill>
                          <a:latin typeface="Cambria Math" panose="02040503050406030204" pitchFamily="18" charset="0"/>
                        </a:rPr>
                        <m:t>=</m:t>
                      </m:r>
                      <m:nary>
                        <m:naryPr>
                          <m:limLoc m:val="undOvr"/>
                          <m:ctrlPr>
                            <a:rPr lang="en-IN" i="1">
                              <a:solidFill>
                                <a:srgbClr val="000000"/>
                              </a:solidFill>
                              <a:latin typeface="Cambria Math" panose="02040503050406030204" pitchFamily="18" charset="0"/>
                            </a:rPr>
                          </m:ctrlPr>
                        </m:naryPr>
                        <m: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1</m:t>
                              </m:r>
                            </m:sub>
                          </m:sSub>
                        </m:sub>
                        <m:sup>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2</m:t>
                              </m:r>
                            </m:sub>
                          </m:sSub>
                        </m:sup>
                        <m:e>
                          <m:r>
                            <a:rPr lang="en-IN" i="1">
                              <a:solidFill>
                                <a:srgbClr val="000000"/>
                              </a:solidFill>
                              <a:latin typeface="Cambria Math" panose="02040503050406030204" pitchFamily="18" charset="0"/>
                            </a:rPr>
                            <m:t>𝜌</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𝐶</m:t>
                              </m:r>
                            </m:e>
                            <m:sub>
                              <m:r>
                                <a:rPr lang="en-IN" i="1">
                                  <a:solidFill>
                                    <a:srgbClr val="000000"/>
                                  </a:solidFill>
                                  <a:latin typeface="Cambria Math" panose="02040503050406030204" pitchFamily="18" charset="0"/>
                                </a:rPr>
                                <m:t>𝑝</m:t>
                              </m:r>
                            </m:sub>
                          </m:sSub>
                          <m:r>
                            <a:rPr lang="en-IN" i="1">
                              <a:solidFill>
                                <a:srgbClr val="000000"/>
                              </a:solidFill>
                              <a:latin typeface="Cambria Math" panose="02040503050406030204" pitchFamily="18" charset="0"/>
                            </a:rPr>
                            <m:t>𝑑𝑇</m:t>
                          </m:r>
                        </m:e>
                      </m:nary>
                    </m:oMath>
                  </m:oMathPara>
                </a14:m>
                <a:endParaRPr lang="en-IN" dirty="0"/>
              </a:p>
            </p:txBody>
          </p:sp>
        </mc:Choice>
        <mc:Fallback xmlns="">
          <p:sp>
            <p:nvSpPr>
              <p:cNvPr id="22" name="Object 14">
                <a:extLst>
                  <a:ext uri="{FF2B5EF4-FFF2-40B4-BE49-F238E27FC236}">
                    <a16:creationId xmlns:a16="http://schemas.microsoft.com/office/drawing/2014/main" id="{6D163B34-C963-7446-C0D9-DBB469D68BBE}"/>
                  </a:ext>
                </a:extLst>
              </p:cNvPr>
              <p:cNvSpPr txBox="1">
                <a:spLocks noRot="1" noChangeAspect="1" noMove="1" noResize="1" noEditPoints="1" noAdjustHandles="1" noChangeArrowheads="1" noChangeShapeType="1" noTextEdit="1"/>
              </p:cNvSpPr>
              <p:nvPr/>
            </p:nvSpPr>
            <p:spPr bwMode="auto">
              <a:xfrm>
                <a:off x="4289425" y="3886200"/>
                <a:ext cx="2111375" cy="1192213"/>
              </a:xfrm>
              <a:prstGeom prst="rect">
                <a:avLst/>
              </a:prstGeom>
              <a:blipFill>
                <a:blip r:embed="rId4"/>
                <a:stretch>
                  <a:fillRect/>
                </a:stretch>
              </a:blipFill>
              <a:ln>
                <a:noFill/>
              </a:ln>
              <a:effectLst/>
            </p:spPr>
            <p:txBody>
              <a:bodyPr/>
              <a:lstStyle/>
              <a:p>
                <a:r>
                  <a:rPr lang="en-IN">
                    <a:noFill/>
                  </a:rPr>
                  <a:t> </a:t>
                </a:r>
              </a:p>
            </p:txBody>
          </p:sp>
        </mc:Fallback>
      </mc:AlternateContent>
      <p:sp>
        <p:nvSpPr>
          <p:cNvPr id="23" name="Rectangle 3">
            <a:extLst>
              <a:ext uri="{FF2B5EF4-FFF2-40B4-BE49-F238E27FC236}">
                <a16:creationId xmlns:a16="http://schemas.microsoft.com/office/drawing/2014/main" id="{BB6314EF-CFFC-86CE-1D9D-1468EC1BCC61}"/>
              </a:ext>
            </a:extLst>
          </p:cNvPr>
          <p:cNvSpPr>
            <a:spLocks noChangeArrowheads="1"/>
          </p:cNvSpPr>
          <p:nvPr/>
        </p:nvSpPr>
        <p:spPr bwMode="auto">
          <a:xfrm>
            <a:off x="304800" y="5105400"/>
            <a:ext cx="86106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dirty="0"/>
              <a:t>More complex </a:t>
            </a:r>
            <a:r>
              <a:rPr lang="en-US" altLang="en-US" i="1" dirty="0">
                <a:sym typeface="Symbol" panose="05050102010706020507" pitchFamily="18" charset="2"/>
              </a:rPr>
              <a:t></a:t>
            </a:r>
            <a:r>
              <a:rPr lang="en-US" altLang="en-US" sz="2400" i="1" dirty="0"/>
              <a:t> - T </a:t>
            </a:r>
            <a:r>
              <a:rPr lang="en-US" altLang="en-US" sz="2400" dirty="0"/>
              <a:t>relationships are also important.</a:t>
            </a:r>
          </a:p>
        </p:txBody>
      </p:sp>
    </p:spTree>
    <p:extLst>
      <p:ext uri="{BB962C8B-B14F-4D97-AF65-F5344CB8AC3E}">
        <p14:creationId xmlns:p14="http://schemas.microsoft.com/office/powerpoint/2010/main" val="3222486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5702"/>
                                        </p:tgtEl>
                                        <p:attrNameLst>
                                          <p:attrName>style.visibility</p:attrName>
                                        </p:attrNameLst>
                                      </p:cBhvr>
                                      <p:to>
                                        <p:strVal val="visible"/>
                                      </p:to>
                                    </p:set>
                                    <p:anim calcmode="lin" valueType="num">
                                      <p:cBhvr additive="base">
                                        <p:cTn id="7" dur="500" fill="hold"/>
                                        <p:tgtEl>
                                          <p:spTgt spid="285702"/>
                                        </p:tgtEl>
                                        <p:attrNameLst>
                                          <p:attrName>ppt_x</p:attrName>
                                        </p:attrNameLst>
                                      </p:cBhvr>
                                      <p:tavLst>
                                        <p:tav tm="0">
                                          <p:val>
                                            <p:strVal val="#ppt_x"/>
                                          </p:val>
                                        </p:tav>
                                        <p:tav tm="100000">
                                          <p:val>
                                            <p:strVal val="#ppt_x"/>
                                          </p:val>
                                        </p:tav>
                                      </p:tavLst>
                                    </p:anim>
                                    <p:anim calcmode="lin" valueType="num">
                                      <p:cBhvr additive="base">
                                        <p:cTn id="8" dur="500" fill="hold"/>
                                        <p:tgtEl>
                                          <p:spTgt spid="28570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19">
                                            <p:txEl>
                                              <p:pRg st="0" end="0"/>
                                            </p:txEl>
                                          </p:spTgt>
                                        </p:tgtEl>
                                        <p:attrNameLst>
                                          <p:attrName>style.visibility</p:attrName>
                                        </p:attrNameLst>
                                      </p:cBhvr>
                                      <p:to>
                                        <p:strVal val="visible"/>
                                      </p:to>
                                    </p:set>
                                    <p:animEffect transition="in" filter="dissolve">
                                      <p:cBhvr>
                                        <p:cTn id="13" dur="500"/>
                                        <p:tgtEl>
                                          <p:spTgt spid="19">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9">
                                            <p:txEl>
                                              <p:pRg st="1" end="1"/>
                                            </p:txEl>
                                          </p:spTgt>
                                        </p:tgtEl>
                                        <p:attrNameLst>
                                          <p:attrName>style.visibility</p:attrName>
                                        </p:attrNameLst>
                                      </p:cBhvr>
                                      <p:to>
                                        <p:strVal val="visible"/>
                                      </p:to>
                                    </p:set>
                                    <p:animEffect transition="in" filter="dissolve">
                                      <p:cBhvr>
                                        <p:cTn id="18" dur="500"/>
                                        <p:tgtEl>
                                          <p:spTgt spid="19">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ppt_x"/>
                                          </p:val>
                                        </p:tav>
                                        <p:tav tm="100000">
                                          <p:val>
                                            <p:strVal val="#ppt_x"/>
                                          </p:val>
                                        </p:tav>
                                      </p:tavLst>
                                    </p:anim>
                                    <p:anim calcmode="lin" valueType="num">
                                      <p:cBhvr additive="base">
                                        <p:cTn id="2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dissolve">
                                      <p:cBhvr>
                                        <p:cTn id="2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5702" grpId="0"/>
      <p:bldP spid="19" grpId="0" build="p"/>
      <p:bldP spid="2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3" name="Rectangle 3">
            <a:extLst>
              <a:ext uri="{FF2B5EF4-FFF2-40B4-BE49-F238E27FC236}">
                <a16:creationId xmlns:a16="http://schemas.microsoft.com/office/drawing/2014/main" id="{D6C4AAB6-5907-B295-C143-D064566CD24E}"/>
              </a:ext>
            </a:extLst>
          </p:cNvPr>
          <p:cNvSpPr>
            <a:spLocks noChangeArrowheads="1"/>
          </p:cNvSpPr>
          <p:nvPr/>
        </p:nvSpPr>
        <p:spPr bwMode="auto">
          <a:xfrm>
            <a:off x="304800" y="2293203"/>
            <a:ext cx="8610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dirty="0"/>
              <a:t>Introducing the above </a:t>
            </a:r>
            <a:r>
              <a:rPr lang="en-US" altLang="en-US" i="1" dirty="0">
                <a:sym typeface="Symbol" panose="05050102010706020507" pitchFamily="18" charset="2"/>
              </a:rPr>
              <a:t></a:t>
            </a:r>
            <a:r>
              <a:rPr lang="en-US" altLang="en-US" sz="2400" i="1" dirty="0"/>
              <a:t> - T </a:t>
            </a:r>
            <a:r>
              <a:rPr lang="en-US" altLang="en-US" sz="2400" dirty="0"/>
              <a:t>relationship, the rate of change of thermal energy gives:</a:t>
            </a:r>
          </a:p>
        </p:txBody>
      </p:sp>
      <p:sp>
        <p:nvSpPr>
          <p:cNvPr id="286725" name="Rectangle 5">
            <a:extLst>
              <a:ext uri="{FF2B5EF4-FFF2-40B4-BE49-F238E27FC236}">
                <a16:creationId xmlns:a16="http://schemas.microsoft.com/office/drawing/2014/main" id="{1C9A1FD9-BD86-EB36-2793-E9334A888527}"/>
              </a:ext>
            </a:extLst>
          </p:cNvPr>
          <p:cNvSpPr>
            <a:spLocks noChangeArrowheads="1"/>
          </p:cNvSpPr>
          <p:nvPr/>
        </p:nvSpPr>
        <p:spPr bwMode="auto">
          <a:xfrm>
            <a:off x="304800" y="3352800"/>
            <a:ext cx="861060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dirty="0"/>
              <a:t>Fourier identified that the rate of changed of thermal energy of a control mass </a:t>
            </a:r>
            <a:r>
              <a:rPr lang="en-US" altLang="en-US" dirty="0"/>
              <a:t>is a reaction. </a:t>
            </a:r>
          </a:p>
          <a:p>
            <a:pPr>
              <a:spcBef>
                <a:spcPct val="50000"/>
              </a:spcBef>
            </a:pPr>
            <a:r>
              <a:rPr lang="en-US" altLang="en-US" sz="2400" dirty="0"/>
              <a:t> </a:t>
            </a:r>
            <a:r>
              <a:rPr lang="en-US" altLang="en-US" dirty="0"/>
              <a:t>T</a:t>
            </a:r>
            <a:r>
              <a:rPr lang="en-US" altLang="en-US" sz="2400" dirty="0"/>
              <a:t>he action is </a:t>
            </a:r>
            <a:r>
              <a:rPr lang="en-US" altLang="en-US" dirty="0"/>
              <a:t>“net outflow of thermal energy”</a:t>
            </a:r>
            <a:r>
              <a:rPr lang="en-US" altLang="en-US" sz="2400" dirty="0"/>
              <a:t> through the bounding surface </a:t>
            </a:r>
            <a:r>
              <a:rPr lang="en-US" altLang="en-US" sz="2400" i="1" dirty="0"/>
              <a:t>A </a:t>
            </a:r>
            <a:r>
              <a:rPr lang="en-US" altLang="en-US" sz="2400" dirty="0"/>
              <a:t>of volume </a:t>
            </a:r>
            <a:r>
              <a:rPr lang="en-US" altLang="en-US" sz="2400" i="1" dirty="0"/>
              <a:t>V </a:t>
            </a:r>
            <a:r>
              <a:rPr lang="en-US" altLang="en-US" sz="2400" dirty="0"/>
              <a:t>is given by</a:t>
            </a:r>
          </a:p>
        </p:txBody>
      </p:sp>
      <p:sp>
        <p:nvSpPr>
          <p:cNvPr id="286727" name="Rectangle 7">
            <a:extLst>
              <a:ext uri="{FF2B5EF4-FFF2-40B4-BE49-F238E27FC236}">
                <a16:creationId xmlns:a16="http://schemas.microsoft.com/office/drawing/2014/main" id="{9C1DBD0E-75FB-4BF4-9BAB-40DBF9CB69FB}"/>
              </a:ext>
            </a:extLst>
          </p:cNvPr>
          <p:cNvSpPr>
            <a:spLocks noChangeArrowheads="1"/>
          </p:cNvSpPr>
          <p:nvPr/>
        </p:nvSpPr>
        <p:spPr bwMode="auto">
          <a:xfrm>
            <a:off x="514350" y="5867400"/>
            <a:ext cx="358546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en-US" dirty="0"/>
              <a:t>U</a:t>
            </a:r>
            <a:r>
              <a:rPr lang="en-US" altLang="en-US" sz="2400" dirty="0"/>
              <a:t>sing divergence theorem :</a:t>
            </a:r>
          </a:p>
        </p:txBody>
      </p:sp>
      <mc:AlternateContent xmlns:mc="http://schemas.openxmlformats.org/markup-compatibility/2006" xmlns:a14="http://schemas.microsoft.com/office/drawing/2010/main">
        <mc:Choice Requires="a14">
          <p:sp>
            <p:nvSpPr>
              <p:cNvPr id="286734" name="Object 14">
                <a:extLst>
                  <a:ext uri="{FF2B5EF4-FFF2-40B4-BE49-F238E27FC236}">
                    <a16:creationId xmlns:a16="http://schemas.microsoft.com/office/drawing/2014/main" id="{747BAAB9-E555-12AF-5F93-B241293AE06B}"/>
                  </a:ext>
                </a:extLst>
              </p:cNvPr>
              <p:cNvSpPr txBox="1"/>
              <p:nvPr/>
            </p:nvSpPr>
            <p:spPr bwMode="auto">
              <a:xfrm>
                <a:off x="3048000" y="1169987"/>
                <a:ext cx="2111375" cy="1192213"/>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m:rPr>
                          <m:sty m:val="p"/>
                        </m:rPr>
                        <a:rPr lang="el-GR" i="1" smtClean="0">
                          <a:solidFill>
                            <a:srgbClr val="000000"/>
                          </a:solidFill>
                          <a:latin typeface="Cambria Math" panose="02040503050406030204" pitchFamily="18" charset="0"/>
                          <a:ea typeface="Cambria Math" panose="02040503050406030204" pitchFamily="18" charset="0"/>
                        </a:rPr>
                        <m:t>Η</m:t>
                      </m:r>
                      <m:r>
                        <a:rPr lang="en-IN" i="1">
                          <a:solidFill>
                            <a:srgbClr val="000000"/>
                          </a:solidFill>
                          <a:latin typeface="Cambria Math" panose="02040503050406030204" pitchFamily="18" charset="0"/>
                        </a:rPr>
                        <m:t>=</m:t>
                      </m:r>
                      <m:nary>
                        <m:naryPr>
                          <m:limLoc m:val="undOvr"/>
                          <m:ctrlPr>
                            <a:rPr lang="en-IN" i="1">
                              <a:solidFill>
                                <a:srgbClr val="000000"/>
                              </a:solidFill>
                              <a:latin typeface="Cambria Math" panose="02040503050406030204" pitchFamily="18" charset="0"/>
                            </a:rPr>
                          </m:ctrlPr>
                        </m:naryPr>
                        <m: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1</m:t>
                              </m:r>
                            </m:sub>
                          </m:sSub>
                        </m:sub>
                        <m:sup>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2</m:t>
                              </m:r>
                            </m:sub>
                          </m:sSub>
                        </m:sup>
                        <m:e>
                          <m:r>
                            <a:rPr lang="en-IN" i="1">
                              <a:solidFill>
                                <a:srgbClr val="000000"/>
                              </a:solidFill>
                              <a:latin typeface="Cambria Math" panose="02040503050406030204" pitchFamily="18" charset="0"/>
                            </a:rPr>
                            <m:t>𝜌</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𝐶</m:t>
                              </m:r>
                            </m:e>
                            <m:sub>
                              <m:r>
                                <a:rPr lang="en-IN" i="1">
                                  <a:solidFill>
                                    <a:srgbClr val="000000"/>
                                  </a:solidFill>
                                  <a:latin typeface="Cambria Math" panose="02040503050406030204" pitchFamily="18" charset="0"/>
                                </a:rPr>
                                <m:t>𝑝</m:t>
                              </m:r>
                            </m:sub>
                          </m:sSub>
                          <m:r>
                            <a:rPr lang="en-IN" i="1">
                              <a:solidFill>
                                <a:srgbClr val="000000"/>
                              </a:solidFill>
                              <a:latin typeface="Cambria Math" panose="02040503050406030204" pitchFamily="18" charset="0"/>
                            </a:rPr>
                            <m:t>𝑑𝑇</m:t>
                          </m:r>
                        </m:e>
                      </m:nary>
                    </m:oMath>
                  </m:oMathPara>
                </a14:m>
                <a:endParaRPr lang="en-IN" dirty="0"/>
              </a:p>
            </p:txBody>
          </p:sp>
        </mc:Choice>
        <mc:Fallback xmlns="">
          <p:sp>
            <p:nvSpPr>
              <p:cNvPr id="286734" name="Object 14">
                <a:extLst>
                  <a:ext uri="{FF2B5EF4-FFF2-40B4-BE49-F238E27FC236}">
                    <a16:creationId xmlns:a16="http://schemas.microsoft.com/office/drawing/2014/main" id="{747BAAB9-E555-12AF-5F93-B241293AE06B}"/>
                  </a:ext>
                </a:extLst>
              </p:cNvPr>
              <p:cNvSpPr txBox="1">
                <a:spLocks noRot="1" noChangeAspect="1" noMove="1" noResize="1" noEditPoints="1" noAdjustHandles="1" noChangeArrowheads="1" noChangeShapeType="1" noTextEdit="1"/>
              </p:cNvSpPr>
              <p:nvPr/>
            </p:nvSpPr>
            <p:spPr bwMode="auto">
              <a:xfrm>
                <a:off x="3048000" y="1169987"/>
                <a:ext cx="2111375" cy="1192213"/>
              </a:xfrm>
              <a:prstGeom prst="rect">
                <a:avLst/>
              </a:prstGeom>
              <a:blipFill>
                <a:blip r:embed="rId3"/>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86735" name="Object 15">
                <a:extLst>
                  <a:ext uri="{FF2B5EF4-FFF2-40B4-BE49-F238E27FC236}">
                    <a16:creationId xmlns:a16="http://schemas.microsoft.com/office/drawing/2014/main" id="{2F1004D6-9E15-20EB-BAF7-B9CA9AE44CF0}"/>
                  </a:ext>
                </a:extLst>
              </p:cNvPr>
              <p:cNvSpPr txBox="1"/>
              <p:nvPr/>
            </p:nvSpPr>
            <p:spPr bwMode="auto">
              <a:xfrm>
                <a:off x="4343400" y="2728912"/>
                <a:ext cx="1979613" cy="85248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m:rPr>
                              <m:sty m:val="p"/>
                            </m:rPr>
                            <a:rPr lang="el-GR" i="1" smtClean="0">
                              <a:solidFill>
                                <a:srgbClr val="000000"/>
                              </a:solidFill>
                              <a:latin typeface="Cambria Math" panose="02040503050406030204" pitchFamily="18" charset="0"/>
                              <a:ea typeface="Cambria Math" panose="02040503050406030204" pitchFamily="18" charset="0"/>
                            </a:rPr>
                            <m:t>Η</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den>
                      </m:f>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𝜌</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𝐶</m:t>
                          </m:r>
                        </m:e>
                        <m:sub>
                          <m:r>
                            <a:rPr lang="en-IN" i="1">
                              <a:solidFill>
                                <a:srgbClr val="000000"/>
                              </a:solidFill>
                              <a:latin typeface="Cambria Math" panose="02040503050406030204" pitchFamily="18" charset="0"/>
                            </a:rPr>
                            <m:t>𝑝</m:t>
                          </m:r>
                        </m:sub>
                      </m:sSub>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𝑇</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den>
                      </m:f>
                    </m:oMath>
                  </m:oMathPara>
                </a14:m>
                <a:endParaRPr lang="en-IN" dirty="0"/>
              </a:p>
            </p:txBody>
          </p:sp>
        </mc:Choice>
        <mc:Fallback xmlns="">
          <p:sp>
            <p:nvSpPr>
              <p:cNvPr id="286735" name="Object 15">
                <a:extLst>
                  <a:ext uri="{FF2B5EF4-FFF2-40B4-BE49-F238E27FC236}">
                    <a16:creationId xmlns:a16="http://schemas.microsoft.com/office/drawing/2014/main" id="{2F1004D6-9E15-20EB-BAF7-B9CA9AE44CF0}"/>
                  </a:ext>
                </a:extLst>
              </p:cNvPr>
              <p:cNvSpPr txBox="1">
                <a:spLocks noRot="1" noChangeAspect="1" noMove="1" noResize="1" noEditPoints="1" noAdjustHandles="1" noChangeArrowheads="1" noChangeShapeType="1" noTextEdit="1"/>
              </p:cNvSpPr>
              <p:nvPr/>
            </p:nvSpPr>
            <p:spPr bwMode="auto">
              <a:xfrm>
                <a:off x="4343400" y="2728912"/>
                <a:ext cx="1979613" cy="852488"/>
              </a:xfrm>
              <a:prstGeom prst="rect">
                <a:avLst/>
              </a:prstGeom>
              <a:blipFill>
                <a:blip r:embed="rId4"/>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86736" name="Object 16">
                <a:extLst>
                  <a:ext uri="{FF2B5EF4-FFF2-40B4-BE49-F238E27FC236}">
                    <a16:creationId xmlns:a16="http://schemas.microsoft.com/office/drawing/2014/main" id="{09B4CDAA-3073-7BA8-B310-B9A7C97C7A9A}"/>
                  </a:ext>
                </a:extLst>
              </p:cNvPr>
              <p:cNvSpPr txBox="1"/>
              <p:nvPr/>
            </p:nvSpPr>
            <p:spPr bwMode="auto">
              <a:xfrm>
                <a:off x="5410200" y="4592637"/>
                <a:ext cx="1752600" cy="893763"/>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m:t>
                      </m:r>
                      <m:nary>
                        <m:naryPr>
                          <m:chr m:val="∬"/>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𝐴</m:t>
                          </m:r>
                        </m:sub>
                        <m:sup/>
                        <m:e>
                          <m:acc>
                            <m:accPr>
                              <m:chr m:val="⃗"/>
                              <m:ctrlPr>
                                <a:rPr lang="en-IN" i="1" smtClean="0">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𝑞</m:t>
                              </m:r>
                              <m:r>
                                <a:rPr lang="en-IN" i="1">
                                  <a:solidFill>
                                    <a:srgbClr val="000000"/>
                                  </a:solidFill>
                                  <a:latin typeface="Cambria Math" panose="02040503050406030204" pitchFamily="18" charset="0"/>
                                </a:rPr>
                                <m:t>′′</m:t>
                              </m:r>
                            </m:e>
                          </m:acc>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𝑛</m:t>
                              </m:r>
                            </m:e>
                          </m:acc>
                          <m:r>
                            <a:rPr lang="en-IN" i="1">
                              <a:solidFill>
                                <a:srgbClr val="000000"/>
                              </a:solidFill>
                              <a:latin typeface="Cambria Math" panose="02040503050406030204" pitchFamily="18" charset="0"/>
                            </a:rPr>
                            <m:t>𝑑𝐴</m:t>
                          </m:r>
                        </m:e>
                      </m:nary>
                    </m:oMath>
                  </m:oMathPara>
                </a14:m>
                <a:endParaRPr lang="en-IN" dirty="0"/>
              </a:p>
            </p:txBody>
          </p:sp>
        </mc:Choice>
        <mc:Fallback xmlns="">
          <p:sp>
            <p:nvSpPr>
              <p:cNvPr id="286736" name="Object 16">
                <a:extLst>
                  <a:ext uri="{FF2B5EF4-FFF2-40B4-BE49-F238E27FC236}">
                    <a16:creationId xmlns:a16="http://schemas.microsoft.com/office/drawing/2014/main" id="{09B4CDAA-3073-7BA8-B310-B9A7C97C7A9A}"/>
                  </a:ext>
                </a:extLst>
              </p:cNvPr>
              <p:cNvSpPr txBox="1">
                <a:spLocks noRot="1" noChangeAspect="1" noMove="1" noResize="1" noEditPoints="1" noAdjustHandles="1" noChangeArrowheads="1" noChangeShapeType="1" noTextEdit="1"/>
              </p:cNvSpPr>
              <p:nvPr/>
            </p:nvSpPr>
            <p:spPr bwMode="auto">
              <a:xfrm>
                <a:off x="5410200" y="4592637"/>
                <a:ext cx="1752600" cy="893763"/>
              </a:xfrm>
              <a:prstGeom prst="rect">
                <a:avLst/>
              </a:prstGeom>
              <a:blipFill>
                <a:blip r:embed="rId5"/>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86737" name="Object 17">
                <a:extLst>
                  <a:ext uri="{FF2B5EF4-FFF2-40B4-BE49-F238E27FC236}">
                    <a16:creationId xmlns:a16="http://schemas.microsoft.com/office/drawing/2014/main" id="{479DD6BE-BD7F-95FC-0AA5-431838CAD84F}"/>
                  </a:ext>
                </a:extLst>
              </p:cNvPr>
              <p:cNvSpPr txBox="1"/>
              <p:nvPr/>
            </p:nvSpPr>
            <p:spPr bwMode="auto">
              <a:xfrm>
                <a:off x="4460875" y="5627687"/>
                <a:ext cx="3997325" cy="925513"/>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m:t>
                      </m:r>
                      <m:nary>
                        <m:naryPr>
                          <m:chr m:val="∬"/>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𝐴</m:t>
                          </m:r>
                        </m:sub>
                        <m:sup/>
                        <m:e>
                          <m:r>
                            <a:rPr lang="en-IN" i="1">
                              <a:solidFill>
                                <a:srgbClr val="000000"/>
                              </a:solidFill>
                              <a:latin typeface="Cambria Math" panose="02040503050406030204" pitchFamily="18" charset="0"/>
                            </a:rPr>
                            <m:t>𝑞</m:t>
                          </m:r>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𝑛</m:t>
                              </m:r>
                            </m:e>
                          </m:acc>
                          <m:r>
                            <a:rPr lang="en-IN" i="1">
                              <a:solidFill>
                                <a:srgbClr val="000000"/>
                              </a:solidFill>
                              <a:latin typeface="Cambria Math" panose="02040503050406030204" pitchFamily="18" charset="0"/>
                            </a:rPr>
                            <m:t>𝑑𝐴</m:t>
                          </m:r>
                        </m:e>
                      </m:nary>
                      <m:r>
                        <a:rPr lang="en-IN" i="1">
                          <a:solidFill>
                            <a:srgbClr val="000000"/>
                          </a:solidFill>
                          <a:latin typeface="Cambria Math" panose="02040503050406030204" pitchFamily="18" charset="0"/>
                        </a:rPr>
                        <m:t>=−</m:t>
                      </m:r>
                      <m:nary>
                        <m:naryPr>
                          <m:chr m:val="∭"/>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𝑉</m:t>
                          </m:r>
                        </m:sub>
                        <m:sup/>
                        <m:e>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𝑞</m:t>
                              </m:r>
                              <m:r>
                                <a:rPr lang="en-IN" i="1">
                                  <a:solidFill>
                                    <a:srgbClr val="000000"/>
                                  </a:solidFill>
                                  <a:latin typeface="Cambria Math" panose="02040503050406030204" pitchFamily="18" charset="0"/>
                                </a:rPr>
                                <m:t>′′</m:t>
                              </m:r>
                            </m:e>
                          </m:acc>
                          <m:r>
                            <a:rPr lang="en-IN" i="1">
                              <a:solidFill>
                                <a:srgbClr val="000000"/>
                              </a:solidFill>
                              <a:latin typeface="Cambria Math" panose="02040503050406030204" pitchFamily="18" charset="0"/>
                            </a:rPr>
                            <m:t>𝑑𝑉</m:t>
                          </m:r>
                        </m:e>
                      </m:nary>
                    </m:oMath>
                  </m:oMathPara>
                </a14:m>
                <a:endParaRPr lang="en-IN" dirty="0"/>
              </a:p>
            </p:txBody>
          </p:sp>
        </mc:Choice>
        <mc:Fallback xmlns="">
          <p:sp>
            <p:nvSpPr>
              <p:cNvPr id="286737" name="Object 17">
                <a:extLst>
                  <a:ext uri="{FF2B5EF4-FFF2-40B4-BE49-F238E27FC236}">
                    <a16:creationId xmlns:a16="http://schemas.microsoft.com/office/drawing/2014/main" id="{479DD6BE-BD7F-95FC-0AA5-431838CAD84F}"/>
                  </a:ext>
                </a:extLst>
              </p:cNvPr>
              <p:cNvSpPr txBox="1">
                <a:spLocks noRot="1" noChangeAspect="1" noMove="1" noResize="1" noEditPoints="1" noAdjustHandles="1" noChangeArrowheads="1" noChangeShapeType="1" noTextEdit="1"/>
              </p:cNvSpPr>
              <p:nvPr/>
            </p:nvSpPr>
            <p:spPr bwMode="auto">
              <a:xfrm>
                <a:off x="4460875" y="5627687"/>
                <a:ext cx="3997325" cy="925513"/>
              </a:xfrm>
              <a:prstGeom prst="rect">
                <a:avLst/>
              </a:prstGeom>
              <a:blipFill>
                <a:blip r:embed="rId6"/>
                <a:stretch>
                  <a:fillRect/>
                </a:stretch>
              </a:blipFill>
              <a:ln>
                <a:noFill/>
              </a:ln>
              <a:effectLst/>
            </p:spPr>
            <p:txBody>
              <a:bodyPr/>
              <a:lstStyle/>
              <a:p>
                <a:r>
                  <a:rPr lang="en-IN">
                    <a:noFill/>
                  </a:rPr>
                  <a:t> </a:t>
                </a:r>
              </a:p>
            </p:txBody>
          </p:sp>
        </mc:Fallback>
      </mc:AlternateContent>
      <p:grpSp>
        <p:nvGrpSpPr>
          <p:cNvPr id="10" name="Group 38">
            <a:extLst>
              <a:ext uri="{FF2B5EF4-FFF2-40B4-BE49-F238E27FC236}">
                <a16:creationId xmlns:a16="http://schemas.microsoft.com/office/drawing/2014/main" id="{A18B79A4-2E25-7355-996A-9332E72EF815}"/>
              </a:ext>
            </a:extLst>
          </p:cNvPr>
          <p:cNvGrpSpPr>
            <a:grpSpLocks/>
          </p:cNvGrpSpPr>
          <p:nvPr/>
        </p:nvGrpSpPr>
        <p:grpSpPr bwMode="auto">
          <a:xfrm>
            <a:off x="0" y="0"/>
            <a:ext cx="9144000" cy="6858000"/>
            <a:chOff x="0" y="0"/>
            <a:chExt cx="9144000" cy="6858000"/>
          </a:xfrm>
        </p:grpSpPr>
        <p:grpSp>
          <p:nvGrpSpPr>
            <p:cNvPr id="11" name="Group 19">
              <a:extLst>
                <a:ext uri="{FF2B5EF4-FFF2-40B4-BE49-F238E27FC236}">
                  <a16:creationId xmlns:a16="http://schemas.microsoft.com/office/drawing/2014/main" id="{E459DC22-0C81-DE12-BBD6-671785262BAB}"/>
                </a:ext>
              </a:extLst>
            </p:cNvPr>
            <p:cNvGrpSpPr>
              <a:grpSpLocks/>
            </p:cNvGrpSpPr>
            <p:nvPr/>
          </p:nvGrpSpPr>
          <p:grpSpPr bwMode="auto">
            <a:xfrm>
              <a:off x="0" y="0"/>
              <a:ext cx="9144000" cy="6858000"/>
              <a:chOff x="0" y="0"/>
              <a:chExt cx="9144000" cy="6858000"/>
            </a:xfrm>
          </p:grpSpPr>
          <p:grpSp>
            <p:nvGrpSpPr>
              <p:cNvPr id="13" name="Group 8">
                <a:extLst>
                  <a:ext uri="{FF2B5EF4-FFF2-40B4-BE49-F238E27FC236}">
                    <a16:creationId xmlns:a16="http://schemas.microsoft.com/office/drawing/2014/main" id="{EE857372-08BA-3915-750D-445148597FCB}"/>
                  </a:ext>
                </a:extLst>
              </p:cNvPr>
              <p:cNvGrpSpPr>
                <a:grpSpLocks/>
              </p:cNvGrpSpPr>
              <p:nvPr/>
            </p:nvGrpSpPr>
            <p:grpSpPr bwMode="auto">
              <a:xfrm>
                <a:off x="0" y="0"/>
                <a:ext cx="9144000" cy="6858000"/>
                <a:chOff x="0" y="0"/>
                <a:chExt cx="5760" cy="4320"/>
              </a:xfrm>
            </p:grpSpPr>
            <p:grpSp>
              <p:nvGrpSpPr>
                <p:cNvPr id="15" name="Group 9">
                  <a:extLst>
                    <a:ext uri="{FF2B5EF4-FFF2-40B4-BE49-F238E27FC236}">
                      <a16:creationId xmlns:a16="http://schemas.microsoft.com/office/drawing/2014/main" id="{ACBC8D9A-DA22-B300-550A-784409629C7B}"/>
                    </a:ext>
                  </a:extLst>
                </p:cNvPr>
                <p:cNvGrpSpPr>
                  <a:grpSpLocks/>
                </p:cNvGrpSpPr>
                <p:nvPr/>
              </p:nvGrpSpPr>
              <p:grpSpPr bwMode="auto">
                <a:xfrm>
                  <a:off x="0" y="0"/>
                  <a:ext cx="192" cy="4320"/>
                  <a:chOff x="0" y="-48"/>
                  <a:chExt cx="144" cy="4368"/>
                </a:xfrm>
              </p:grpSpPr>
              <p:sp>
                <p:nvSpPr>
                  <p:cNvPr id="25" name="Rectangle 10">
                    <a:extLst>
                      <a:ext uri="{FF2B5EF4-FFF2-40B4-BE49-F238E27FC236}">
                        <a16:creationId xmlns:a16="http://schemas.microsoft.com/office/drawing/2014/main" id="{01F6007E-123E-FE11-698D-680A2BA073B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26" name="Rectangle 11">
                    <a:extLst>
                      <a:ext uri="{FF2B5EF4-FFF2-40B4-BE49-F238E27FC236}">
                        <a16:creationId xmlns:a16="http://schemas.microsoft.com/office/drawing/2014/main" id="{5744FBE7-D813-FB12-A021-525A9B45E2C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2">
                  <a:extLst>
                    <a:ext uri="{FF2B5EF4-FFF2-40B4-BE49-F238E27FC236}">
                      <a16:creationId xmlns:a16="http://schemas.microsoft.com/office/drawing/2014/main" id="{F8067F9F-8200-2F35-8FF9-B9BF5F2176B7}"/>
                    </a:ext>
                  </a:extLst>
                </p:cNvPr>
                <p:cNvGrpSpPr>
                  <a:grpSpLocks/>
                </p:cNvGrpSpPr>
                <p:nvPr/>
              </p:nvGrpSpPr>
              <p:grpSpPr bwMode="auto">
                <a:xfrm>
                  <a:off x="5674" y="24"/>
                  <a:ext cx="86" cy="4296"/>
                  <a:chOff x="5616" y="-48"/>
                  <a:chExt cx="144" cy="4368"/>
                </a:xfrm>
              </p:grpSpPr>
              <p:sp>
                <p:nvSpPr>
                  <p:cNvPr id="23" name="Rectangle 13">
                    <a:extLst>
                      <a:ext uri="{FF2B5EF4-FFF2-40B4-BE49-F238E27FC236}">
                        <a16:creationId xmlns:a16="http://schemas.microsoft.com/office/drawing/2014/main" id="{ADD39813-CB14-2DD6-C229-381FE09B93F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4">
                    <a:extLst>
                      <a:ext uri="{FF2B5EF4-FFF2-40B4-BE49-F238E27FC236}">
                        <a16:creationId xmlns:a16="http://schemas.microsoft.com/office/drawing/2014/main" id="{5B257015-3D91-4DF3-9C50-E5C6755F53F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5">
                  <a:extLst>
                    <a:ext uri="{FF2B5EF4-FFF2-40B4-BE49-F238E27FC236}">
                      <a16:creationId xmlns:a16="http://schemas.microsoft.com/office/drawing/2014/main" id="{2ABBFD2A-B71A-89C6-0E34-DE00F1112EBD}"/>
                    </a:ext>
                  </a:extLst>
                </p:cNvPr>
                <p:cNvGrpSpPr>
                  <a:grpSpLocks/>
                </p:cNvGrpSpPr>
                <p:nvPr/>
              </p:nvGrpSpPr>
              <p:grpSpPr bwMode="auto">
                <a:xfrm>
                  <a:off x="144" y="0"/>
                  <a:ext cx="5616" cy="144"/>
                  <a:chOff x="96" y="-48"/>
                  <a:chExt cx="5520" cy="144"/>
                </a:xfrm>
              </p:grpSpPr>
              <p:sp>
                <p:nvSpPr>
                  <p:cNvPr id="21" name="Rectangle 16">
                    <a:extLst>
                      <a:ext uri="{FF2B5EF4-FFF2-40B4-BE49-F238E27FC236}">
                        <a16:creationId xmlns:a16="http://schemas.microsoft.com/office/drawing/2014/main" id="{856B77EB-5CCE-35E9-7FFE-8FABDA08376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7">
                    <a:extLst>
                      <a:ext uri="{FF2B5EF4-FFF2-40B4-BE49-F238E27FC236}">
                        <a16:creationId xmlns:a16="http://schemas.microsoft.com/office/drawing/2014/main" id="{727602F1-E1FD-623D-4D2F-389F5284829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8">
                  <a:extLst>
                    <a:ext uri="{FF2B5EF4-FFF2-40B4-BE49-F238E27FC236}">
                      <a16:creationId xmlns:a16="http://schemas.microsoft.com/office/drawing/2014/main" id="{1297169C-AEFF-EDF6-14CC-76EC2A347369}"/>
                    </a:ext>
                  </a:extLst>
                </p:cNvPr>
                <p:cNvGrpSpPr>
                  <a:grpSpLocks/>
                </p:cNvGrpSpPr>
                <p:nvPr/>
              </p:nvGrpSpPr>
              <p:grpSpPr bwMode="auto">
                <a:xfrm>
                  <a:off x="144" y="4234"/>
                  <a:ext cx="5616" cy="86"/>
                  <a:chOff x="96" y="4176"/>
                  <a:chExt cx="5520" cy="144"/>
                </a:xfrm>
              </p:grpSpPr>
              <p:sp>
                <p:nvSpPr>
                  <p:cNvPr id="19" name="Rectangle 19">
                    <a:extLst>
                      <a:ext uri="{FF2B5EF4-FFF2-40B4-BE49-F238E27FC236}">
                        <a16:creationId xmlns:a16="http://schemas.microsoft.com/office/drawing/2014/main" id="{4462091D-910E-5B86-024D-2A4A75EB62C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20">
                    <a:extLst>
                      <a:ext uri="{FF2B5EF4-FFF2-40B4-BE49-F238E27FC236}">
                        <a16:creationId xmlns:a16="http://schemas.microsoft.com/office/drawing/2014/main" id="{EBC57B92-6B0F-E80C-4295-21BAF1B6488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4" name="Rectangle 21">
                <a:extLst>
                  <a:ext uri="{FF2B5EF4-FFF2-40B4-BE49-F238E27FC236}">
                    <a16:creationId xmlns:a16="http://schemas.microsoft.com/office/drawing/2014/main" id="{2BCE92E5-2F8A-F153-CCEE-8F31C526CEFA}"/>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2" name="Picture 42" descr="A picture containing shape&#10;&#10;Description automatically generated">
              <a:extLst>
                <a:ext uri="{FF2B5EF4-FFF2-40B4-BE49-F238E27FC236}">
                  <a16:creationId xmlns:a16="http://schemas.microsoft.com/office/drawing/2014/main" id="{CC7418C5-5DC5-DC95-11F9-97F939170D9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 name="Title 26">
            <a:extLst>
              <a:ext uri="{FF2B5EF4-FFF2-40B4-BE49-F238E27FC236}">
                <a16:creationId xmlns:a16="http://schemas.microsoft.com/office/drawing/2014/main" id="{BF724D43-E66F-7ECC-228A-75F0224A8CCE}"/>
              </a:ext>
            </a:extLst>
          </p:cNvPr>
          <p:cNvSpPr>
            <a:spLocks noGrp="1"/>
          </p:cNvSpPr>
          <p:nvPr>
            <p:ph type="title"/>
          </p:nvPr>
        </p:nvSpPr>
        <p:spPr>
          <a:xfrm>
            <a:off x="228600" y="76200"/>
            <a:ext cx="7331075" cy="925512"/>
          </a:xfrm>
        </p:spPr>
        <p:txBody>
          <a:bodyPr/>
          <a:lstStyle/>
          <a:p>
            <a:r>
              <a:rPr lang="en-US" sz="2800" dirty="0"/>
              <a:t>The Rate of Change in Energy of A Control Mass</a:t>
            </a:r>
            <a:endParaRPr lang="en-IN" sz="2800" dirty="0"/>
          </a:p>
        </p:txBody>
      </p:sp>
      <p:sp>
        <p:nvSpPr>
          <p:cNvPr id="2" name="Rectangle 7">
            <a:extLst>
              <a:ext uri="{FF2B5EF4-FFF2-40B4-BE49-F238E27FC236}">
                <a16:creationId xmlns:a16="http://schemas.microsoft.com/office/drawing/2014/main" id="{E0E126C4-2FB1-A1C9-947F-ABC90283488A}"/>
              </a:ext>
            </a:extLst>
          </p:cNvPr>
          <p:cNvSpPr>
            <a:spLocks noChangeArrowheads="1"/>
          </p:cNvSpPr>
          <p:nvPr/>
        </p:nvSpPr>
        <p:spPr bwMode="auto">
          <a:xfrm>
            <a:off x="417577" y="5321597"/>
            <a:ext cx="783637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en-US" i="1" dirty="0">
                <a:solidFill>
                  <a:srgbClr val="0070C0"/>
                </a:solidFill>
              </a:rPr>
              <a:t>Fourier’s Original Invention is: What causes above action???</a:t>
            </a:r>
            <a:endParaRPr lang="en-US" altLang="en-US" sz="2400" i="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86723"/>
                                        </p:tgtEl>
                                        <p:attrNameLst>
                                          <p:attrName>style.visibility</p:attrName>
                                        </p:attrNameLst>
                                      </p:cBhvr>
                                      <p:to>
                                        <p:strVal val="visible"/>
                                      </p:to>
                                    </p:set>
                                    <p:animEffect transition="in" filter="dissolve">
                                      <p:cBhvr>
                                        <p:cTn id="7" dur="500"/>
                                        <p:tgtEl>
                                          <p:spTgt spid="28672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86735"/>
                                        </p:tgtEl>
                                        <p:attrNameLst>
                                          <p:attrName>style.visibility</p:attrName>
                                        </p:attrNameLst>
                                      </p:cBhvr>
                                      <p:to>
                                        <p:strVal val="visible"/>
                                      </p:to>
                                    </p:set>
                                    <p:anim calcmode="lin" valueType="num">
                                      <p:cBhvr additive="base">
                                        <p:cTn id="12" dur="500" fill="hold"/>
                                        <p:tgtEl>
                                          <p:spTgt spid="286735"/>
                                        </p:tgtEl>
                                        <p:attrNameLst>
                                          <p:attrName>ppt_x</p:attrName>
                                        </p:attrNameLst>
                                      </p:cBhvr>
                                      <p:tavLst>
                                        <p:tav tm="0">
                                          <p:val>
                                            <p:strVal val="#ppt_x"/>
                                          </p:val>
                                        </p:tav>
                                        <p:tav tm="100000">
                                          <p:val>
                                            <p:strVal val="#ppt_x"/>
                                          </p:val>
                                        </p:tav>
                                      </p:tavLst>
                                    </p:anim>
                                    <p:anim calcmode="lin" valueType="num">
                                      <p:cBhvr additive="base">
                                        <p:cTn id="13" dur="500" fill="hold"/>
                                        <p:tgtEl>
                                          <p:spTgt spid="28673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86725">
                                            <p:txEl>
                                              <p:pRg st="0" end="0"/>
                                            </p:txEl>
                                          </p:spTgt>
                                        </p:tgtEl>
                                        <p:attrNameLst>
                                          <p:attrName>style.visibility</p:attrName>
                                        </p:attrNameLst>
                                      </p:cBhvr>
                                      <p:to>
                                        <p:strVal val="visible"/>
                                      </p:to>
                                    </p:set>
                                    <p:animEffect transition="in" filter="dissolve">
                                      <p:cBhvr>
                                        <p:cTn id="18" dur="500"/>
                                        <p:tgtEl>
                                          <p:spTgt spid="28672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86725">
                                            <p:txEl>
                                              <p:pRg st="1" end="1"/>
                                            </p:txEl>
                                          </p:spTgt>
                                        </p:tgtEl>
                                        <p:attrNameLst>
                                          <p:attrName>style.visibility</p:attrName>
                                        </p:attrNameLst>
                                      </p:cBhvr>
                                      <p:to>
                                        <p:strVal val="visible"/>
                                      </p:to>
                                    </p:set>
                                    <p:animEffect transition="in" filter="dissolve">
                                      <p:cBhvr>
                                        <p:cTn id="23" dur="500"/>
                                        <p:tgtEl>
                                          <p:spTgt spid="28672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286736"/>
                                        </p:tgtEl>
                                        <p:attrNameLst>
                                          <p:attrName>style.visibility</p:attrName>
                                        </p:attrNameLst>
                                      </p:cBhvr>
                                      <p:to>
                                        <p:strVal val="visible"/>
                                      </p:to>
                                    </p:set>
                                    <p:anim calcmode="lin" valueType="num">
                                      <p:cBhvr additive="base">
                                        <p:cTn id="28" dur="500" fill="hold"/>
                                        <p:tgtEl>
                                          <p:spTgt spid="286736"/>
                                        </p:tgtEl>
                                        <p:attrNameLst>
                                          <p:attrName>ppt_x</p:attrName>
                                        </p:attrNameLst>
                                      </p:cBhvr>
                                      <p:tavLst>
                                        <p:tav tm="0">
                                          <p:val>
                                            <p:strVal val="#ppt_x"/>
                                          </p:val>
                                        </p:tav>
                                        <p:tav tm="100000">
                                          <p:val>
                                            <p:strVal val="#ppt_x"/>
                                          </p:val>
                                        </p:tav>
                                      </p:tavLst>
                                    </p:anim>
                                    <p:anim calcmode="lin" valueType="num">
                                      <p:cBhvr additive="base">
                                        <p:cTn id="29" dur="500" fill="hold"/>
                                        <p:tgtEl>
                                          <p:spTgt spid="28673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 presetClass="entr" presetSubtype="32" fill="hold"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box(out)">
                                      <p:cBhvr>
                                        <p:cTn id="34" dur="500"/>
                                        <p:tgtEl>
                                          <p:spTgt spid="2"/>
                                        </p:tgtEl>
                                      </p:cBhvr>
                                    </p:animEffect>
                                  </p:childTnLst>
                                  <p:subTnLst>
                                    <p:audio>
                                      <p:cMediaNode>
                                        <p:cTn display="0" masterRel="sameClick">
                                          <p:stCondLst>
                                            <p:cond evt="begin" delay="0">
                                              <p:tn val="32"/>
                                            </p:cond>
                                          </p:stCondLst>
                                          <p:endCondLst>
                                            <p:cond evt="onStopAudio" delay="0">
                                              <p:tgtEl>
                                                <p:sldTgt/>
                                              </p:tgtEl>
                                            </p:cond>
                                          </p:endCondLst>
                                        </p:cTn>
                                        <p:tgtEl>
                                          <p:sndTgt r:embed="rId2" name="camera.wav"/>
                                        </p:tgtEl>
                                      </p:cMediaNode>
                                    </p:audio>
                                  </p:subTnLst>
                                </p:cTn>
                              </p:par>
                            </p:childTnLst>
                          </p:cTn>
                        </p:par>
                      </p:childTnLst>
                    </p:cTn>
                  </p:par>
                  <p:par>
                    <p:cTn id="35" fill="hold">
                      <p:stCondLst>
                        <p:cond delay="indefinite"/>
                      </p:stCondLst>
                      <p:childTnLst>
                        <p:par>
                          <p:cTn id="36" fill="hold">
                            <p:stCondLst>
                              <p:cond delay="0"/>
                            </p:stCondLst>
                            <p:childTnLst>
                              <p:par>
                                <p:cTn id="37" presetID="4" presetClass="entr" presetSubtype="32" fill="hold" nodeType="clickEffect">
                                  <p:stCondLst>
                                    <p:cond delay="0"/>
                                  </p:stCondLst>
                                  <p:childTnLst>
                                    <p:set>
                                      <p:cBhvr>
                                        <p:cTn id="38" dur="1" fill="hold">
                                          <p:stCondLst>
                                            <p:cond delay="0"/>
                                          </p:stCondLst>
                                        </p:cTn>
                                        <p:tgtEl>
                                          <p:spTgt spid="286727"/>
                                        </p:tgtEl>
                                        <p:attrNameLst>
                                          <p:attrName>style.visibility</p:attrName>
                                        </p:attrNameLst>
                                      </p:cBhvr>
                                      <p:to>
                                        <p:strVal val="visible"/>
                                      </p:to>
                                    </p:set>
                                    <p:animEffect transition="in" filter="box(out)">
                                      <p:cBhvr>
                                        <p:cTn id="39" dur="500"/>
                                        <p:tgtEl>
                                          <p:spTgt spid="286727"/>
                                        </p:tgtEl>
                                      </p:cBhvr>
                                    </p:animEffect>
                                  </p:childTnLst>
                                  <p:subTnLst>
                                    <p:audio>
                                      <p:cMediaNode>
                                        <p:cTn display="0" masterRel="sameClick">
                                          <p:stCondLst>
                                            <p:cond evt="begin" delay="0">
                                              <p:tn val="37"/>
                                            </p:cond>
                                          </p:stCondLst>
                                          <p:endCondLst>
                                            <p:cond evt="onStopAudio" delay="0">
                                              <p:tgtEl>
                                                <p:sldTgt/>
                                              </p:tgtEl>
                                            </p:cond>
                                          </p:endCondLst>
                                        </p:cTn>
                                        <p:tgtEl>
                                          <p:sndTgt r:embed="rId2" name="camera.wav"/>
                                        </p:tgtEl>
                                      </p:cMediaNode>
                                    </p:audio>
                                  </p:sub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286737"/>
                                        </p:tgtEl>
                                        <p:attrNameLst>
                                          <p:attrName>style.visibility</p:attrName>
                                        </p:attrNameLst>
                                      </p:cBhvr>
                                      <p:to>
                                        <p:strVal val="visible"/>
                                      </p:to>
                                    </p:set>
                                    <p:anim calcmode="lin" valueType="num">
                                      <p:cBhvr additive="base">
                                        <p:cTn id="44" dur="500" fill="hold"/>
                                        <p:tgtEl>
                                          <p:spTgt spid="286737"/>
                                        </p:tgtEl>
                                        <p:attrNameLst>
                                          <p:attrName>ppt_x</p:attrName>
                                        </p:attrNameLst>
                                      </p:cBhvr>
                                      <p:tavLst>
                                        <p:tav tm="0">
                                          <p:val>
                                            <p:strVal val="#ppt_x"/>
                                          </p:val>
                                        </p:tav>
                                        <p:tav tm="100000">
                                          <p:val>
                                            <p:strVal val="#ppt_x"/>
                                          </p:val>
                                        </p:tav>
                                      </p:tavLst>
                                    </p:anim>
                                    <p:anim calcmode="lin" valueType="num">
                                      <p:cBhvr additive="base">
                                        <p:cTn id="45" dur="500" fill="hold"/>
                                        <p:tgtEl>
                                          <p:spTgt spid="2867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25" grpId="0" build="p"/>
      <p:bldP spid="286735" grpId="0"/>
      <p:bldP spid="286736" grpId="0"/>
      <p:bldP spid="28673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87746" name="Rectangle 2">
                <a:extLst>
                  <a:ext uri="{FF2B5EF4-FFF2-40B4-BE49-F238E27FC236}">
                    <a16:creationId xmlns:a16="http://schemas.microsoft.com/office/drawing/2014/main" id="{D8D023C7-DC35-0A89-C002-A928F80CE6B1}"/>
                  </a:ext>
                </a:extLst>
              </p:cNvPr>
              <p:cNvSpPr>
                <a:spLocks noChangeArrowheads="1"/>
              </p:cNvSpPr>
              <p:nvPr/>
            </p:nvSpPr>
            <p:spPr bwMode="auto">
              <a:xfrm>
                <a:off x="320675" y="1752600"/>
                <a:ext cx="8669599" cy="4968924"/>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marL="342900" indent="-342900">
                  <a:spcBef>
                    <a:spcPct val="50000"/>
                  </a:spcBef>
                  <a:buFont typeface="Arial" panose="020B0604020202020204" pitchFamily="34" charset="0"/>
                  <a:buChar char="•"/>
                </a:pPr>
                <a:r>
                  <a:rPr lang="en-US" altLang="en-US" sz="2400" dirty="0"/>
                  <a:t>Where</a:t>
                </a:r>
                <a:r>
                  <a:rPr lang="en-US" altLang="en-US" dirty="0"/>
                  <a:t>, </a:t>
                </a:r>
                <a14:m>
                  <m:oMath xmlns:m="http://schemas.openxmlformats.org/officeDocument/2006/math">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𝑞</m:t>
                        </m:r>
                        <m:r>
                          <a:rPr lang="en-IN" i="1">
                            <a:solidFill>
                              <a:srgbClr val="000000"/>
                            </a:solidFill>
                            <a:latin typeface="Cambria Math" panose="02040503050406030204" pitchFamily="18" charset="0"/>
                          </a:rPr>
                          <m:t>′′</m:t>
                        </m:r>
                      </m:e>
                    </m:acc>
                    <m:r>
                      <a:rPr lang="en-IN" i="1">
                        <a:solidFill>
                          <a:srgbClr val="000000"/>
                        </a:solidFill>
                        <a:latin typeface="Cambria Math" panose="02040503050406030204" pitchFamily="18" charset="0"/>
                      </a:rPr>
                      <m:t> </m:t>
                    </m:r>
                  </m:oMath>
                </a14:m>
                <a:r>
                  <a:rPr lang="en-US" altLang="en-US" sz="2400" dirty="0"/>
                  <a:t>is the </a:t>
                </a:r>
                <a:r>
                  <a:rPr lang="en-US" altLang="en-US" sz="2400" i="1" dirty="0"/>
                  <a:t>heat flux vector </a:t>
                </a:r>
                <a:r>
                  <a:rPr lang="en-US" altLang="en-US" sz="2400" dirty="0"/>
                  <a:t>representing the amount of energy crossing through a unit boundary area per unit time (</a:t>
                </a:r>
                <a:r>
                  <a:rPr lang="en-US" altLang="en-US" sz="2400" i="1" dirty="0"/>
                  <a:t>J/m</a:t>
                </a:r>
                <a:r>
                  <a:rPr lang="en-US" altLang="en-US" sz="2400" baseline="30000" dirty="0"/>
                  <a:t>2</a:t>
                </a:r>
                <a:r>
                  <a:rPr lang="en-US" altLang="en-US" sz="2400" i="1" dirty="0"/>
                  <a:t>s</a:t>
                </a:r>
                <a:r>
                  <a:rPr lang="en-US" altLang="en-US" sz="2400" dirty="0"/>
                  <a:t>).</a:t>
                </a:r>
              </a:p>
              <a:p>
                <a:pPr marL="342900" indent="-342900">
                  <a:spcBef>
                    <a:spcPct val="50000"/>
                  </a:spcBef>
                  <a:buFont typeface="Arial" panose="020B0604020202020204" pitchFamily="34" charset="0"/>
                  <a:buChar char="•"/>
                </a:pPr>
                <a:r>
                  <a:rPr lang="en-US" altLang="en-US" sz="2400" dirty="0"/>
                  <a:t>Heat Generation: A medium through which heat is conducted may involve the conversion of electrical, nuclear or chemical energy into thermal energy.</a:t>
                </a:r>
              </a:p>
              <a:p>
                <a:pPr marL="342900" indent="-342900">
                  <a:spcBef>
                    <a:spcPct val="50000"/>
                  </a:spcBef>
                  <a:buFont typeface="Arial" panose="020B0604020202020204" pitchFamily="34" charset="0"/>
                  <a:buChar char="•"/>
                </a:pPr>
                <a:r>
                  <a:rPr lang="en-US" altLang="en-US" sz="2400" dirty="0"/>
                  <a:t>Often absorption of radiation such as solar energy or gamma rays is modeled as heat generation.</a:t>
                </a:r>
              </a:p>
              <a:p>
                <a:pPr marL="342900" indent="-342900">
                  <a:spcBef>
                    <a:spcPct val="50000"/>
                  </a:spcBef>
                  <a:buFont typeface="Arial" panose="020B0604020202020204" pitchFamily="34" charset="0"/>
                  <a:buChar char="•"/>
                </a:pPr>
                <a:r>
                  <a:rPr lang="en-US" altLang="en-US" sz="2400" dirty="0"/>
                  <a:t>The heat generation is a volumetric phenomenon.</a:t>
                </a:r>
              </a:p>
              <a:p>
                <a:pPr>
                  <a:spcBef>
                    <a:spcPct val="50000"/>
                  </a:spcBef>
                </a:pPr>
                <a:r>
                  <a:rPr lang="en-US" altLang="en-US" sz="2400" dirty="0"/>
                  <a:t>The rate of internal heat generation/absorption at a point in the body (</a:t>
                </a:r>
                <a:r>
                  <a:rPr lang="en-US" altLang="en-US" sz="2400" i="1" dirty="0"/>
                  <a:t>J/m</a:t>
                </a:r>
                <a:r>
                  <a:rPr lang="en-US" altLang="en-US" sz="2400" baseline="30000" dirty="0"/>
                  <a:t>3</a:t>
                </a:r>
                <a:r>
                  <a:rPr lang="en-US" altLang="en-US" sz="2400" i="1" dirty="0"/>
                  <a:t>s</a:t>
                </a:r>
                <a:r>
                  <a:rPr lang="en-US" altLang="en-US" sz="2400" dirty="0"/>
                  <a:t>) is assumed given as </a:t>
                </a:r>
                <a14:m>
                  <m:oMath xmlns:m="http://schemas.openxmlformats.org/officeDocument/2006/math">
                    <m:r>
                      <a:rPr lang="en-US" altLang="en-US" sz="2400" b="0" i="1" smtClean="0">
                        <a:latin typeface="Cambria Math" panose="02040503050406030204" pitchFamily="18" charset="0"/>
                      </a:rPr>
                      <m:t>𝑔</m:t>
                    </m:r>
                    <m:d>
                      <m:dPr>
                        <m:begChr m:val="{"/>
                        <m:endChr m:val="}"/>
                        <m:ctrlPr>
                          <a:rPr lang="en-US" altLang="en-US" sz="2400" b="0" i="1" smtClean="0">
                            <a:latin typeface="Cambria Math" panose="02040503050406030204" pitchFamily="18" charset="0"/>
                          </a:rPr>
                        </m:ctrlPr>
                      </m:dPr>
                      <m:e>
                        <m:acc>
                          <m:accPr>
                            <m:chr m:val="⃗"/>
                            <m:ctrlPr>
                              <a:rPr lang="en-US" altLang="en-US" sz="2400" b="0" i="1" smtClean="0">
                                <a:latin typeface="Cambria Math" panose="02040503050406030204" pitchFamily="18" charset="0"/>
                              </a:rPr>
                            </m:ctrlPr>
                          </m:accPr>
                          <m:e>
                            <m:r>
                              <a:rPr lang="en-US" altLang="en-US" sz="2400" b="0" i="1" smtClean="0">
                                <a:latin typeface="Cambria Math" panose="02040503050406030204" pitchFamily="18" charset="0"/>
                              </a:rPr>
                              <m:t>𝑟</m:t>
                            </m:r>
                          </m:e>
                        </m:acc>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𝑡</m:t>
                        </m:r>
                      </m:e>
                    </m:d>
                  </m:oMath>
                </a14:m>
                <a:r>
                  <a:rPr lang="en-US" altLang="en-US" sz="2400" dirty="0"/>
                  <a:t>.</a:t>
                </a:r>
              </a:p>
            </p:txBody>
          </p:sp>
        </mc:Choice>
        <mc:Fallback xmlns="">
          <p:sp>
            <p:nvSpPr>
              <p:cNvPr id="287746" name="Rectangle 2">
                <a:extLst>
                  <a:ext uri="{FF2B5EF4-FFF2-40B4-BE49-F238E27FC236}">
                    <a16:creationId xmlns:a16="http://schemas.microsoft.com/office/drawing/2014/main" id="{D8D023C7-DC35-0A89-C002-A928F80CE6B1}"/>
                  </a:ext>
                </a:extLst>
              </p:cNvPr>
              <p:cNvSpPr>
                <a:spLocks noRot="1" noChangeAspect="1" noMove="1" noResize="1" noEditPoints="1" noAdjustHandles="1" noChangeArrowheads="1" noChangeShapeType="1" noTextEdit="1"/>
              </p:cNvSpPr>
              <p:nvPr/>
            </p:nvSpPr>
            <p:spPr bwMode="auto">
              <a:xfrm>
                <a:off x="320675" y="1752600"/>
                <a:ext cx="8669599" cy="4968924"/>
              </a:xfrm>
              <a:prstGeom prst="rect">
                <a:avLst/>
              </a:prstGeom>
              <a:blipFill>
                <a:blip r:embed="rId2"/>
                <a:stretch>
                  <a:fillRect l="-1125" r="-914" b="-184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p:grpSp>
        <p:nvGrpSpPr>
          <p:cNvPr id="2" name="Group 38">
            <a:extLst>
              <a:ext uri="{FF2B5EF4-FFF2-40B4-BE49-F238E27FC236}">
                <a16:creationId xmlns:a16="http://schemas.microsoft.com/office/drawing/2014/main" id="{FEBD8E20-5D9B-FED3-C325-6C11B2ECBB59}"/>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F37870A8-F19B-6674-8150-3EFB96F9864F}"/>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FFD20287-A86B-0D23-1761-69D7929766DC}"/>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DC0C65C3-042D-A4DD-CAB2-BE3EAFA9B49F}"/>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B49CF111-FCAF-FB69-8D04-8DDE1B7D120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18" name="Rectangle 11">
                    <a:extLst>
                      <a:ext uri="{FF2B5EF4-FFF2-40B4-BE49-F238E27FC236}">
                        <a16:creationId xmlns:a16="http://schemas.microsoft.com/office/drawing/2014/main" id="{C7FD39FB-CA7A-730B-55ED-D5A09BB8F2B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D44E5884-40CF-939A-692F-D81D93083BE9}"/>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8529A6A5-C7BC-9C53-3B2E-32E810404E7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86EE88A2-C52A-FFFD-5DB4-E6E213E1793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2E422FB3-7EA9-6279-5C9D-AC0273818F03}"/>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392A1963-5BCA-BD76-7982-19B6C9B02BB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2EAC52EA-570D-A861-60E2-35CEDC5A968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9BECEBD2-4B8B-DBB8-38C7-4D8C06F47570}"/>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E30A0C7F-648D-F207-2279-074ABD559B2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5431E0BA-1B1E-9BEC-6189-50E89C09B45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DADEFBF2-C400-AB75-5430-E89CA282FF4E}"/>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3D22358F-F669-B2D7-DF78-4E916909FA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Title 18">
            <a:extLst>
              <a:ext uri="{FF2B5EF4-FFF2-40B4-BE49-F238E27FC236}">
                <a16:creationId xmlns:a16="http://schemas.microsoft.com/office/drawing/2014/main" id="{31931F42-4144-6799-C4EF-61241E1E9C74}"/>
              </a:ext>
            </a:extLst>
          </p:cNvPr>
          <p:cNvSpPr>
            <a:spLocks noGrp="1"/>
          </p:cNvSpPr>
          <p:nvPr>
            <p:ph type="title"/>
          </p:nvPr>
        </p:nvSpPr>
        <p:spPr>
          <a:xfrm>
            <a:off x="-76200" y="76200"/>
            <a:ext cx="7772400" cy="1143000"/>
          </a:xfrm>
        </p:spPr>
        <p:txBody>
          <a:bodyPr/>
          <a:lstStyle/>
          <a:p>
            <a:r>
              <a:rPr lang="en-US" sz="2800" dirty="0"/>
              <a:t>Additional Action (Energy) Term by Fourier</a:t>
            </a:r>
            <a:endParaRPr lang="en-IN" sz="2800" dirty="0"/>
          </a:p>
        </p:txBody>
      </p:sp>
      <mc:AlternateContent xmlns:mc="http://schemas.openxmlformats.org/markup-compatibility/2006" xmlns:a14="http://schemas.microsoft.com/office/drawing/2010/main">
        <mc:Choice Requires="a14">
          <p:sp>
            <p:nvSpPr>
              <p:cNvPr id="20" name="Object 17">
                <a:extLst>
                  <a:ext uri="{FF2B5EF4-FFF2-40B4-BE49-F238E27FC236}">
                    <a16:creationId xmlns:a16="http://schemas.microsoft.com/office/drawing/2014/main" id="{F3BF2038-D427-B415-41A0-0126FA4DD0C1}"/>
                  </a:ext>
                </a:extLst>
              </p:cNvPr>
              <p:cNvSpPr txBox="1"/>
              <p:nvPr/>
            </p:nvSpPr>
            <p:spPr bwMode="auto">
              <a:xfrm>
                <a:off x="2286000" y="1066800"/>
                <a:ext cx="3997325" cy="925513"/>
              </a:xfrm>
              <a:prstGeom prst="rect">
                <a:avLst/>
              </a:prstGeom>
              <a:noFill/>
              <a:ln>
                <a:noFill/>
              </a:ln>
              <a:effectLst/>
            </p:spPr>
            <p:txBody>
              <a:bodyPr>
                <a:normAutofit fontScale="85000" lnSpcReduction="10000"/>
              </a:bodyPr>
              <a:lstStyle/>
              <a:p>
                <a:pPr/>
                <a14:m>
                  <m:oMathPara xmlns:m="http://schemas.openxmlformats.org/officeDocument/2006/math">
                    <m:oMathParaPr>
                      <m:jc m:val="center"/>
                    </m:oMathParaPr>
                    <m:oMath xmlns:m="http://schemas.openxmlformats.org/officeDocument/2006/math">
                      <m:r>
                        <a:rPr lang="en-IN" i="1">
                          <a:solidFill>
                            <a:srgbClr val="000000"/>
                          </a:solidFill>
                          <a:latin typeface="Cambria Math" panose="02040503050406030204" pitchFamily="18" charset="0"/>
                        </a:rPr>
                        <m:t>−</m:t>
                      </m:r>
                      <m:nary>
                        <m:naryPr>
                          <m:chr m:val="∭"/>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𝑉</m:t>
                          </m:r>
                        </m:sub>
                        <m:sup/>
                        <m:e>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𝑞</m:t>
                              </m:r>
                              <m:r>
                                <a:rPr lang="en-IN" i="1">
                                  <a:solidFill>
                                    <a:srgbClr val="000000"/>
                                  </a:solidFill>
                                  <a:latin typeface="Cambria Math" panose="02040503050406030204" pitchFamily="18" charset="0"/>
                                </a:rPr>
                                <m:t>′′</m:t>
                              </m:r>
                            </m:e>
                          </m:acc>
                          <m:r>
                            <a:rPr lang="en-IN" i="1">
                              <a:solidFill>
                                <a:srgbClr val="000000"/>
                              </a:solidFill>
                              <a:latin typeface="Cambria Math" panose="02040503050406030204" pitchFamily="18" charset="0"/>
                            </a:rPr>
                            <m:t>𝑑𝑉</m:t>
                          </m:r>
                        </m:e>
                      </m:nary>
                    </m:oMath>
                  </m:oMathPara>
                </a14:m>
                <a:endParaRPr lang="en-IN" dirty="0"/>
              </a:p>
            </p:txBody>
          </p:sp>
        </mc:Choice>
        <mc:Fallback xmlns="">
          <p:sp>
            <p:nvSpPr>
              <p:cNvPr id="20" name="Object 17">
                <a:extLst>
                  <a:ext uri="{FF2B5EF4-FFF2-40B4-BE49-F238E27FC236}">
                    <a16:creationId xmlns:a16="http://schemas.microsoft.com/office/drawing/2014/main" id="{F3BF2038-D427-B415-41A0-0126FA4DD0C1}"/>
                  </a:ext>
                </a:extLst>
              </p:cNvPr>
              <p:cNvSpPr txBox="1">
                <a:spLocks noRot="1" noChangeAspect="1" noMove="1" noResize="1" noEditPoints="1" noAdjustHandles="1" noChangeArrowheads="1" noChangeShapeType="1" noTextEdit="1"/>
              </p:cNvSpPr>
              <p:nvPr/>
            </p:nvSpPr>
            <p:spPr bwMode="auto">
              <a:xfrm>
                <a:off x="2286000" y="1066800"/>
                <a:ext cx="3997325" cy="925513"/>
              </a:xfrm>
              <a:prstGeom prst="rect">
                <a:avLst/>
              </a:prstGeom>
              <a:blipFill>
                <a:blip r:embed="rId4"/>
                <a:stretch>
                  <a:fillRect/>
                </a:stretch>
              </a:blipFill>
              <a:ln>
                <a:noFill/>
              </a:ln>
              <a:effectLst/>
            </p:spPr>
            <p:txBody>
              <a:bodyPr/>
              <a:lstStyle/>
              <a:p>
                <a:r>
                  <a:rPr lang="en-IN">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287746">
                                            <p:txEl>
                                              <p:pRg st="0" end="0"/>
                                            </p:txEl>
                                          </p:spTgt>
                                        </p:tgtEl>
                                        <p:attrNameLst>
                                          <p:attrName>style.visibility</p:attrName>
                                        </p:attrNameLst>
                                      </p:cBhvr>
                                      <p:to>
                                        <p:strVal val="visible"/>
                                      </p:to>
                                    </p:set>
                                    <p:animEffect transition="in" filter="dissolve">
                                      <p:cBhvr>
                                        <p:cTn id="13" dur="500"/>
                                        <p:tgtEl>
                                          <p:spTgt spid="28774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87746">
                                            <p:txEl>
                                              <p:pRg st="1" end="1"/>
                                            </p:txEl>
                                          </p:spTgt>
                                        </p:tgtEl>
                                        <p:attrNameLst>
                                          <p:attrName>style.visibility</p:attrName>
                                        </p:attrNameLst>
                                      </p:cBhvr>
                                      <p:to>
                                        <p:strVal val="visible"/>
                                      </p:to>
                                    </p:set>
                                    <p:animEffect transition="in" filter="dissolve">
                                      <p:cBhvr>
                                        <p:cTn id="18" dur="500"/>
                                        <p:tgtEl>
                                          <p:spTgt spid="287746">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87746">
                                            <p:txEl>
                                              <p:pRg st="2" end="2"/>
                                            </p:txEl>
                                          </p:spTgt>
                                        </p:tgtEl>
                                        <p:attrNameLst>
                                          <p:attrName>style.visibility</p:attrName>
                                        </p:attrNameLst>
                                      </p:cBhvr>
                                      <p:to>
                                        <p:strVal val="visible"/>
                                      </p:to>
                                    </p:set>
                                    <p:animEffect transition="in" filter="dissolve">
                                      <p:cBhvr>
                                        <p:cTn id="23" dur="500"/>
                                        <p:tgtEl>
                                          <p:spTgt spid="28774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287746">
                                            <p:txEl>
                                              <p:pRg st="3" end="3"/>
                                            </p:txEl>
                                          </p:spTgt>
                                        </p:tgtEl>
                                        <p:attrNameLst>
                                          <p:attrName>style.visibility</p:attrName>
                                        </p:attrNameLst>
                                      </p:cBhvr>
                                      <p:to>
                                        <p:strVal val="visible"/>
                                      </p:to>
                                    </p:set>
                                    <p:animEffect transition="in" filter="dissolve">
                                      <p:cBhvr>
                                        <p:cTn id="28" dur="500"/>
                                        <p:tgtEl>
                                          <p:spTgt spid="287746">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287746">
                                            <p:txEl>
                                              <p:pRg st="4" end="4"/>
                                            </p:txEl>
                                          </p:spTgt>
                                        </p:tgtEl>
                                        <p:attrNameLst>
                                          <p:attrName>style.visibility</p:attrName>
                                        </p:attrNameLst>
                                      </p:cBhvr>
                                      <p:to>
                                        <p:strVal val="visible"/>
                                      </p:to>
                                    </p:set>
                                    <p:animEffect transition="in" filter="dissolve">
                                      <p:cBhvr>
                                        <p:cTn id="33" dur="500"/>
                                        <p:tgtEl>
                                          <p:spTgt spid="28774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746" grpId="0" build="p"/>
      <p:bldP spid="2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0823" name="Object 1031">
            <a:extLst>
              <a:ext uri="{FF2B5EF4-FFF2-40B4-BE49-F238E27FC236}">
                <a16:creationId xmlns:a16="http://schemas.microsoft.com/office/drawing/2014/main" id="{41DABB12-6E1C-4BB4-5299-53E6C5B5B2D9}"/>
              </a:ext>
            </a:extLst>
          </p:cNvPr>
          <p:cNvGraphicFramePr>
            <a:graphicFrameLocks noChangeAspect="1"/>
          </p:cNvGraphicFramePr>
          <p:nvPr>
            <p:extLst>
              <p:ext uri="{D42A27DB-BD31-4B8C-83A1-F6EECF244321}">
                <p14:modId xmlns:p14="http://schemas.microsoft.com/office/powerpoint/2010/main" val="3862516594"/>
              </p:ext>
            </p:extLst>
          </p:nvPr>
        </p:nvGraphicFramePr>
        <p:xfrm>
          <a:off x="427031" y="1838775"/>
          <a:ext cx="2857500" cy="1657350"/>
        </p:xfrm>
        <a:graphic>
          <a:graphicData uri="http://schemas.openxmlformats.org/presentationml/2006/ole">
            <mc:AlternateContent xmlns:mc="http://schemas.openxmlformats.org/markup-compatibility/2006">
              <mc:Choice xmlns:v="urn:schemas-microsoft-com:vml" Requires="v">
                <p:oleObj name="Bitmap Image" r:id="rId2" imgW="2857899" imgH="1657581" progId="Paint.Picture">
                  <p:embed/>
                </p:oleObj>
              </mc:Choice>
              <mc:Fallback>
                <p:oleObj name="Bitmap Image" r:id="rId2" imgW="2857899" imgH="1657581" progId="Paint.Picture">
                  <p:embed/>
                  <p:pic>
                    <p:nvPicPr>
                      <p:cNvPr id="290823" name="Object 1031">
                        <a:extLst>
                          <a:ext uri="{FF2B5EF4-FFF2-40B4-BE49-F238E27FC236}">
                            <a16:creationId xmlns:a16="http://schemas.microsoft.com/office/drawing/2014/main" id="{41DABB12-6E1C-4BB4-5299-53E6C5B5B2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031" y="1838775"/>
                        <a:ext cx="2857500" cy="165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0824" name="Object 1032">
            <a:extLst>
              <a:ext uri="{FF2B5EF4-FFF2-40B4-BE49-F238E27FC236}">
                <a16:creationId xmlns:a16="http://schemas.microsoft.com/office/drawing/2014/main" id="{A3E9EBD4-B13F-D829-D7CD-A0CA6E419EAD}"/>
              </a:ext>
            </a:extLst>
          </p:cNvPr>
          <p:cNvGraphicFramePr>
            <a:graphicFrameLocks noChangeAspect="1"/>
          </p:cNvGraphicFramePr>
          <p:nvPr/>
        </p:nvGraphicFramePr>
        <p:xfrm>
          <a:off x="3521075" y="2286000"/>
          <a:ext cx="419100" cy="914400"/>
        </p:xfrm>
        <a:graphic>
          <a:graphicData uri="http://schemas.openxmlformats.org/presentationml/2006/ole">
            <mc:AlternateContent xmlns:mc="http://schemas.openxmlformats.org/markup-compatibility/2006">
              <mc:Choice xmlns:v="urn:schemas-microsoft-com:vml" Requires="v">
                <p:oleObj name="Bitmap Image" r:id="rId4" imgW="419048" imgH="914286" progId="Paint.Picture">
                  <p:embed/>
                </p:oleObj>
              </mc:Choice>
              <mc:Fallback>
                <p:oleObj name="Bitmap Image" r:id="rId4" imgW="419048" imgH="914286" progId="Paint.Picture">
                  <p:embed/>
                  <p:pic>
                    <p:nvPicPr>
                      <p:cNvPr id="290824" name="Object 1032">
                        <a:extLst>
                          <a:ext uri="{FF2B5EF4-FFF2-40B4-BE49-F238E27FC236}">
                            <a16:creationId xmlns:a16="http://schemas.microsoft.com/office/drawing/2014/main" id="{A3E9EBD4-B13F-D829-D7CD-A0CA6E419E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21075" y="2286000"/>
                        <a:ext cx="4191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0825" name="Object 1033">
            <a:extLst>
              <a:ext uri="{FF2B5EF4-FFF2-40B4-BE49-F238E27FC236}">
                <a16:creationId xmlns:a16="http://schemas.microsoft.com/office/drawing/2014/main" id="{50F64BF0-9093-0F21-D849-D655A8CCCDED}"/>
              </a:ext>
            </a:extLst>
          </p:cNvPr>
          <p:cNvGraphicFramePr>
            <a:graphicFrameLocks noChangeAspect="1"/>
          </p:cNvGraphicFramePr>
          <p:nvPr/>
        </p:nvGraphicFramePr>
        <p:xfrm>
          <a:off x="4130675" y="1924050"/>
          <a:ext cx="2828925" cy="1657350"/>
        </p:xfrm>
        <a:graphic>
          <a:graphicData uri="http://schemas.openxmlformats.org/presentationml/2006/ole">
            <mc:AlternateContent xmlns:mc="http://schemas.openxmlformats.org/markup-compatibility/2006">
              <mc:Choice xmlns:v="urn:schemas-microsoft-com:vml" Requires="v">
                <p:oleObj name="Bitmap Image" r:id="rId6" imgW="2828571" imgH="1657581" progId="Paint.Picture">
                  <p:embed/>
                </p:oleObj>
              </mc:Choice>
              <mc:Fallback>
                <p:oleObj name="Bitmap Image" r:id="rId6" imgW="2828571" imgH="1657581" progId="Paint.Picture">
                  <p:embed/>
                  <p:pic>
                    <p:nvPicPr>
                      <p:cNvPr id="290825" name="Object 1033">
                        <a:extLst>
                          <a:ext uri="{FF2B5EF4-FFF2-40B4-BE49-F238E27FC236}">
                            <a16:creationId xmlns:a16="http://schemas.microsoft.com/office/drawing/2014/main" id="{50F64BF0-9093-0F21-D849-D655A8CCCDE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30675" y="1924050"/>
                        <a:ext cx="2828925" cy="165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0826" name="Object 1034">
            <a:extLst>
              <a:ext uri="{FF2B5EF4-FFF2-40B4-BE49-F238E27FC236}">
                <a16:creationId xmlns:a16="http://schemas.microsoft.com/office/drawing/2014/main" id="{72C28453-3677-0455-CA2B-DCA173AEF6A6}"/>
              </a:ext>
            </a:extLst>
          </p:cNvPr>
          <p:cNvGraphicFramePr>
            <a:graphicFrameLocks noChangeAspect="1"/>
          </p:cNvGraphicFramePr>
          <p:nvPr/>
        </p:nvGraphicFramePr>
        <p:xfrm>
          <a:off x="3368675" y="3810000"/>
          <a:ext cx="647700" cy="790575"/>
        </p:xfrm>
        <a:graphic>
          <a:graphicData uri="http://schemas.openxmlformats.org/presentationml/2006/ole">
            <mc:AlternateContent xmlns:mc="http://schemas.openxmlformats.org/markup-compatibility/2006">
              <mc:Choice xmlns:v="urn:schemas-microsoft-com:vml" Requires="v">
                <p:oleObj name="Bitmap Image" r:id="rId8" imgW="647619" imgH="790476" progId="Paint.Picture">
                  <p:embed/>
                </p:oleObj>
              </mc:Choice>
              <mc:Fallback>
                <p:oleObj name="Bitmap Image" r:id="rId8" imgW="647619" imgH="790476" progId="Paint.Picture">
                  <p:embed/>
                  <p:pic>
                    <p:nvPicPr>
                      <p:cNvPr id="290826" name="Object 1034">
                        <a:extLst>
                          <a:ext uri="{FF2B5EF4-FFF2-40B4-BE49-F238E27FC236}">
                            <a16:creationId xmlns:a16="http://schemas.microsoft.com/office/drawing/2014/main" id="{72C28453-3677-0455-CA2B-DCA173AEF6A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68675" y="3810000"/>
                        <a:ext cx="647700" cy="7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0827" name="Object 1035">
            <a:extLst>
              <a:ext uri="{FF2B5EF4-FFF2-40B4-BE49-F238E27FC236}">
                <a16:creationId xmlns:a16="http://schemas.microsoft.com/office/drawing/2014/main" id="{45B20BDE-8474-3306-23A8-487A08C71D78}"/>
              </a:ext>
            </a:extLst>
          </p:cNvPr>
          <p:cNvGraphicFramePr>
            <a:graphicFrameLocks noChangeAspect="1"/>
          </p:cNvGraphicFramePr>
          <p:nvPr>
            <p:extLst>
              <p:ext uri="{D42A27DB-BD31-4B8C-83A1-F6EECF244321}">
                <p14:modId xmlns:p14="http://schemas.microsoft.com/office/powerpoint/2010/main" val="3553133753"/>
              </p:ext>
            </p:extLst>
          </p:nvPr>
        </p:nvGraphicFramePr>
        <p:xfrm>
          <a:off x="517540" y="4575968"/>
          <a:ext cx="2705100" cy="1514475"/>
        </p:xfrm>
        <a:graphic>
          <a:graphicData uri="http://schemas.openxmlformats.org/presentationml/2006/ole">
            <mc:AlternateContent xmlns:mc="http://schemas.openxmlformats.org/markup-compatibility/2006">
              <mc:Choice xmlns:v="urn:schemas-microsoft-com:vml" Requires="v">
                <p:oleObj name="Bitmap Image" r:id="rId10" imgW="2704762" imgH="1514686" progId="Paint.Picture">
                  <p:embed/>
                </p:oleObj>
              </mc:Choice>
              <mc:Fallback>
                <p:oleObj name="Bitmap Image" r:id="rId10" imgW="2704762" imgH="1514686" progId="Paint.Picture">
                  <p:embed/>
                  <p:pic>
                    <p:nvPicPr>
                      <p:cNvPr id="290827" name="Object 1035">
                        <a:extLst>
                          <a:ext uri="{FF2B5EF4-FFF2-40B4-BE49-F238E27FC236}">
                            <a16:creationId xmlns:a16="http://schemas.microsoft.com/office/drawing/2014/main" id="{45B20BDE-8474-3306-23A8-487A08C71D7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7540" y="4575968"/>
                        <a:ext cx="2705100"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0828" name="Object 1036">
            <a:extLst>
              <a:ext uri="{FF2B5EF4-FFF2-40B4-BE49-F238E27FC236}">
                <a16:creationId xmlns:a16="http://schemas.microsoft.com/office/drawing/2014/main" id="{4D1E6E3F-DEB3-4789-010E-4016E13E7513}"/>
              </a:ext>
            </a:extLst>
          </p:cNvPr>
          <p:cNvGraphicFramePr>
            <a:graphicFrameLocks noChangeAspect="1"/>
          </p:cNvGraphicFramePr>
          <p:nvPr/>
        </p:nvGraphicFramePr>
        <p:xfrm>
          <a:off x="3673475" y="4775200"/>
          <a:ext cx="495300" cy="914400"/>
        </p:xfrm>
        <a:graphic>
          <a:graphicData uri="http://schemas.openxmlformats.org/presentationml/2006/ole">
            <mc:AlternateContent xmlns:mc="http://schemas.openxmlformats.org/markup-compatibility/2006">
              <mc:Choice xmlns:v="urn:schemas-microsoft-com:vml" Requires="v">
                <p:oleObj name="Bitmap Image" r:id="rId12" imgW="419048" imgH="914286" progId="Paint.Picture">
                  <p:embed/>
                </p:oleObj>
              </mc:Choice>
              <mc:Fallback>
                <p:oleObj name="Bitmap Image" r:id="rId12" imgW="419048" imgH="914286" progId="Paint.Picture">
                  <p:embed/>
                  <p:pic>
                    <p:nvPicPr>
                      <p:cNvPr id="290828" name="Object 1036">
                        <a:extLst>
                          <a:ext uri="{FF2B5EF4-FFF2-40B4-BE49-F238E27FC236}">
                            <a16:creationId xmlns:a16="http://schemas.microsoft.com/office/drawing/2014/main" id="{4D1E6E3F-DEB3-4789-010E-4016E13E75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73475" y="4775200"/>
                        <a:ext cx="4953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0829" name="Object 1037">
            <a:extLst>
              <a:ext uri="{FF2B5EF4-FFF2-40B4-BE49-F238E27FC236}">
                <a16:creationId xmlns:a16="http://schemas.microsoft.com/office/drawing/2014/main" id="{51213469-9131-F54A-B06C-A1053C35E4D8}"/>
              </a:ext>
            </a:extLst>
          </p:cNvPr>
          <p:cNvGraphicFramePr>
            <a:graphicFrameLocks noChangeAspect="1"/>
          </p:cNvGraphicFramePr>
          <p:nvPr/>
        </p:nvGraphicFramePr>
        <p:xfrm>
          <a:off x="4511675" y="4546600"/>
          <a:ext cx="2790825" cy="1447800"/>
        </p:xfrm>
        <a:graphic>
          <a:graphicData uri="http://schemas.openxmlformats.org/presentationml/2006/ole">
            <mc:AlternateContent xmlns:mc="http://schemas.openxmlformats.org/markup-compatibility/2006">
              <mc:Choice xmlns:v="urn:schemas-microsoft-com:vml" Requires="v">
                <p:oleObj name="Bitmap Image" r:id="rId13" imgW="2790476" imgH="1448002" progId="Paint.Picture">
                  <p:embed/>
                </p:oleObj>
              </mc:Choice>
              <mc:Fallback>
                <p:oleObj name="Bitmap Image" r:id="rId13" imgW="2790476" imgH="1448002" progId="Paint.Picture">
                  <p:embed/>
                  <p:pic>
                    <p:nvPicPr>
                      <p:cNvPr id="290829" name="Object 1037">
                        <a:extLst>
                          <a:ext uri="{FF2B5EF4-FFF2-40B4-BE49-F238E27FC236}">
                            <a16:creationId xmlns:a16="http://schemas.microsoft.com/office/drawing/2014/main" id="{51213469-9131-F54A-B06C-A1053C35E4D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511675" y="4546600"/>
                        <a:ext cx="2790825"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290830" name="Object 1038">
                <a:extLst>
                  <a:ext uri="{FF2B5EF4-FFF2-40B4-BE49-F238E27FC236}">
                    <a16:creationId xmlns:a16="http://schemas.microsoft.com/office/drawing/2014/main" id="{215CF02E-8191-2C08-5720-17C176C09725}"/>
                  </a:ext>
                </a:extLst>
              </p:cNvPr>
              <p:cNvSpPr txBox="1"/>
              <p:nvPr/>
            </p:nvSpPr>
            <p:spPr bwMode="auto">
              <a:xfrm>
                <a:off x="7190656" y="4840287"/>
                <a:ext cx="1660525" cy="1079500"/>
              </a:xfrm>
              <a:prstGeom prst="rect">
                <a:avLst/>
              </a:prstGeom>
              <a:noFill/>
              <a:ln w="9525">
                <a:solidFill>
                  <a:schemeClr val="accent2"/>
                </a:solid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nary>
                        <m:naryPr>
                          <m:chr m:val="∭"/>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𝑉</m:t>
                          </m:r>
                        </m:sub>
                        <m:sup/>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𝐻</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den>
                          </m:f>
                          <m:r>
                            <a:rPr lang="en-IN" i="1">
                              <a:solidFill>
                                <a:srgbClr val="000000"/>
                              </a:solidFill>
                              <a:latin typeface="Cambria Math" panose="02040503050406030204" pitchFamily="18" charset="0"/>
                            </a:rPr>
                            <m:t>𝑑𝑉</m:t>
                          </m:r>
                        </m:e>
                      </m:nary>
                    </m:oMath>
                  </m:oMathPara>
                </a14:m>
                <a:endParaRPr lang="en-IN" dirty="0"/>
              </a:p>
            </p:txBody>
          </p:sp>
        </mc:Choice>
        <mc:Fallback xmlns="">
          <p:sp>
            <p:nvSpPr>
              <p:cNvPr id="290830" name="Object 1038">
                <a:extLst>
                  <a:ext uri="{FF2B5EF4-FFF2-40B4-BE49-F238E27FC236}">
                    <a16:creationId xmlns:a16="http://schemas.microsoft.com/office/drawing/2014/main" id="{215CF02E-8191-2C08-5720-17C176C09725}"/>
                  </a:ext>
                </a:extLst>
              </p:cNvPr>
              <p:cNvSpPr txBox="1">
                <a:spLocks noRot="1" noChangeAspect="1" noMove="1" noResize="1" noEditPoints="1" noAdjustHandles="1" noChangeArrowheads="1" noChangeShapeType="1" noTextEdit="1"/>
              </p:cNvSpPr>
              <p:nvPr/>
            </p:nvSpPr>
            <p:spPr bwMode="auto">
              <a:xfrm>
                <a:off x="7190656" y="4840287"/>
                <a:ext cx="1660525" cy="1079500"/>
              </a:xfrm>
              <a:prstGeom prst="rect">
                <a:avLst/>
              </a:prstGeom>
              <a:blipFill>
                <a:blip r:embed="rId15"/>
                <a:stretch>
                  <a:fillRect/>
                </a:stretch>
              </a:blipFill>
              <a:ln w="9525">
                <a:solidFill>
                  <a:schemeClr val="accent2"/>
                </a:solid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0831" name="Object 1039">
                <a:extLst>
                  <a:ext uri="{FF2B5EF4-FFF2-40B4-BE49-F238E27FC236}">
                    <a16:creationId xmlns:a16="http://schemas.microsoft.com/office/drawing/2014/main" id="{50C1C174-CCFC-3636-EF95-CED314926DC0}"/>
                  </a:ext>
                </a:extLst>
              </p:cNvPr>
              <p:cNvSpPr txBox="1"/>
              <p:nvPr/>
            </p:nvSpPr>
            <p:spPr bwMode="auto">
              <a:xfrm>
                <a:off x="710076" y="3129978"/>
                <a:ext cx="2186747" cy="1153097"/>
              </a:xfrm>
              <a:prstGeom prst="rect">
                <a:avLst/>
              </a:prstGeom>
              <a:noFill/>
              <a:ln w="9525">
                <a:solidFill>
                  <a:srgbClr val="FF6600"/>
                </a:solid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m:t>
                      </m:r>
                      <m:nary>
                        <m:naryPr>
                          <m:chr m:val="∬"/>
                          <m:limLoc m:val="undOvr"/>
                          <m:supHide m:val="on"/>
                          <m:ctrlPr>
                            <a:rPr lang="en-IN" i="1">
                              <a:solidFill>
                                <a:srgbClr val="000000"/>
                              </a:solidFill>
                              <a:latin typeface="Cambria Math" panose="02040503050406030204" pitchFamily="18" charset="0"/>
                            </a:rPr>
                          </m:ctrlPr>
                        </m:naryPr>
                        <m: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𝐴</m:t>
                              </m:r>
                            </m:e>
                            <m:sub>
                              <m:r>
                                <a:rPr lang="en-IN" i="1">
                                  <a:solidFill>
                                    <a:srgbClr val="000000"/>
                                  </a:solidFill>
                                  <a:latin typeface="Cambria Math" panose="02040503050406030204" pitchFamily="18" charset="0"/>
                                </a:rPr>
                                <m:t>𝑖𝑛</m:t>
                              </m:r>
                            </m:sub>
                          </m:sSub>
                        </m:sub>
                        <m:sup/>
                        <m:e>
                          <m:r>
                            <a:rPr lang="en-IN" i="1">
                              <a:solidFill>
                                <a:srgbClr val="000000"/>
                              </a:solidFill>
                              <a:latin typeface="Cambria Math" panose="02040503050406030204" pitchFamily="18" charset="0"/>
                            </a:rPr>
                            <m:t>𝑞</m:t>
                          </m:r>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𝑛</m:t>
                              </m:r>
                            </m:e>
                          </m:acc>
                          <m:r>
                            <a:rPr lang="en-IN" i="1">
                              <a:solidFill>
                                <a:srgbClr val="000000"/>
                              </a:solidFill>
                              <a:latin typeface="Cambria Math" panose="02040503050406030204" pitchFamily="18" charset="0"/>
                            </a:rPr>
                            <m:t>𝑑</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𝐴</m:t>
                              </m:r>
                            </m:e>
                            <m:sub>
                              <m:r>
                                <a:rPr lang="en-IN" i="1">
                                  <a:solidFill>
                                    <a:srgbClr val="000000"/>
                                  </a:solidFill>
                                  <a:latin typeface="Cambria Math" panose="02040503050406030204" pitchFamily="18" charset="0"/>
                                </a:rPr>
                                <m:t>𝑖𝑛</m:t>
                              </m:r>
                            </m:sub>
                          </m:sSub>
                        </m:e>
                      </m:nary>
                    </m:oMath>
                  </m:oMathPara>
                </a14:m>
                <a:endParaRPr lang="en-IN" dirty="0"/>
              </a:p>
            </p:txBody>
          </p:sp>
        </mc:Choice>
        <mc:Fallback xmlns="">
          <p:sp>
            <p:nvSpPr>
              <p:cNvPr id="290831" name="Object 1039">
                <a:extLst>
                  <a:ext uri="{FF2B5EF4-FFF2-40B4-BE49-F238E27FC236}">
                    <a16:creationId xmlns:a16="http://schemas.microsoft.com/office/drawing/2014/main" id="{50C1C174-CCFC-3636-EF95-CED314926DC0}"/>
                  </a:ext>
                </a:extLst>
              </p:cNvPr>
              <p:cNvSpPr txBox="1">
                <a:spLocks noRot="1" noChangeAspect="1" noMove="1" noResize="1" noEditPoints="1" noAdjustHandles="1" noChangeArrowheads="1" noChangeShapeType="1" noTextEdit="1"/>
              </p:cNvSpPr>
              <p:nvPr/>
            </p:nvSpPr>
            <p:spPr bwMode="auto">
              <a:xfrm>
                <a:off x="710076" y="3129978"/>
                <a:ext cx="2186747" cy="1153097"/>
              </a:xfrm>
              <a:prstGeom prst="rect">
                <a:avLst/>
              </a:prstGeom>
              <a:blipFill>
                <a:blip r:embed="rId16"/>
                <a:stretch>
                  <a:fillRect/>
                </a:stretch>
              </a:blipFill>
              <a:ln w="9525">
                <a:solidFill>
                  <a:srgbClr val="FF6600"/>
                </a:solid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0832" name="Object 1040">
                <a:extLst>
                  <a:ext uri="{FF2B5EF4-FFF2-40B4-BE49-F238E27FC236}">
                    <a16:creationId xmlns:a16="http://schemas.microsoft.com/office/drawing/2014/main" id="{8E3E05EA-6823-1936-7614-A7203718FDE7}"/>
                  </a:ext>
                </a:extLst>
              </p:cNvPr>
              <p:cNvSpPr txBox="1"/>
              <p:nvPr/>
            </p:nvSpPr>
            <p:spPr bwMode="auto">
              <a:xfrm>
                <a:off x="2265362" y="5766349"/>
                <a:ext cx="1998663" cy="925513"/>
              </a:xfrm>
              <a:prstGeom prst="rect">
                <a:avLst/>
              </a:prstGeom>
              <a:noFill/>
              <a:ln w="9525">
                <a:solidFill>
                  <a:schemeClr val="accent2"/>
                </a:solidFill>
                <a:miter lim="800000"/>
                <a:headEnd/>
                <a:tailEnd/>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m:t>
                      </m:r>
                      <m:nary>
                        <m:naryPr>
                          <m:chr m:val="∬"/>
                          <m:limLoc m:val="undOvr"/>
                          <m:supHide m:val="on"/>
                          <m:ctrlPr>
                            <a:rPr lang="en-IN" i="1">
                              <a:solidFill>
                                <a:srgbClr val="000000"/>
                              </a:solidFill>
                              <a:latin typeface="Cambria Math" panose="02040503050406030204" pitchFamily="18" charset="0"/>
                            </a:rPr>
                          </m:ctrlPr>
                        </m:naryPr>
                        <m: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𝐴</m:t>
                              </m:r>
                            </m:e>
                            <m:sub>
                              <m:r>
                                <a:rPr lang="en-IN" i="1">
                                  <a:solidFill>
                                    <a:srgbClr val="000000"/>
                                  </a:solidFill>
                                  <a:latin typeface="Cambria Math" panose="02040503050406030204" pitchFamily="18" charset="0"/>
                                </a:rPr>
                                <m:t>𝑜𝑢𝑡</m:t>
                              </m:r>
                            </m:sub>
                          </m:sSub>
                        </m:sub>
                        <m:sup/>
                        <m:e>
                          <m:r>
                            <a:rPr lang="en-IN" i="1">
                              <a:solidFill>
                                <a:srgbClr val="000000"/>
                              </a:solidFill>
                              <a:latin typeface="Cambria Math" panose="02040503050406030204" pitchFamily="18" charset="0"/>
                            </a:rPr>
                            <m:t>𝑞</m:t>
                          </m:r>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𝑛</m:t>
                              </m:r>
                            </m:e>
                          </m:acc>
                          <m:r>
                            <a:rPr lang="en-IN" i="1">
                              <a:solidFill>
                                <a:srgbClr val="000000"/>
                              </a:solidFill>
                              <a:latin typeface="Cambria Math" panose="02040503050406030204" pitchFamily="18" charset="0"/>
                            </a:rPr>
                            <m:t>𝑑</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𝐴</m:t>
                              </m:r>
                            </m:e>
                            <m:sub>
                              <m:r>
                                <a:rPr lang="en-IN" i="1">
                                  <a:solidFill>
                                    <a:srgbClr val="000000"/>
                                  </a:solidFill>
                                  <a:latin typeface="Cambria Math" panose="02040503050406030204" pitchFamily="18" charset="0"/>
                                </a:rPr>
                                <m:t>𝑜𝑢𝑡</m:t>
                              </m:r>
                            </m:sub>
                          </m:sSub>
                        </m:e>
                      </m:nary>
                    </m:oMath>
                  </m:oMathPara>
                </a14:m>
                <a:endParaRPr lang="en-IN" dirty="0"/>
              </a:p>
            </p:txBody>
          </p:sp>
        </mc:Choice>
        <mc:Fallback xmlns="">
          <p:sp>
            <p:nvSpPr>
              <p:cNvPr id="290832" name="Object 1040">
                <a:extLst>
                  <a:ext uri="{FF2B5EF4-FFF2-40B4-BE49-F238E27FC236}">
                    <a16:creationId xmlns:a16="http://schemas.microsoft.com/office/drawing/2014/main" id="{8E3E05EA-6823-1936-7614-A7203718FDE7}"/>
                  </a:ext>
                </a:extLst>
              </p:cNvPr>
              <p:cNvSpPr txBox="1">
                <a:spLocks noRot="1" noChangeAspect="1" noMove="1" noResize="1" noEditPoints="1" noAdjustHandles="1" noChangeArrowheads="1" noChangeShapeType="1" noTextEdit="1"/>
              </p:cNvSpPr>
              <p:nvPr/>
            </p:nvSpPr>
            <p:spPr bwMode="auto">
              <a:xfrm>
                <a:off x="2265362" y="5766349"/>
                <a:ext cx="1998663" cy="925513"/>
              </a:xfrm>
              <a:prstGeom prst="rect">
                <a:avLst/>
              </a:prstGeom>
              <a:blipFill>
                <a:blip r:embed="rId17"/>
                <a:stretch>
                  <a:fillRect/>
                </a:stretch>
              </a:blipFill>
              <a:ln w="9525">
                <a:solidFill>
                  <a:schemeClr val="accent2"/>
                </a:solid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0833" name="Object 1041">
                <a:extLst>
                  <a:ext uri="{FF2B5EF4-FFF2-40B4-BE49-F238E27FC236}">
                    <a16:creationId xmlns:a16="http://schemas.microsoft.com/office/drawing/2014/main" id="{5BCE67C9-0C87-14A5-ED8F-FECF9A774D4F}"/>
                  </a:ext>
                </a:extLst>
              </p:cNvPr>
              <p:cNvSpPr txBox="1"/>
              <p:nvPr/>
            </p:nvSpPr>
            <p:spPr bwMode="auto">
              <a:xfrm>
                <a:off x="6864539" y="2762116"/>
                <a:ext cx="2203261" cy="1022205"/>
              </a:xfrm>
              <a:prstGeom prst="rect">
                <a:avLst/>
              </a:prstGeom>
              <a:noFill/>
              <a:ln w="9525">
                <a:solidFill>
                  <a:srgbClr val="FF6600"/>
                </a:solidFill>
                <a:miter lim="800000"/>
                <a:headEnd/>
                <a:tailEnd/>
              </a:ln>
              <a:effectLst/>
            </p:spPr>
            <p:txBody>
              <a:bodyPr>
                <a:normAutofit fontScale="92500"/>
              </a:bodyPr>
              <a:lstStyle/>
              <a:p>
                <a:pPr/>
                <a14:m>
                  <m:oMathPara xmlns:m="http://schemas.openxmlformats.org/officeDocument/2006/math">
                    <m:oMathParaPr>
                      <m:jc m:val="left"/>
                    </m:oMathParaPr>
                    <m:oMath xmlns:m="http://schemas.openxmlformats.org/officeDocument/2006/math">
                      <m:nary>
                        <m:naryPr>
                          <m:chr m:val="∭"/>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𝑉</m:t>
                          </m:r>
                        </m:sub>
                        <m:sup/>
                        <m:e>
                          <m:r>
                            <a:rPr lang="en-IN" i="1">
                              <a:solidFill>
                                <a:srgbClr val="000000"/>
                              </a:solidFill>
                              <a:latin typeface="Cambria Math" panose="02040503050406030204" pitchFamily="18" charset="0"/>
                            </a:rPr>
                            <m:t>𝑔</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𝑟</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𝑑𝑉</m:t>
                          </m:r>
                        </m:e>
                      </m:nary>
                    </m:oMath>
                  </m:oMathPara>
                </a14:m>
                <a:endParaRPr lang="en-IN"/>
              </a:p>
            </p:txBody>
          </p:sp>
        </mc:Choice>
        <mc:Fallback xmlns="">
          <p:sp>
            <p:nvSpPr>
              <p:cNvPr id="290833" name="Object 1041">
                <a:extLst>
                  <a:ext uri="{FF2B5EF4-FFF2-40B4-BE49-F238E27FC236}">
                    <a16:creationId xmlns:a16="http://schemas.microsoft.com/office/drawing/2014/main" id="{5BCE67C9-0C87-14A5-ED8F-FECF9A774D4F}"/>
                  </a:ext>
                </a:extLst>
              </p:cNvPr>
              <p:cNvSpPr txBox="1">
                <a:spLocks noRot="1" noChangeAspect="1" noMove="1" noResize="1" noEditPoints="1" noAdjustHandles="1" noChangeArrowheads="1" noChangeShapeType="1" noTextEdit="1"/>
              </p:cNvSpPr>
              <p:nvPr/>
            </p:nvSpPr>
            <p:spPr bwMode="auto">
              <a:xfrm>
                <a:off x="6864539" y="2762116"/>
                <a:ext cx="2203261" cy="1022205"/>
              </a:xfrm>
              <a:prstGeom prst="rect">
                <a:avLst/>
              </a:prstGeom>
              <a:blipFill>
                <a:blip r:embed="rId18"/>
                <a:stretch>
                  <a:fillRect/>
                </a:stretch>
              </a:blipFill>
              <a:ln w="9525">
                <a:solidFill>
                  <a:srgbClr val="FF6600"/>
                </a:solidFill>
                <a:miter lim="800000"/>
                <a:headEnd/>
                <a:tailEnd/>
              </a:ln>
              <a:effectLst/>
            </p:spPr>
            <p:txBody>
              <a:bodyPr/>
              <a:lstStyle/>
              <a:p>
                <a:r>
                  <a:rPr lang="en-US">
                    <a:noFill/>
                  </a:rPr>
                  <a:t> </a:t>
                </a:r>
              </a:p>
            </p:txBody>
          </p:sp>
        </mc:Fallback>
      </mc:AlternateContent>
      <p:grpSp>
        <p:nvGrpSpPr>
          <p:cNvPr id="10" name="Group 38">
            <a:extLst>
              <a:ext uri="{FF2B5EF4-FFF2-40B4-BE49-F238E27FC236}">
                <a16:creationId xmlns:a16="http://schemas.microsoft.com/office/drawing/2014/main" id="{5A424CA9-2859-4BCE-750B-85EB68929017}"/>
              </a:ext>
            </a:extLst>
          </p:cNvPr>
          <p:cNvGrpSpPr>
            <a:grpSpLocks/>
          </p:cNvGrpSpPr>
          <p:nvPr/>
        </p:nvGrpSpPr>
        <p:grpSpPr bwMode="auto">
          <a:xfrm>
            <a:off x="0" y="0"/>
            <a:ext cx="9144000" cy="6858000"/>
            <a:chOff x="0" y="0"/>
            <a:chExt cx="9144000" cy="6858000"/>
          </a:xfrm>
        </p:grpSpPr>
        <p:grpSp>
          <p:nvGrpSpPr>
            <p:cNvPr id="11" name="Group 19">
              <a:extLst>
                <a:ext uri="{FF2B5EF4-FFF2-40B4-BE49-F238E27FC236}">
                  <a16:creationId xmlns:a16="http://schemas.microsoft.com/office/drawing/2014/main" id="{0183FD30-D232-54BC-B93E-2B7AC86A9747}"/>
                </a:ext>
              </a:extLst>
            </p:cNvPr>
            <p:cNvGrpSpPr>
              <a:grpSpLocks/>
            </p:cNvGrpSpPr>
            <p:nvPr/>
          </p:nvGrpSpPr>
          <p:grpSpPr bwMode="auto">
            <a:xfrm>
              <a:off x="0" y="0"/>
              <a:ext cx="9144000" cy="6858000"/>
              <a:chOff x="0" y="0"/>
              <a:chExt cx="9144000" cy="6858000"/>
            </a:xfrm>
          </p:grpSpPr>
          <p:grpSp>
            <p:nvGrpSpPr>
              <p:cNvPr id="13" name="Group 8">
                <a:extLst>
                  <a:ext uri="{FF2B5EF4-FFF2-40B4-BE49-F238E27FC236}">
                    <a16:creationId xmlns:a16="http://schemas.microsoft.com/office/drawing/2014/main" id="{2E770DB9-A979-4EE6-D4EF-C4427324EC43}"/>
                  </a:ext>
                </a:extLst>
              </p:cNvPr>
              <p:cNvGrpSpPr>
                <a:grpSpLocks/>
              </p:cNvGrpSpPr>
              <p:nvPr/>
            </p:nvGrpSpPr>
            <p:grpSpPr bwMode="auto">
              <a:xfrm>
                <a:off x="0" y="0"/>
                <a:ext cx="9144000" cy="6858000"/>
                <a:chOff x="0" y="0"/>
                <a:chExt cx="5760" cy="4320"/>
              </a:xfrm>
            </p:grpSpPr>
            <p:grpSp>
              <p:nvGrpSpPr>
                <p:cNvPr id="15" name="Group 9">
                  <a:extLst>
                    <a:ext uri="{FF2B5EF4-FFF2-40B4-BE49-F238E27FC236}">
                      <a16:creationId xmlns:a16="http://schemas.microsoft.com/office/drawing/2014/main" id="{22BDF15E-9A0D-F3E3-9A38-08B3510292B7}"/>
                    </a:ext>
                  </a:extLst>
                </p:cNvPr>
                <p:cNvGrpSpPr>
                  <a:grpSpLocks/>
                </p:cNvGrpSpPr>
                <p:nvPr/>
              </p:nvGrpSpPr>
              <p:grpSpPr bwMode="auto">
                <a:xfrm>
                  <a:off x="0" y="0"/>
                  <a:ext cx="192" cy="4320"/>
                  <a:chOff x="0" y="-48"/>
                  <a:chExt cx="144" cy="4368"/>
                </a:xfrm>
              </p:grpSpPr>
              <p:sp>
                <p:nvSpPr>
                  <p:cNvPr id="25" name="Rectangle 10">
                    <a:extLst>
                      <a:ext uri="{FF2B5EF4-FFF2-40B4-BE49-F238E27FC236}">
                        <a16:creationId xmlns:a16="http://schemas.microsoft.com/office/drawing/2014/main" id="{98496670-57F0-FC7B-3073-8837E524279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26" name="Rectangle 11">
                    <a:extLst>
                      <a:ext uri="{FF2B5EF4-FFF2-40B4-BE49-F238E27FC236}">
                        <a16:creationId xmlns:a16="http://schemas.microsoft.com/office/drawing/2014/main" id="{A9572FAD-8C3C-7FAC-75C6-817909759E0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2">
                  <a:extLst>
                    <a:ext uri="{FF2B5EF4-FFF2-40B4-BE49-F238E27FC236}">
                      <a16:creationId xmlns:a16="http://schemas.microsoft.com/office/drawing/2014/main" id="{F9DC336E-60B4-2CD2-504C-31A5C1BB8DE3}"/>
                    </a:ext>
                  </a:extLst>
                </p:cNvPr>
                <p:cNvGrpSpPr>
                  <a:grpSpLocks/>
                </p:cNvGrpSpPr>
                <p:nvPr/>
              </p:nvGrpSpPr>
              <p:grpSpPr bwMode="auto">
                <a:xfrm>
                  <a:off x="5674" y="24"/>
                  <a:ext cx="86" cy="4296"/>
                  <a:chOff x="5616" y="-48"/>
                  <a:chExt cx="144" cy="4368"/>
                </a:xfrm>
              </p:grpSpPr>
              <p:sp>
                <p:nvSpPr>
                  <p:cNvPr id="23" name="Rectangle 13">
                    <a:extLst>
                      <a:ext uri="{FF2B5EF4-FFF2-40B4-BE49-F238E27FC236}">
                        <a16:creationId xmlns:a16="http://schemas.microsoft.com/office/drawing/2014/main" id="{DD4F438F-F889-80CB-5816-9D7A59D882C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4">
                    <a:extLst>
                      <a:ext uri="{FF2B5EF4-FFF2-40B4-BE49-F238E27FC236}">
                        <a16:creationId xmlns:a16="http://schemas.microsoft.com/office/drawing/2014/main" id="{CD759C97-1F2B-361A-75FD-D27EACDA530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5">
                  <a:extLst>
                    <a:ext uri="{FF2B5EF4-FFF2-40B4-BE49-F238E27FC236}">
                      <a16:creationId xmlns:a16="http://schemas.microsoft.com/office/drawing/2014/main" id="{1275D056-9B82-C45B-FFD3-552BBFE79A3C}"/>
                    </a:ext>
                  </a:extLst>
                </p:cNvPr>
                <p:cNvGrpSpPr>
                  <a:grpSpLocks/>
                </p:cNvGrpSpPr>
                <p:nvPr/>
              </p:nvGrpSpPr>
              <p:grpSpPr bwMode="auto">
                <a:xfrm>
                  <a:off x="144" y="0"/>
                  <a:ext cx="5616" cy="144"/>
                  <a:chOff x="96" y="-48"/>
                  <a:chExt cx="5520" cy="144"/>
                </a:xfrm>
              </p:grpSpPr>
              <p:sp>
                <p:nvSpPr>
                  <p:cNvPr id="21" name="Rectangle 16">
                    <a:extLst>
                      <a:ext uri="{FF2B5EF4-FFF2-40B4-BE49-F238E27FC236}">
                        <a16:creationId xmlns:a16="http://schemas.microsoft.com/office/drawing/2014/main" id="{722D0D57-67A1-AEEE-74C9-C9D9212FF59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7">
                    <a:extLst>
                      <a:ext uri="{FF2B5EF4-FFF2-40B4-BE49-F238E27FC236}">
                        <a16:creationId xmlns:a16="http://schemas.microsoft.com/office/drawing/2014/main" id="{C1AF873E-D9A3-22E5-078D-159777CBDCC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8">
                  <a:extLst>
                    <a:ext uri="{FF2B5EF4-FFF2-40B4-BE49-F238E27FC236}">
                      <a16:creationId xmlns:a16="http://schemas.microsoft.com/office/drawing/2014/main" id="{901FC9CC-FEC5-D3D4-7D52-8BFDC733ADAC}"/>
                    </a:ext>
                  </a:extLst>
                </p:cNvPr>
                <p:cNvGrpSpPr>
                  <a:grpSpLocks/>
                </p:cNvGrpSpPr>
                <p:nvPr/>
              </p:nvGrpSpPr>
              <p:grpSpPr bwMode="auto">
                <a:xfrm>
                  <a:off x="144" y="4234"/>
                  <a:ext cx="5616" cy="86"/>
                  <a:chOff x="96" y="4176"/>
                  <a:chExt cx="5520" cy="144"/>
                </a:xfrm>
              </p:grpSpPr>
              <p:sp>
                <p:nvSpPr>
                  <p:cNvPr id="19" name="Rectangle 19">
                    <a:extLst>
                      <a:ext uri="{FF2B5EF4-FFF2-40B4-BE49-F238E27FC236}">
                        <a16:creationId xmlns:a16="http://schemas.microsoft.com/office/drawing/2014/main" id="{61C7E25F-C258-15EE-72EE-3F45DDE3A3A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20">
                    <a:extLst>
                      <a:ext uri="{FF2B5EF4-FFF2-40B4-BE49-F238E27FC236}">
                        <a16:creationId xmlns:a16="http://schemas.microsoft.com/office/drawing/2014/main" id="{DA1C2B08-C731-A991-AF73-3FF566B8BB1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4" name="Rectangle 21">
                <a:extLst>
                  <a:ext uri="{FF2B5EF4-FFF2-40B4-BE49-F238E27FC236}">
                    <a16:creationId xmlns:a16="http://schemas.microsoft.com/office/drawing/2014/main" id="{1CF0CEA1-1C07-E24E-7D84-37502D86B29D}"/>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2" name="Picture 42" descr="A picture containing shape&#10;&#10;Description automatically generated">
              <a:extLst>
                <a:ext uri="{FF2B5EF4-FFF2-40B4-BE49-F238E27FC236}">
                  <a16:creationId xmlns:a16="http://schemas.microsoft.com/office/drawing/2014/main" id="{FCC3CF1E-E643-941B-F9DE-63FEFEE09D88}"/>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F125B1FC-F443-E158-2F48-F7CEA5429797}"/>
              </a:ext>
            </a:extLst>
          </p:cNvPr>
          <p:cNvSpPr txBox="1">
            <a:spLocks/>
          </p:cNvSpPr>
          <p:nvPr/>
        </p:nvSpPr>
        <p:spPr>
          <a:xfrm>
            <a:off x="0" y="285750"/>
            <a:ext cx="7772400" cy="6286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a:lstStyle>
          <a:p>
            <a:r>
              <a:rPr lang="en-US" altLang="en-US" sz="2800" dirty="0"/>
              <a:t>The thermal energy balance equation</a:t>
            </a:r>
            <a:r>
              <a:rPr lang="en-US" sz="2800" kern="0" dirty="0"/>
              <a:t> by Fourier</a:t>
            </a:r>
            <a:endParaRPr lang="en-IN" sz="2800" kern="0" dirty="0"/>
          </a:p>
        </p:txBody>
      </p:sp>
      <p:sp>
        <p:nvSpPr>
          <p:cNvPr id="3" name="Text Box 1030">
            <a:extLst>
              <a:ext uri="{FF2B5EF4-FFF2-40B4-BE49-F238E27FC236}">
                <a16:creationId xmlns:a16="http://schemas.microsoft.com/office/drawing/2014/main" id="{EF860AD8-DF98-78C4-3E22-103D834C656D}"/>
              </a:ext>
            </a:extLst>
          </p:cNvPr>
          <p:cNvSpPr txBox="1">
            <a:spLocks noChangeArrowheads="1"/>
          </p:cNvSpPr>
          <p:nvPr/>
        </p:nvSpPr>
        <p:spPr bwMode="auto">
          <a:xfrm>
            <a:off x="427031" y="1295400"/>
            <a:ext cx="726916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Apply Conservation of Energy to the system under study: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90823"/>
                                        </p:tgtEl>
                                        <p:attrNameLst>
                                          <p:attrName>style.visibility</p:attrName>
                                        </p:attrNameLst>
                                      </p:cBhvr>
                                      <p:to>
                                        <p:strVal val="visible"/>
                                      </p:to>
                                    </p:set>
                                    <p:anim calcmode="lin" valueType="num">
                                      <p:cBhvr additive="base">
                                        <p:cTn id="13" dur="500" fill="hold"/>
                                        <p:tgtEl>
                                          <p:spTgt spid="290823"/>
                                        </p:tgtEl>
                                        <p:attrNameLst>
                                          <p:attrName>ppt_x</p:attrName>
                                        </p:attrNameLst>
                                      </p:cBhvr>
                                      <p:tavLst>
                                        <p:tav tm="0">
                                          <p:val>
                                            <p:strVal val="0-#ppt_w/2"/>
                                          </p:val>
                                        </p:tav>
                                        <p:tav tm="100000">
                                          <p:val>
                                            <p:strVal val="#ppt_x"/>
                                          </p:val>
                                        </p:tav>
                                      </p:tavLst>
                                    </p:anim>
                                    <p:anim calcmode="lin" valueType="num">
                                      <p:cBhvr additive="base">
                                        <p:cTn id="14" dur="500" fill="hold"/>
                                        <p:tgtEl>
                                          <p:spTgt spid="29082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90824"/>
                                        </p:tgtEl>
                                        <p:attrNameLst>
                                          <p:attrName>style.visibility</p:attrName>
                                        </p:attrNameLst>
                                      </p:cBhvr>
                                      <p:to>
                                        <p:strVal val="visible"/>
                                      </p:to>
                                    </p:set>
                                    <p:anim calcmode="lin" valueType="num">
                                      <p:cBhvr additive="base">
                                        <p:cTn id="19" dur="500" fill="hold"/>
                                        <p:tgtEl>
                                          <p:spTgt spid="290824"/>
                                        </p:tgtEl>
                                        <p:attrNameLst>
                                          <p:attrName>ppt_x</p:attrName>
                                        </p:attrNameLst>
                                      </p:cBhvr>
                                      <p:tavLst>
                                        <p:tav tm="0">
                                          <p:val>
                                            <p:strVal val="0-#ppt_w/2"/>
                                          </p:val>
                                        </p:tav>
                                        <p:tav tm="100000">
                                          <p:val>
                                            <p:strVal val="#ppt_x"/>
                                          </p:val>
                                        </p:tav>
                                      </p:tavLst>
                                    </p:anim>
                                    <p:anim calcmode="lin" valueType="num">
                                      <p:cBhvr additive="base">
                                        <p:cTn id="20" dur="500" fill="hold"/>
                                        <p:tgtEl>
                                          <p:spTgt spid="29082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90825"/>
                                        </p:tgtEl>
                                        <p:attrNameLst>
                                          <p:attrName>style.visibility</p:attrName>
                                        </p:attrNameLst>
                                      </p:cBhvr>
                                      <p:to>
                                        <p:strVal val="visible"/>
                                      </p:to>
                                    </p:set>
                                    <p:anim calcmode="lin" valueType="num">
                                      <p:cBhvr additive="base">
                                        <p:cTn id="25" dur="500" fill="hold"/>
                                        <p:tgtEl>
                                          <p:spTgt spid="290825"/>
                                        </p:tgtEl>
                                        <p:attrNameLst>
                                          <p:attrName>ppt_x</p:attrName>
                                        </p:attrNameLst>
                                      </p:cBhvr>
                                      <p:tavLst>
                                        <p:tav tm="0">
                                          <p:val>
                                            <p:strVal val="0-#ppt_w/2"/>
                                          </p:val>
                                        </p:tav>
                                        <p:tav tm="100000">
                                          <p:val>
                                            <p:strVal val="#ppt_x"/>
                                          </p:val>
                                        </p:tav>
                                      </p:tavLst>
                                    </p:anim>
                                    <p:anim calcmode="lin" valueType="num">
                                      <p:cBhvr additive="base">
                                        <p:cTn id="26" dur="500" fill="hold"/>
                                        <p:tgtEl>
                                          <p:spTgt spid="29082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290826"/>
                                        </p:tgtEl>
                                        <p:attrNameLst>
                                          <p:attrName>style.visibility</p:attrName>
                                        </p:attrNameLst>
                                      </p:cBhvr>
                                      <p:to>
                                        <p:strVal val="visible"/>
                                      </p:to>
                                    </p:set>
                                    <p:anim calcmode="lin" valueType="num">
                                      <p:cBhvr additive="base">
                                        <p:cTn id="31" dur="500" fill="hold"/>
                                        <p:tgtEl>
                                          <p:spTgt spid="290826"/>
                                        </p:tgtEl>
                                        <p:attrNameLst>
                                          <p:attrName>ppt_x</p:attrName>
                                        </p:attrNameLst>
                                      </p:cBhvr>
                                      <p:tavLst>
                                        <p:tav tm="0">
                                          <p:val>
                                            <p:strVal val="0-#ppt_w/2"/>
                                          </p:val>
                                        </p:tav>
                                        <p:tav tm="100000">
                                          <p:val>
                                            <p:strVal val="#ppt_x"/>
                                          </p:val>
                                        </p:tav>
                                      </p:tavLst>
                                    </p:anim>
                                    <p:anim calcmode="lin" valueType="num">
                                      <p:cBhvr additive="base">
                                        <p:cTn id="32" dur="500" fill="hold"/>
                                        <p:tgtEl>
                                          <p:spTgt spid="290826"/>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90827"/>
                                        </p:tgtEl>
                                        <p:attrNameLst>
                                          <p:attrName>style.visibility</p:attrName>
                                        </p:attrNameLst>
                                      </p:cBhvr>
                                      <p:to>
                                        <p:strVal val="visible"/>
                                      </p:to>
                                    </p:set>
                                    <p:anim calcmode="lin" valueType="num">
                                      <p:cBhvr additive="base">
                                        <p:cTn id="37" dur="500" fill="hold"/>
                                        <p:tgtEl>
                                          <p:spTgt spid="290827"/>
                                        </p:tgtEl>
                                        <p:attrNameLst>
                                          <p:attrName>ppt_x</p:attrName>
                                        </p:attrNameLst>
                                      </p:cBhvr>
                                      <p:tavLst>
                                        <p:tav tm="0">
                                          <p:val>
                                            <p:strVal val="0-#ppt_w/2"/>
                                          </p:val>
                                        </p:tav>
                                        <p:tav tm="100000">
                                          <p:val>
                                            <p:strVal val="#ppt_x"/>
                                          </p:val>
                                        </p:tav>
                                      </p:tavLst>
                                    </p:anim>
                                    <p:anim calcmode="lin" valueType="num">
                                      <p:cBhvr additive="base">
                                        <p:cTn id="38" dur="500" fill="hold"/>
                                        <p:tgtEl>
                                          <p:spTgt spid="29082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290828"/>
                                        </p:tgtEl>
                                        <p:attrNameLst>
                                          <p:attrName>style.visibility</p:attrName>
                                        </p:attrNameLst>
                                      </p:cBhvr>
                                      <p:to>
                                        <p:strVal val="visible"/>
                                      </p:to>
                                    </p:set>
                                    <p:anim calcmode="lin" valueType="num">
                                      <p:cBhvr additive="base">
                                        <p:cTn id="43" dur="500" fill="hold"/>
                                        <p:tgtEl>
                                          <p:spTgt spid="290828"/>
                                        </p:tgtEl>
                                        <p:attrNameLst>
                                          <p:attrName>ppt_x</p:attrName>
                                        </p:attrNameLst>
                                      </p:cBhvr>
                                      <p:tavLst>
                                        <p:tav tm="0">
                                          <p:val>
                                            <p:strVal val="0-#ppt_w/2"/>
                                          </p:val>
                                        </p:tav>
                                        <p:tav tm="100000">
                                          <p:val>
                                            <p:strVal val="#ppt_x"/>
                                          </p:val>
                                        </p:tav>
                                      </p:tavLst>
                                    </p:anim>
                                    <p:anim calcmode="lin" valueType="num">
                                      <p:cBhvr additive="base">
                                        <p:cTn id="44" dur="500" fill="hold"/>
                                        <p:tgtEl>
                                          <p:spTgt spid="290828"/>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290829"/>
                                        </p:tgtEl>
                                        <p:attrNameLst>
                                          <p:attrName>style.visibility</p:attrName>
                                        </p:attrNameLst>
                                      </p:cBhvr>
                                      <p:to>
                                        <p:strVal val="visible"/>
                                      </p:to>
                                    </p:set>
                                    <p:anim calcmode="lin" valueType="num">
                                      <p:cBhvr additive="base">
                                        <p:cTn id="49" dur="500" fill="hold"/>
                                        <p:tgtEl>
                                          <p:spTgt spid="290829"/>
                                        </p:tgtEl>
                                        <p:attrNameLst>
                                          <p:attrName>ppt_x</p:attrName>
                                        </p:attrNameLst>
                                      </p:cBhvr>
                                      <p:tavLst>
                                        <p:tav tm="0">
                                          <p:val>
                                            <p:strVal val="0-#ppt_w/2"/>
                                          </p:val>
                                        </p:tav>
                                        <p:tav tm="100000">
                                          <p:val>
                                            <p:strVal val="#ppt_x"/>
                                          </p:val>
                                        </p:tav>
                                      </p:tavLst>
                                    </p:anim>
                                    <p:anim calcmode="lin" valueType="num">
                                      <p:cBhvr additive="base">
                                        <p:cTn id="50" dur="500" fill="hold"/>
                                        <p:tgtEl>
                                          <p:spTgt spid="290829"/>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90831"/>
                                        </p:tgtEl>
                                        <p:attrNameLst>
                                          <p:attrName>style.visibility</p:attrName>
                                        </p:attrNameLst>
                                      </p:cBhvr>
                                      <p:to>
                                        <p:strVal val="visible"/>
                                      </p:to>
                                    </p:set>
                                    <p:anim calcmode="lin" valueType="num">
                                      <p:cBhvr additive="base">
                                        <p:cTn id="55" dur="500" fill="hold"/>
                                        <p:tgtEl>
                                          <p:spTgt spid="290831"/>
                                        </p:tgtEl>
                                        <p:attrNameLst>
                                          <p:attrName>ppt_x</p:attrName>
                                        </p:attrNameLst>
                                      </p:cBhvr>
                                      <p:tavLst>
                                        <p:tav tm="0">
                                          <p:val>
                                            <p:strVal val="#ppt_x"/>
                                          </p:val>
                                        </p:tav>
                                        <p:tav tm="100000">
                                          <p:val>
                                            <p:strVal val="#ppt_x"/>
                                          </p:val>
                                        </p:tav>
                                      </p:tavLst>
                                    </p:anim>
                                    <p:anim calcmode="lin" valueType="num">
                                      <p:cBhvr additive="base">
                                        <p:cTn id="56" dur="500" fill="hold"/>
                                        <p:tgtEl>
                                          <p:spTgt spid="29083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90833"/>
                                        </p:tgtEl>
                                        <p:attrNameLst>
                                          <p:attrName>style.visibility</p:attrName>
                                        </p:attrNameLst>
                                      </p:cBhvr>
                                      <p:to>
                                        <p:strVal val="visible"/>
                                      </p:to>
                                    </p:set>
                                    <p:anim calcmode="lin" valueType="num">
                                      <p:cBhvr additive="base">
                                        <p:cTn id="61" dur="500" fill="hold"/>
                                        <p:tgtEl>
                                          <p:spTgt spid="290833"/>
                                        </p:tgtEl>
                                        <p:attrNameLst>
                                          <p:attrName>ppt_x</p:attrName>
                                        </p:attrNameLst>
                                      </p:cBhvr>
                                      <p:tavLst>
                                        <p:tav tm="0">
                                          <p:val>
                                            <p:strVal val="#ppt_x"/>
                                          </p:val>
                                        </p:tav>
                                        <p:tav tm="100000">
                                          <p:val>
                                            <p:strVal val="#ppt_x"/>
                                          </p:val>
                                        </p:tav>
                                      </p:tavLst>
                                    </p:anim>
                                    <p:anim calcmode="lin" valueType="num">
                                      <p:cBhvr additive="base">
                                        <p:cTn id="62" dur="500" fill="hold"/>
                                        <p:tgtEl>
                                          <p:spTgt spid="290833"/>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90832"/>
                                        </p:tgtEl>
                                        <p:attrNameLst>
                                          <p:attrName>style.visibility</p:attrName>
                                        </p:attrNameLst>
                                      </p:cBhvr>
                                      <p:to>
                                        <p:strVal val="visible"/>
                                      </p:to>
                                    </p:set>
                                    <p:anim calcmode="lin" valueType="num">
                                      <p:cBhvr additive="base">
                                        <p:cTn id="67" dur="500" fill="hold"/>
                                        <p:tgtEl>
                                          <p:spTgt spid="290832"/>
                                        </p:tgtEl>
                                        <p:attrNameLst>
                                          <p:attrName>ppt_x</p:attrName>
                                        </p:attrNameLst>
                                      </p:cBhvr>
                                      <p:tavLst>
                                        <p:tav tm="0">
                                          <p:val>
                                            <p:strVal val="#ppt_x"/>
                                          </p:val>
                                        </p:tav>
                                        <p:tav tm="100000">
                                          <p:val>
                                            <p:strVal val="#ppt_x"/>
                                          </p:val>
                                        </p:tav>
                                      </p:tavLst>
                                    </p:anim>
                                    <p:anim calcmode="lin" valueType="num">
                                      <p:cBhvr additive="base">
                                        <p:cTn id="68" dur="500" fill="hold"/>
                                        <p:tgtEl>
                                          <p:spTgt spid="29083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90830"/>
                                        </p:tgtEl>
                                        <p:attrNameLst>
                                          <p:attrName>style.visibility</p:attrName>
                                        </p:attrNameLst>
                                      </p:cBhvr>
                                      <p:to>
                                        <p:strVal val="visible"/>
                                      </p:to>
                                    </p:set>
                                    <p:anim calcmode="lin" valueType="num">
                                      <p:cBhvr additive="base">
                                        <p:cTn id="73" dur="500" fill="hold"/>
                                        <p:tgtEl>
                                          <p:spTgt spid="290830"/>
                                        </p:tgtEl>
                                        <p:attrNameLst>
                                          <p:attrName>ppt_x</p:attrName>
                                        </p:attrNameLst>
                                      </p:cBhvr>
                                      <p:tavLst>
                                        <p:tav tm="0">
                                          <p:val>
                                            <p:strVal val="#ppt_x"/>
                                          </p:val>
                                        </p:tav>
                                        <p:tav tm="100000">
                                          <p:val>
                                            <p:strVal val="#ppt_x"/>
                                          </p:val>
                                        </p:tav>
                                      </p:tavLst>
                                    </p:anim>
                                    <p:anim calcmode="lin" valueType="num">
                                      <p:cBhvr additive="base">
                                        <p:cTn id="74" dur="500" fill="hold"/>
                                        <p:tgtEl>
                                          <p:spTgt spid="2908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830" grpId="0" animBg="1"/>
      <p:bldP spid="290831" grpId="0" animBg="1"/>
      <p:bldP spid="290832" grpId="0" animBg="1"/>
      <p:bldP spid="29083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2">
            <a:extLst>
              <a:ext uri="{FF2B5EF4-FFF2-40B4-BE49-F238E27FC236}">
                <a16:creationId xmlns:a16="http://schemas.microsoft.com/office/drawing/2014/main" id="{CB5182B8-9789-92E0-4FF6-48FB87E5B931}"/>
              </a:ext>
            </a:extLst>
          </p:cNvPr>
          <p:cNvSpPr>
            <a:spLocks noGrp="1" noChangeArrowheads="1"/>
          </p:cNvSpPr>
          <p:nvPr>
            <p:ph type="title"/>
          </p:nvPr>
        </p:nvSpPr>
        <p:spPr>
          <a:xfrm>
            <a:off x="228600" y="228600"/>
            <a:ext cx="7772400" cy="762000"/>
          </a:xfrm>
        </p:spPr>
        <p:txBody>
          <a:bodyPr/>
          <a:lstStyle/>
          <a:p>
            <a:r>
              <a:rPr lang="en-US" altLang="en-US" sz="2400" dirty="0">
                <a:solidFill>
                  <a:schemeClr val="tx1"/>
                </a:solidFill>
              </a:rPr>
              <a:t>The Thermal Energy Balance Equation</a:t>
            </a:r>
          </a:p>
        </p:txBody>
      </p:sp>
      <mc:AlternateContent xmlns:mc="http://schemas.openxmlformats.org/markup-compatibility/2006" xmlns:a14="http://schemas.microsoft.com/office/drawing/2010/main">
        <mc:Choice Requires="a14">
          <p:sp>
            <p:nvSpPr>
              <p:cNvPr id="350211" name="Object 3">
                <a:extLst>
                  <a:ext uri="{FF2B5EF4-FFF2-40B4-BE49-F238E27FC236}">
                    <a16:creationId xmlns:a16="http://schemas.microsoft.com/office/drawing/2014/main" id="{501DD7A4-D85E-DD6E-ED4C-78FF23EB2279}"/>
                  </a:ext>
                </a:extLst>
              </p:cNvPr>
              <p:cNvSpPr txBox="1"/>
              <p:nvPr/>
            </p:nvSpPr>
            <p:spPr bwMode="auto">
              <a:xfrm>
                <a:off x="304800" y="1785937"/>
                <a:ext cx="8180388" cy="1109663"/>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m:t>
                      </m:r>
                      <m:nary>
                        <m:naryPr>
                          <m:chr m:val="∬"/>
                          <m:limLoc m:val="undOvr"/>
                          <m:supHide m:val="on"/>
                          <m:ctrlPr>
                            <a:rPr lang="en-IN" i="1">
                              <a:solidFill>
                                <a:srgbClr val="000000"/>
                              </a:solidFill>
                              <a:latin typeface="Cambria Math" panose="02040503050406030204" pitchFamily="18" charset="0"/>
                            </a:rPr>
                          </m:ctrlPr>
                        </m:naryPr>
                        <m: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𝐴</m:t>
                              </m:r>
                            </m:e>
                            <m:sub>
                              <m:r>
                                <a:rPr lang="en-IN" i="1">
                                  <a:solidFill>
                                    <a:srgbClr val="000000"/>
                                  </a:solidFill>
                                  <a:latin typeface="Cambria Math" panose="02040503050406030204" pitchFamily="18" charset="0"/>
                                </a:rPr>
                                <m:t>𝑖𝑛</m:t>
                              </m:r>
                            </m:sub>
                          </m:sSub>
                        </m:sub>
                        <m:sup/>
                        <m:e>
                          <m:r>
                            <a:rPr lang="en-IN" i="1">
                              <a:solidFill>
                                <a:srgbClr val="000000"/>
                              </a:solidFill>
                              <a:latin typeface="Cambria Math" panose="02040503050406030204" pitchFamily="18" charset="0"/>
                            </a:rPr>
                            <m:t>𝑞</m:t>
                          </m:r>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𝑛</m:t>
                              </m:r>
                            </m:e>
                          </m:acc>
                          <m:r>
                            <a:rPr lang="en-IN" i="1">
                              <a:solidFill>
                                <a:srgbClr val="000000"/>
                              </a:solidFill>
                              <a:latin typeface="Cambria Math" panose="02040503050406030204" pitchFamily="18" charset="0"/>
                            </a:rPr>
                            <m:t>𝑑</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𝐴</m:t>
                              </m:r>
                            </m:e>
                            <m:sub>
                              <m:r>
                                <a:rPr lang="en-IN" i="1">
                                  <a:solidFill>
                                    <a:srgbClr val="000000"/>
                                  </a:solidFill>
                                  <a:latin typeface="Cambria Math" panose="02040503050406030204" pitchFamily="18" charset="0"/>
                                </a:rPr>
                                <m:t>𝑖𝑛</m:t>
                              </m:r>
                            </m:sub>
                          </m:sSub>
                        </m:e>
                      </m:nary>
                      <m:r>
                        <a:rPr lang="en-IN" i="1">
                          <a:solidFill>
                            <a:srgbClr val="000000"/>
                          </a:solidFill>
                          <a:latin typeface="Cambria Math" panose="02040503050406030204" pitchFamily="18" charset="0"/>
                        </a:rPr>
                        <m:t>+</m:t>
                      </m:r>
                      <m:nary>
                        <m:naryPr>
                          <m:chr m:val="∭"/>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𝑉</m:t>
                          </m:r>
                        </m:sub>
                        <m:sup/>
                        <m:e>
                          <m:r>
                            <a:rPr lang="en-IN" i="1">
                              <a:solidFill>
                                <a:srgbClr val="000000"/>
                              </a:solidFill>
                              <a:latin typeface="Cambria Math" panose="02040503050406030204" pitchFamily="18" charset="0"/>
                            </a:rPr>
                            <m:t>𝑔</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𝑟</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𝑑𝑉</m:t>
                          </m:r>
                        </m:e>
                      </m:nary>
                      <m:r>
                        <a:rPr lang="en-IN" i="1">
                          <a:solidFill>
                            <a:srgbClr val="000000"/>
                          </a:solidFill>
                          <a:latin typeface="Cambria Math" panose="02040503050406030204" pitchFamily="18" charset="0"/>
                        </a:rPr>
                        <m:t>=−</m:t>
                      </m:r>
                      <m:nary>
                        <m:naryPr>
                          <m:chr m:val="∬"/>
                          <m:limLoc m:val="undOvr"/>
                          <m:supHide m:val="on"/>
                          <m:ctrlPr>
                            <a:rPr lang="en-IN" i="1">
                              <a:solidFill>
                                <a:srgbClr val="000000"/>
                              </a:solidFill>
                              <a:latin typeface="Cambria Math" panose="02040503050406030204" pitchFamily="18" charset="0"/>
                            </a:rPr>
                          </m:ctrlPr>
                        </m:naryPr>
                        <m: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𝐴</m:t>
                              </m:r>
                            </m:e>
                            <m:sub>
                              <m:r>
                                <a:rPr lang="en-IN" i="1">
                                  <a:solidFill>
                                    <a:srgbClr val="000000"/>
                                  </a:solidFill>
                                  <a:latin typeface="Cambria Math" panose="02040503050406030204" pitchFamily="18" charset="0"/>
                                </a:rPr>
                                <m:t>𝑖𝑛</m:t>
                              </m:r>
                            </m:sub>
                          </m:sSub>
                        </m:sub>
                        <m:sup/>
                        <m:e>
                          <m:r>
                            <a:rPr lang="en-IN" i="1">
                              <a:solidFill>
                                <a:srgbClr val="000000"/>
                              </a:solidFill>
                              <a:latin typeface="Cambria Math" panose="02040503050406030204" pitchFamily="18" charset="0"/>
                            </a:rPr>
                            <m:t>𝑞</m:t>
                          </m:r>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𝑛</m:t>
                              </m:r>
                            </m:e>
                          </m:acc>
                          <m:r>
                            <a:rPr lang="en-IN" i="1">
                              <a:solidFill>
                                <a:srgbClr val="000000"/>
                              </a:solidFill>
                              <a:latin typeface="Cambria Math" panose="02040503050406030204" pitchFamily="18" charset="0"/>
                            </a:rPr>
                            <m:t>𝑑</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𝐴</m:t>
                              </m:r>
                            </m:e>
                            <m:sub>
                              <m:r>
                                <a:rPr lang="en-IN" i="1">
                                  <a:solidFill>
                                    <a:srgbClr val="000000"/>
                                  </a:solidFill>
                                  <a:latin typeface="Cambria Math" panose="02040503050406030204" pitchFamily="18" charset="0"/>
                                </a:rPr>
                                <m:t>𝑖𝑛</m:t>
                              </m:r>
                            </m:sub>
                          </m:sSub>
                        </m:e>
                      </m:nary>
                      <m:r>
                        <a:rPr lang="en-IN" i="1">
                          <a:solidFill>
                            <a:srgbClr val="000000"/>
                          </a:solidFill>
                          <a:latin typeface="Cambria Math" panose="02040503050406030204" pitchFamily="18" charset="0"/>
                        </a:rPr>
                        <m:t>+</m:t>
                      </m:r>
                      <m:nary>
                        <m:naryPr>
                          <m:chr m:val="∭"/>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𝑉</m:t>
                          </m:r>
                        </m:sub>
                        <m:sup/>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𝐻</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den>
                          </m:f>
                          <m:r>
                            <a:rPr lang="en-IN" i="1">
                              <a:solidFill>
                                <a:srgbClr val="000000"/>
                              </a:solidFill>
                              <a:latin typeface="Cambria Math" panose="02040503050406030204" pitchFamily="18" charset="0"/>
                            </a:rPr>
                            <m:t>𝑑𝑉</m:t>
                          </m:r>
                        </m:e>
                      </m:nary>
                    </m:oMath>
                  </m:oMathPara>
                </a14:m>
                <a:endParaRPr lang="en-IN" dirty="0"/>
              </a:p>
            </p:txBody>
          </p:sp>
        </mc:Choice>
        <mc:Fallback xmlns="">
          <p:sp>
            <p:nvSpPr>
              <p:cNvPr id="350211" name="Object 3">
                <a:extLst>
                  <a:ext uri="{FF2B5EF4-FFF2-40B4-BE49-F238E27FC236}">
                    <a16:creationId xmlns:a16="http://schemas.microsoft.com/office/drawing/2014/main" id="{501DD7A4-D85E-DD6E-ED4C-78FF23EB2279}"/>
                  </a:ext>
                </a:extLst>
              </p:cNvPr>
              <p:cNvSpPr txBox="1">
                <a:spLocks noRot="1" noChangeAspect="1" noMove="1" noResize="1" noEditPoints="1" noAdjustHandles="1" noChangeArrowheads="1" noChangeShapeType="1" noTextEdit="1"/>
              </p:cNvSpPr>
              <p:nvPr/>
            </p:nvSpPr>
            <p:spPr bwMode="auto">
              <a:xfrm>
                <a:off x="304800" y="1785937"/>
                <a:ext cx="8180388" cy="1109663"/>
              </a:xfrm>
              <a:prstGeom prst="rect">
                <a:avLst/>
              </a:prstGeom>
              <a:blipFill>
                <a:blip r:embed="rId2"/>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50212" name="Object 4">
                <a:extLst>
                  <a:ext uri="{FF2B5EF4-FFF2-40B4-BE49-F238E27FC236}">
                    <a16:creationId xmlns:a16="http://schemas.microsoft.com/office/drawing/2014/main" id="{AC9C8E2A-E670-5E72-500A-81CE64E23975}"/>
                  </a:ext>
                </a:extLst>
              </p:cNvPr>
              <p:cNvSpPr txBox="1"/>
              <p:nvPr/>
            </p:nvSpPr>
            <p:spPr bwMode="auto">
              <a:xfrm>
                <a:off x="609600" y="3309937"/>
                <a:ext cx="7688263" cy="1109663"/>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nary>
                        <m:naryPr>
                          <m:chr m:val="∭"/>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𝑉</m:t>
                          </m:r>
                        </m:sub>
                        <m:sup/>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𝐻</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den>
                          </m:f>
                          <m:r>
                            <a:rPr lang="en-IN" i="1">
                              <a:solidFill>
                                <a:srgbClr val="000000"/>
                              </a:solidFill>
                              <a:latin typeface="Cambria Math" panose="02040503050406030204" pitchFamily="18" charset="0"/>
                            </a:rPr>
                            <m:t>𝑑𝑉</m:t>
                          </m:r>
                        </m:e>
                      </m:nary>
                      <m:r>
                        <a:rPr lang="en-IN" i="1">
                          <a:solidFill>
                            <a:srgbClr val="000000"/>
                          </a:solidFill>
                          <a:latin typeface="Cambria Math" panose="02040503050406030204" pitchFamily="18" charset="0"/>
                        </a:rPr>
                        <m:t>=</m:t>
                      </m:r>
                      <m:nary>
                        <m:naryPr>
                          <m:chr m:val="∬"/>
                          <m:limLoc m:val="undOvr"/>
                          <m:supHide m:val="on"/>
                          <m:ctrlPr>
                            <a:rPr lang="en-IN" i="1">
                              <a:solidFill>
                                <a:srgbClr val="000000"/>
                              </a:solidFill>
                              <a:latin typeface="Cambria Math" panose="02040503050406030204" pitchFamily="18" charset="0"/>
                            </a:rPr>
                          </m:ctrlPr>
                        </m:naryPr>
                        <m: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𝐴</m:t>
                              </m:r>
                            </m:e>
                            <m:sub>
                              <m:r>
                                <a:rPr lang="en-IN" i="1">
                                  <a:solidFill>
                                    <a:srgbClr val="000000"/>
                                  </a:solidFill>
                                  <a:latin typeface="Cambria Math" panose="02040503050406030204" pitchFamily="18" charset="0"/>
                                </a:rPr>
                                <m:t>𝑖𝑛</m:t>
                              </m:r>
                            </m:sub>
                          </m:sSub>
                        </m:sub>
                        <m:sup/>
                        <m:e>
                          <m:r>
                            <a:rPr lang="en-IN" i="1">
                              <a:solidFill>
                                <a:srgbClr val="000000"/>
                              </a:solidFill>
                              <a:latin typeface="Cambria Math" panose="02040503050406030204" pitchFamily="18" charset="0"/>
                            </a:rPr>
                            <m:t>𝑞</m:t>
                          </m:r>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𝑛</m:t>
                              </m:r>
                            </m:e>
                          </m:acc>
                          <m:r>
                            <a:rPr lang="en-IN" i="1">
                              <a:solidFill>
                                <a:srgbClr val="000000"/>
                              </a:solidFill>
                              <a:latin typeface="Cambria Math" panose="02040503050406030204" pitchFamily="18" charset="0"/>
                            </a:rPr>
                            <m:t>𝑑</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𝐴</m:t>
                              </m:r>
                            </m:e>
                            <m:sub>
                              <m:r>
                                <a:rPr lang="en-IN" i="1">
                                  <a:solidFill>
                                    <a:srgbClr val="000000"/>
                                  </a:solidFill>
                                  <a:latin typeface="Cambria Math" panose="02040503050406030204" pitchFamily="18" charset="0"/>
                                </a:rPr>
                                <m:t>𝑖𝑛</m:t>
                              </m:r>
                            </m:sub>
                          </m:sSub>
                        </m:e>
                      </m:nary>
                      <m:r>
                        <a:rPr lang="en-IN" i="1">
                          <a:solidFill>
                            <a:srgbClr val="000000"/>
                          </a:solidFill>
                          <a:latin typeface="Cambria Math" panose="02040503050406030204" pitchFamily="18" charset="0"/>
                        </a:rPr>
                        <m:t>−</m:t>
                      </m:r>
                      <m:nary>
                        <m:naryPr>
                          <m:chr m:val="∬"/>
                          <m:limLoc m:val="undOvr"/>
                          <m:supHide m:val="on"/>
                          <m:ctrlPr>
                            <a:rPr lang="en-IN" i="1">
                              <a:solidFill>
                                <a:srgbClr val="000000"/>
                              </a:solidFill>
                              <a:latin typeface="Cambria Math" panose="02040503050406030204" pitchFamily="18" charset="0"/>
                            </a:rPr>
                          </m:ctrlPr>
                        </m:naryPr>
                        <m: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𝐴</m:t>
                              </m:r>
                            </m:e>
                            <m:sub>
                              <m:r>
                                <a:rPr lang="en-IN" i="1">
                                  <a:solidFill>
                                    <a:srgbClr val="000000"/>
                                  </a:solidFill>
                                  <a:latin typeface="Cambria Math" panose="02040503050406030204" pitchFamily="18" charset="0"/>
                                </a:rPr>
                                <m:t>𝑖𝑛</m:t>
                              </m:r>
                            </m:sub>
                          </m:sSub>
                        </m:sub>
                        <m:sup/>
                        <m:e>
                          <m:r>
                            <a:rPr lang="en-IN" i="1">
                              <a:solidFill>
                                <a:srgbClr val="000000"/>
                              </a:solidFill>
                              <a:latin typeface="Cambria Math" panose="02040503050406030204" pitchFamily="18" charset="0"/>
                            </a:rPr>
                            <m:t>𝑞</m:t>
                          </m:r>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𝑛</m:t>
                              </m:r>
                            </m:e>
                          </m:acc>
                          <m:r>
                            <a:rPr lang="en-IN" i="1">
                              <a:solidFill>
                                <a:srgbClr val="000000"/>
                              </a:solidFill>
                              <a:latin typeface="Cambria Math" panose="02040503050406030204" pitchFamily="18" charset="0"/>
                            </a:rPr>
                            <m:t>𝑑</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𝐴</m:t>
                              </m:r>
                            </m:e>
                            <m:sub>
                              <m:r>
                                <a:rPr lang="en-IN" i="1">
                                  <a:solidFill>
                                    <a:srgbClr val="000000"/>
                                  </a:solidFill>
                                  <a:latin typeface="Cambria Math" panose="02040503050406030204" pitchFamily="18" charset="0"/>
                                </a:rPr>
                                <m:t>𝑖𝑛</m:t>
                              </m:r>
                            </m:sub>
                          </m:sSub>
                        </m:e>
                      </m:nary>
                      <m:r>
                        <a:rPr lang="en-IN" i="1">
                          <a:solidFill>
                            <a:srgbClr val="000000"/>
                          </a:solidFill>
                          <a:latin typeface="Cambria Math" panose="02040503050406030204" pitchFamily="18" charset="0"/>
                        </a:rPr>
                        <m:t>+</m:t>
                      </m:r>
                      <m:nary>
                        <m:naryPr>
                          <m:chr m:val="∭"/>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𝑉</m:t>
                          </m:r>
                        </m:sub>
                        <m:sup/>
                        <m:e>
                          <m:r>
                            <a:rPr lang="en-IN" i="1">
                              <a:solidFill>
                                <a:srgbClr val="000000"/>
                              </a:solidFill>
                              <a:latin typeface="Cambria Math" panose="02040503050406030204" pitchFamily="18" charset="0"/>
                            </a:rPr>
                            <m:t>𝑔</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𝑟</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𝑑𝑉</m:t>
                          </m:r>
                        </m:e>
                      </m:nary>
                    </m:oMath>
                  </m:oMathPara>
                </a14:m>
                <a:endParaRPr lang="en-IN"/>
              </a:p>
            </p:txBody>
          </p:sp>
        </mc:Choice>
        <mc:Fallback xmlns="">
          <p:sp>
            <p:nvSpPr>
              <p:cNvPr id="350212" name="Object 4">
                <a:extLst>
                  <a:ext uri="{FF2B5EF4-FFF2-40B4-BE49-F238E27FC236}">
                    <a16:creationId xmlns:a16="http://schemas.microsoft.com/office/drawing/2014/main" id="{AC9C8E2A-E670-5E72-500A-81CE64E23975}"/>
                  </a:ext>
                </a:extLst>
              </p:cNvPr>
              <p:cNvSpPr txBox="1">
                <a:spLocks noRot="1" noChangeAspect="1" noMove="1" noResize="1" noEditPoints="1" noAdjustHandles="1" noChangeArrowheads="1" noChangeShapeType="1" noTextEdit="1"/>
              </p:cNvSpPr>
              <p:nvPr/>
            </p:nvSpPr>
            <p:spPr bwMode="auto">
              <a:xfrm>
                <a:off x="609600" y="3309937"/>
                <a:ext cx="7688263" cy="1109663"/>
              </a:xfrm>
              <a:prstGeom prst="rect">
                <a:avLst/>
              </a:prstGeom>
              <a:blipFill>
                <a:blip r:embed="rId3"/>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50213" name="Object 5">
                <a:extLst>
                  <a:ext uri="{FF2B5EF4-FFF2-40B4-BE49-F238E27FC236}">
                    <a16:creationId xmlns:a16="http://schemas.microsoft.com/office/drawing/2014/main" id="{E0E6C5E2-23B2-13A5-9AC6-5EF127660C4F}"/>
                  </a:ext>
                </a:extLst>
              </p:cNvPr>
              <p:cNvSpPr txBox="1"/>
              <p:nvPr/>
            </p:nvSpPr>
            <p:spPr bwMode="auto">
              <a:xfrm>
                <a:off x="1676400" y="5016500"/>
                <a:ext cx="5811838" cy="10795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nary>
                        <m:naryPr>
                          <m:chr m:val="∭"/>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𝑉</m:t>
                          </m:r>
                        </m:sub>
                        <m:sup/>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𝐻</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den>
                          </m:f>
                          <m:r>
                            <a:rPr lang="en-IN" i="1">
                              <a:solidFill>
                                <a:srgbClr val="000000"/>
                              </a:solidFill>
                              <a:latin typeface="Cambria Math" panose="02040503050406030204" pitchFamily="18" charset="0"/>
                            </a:rPr>
                            <m:t>𝑑𝑉</m:t>
                          </m:r>
                        </m:e>
                      </m:nary>
                      <m:r>
                        <a:rPr lang="en-IN" i="1">
                          <a:solidFill>
                            <a:srgbClr val="000000"/>
                          </a:solidFill>
                          <a:latin typeface="Cambria Math" panose="02040503050406030204" pitchFamily="18" charset="0"/>
                        </a:rPr>
                        <m:t>=−</m:t>
                      </m:r>
                      <m:nary>
                        <m:naryPr>
                          <m:chr m:val="∬"/>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𝑆</m:t>
                          </m:r>
                        </m:sub>
                        <m:sup/>
                        <m:e>
                          <m:r>
                            <a:rPr lang="en-IN" i="1">
                              <a:solidFill>
                                <a:srgbClr val="000000"/>
                              </a:solidFill>
                              <a:latin typeface="Cambria Math" panose="02040503050406030204" pitchFamily="18" charset="0"/>
                            </a:rPr>
                            <m:t>𝑞</m:t>
                          </m:r>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𝑛</m:t>
                              </m:r>
                            </m:e>
                          </m:acc>
                          <m:r>
                            <a:rPr lang="en-IN" i="1">
                              <a:solidFill>
                                <a:srgbClr val="000000"/>
                              </a:solidFill>
                              <a:latin typeface="Cambria Math" panose="02040503050406030204" pitchFamily="18" charset="0"/>
                            </a:rPr>
                            <m:t>𝑑𝑆</m:t>
                          </m:r>
                        </m:e>
                      </m:nary>
                      <m:r>
                        <a:rPr lang="en-IN" i="1">
                          <a:solidFill>
                            <a:srgbClr val="000000"/>
                          </a:solidFill>
                          <a:latin typeface="Cambria Math" panose="02040503050406030204" pitchFamily="18" charset="0"/>
                        </a:rPr>
                        <m:t>+</m:t>
                      </m:r>
                      <m:nary>
                        <m:naryPr>
                          <m:chr m:val="∭"/>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𝑉</m:t>
                          </m:r>
                        </m:sub>
                        <m:sup/>
                        <m:e>
                          <m:r>
                            <a:rPr lang="en-IN" i="1">
                              <a:solidFill>
                                <a:srgbClr val="000000"/>
                              </a:solidFill>
                              <a:latin typeface="Cambria Math" panose="02040503050406030204" pitchFamily="18" charset="0"/>
                            </a:rPr>
                            <m:t>𝑔</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𝑟</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𝑑𝑉</m:t>
                          </m:r>
                        </m:e>
                      </m:nary>
                    </m:oMath>
                  </m:oMathPara>
                </a14:m>
                <a:endParaRPr lang="en-IN" dirty="0"/>
              </a:p>
            </p:txBody>
          </p:sp>
        </mc:Choice>
        <mc:Fallback xmlns="">
          <p:sp>
            <p:nvSpPr>
              <p:cNvPr id="350213" name="Object 5">
                <a:extLst>
                  <a:ext uri="{FF2B5EF4-FFF2-40B4-BE49-F238E27FC236}">
                    <a16:creationId xmlns:a16="http://schemas.microsoft.com/office/drawing/2014/main" id="{E0E6C5E2-23B2-13A5-9AC6-5EF127660C4F}"/>
                  </a:ext>
                </a:extLst>
              </p:cNvPr>
              <p:cNvSpPr txBox="1">
                <a:spLocks noRot="1" noChangeAspect="1" noMove="1" noResize="1" noEditPoints="1" noAdjustHandles="1" noChangeArrowheads="1" noChangeShapeType="1" noTextEdit="1"/>
              </p:cNvSpPr>
              <p:nvPr/>
            </p:nvSpPr>
            <p:spPr bwMode="auto">
              <a:xfrm>
                <a:off x="1676400" y="5016500"/>
                <a:ext cx="5811838" cy="1079500"/>
              </a:xfrm>
              <a:prstGeom prst="rect">
                <a:avLst/>
              </a:prstGeom>
              <a:blipFill>
                <a:blip r:embed="rId4"/>
                <a:stretch>
                  <a:fillRect/>
                </a:stretch>
              </a:blipFill>
              <a:ln>
                <a:noFill/>
              </a:ln>
              <a:effectLst/>
            </p:spPr>
            <p:txBody>
              <a:bodyPr/>
              <a:lstStyle/>
              <a:p>
                <a:r>
                  <a:rPr lang="en-IN">
                    <a:noFill/>
                  </a:rPr>
                  <a:t> </a:t>
                </a:r>
              </a:p>
            </p:txBody>
          </p:sp>
        </mc:Fallback>
      </mc:AlternateContent>
      <p:grpSp>
        <p:nvGrpSpPr>
          <p:cNvPr id="10" name="Group 38">
            <a:extLst>
              <a:ext uri="{FF2B5EF4-FFF2-40B4-BE49-F238E27FC236}">
                <a16:creationId xmlns:a16="http://schemas.microsoft.com/office/drawing/2014/main" id="{88A52C9D-F0EE-DFF8-0924-A057506D06C4}"/>
              </a:ext>
            </a:extLst>
          </p:cNvPr>
          <p:cNvGrpSpPr>
            <a:grpSpLocks/>
          </p:cNvGrpSpPr>
          <p:nvPr/>
        </p:nvGrpSpPr>
        <p:grpSpPr bwMode="auto">
          <a:xfrm>
            <a:off x="0" y="0"/>
            <a:ext cx="9144000" cy="6858000"/>
            <a:chOff x="0" y="0"/>
            <a:chExt cx="9144000" cy="6858000"/>
          </a:xfrm>
        </p:grpSpPr>
        <p:grpSp>
          <p:nvGrpSpPr>
            <p:cNvPr id="11" name="Group 19">
              <a:extLst>
                <a:ext uri="{FF2B5EF4-FFF2-40B4-BE49-F238E27FC236}">
                  <a16:creationId xmlns:a16="http://schemas.microsoft.com/office/drawing/2014/main" id="{A69FA098-3A4B-0E9B-A5BB-2EC78CB4E3F3}"/>
                </a:ext>
              </a:extLst>
            </p:cNvPr>
            <p:cNvGrpSpPr>
              <a:grpSpLocks/>
            </p:cNvGrpSpPr>
            <p:nvPr/>
          </p:nvGrpSpPr>
          <p:grpSpPr bwMode="auto">
            <a:xfrm>
              <a:off x="0" y="0"/>
              <a:ext cx="9144000" cy="6858000"/>
              <a:chOff x="0" y="0"/>
              <a:chExt cx="9144000" cy="6858000"/>
            </a:xfrm>
          </p:grpSpPr>
          <p:grpSp>
            <p:nvGrpSpPr>
              <p:cNvPr id="13" name="Group 8">
                <a:extLst>
                  <a:ext uri="{FF2B5EF4-FFF2-40B4-BE49-F238E27FC236}">
                    <a16:creationId xmlns:a16="http://schemas.microsoft.com/office/drawing/2014/main" id="{87C729F1-E1A0-9CC1-D172-63F8B8471ADA}"/>
                  </a:ext>
                </a:extLst>
              </p:cNvPr>
              <p:cNvGrpSpPr>
                <a:grpSpLocks/>
              </p:cNvGrpSpPr>
              <p:nvPr/>
            </p:nvGrpSpPr>
            <p:grpSpPr bwMode="auto">
              <a:xfrm>
                <a:off x="0" y="0"/>
                <a:ext cx="9144000" cy="6858000"/>
                <a:chOff x="0" y="0"/>
                <a:chExt cx="5760" cy="4320"/>
              </a:xfrm>
            </p:grpSpPr>
            <p:grpSp>
              <p:nvGrpSpPr>
                <p:cNvPr id="15" name="Group 9">
                  <a:extLst>
                    <a:ext uri="{FF2B5EF4-FFF2-40B4-BE49-F238E27FC236}">
                      <a16:creationId xmlns:a16="http://schemas.microsoft.com/office/drawing/2014/main" id="{6922A591-0DD5-FFA1-C9D5-C5BB69870CDE}"/>
                    </a:ext>
                  </a:extLst>
                </p:cNvPr>
                <p:cNvGrpSpPr>
                  <a:grpSpLocks/>
                </p:cNvGrpSpPr>
                <p:nvPr/>
              </p:nvGrpSpPr>
              <p:grpSpPr bwMode="auto">
                <a:xfrm>
                  <a:off x="0" y="0"/>
                  <a:ext cx="192" cy="4320"/>
                  <a:chOff x="0" y="-48"/>
                  <a:chExt cx="144" cy="4368"/>
                </a:xfrm>
              </p:grpSpPr>
              <p:sp>
                <p:nvSpPr>
                  <p:cNvPr id="25" name="Rectangle 10">
                    <a:extLst>
                      <a:ext uri="{FF2B5EF4-FFF2-40B4-BE49-F238E27FC236}">
                        <a16:creationId xmlns:a16="http://schemas.microsoft.com/office/drawing/2014/main" id="{03FE2680-FBBA-608D-F462-956D769EEE0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26" name="Rectangle 11">
                    <a:extLst>
                      <a:ext uri="{FF2B5EF4-FFF2-40B4-BE49-F238E27FC236}">
                        <a16:creationId xmlns:a16="http://schemas.microsoft.com/office/drawing/2014/main" id="{5C3CFED3-3167-ECEE-8E85-A4B2A79D16C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2">
                  <a:extLst>
                    <a:ext uri="{FF2B5EF4-FFF2-40B4-BE49-F238E27FC236}">
                      <a16:creationId xmlns:a16="http://schemas.microsoft.com/office/drawing/2014/main" id="{7C7F73AC-915A-622C-127A-A76FD5F28E1D}"/>
                    </a:ext>
                  </a:extLst>
                </p:cNvPr>
                <p:cNvGrpSpPr>
                  <a:grpSpLocks/>
                </p:cNvGrpSpPr>
                <p:nvPr/>
              </p:nvGrpSpPr>
              <p:grpSpPr bwMode="auto">
                <a:xfrm>
                  <a:off x="5674" y="24"/>
                  <a:ext cx="86" cy="4296"/>
                  <a:chOff x="5616" y="-48"/>
                  <a:chExt cx="144" cy="4368"/>
                </a:xfrm>
              </p:grpSpPr>
              <p:sp>
                <p:nvSpPr>
                  <p:cNvPr id="23" name="Rectangle 13">
                    <a:extLst>
                      <a:ext uri="{FF2B5EF4-FFF2-40B4-BE49-F238E27FC236}">
                        <a16:creationId xmlns:a16="http://schemas.microsoft.com/office/drawing/2014/main" id="{BF27CB72-C1AB-8CCC-142D-652D6A7C061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4">
                    <a:extLst>
                      <a:ext uri="{FF2B5EF4-FFF2-40B4-BE49-F238E27FC236}">
                        <a16:creationId xmlns:a16="http://schemas.microsoft.com/office/drawing/2014/main" id="{7098F18F-9707-CB71-D906-B4A3161CE8D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5">
                  <a:extLst>
                    <a:ext uri="{FF2B5EF4-FFF2-40B4-BE49-F238E27FC236}">
                      <a16:creationId xmlns:a16="http://schemas.microsoft.com/office/drawing/2014/main" id="{C110681B-B458-2F39-0310-205206DCCC06}"/>
                    </a:ext>
                  </a:extLst>
                </p:cNvPr>
                <p:cNvGrpSpPr>
                  <a:grpSpLocks/>
                </p:cNvGrpSpPr>
                <p:nvPr/>
              </p:nvGrpSpPr>
              <p:grpSpPr bwMode="auto">
                <a:xfrm>
                  <a:off x="144" y="0"/>
                  <a:ext cx="5616" cy="144"/>
                  <a:chOff x="96" y="-48"/>
                  <a:chExt cx="5520" cy="144"/>
                </a:xfrm>
              </p:grpSpPr>
              <p:sp>
                <p:nvSpPr>
                  <p:cNvPr id="21" name="Rectangle 16">
                    <a:extLst>
                      <a:ext uri="{FF2B5EF4-FFF2-40B4-BE49-F238E27FC236}">
                        <a16:creationId xmlns:a16="http://schemas.microsoft.com/office/drawing/2014/main" id="{634885DF-BD2D-4668-C9D6-A0EF26DD32D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7">
                    <a:extLst>
                      <a:ext uri="{FF2B5EF4-FFF2-40B4-BE49-F238E27FC236}">
                        <a16:creationId xmlns:a16="http://schemas.microsoft.com/office/drawing/2014/main" id="{0CBA2B1B-355E-18BB-1B65-338B7F33B07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8">
                  <a:extLst>
                    <a:ext uri="{FF2B5EF4-FFF2-40B4-BE49-F238E27FC236}">
                      <a16:creationId xmlns:a16="http://schemas.microsoft.com/office/drawing/2014/main" id="{3058E470-D65B-82C5-F40E-E6A040DF05AC}"/>
                    </a:ext>
                  </a:extLst>
                </p:cNvPr>
                <p:cNvGrpSpPr>
                  <a:grpSpLocks/>
                </p:cNvGrpSpPr>
                <p:nvPr/>
              </p:nvGrpSpPr>
              <p:grpSpPr bwMode="auto">
                <a:xfrm>
                  <a:off x="144" y="4234"/>
                  <a:ext cx="5616" cy="86"/>
                  <a:chOff x="96" y="4176"/>
                  <a:chExt cx="5520" cy="144"/>
                </a:xfrm>
              </p:grpSpPr>
              <p:sp>
                <p:nvSpPr>
                  <p:cNvPr id="19" name="Rectangle 19">
                    <a:extLst>
                      <a:ext uri="{FF2B5EF4-FFF2-40B4-BE49-F238E27FC236}">
                        <a16:creationId xmlns:a16="http://schemas.microsoft.com/office/drawing/2014/main" id="{88CB3893-7F45-8A45-C4BF-3A6532F1DA6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20">
                    <a:extLst>
                      <a:ext uri="{FF2B5EF4-FFF2-40B4-BE49-F238E27FC236}">
                        <a16:creationId xmlns:a16="http://schemas.microsoft.com/office/drawing/2014/main" id="{4121C288-1420-C77D-A50B-334B6717443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4" name="Rectangle 21">
                <a:extLst>
                  <a:ext uri="{FF2B5EF4-FFF2-40B4-BE49-F238E27FC236}">
                    <a16:creationId xmlns:a16="http://schemas.microsoft.com/office/drawing/2014/main" id="{8A6297F7-52E2-4DE2-C382-70D47CC1451C}"/>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2" name="Picture 42" descr="A picture containing shape&#10;&#10;Description automatically generated">
              <a:extLst>
                <a:ext uri="{FF2B5EF4-FFF2-40B4-BE49-F238E27FC236}">
                  <a16:creationId xmlns:a16="http://schemas.microsoft.com/office/drawing/2014/main" id="{7AE525AB-C601-F558-77AC-6AB6831105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0211"/>
                                        </p:tgtEl>
                                        <p:attrNameLst>
                                          <p:attrName>style.visibility</p:attrName>
                                        </p:attrNameLst>
                                      </p:cBhvr>
                                      <p:to>
                                        <p:strVal val="visible"/>
                                      </p:to>
                                    </p:set>
                                    <p:anim calcmode="lin" valueType="num">
                                      <p:cBhvr additive="base">
                                        <p:cTn id="7" dur="500" fill="hold"/>
                                        <p:tgtEl>
                                          <p:spTgt spid="350211"/>
                                        </p:tgtEl>
                                        <p:attrNameLst>
                                          <p:attrName>ppt_x</p:attrName>
                                        </p:attrNameLst>
                                      </p:cBhvr>
                                      <p:tavLst>
                                        <p:tav tm="0">
                                          <p:val>
                                            <p:strVal val="#ppt_x"/>
                                          </p:val>
                                        </p:tav>
                                        <p:tav tm="100000">
                                          <p:val>
                                            <p:strVal val="#ppt_x"/>
                                          </p:val>
                                        </p:tav>
                                      </p:tavLst>
                                    </p:anim>
                                    <p:anim calcmode="lin" valueType="num">
                                      <p:cBhvr additive="base">
                                        <p:cTn id="8" dur="500" fill="hold"/>
                                        <p:tgtEl>
                                          <p:spTgt spid="3502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50212"/>
                                        </p:tgtEl>
                                        <p:attrNameLst>
                                          <p:attrName>style.visibility</p:attrName>
                                        </p:attrNameLst>
                                      </p:cBhvr>
                                      <p:to>
                                        <p:strVal val="visible"/>
                                      </p:to>
                                    </p:set>
                                    <p:anim calcmode="lin" valueType="num">
                                      <p:cBhvr additive="base">
                                        <p:cTn id="13" dur="500" fill="hold"/>
                                        <p:tgtEl>
                                          <p:spTgt spid="350212"/>
                                        </p:tgtEl>
                                        <p:attrNameLst>
                                          <p:attrName>ppt_x</p:attrName>
                                        </p:attrNameLst>
                                      </p:cBhvr>
                                      <p:tavLst>
                                        <p:tav tm="0">
                                          <p:val>
                                            <p:strVal val="#ppt_x"/>
                                          </p:val>
                                        </p:tav>
                                        <p:tav tm="100000">
                                          <p:val>
                                            <p:strVal val="#ppt_x"/>
                                          </p:val>
                                        </p:tav>
                                      </p:tavLst>
                                    </p:anim>
                                    <p:anim calcmode="lin" valueType="num">
                                      <p:cBhvr additive="base">
                                        <p:cTn id="14" dur="500" fill="hold"/>
                                        <p:tgtEl>
                                          <p:spTgt spid="3502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50213"/>
                                        </p:tgtEl>
                                        <p:attrNameLst>
                                          <p:attrName>style.visibility</p:attrName>
                                        </p:attrNameLst>
                                      </p:cBhvr>
                                      <p:to>
                                        <p:strVal val="visible"/>
                                      </p:to>
                                    </p:set>
                                    <p:anim calcmode="lin" valueType="num">
                                      <p:cBhvr additive="base">
                                        <p:cTn id="19" dur="500" fill="hold"/>
                                        <p:tgtEl>
                                          <p:spTgt spid="350213"/>
                                        </p:tgtEl>
                                        <p:attrNameLst>
                                          <p:attrName>ppt_x</p:attrName>
                                        </p:attrNameLst>
                                      </p:cBhvr>
                                      <p:tavLst>
                                        <p:tav tm="0">
                                          <p:val>
                                            <p:strVal val="#ppt_x"/>
                                          </p:val>
                                        </p:tav>
                                        <p:tav tm="100000">
                                          <p:val>
                                            <p:strVal val="#ppt_x"/>
                                          </p:val>
                                        </p:tav>
                                      </p:tavLst>
                                    </p:anim>
                                    <p:anim calcmode="lin" valueType="num">
                                      <p:cBhvr additive="base">
                                        <p:cTn id="20" dur="500" fill="hold"/>
                                        <p:tgtEl>
                                          <p:spTgt spid="3502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0211" grpId="0"/>
      <p:bldP spid="350212" grpId="0"/>
      <p:bldP spid="3502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0819" name="Picture 1027">
            <a:extLst>
              <a:ext uri="{FF2B5EF4-FFF2-40B4-BE49-F238E27FC236}">
                <a16:creationId xmlns:a16="http://schemas.microsoft.com/office/drawing/2014/main" id="{5AFF1611-9B44-D8BC-D480-4D67E3F25C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209800"/>
            <a:ext cx="2362200" cy="2090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0820" name="Rectangle 1028">
            <a:extLst>
              <a:ext uri="{FF2B5EF4-FFF2-40B4-BE49-F238E27FC236}">
                <a16:creationId xmlns:a16="http://schemas.microsoft.com/office/drawing/2014/main" id="{E661AB84-6B8C-1727-587A-20ED9615059F}"/>
              </a:ext>
            </a:extLst>
          </p:cNvPr>
          <p:cNvSpPr>
            <a:spLocks noChangeArrowheads="1"/>
          </p:cNvSpPr>
          <p:nvPr/>
        </p:nvSpPr>
        <p:spPr bwMode="auto">
          <a:xfrm>
            <a:off x="304800" y="4262735"/>
            <a:ext cx="839946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400" dirty="0"/>
              <a:t>The thermal energy balance equation for the volume </a:t>
            </a:r>
            <a:r>
              <a:rPr lang="en-US" altLang="en-US" sz="2400" i="1" dirty="0" err="1"/>
              <a:t>dV</a:t>
            </a:r>
            <a:r>
              <a:rPr lang="en-US" altLang="en-US" sz="2400" i="1" dirty="0"/>
              <a:t> </a:t>
            </a:r>
            <a:r>
              <a:rPr lang="en-US" altLang="en-US" sz="2400" dirty="0"/>
              <a:t>is then</a:t>
            </a:r>
          </a:p>
        </p:txBody>
      </p:sp>
      <p:pic>
        <p:nvPicPr>
          <p:cNvPr id="290821" name="Picture 1029">
            <a:extLst>
              <a:ext uri="{FF2B5EF4-FFF2-40B4-BE49-F238E27FC236}">
                <a16:creationId xmlns:a16="http://schemas.microsoft.com/office/drawing/2014/main" id="{8E4A008A-E155-1567-96B4-214C249205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2038350"/>
            <a:ext cx="2743200"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0822" name="Text Box 1030">
            <a:extLst>
              <a:ext uri="{FF2B5EF4-FFF2-40B4-BE49-F238E27FC236}">
                <a16:creationId xmlns:a16="http://schemas.microsoft.com/office/drawing/2014/main" id="{81436F08-F56F-F9EB-F59E-E98068B51D6B}"/>
              </a:ext>
            </a:extLst>
          </p:cNvPr>
          <p:cNvSpPr txBox="1">
            <a:spLocks noChangeArrowheads="1"/>
          </p:cNvSpPr>
          <p:nvPr/>
        </p:nvSpPr>
        <p:spPr bwMode="auto">
          <a:xfrm>
            <a:off x="457200" y="1676400"/>
            <a:ext cx="736939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Apply Conservation of Energy to the differential element. </a:t>
            </a:r>
          </a:p>
        </p:txBody>
      </p:sp>
      <p:grpSp>
        <p:nvGrpSpPr>
          <p:cNvPr id="10" name="Group 38">
            <a:extLst>
              <a:ext uri="{FF2B5EF4-FFF2-40B4-BE49-F238E27FC236}">
                <a16:creationId xmlns:a16="http://schemas.microsoft.com/office/drawing/2014/main" id="{5A424CA9-2859-4BCE-750B-85EB68929017}"/>
              </a:ext>
            </a:extLst>
          </p:cNvPr>
          <p:cNvGrpSpPr>
            <a:grpSpLocks/>
          </p:cNvGrpSpPr>
          <p:nvPr/>
        </p:nvGrpSpPr>
        <p:grpSpPr bwMode="auto">
          <a:xfrm>
            <a:off x="0" y="0"/>
            <a:ext cx="9144000" cy="6858000"/>
            <a:chOff x="0" y="0"/>
            <a:chExt cx="9144000" cy="6858000"/>
          </a:xfrm>
        </p:grpSpPr>
        <p:grpSp>
          <p:nvGrpSpPr>
            <p:cNvPr id="11" name="Group 19">
              <a:extLst>
                <a:ext uri="{FF2B5EF4-FFF2-40B4-BE49-F238E27FC236}">
                  <a16:creationId xmlns:a16="http://schemas.microsoft.com/office/drawing/2014/main" id="{0183FD30-D232-54BC-B93E-2B7AC86A9747}"/>
                </a:ext>
              </a:extLst>
            </p:cNvPr>
            <p:cNvGrpSpPr>
              <a:grpSpLocks/>
            </p:cNvGrpSpPr>
            <p:nvPr/>
          </p:nvGrpSpPr>
          <p:grpSpPr bwMode="auto">
            <a:xfrm>
              <a:off x="0" y="0"/>
              <a:ext cx="9144000" cy="6858000"/>
              <a:chOff x="0" y="0"/>
              <a:chExt cx="9144000" cy="6858000"/>
            </a:xfrm>
          </p:grpSpPr>
          <p:grpSp>
            <p:nvGrpSpPr>
              <p:cNvPr id="13" name="Group 8">
                <a:extLst>
                  <a:ext uri="{FF2B5EF4-FFF2-40B4-BE49-F238E27FC236}">
                    <a16:creationId xmlns:a16="http://schemas.microsoft.com/office/drawing/2014/main" id="{2E770DB9-A979-4EE6-D4EF-C4427324EC43}"/>
                  </a:ext>
                </a:extLst>
              </p:cNvPr>
              <p:cNvGrpSpPr>
                <a:grpSpLocks/>
              </p:cNvGrpSpPr>
              <p:nvPr/>
            </p:nvGrpSpPr>
            <p:grpSpPr bwMode="auto">
              <a:xfrm>
                <a:off x="0" y="0"/>
                <a:ext cx="9144000" cy="6858000"/>
                <a:chOff x="0" y="0"/>
                <a:chExt cx="5760" cy="4320"/>
              </a:xfrm>
            </p:grpSpPr>
            <p:grpSp>
              <p:nvGrpSpPr>
                <p:cNvPr id="15" name="Group 9">
                  <a:extLst>
                    <a:ext uri="{FF2B5EF4-FFF2-40B4-BE49-F238E27FC236}">
                      <a16:creationId xmlns:a16="http://schemas.microsoft.com/office/drawing/2014/main" id="{22BDF15E-9A0D-F3E3-9A38-08B3510292B7}"/>
                    </a:ext>
                  </a:extLst>
                </p:cNvPr>
                <p:cNvGrpSpPr>
                  <a:grpSpLocks/>
                </p:cNvGrpSpPr>
                <p:nvPr/>
              </p:nvGrpSpPr>
              <p:grpSpPr bwMode="auto">
                <a:xfrm>
                  <a:off x="0" y="0"/>
                  <a:ext cx="192" cy="4320"/>
                  <a:chOff x="0" y="-48"/>
                  <a:chExt cx="144" cy="4368"/>
                </a:xfrm>
              </p:grpSpPr>
              <p:sp>
                <p:nvSpPr>
                  <p:cNvPr id="25" name="Rectangle 10">
                    <a:extLst>
                      <a:ext uri="{FF2B5EF4-FFF2-40B4-BE49-F238E27FC236}">
                        <a16:creationId xmlns:a16="http://schemas.microsoft.com/office/drawing/2014/main" id="{98496670-57F0-FC7B-3073-8837E524279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26" name="Rectangle 11">
                    <a:extLst>
                      <a:ext uri="{FF2B5EF4-FFF2-40B4-BE49-F238E27FC236}">
                        <a16:creationId xmlns:a16="http://schemas.microsoft.com/office/drawing/2014/main" id="{A9572FAD-8C3C-7FAC-75C6-817909759E0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2">
                  <a:extLst>
                    <a:ext uri="{FF2B5EF4-FFF2-40B4-BE49-F238E27FC236}">
                      <a16:creationId xmlns:a16="http://schemas.microsoft.com/office/drawing/2014/main" id="{F9DC336E-60B4-2CD2-504C-31A5C1BB8DE3}"/>
                    </a:ext>
                  </a:extLst>
                </p:cNvPr>
                <p:cNvGrpSpPr>
                  <a:grpSpLocks/>
                </p:cNvGrpSpPr>
                <p:nvPr/>
              </p:nvGrpSpPr>
              <p:grpSpPr bwMode="auto">
                <a:xfrm>
                  <a:off x="5674" y="24"/>
                  <a:ext cx="86" cy="4296"/>
                  <a:chOff x="5616" y="-48"/>
                  <a:chExt cx="144" cy="4368"/>
                </a:xfrm>
              </p:grpSpPr>
              <p:sp>
                <p:nvSpPr>
                  <p:cNvPr id="23" name="Rectangle 13">
                    <a:extLst>
                      <a:ext uri="{FF2B5EF4-FFF2-40B4-BE49-F238E27FC236}">
                        <a16:creationId xmlns:a16="http://schemas.microsoft.com/office/drawing/2014/main" id="{DD4F438F-F889-80CB-5816-9D7A59D882C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4">
                    <a:extLst>
                      <a:ext uri="{FF2B5EF4-FFF2-40B4-BE49-F238E27FC236}">
                        <a16:creationId xmlns:a16="http://schemas.microsoft.com/office/drawing/2014/main" id="{CD759C97-1F2B-361A-75FD-D27EACDA530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5">
                  <a:extLst>
                    <a:ext uri="{FF2B5EF4-FFF2-40B4-BE49-F238E27FC236}">
                      <a16:creationId xmlns:a16="http://schemas.microsoft.com/office/drawing/2014/main" id="{1275D056-9B82-C45B-FFD3-552BBFE79A3C}"/>
                    </a:ext>
                  </a:extLst>
                </p:cNvPr>
                <p:cNvGrpSpPr>
                  <a:grpSpLocks/>
                </p:cNvGrpSpPr>
                <p:nvPr/>
              </p:nvGrpSpPr>
              <p:grpSpPr bwMode="auto">
                <a:xfrm>
                  <a:off x="144" y="0"/>
                  <a:ext cx="5616" cy="144"/>
                  <a:chOff x="96" y="-48"/>
                  <a:chExt cx="5520" cy="144"/>
                </a:xfrm>
              </p:grpSpPr>
              <p:sp>
                <p:nvSpPr>
                  <p:cNvPr id="21" name="Rectangle 16">
                    <a:extLst>
                      <a:ext uri="{FF2B5EF4-FFF2-40B4-BE49-F238E27FC236}">
                        <a16:creationId xmlns:a16="http://schemas.microsoft.com/office/drawing/2014/main" id="{722D0D57-67A1-AEEE-74C9-C9D9212FF59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7">
                    <a:extLst>
                      <a:ext uri="{FF2B5EF4-FFF2-40B4-BE49-F238E27FC236}">
                        <a16:creationId xmlns:a16="http://schemas.microsoft.com/office/drawing/2014/main" id="{C1AF873E-D9A3-22E5-078D-159777CBDCC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8">
                  <a:extLst>
                    <a:ext uri="{FF2B5EF4-FFF2-40B4-BE49-F238E27FC236}">
                      <a16:creationId xmlns:a16="http://schemas.microsoft.com/office/drawing/2014/main" id="{901FC9CC-FEC5-D3D4-7D52-8BFDC733ADAC}"/>
                    </a:ext>
                  </a:extLst>
                </p:cNvPr>
                <p:cNvGrpSpPr>
                  <a:grpSpLocks/>
                </p:cNvGrpSpPr>
                <p:nvPr/>
              </p:nvGrpSpPr>
              <p:grpSpPr bwMode="auto">
                <a:xfrm>
                  <a:off x="144" y="4234"/>
                  <a:ext cx="5616" cy="86"/>
                  <a:chOff x="96" y="4176"/>
                  <a:chExt cx="5520" cy="144"/>
                </a:xfrm>
              </p:grpSpPr>
              <p:sp>
                <p:nvSpPr>
                  <p:cNvPr id="19" name="Rectangle 19">
                    <a:extLst>
                      <a:ext uri="{FF2B5EF4-FFF2-40B4-BE49-F238E27FC236}">
                        <a16:creationId xmlns:a16="http://schemas.microsoft.com/office/drawing/2014/main" id="{61C7E25F-C258-15EE-72EE-3F45DDE3A3A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20">
                    <a:extLst>
                      <a:ext uri="{FF2B5EF4-FFF2-40B4-BE49-F238E27FC236}">
                        <a16:creationId xmlns:a16="http://schemas.microsoft.com/office/drawing/2014/main" id="{DA1C2B08-C731-A991-AF73-3FF566B8BB1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4" name="Rectangle 21">
                <a:extLst>
                  <a:ext uri="{FF2B5EF4-FFF2-40B4-BE49-F238E27FC236}">
                    <a16:creationId xmlns:a16="http://schemas.microsoft.com/office/drawing/2014/main" id="{1CF0CEA1-1C07-E24E-7D84-37502D86B29D}"/>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2" name="Picture 42" descr="A picture containing shape&#10;&#10;Description automatically generated">
              <a:extLst>
                <a:ext uri="{FF2B5EF4-FFF2-40B4-BE49-F238E27FC236}">
                  <a16:creationId xmlns:a16="http://schemas.microsoft.com/office/drawing/2014/main" id="{FCC3CF1E-E643-941B-F9DE-63FEFEE09D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808A20DC-2890-47FD-C7F1-75ECB7A08FAD}"/>
              </a:ext>
            </a:extLst>
          </p:cNvPr>
          <p:cNvSpPr>
            <a:spLocks noGrp="1"/>
          </p:cNvSpPr>
          <p:nvPr>
            <p:ph type="title"/>
          </p:nvPr>
        </p:nvSpPr>
        <p:spPr>
          <a:xfrm>
            <a:off x="76200" y="76200"/>
            <a:ext cx="7772400" cy="1143000"/>
          </a:xfrm>
        </p:spPr>
        <p:txBody>
          <a:bodyPr/>
          <a:lstStyle/>
          <a:p>
            <a:r>
              <a:rPr lang="en-US" sz="2800" dirty="0"/>
              <a:t>Energy Balance for a Differential Element</a:t>
            </a:r>
            <a:br>
              <a:rPr lang="en-US" sz="2800" dirty="0"/>
            </a:br>
            <a:r>
              <a:rPr lang="en-US" sz="2800" dirty="0"/>
              <a:t>by Fourier</a:t>
            </a:r>
            <a:endParaRPr lang="en-IN" sz="2800" dirty="0"/>
          </a:p>
        </p:txBody>
      </p:sp>
      <mc:AlternateContent xmlns:mc="http://schemas.openxmlformats.org/markup-compatibility/2006" xmlns:a14="http://schemas.microsoft.com/office/drawing/2010/main">
        <mc:Choice Requires="a14">
          <p:sp>
            <p:nvSpPr>
              <p:cNvPr id="350214" name="Object 6">
                <a:extLst>
                  <a:ext uri="{FF2B5EF4-FFF2-40B4-BE49-F238E27FC236}">
                    <a16:creationId xmlns:a16="http://schemas.microsoft.com/office/drawing/2014/main" id="{9F11FE63-B4D6-5959-62A9-AD5F141939AE}"/>
                  </a:ext>
                </a:extLst>
              </p:cNvPr>
              <p:cNvSpPr txBox="1"/>
              <p:nvPr/>
            </p:nvSpPr>
            <p:spPr bwMode="auto">
              <a:xfrm>
                <a:off x="1736725" y="5334000"/>
                <a:ext cx="6149975" cy="10795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nary>
                        <m:naryPr>
                          <m:chr m:val="∭"/>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𝑉</m:t>
                          </m:r>
                        </m:sub>
                        <m:sup/>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𝐻</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den>
                          </m:f>
                          <m:r>
                            <a:rPr lang="en-IN" i="1">
                              <a:solidFill>
                                <a:srgbClr val="000000"/>
                              </a:solidFill>
                              <a:latin typeface="Cambria Math" panose="02040503050406030204" pitchFamily="18" charset="0"/>
                            </a:rPr>
                            <m:t>𝑑𝑉</m:t>
                          </m:r>
                        </m:e>
                      </m:nary>
                      <m:r>
                        <a:rPr lang="en-IN" i="1">
                          <a:solidFill>
                            <a:srgbClr val="000000"/>
                          </a:solidFill>
                          <a:latin typeface="Cambria Math" panose="02040503050406030204" pitchFamily="18" charset="0"/>
                        </a:rPr>
                        <m:t>=−</m:t>
                      </m:r>
                      <m:nary>
                        <m:naryPr>
                          <m:chr m:val="∭"/>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𝑉</m:t>
                          </m:r>
                        </m:sub>
                        <m:sup/>
                        <m:e>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𝑞</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𝑑𝑉</m:t>
                          </m:r>
                        </m:e>
                      </m:nary>
                      <m:r>
                        <a:rPr lang="en-IN" i="1">
                          <a:solidFill>
                            <a:srgbClr val="000000"/>
                          </a:solidFill>
                          <a:latin typeface="Cambria Math" panose="02040503050406030204" pitchFamily="18" charset="0"/>
                        </a:rPr>
                        <m:t>+</m:t>
                      </m:r>
                      <m:nary>
                        <m:naryPr>
                          <m:chr m:val="∭"/>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𝑉</m:t>
                          </m:r>
                        </m:sub>
                        <m:sup/>
                        <m:e>
                          <m:r>
                            <a:rPr lang="en-IN" i="1">
                              <a:solidFill>
                                <a:srgbClr val="000000"/>
                              </a:solidFill>
                              <a:latin typeface="Cambria Math" panose="02040503050406030204" pitchFamily="18" charset="0"/>
                            </a:rPr>
                            <m:t>𝑔</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𝑟</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𝑑𝑉</m:t>
                          </m:r>
                        </m:e>
                      </m:nary>
                    </m:oMath>
                  </m:oMathPara>
                </a14:m>
                <a:endParaRPr lang="en-IN" dirty="0"/>
              </a:p>
            </p:txBody>
          </p:sp>
        </mc:Choice>
        <mc:Fallback xmlns="">
          <p:sp>
            <p:nvSpPr>
              <p:cNvPr id="350214" name="Object 6">
                <a:extLst>
                  <a:ext uri="{FF2B5EF4-FFF2-40B4-BE49-F238E27FC236}">
                    <a16:creationId xmlns:a16="http://schemas.microsoft.com/office/drawing/2014/main" id="{9F11FE63-B4D6-5959-62A9-AD5F141939AE}"/>
                  </a:ext>
                </a:extLst>
              </p:cNvPr>
              <p:cNvSpPr txBox="1">
                <a:spLocks noRot="1" noChangeAspect="1" noMove="1" noResize="1" noEditPoints="1" noAdjustHandles="1" noChangeArrowheads="1" noChangeShapeType="1" noTextEdit="1"/>
              </p:cNvSpPr>
              <p:nvPr/>
            </p:nvSpPr>
            <p:spPr bwMode="auto">
              <a:xfrm>
                <a:off x="1736725" y="5334000"/>
                <a:ext cx="6149975" cy="1079500"/>
              </a:xfrm>
              <a:prstGeom prst="rect">
                <a:avLst/>
              </a:prstGeom>
              <a:blipFill>
                <a:blip r:embed="rId5"/>
                <a:stretch>
                  <a:fillRect/>
                </a:stretch>
              </a:blipFill>
              <a:ln>
                <a:noFill/>
              </a:ln>
              <a:effectLst/>
            </p:spPr>
            <p:txBody>
              <a:bodyPr/>
              <a:lstStyle/>
              <a:p>
                <a:r>
                  <a:rPr lang="en-IN">
                    <a:noFill/>
                  </a:rPr>
                  <a:t> </a:t>
                </a:r>
              </a:p>
            </p:txBody>
          </p:sp>
        </mc:Fallback>
      </mc:AlternateContent>
      <p:sp>
        <p:nvSpPr>
          <p:cNvPr id="350215" name="Text Box 7">
            <a:extLst>
              <a:ext uri="{FF2B5EF4-FFF2-40B4-BE49-F238E27FC236}">
                <a16:creationId xmlns:a16="http://schemas.microsoft.com/office/drawing/2014/main" id="{5D4D69E8-6677-AE4F-49A0-9A9B47506E8D}"/>
              </a:ext>
            </a:extLst>
          </p:cNvPr>
          <p:cNvSpPr txBox="1">
            <a:spLocks noChangeArrowheads="1"/>
          </p:cNvSpPr>
          <p:nvPr/>
        </p:nvSpPr>
        <p:spPr bwMode="auto">
          <a:xfrm>
            <a:off x="288925" y="4724400"/>
            <a:ext cx="51863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Using Gauss Divergence Theorem:</a:t>
            </a:r>
          </a:p>
        </p:txBody>
      </p:sp>
      <mc:AlternateContent xmlns:mc="http://schemas.openxmlformats.org/markup-compatibility/2006" xmlns:a14="http://schemas.microsoft.com/office/drawing/2010/main">
        <mc:Choice Requires="a14">
          <p:sp>
            <p:nvSpPr>
              <p:cNvPr id="3" name="Object 5">
                <a:extLst>
                  <a:ext uri="{FF2B5EF4-FFF2-40B4-BE49-F238E27FC236}">
                    <a16:creationId xmlns:a16="http://schemas.microsoft.com/office/drawing/2014/main" id="{22B749FE-605D-9678-B32A-2A4C2FCA5F86}"/>
                  </a:ext>
                </a:extLst>
              </p:cNvPr>
              <p:cNvSpPr txBox="1"/>
              <p:nvPr/>
            </p:nvSpPr>
            <p:spPr bwMode="auto">
              <a:xfrm>
                <a:off x="1676400" y="1143000"/>
                <a:ext cx="3200400" cy="666750"/>
              </a:xfrm>
              <a:prstGeom prst="rect">
                <a:avLst/>
              </a:prstGeom>
              <a:noFill/>
              <a:ln>
                <a:noFill/>
              </a:ln>
              <a:effectLst/>
            </p:spPr>
            <p:txBody>
              <a:bodyPr>
                <a:normAutofit fontScale="55000" lnSpcReduction="20000"/>
              </a:bodyPr>
              <a:lstStyle/>
              <a:p>
                <a:pPr/>
                <a14:m>
                  <m:oMathPara xmlns:m="http://schemas.openxmlformats.org/officeDocument/2006/math">
                    <m:oMathParaPr>
                      <m:jc m:val="left"/>
                    </m:oMathParaPr>
                    <m:oMath xmlns:m="http://schemas.openxmlformats.org/officeDocument/2006/math">
                      <m:nary>
                        <m:naryPr>
                          <m:chr m:val="∭"/>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𝑉</m:t>
                          </m:r>
                        </m:sub>
                        <m:sup/>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𝐻</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den>
                          </m:f>
                          <m:r>
                            <a:rPr lang="en-IN" i="1">
                              <a:solidFill>
                                <a:srgbClr val="000000"/>
                              </a:solidFill>
                              <a:latin typeface="Cambria Math" panose="02040503050406030204" pitchFamily="18" charset="0"/>
                            </a:rPr>
                            <m:t>𝑑𝑉</m:t>
                          </m:r>
                        </m:e>
                      </m:nary>
                      <m:r>
                        <a:rPr lang="en-IN" i="1">
                          <a:solidFill>
                            <a:srgbClr val="000000"/>
                          </a:solidFill>
                          <a:latin typeface="Cambria Math" panose="02040503050406030204" pitchFamily="18" charset="0"/>
                        </a:rPr>
                        <m:t>=−</m:t>
                      </m:r>
                      <m:nary>
                        <m:naryPr>
                          <m:chr m:val="∬"/>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𝑆</m:t>
                          </m:r>
                        </m:sub>
                        <m:sup/>
                        <m:e>
                          <m:r>
                            <a:rPr lang="en-IN" i="1">
                              <a:solidFill>
                                <a:srgbClr val="000000"/>
                              </a:solidFill>
                              <a:latin typeface="Cambria Math" panose="02040503050406030204" pitchFamily="18" charset="0"/>
                            </a:rPr>
                            <m:t>𝑞</m:t>
                          </m:r>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𝑛</m:t>
                              </m:r>
                            </m:e>
                          </m:acc>
                          <m:r>
                            <a:rPr lang="en-IN" i="1">
                              <a:solidFill>
                                <a:srgbClr val="000000"/>
                              </a:solidFill>
                              <a:latin typeface="Cambria Math" panose="02040503050406030204" pitchFamily="18" charset="0"/>
                            </a:rPr>
                            <m:t>𝑑𝑆</m:t>
                          </m:r>
                        </m:e>
                      </m:nary>
                      <m:r>
                        <a:rPr lang="en-IN" i="1">
                          <a:solidFill>
                            <a:srgbClr val="000000"/>
                          </a:solidFill>
                          <a:latin typeface="Cambria Math" panose="02040503050406030204" pitchFamily="18" charset="0"/>
                        </a:rPr>
                        <m:t>+</m:t>
                      </m:r>
                      <m:nary>
                        <m:naryPr>
                          <m:chr m:val="∭"/>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𝑉</m:t>
                          </m:r>
                        </m:sub>
                        <m:sup/>
                        <m:e>
                          <m:r>
                            <a:rPr lang="en-IN" i="1">
                              <a:solidFill>
                                <a:srgbClr val="000000"/>
                              </a:solidFill>
                              <a:latin typeface="Cambria Math" panose="02040503050406030204" pitchFamily="18" charset="0"/>
                            </a:rPr>
                            <m:t>𝑔</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𝑟</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𝑑𝑉</m:t>
                          </m:r>
                        </m:e>
                      </m:nary>
                    </m:oMath>
                  </m:oMathPara>
                </a14:m>
                <a:endParaRPr lang="en-IN" dirty="0"/>
              </a:p>
            </p:txBody>
          </p:sp>
        </mc:Choice>
        <mc:Fallback xmlns="">
          <p:sp>
            <p:nvSpPr>
              <p:cNvPr id="3" name="Object 5">
                <a:extLst>
                  <a:ext uri="{FF2B5EF4-FFF2-40B4-BE49-F238E27FC236}">
                    <a16:creationId xmlns:a16="http://schemas.microsoft.com/office/drawing/2014/main" id="{22B749FE-605D-9678-B32A-2A4C2FCA5F86}"/>
                  </a:ext>
                </a:extLst>
              </p:cNvPr>
              <p:cNvSpPr txBox="1">
                <a:spLocks noRot="1" noChangeAspect="1" noMove="1" noResize="1" noEditPoints="1" noAdjustHandles="1" noChangeArrowheads="1" noChangeShapeType="1" noTextEdit="1"/>
              </p:cNvSpPr>
              <p:nvPr/>
            </p:nvSpPr>
            <p:spPr bwMode="auto">
              <a:xfrm>
                <a:off x="1676400" y="1143000"/>
                <a:ext cx="3200400" cy="666750"/>
              </a:xfrm>
              <a:prstGeom prst="rect">
                <a:avLst/>
              </a:prstGeom>
              <a:blipFill>
                <a:blip r:embed="rId6"/>
                <a:stretch>
                  <a:fillRect l="-19238" t="-117431" r="-18667" b="-155046"/>
                </a:stretch>
              </a:blipFill>
              <a:ln>
                <a:noFill/>
              </a:ln>
              <a:effectLst/>
            </p:spPr>
            <p:txBody>
              <a:bodyPr/>
              <a:lstStyle/>
              <a:p>
                <a:r>
                  <a:rPr lang="en-IN">
                    <a:noFill/>
                  </a:rPr>
                  <a:t> </a:t>
                </a:r>
              </a:p>
            </p:txBody>
          </p:sp>
        </mc:Fallback>
      </mc:AlternateContent>
      <p:pic>
        <p:nvPicPr>
          <p:cNvPr id="5" name="Picture 4">
            <a:extLst>
              <a:ext uri="{FF2B5EF4-FFF2-40B4-BE49-F238E27FC236}">
                <a16:creationId xmlns:a16="http://schemas.microsoft.com/office/drawing/2014/main" id="{3316B5F5-D024-11D7-E227-5E52DE218E36}"/>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33000" contrast="74000"/>
                    </a14:imgEffect>
                  </a14:imgLayer>
                </a14:imgProps>
              </a:ext>
            </a:extLst>
          </a:blip>
          <a:stretch>
            <a:fillRect/>
          </a:stretch>
        </p:blipFill>
        <p:spPr>
          <a:xfrm>
            <a:off x="5929228" y="2170986"/>
            <a:ext cx="2238114" cy="1964154"/>
          </a:xfrm>
          <a:prstGeom prst="rect">
            <a:avLst/>
          </a:prstGeom>
        </p:spPr>
      </p:pic>
      <mc:AlternateContent xmlns:mc="http://schemas.openxmlformats.org/markup-compatibility/2006" xmlns:p14="http://schemas.microsoft.com/office/powerpoint/2010/main">
        <mc:Choice Requires="p14">
          <p:contentPart p14:bwMode="auto" r:id="rId9">
            <p14:nvContentPartPr>
              <p14:cNvPr id="4" name="Ink 3">
                <a:extLst>
                  <a:ext uri="{FF2B5EF4-FFF2-40B4-BE49-F238E27FC236}">
                    <a16:creationId xmlns:a16="http://schemas.microsoft.com/office/drawing/2014/main" id="{E5370349-38B9-CC65-0193-76DEDDCD02B8}"/>
                  </a:ext>
                </a:extLst>
              </p14:cNvPr>
              <p14:cNvContentPartPr/>
              <p14:nvPr/>
            </p14:nvContentPartPr>
            <p14:xfrm>
              <a:off x="4255560" y="5510880"/>
              <a:ext cx="906840" cy="636120"/>
            </p14:xfrm>
          </p:contentPart>
        </mc:Choice>
        <mc:Fallback xmlns="">
          <p:pic>
            <p:nvPicPr>
              <p:cNvPr id="4" name="Ink 3">
                <a:extLst>
                  <a:ext uri="{FF2B5EF4-FFF2-40B4-BE49-F238E27FC236}">
                    <a16:creationId xmlns:a16="http://schemas.microsoft.com/office/drawing/2014/main" id="{E5370349-38B9-CC65-0193-76DEDDCD02B8}"/>
                  </a:ext>
                </a:extLst>
              </p:cNvPr>
              <p:cNvPicPr/>
              <p:nvPr/>
            </p:nvPicPr>
            <p:blipFill>
              <a:blip r:embed="rId10"/>
              <a:stretch>
                <a:fillRect/>
              </a:stretch>
            </p:blipFill>
            <p:spPr>
              <a:xfrm>
                <a:off x="4246200" y="5501520"/>
                <a:ext cx="925560" cy="654840"/>
              </a:xfrm>
              <a:prstGeom prst="rect">
                <a:avLst/>
              </a:prstGeom>
            </p:spPr>
          </p:pic>
        </mc:Fallback>
      </mc:AlternateContent>
    </p:spTree>
    <p:extLst>
      <p:ext uri="{BB962C8B-B14F-4D97-AF65-F5344CB8AC3E}">
        <p14:creationId xmlns:p14="http://schemas.microsoft.com/office/powerpoint/2010/main" val="4237175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90822"/>
                                        </p:tgtEl>
                                        <p:attrNameLst>
                                          <p:attrName>style.visibility</p:attrName>
                                        </p:attrNameLst>
                                      </p:cBhvr>
                                      <p:to>
                                        <p:strVal val="visible"/>
                                      </p:to>
                                    </p:set>
                                    <p:anim calcmode="lin" valueType="num">
                                      <p:cBhvr additive="base">
                                        <p:cTn id="7" dur="500" fill="hold"/>
                                        <p:tgtEl>
                                          <p:spTgt spid="290822"/>
                                        </p:tgtEl>
                                        <p:attrNameLst>
                                          <p:attrName>ppt_x</p:attrName>
                                        </p:attrNameLst>
                                      </p:cBhvr>
                                      <p:tavLst>
                                        <p:tav tm="0">
                                          <p:val>
                                            <p:strVal val="0-#ppt_w/2"/>
                                          </p:val>
                                        </p:tav>
                                        <p:tav tm="100000">
                                          <p:val>
                                            <p:strVal val="#ppt_x"/>
                                          </p:val>
                                        </p:tav>
                                      </p:tavLst>
                                    </p:anim>
                                    <p:anim calcmode="lin" valueType="num">
                                      <p:cBhvr additive="base">
                                        <p:cTn id="8" dur="500" fill="hold"/>
                                        <p:tgtEl>
                                          <p:spTgt spid="2908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290819"/>
                                        </p:tgtEl>
                                        <p:attrNameLst>
                                          <p:attrName>style.visibility</p:attrName>
                                        </p:attrNameLst>
                                      </p:cBhvr>
                                      <p:to>
                                        <p:strVal val="visible"/>
                                      </p:to>
                                    </p:set>
                                    <p:animEffect transition="in" filter="dissolve">
                                      <p:cBhvr>
                                        <p:cTn id="13" dur="500"/>
                                        <p:tgtEl>
                                          <p:spTgt spid="290819"/>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290821"/>
                                        </p:tgtEl>
                                        <p:attrNameLst>
                                          <p:attrName>style.visibility</p:attrName>
                                        </p:attrNameLst>
                                      </p:cBhvr>
                                      <p:to>
                                        <p:strVal val="visible"/>
                                      </p:to>
                                    </p:set>
                                    <p:animEffect transition="in" filter="dissolve">
                                      <p:cBhvr>
                                        <p:cTn id="18" dur="500"/>
                                        <p:tgtEl>
                                          <p:spTgt spid="290821"/>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dissolv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290820"/>
                                        </p:tgtEl>
                                        <p:attrNameLst>
                                          <p:attrName>style.visibility</p:attrName>
                                        </p:attrNameLst>
                                      </p:cBhvr>
                                      <p:to>
                                        <p:strVal val="visible"/>
                                      </p:to>
                                    </p:set>
                                    <p:anim calcmode="lin" valueType="num">
                                      <p:cBhvr additive="base">
                                        <p:cTn id="28" dur="500" fill="hold"/>
                                        <p:tgtEl>
                                          <p:spTgt spid="290820"/>
                                        </p:tgtEl>
                                        <p:attrNameLst>
                                          <p:attrName>ppt_x</p:attrName>
                                        </p:attrNameLst>
                                      </p:cBhvr>
                                      <p:tavLst>
                                        <p:tav tm="0">
                                          <p:val>
                                            <p:strVal val="0-#ppt_w/2"/>
                                          </p:val>
                                        </p:tav>
                                        <p:tav tm="100000">
                                          <p:val>
                                            <p:strVal val="#ppt_x"/>
                                          </p:val>
                                        </p:tav>
                                      </p:tavLst>
                                    </p:anim>
                                    <p:anim calcmode="lin" valueType="num">
                                      <p:cBhvr additive="base">
                                        <p:cTn id="29" dur="500" fill="hold"/>
                                        <p:tgtEl>
                                          <p:spTgt spid="290820"/>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stCondLst>
                                    <p:cond delay="0"/>
                                  </p:stCondLst>
                                  <p:childTnLst>
                                    <p:set>
                                      <p:cBhvr>
                                        <p:cTn id="33" dur="1" fill="hold">
                                          <p:stCondLst>
                                            <p:cond delay="0"/>
                                          </p:stCondLst>
                                        </p:cTn>
                                        <p:tgtEl>
                                          <p:spTgt spid="350215"/>
                                        </p:tgtEl>
                                        <p:attrNameLst>
                                          <p:attrName>style.visibility</p:attrName>
                                        </p:attrNameLst>
                                      </p:cBhvr>
                                      <p:to>
                                        <p:strVal val="visible"/>
                                      </p:to>
                                    </p:set>
                                    <p:anim calcmode="lin" valueType="num">
                                      <p:cBhvr additive="base">
                                        <p:cTn id="34" dur="500" fill="hold"/>
                                        <p:tgtEl>
                                          <p:spTgt spid="350215"/>
                                        </p:tgtEl>
                                        <p:attrNameLst>
                                          <p:attrName>ppt_x</p:attrName>
                                        </p:attrNameLst>
                                      </p:cBhvr>
                                      <p:tavLst>
                                        <p:tav tm="0">
                                          <p:val>
                                            <p:strVal val="0-#ppt_w/2"/>
                                          </p:val>
                                        </p:tav>
                                        <p:tav tm="100000">
                                          <p:val>
                                            <p:strVal val="#ppt_x"/>
                                          </p:val>
                                        </p:tav>
                                      </p:tavLst>
                                    </p:anim>
                                    <p:anim calcmode="lin" valueType="num">
                                      <p:cBhvr additive="base">
                                        <p:cTn id="35" dur="500" fill="hold"/>
                                        <p:tgtEl>
                                          <p:spTgt spid="350215"/>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350214"/>
                                        </p:tgtEl>
                                        <p:attrNameLst>
                                          <p:attrName>style.visibility</p:attrName>
                                        </p:attrNameLst>
                                      </p:cBhvr>
                                      <p:to>
                                        <p:strVal val="visible"/>
                                      </p:to>
                                    </p:set>
                                    <p:anim calcmode="lin" valueType="num">
                                      <p:cBhvr additive="base">
                                        <p:cTn id="40" dur="500" fill="hold"/>
                                        <p:tgtEl>
                                          <p:spTgt spid="350214"/>
                                        </p:tgtEl>
                                        <p:attrNameLst>
                                          <p:attrName>ppt_x</p:attrName>
                                        </p:attrNameLst>
                                      </p:cBhvr>
                                      <p:tavLst>
                                        <p:tav tm="0">
                                          <p:val>
                                            <p:strVal val="#ppt_x"/>
                                          </p:val>
                                        </p:tav>
                                        <p:tav tm="100000">
                                          <p:val>
                                            <p:strVal val="#ppt_x"/>
                                          </p:val>
                                        </p:tav>
                                      </p:tavLst>
                                    </p:anim>
                                    <p:anim calcmode="lin" valueType="num">
                                      <p:cBhvr additive="base">
                                        <p:cTn id="41" dur="500" fill="hold"/>
                                        <p:tgtEl>
                                          <p:spTgt spid="3502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02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3" name="Rectangle 5">
            <a:extLst>
              <a:ext uri="{FF2B5EF4-FFF2-40B4-BE49-F238E27FC236}">
                <a16:creationId xmlns:a16="http://schemas.microsoft.com/office/drawing/2014/main" id="{32C3447C-CAE2-B6C6-0D62-2C78FBFCBD86}"/>
              </a:ext>
            </a:extLst>
          </p:cNvPr>
          <p:cNvSpPr>
            <a:spLocks noChangeArrowheads="1"/>
          </p:cNvSpPr>
          <p:nvPr/>
        </p:nvSpPr>
        <p:spPr bwMode="auto">
          <a:xfrm>
            <a:off x="304800" y="4262292"/>
            <a:ext cx="861059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400" dirty="0">
                <a:latin typeface="CMR12" charset="0"/>
              </a:rPr>
              <a:t>This is called the </a:t>
            </a:r>
            <a:r>
              <a:rPr lang="en-US" altLang="en-US" sz="2400" i="1" dirty="0">
                <a:latin typeface="CMTI12" charset="0"/>
              </a:rPr>
              <a:t>differential thermal energy balance equation</a:t>
            </a:r>
            <a:r>
              <a:rPr lang="en-US" altLang="en-US" sz="2400" dirty="0">
                <a:latin typeface="CMR12" charset="0"/>
              </a:rPr>
              <a:t>.</a:t>
            </a:r>
            <a:endParaRPr lang="en-US" altLang="en-US" dirty="0">
              <a:latin typeface="CMR12" charset="0"/>
            </a:endParaRPr>
          </a:p>
        </p:txBody>
      </p:sp>
      <p:sp>
        <p:nvSpPr>
          <p:cNvPr id="288774" name="Rectangle 6">
            <a:extLst>
              <a:ext uri="{FF2B5EF4-FFF2-40B4-BE49-F238E27FC236}">
                <a16:creationId xmlns:a16="http://schemas.microsoft.com/office/drawing/2014/main" id="{86188E85-40D5-369A-0B8A-E5C62CFB7EEA}"/>
              </a:ext>
            </a:extLst>
          </p:cNvPr>
          <p:cNvSpPr>
            <a:spLocks noChangeArrowheads="1"/>
          </p:cNvSpPr>
          <p:nvPr/>
        </p:nvSpPr>
        <p:spPr bwMode="auto">
          <a:xfrm>
            <a:off x="678452" y="381000"/>
            <a:ext cx="569405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dirty="0">
                <a:latin typeface="+mj-lt"/>
              </a:rPr>
              <a:t>The Fourier Thermal Energy Equation</a:t>
            </a:r>
          </a:p>
        </p:txBody>
      </p:sp>
      <p:sp>
        <p:nvSpPr>
          <p:cNvPr id="288778" name="Rectangle 10">
            <a:extLst>
              <a:ext uri="{FF2B5EF4-FFF2-40B4-BE49-F238E27FC236}">
                <a16:creationId xmlns:a16="http://schemas.microsoft.com/office/drawing/2014/main" id="{25E89EC2-398F-1A87-8362-CCFA326EF584}"/>
              </a:ext>
            </a:extLst>
          </p:cNvPr>
          <p:cNvSpPr>
            <a:spLocks noChangeArrowheads="1"/>
          </p:cNvSpPr>
          <p:nvPr/>
        </p:nvSpPr>
        <p:spPr bwMode="auto">
          <a:xfrm>
            <a:off x="304800" y="2304871"/>
            <a:ext cx="86106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400" dirty="0"/>
              <a:t>However, since the integrals are equal the arguments are also equal, and the most general form of the differential thermal energy balance equation is</a:t>
            </a:r>
          </a:p>
        </p:txBody>
      </p:sp>
      <mc:AlternateContent xmlns:mc="http://schemas.openxmlformats.org/markup-compatibility/2006" xmlns:a14="http://schemas.microsoft.com/office/drawing/2010/main">
        <mc:Choice Requires="a14">
          <p:sp>
            <p:nvSpPr>
              <p:cNvPr id="288779" name="Object 11">
                <a:extLst>
                  <a:ext uri="{FF2B5EF4-FFF2-40B4-BE49-F238E27FC236}">
                    <a16:creationId xmlns:a16="http://schemas.microsoft.com/office/drawing/2014/main" id="{0A5AC372-7FC3-6E04-5E81-BB97FE5F9F76}"/>
                  </a:ext>
                </a:extLst>
              </p:cNvPr>
              <p:cNvSpPr txBox="1"/>
              <p:nvPr/>
            </p:nvSpPr>
            <p:spPr bwMode="auto">
              <a:xfrm>
                <a:off x="1295400" y="1295400"/>
                <a:ext cx="6149975" cy="10795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nary>
                        <m:naryPr>
                          <m:chr m:val="∭"/>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𝑉</m:t>
                          </m:r>
                        </m:sub>
                        <m:sup/>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𝐻</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den>
                          </m:f>
                          <m:r>
                            <a:rPr lang="en-IN" i="1">
                              <a:solidFill>
                                <a:srgbClr val="000000"/>
                              </a:solidFill>
                              <a:latin typeface="Cambria Math" panose="02040503050406030204" pitchFamily="18" charset="0"/>
                            </a:rPr>
                            <m:t>𝑑𝑉</m:t>
                          </m:r>
                        </m:e>
                      </m:nary>
                      <m:r>
                        <a:rPr lang="en-IN" i="1">
                          <a:solidFill>
                            <a:srgbClr val="000000"/>
                          </a:solidFill>
                          <a:latin typeface="Cambria Math" panose="02040503050406030204" pitchFamily="18" charset="0"/>
                        </a:rPr>
                        <m:t>=−</m:t>
                      </m:r>
                      <m:nary>
                        <m:naryPr>
                          <m:chr m:val="∭"/>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𝑉</m:t>
                          </m:r>
                        </m:sub>
                        <m:sup/>
                        <m:e>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𝑞</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𝑑𝑉</m:t>
                          </m:r>
                        </m:e>
                      </m:nary>
                      <m:r>
                        <a:rPr lang="en-IN" i="1">
                          <a:solidFill>
                            <a:srgbClr val="000000"/>
                          </a:solidFill>
                          <a:latin typeface="Cambria Math" panose="02040503050406030204" pitchFamily="18" charset="0"/>
                        </a:rPr>
                        <m:t>+</m:t>
                      </m:r>
                      <m:nary>
                        <m:naryPr>
                          <m:chr m:val="∭"/>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𝑉</m:t>
                          </m:r>
                        </m:sub>
                        <m:sup/>
                        <m:e>
                          <m:r>
                            <a:rPr lang="en-IN" i="1">
                              <a:solidFill>
                                <a:srgbClr val="000000"/>
                              </a:solidFill>
                              <a:latin typeface="Cambria Math" panose="02040503050406030204" pitchFamily="18" charset="0"/>
                            </a:rPr>
                            <m:t>𝑔</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𝑟</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𝑑𝑉</m:t>
                          </m:r>
                        </m:e>
                      </m:nary>
                    </m:oMath>
                  </m:oMathPara>
                </a14:m>
                <a:endParaRPr lang="en-IN" dirty="0"/>
              </a:p>
            </p:txBody>
          </p:sp>
        </mc:Choice>
        <mc:Fallback xmlns="">
          <p:sp>
            <p:nvSpPr>
              <p:cNvPr id="288779" name="Object 11">
                <a:extLst>
                  <a:ext uri="{FF2B5EF4-FFF2-40B4-BE49-F238E27FC236}">
                    <a16:creationId xmlns:a16="http://schemas.microsoft.com/office/drawing/2014/main" id="{0A5AC372-7FC3-6E04-5E81-BB97FE5F9F76}"/>
                  </a:ext>
                </a:extLst>
              </p:cNvPr>
              <p:cNvSpPr txBox="1">
                <a:spLocks noRot="1" noChangeAspect="1" noMove="1" noResize="1" noEditPoints="1" noAdjustHandles="1" noChangeArrowheads="1" noChangeShapeType="1" noTextEdit="1"/>
              </p:cNvSpPr>
              <p:nvPr/>
            </p:nvSpPr>
            <p:spPr bwMode="auto">
              <a:xfrm>
                <a:off x="1295400" y="1295400"/>
                <a:ext cx="6149975" cy="1079500"/>
              </a:xfrm>
              <a:prstGeom prst="rect">
                <a:avLst/>
              </a:prstGeom>
              <a:blipFill>
                <a:blip r:embed="rId3"/>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88780" name="Object 12">
                <a:extLst>
                  <a:ext uri="{FF2B5EF4-FFF2-40B4-BE49-F238E27FC236}">
                    <a16:creationId xmlns:a16="http://schemas.microsoft.com/office/drawing/2014/main" id="{A0CCD99D-C7F6-A716-AED6-8E859D86CD7D}"/>
                  </a:ext>
                </a:extLst>
              </p:cNvPr>
              <p:cNvSpPr txBox="1"/>
              <p:nvPr/>
            </p:nvSpPr>
            <p:spPr bwMode="auto">
              <a:xfrm>
                <a:off x="2693987" y="3306762"/>
                <a:ext cx="3352800" cy="105251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𝐻</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den>
                      </m:f>
                      <m:r>
                        <a:rPr lang="en-IN" i="1">
                          <a:solidFill>
                            <a:srgbClr val="000000"/>
                          </a:solidFill>
                          <a:latin typeface="Cambria Math" panose="02040503050406030204" pitchFamily="18" charset="0"/>
                        </a:rPr>
                        <m:t>=−</m:t>
                      </m:r>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𝑞</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𝑟</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r>
                        <a:rPr lang="en-IN" i="1">
                          <a:solidFill>
                            <a:srgbClr val="000000"/>
                          </a:solidFill>
                          <a:latin typeface="Cambria Math" panose="02040503050406030204" pitchFamily="18" charset="0"/>
                        </a:rPr>
                        <m:t>)</m:t>
                      </m:r>
                    </m:oMath>
                  </m:oMathPara>
                </a14:m>
                <a:endParaRPr lang="en-IN" dirty="0"/>
              </a:p>
            </p:txBody>
          </p:sp>
        </mc:Choice>
        <mc:Fallback xmlns="">
          <p:sp>
            <p:nvSpPr>
              <p:cNvPr id="288780" name="Object 12">
                <a:extLst>
                  <a:ext uri="{FF2B5EF4-FFF2-40B4-BE49-F238E27FC236}">
                    <a16:creationId xmlns:a16="http://schemas.microsoft.com/office/drawing/2014/main" id="{A0CCD99D-C7F6-A716-AED6-8E859D86CD7D}"/>
                  </a:ext>
                </a:extLst>
              </p:cNvPr>
              <p:cNvSpPr txBox="1">
                <a:spLocks noRot="1" noChangeAspect="1" noMove="1" noResize="1" noEditPoints="1" noAdjustHandles="1" noChangeArrowheads="1" noChangeShapeType="1" noTextEdit="1"/>
              </p:cNvSpPr>
              <p:nvPr/>
            </p:nvSpPr>
            <p:spPr bwMode="auto">
              <a:xfrm>
                <a:off x="2693987" y="3306762"/>
                <a:ext cx="3352800" cy="1052513"/>
              </a:xfrm>
              <a:prstGeom prst="rect">
                <a:avLst/>
              </a:prstGeom>
              <a:blipFill>
                <a:blip r:embed="rId4"/>
                <a:stretch>
                  <a:fillRect/>
                </a:stretch>
              </a:blipFill>
              <a:ln>
                <a:noFill/>
              </a:ln>
              <a:effectLst/>
            </p:spPr>
            <p:txBody>
              <a:bodyPr/>
              <a:lstStyle/>
              <a:p>
                <a:r>
                  <a:rPr lang="en-IN">
                    <a:noFill/>
                  </a:rPr>
                  <a:t> </a:t>
                </a:r>
              </a:p>
            </p:txBody>
          </p:sp>
        </mc:Fallback>
      </mc:AlternateContent>
      <p:grpSp>
        <p:nvGrpSpPr>
          <p:cNvPr id="6" name="Group 38">
            <a:extLst>
              <a:ext uri="{FF2B5EF4-FFF2-40B4-BE49-F238E27FC236}">
                <a16:creationId xmlns:a16="http://schemas.microsoft.com/office/drawing/2014/main" id="{454775C8-1E31-E4DB-3810-6993C3251078}"/>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B80C7017-9473-F5D3-E4BE-48927692421E}"/>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491187FF-B7B0-8491-CAA3-6704766461CB}"/>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0A324523-5B13-81C5-B131-14AC69CDCB7B}"/>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98F026D1-9F89-F37B-2605-91AB541FA1E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22" name="Rectangle 11">
                    <a:extLst>
                      <a:ext uri="{FF2B5EF4-FFF2-40B4-BE49-F238E27FC236}">
                        <a16:creationId xmlns:a16="http://schemas.microsoft.com/office/drawing/2014/main" id="{45B913BC-693A-4998-C3FB-BB7CC434219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4B474776-EE04-4A82-2DFC-6B5D3D8B14C2}"/>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A64E1B43-2733-EFC0-48D8-52F737FCAF2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1BEAF01B-AF54-3E71-C0A0-448BD2C7BDD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28CB9C17-F1F8-40CA-9475-3EA88D0E443B}"/>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29CCB91E-C1A6-10E2-467D-6F3C36D4524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CA5E6308-8E2C-EC6B-FD93-A0B8B71C3D3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F26EAA85-F2F8-6691-1776-58A1006A8A59}"/>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06B1D690-F8D1-A7CE-C2AD-403E94AF1E5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DE31130D-87FB-955F-CCEA-01AF88EBFA3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69F8912D-71D4-99F5-F933-066CC8B59CFF}"/>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0A9FB93C-5887-2538-45A6-D181155E8A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Rectangle 5">
            <a:extLst>
              <a:ext uri="{FF2B5EF4-FFF2-40B4-BE49-F238E27FC236}">
                <a16:creationId xmlns:a16="http://schemas.microsoft.com/office/drawing/2014/main" id="{D678278E-F9D1-B457-9A90-B6E0825483E6}"/>
              </a:ext>
            </a:extLst>
          </p:cNvPr>
          <p:cNvSpPr>
            <a:spLocks noChangeArrowheads="1"/>
          </p:cNvSpPr>
          <p:nvPr/>
        </p:nvSpPr>
        <p:spPr bwMode="auto">
          <a:xfrm>
            <a:off x="678453" y="5162340"/>
            <a:ext cx="756702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i="1" dirty="0">
                <a:solidFill>
                  <a:srgbClr val="FF0066"/>
                </a:solidFill>
                <a:latin typeface="CMR12" charset="0"/>
                <a:sym typeface="Symbol" panose="05050102010706020507" pitchFamily="18" charset="2"/>
              </a:rPr>
              <a:t> Newton’s law of cooling is a boundary condition of a Control Mass.</a:t>
            </a:r>
            <a:endParaRPr lang="en-US" altLang="en-US" sz="2400" i="1" dirty="0">
              <a:solidFill>
                <a:srgbClr val="FF0066"/>
              </a:solidFill>
              <a:latin typeface="CMR12"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88778"/>
                                        </p:tgtEl>
                                        <p:attrNameLst>
                                          <p:attrName>style.visibility</p:attrName>
                                        </p:attrNameLst>
                                      </p:cBhvr>
                                      <p:to>
                                        <p:strVal val="visible"/>
                                      </p:to>
                                    </p:set>
                                    <p:animEffect transition="in" filter="box(out)">
                                      <p:cBhvr>
                                        <p:cTn id="7" dur="500"/>
                                        <p:tgtEl>
                                          <p:spTgt spid="288778"/>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88780"/>
                                        </p:tgtEl>
                                        <p:attrNameLst>
                                          <p:attrName>style.visibility</p:attrName>
                                        </p:attrNameLst>
                                      </p:cBhvr>
                                      <p:to>
                                        <p:strVal val="visible"/>
                                      </p:to>
                                    </p:set>
                                    <p:anim calcmode="lin" valueType="num">
                                      <p:cBhvr additive="base">
                                        <p:cTn id="12" dur="500" fill="hold"/>
                                        <p:tgtEl>
                                          <p:spTgt spid="288780"/>
                                        </p:tgtEl>
                                        <p:attrNameLst>
                                          <p:attrName>ppt_x</p:attrName>
                                        </p:attrNameLst>
                                      </p:cBhvr>
                                      <p:tavLst>
                                        <p:tav tm="0">
                                          <p:val>
                                            <p:strVal val="#ppt_x"/>
                                          </p:val>
                                        </p:tav>
                                        <p:tav tm="100000">
                                          <p:val>
                                            <p:strVal val="#ppt_x"/>
                                          </p:val>
                                        </p:tav>
                                      </p:tavLst>
                                    </p:anim>
                                    <p:anim calcmode="lin" valueType="num">
                                      <p:cBhvr additive="base">
                                        <p:cTn id="13" dur="500" fill="hold"/>
                                        <p:tgtEl>
                                          <p:spTgt spid="28878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288773"/>
                                        </p:tgtEl>
                                        <p:attrNameLst>
                                          <p:attrName>style.visibility</p:attrName>
                                        </p:attrNameLst>
                                      </p:cBhvr>
                                      <p:to>
                                        <p:strVal val="visible"/>
                                      </p:to>
                                    </p:set>
                                    <p:animEffect transition="in" filter="dissolve">
                                      <p:cBhvr>
                                        <p:cTn id="18" dur="500"/>
                                        <p:tgtEl>
                                          <p:spTgt spid="288773"/>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dissolv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878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a:extLst>
              <a:ext uri="{FF2B5EF4-FFF2-40B4-BE49-F238E27FC236}">
                <a16:creationId xmlns:a16="http://schemas.microsoft.com/office/drawing/2014/main" id="{AF39338D-D2FB-7DB5-3C4A-7772C5B62732}"/>
              </a:ext>
            </a:extLst>
          </p:cNvPr>
          <p:cNvSpPr>
            <a:spLocks noGrp="1" noChangeArrowheads="1"/>
          </p:cNvSpPr>
          <p:nvPr>
            <p:ph type="title"/>
          </p:nvPr>
        </p:nvSpPr>
        <p:spPr>
          <a:xfrm>
            <a:off x="494968" y="246063"/>
            <a:ext cx="6400800" cy="820736"/>
          </a:xfrm>
        </p:spPr>
        <p:txBody>
          <a:bodyPr/>
          <a:lstStyle/>
          <a:p>
            <a:r>
              <a:rPr lang="en-US" altLang="en-US" sz="2800" dirty="0"/>
              <a:t>Fourier’s Constitutive Equation for  the Heat Flux</a:t>
            </a:r>
          </a:p>
        </p:txBody>
      </p:sp>
      <mc:AlternateContent xmlns:mc="http://schemas.openxmlformats.org/markup-compatibility/2006" xmlns:a14="http://schemas.microsoft.com/office/drawing/2010/main">
        <mc:Choice Requires="a14">
          <p:sp>
            <p:nvSpPr>
              <p:cNvPr id="309251" name="Object 3">
                <a:extLst>
                  <a:ext uri="{FF2B5EF4-FFF2-40B4-BE49-F238E27FC236}">
                    <a16:creationId xmlns:a16="http://schemas.microsoft.com/office/drawing/2014/main" id="{1B4D7570-7CE7-9A67-7A8D-822C4BBD45ED}"/>
                  </a:ext>
                </a:extLst>
              </p:cNvPr>
              <p:cNvSpPr txBox="1"/>
              <p:nvPr/>
            </p:nvSpPr>
            <p:spPr bwMode="auto">
              <a:xfrm>
                <a:off x="2070100" y="3150306"/>
                <a:ext cx="5016500" cy="203358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acc>
                        <m:accPr>
                          <m:chr m:val="⃗"/>
                          <m:ctrlPr>
                            <a:rPr lang="en-IN" i="1">
                              <a:solidFill>
                                <a:srgbClr val="000000"/>
                              </a:solidFill>
                              <a:latin typeface="Cambria Math" panose="02040503050406030204" pitchFamily="18" charset="0"/>
                            </a:rPr>
                          </m:ctrlPr>
                        </m:accPr>
                        <m:e>
                          <m:acc>
                            <m:accPr>
                              <m:chr m:val="⃗"/>
                              <m:ctrlPr>
                                <a:rPr lang="en-IN"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𝑘</m:t>
                              </m:r>
                            </m:e>
                          </m:acc>
                        </m:e>
                      </m:acc>
                      <m:r>
                        <a:rPr lang="en-IN" i="1">
                          <a:solidFill>
                            <a:srgbClr val="000000"/>
                          </a:solidFill>
                          <a:latin typeface="Cambria Math" panose="02040503050406030204" pitchFamily="18" charset="0"/>
                        </a:rPr>
                        <m:t>=</m:t>
                      </m:r>
                      <m:d>
                        <m:dPr>
                          <m:begChr m:val="["/>
                          <m:endChr m:val="]"/>
                          <m:ctrlPr>
                            <a:rPr lang="en-IN" i="1">
                              <a:solidFill>
                                <a:srgbClr val="000000"/>
                              </a:solidFill>
                              <a:latin typeface="Cambria Math" panose="02040503050406030204" pitchFamily="18" charset="0"/>
                            </a:rPr>
                          </m:ctrlPr>
                        </m:dPr>
                        <m:e>
                          <m:eqArr>
                            <m:eqArrPr>
                              <m:ctrlPr>
                                <a:rPr lang="en-IN" i="1">
                                  <a:solidFill>
                                    <a:srgbClr val="000000"/>
                                  </a:solidFill>
                                  <a:latin typeface="Cambria Math" panose="02040503050406030204" pitchFamily="18" charset="0"/>
                                </a:rPr>
                              </m:ctrlPr>
                            </m:eqArrPr>
                            <m:e>
                              <m:r>
                                <a:rPr lang="en-IN" i="1">
                                  <a:solidFill>
                                    <a:srgbClr val="000000"/>
                                  </a:solidFill>
                                  <a:latin typeface="Cambria Math" panose="02040503050406030204" pitchFamily="18" charset="0"/>
                                </a:rPr>
                                <m:t>&amp;</m:t>
                              </m:r>
                              <m:sSub>
                                <m:sSubPr>
                                  <m:ctrlPr>
                                    <a:rPr lang="en-IN" i="1">
                                      <a:solidFill>
                                        <a:srgbClr val="000000"/>
                                      </a:solidFill>
                                      <a:latin typeface="Cambria Math" panose="02040503050406030204" pitchFamily="18" charset="0"/>
                                    </a:rPr>
                                  </m:ctrlPr>
                                </m:sSubPr>
                                <m:e>
                                  <m:r>
                                    <m:rPr>
                                      <m:sty m:val="p"/>
                                    </m:rPr>
                                    <a:rPr lang="en-IN" i="0">
                                      <a:solidFill>
                                        <a:srgbClr val="000000"/>
                                      </a:solidFill>
                                      <a:latin typeface="Cambria Math" panose="02040503050406030204" pitchFamily="18" charset="0"/>
                                    </a:rPr>
                                    <m:t>k</m:t>
                                  </m:r>
                                </m:e>
                                <m:sub>
                                  <m:r>
                                    <m:rPr>
                                      <m:nor/>
                                    </m:rPr>
                                    <a:rPr lang="en-IN" i="0">
                                      <a:solidFill>
                                        <a:srgbClr val="000000"/>
                                      </a:solidFill>
                                      <a:latin typeface="Cambria Math" panose="02040503050406030204" pitchFamily="18" charset="0"/>
                                    </a:rPr>
                                    <m:t>xx</m:t>
                                  </m:r>
                                </m:sub>
                              </m:sSub>
                              <m:r>
                                <m:rPr>
                                  <m:nor/>
                                </m:rPr>
                                <a:rPr lang="en-IN" i="0">
                                  <a:solidFill>
                                    <a:srgbClr val="000000"/>
                                  </a:solidFill>
                                  <a:latin typeface="Cambria Math" panose="02040503050406030204" pitchFamily="18" charset="0"/>
                                </a:rPr>
                                <m:t>            </m:t>
                              </m:r>
                              <m:sSub>
                                <m:sSubPr>
                                  <m:ctrlPr>
                                    <a:rPr lang="en-IN" i="1">
                                      <a:solidFill>
                                        <a:srgbClr val="000000"/>
                                      </a:solidFill>
                                      <a:latin typeface="Cambria Math" panose="02040503050406030204" pitchFamily="18" charset="0"/>
                                    </a:rPr>
                                  </m:ctrlPr>
                                </m:sSubPr>
                                <m:e>
                                  <m:r>
                                    <m:rPr>
                                      <m:nor/>
                                    </m:rPr>
                                    <a:rPr lang="en-IN" i="0">
                                      <a:solidFill>
                                        <a:srgbClr val="000000"/>
                                      </a:solidFill>
                                      <a:latin typeface="Cambria Math" panose="02040503050406030204" pitchFamily="18" charset="0"/>
                                    </a:rPr>
                                    <m:t>k</m:t>
                                  </m:r>
                                </m:e>
                                <m:sub>
                                  <m:r>
                                    <m:rPr>
                                      <m:nor/>
                                    </m:rPr>
                                    <a:rPr lang="en-IN" i="0">
                                      <a:solidFill>
                                        <a:srgbClr val="000000"/>
                                      </a:solidFill>
                                      <a:latin typeface="Cambria Math" panose="02040503050406030204" pitchFamily="18" charset="0"/>
                                    </a:rPr>
                                    <m:t>xy</m:t>
                                  </m:r>
                                </m:sub>
                              </m:sSub>
                              <m:r>
                                <m:rPr>
                                  <m:nor/>
                                </m:rPr>
                                <a:rPr lang="en-IN" i="0">
                                  <a:solidFill>
                                    <a:srgbClr val="000000"/>
                                  </a:solidFill>
                                  <a:latin typeface="Cambria Math" panose="02040503050406030204" pitchFamily="18" charset="0"/>
                                </a:rPr>
                                <m:t>             </m:t>
                              </m:r>
                              <m:sSub>
                                <m:sSubPr>
                                  <m:ctrlPr>
                                    <a:rPr lang="en-IN" i="1">
                                      <a:solidFill>
                                        <a:srgbClr val="000000"/>
                                      </a:solidFill>
                                      <a:latin typeface="Cambria Math" panose="02040503050406030204" pitchFamily="18" charset="0"/>
                                    </a:rPr>
                                  </m:ctrlPr>
                                </m:sSubPr>
                                <m:e>
                                  <m:r>
                                    <m:rPr>
                                      <m:nor/>
                                    </m:rPr>
                                    <a:rPr lang="en-IN" i="0">
                                      <a:solidFill>
                                        <a:srgbClr val="000000"/>
                                      </a:solidFill>
                                      <a:latin typeface="Cambria Math" panose="02040503050406030204" pitchFamily="18" charset="0"/>
                                    </a:rPr>
                                    <m:t>k</m:t>
                                  </m:r>
                                </m:e>
                                <m:sub>
                                  <m:r>
                                    <m:rPr>
                                      <m:nor/>
                                    </m:rPr>
                                    <a:rPr lang="en-IN" i="0">
                                      <a:solidFill>
                                        <a:srgbClr val="000000"/>
                                      </a:solidFill>
                                      <a:latin typeface="Cambria Math" panose="02040503050406030204" pitchFamily="18" charset="0"/>
                                    </a:rPr>
                                    <m:t>xz</m:t>
                                  </m:r>
                                </m:sub>
                              </m:sSub>
                            </m:e>
                            <m:e>
                              <m:r>
                                <a:rPr lang="en-IN" i="1">
                                  <a:solidFill>
                                    <a:srgbClr val="000000"/>
                                  </a:solidFill>
                                  <a:latin typeface="Cambria Math" panose="02040503050406030204" pitchFamily="18" charset="0"/>
                                </a:rPr>
                                <m:t>&amp;</m:t>
                              </m:r>
                              <m:sSub>
                                <m:sSubPr>
                                  <m:ctrlPr>
                                    <a:rPr lang="en-IN" i="1">
                                      <a:solidFill>
                                        <a:srgbClr val="000000"/>
                                      </a:solidFill>
                                      <a:latin typeface="Cambria Math" panose="02040503050406030204" pitchFamily="18" charset="0"/>
                                    </a:rPr>
                                  </m:ctrlPr>
                                </m:sSubPr>
                                <m:e>
                                  <m:r>
                                    <m:rPr>
                                      <m:sty m:val="p"/>
                                    </m:rPr>
                                    <a:rPr lang="en-IN" i="0">
                                      <a:solidFill>
                                        <a:srgbClr val="000000"/>
                                      </a:solidFill>
                                      <a:latin typeface="Cambria Math" panose="02040503050406030204" pitchFamily="18" charset="0"/>
                                    </a:rPr>
                                    <m:t>k</m:t>
                                  </m:r>
                                </m:e>
                                <m:sub>
                                  <m:r>
                                    <m:rPr>
                                      <m:nor/>
                                    </m:rPr>
                                    <a:rPr lang="en-IN" i="0">
                                      <a:solidFill>
                                        <a:srgbClr val="000000"/>
                                      </a:solidFill>
                                      <a:latin typeface="Cambria Math" panose="02040503050406030204" pitchFamily="18" charset="0"/>
                                    </a:rPr>
                                    <m:t>yx</m:t>
                                  </m:r>
                                </m:sub>
                              </m:sSub>
                              <m:r>
                                <m:rPr>
                                  <m:nor/>
                                </m:rPr>
                                <a:rPr lang="en-IN" i="0">
                                  <a:solidFill>
                                    <a:srgbClr val="000000"/>
                                  </a:solidFill>
                                  <a:latin typeface="Cambria Math" panose="02040503050406030204" pitchFamily="18" charset="0"/>
                                </a:rPr>
                                <m:t>            </m:t>
                              </m:r>
                              <m:sSub>
                                <m:sSubPr>
                                  <m:ctrlPr>
                                    <a:rPr lang="en-IN" i="1">
                                      <a:solidFill>
                                        <a:srgbClr val="000000"/>
                                      </a:solidFill>
                                      <a:latin typeface="Cambria Math" panose="02040503050406030204" pitchFamily="18" charset="0"/>
                                    </a:rPr>
                                  </m:ctrlPr>
                                </m:sSubPr>
                                <m:e>
                                  <m:r>
                                    <m:rPr>
                                      <m:nor/>
                                    </m:rPr>
                                    <a:rPr lang="en-IN" i="0">
                                      <a:solidFill>
                                        <a:srgbClr val="000000"/>
                                      </a:solidFill>
                                      <a:latin typeface="Cambria Math" panose="02040503050406030204" pitchFamily="18" charset="0"/>
                                    </a:rPr>
                                    <m:t>k</m:t>
                                  </m:r>
                                </m:e>
                                <m:sub>
                                  <m:r>
                                    <m:rPr>
                                      <m:nor/>
                                    </m:rPr>
                                    <a:rPr lang="en-IN" i="0">
                                      <a:solidFill>
                                        <a:srgbClr val="000000"/>
                                      </a:solidFill>
                                      <a:latin typeface="Cambria Math" panose="02040503050406030204" pitchFamily="18" charset="0"/>
                                    </a:rPr>
                                    <m:t>yy</m:t>
                                  </m:r>
                                </m:sub>
                              </m:sSub>
                              <m:r>
                                <m:rPr>
                                  <m:nor/>
                                </m:rPr>
                                <a:rPr lang="en-IN" i="0">
                                  <a:solidFill>
                                    <a:srgbClr val="000000"/>
                                  </a:solidFill>
                                  <a:latin typeface="Cambria Math" panose="02040503050406030204" pitchFamily="18" charset="0"/>
                                </a:rPr>
                                <m:t>             </m:t>
                              </m:r>
                              <m:sSub>
                                <m:sSubPr>
                                  <m:ctrlPr>
                                    <a:rPr lang="en-IN" i="1">
                                      <a:solidFill>
                                        <a:srgbClr val="000000"/>
                                      </a:solidFill>
                                      <a:latin typeface="Cambria Math" panose="02040503050406030204" pitchFamily="18" charset="0"/>
                                    </a:rPr>
                                  </m:ctrlPr>
                                </m:sSubPr>
                                <m:e>
                                  <m:r>
                                    <m:rPr>
                                      <m:nor/>
                                    </m:rPr>
                                    <a:rPr lang="en-IN" i="0">
                                      <a:solidFill>
                                        <a:srgbClr val="000000"/>
                                      </a:solidFill>
                                      <a:latin typeface="Cambria Math" panose="02040503050406030204" pitchFamily="18" charset="0"/>
                                    </a:rPr>
                                    <m:t>k</m:t>
                                  </m:r>
                                </m:e>
                                <m:sub>
                                  <m:r>
                                    <m:rPr>
                                      <m:nor/>
                                    </m:rPr>
                                    <a:rPr lang="en-IN" i="0">
                                      <a:solidFill>
                                        <a:srgbClr val="000000"/>
                                      </a:solidFill>
                                      <a:latin typeface="Cambria Math" panose="02040503050406030204" pitchFamily="18" charset="0"/>
                                    </a:rPr>
                                    <m:t>yz</m:t>
                                  </m:r>
                                </m:sub>
                              </m:sSub>
                            </m:e>
                            <m:e>
                              <m:r>
                                <a:rPr lang="en-IN" i="1">
                                  <a:solidFill>
                                    <a:srgbClr val="000000"/>
                                  </a:solidFill>
                                  <a:latin typeface="Cambria Math" panose="02040503050406030204" pitchFamily="18" charset="0"/>
                                </a:rPr>
                                <m:t>&amp;</m:t>
                              </m:r>
                              <m:sSub>
                                <m:sSubPr>
                                  <m:ctrlPr>
                                    <a:rPr lang="en-IN" i="1">
                                      <a:solidFill>
                                        <a:srgbClr val="000000"/>
                                      </a:solidFill>
                                      <a:latin typeface="Cambria Math" panose="02040503050406030204" pitchFamily="18" charset="0"/>
                                    </a:rPr>
                                  </m:ctrlPr>
                                </m:sSubPr>
                                <m:e>
                                  <m:r>
                                    <m:rPr>
                                      <m:sty m:val="p"/>
                                    </m:rPr>
                                    <a:rPr lang="en-IN" i="0">
                                      <a:solidFill>
                                        <a:srgbClr val="000000"/>
                                      </a:solidFill>
                                      <a:latin typeface="Cambria Math" panose="02040503050406030204" pitchFamily="18" charset="0"/>
                                    </a:rPr>
                                    <m:t>k</m:t>
                                  </m:r>
                                </m:e>
                                <m:sub>
                                  <m:r>
                                    <m:rPr>
                                      <m:nor/>
                                    </m:rPr>
                                    <a:rPr lang="en-IN" i="0">
                                      <a:solidFill>
                                        <a:srgbClr val="000000"/>
                                      </a:solidFill>
                                      <a:latin typeface="Cambria Math" panose="02040503050406030204" pitchFamily="18" charset="0"/>
                                    </a:rPr>
                                    <m:t>zx</m:t>
                                  </m:r>
                                </m:sub>
                              </m:sSub>
                              <m:r>
                                <m:rPr>
                                  <m:nor/>
                                </m:rPr>
                                <a:rPr lang="en-IN" i="0">
                                  <a:solidFill>
                                    <a:srgbClr val="000000"/>
                                  </a:solidFill>
                                  <a:latin typeface="Cambria Math" panose="02040503050406030204" pitchFamily="18" charset="0"/>
                                </a:rPr>
                                <m:t>            </m:t>
                              </m:r>
                              <m:sSub>
                                <m:sSubPr>
                                  <m:ctrlPr>
                                    <a:rPr lang="en-IN" i="1">
                                      <a:solidFill>
                                        <a:srgbClr val="000000"/>
                                      </a:solidFill>
                                      <a:latin typeface="Cambria Math" panose="02040503050406030204" pitchFamily="18" charset="0"/>
                                    </a:rPr>
                                  </m:ctrlPr>
                                </m:sSubPr>
                                <m:e>
                                  <m:r>
                                    <m:rPr>
                                      <m:nor/>
                                    </m:rPr>
                                    <a:rPr lang="en-IN" i="0">
                                      <a:solidFill>
                                        <a:srgbClr val="000000"/>
                                      </a:solidFill>
                                      <a:latin typeface="Cambria Math" panose="02040503050406030204" pitchFamily="18" charset="0"/>
                                    </a:rPr>
                                    <m:t>k</m:t>
                                  </m:r>
                                </m:e>
                                <m:sub>
                                  <m:r>
                                    <m:rPr>
                                      <m:nor/>
                                    </m:rPr>
                                    <a:rPr lang="en-IN" i="0">
                                      <a:solidFill>
                                        <a:srgbClr val="000000"/>
                                      </a:solidFill>
                                      <a:latin typeface="Cambria Math" panose="02040503050406030204" pitchFamily="18" charset="0"/>
                                    </a:rPr>
                                    <m:t>zy</m:t>
                                  </m:r>
                                </m:sub>
                              </m:sSub>
                              <m:r>
                                <m:rPr>
                                  <m:nor/>
                                </m:rPr>
                                <a:rPr lang="en-IN" i="0">
                                  <a:solidFill>
                                    <a:srgbClr val="000000"/>
                                  </a:solidFill>
                                  <a:latin typeface="Cambria Math" panose="02040503050406030204" pitchFamily="18" charset="0"/>
                                </a:rPr>
                                <m:t>             </m:t>
                              </m:r>
                              <m:sSub>
                                <m:sSubPr>
                                  <m:ctrlPr>
                                    <a:rPr lang="en-IN" i="1">
                                      <a:solidFill>
                                        <a:srgbClr val="000000"/>
                                      </a:solidFill>
                                      <a:latin typeface="Cambria Math" panose="02040503050406030204" pitchFamily="18" charset="0"/>
                                    </a:rPr>
                                  </m:ctrlPr>
                                </m:sSubPr>
                                <m:e>
                                  <m:r>
                                    <m:rPr>
                                      <m:nor/>
                                    </m:rPr>
                                    <a:rPr lang="en-IN" i="0">
                                      <a:solidFill>
                                        <a:srgbClr val="000000"/>
                                      </a:solidFill>
                                      <a:latin typeface="Cambria Math" panose="02040503050406030204" pitchFamily="18" charset="0"/>
                                    </a:rPr>
                                    <m:t>k</m:t>
                                  </m:r>
                                </m:e>
                                <m:sub>
                                  <m:r>
                                    <m:rPr>
                                      <m:nor/>
                                    </m:rPr>
                                    <a:rPr lang="en-IN" i="0">
                                      <a:solidFill>
                                        <a:srgbClr val="000000"/>
                                      </a:solidFill>
                                      <a:latin typeface="Cambria Math" panose="02040503050406030204" pitchFamily="18" charset="0"/>
                                    </a:rPr>
                                    <m:t>zz</m:t>
                                  </m:r>
                                </m:sub>
                              </m:sSub>
                            </m:e>
                          </m:eqArr>
                        </m:e>
                      </m:d>
                    </m:oMath>
                  </m:oMathPara>
                </a14:m>
                <a:endParaRPr lang="en-IN" dirty="0"/>
              </a:p>
            </p:txBody>
          </p:sp>
        </mc:Choice>
        <mc:Fallback xmlns="">
          <p:sp>
            <p:nvSpPr>
              <p:cNvPr id="309251" name="Object 3">
                <a:extLst>
                  <a:ext uri="{FF2B5EF4-FFF2-40B4-BE49-F238E27FC236}">
                    <a16:creationId xmlns:a16="http://schemas.microsoft.com/office/drawing/2014/main" id="{1B4D7570-7CE7-9A67-7A8D-822C4BBD45ED}"/>
                  </a:ext>
                </a:extLst>
              </p:cNvPr>
              <p:cNvSpPr txBox="1">
                <a:spLocks noRot="1" noChangeAspect="1" noMove="1" noResize="1" noEditPoints="1" noAdjustHandles="1" noChangeArrowheads="1" noChangeShapeType="1" noTextEdit="1"/>
              </p:cNvSpPr>
              <p:nvPr/>
            </p:nvSpPr>
            <p:spPr bwMode="auto">
              <a:xfrm>
                <a:off x="2070100" y="3150306"/>
                <a:ext cx="5016500" cy="2033588"/>
              </a:xfrm>
              <a:prstGeom prst="rect">
                <a:avLst/>
              </a:prstGeom>
              <a:blipFill>
                <a:blip r:embed="rId2"/>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09254" name="Object 6">
                <a:extLst>
                  <a:ext uri="{FF2B5EF4-FFF2-40B4-BE49-F238E27FC236}">
                    <a16:creationId xmlns:a16="http://schemas.microsoft.com/office/drawing/2014/main" id="{585646C9-59BE-6596-1E1D-CEB2322DF3EC}"/>
                  </a:ext>
                </a:extLst>
              </p:cNvPr>
              <p:cNvSpPr txBox="1"/>
              <p:nvPr/>
            </p:nvSpPr>
            <p:spPr bwMode="auto">
              <a:xfrm>
                <a:off x="2996324" y="2252663"/>
                <a:ext cx="2420937" cy="717374"/>
              </a:xfrm>
              <a:prstGeom prst="rect">
                <a:avLst/>
              </a:prstGeom>
              <a:noFill/>
              <a:ln>
                <a:solidFill>
                  <a:srgbClr val="0070C0"/>
                </a:solidFill>
              </a:ln>
              <a:effectLst/>
            </p:spPr>
            <p:txBody>
              <a:bodyPr>
                <a:noAutofit/>
              </a:bodyPr>
              <a:lstStyle/>
              <a:p>
                <a:pPr/>
                <a14:m>
                  <m:oMathPara xmlns:m="http://schemas.openxmlformats.org/officeDocument/2006/math">
                    <m:oMathParaPr>
                      <m:jc m:val="center"/>
                    </m:oMathParaPr>
                    <m:oMath xmlns:m="http://schemas.openxmlformats.org/officeDocument/2006/math">
                      <m:r>
                        <a:rPr lang="en-IN" i="1" smtClean="0">
                          <a:solidFill>
                            <a:srgbClr val="000000"/>
                          </a:solidFill>
                          <a:latin typeface="Cambria Math" panose="02040503050406030204" pitchFamily="18" charset="0"/>
                        </a:rPr>
                        <m:t>𝑞</m:t>
                      </m:r>
                      <m:r>
                        <a:rPr lang="en-IN" i="1" smtClean="0">
                          <a:solidFill>
                            <a:srgbClr val="000000"/>
                          </a:solidFill>
                          <a:latin typeface="Cambria Math" panose="02040503050406030204" pitchFamily="18" charset="0"/>
                        </a:rPr>
                        <m:t>′′=−</m:t>
                      </m:r>
                      <m:acc>
                        <m:accPr>
                          <m:chr m:val="⃗"/>
                          <m:ctrlPr>
                            <a:rPr lang="en-IN" i="1" smtClean="0">
                              <a:solidFill>
                                <a:srgbClr val="000000"/>
                              </a:solidFill>
                              <a:latin typeface="Cambria Math" panose="02040503050406030204" pitchFamily="18" charset="0"/>
                            </a:rPr>
                          </m:ctrlPr>
                        </m:accPr>
                        <m:e>
                          <m:acc>
                            <m:accPr>
                              <m:chr m:val="⃗"/>
                              <m:ctrlPr>
                                <a:rPr lang="en-IN" i="1" smtClean="0">
                                  <a:solidFill>
                                    <a:srgbClr val="000000"/>
                                  </a:solidFill>
                                  <a:latin typeface="Cambria Math" panose="02040503050406030204" pitchFamily="18" charset="0"/>
                                </a:rPr>
                              </m:ctrlPr>
                            </m:accPr>
                            <m:e>
                              <m:r>
                                <a:rPr lang="en-US" b="0" i="1" smtClean="0">
                                  <a:solidFill>
                                    <a:srgbClr val="000000"/>
                                  </a:solidFill>
                                  <a:latin typeface="Cambria Math" panose="02040503050406030204" pitchFamily="18" charset="0"/>
                                </a:rPr>
                                <m:t>𝑘</m:t>
                              </m:r>
                            </m:e>
                          </m:acc>
                        </m:e>
                      </m:acc>
                      <m:r>
                        <a:rPr lang="en-IN" i="1">
                          <a:solidFill>
                            <a:srgbClr val="000000"/>
                          </a:solidFill>
                          <a:latin typeface="Cambria Math" panose="02040503050406030204" pitchFamily="18" charset="0"/>
                        </a:rPr>
                        <m:t>•</m:t>
                      </m:r>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𝑇</m:t>
                      </m:r>
                    </m:oMath>
                  </m:oMathPara>
                </a14:m>
                <a:endParaRPr lang="en-IN" dirty="0"/>
              </a:p>
            </p:txBody>
          </p:sp>
        </mc:Choice>
        <mc:Fallback xmlns="">
          <p:sp>
            <p:nvSpPr>
              <p:cNvPr id="309254" name="Object 6">
                <a:extLst>
                  <a:ext uri="{FF2B5EF4-FFF2-40B4-BE49-F238E27FC236}">
                    <a16:creationId xmlns:a16="http://schemas.microsoft.com/office/drawing/2014/main" id="{585646C9-59BE-6596-1E1D-CEB2322DF3EC}"/>
                  </a:ext>
                </a:extLst>
              </p:cNvPr>
              <p:cNvSpPr txBox="1">
                <a:spLocks noRot="1" noChangeAspect="1" noMove="1" noResize="1" noEditPoints="1" noAdjustHandles="1" noChangeArrowheads="1" noChangeShapeType="1" noTextEdit="1"/>
              </p:cNvSpPr>
              <p:nvPr/>
            </p:nvSpPr>
            <p:spPr bwMode="auto">
              <a:xfrm>
                <a:off x="2996324" y="2252663"/>
                <a:ext cx="2420937" cy="717374"/>
              </a:xfrm>
              <a:prstGeom prst="rect">
                <a:avLst/>
              </a:prstGeom>
              <a:blipFill>
                <a:blip r:embed="rId3"/>
                <a:stretch>
                  <a:fillRect/>
                </a:stretch>
              </a:blipFill>
              <a:ln>
                <a:solidFill>
                  <a:srgbClr val="0070C0"/>
                </a:solidFill>
              </a:ln>
              <a:effectLst/>
            </p:spPr>
            <p:txBody>
              <a:bodyPr/>
              <a:lstStyle/>
              <a:p>
                <a:r>
                  <a:rPr lang="en-IN">
                    <a:noFill/>
                  </a:rPr>
                  <a:t> </a:t>
                </a:r>
              </a:p>
            </p:txBody>
          </p:sp>
        </mc:Fallback>
      </mc:AlternateContent>
      <p:grpSp>
        <p:nvGrpSpPr>
          <p:cNvPr id="6" name="Group 38">
            <a:extLst>
              <a:ext uri="{FF2B5EF4-FFF2-40B4-BE49-F238E27FC236}">
                <a16:creationId xmlns:a16="http://schemas.microsoft.com/office/drawing/2014/main" id="{C73ED4C3-71D5-F8B4-85E5-04E1603D925A}"/>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67AF2ACA-EE3E-5D3B-2895-A86CC2C24B56}"/>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E8BF5F24-AED9-920D-3DEC-FCECFF7B5DBC}"/>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9F303118-A8A6-71E8-67E2-3E22743C9D6A}"/>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0C004271-EB00-BCFC-040F-36B9C5E23D4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22" name="Rectangle 11">
                    <a:extLst>
                      <a:ext uri="{FF2B5EF4-FFF2-40B4-BE49-F238E27FC236}">
                        <a16:creationId xmlns:a16="http://schemas.microsoft.com/office/drawing/2014/main" id="{2267A580-F398-E7CF-317A-7445379751B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B9816FFF-48A6-EC32-2C7A-244CDE8833F7}"/>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0B4E4DE5-D78F-D8AE-6FC8-5B30A07A7F2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D933839B-C872-31F0-D614-BE45D38BE6A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E442E24E-B257-DAEB-8C37-2AEC7F7CDC36}"/>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1E2255CD-E89D-107D-C3AF-DF643A5EA2E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E0F4572D-8662-E5F6-7250-043B0BC7ED5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ACA9D512-831C-9209-03DE-C55F2F858E42}"/>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861FB26F-4980-1D50-F58F-520EB219AE4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DE5F493F-35BF-D712-60B5-8AFB9828C06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6E98800E-7075-F829-A6EB-8C5D2A070217}"/>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EACD544F-42F6-AF70-9DE0-095FDD0C53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 name="Object 4">
                <a:extLst>
                  <a:ext uri="{FF2B5EF4-FFF2-40B4-BE49-F238E27FC236}">
                    <a16:creationId xmlns:a16="http://schemas.microsoft.com/office/drawing/2014/main" id="{FFE795FC-06E8-C78F-09B1-6C3A448FDC66}"/>
                  </a:ext>
                </a:extLst>
              </p:cNvPr>
              <p:cNvSpPr txBox="1"/>
              <p:nvPr/>
            </p:nvSpPr>
            <p:spPr bwMode="auto">
              <a:xfrm>
                <a:off x="2193925" y="5364163"/>
                <a:ext cx="3995738" cy="1189037"/>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𝑇</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den>
                      </m:f>
                      <m:r>
                        <a:rPr lang="en-IN" i="1">
                          <a:solidFill>
                            <a:srgbClr val="000000"/>
                          </a:solidFill>
                          <a:latin typeface="Cambria Math" panose="02040503050406030204" pitchFamily="18" charset="0"/>
                        </a:rPr>
                        <m:t>=</m:t>
                      </m:r>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d>
                        <m:dPr>
                          <m:begChr m:val="{"/>
                          <m:endChr m:val="}"/>
                          <m:ctrlPr>
                            <a:rPr lang="en-IN" i="1">
                              <a:solidFill>
                                <a:srgbClr val="000000"/>
                              </a:solidFill>
                              <a:latin typeface="Cambria Math" panose="02040503050406030204" pitchFamily="18" charset="0"/>
                            </a:rPr>
                          </m:ctrlPr>
                        </m:dPr>
                        <m:e>
                          <m:acc>
                            <m:accPr>
                              <m:chr m:val="⃗"/>
                              <m:ctrlPr>
                                <a:rPr lang="en-IN" i="1" smtClean="0">
                                  <a:solidFill>
                                    <a:srgbClr val="000000"/>
                                  </a:solidFill>
                                  <a:latin typeface="Cambria Math" panose="02040503050406030204" pitchFamily="18" charset="0"/>
                                </a:rPr>
                              </m:ctrlPr>
                            </m:accPr>
                            <m:e>
                              <m:acc>
                                <m:accPr>
                                  <m:chr m:val="⃗"/>
                                  <m:ctrlPr>
                                    <a:rPr lang="en-IN" i="1" smtClean="0">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𝛼</m:t>
                                  </m:r>
                                </m:e>
                              </m:acc>
                            </m:e>
                          </m:acc>
                          <m:r>
                            <a:rPr lang="en-IN" i="1">
                              <a:solidFill>
                                <a:srgbClr val="000000"/>
                              </a:solidFill>
                              <a:latin typeface="Cambria Math" panose="02040503050406030204" pitchFamily="18" charset="0"/>
                            </a:rPr>
                            <m:t>.</m:t>
                          </m:r>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𝑇</m:t>
                          </m:r>
                        </m:e>
                      </m:d>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𝑔</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𝑟</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r>
                            <a:rPr lang="en-IN" i="1">
                              <a:solidFill>
                                <a:srgbClr val="000000"/>
                              </a:solidFill>
                              <a:latin typeface="Cambria Math" panose="02040503050406030204" pitchFamily="18" charset="0"/>
                            </a:rPr>
                            <m:t>)</m:t>
                          </m:r>
                        </m:num>
                        <m:den>
                          <m:r>
                            <a:rPr lang="en-IN" i="1">
                              <a:solidFill>
                                <a:srgbClr val="000000"/>
                              </a:solidFill>
                              <a:latin typeface="Cambria Math" panose="02040503050406030204" pitchFamily="18" charset="0"/>
                            </a:rPr>
                            <m:t>𝜌</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𝐶</m:t>
                              </m:r>
                            </m:e>
                            <m:sub>
                              <m:r>
                                <a:rPr lang="en-IN" i="1">
                                  <a:solidFill>
                                    <a:srgbClr val="000000"/>
                                  </a:solidFill>
                                  <a:latin typeface="Cambria Math" panose="02040503050406030204" pitchFamily="18" charset="0"/>
                                </a:rPr>
                                <m:t>𝑝</m:t>
                              </m:r>
                            </m:sub>
                          </m:sSub>
                        </m:den>
                      </m:f>
                    </m:oMath>
                  </m:oMathPara>
                </a14:m>
                <a:endParaRPr lang="en-IN" dirty="0"/>
              </a:p>
            </p:txBody>
          </p:sp>
        </mc:Choice>
        <mc:Fallback xmlns="">
          <p:sp>
            <p:nvSpPr>
              <p:cNvPr id="2" name="Object 4">
                <a:extLst>
                  <a:ext uri="{FF2B5EF4-FFF2-40B4-BE49-F238E27FC236}">
                    <a16:creationId xmlns:a16="http://schemas.microsoft.com/office/drawing/2014/main" id="{FFE795FC-06E8-C78F-09B1-6C3A448FDC66}"/>
                  </a:ext>
                </a:extLst>
              </p:cNvPr>
              <p:cNvSpPr txBox="1">
                <a:spLocks noRot="1" noChangeAspect="1" noMove="1" noResize="1" noEditPoints="1" noAdjustHandles="1" noChangeArrowheads="1" noChangeShapeType="1" noTextEdit="1"/>
              </p:cNvSpPr>
              <p:nvPr/>
            </p:nvSpPr>
            <p:spPr bwMode="auto">
              <a:xfrm>
                <a:off x="2193925" y="5364163"/>
                <a:ext cx="3995738" cy="1189037"/>
              </a:xfrm>
              <a:prstGeom prst="rect">
                <a:avLst/>
              </a:prstGeom>
              <a:blipFill>
                <a:blip r:embed="rId5"/>
                <a:stretch>
                  <a:fillRect/>
                </a:stretch>
              </a:blipFill>
              <a:ln>
                <a:noFill/>
              </a:ln>
              <a:effectLst/>
            </p:spPr>
            <p:txBody>
              <a:bodyPr/>
              <a:lstStyle/>
              <a:p>
                <a:r>
                  <a:rPr lang="en-IN">
                    <a:noFill/>
                  </a:rPr>
                  <a:t> </a:t>
                </a:r>
              </a:p>
            </p:txBody>
          </p:sp>
        </mc:Fallback>
      </mc:AlternateContent>
      <p:sp>
        <p:nvSpPr>
          <p:cNvPr id="3" name="Rectangle 6">
            <a:extLst>
              <a:ext uri="{FF2B5EF4-FFF2-40B4-BE49-F238E27FC236}">
                <a16:creationId xmlns:a16="http://schemas.microsoft.com/office/drawing/2014/main" id="{35CD0073-3BE4-CC32-C741-9BC3C4884DDE}"/>
              </a:ext>
            </a:extLst>
          </p:cNvPr>
          <p:cNvSpPr>
            <a:spLocks noChangeArrowheads="1"/>
          </p:cNvSpPr>
          <p:nvPr/>
        </p:nvSpPr>
        <p:spPr bwMode="auto">
          <a:xfrm>
            <a:off x="879889" y="4755096"/>
            <a:ext cx="503855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dirty="0">
                <a:latin typeface="+mj-lt"/>
              </a:rPr>
              <a:t>The Fourier Conduction Equation</a:t>
            </a:r>
          </a:p>
        </p:txBody>
      </p:sp>
      <mc:AlternateContent xmlns:mc="http://schemas.openxmlformats.org/markup-compatibility/2006" xmlns:a14="http://schemas.microsoft.com/office/drawing/2010/main">
        <mc:Choice Requires="a14">
          <p:sp>
            <p:nvSpPr>
              <p:cNvPr id="4" name="Object 12">
                <a:extLst>
                  <a:ext uri="{FF2B5EF4-FFF2-40B4-BE49-F238E27FC236}">
                    <a16:creationId xmlns:a16="http://schemas.microsoft.com/office/drawing/2014/main" id="{9453D73D-C8BA-473E-2774-5E86D842E04F}"/>
                  </a:ext>
                </a:extLst>
              </p:cNvPr>
              <p:cNvSpPr txBox="1"/>
              <p:nvPr/>
            </p:nvSpPr>
            <p:spPr bwMode="auto">
              <a:xfrm>
                <a:off x="1600200" y="1309687"/>
                <a:ext cx="3352800" cy="105251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𝐻</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den>
                      </m:f>
                      <m:r>
                        <a:rPr lang="en-IN" i="1">
                          <a:solidFill>
                            <a:srgbClr val="000000"/>
                          </a:solidFill>
                          <a:latin typeface="Cambria Math" panose="02040503050406030204" pitchFamily="18" charset="0"/>
                        </a:rPr>
                        <m:t>=−</m:t>
                      </m:r>
                      <m:r>
                        <m:rPr>
                          <m:sty m:val="p"/>
                        </m:rP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𝑞</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𝑟</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𝑡</m:t>
                      </m:r>
                      <m:r>
                        <a:rPr lang="en-IN" i="1">
                          <a:solidFill>
                            <a:srgbClr val="000000"/>
                          </a:solidFill>
                          <a:latin typeface="Cambria Math" panose="02040503050406030204" pitchFamily="18" charset="0"/>
                        </a:rPr>
                        <m:t>)</m:t>
                      </m:r>
                    </m:oMath>
                  </m:oMathPara>
                </a14:m>
                <a:endParaRPr lang="en-IN" dirty="0"/>
              </a:p>
            </p:txBody>
          </p:sp>
        </mc:Choice>
        <mc:Fallback xmlns="">
          <p:sp>
            <p:nvSpPr>
              <p:cNvPr id="4" name="Object 12">
                <a:extLst>
                  <a:ext uri="{FF2B5EF4-FFF2-40B4-BE49-F238E27FC236}">
                    <a16:creationId xmlns:a16="http://schemas.microsoft.com/office/drawing/2014/main" id="{9453D73D-C8BA-473E-2774-5E86D842E04F}"/>
                  </a:ext>
                </a:extLst>
              </p:cNvPr>
              <p:cNvSpPr txBox="1">
                <a:spLocks noRot="1" noChangeAspect="1" noMove="1" noResize="1" noEditPoints="1" noAdjustHandles="1" noChangeArrowheads="1" noChangeShapeType="1" noTextEdit="1"/>
              </p:cNvSpPr>
              <p:nvPr/>
            </p:nvSpPr>
            <p:spPr bwMode="auto">
              <a:xfrm>
                <a:off x="1600200" y="1309687"/>
                <a:ext cx="3352800" cy="1052513"/>
              </a:xfrm>
              <a:prstGeom prst="rect">
                <a:avLst/>
              </a:prstGeom>
              <a:blipFill>
                <a:blip r:embed="rId6"/>
                <a:stretch>
                  <a:fillRect/>
                </a:stretch>
              </a:blipFill>
              <a:ln>
                <a:noFill/>
              </a:ln>
              <a:effectLst/>
            </p:spPr>
            <p:txBody>
              <a:bodyPr/>
              <a:lstStyle/>
              <a:p>
                <a:r>
                  <a:rPr lang="en-IN">
                    <a:noFill/>
                  </a:rPr>
                  <a:t> </a:t>
                </a:r>
              </a:p>
            </p:txBody>
          </p:sp>
        </mc:Fallback>
      </mc:AlternateContent>
      <p:sp>
        <p:nvSpPr>
          <p:cNvPr id="5" name="Oval 4">
            <a:extLst>
              <a:ext uri="{FF2B5EF4-FFF2-40B4-BE49-F238E27FC236}">
                <a16:creationId xmlns:a16="http://schemas.microsoft.com/office/drawing/2014/main" id="{6A543673-58ED-F000-5499-F169789B85DA}"/>
              </a:ext>
            </a:extLst>
          </p:cNvPr>
          <p:cNvSpPr/>
          <p:nvPr/>
        </p:nvSpPr>
        <p:spPr bwMode="auto">
          <a:xfrm>
            <a:off x="2941968" y="1371600"/>
            <a:ext cx="457200" cy="762000"/>
          </a:xfrm>
          <a:prstGeom prst="ellipse">
            <a:avLst/>
          </a:prstGeom>
          <a:noFill/>
          <a:ln w="22225" cap="flat" cmpd="sng" algn="ctr">
            <a:solidFill>
              <a:srgbClr val="FF0000"/>
            </a:solidFill>
            <a:prstDash val="sys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09254"/>
                                        </p:tgtEl>
                                        <p:attrNameLst>
                                          <p:attrName>style.visibility</p:attrName>
                                        </p:attrNameLst>
                                      </p:cBhvr>
                                      <p:to>
                                        <p:strVal val="visible"/>
                                      </p:to>
                                    </p:set>
                                    <p:anim calcmode="lin" valueType="num">
                                      <p:cBhvr additive="base">
                                        <p:cTn id="14" dur="500" fill="hold"/>
                                        <p:tgtEl>
                                          <p:spTgt spid="309254"/>
                                        </p:tgtEl>
                                        <p:attrNameLst>
                                          <p:attrName>ppt_x</p:attrName>
                                        </p:attrNameLst>
                                      </p:cBhvr>
                                      <p:tavLst>
                                        <p:tav tm="0">
                                          <p:val>
                                            <p:strVal val="#ppt_x"/>
                                          </p:val>
                                        </p:tav>
                                        <p:tav tm="100000">
                                          <p:val>
                                            <p:strVal val="#ppt_x"/>
                                          </p:val>
                                        </p:tav>
                                      </p:tavLst>
                                    </p:anim>
                                    <p:anim calcmode="lin" valueType="num">
                                      <p:cBhvr additive="base">
                                        <p:cTn id="15" dur="500" fill="hold"/>
                                        <p:tgtEl>
                                          <p:spTgt spid="30925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09251"/>
                                        </p:tgtEl>
                                        <p:attrNameLst>
                                          <p:attrName>style.visibility</p:attrName>
                                        </p:attrNameLst>
                                      </p:cBhvr>
                                      <p:to>
                                        <p:strVal val="visible"/>
                                      </p:to>
                                    </p:set>
                                    <p:anim calcmode="lin" valueType="num">
                                      <p:cBhvr additive="base">
                                        <p:cTn id="20" dur="500" fill="hold"/>
                                        <p:tgtEl>
                                          <p:spTgt spid="309251"/>
                                        </p:tgtEl>
                                        <p:attrNameLst>
                                          <p:attrName>ppt_x</p:attrName>
                                        </p:attrNameLst>
                                      </p:cBhvr>
                                      <p:tavLst>
                                        <p:tav tm="0">
                                          <p:val>
                                            <p:strVal val="#ppt_x"/>
                                          </p:val>
                                        </p:tav>
                                        <p:tav tm="100000">
                                          <p:val>
                                            <p:strVal val="#ppt_x"/>
                                          </p:val>
                                        </p:tav>
                                      </p:tavLst>
                                    </p:anim>
                                    <p:anim calcmode="lin" valueType="num">
                                      <p:cBhvr additive="base">
                                        <p:cTn id="21" dur="500" fill="hold"/>
                                        <p:tgtEl>
                                          <p:spTgt spid="309251"/>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ppt_x"/>
                                          </p:val>
                                        </p:tav>
                                        <p:tav tm="100000">
                                          <p:val>
                                            <p:strVal val="#ppt_x"/>
                                          </p:val>
                                        </p:tav>
                                      </p:tavLst>
                                    </p:anim>
                                    <p:anim calcmode="lin" valueType="num">
                                      <p:cBhvr additive="base">
                                        <p:cTn id="2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ppt_x"/>
                                          </p:val>
                                        </p:tav>
                                        <p:tav tm="100000">
                                          <p:val>
                                            <p:strVal val="#ppt_x"/>
                                          </p:val>
                                        </p:tav>
                                      </p:tavLst>
                                    </p:anim>
                                    <p:anim calcmode="lin" valueType="num">
                                      <p:cBhvr additive="base">
                                        <p:cTn id="3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251" grpId="0"/>
      <p:bldP spid="309254" grpId="0" animBg="1"/>
      <p:bldP spid="2" grpId="0"/>
      <p:bldP spid="3" grpId="0"/>
      <p:bldP spid="5" grpId="0" animBg="1"/>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4931</TotalTime>
  <Words>2392</Words>
  <Application>Microsoft Office PowerPoint</Application>
  <PresentationFormat>On-screen Show (4:3)</PresentationFormat>
  <Paragraphs>197</Paragraphs>
  <Slides>32</Slides>
  <Notes>0</Notes>
  <HiddenSlides>0</HiddenSlides>
  <MMClips>0</MMClips>
  <ScaleCrop>false</ScaleCrop>
  <HeadingPairs>
    <vt:vector size="8" baseType="variant">
      <vt:variant>
        <vt:lpstr>Fonts Used</vt:lpstr>
      </vt:variant>
      <vt:variant>
        <vt:i4>17</vt:i4>
      </vt: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51" baseType="lpstr">
      <vt:lpstr>Arial</vt:lpstr>
      <vt:lpstr>Baguet Script</vt:lpstr>
      <vt:lpstr>Blackadder ITC</vt:lpstr>
      <vt:lpstr>Calibri</vt:lpstr>
      <vt:lpstr>Cambria Math</vt:lpstr>
      <vt:lpstr>CMBX12</vt:lpstr>
      <vt:lpstr>CMR12</vt:lpstr>
      <vt:lpstr>CMTI12</vt:lpstr>
      <vt:lpstr>CommercialScript BT</vt:lpstr>
      <vt:lpstr>Curlz MT</vt:lpstr>
      <vt:lpstr>Segoe Script</vt:lpstr>
      <vt:lpstr>Symbol</vt:lpstr>
      <vt:lpstr>Tempus Sans ITC</vt:lpstr>
      <vt:lpstr>Times New Roman</vt:lpstr>
      <vt:lpstr>Times-Bold</vt:lpstr>
      <vt:lpstr>Times-Italic</vt:lpstr>
      <vt:lpstr>Times-Roman</vt:lpstr>
      <vt:lpstr>Blank Presentation</vt:lpstr>
      <vt:lpstr>Bitmap Image</vt:lpstr>
      <vt:lpstr>Formulation of Convection Heat Transfer</vt:lpstr>
      <vt:lpstr>Pre Newton Era</vt:lpstr>
      <vt:lpstr>Newton in Deep Contemplation</vt:lpstr>
      <vt:lpstr>Genesis of Newton’s Law of Cooling – Part 1</vt:lpstr>
      <vt:lpstr>Fourier's Interpretation of Newton’s Experience</vt:lpstr>
      <vt:lpstr>From Newton (1701) to Fourier (1822)</vt:lpstr>
      <vt:lpstr>Newtons Law of Cooling by Fourier</vt:lpstr>
      <vt:lpstr>Joseph Fourier: The Physicist</vt:lpstr>
      <vt:lpstr>Post Fourier Research on Newton’s Law of Cooling</vt:lpstr>
      <vt:lpstr>Post Fourier Research on Newton’s Law of Cooling</vt:lpstr>
      <vt:lpstr>Post Fourier Research on Newton’s Law of Cooling</vt:lpstr>
      <vt:lpstr>Post Fourier Research on Newton’s Law of Cooling</vt:lpstr>
      <vt:lpstr>Post Fourier Research on Newton’s Law of Cooling</vt:lpstr>
      <vt:lpstr>Boussinesq’s Discussion</vt:lpstr>
      <vt:lpstr>Similitude Centric Analytical Convective Heat Transfer</vt:lpstr>
      <vt:lpstr>Analysis of Heat Transfer in Equilibrium Layer</vt:lpstr>
      <vt:lpstr>Estimation of Heat Transfer Coefficient</vt:lpstr>
      <vt:lpstr>In search of A Dimensionless Parameter for Convection </vt:lpstr>
      <vt:lpstr>PowerPoint Presentation</vt:lpstr>
      <vt:lpstr>20th Century Convective Heat Transfer</vt:lpstr>
      <vt:lpstr>20th Century Convective Heat Transfer</vt:lpstr>
      <vt:lpstr>20th Century Convective Heat Transfer</vt:lpstr>
      <vt:lpstr>PowerPoint Presentation</vt:lpstr>
      <vt:lpstr>Fourier’s Energy Balance Equation </vt:lpstr>
      <vt:lpstr>20th Century Thermal Energy Balance Equation for A Control Mass</vt:lpstr>
      <vt:lpstr>The Rate of Change in Energy of A Control Mass</vt:lpstr>
      <vt:lpstr>Additional Action (Energy) Term by Fourier</vt:lpstr>
      <vt:lpstr>PowerPoint Presentation</vt:lpstr>
      <vt:lpstr>The Thermal Energy Balance Equation</vt:lpstr>
      <vt:lpstr>Energy Balance for a Differential Element by Fourier</vt:lpstr>
      <vt:lpstr>PowerPoint Presentation</vt:lpstr>
      <vt:lpstr>Fourier’s Constitutive Equation for  the Heat Flux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Science Lead to Development of Civilization</dc:title>
  <dc:creator>P.M.V.S</dc:creator>
  <cp:lastModifiedBy>P M V Subbarao</cp:lastModifiedBy>
  <cp:revision>469</cp:revision>
  <cp:lastPrinted>2002-07-26T02:11:33Z</cp:lastPrinted>
  <dcterms:created xsi:type="dcterms:W3CDTF">2002-07-26T01:39:54Z</dcterms:created>
  <dcterms:modified xsi:type="dcterms:W3CDTF">2026-01-10T04:57:17Z</dcterms:modified>
</cp:coreProperties>
</file>