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3"/>
  </p:notesMasterIdLst>
  <p:sldIdLst>
    <p:sldId id="1559" r:id="rId2"/>
    <p:sldId id="1492" r:id="rId3"/>
    <p:sldId id="257" r:id="rId4"/>
    <p:sldId id="258" r:id="rId5"/>
    <p:sldId id="259" r:id="rId6"/>
    <p:sldId id="1495" r:id="rId7"/>
    <p:sldId id="1466" r:id="rId8"/>
    <p:sldId id="1493" r:id="rId9"/>
    <p:sldId id="261" r:id="rId10"/>
    <p:sldId id="262" r:id="rId11"/>
    <p:sldId id="1494" r:id="rId12"/>
    <p:sldId id="1574" r:id="rId13"/>
    <p:sldId id="1497" r:id="rId14"/>
    <p:sldId id="1496" r:id="rId15"/>
    <p:sldId id="1498" r:id="rId16"/>
    <p:sldId id="1501" r:id="rId17"/>
    <p:sldId id="1499" r:id="rId18"/>
    <p:sldId id="1500" r:id="rId19"/>
    <p:sldId id="1482" r:id="rId20"/>
    <p:sldId id="1483" r:id="rId21"/>
    <p:sldId id="263" r:id="rId22"/>
    <p:sldId id="264" r:id="rId23"/>
    <p:sldId id="265" r:id="rId24"/>
    <p:sldId id="272" r:id="rId25"/>
    <p:sldId id="297" r:id="rId26"/>
    <p:sldId id="1568" r:id="rId27"/>
    <p:sldId id="1570" r:id="rId28"/>
    <p:sldId id="1571" r:id="rId29"/>
    <p:sldId id="1572" r:id="rId30"/>
    <p:sldId id="1575" r:id="rId31"/>
    <p:sldId id="1576" r:id="rId32"/>
    <p:sldId id="1582" r:id="rId33"/>
    <p:sldId id="1583" r:id="rId34"/>
    <p:sldId id="1584" r:id="rId35"/>
    <p:sldId id="1585" r:id="rId36"/>
    <p:sldId id="1577" r:id="rId37"/>
    <p:sldId id="1578" r:id="rId38"/>
    <p:sldId id="1586" r:id="rId39"/>
    <p:sldId id="1587" r:id="rId40"/>
    <p:sldId id="1588" r:id="rId41"/>
    <p:sldId id="1589" r:id="rId42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66FF"/>
    <a:srgbClr val="FF33CC"/>
    <a:srgbClr val="000099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235" autoAdjust="0"/>
    <p:restoredTop sz="93917" autoAdjust="0"/>
  </p:normalViewPr>
  <p:slideViewPr>
    <p:cSldViewPr>
      <p:cViewPr varScale="1">
        <p:scale>
          <a:sx n="69" d="100"/>
          <a:sy n="69" d="100"/>
        </p:scale>
        <p:origin x="11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2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3T04:38:09.1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17879 4051 1123 0,'-26'30'0'0,"-5"-15"0"0,14 13-4 0,3-3 3 0,-2-1-8 0,-1 0 16 0,0-2-5 0,1 6 7 0,-2-1-10 0,-2-4 1 0,1 2 4 0,-2 1-4 0,-2-1-10 16,-1 5 10-16,0 2-9 0,1 1 11 0,2 2 3 0,-1 3-6 0,2-3 10 0,0 2-11 0,2 0-3 15,-1-2 8-15,-3 6-4 0,4-2 7 0,-3 3 5 0,0-1-20 16,3 0 13-16,-1 2-14 0,-2 0 10 0,4 0 5 16,-4 0-13-16,1 2 13 0,1-4 1 0,-2 1-4 15,4 0 6-15,-2-3-8 0,-1 3-8 0,3-2 12 16,1 2-5-16,2-2 7 0,3-3 5 0,-2 3-15 0,5 1 9 15,2 3-12-15,0 1 3 0,0 2 5 16,-4-2-2-16,3 4 3 0,-5 0 3 0,1 3-5 16,6-1 1-16,-4 3-2 0,2-2-1 0,-1 2 2 0,-1 1-2 0,-2-4 3 15,2 3 5-15,-1-7-4 0,1 1 6 0,0-1-7 16,0 2-5-16,2 4 9 0,-1-1-7 0,2 2 8 16,-1-2-7-16,2-1 1 0,-1 0 6 0,3-3-4 15,-1 3-6-15,3 1 10 0,-1-2-6 16,4 3 8-16,1-1-3 0,0 1-1 0,2 0 2 0,0 0-2 0,1-2-3 15,-2 3 7-15,0-1-8 16,0 0 8-16,1 2 5 0,-2-3-6 0,2 0 7 0,-3-2-9 0,3-2-4 16,-3 2 10-16,2-1-11 0,0 1 9 15,2-1-8-15,-3-1 6 0,3 0 5 0,2-3-4 16,-3 4-13-16,4-3 16 0,-2 1-12 0,1 1 14 16,1-1-4-16,0 1-2 0,2 0 13 0,-3-3-11 15,0 2-6-15,-2-2 10 0,0 4-13 0,0-2 14 16,-3-2-9-16,1 4 4 0,4-2 5 0,-5-2-4 15,5 4-10-15,-3-3 19 0,-1 0-4 0,3 0 11 16,-1-3-1-16,0 2-7 0,1 0-3 0,0-3 0 16,-1 0-7-16,5 0 8 0,0-3 1 0,4 3 2 0,-1-3-5 15,0 3-3-15,-3-4-2 0,4-2 3 0,0 2 4 16,-2-3-8-16,4 0-4 0,-3 2 1 16,2-3 7-16,-1 3-7 0,1-3 9 0,-1-1-11 0,3 2-6 0,-2-1 15 15,0 0-4 1,-3 0 9-1,0 1-17-15,2 1 5 0,-1-3-5 0,2 1 8 0,0-3 5 0,-2-3-10 0,-1 0 8 0,2-2-7 16,1 0 7-16,0-2 4 0,4-3 2 0,-2-2 2 0,5-4 12 0,4-1-6 0,-2-2 3 0,1-4-2 16,0-1 12-16,2-2-19 0,-2-3 4 15,1-2-9-15,2-2 2 0,-1-3-5 0,1-2-4 0,-1-3 1 16,6-1-2-16,8-2-6 0,4-2 4 0,4-2-5 16,0-2-7-16,-7-3 12 15,-2 0-2-15,-1-2 6 0,-3-1-13 0,-4-1 5 0,1-1-3 16,3-2 4-16,4 1-3 0,7-1 2 0,-1-3 3 15,-4 3 0-15,-4-3-2 0,-7 0-3 0,2 1 0 0,-7-3 0 0,3 1 1 16,-3-1-6-16,2-4-3 16,1-1 1-16,-2-2 8 0,6-5-13 0,0 0 8 0,-3-3-10 0,3 2 3 0,-2-3 10 15,-8 2-8 1,2 1 10-16,-2-1 3 0,-4-1 1 0,1 7 5 0,-3-1-5 0,1 1-1 0,1 0-2 16,-3-1 0-16,1 0 1 15,-4 4 2-15,0 0-7 0,2 0 4 0,-3 2-5 16,4-3 6-16,2-3-1 0,0-3 4 0,3 1-3 15,1-3 2-15,-1-3-4 0,-2 1-3 0,1-6 3 16,-4-3 7-16,1 3-9 0,0-6 6 0,-1-2-6 0,-1 0 3 16,2-5-6-16,-3 1-2 0,1-1 0 0,-2 2 6 0,-3-6-2 15,1 3 3-15,-3 4-3 0,0 0 2 0,1-2-1 0,-4 3-1 0,-3-3 2 16,1-1 7-16,1 0-12 0,-1 1 3 0,-3 1-7 16,-1-2 9-16,-1-4-13 0,-2 0 1 0,2-2-6 15,-1-1 1 1,0 3-2-16,-1-6 1 0,-2 4 0 0,2-2 7 15,-1-3-1-15,-1 8 2 0,1 0-1 0,-4 2 3 0,2 2 9 0,-2 0 0 16,-2 3 2-16,-1 0 2 0,-1 3-2 16,0 1 3-16,-4 0-2 0,-1 1-1 0,0-1 5 15,-1 3-11-15,1 2 8 0,0 3-1 0,-3 0-3 16,-4 3 6-16,-2 2-8 0,-2-3-5 0,6 1-8 16,-6 0-11-16,7 1 6 0,-6 3 1 0,-3-1-7 15,5 4 14-15,-3-2-12 0,3 3 19 0,-3-2-8 16,-1 0 4-16,0 3-5 0,-2 2 6 0,-3 2-1 15,0 1 0-15,-5 6-1 0,6 0 4 0,3 6 8 16,0 3-1-16,1 4 4 0,-3 2 0 0,3 2 1 16,1-1-1-16,3 5 0 0,-3 0-6 0,-1 0 3 0,-1 4-4 15,-7 0 4-15,2 0 4 0,0 2-5 0,-4-2 3 16,4-1-5-16,-3 0-7 0,2-2 10 0,4 1 2 16,-1-4 4-16,3 4 4 0,-3-2-11 0,-3-1 4 15,-1-3-5-15,-3-3 1 0,-1-2 5 0,0-1-6 16,4 1 5-16,3-3-1 0,4-1-12 0,3-2 0 0,2-1-8 15,1 1-23-15,0 1-2 0,1 3-17 0,-1 4 9 16,3 2-10-16,0 2-29 0,-3 2 2 0,-1 4-20 16,-2 0-53-16,-1 3-51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3T04:16:58.4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5084 7431 888 0,'20'-1'34'0,"-1"-2"-28"0,0 1-6 0,1 1 0 0,3 0 0 0,-4-2-1 0,2 0 8 0,2 0-4 0,-5-2 0 0,7 0 7 0,-4 3-10 15,0 0 9-15,-1 1-7 0,0-2-2 0,-2-1 4 0,2 1-4 0,0 3-15 0,1-1 20 0,0 3-14 16,-1 0 18-16,2-1-2 0,0-1-10 0,2 2 7 0,-4-1-10 0,3 1 1 0,0 0 4 0,-2-1-1 0,7 1 3 0,-5 1 4 0,5-2-3 16,0-1 0-16,-4 0-3 0,1-2-13 0,-1 0 24 15,0 0-8-15,1 0 16 0,-1 2 1 0,1 0-10 16,1 0 9-16,0-1-11 0,1 1-3 0,-7-2 8 16,5 2-15-16,-3 0 13 0,2-2 0 0,5 2-3 0,0-1 5 15,1 0-9-15,-3 0-8 0,1 1 7 0,-1-1-2 16,0 0 2-16,0-1-2 0,-3-1 1 0,2 2 5 0,0 2-3 15,-2 1-6-15,2-2 5 0,-2-1-4 16,-1-3 5-16,2 0 2 0,0 3-3 0,5 1 9 0,3-1-8 16,0-1 5-16,-1-1 11 0,-6-2-11 0,1 0 13 15,2 3 0-15,-3 0-14 0,3 1 9 0,-2-1-14 16,0 2-5-16,-1 1 11 0,2 0-12 16,1-1 12-16,-5 1-5 0,5-1-3 15,-2-1 7-15,-1 1-8 16,-1 0-4-16,1 0 7 0,-1 0-4 0,-2-1 6 0,4 1 4 0,-3 0-10 0,1 0 5 0,-2 2-7 15,2 0-4-15,3 2 9 16,-1 4-9 0,2-4 10-16,0 5 4 0,-7-4-7 15,2-3 11-15,7 2-12 0,-2-4-1 0,4-1 9 0,0 0-4 0,-6 0 7 16,6 1-9-16,-2 2 3 0,1 0 1 0,2 0 1 0,1-2-6 0,-1 0 8 0,-1 0-10 0,-4 0 10 16,-5-1 1-16,10 1-5 0,-1-1 8 0,1 0-8 0,4 3 2 0,-11-4-4 15,0 2-1-15,0 1-1 0,0-2-1 0,-1 3 7 16,-2-2 0-16,3 0 2 0,1 1-6 0,-1 0 3 15,-1 1-7-15,-3 1 4 0,4-1-2 0,0-2 1 0,2 1 7 16,4-1-6-16,-7 0-3 0,2 0 7 16,-1 0-7-16,2 0 8 0,0 2 0 0,-4 0-6 0,2 0 2 15,-1-1-4-15,-2 1-8 0,2 0 10 16,2 0-1-16,-4 1 5 0,5-2 0 0,2 1-4 0,-2-1 2 16,0-1-2-16,-2 0-3 0,1 0 6 0,-3 0-7 0,2 0 5 15,3 1-4-15,-4 0 2 0,1 2 4 0,5 1-2 16,-4-1-5-16,0 0 6 0,-2 0-9 0,5-1 9 15,1 1 5-15,2-1-8 0,4-1 10 16,-6-1-10-16,1 0 9 0,-1 1-8 0,0 0-2 0,4 2-1 16,-1 0 3-16,-2 0 1 0,2-1 1 0,-1 0 2 15,-1-1-1-15,6 1-4 0,0 0-1 0,-6-1 0 16,5 0 4-16,-5-1-2 0,3 0 0 16,-2 2-1-16,-2 0 12 0,5 2-14 0,-4-2 7 0,4-1-10 15,5 2 12-15,-4-2-8 0,5-1 3 0,-5 1-5 0,-1-1-1 0,3 1 6 16,-5 0-3-16,2 1 5 0,-1 0 2 0,1 0-7 15,2 2 5-15,1 0-6 16,0-1 3-16,1 0 1 0,-4-1-4 0,1-2 3 0,-1 2 4 16,1 0-4-16,-2 2 6 0,1 0-7 0,-5 2 6 0,1-3-6 15,3 2-6-15,1 0 3 0,1-3 6 16,6 2 0-16,-5-3 9 0,1 0-9 0,0 2-4 16,-3-3 1-16,2 3-3 0,-1-2 4 0,-2-1 11 15,2 0-11-15,3 1 4 0,1-1-8 0,1 0-4 0,2 0 9 0,-8-1-6 0,3 0 7 16,-1 1 3-16,0 0-6 15,-1 1 6-15,0 1-7 0,-1 0 5 0,2-1-4 0,5 0-2 16,0-1-1-16,4 0 8 0,-6 0-1 16,-2 0 2-16,-1 0-4 0,0 1-9 0,2 0 11 0,-1 1-3 0,3 2 5 15,-5-2-4-15,5-2-1 16,0 0 1-16,-3-3-1 0,5-1 0 0,-6 3 0 16,2 0-5-16,-2 1 3 0,-1 0 0 0,1 0 3 15,-3-1 4-15,7 0-2 0,3-1-5 0,-2-2 2 0,6 2-6 0,-7 0 6 0,-1-1 4 16,-4 1-4-16,0-1 7 0,-2 1-8 0,4 1-1 0,-1-1 2 31,1 0-7-31,0-1 7 0,-1-1 3 0,4 1-3 0,-4-1 6 0,0 2-7 0,-2 0-11 16,1 2 16-16,1-1-12 15,-1 0 13-15,0-1-4 0,0-1-1 0,-1 2 6 0,1-1-6 0,4 1-12 0,0-1 15 16,-1 0-3-16,-3 1 7 0,-2 0 0 0,3 1-7 16,4 0 1-16,-2-1-4 0,-1-1-6 15,1 1 12-15,-4-1-7 16,3 0 8-16,2 2 0 0,-1-1-5 0,-4-1 1 0,-1 1-2 15,3 1-8-15,1-2 14 0,1 3-4 0,1-1 6 16,2 0-3-16,2 0-3 0,3-3 4 0,-5 2-5 16,2 0 6-16,-4 1-7 0,0-1-4 0,1 0 0 0,2-1 9 0,1 1-3 15,-1-2 10-15,2 0-10 16,-2 1-1-16,0-2 1 0,-1 1-5 0,-1 1 5 0,-2 1 0 0,1 0 1 16,0 0 3-16,3-2-3 0,2 0 6 0,3 0-4 15,2-1-6-15,-3 3 2 16,-2 0 6-16,-3 1-2 0,1 0 13 0,0 0-14 0,4 0-10 0,0 0 17 15,1-2-12-15,0-2 15 0,-4 1-9 0,-2 0-3 0,-2 3 1 0,-3 1-1 16,4 0 8-16,-1 0-10 16,5-1-4-16,-2 0-1 0,2-2 7 0,-3 0 0 0,2-1 11 0,-4 0-11 0,1 2-9 15,-2 1 18-15,0 1-8 0,3 2 14 0,0-2-11 16,1 0 4 0,0-1-4-1,-1 1 5-15,-1-1 0 0,-1 0-9 0,-3 2-1 0,-1-1-1 0,5 2 10 0,-2-2-6 16,0-1 6-16,2 0-8 0,3 0-8 0,2-1 15 15,3 1-8-15,-3-1 9 0,-3 0-8 0,1 2 2 16,3 0 6-16,-9 1-3 0,7-1-6 0,2-2 8 0,-1 0-10 16,9-1 10-16,-8-2-4 0,-2 4-1 0,2 0 10 15,-4 1-9-15,5 2-3 0,-3-4 7 0,4 0-9 16,-1-2 8-16,3 0-5 0,-2 3 3 0,-2 0 1 0,-2 0-1 0,-2 3-7 0,2-3 9 16,1 0-6-16,-1-1 8 0,2 0 1 0,1 0-6 15,0 1 11-15,-3 0-10 0,1 1 9 16,0 2 4-16,2 0-3 15,2-3 4-15,-2 1-2 0,4-1-1 0,-1-3 0 0,2 3-1 16,-1 0-10-16,0 3 4 0,-1-1-10 16,0 0 7-16,2-2 2 0,-2-1-3 0,3 0 8 15,-4 1-9-15,2 1 10 0,-3 2-15 0,1 0 6 0,-1-2-8 16,-1-1 4-16,7-1 1 0,-6 0 0 0,6 1 2 16,-4 3-2-16,-5-2 0 0,2 2-7 0,-2-1 5 15,0-2 6-15,-4 1-2 0,-3-1 7 0,0-1-8 16,-4 1-5-16,0 0 8 0,0 0-4 0,-8 0 7 15,0 0-1-15,-2 2 2 0,1-1 5 0,-4 0-4 16,5 0 3-16,-8-1-9 0,-2 0-1 0,-3-1-2 0,-3 0 7 0,7 1-5 16,-6 0 2-16,2-2-3 0,-2 1-8 0,0-1 13 15,1-1-5-15,-2 2 9 0,1-1-4 0,-2 0-5 16,0 1 3-16,-3 0-4 0,0-1 4 0,-1 1-2 16,-1-1-3-16,-2-1 2 0,-1 2 6 0,-1-2-4 15,1 2 8-15,-2 0-8 0,1-1 0 0,-3 2-1 16,0 0-4-16,0 0 1 0,0 0 0 0,0 0 0 15,0 0-2-15,0 0-4 0,0 0-22 0,0-1-20 16,0 0-39-16,0 1 10 0,0 0-91 0,0 0-141 16,-1 0-65-16</inkml:trace>
  <inkml:trace contextRef="#ctx0" brushRef="#br0" timeOffset="2639.76">5086 4333 381 0,'-5'-4'37'0,"-2"0"75"0,1 0-80 15,0 2-10-15,0-2-7 0,3 3 1 16,1-1-2-16,-3 2-17 0,5 0 12 0,0 0-15 15,0 0 0-15,0 0 14 0,0 0-8 0,0 0 12 16,0-1-12-16,0 0-11 0,0 0 0 0,0 0-5 16,0 0-13-16,-7-26 24 0,7 24-10 0,0-2 15 15,1 1 4-15,2 2-4 0,-3 2 3 0,0 0-5 16,0-1-6-16,0 0 13 0,0 0-11 0,0 0 13 16,0 0-2-16,0 0-3 0,0 0 10 0,0 0-8 0,1 0 7 15,-1 0-9-15,1 0-2 0,0 0-2 0,0 0 2 16,0 0-1-16,0 0 9 0,1 0-8 0,-1 0 0 0,-1 0 12 15,1 0-12-15,0 1 14 0,1 0-8 0,26-4-3 16,-19 6 5-16,-4-1-5 0,2-2-3 0,-1 2 9 16,-2 2-9-16,2-2 9 0,-1 5-2 0,3-6 11 15,-4-3 3-15,2 4-1 0,4-1-11 0,-1 2 25 16,4 6-11-16,-2-5 15 0,-5-1-11 0,3-2-13 16,-3-2 8-16,6 3-11 0,1-1-10 0,2 1 15 15,2-1-15-15,1 0 18 0,0 1-8 0,1 0-12 0,2 2 9 16,-2-1-11-16,3-2-4 0,-2-1 13 0,2-1-8 15,-2 4 10-15,3-2-5 0,-3 1-2 0,1 3-1 16,1-2-1-16,0 3-12 0,0-1 16 0,-1-4-5 16,-2 3 9-16,4-1-4 0,2 0 5 0,2 2 2 0,2-5-3 15,-1 1-14-15,2-3 18 0,-2 0-13 0,1 1 17 16,1-3-2-16,-2 5-5 0,1-1 11 0,0 1-12 16,3 1-12-16,1 0 15 0,-3-1-12 0,6 0 13 15,-10-3-14-15,9-1 3 0,3 1 6 0,-2-3-2 16,7 4 2-16,-8 2-3 0,2 0-9 0,-5 0 6 0,3-2 5 15,-2 2-3-15,0-4 6 0,3-2-9 0,0 5-12 16,3-1 17-16,3-1-9 0,-2 3 11 0,-1-1-6 16,0-2 0-16,0 3 6 0,-1 0-4 15,0 0-10-15,-1 0 13 0,1-2-11 0,4 1 13 0,-2-1-4 0,3-1-3 16,-1 2 6-16,-2-4-6 0,-2 5-6 16,0-3 6-16,3 2-6 0,-4 1 6 0,1-1 0 0,2 1 0 15,-2-2 3-15,6-2-3 0,4 4-8 16,-5-1 9-16,6 1-8 0,-5-1 9 0,-2 1 2 15,2-1-3-15,0 1 6 0,-1-1-7 0,2-1-10 0,1 1 14 16,1 1-11-16,0 2 14 0,4-1-2 0,-7 0-6 16,0-1 6-16,-6-1-8 0,0 0-8 0,6 0 17 0,1-7-11 15,7 3 12-15,-2 4-2 0,1-2 3 0,-2 4 8 16,-2-1-8-16,2-1-15 0,-1 1 15 0,0 0-10 16,1-1 13-16,-2-3-10 0,3-1 4 15,1 0-2-15,-3 3 2 0,-1 4-9 0,-1 2 6 16,-4-3-9-16,0-1 8 0,-3-4 2 0,5 4-3 0,1 0 7 15,1 2-7-15,2-1 3 0,-3-1-2 0,-3 0 1 16,-3 0-2-16,3 0 5 0,1 0 5 0,-6 0 0 0,6 2 2 16,-7-5-3-16,4 1-7 0,4-3 3 0,-5 3-4 15,3 2 8-15,-2-2-5 0,-2 3 3 0,-1-3-3 16,1 0 0-16,-1-1-4 0,7 0-3 16,3 3 2-16,-3-1 5 0,2 0-5 0,-3-1 7 0,-3-2-8 15,3 4 2-15,-1 0 3 0,-3-3-2 0,3 2 4 16,0 1-5-16,2-1 0 0,0 4-4 0,2-1 3 0,-4-3-5 0,-1 2 8 15,0-3-2-15,1 2 6 0,-2 0-2 0,1 0-1 16,6 1 2-16,-3 0-3 16,1 0-6-16,4-2 7 0,-3-1-3 0,0 1 4 15,2 0-1-15,-4 3-3 0,3 0 2 0,-3-7-2 16,-3 2-3-16,3 3 3 0,-4-3-3 0,3 5 3 0,3 1 1 0,-4-3-1 16,-2 1 1-16,2 1-1 0,-1-2-8 0,-3 0 8 15,-1 2-4-15,5 0 6 0,-2-1 3 0,5 1-5 0,2 1 6 16,-3-3-6-1,1 4-15-15,-5-1 19 0,7-3-6 0,-2 4 10 0,-4-2 3 0,3-1-16 0,-4 2 7 16,2-4-9-16,4-1 2 0,0 2 8 16,-2 0-8-16,0 1 9 0,2 3 0 0,-2-1 1 0,-1-6 0 0,6 2-2 15,3-2-8-15,3 1 5 0,3 4 0 16,-5-1 3-16,-2 3 6 0,-2-2-12 0,2-1 8 16,2 0-9-16,-1-5 13 0,1 3-9 0,0-1 0 15,-2-2-4-15,-4 4 4 0,2-1 0 16,-4 1 5-16,1 2-5 0,3-3-17 0,7 1 26 0,0 0-17 0,4 0 21 0,-2 2-7 15,-8-2-7-15,4 1 6 0,-4-1-8 0,-2 0-5 16,9 3 12-16,-4-4-7 0,5 1 9 0,2-1-5 16,-9-2-1-1,3 2 0-15,-5 0 0 0,0 1-7 0,10 1 10 0,-2-1-4 16,2-1 4-16,-1-1-3 0,-4 1-1 0,-4 3 5 16,1 0-5-16,-4 1-1 0,4 0 4 0,0-3-7 0,0 0 6 0,4 1 1 0,-10 1-3 15,-1 0 10-15,-2 4-10 0,2 0-13 0,-2 0 21 16,-2-2-15-1,6-1 18-15,2-1-2 0,2-2-11 0,1 1 8 0,-4 0-9 0,-6 5-2 0,1 0 11 16,-7-2-5-16,8 1 8 16,-2-4-4-16,4-1-3 0,0 0 3 0,-3 0-3 15,2-5 5-15,-5 5-6 0,1 2 3 0,-6 1-4 0,-1-1 1 16,7 1-2-16,-3-3-1 0,7-3 1 0,-4 2-1 0,1-3 6 0,1-2-5 16,-4 5 5-1,4 2 4-15,-8-2-6 0,1 3 10 0,2 1-9 16,-4-1 1-16,6 0 16 0,-2-8-12 0,0 0 14 0,6 0-13 0,-7 2 3 0,5 4 2 15,-1 0-1-15,-3 1-9 0,-1 0 7 16,-2-1-2-16,3-3 5 16,-1 2-7-16,7 0-3 0,-4-4-3 0,3 3 1 0,7-2-11 0,-5 1 20 15,7 1-10-15,-4 2 14 0,0 0-11 0,-3-2-3 0,4 1 4 0,-2-1-4 16,0-3 8-16,4 5-10 0,-2-3 5 16,5 2-6-16,-3 1 3 0,-4-3 0 15,-6 3 0-15,6 0-1 0,0-1-10 0,7 2 13 0,12-1-7 0,-8 0 11 0,1 0 3 16,-4 2-10-16,-9 2 4 0,8-2-7 0,-3 3 2 15,5-1 4-15,5-3-6 0,-4 3 5 0,4-2 3 0,-6 0-3 16,5 4 4-16,-5-3-5 16,3-2 1-16,6 2 4 0,-1-4-4 15,5 0 3-15,-3 2-10 0,-5-1 6 0,4 7 4 16,-4-5 0-16,-2-1 6 0,4 0-11 16,-6-4 3-16,1 3-5 0,-3 2 2 0,3 0 1 15,-3 2 0-15,6 2 1 0,3-4-1 0,-1 0 0 16,7-2-3-16,-10 0 3 0,2 1 2 0,0-2 0 15,-3 1 3-15,4-1-2 0,-4-2 4 0,0 3-8 16,-2-2 8-16,-2-2-8 0,-3 6 1 0,1-1 1 0,0 0-3 16,-1-3 2-16,6-2-9 0,-2-1 13 15,-1 0-11-15,-2 4 12 0,2 2-5 0,-4 0 2 0,0 3 4 16,0-5-3-16,-5 0-7 0,5-4 7 0,-2-1 1 16,2 5 3-16,-7-4-9 0,-2 4 4 0,-1-1-6 15,4 1 5-15,-7 0-11 0,2 2 12 0,-2 2-2 16,-5-3 5-16,4-1 0 0,0-3-6 0,-1 5 3 0,-1 2-3 15,-2-1 6-15,-4 0-6 0,-1-5-4 0,-2 3 0 16,2 3 13-16,-4 0-6 0,2-1 8 0,-1-2-10 16,-1-3-2-16,-3 5 14 0,-3-2-1 0,-1-3 6 15,0 3-5-15,-2-8 2 0,4 6 2 0,-3 1 1 0,1 0 2 16,0 1-3-16,-3 0 3 0,0-3-3 0,-4 0-7 16,0-1-1-16,-1-1-4 0,1 1 3 0,0-1-7 15,-2 3 14-15,-1 0-7 0,-1 0 11 0,1 1-10 0,-2-2-1 16,-1 3 0-16,0-3-1 15,-1 0-6-15,-1 3 8 0,0 0-4 0,0 0 8 0,0 0-1 0,0 0-9 16,0 0 1-16,0-1-2 0,0 0 14 0,0 0-19 16,0 0 4-16,0 0-10 0,0 0 2 0,0 0-29 15,0 0-21-15,0 0-7 0,0 0-92 0,0 1-146 16,0 0-95-16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2-18T06:35:50.0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20928 4503 239 0,'0'0'-45'0,"0"0"25"0,0 0 36 0,0 0 4 0,0 0 13 0,0 0-15 0,0 0 9 0,0 0-14 0,0 0-19 0,0 0 15 0,0 0-10 0,0 0 13 15,0 0-8-15,0 0 2 0,1 0 2 0,0 0-2 16,0 0-16-16,1 0 16 0,-1 0-18 0,-1 0 18 16,1 0-3-16,0 0-3 0,0 0 22 0,26-3-17 15,-27 3 6-15,0 0 10 0,0 0-11 0,0 0 13 16,0 0 8-16,0 0-12 0,1 0 12 0,11 4-14 15,-12-3-4-15,-1 0 7 0,-4 1-16 0,5-2 13 16,0 0-7-16,-3 5-9 0,3-5 3 16,0 0-7-16,0 0-9 0,0 0-1 0,0 0-27 0,0 0 10 15,0 0-46-15</inkml:trace>
  <inkml:trace contextRef="#ctx0" brushRef="#br0" timeOffset="2402.52">20923 4489 1 0,'-2'-2'0'0,"2"2"0"0,0 0 10 0,0 0-3 0,0 0 34 0,0 0 10 0,0 0 3 0,0 0 3 0,0 0-5 0,0-1 7 0,-1 0-5 16,0 0 8-16,0 0 6 0,1 0-20 0,-1 0 11 0,-1 0-14 15,1 0-6-15,0 0 3 0,0 0-20 0,0 0 15 16,0 0-19-16,1 0-8 0,0 0 10 0,0 0-12 16,0 1-7-16,0 0 21 0,3-3-11 0,2 6 16 15,2 0-7-15,-2-1 8 0,0-2 4 0,0 1-2 16,7 1-13-16,-1-1 11 0,1 2-11 15,0-2 13-15,1-1-2 0,-1 0-5 0,0 0 10 0,5 0-10 16,-5 0-6-16,9 0 3 0,0 0-12 0,-1-2 10 16,2 2-9-16,-3-1 7 0,-1 0 2 0,0 0 1 15,-1-1-18-15,-3-2 12 0,2 2-12 16,-6-2 12-16,4 3-2 0,-4 0-1 16,0 0 10-16,0 1-9 0,-2-1-9 0,-1 1 9 15,0 0-11-15,-1 0 12 0,-1 2 3 0,-1-1-11 0,-1 0 6 16,2-1-9-16,-2 2 2 0,-1-1 0 0,-2-1-4 15,0 0 1-15,0 0 4 0,0 0-5 0,0 0 2 16,2 0-2-16,-1 0 6 0,-1 0-9 16,1 0 3-16,0 0-8 0,0 0-11 0,0 0-23 15,0 0-15-15,1 0-4 0,-1-1-44 0,-1 0-92 16,0 0-80-16</inkml:trace>
  <inkml:trace contextRef="#ctx0" brushRef="#br0" timeOffset="2802.95">21151 4312 208 0,'0'0'38'0,"0"0"40"0,0 0-17 0,0-1-12 0,0 0 4 0,0 0-4 0,0 0-3 0,0 0-5 0,0 0-16 0,1 0 9 0,-1 0-19 0,0 0 19 0,10-10 7 0,-8 17 2 16,-1-2-6-16,-1-1 12 0,-1 1-18 0,-2 0 17 0,2 2-14 0,-1 2-6 16,0-3 7-16,2 5-8 0,0-2-13 0,1 2 13 15,-1 3-9-15,2-2 11 16,0 3-17-16,2 2-6 0,0 2-2 0,-3 3 0 0,2 0-8 15,-3 1 10-15,0-1-10 0,3 2 10 0,0-1-3 16,0-1-3 0,1 1 12-16,-4-1-11 0,1 0-1 0,-1 2 3 15,0-4-11-15,-1 2 9 0,1-1-4 0,-1-6 3 16,1 4 6-16,0-5-5 0,1 1-11 0,-1-3 2 16,1-5-19-16,1 1 11 15,-1-5-33-15,-1-2-62 0,0 0-46 0,8-7-13 16,-4 0-154-16</inkml:trace>
  <inkml:trace contextRef="#ctx0" brushRef="#br0" timeOffset="4035.94">21395 4299 262 0,'0'-10'17'15,"-1"-2"7"-15,-1 5-8 0,5 5 21 0,-1-2-12 0,-1 2 16 16,3-4-16-16,-4 6 3 0,0 0-2 0,0 0-1 16,0 0-33-16,0 0 32 0,0 0-15 0,0 0 25 15,0 0-1-15,0 0-13 0,0 0 16 16,4 6-17-16,-2 1-10 0,-3 0 18 0,1 0-16 15,4 0 17-15,-4-7-13 0,5 4 5 0,-1-3 3 16,-4 0 0-16,6 6-9 0,0-1 0 0,-2 3-4 16,-1 0 3-16,2-4 2 0,-4 1-5 0,7-1 7 15,-1 1-6-15,1 4-8 0,-4-3 6 0,0 1-11 16,-2 0 11-16,4-2 7 0,8 0-11 16,-1 0 10-16,2-3-11 0,-2-1 5 0,-4-2 10 15,4-2-5-15,-1-1 9 0,-1-1 3 0,5 0-11 16,-5-3 2-16,1-3-7 0,-1 0-11 0,-3-4 15 15,0 2-8-15,0-4 11 0,-4-1-20 0,1 0 4 16,-2 0-1-16,-3-2 4 0,1 6-6 0,-2 3 6 16,1 9-9-16,-2-10 10 0,0 9 8 0,-1 0-9 15,3 2 10-15,0 0-11 16,-4 9-7-16,3 0 13 0,1 6-7 0,0 3 10 16,1-4-6-16,2 7 2 0,-2-1-2 0,2 2 1 0,-1-1-11 0,0 2 7 15,2 0-3-15,-2 2 5 0,0 0-1 16,0-1-3-16,-2 0 0 0,-1-1-1 0,1-1 7 15,-4-1-6-15,1 1 2 0,-1-4-3 0,-4 3 7 0,2-2-4 16,-3-2 10-16,0 0-8 0,0-3 2 16,-3-6 10-16,0 1-7 0,1-4 8 0,-1-1 0 0,2-3 3 15,1 0 1-15,1-4-1 0,0-6-13 16,0 0-4-16,-2-6-4 0,4 3 0 0,0-3 7 16,7-2-11-16,3 0 2 0,0-7-7 0,1 7 1 15,-3-2-9-15,2 3 2 0,1 2-4 0,6-5 9 16,-1 6-5-16,4-1 6 0,-2 3-8 15,2-1-11-15,0 2 24 0,1 2-20 0,-1 1 21 16,-1 0-12-16,-3-1 10 0,0 0 7 0,-1 2-2 16,1 1-11-16,-1 3 11 15,1-1-14-15,-1-2 13 0,-4 1-9 0,2-2-11 0,-1 2 2 0,0 2-8 16,-1-4-7-16,2 2 16 0,-2 1-3 0,3-2 7 16,0 4 12-16,-1-2 2 15,-1 0 11-15,1 0-7 0,-2 1 0 0,-2 1 13 0,3 0-14 0,-3 1 15 16,2 0 5-16,-4-2-5 15,2 2 7-15,2 1-8 0,-2 0-2 0,-3-1-9 16,0 0 0-16,0 1-2 0,0 0 8 0,0 0-11 0,8 16 10 0,-5-10-11 16,-2 1 5-16,3 1 10 0,2 0-13 0,0 2 12 15,-4 4-5-15,1-3-3 0,-6 1 11 0,4 1-10 16,6 1-4-16,-4-1 4 0,8 2-4 0,-11-1 5 16,0-1-8-16,0 5 3 0,0-2-2 0,4 3 3 15,-1 2-10-15,1-5 12 0,-1 2-8 0,-3-2 10 16,4 0-4-16,-4 0-2 0,0 2 1 15,4 1 0-15,-4-4 9 0,3 1-16 0,-2-2 3 16,-1-3-9 0,-1 0 23-16,2-3-14 0,-2-1 9 15,1-3-12-15,0-1 9 0,0-4-7 0,0 0 1 0,0 0-4 0,0 0 3 0,1 2-10 0,1-7-1 16,-3-4-6-16,0-2-26 0,-3 0-6 16,-1-5-18-16,5 0 10 15,-4 2-1-15,3-4-26 0,-4 2 9 0,-1-9-21 16,0 6 6-16,-1-6 47 0,3 3-1 0,2 8 18 0,-4-9 25 0,2 8 1 15,8 1 6-15,-4-1-6 0,0 1-10 0,0 0 30 32,-8-1-4-32,0-2 14 0,4 2-5 0,3 1 11 15,3-1 5-15,-2 1 1 0,0-2-8 0,-5-1 14 16,-1 1-8-16,5 1 12 0,1 2-8 0,1-2-14 16,0 1 5-16,-1-1-7 0,-1 1-20 0,4 3 16 15,0-1-25-15,5 3 22 0,1 0-12 0,-2-1-15 16,2 5 8-16,-4 5-14 0,3 0-9 0,1 3 10 15,-2 0-7-15,1-2 8 0,-5 5-4 0,-2 1 0 16,7 2 3-16,-10 2-2 0,2-2 7 0,0 6 5 16,-5 1-2-16,7 0 3 0,-4-2 2 0,0-1 9 15,-4-1 3-15,-3 0-1 0,2 1-10 0,-3 0 5 16,1 0-4-16,-1-1 5 0,2-2-9 0,3 1-51 16,-1-3-58-16,4 0 0 0,-4-1-193 15</inkml:trace>
  <inkml:trace contextRef="#ctx0" brushRef="#br0" timeOffset="5692">21786 8941 335 0,'-3'-2'56'0,"0"-2"37"0,-3 0 16 0,5 0-56 0,1 4-16 0,0 0-18 0,0 0 13 15,0 0-15-15,0 0 9 0,0-1 11 0,0 1-13 16,0 0 12-16,0 0-12 0,0 0 5 15,0-1 10-15,0 1-5 0,13-8-8 0,-6 8 9 16,3 0-14-16,-1 1 12 0,4 0-23 0,1 3 4 16,-2-1-2-16,5-1 2 0,-5 1-15 0,5-1 12 15,-2-1-9-15,6 0 11 0,3 0-7 0,5-2-6 16,4 1 8-16,-8-1-8 0,-1 0-7 0,-1 1 15 16,-1-1-16-16,-3 0 17 0,1 0-4 0,-5-1-17 15,2 2 6-15,-5 0-13 0,1 1-9 0,-3-1-7 16,0 0-19-16,-3-3 6 0,1 0-35 0,-1 1-99 15</inkml:trace>
  <inkml:trace contextRef="#ctx0" brushRef="#br0" timeOffset="6723.51">22476 8626 288 0,'0'0'74'0,"0"0"-8"0,0 0-20 0,-2 1 10 0,4-1-29 15,-1-1-5-15,-1 1 6 0,4 4-7 16,-1 0-20-16,3 6 15 0,0-6-8 0,0 4 12 15,4 1 3-15,-1-1-12 0,1 2 2 0,-1-1-7 16,0 0-8-16,0-2 19 0,-1-3-10 0,-1 0 16 16,0-2-3-16,0-1-8 0,1 1 10 15,-3-4-10-15,2-1-2 0,-1-1 10 0,1 0-11 0,-3-5 11 16,1 4-4-16,1-4-5 0,-3-4 2 0,3 5-5 16,-2-4-9-16,-2 0 16 0,2 2-11 0,-1-3 14 15,-1 3-17-15,1 4 3 0,0-1 0 0,2 6-1 16,-4-3-19-16,3 2 16 0,0 3-6 15,-2 3 9-15,3 5 6 0,2 5 6 0,-2 3 3 0,2 2 0 16,0 5-14-16,-5 0 9 0,2 2-10 0,-4 0 11 16,2 1 1-16,-2 0-11 0,-2 1 8 0,-4-1-11 15,1-1-7-15,0-2 17 0,-1-3-7 0,1-3 11 16,-1 0-6-16,1-5 0 0,-2-3 6 0,3 0-4 16,-2-1-2-16,4-4 13 0,-1 0-6 15,1-6 12-15,0-3 12 0,1-2-27 0,1 0 10 16,0-4-17-16,0-6-1 0,3-1-6 0,-3-6-8 15,3-2 3-15,2-3-4 0,1-3-19 0,2 2 1 16,0-5-10-16,2 0-8 0,3 2 39 0,-4-3-2 16,7 9 13-16,2 5 3 0,-2 2-9 0,5 7 5 15,-9-1-6-15,-3 6 3 0,6 1 7 16,-8-4-5-16,3 6 8 0,0 0 1 0,-9-3-5 16,10 8 8-16,-5 0-9 0,0-5-13 0,4 8 21 15,-4-6-15-15,2 0 19 0,-4 4-11 0,0-2-2 16,-2 3 3-16,0 1-4 0,3 3-11 0,1 3 12 15,-3-2-2-15,3 5 9 0,0-3 0 16,-3 2-6-16,1 0 1 0,-1 1-2 0,-2 4 6 0,2 2-4 16,0 2-6-16,1 1 0 0,0-3 0 0,-1-2 4 15,-1 1 4-15,0-2-2 16,-1 0-10-16,2-1 7 0,-1 1-10 0,0-2 10 0,2 1-2 0,-1-2-2 16,-1 1 11-16,1-2-10 0,-2-2-4 0,1-1 5 15,-1-3-8-15,0-1 7 0,2 2 3 0,-2-3-3 16,-1-3 8-16,0-1-7 0,0 0-3 0,0 0 17 15,0 0-8-15,0 0 12 0,0 0-4 0,-1 0-2 32,1-6-4-32,-3 2-1 0,1-1-7 0,-1 0-3 0,-1-3 3 0,0-1-3 0,1-1 0 0,0-2 2 31,1 0 1-31,-4-1 1 0,0-2-5 0,1 1 8 16,-4-3-4-16,3 0 8 0,1 0-9 0,-4-3 0 15,6 3-3-15,-2-1 2 0,1 0-7 0,-4-2 9 16,0-2-3-16,0-3 5 0,2 0 4 15,3 0-7-15,-4-3 6 0,6 7-7 16,1-2-2-16,-6-1 8 0,6 5-7 0,-3-4 7 0,-1 2-1 16,6 1-1-16,3 4 6 0,-6 2-6 0,2 0-3 15,4 6 0-15,-4-2-2 0,7 3 2 0,0 2-6 0,0 0 0 16,3 4-7-16,0 1 4 0,0 2-23 0,-2 4 13 16,0 0-2-16,-2 4 8 0,-2 0 0 0,1 3 3 15,-1 3-2-15,-1 1 2 0,1 4-7 0,-2 0 19 16,-2-3-12-16,-1 2 14 0,-1-2-8 0,-1 1 1 15,0-3 8-15,-5-1-5 0,1-1 6 0,-2-3-9 16,0 3-6-16,0 1-1 0,1-1-13 0,-2-5-60 16,2 1-43-16,-6-2-14 0,7-2-201 0</inkml:trace>
  <inkml:trace contextRef="#ctx0" brushRef="#br0" timeOffset="9891.34">23053 8523 210 0,'-2'-4'16'0,"-1"0"-38"0,0 1 68 0,0 1-4 0,2-1-16 0,0-2 7 16,-2 3-18-16,0-2-7 0,2 0 6 0,0 1-9 15,-1-3-9-15,0 2 27 0,1-1-8 0,0 1 18 16,0 0 7-16,1-1 3 0,0-2 15 0,0 1-9 16,0-1-1-16,-1-1-3 0,1-1-22 15,0 3 12-15,0 0-18 0,0 2-14 0,1 0 7 0,-1 1-12 16,1 1-11-16,-1 2 13 0,0 0-6 15,0 0 7-15,0 0-7 0,0 0 10 0,0 0 1 16,0 0 4-16,-1 0-7 0,0 0 13 0,0 0-3 16,0 0 8-16,1 0 0 0,-3 0-8 0,1 0 6 15,0 0-7-15,-29-6-8 0,31 6 6 0,0 0-11 16,-1 0 9-16,-13 10-8 0,10-5 6 0,-2 1 2 16,2 1 1-16,-1 0-18 0,-1 1 20 0,0-1-14 15,0 2 16-15,0-1-4 0,4 4-2 16,-2-2 10-16,-4 1-9 0,4 1 0 0,-1-3 11 15,3 6-4-15,1-4 9 0,3 2 10 0,1 3-21 16,1-2 7-16,4 5-13 0,-2 2-10 0,0-1 10 16,0 0-10-16,2 0 11 0,1 0-3 0,-3 1-4 15,2 0 6-15,0-1-6 0,-4-3-5 0,4 2 7 16,-1 0 2-16,1-3 3 0,-1-1-7 0,-1 0 3 16,0-3-1-16,0 1 3 0,2-3-2 0,-2-1 8 15,-2-3-3-15,1-3 6 16,2-1 6-16,-3-2 0 0,3 1 2 0,0-1-1 0,0-1-7 0,2-2 7 15,0-3-12-15,-2-5 10 0,3 1-9 0,-2-1-6 16,1-2 8-16,0-1-8 0,-1-3 2 0,5 0 1 16,2-4-7-16,-2 1 7 0,0 0 6 0,-6-3-7 15,-3-1 3-15,-2-1-7 0,3-2-1 0,-2 1 5 16,-4-1-8-16,1 5 3 0,-5-1-2 0,-1 3 4 16,0 0 5-16,-3 0-4 15,3 3-18-15,-5-1 19 0,3 1-10 0,0 3 13 0,-2-2-3 0,3 5-5 16,-1-1 10-16,-2 2-10 0,-3 1 7 0,3 2-7 15,0 0-7-15,1 2 1 16,-1 1 8-16,1 1-8 0,-1 2 6 0,1 0-7 0,1 1-2 0,0 2 8 16,-1 0-4-16,1 2 5 0,-1 0-2 0,2 1-6 15,-1 0-2-15,0 1-2 0,1 2-7 16,0 0 19-16,1 0-6 0,-2 3 9 0,3-2-6 16,-1 4 1-16,1 0 0 0,-1 2-1 15,0 0-13-15,3 0 11 0,1 1-7 0,-1 4 9 16,2-1 4-16,-1 3-2 15,3 1 7-15,1-1-7 0,1 3-15 0,1 2 18 16,-4-4-11-16,5 0 13 0,0 0-5 0,-1-4 4 0,3 3 3 0,-1-3 0 16,-1 0-3-16,4 0 0 0,-1-1-2 0,0-1 1 15,2-2-1-15,1-1 1 0,-1-3-1 0,1-4 1 16,2 0-4-16,-4-3 17 16,3 1-7-16,-1-2 11 0,-2-2-13 0,0-1 2 15,0-2 0-15,-2-4 2 0,0 2 1 0,1-3-1 16,-2-2-4-16,0-1 3 0,2-2-5 0,-3-1 3 0,-1-1 3 0,1-2-4 15,-5-1-8-15,1-2 17 0,-1-1-11 0,-4 0 14 16,2-3-15-16,2 0 0 0,-6-3-1 16,3 0 0-16,-3 0-2 0,-5-2-26 15,7 2-19-15,-3 5-4 0,0-1-42 0,0 5-78 0,1 1-70 16,1 3-8-16,-3-2-174 0</inkml:trace>
  <inkml:trace contextRef="#ctx0" brushRef="#br0" timeOffset="11241.14">21921 4382 149 0,'0'-5'7'0,"1"1"-78"0,-1 4 120 15,0 0-16-15,0 0-2 0,0 0-5 0,0-1-24 0,0 0 15 0,0 0-18 0,-5-10 17 0,6 10 1 0,-6-1 4 16,5-1 11-16,0 3-8 15,-1-2-9-15,1 1 10 0,0-1-2 0,0-2 10 0,1 4 14 0,-1-2-16 16,-6 0 6-16,6 1-10 0,0-3-5 0,1 0 8 16,1 2-8-16,-2 2 8 15,0 0-6-15,0 0-7 16,0 0 3-16,-1-1-4 0,-3-12-15 0,4 12 22 0,-1-3-19 16,1 4 20-16,-5 2-10 0,5-2-7 0,-1 5 10 15,-3-5-11-15,4 0-5 0,-4-2 12 0,3-1-7 16,-1 2 10-16,-5 2-4 0,3 4 0 15,2-2 1-15,-1-2-1 0,-2-2-2 0,2 1 5 0,-3 0-5 16,4 1 5-16,-4 5-4 0,1-3-1 16,3 6 3-16,-1-5-4 0,0 0-13 0,-2 2 5 15,-6-3-8-15,5 3 8 0,0 0 5 0,2 0-3 0,1 2 7 0,0-1-9 16,-4 0-9-16,4 1 14 16,0 1-5-16,0 0 11 0,3 4 4 15,2-3-11-15,0 3 3 0,3 1-8 0,-1-1-4 16,1 2 11-16,1-1-3 0,3 1 7 0,-1-1-1 15,0 0-1-15,2 4 1 0,-7-9-2 0,4 8-1 16,6-1 0-16,-6-6-4 0,7 10 4 0,-5-8 6 16,-3-1-10-16,3 4 9 0,-3-7-11 15,6 2 0-15,1 0 7 0,2-3 2 0,-1 0 2 16,-4-1 1-16,-3-2-1 0,3-2 5 0,-5-1-3 16,3-3-3-16,2 2 13 0,-6 1-13 0,3-2 15 15,-2-2-2-15,0-4-8 0,3 2 5 0,-2-2-8 16,1-3-12-16,-2-3 16 0,-1 1-12 0,3 3 14 15,-3-5-4-15,2 1-3 0,-2-2 5 0,0-4-6 16,3 7 4-16,-4-5-2 0,-1 2 0 0,1-2-1 16,-3 0 6-16,0 1-12 0,0-2 11 0,-3 1-12 15,-1 1-4-15,-2 1 13 0,0 1-5 0,-2 0 9 16,1 1-7-16,-3 1-5 0,-1-2-4 0,0 2 1 16,-6 0 7-16,2 3-11 0,-6 0 4 15,5 2-6-15,0 0 8 0,-4 1-3 0,11 1 0 16,-7 0-1-16,7 2 0 0,1 1-5 0,-4-2-1 15,6 4-2-15,-5-2 5 0,3 1-1 0,-1 3 3 16,2 0-4-16,2 3-4 0,-3-1-12 0,5-1-7 16,-1 4-1-16,-3-3-10 0,4 7-36 15,-3 1-14-15,6 1-12 0,0 4-42 0,2 2-135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3032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5180F-D826-76F4-4C8B-3B98D0AC9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1F273-4771-C79C-7E3B-3C93EF7A1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80D690-0751-E587-4179-0732C9035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F7DD7-535F-09ED-1809-D36AB43F91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3683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3">
            <a:extLst>
              <a:ext uri="{FF2B5EF4-FFF2-40B4-BE49-F238E27FC236}">
                <a16:creationId xmlns:a16="http://schemas.microsoft.com/office/drawing/2014/main" id="{5C7D2ED0-018F-10E1-6C6A-12DFFEEFCF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93D2F75A-4508-5819-D477-E10DC206764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8DE337-A34C-4ED6-8B7F-A770B5B91693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E960BF3D-8045-8A50-E941-8F97004BF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94B79DA9-7A59-4764-BBF7-3DD381E329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453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NULL"/><Relationship Id="rId26" Type="http://schemas.openxmlformats.org/officeDocument/2006/relationships/image" Target="NULL"/><Relationship Id="rId3" Type="http://schemas.openxmlformats.org/officeDocument/2006/relationships/customXml" Target="../ink/ink1.xml"/><Relationship Id="rId21" Type="http://schemas.openxmlformats.org/officeDocument/2006/relationships/image" Target="NULL"/><Relationship Id="rId7" Type="http://schemas.openxmlformats.org/officeDocument/2006/relationships/image" Target="../media/image1.png"/><Relationship Id="rId12" Type="http://schemas.openxmlformats.org/officeDocument/2006/relationships/customXml" Target="../ink/ink4.xml"/><Relationship Id="rId25" Type="http://schemas.openxmlformats.org/officeDocument/2006/relationships/customXml" Target="../ink/ink9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NULL"/><Relationship Id="rId5" Type="http://schemas.openxmlformats.org/officeDocument/2006/relationships/customXml" Target="../ink/ink2.xml"/><Relationship Id="rId15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14" Type="http://schemas.openxmlformats.org/officeDocument/2006/relationships/customXml" Target="../ink/ink5.xml"/><Relationship Id="rId22" Type="http://schemas.openxmlformats.org/officeDocument/2006/relationships/customXml" Target="../ink/ink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.xml"/><Relationship Id="rId5" Type="http://schemas.openxmlformats.org/officeDocument/2006/relationships/image" Target="../media/image90.png"/><Relationship Id="rId4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ustomXml" Target="../ink/ink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0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9.png"/><Relationship Id="rId7" Type="http://schemas.openxmlformats.org/officeDocument/2006/relationships/image" Target="NUL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NUL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3.wmf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  <a:latin typeface="TimesNewRoman,Bold" charset="0"/>
              </a:rPr>
              <a:t>Thermal Management of Electronic Systems Using Laminar Internal Flows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344486"/>
            <a:ext cx="9048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F0"/>
                </a:solidFill>
                <a:latin typeface="Viner Hand ITC" panose="03070502030502020203" pitchFamily="66" charset="0"/>
              </a:rPr>
              <a:t>Infrastructure and Energy to Achieve Controlled Thermal Management!?!?</a:t>
            </a:r>
            <a:endParaRPr lang="en-US" altLang="en-US" b="1" i="1" dirty="0">
              <a:solidFill>
                <a:srgbClr val="00B0F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20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886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FB824-3BF4-646B-D43C-B8F14C191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736FD-D53E-1272-3658-4EE5F238D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6793974" cy="1143000"/>
          </a:xfrm>
        </p:spPr>
        <p:txBody>
          <a:bodyPr/>
          <a:lstStyle/>
          <a:p>
            <a:r>
              <a:rPr lang="en-US" sz="2800" dirty="0"/>
              <a:t>Strategic Realization of Newton’s Cooling of PCBs</a:t>
            </a:r>
            <a:endParaRPr lang="en-IN" sz="2800" dirty="0"/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CF79073E-8B80-8E8B-B41E-CCA6384928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F373A0E5-9C49-22E0-F011-5DD7E3E470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96B77479-1E36-8CDC-F468-013AA307AB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6C916C62-0BC7-F4CA-9B04-ECFC84AB46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361480C3-F499-05EE-F59B-602B0C9B62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86A0C4B7-27F2-3C38-94B7-4C91D7727F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5500FFD-B856-B2A7-93C9-7BCE8AF807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CCBF50A-774C-CD88-5516-FAA79EFB9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DC0730B3-6F77-DD06-536D-3597C159C3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FA0153B2-1AB2-383C-938A-8647762CEF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D572B73A-5058-2C9D-D9FC-0B08718C2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2EF82B6C-66E1-24B5-251C-20A9ECE22A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D6EB1F94-A561-AF65-CDD4-51ABDD527A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4502E29A-3CBC-0DF5-61BC-6475D6DBEB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2D0308D0-819F-9637-DC5A-51FF2A7802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D1C5BF90-596B-F80C-12BF-36ABD298D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570E2A39-E4DE-4D0B-9804-F3A4EC7F0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85452" y="1295400"/>
            <a:ext cx="5510748" cy="4114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097A89-C269-CD73-EE4F-EDDC3DABC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3657600"/>
            <a:ext cx="2041283" cy="2181370"/>
          </a:xfrm>
          <a:prstGeom prst="rect">
            <a:avLst/>
          </a:prstGeom>
          <a:scene3d>
            <a:camera prst="orthographicFront">
              <a:rot lat="0" lon="3000000" rev="0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F88528A-5FC1-74DF-2581-61D2EA68FD0A}"/>
                  </a:ext>
                </a:extLst>
              </p:cNvPr>
              <p:cNvSpPr txBox="1"/>
              <p:nvPr/>
            </p:nvSpPr>
            <p:spPr>
              <a:xfrm>
                <a:off x="2971800" y="5574268"/>
                <a:ext cx="9772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F88528A-5FC1-74DF-2581-61D2EA68F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574268"/>
                <a:ext cx="977255" cy="369332"/>
              </a:xfrm>
              <a:prstGeom prst="rect">
                <a:avLst/>
              </a:prstGeom>
              <a:blipFill>
                <a:blip r:embed="rId5"/>
                <a:stretch>
                  <a:fillRect l="-3750" t="-1639" r="-6250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714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B2DBE77-D959-C1B5-7FD3-AA159916E7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772400" cy="876299"/>
          </a:xfrm>
        </p:spPr>
        <p:txBody>
          <a:bodyPr/>
          <a:lstStyle/>
          <a:p>
            <a:r>
              <a:rPr lang="en-US" altLang="en-US" sz="2800" dirty="0"/>
              <a:t>Forced Convection Cooling of PCBs</a:t>
            </a:r>
          </a:p>
        </p:txBody>
      </p:sp>
      <p:sp>
        <p:nvSpPr>
          <p:cNvPr id="3081" name="AutoShape 9">
            <a:extLst>
              <a:ext uri="{FF2B5EF4-FFF2-40B4-BE49-F238E27FC236}">
                <a16:creationId xmlns:a16="http://schemas.microsoft.com/office/drawing/2014/main" id="{B0C7D891-1893-7F27-6DB1-C5F730CA3E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5621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B287D0E-6EF6-5526-8CA2-F69F265D3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999" y="2819400"/>
            <a:ext cx="8659813" cy="369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en-US" altLang="en-US" sz="24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Forced air cooling: Well Known Theory and Models</a:t>
            </a:r>
            <a:endParaRPr lang="en-US" altLang="en-US" sz="2400" dirty="0">
              <a:solidFill>
                <a:srgbClr val="0070C0"/>
              </a:solidFill>
              <a:latin typeface="+mn-lt"/>
            </a:endParaRPr>
          </a:p>
          <a:p>
            <a:pPr eaLnBrk="0" hangingPunct="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en-US" altLang="en-US" sz="2400" b="1" dirty="0">
                <a:latin typeface="+mn-lt"/>
                <a:cs typeface="Arial" panose="020B0604020202020204" pitchFamily="34" charset="0"/>
              </a:rPr>
              <a:t>Several different length scales are involved: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150000"/>
              </a:lnSpc>
              <a:buClr>
                <a:schemeClr val="tx2"/>
              </a:buClr>
            </a:pPr>
            <a:r>
              <a:rPr lang="en-US" altLang="en-US" sz="2400" b="1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Electronic System level length-scale ~ 100 cm (Re ~ 100,000)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150000"/>
              </a:lnSpc>
              <a:buClr>
                <a:schemeClr val="tx2"/>
              </a:buClr>
            </a:pPr>
            <a:r>
              <a:rPr lang="en-US" altLang="en-US" sz="2400" b="1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Printed Circuit Board level ~ 10 cm (Re ~ 10,000)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150000"/>
              </a:lnSpc>
              <a:buClr>
                <a:schemeClr val="tx2"/>
              </a:buClr>
            </a:pPr>
            <a:r>
              <a:rPr lang="en-US" altLang="en-US" sz="2400" b="1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Chip level ~ 1 cm (Re ~ 1000) </a:t>
            </a:r>
            <a:endParaRPr lang="en-US" altLang="en-US" sz="2400" dirty="0">
              <a:latin typeface="+mn-lt"/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AC75CB2C-5204-CFC9-BC34-0D33AB64FF8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AB86B64A-89F5-3B25-E56B-786CE06F43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5E3839C4-AEA9-EB10-A698-F71586F435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171D56CB-49CC-1584-F702-D947B65F13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9AC55C6E-CB46-47A4-92BD-E0F37B9325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D08B3234-E9DE-62E9-BB09-A53E00FF05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4E99C52-8C4F-97A1-8F46-3B0F18FDF0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3E3AC95-798E-F2FE-D25A-9E5BF2D476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13C2DE9-4D5B-B80B-148A-5374324FB3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DD2C19F4-3146-4E77-B6EA-2AB5A15A6A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13AE94A8-8E6E-479C-019C-E6548E9A92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25AEDEA-149C-6118-C556-3235192E87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F928E21F-E86A-D447-85B0-33E7585D2F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AE505C4-358C-5C40-092D-4F655B04AB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3DEB2EA-8444-D1A7-5642-F226D76881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6839AFB0-C6AE-718A-819F-C4C5F3152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4">
            <a:extLst>
              <a:ext uri="{FF2B5EF4-FFF2-40B4-BE49-F238E27FC236}">
                <a16:creationId xmlns:a16="http://schemas.microsoft.com/office/drawing/2014/main" id="{54FCB046-F38D-C8DE-506D-033CD70497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02" y="1114106"/>
            <a:ext cx="8381999" cy="182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E3658F00-0313-8C31-D382-4E00502E8A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7772400" cy="11430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Flow and Heat Transfer Characteristics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600067" name="Rectangle 3">
            <a:extLst>
              <a:ext uri="{FF2B5EF4-FFF2-40B4-BE49-F238E27FC236}">
                <a16:creationId xmlns:a16="http://schemas.microsoft.com/office/drawing/2014/main" id="{2991D32F-79EF-FFBF-1E43-A89F1B0465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305800" cy="4114800"/>
          </a:xfrm>
        </p:spPr>
        <p:txBody>
          <a:bodyPr/>
          <a:lstStyle/>
          <a:p>
            <a:pPr eaLnBrk="0" hangingPunct="0">
              <a:lnSpc>
                <a:spcPct val="11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Arial" panose="020B0604020202020204" pitchFamily="34" charset="0"/>
              </a:rPr>
              <a:t>System level flow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Laminar or transitional 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Recirculation regions 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Swirl </a:t>
            </a:r>
            <a:endParaRPr lang="en-US" altLang="en-US" sz="2400" dirty="0"/>
          </a:p>
          <a:p>
            <a:pPr eaLnBrk="0" hangingPunct="0">
              <a:lnSpc>
                <a:spcPct val="11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Arial" panose="020B0604020202020204" pitchFamily="34" charset="0"/>
              </a:rPr>
              <a:t>PCB-level and chip-level flows</a:t>
            </a: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 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Local roughness, 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Elevated free-stream turbulence, and 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Substrate conduction effects </a:t>
            </a:r>
            <a:endParaRPr lang="en-US" altLang="en-US" sz="2400" dirty="0"/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endParaRPr lang="en-US" altLang="en-US" sz="2400" dirty="0"/>
          </a:p>
          <a:p>
            <a:endParaRPr lang="en-US" altLang="en-US" sz="24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B985126E-786F-65A6-3808-C0E010D6B8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872F4AF5-B3FF-4BB1-2DE0-08759FEA1E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DE392F85-5DE0-C0EE-846F-793FE37AC1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8A3F7844-9E78-C3D2-EAB8-6E85399750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61D5648B-FAA3-DF87-054B-1793C4BA7B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5CDB369-EC85-B06E-F870-DF5983F5FD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DDCEDA5-DF96-CB18-62FA-D8EF131DFD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701EA62-CE5A-4871-C8B3-BB5FF685D5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D7E1FECF-2ADB-340C-7532-3635A00BE1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86767871-9067-2F36-1718-D9EE28EA46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0245A530-A12E-8C33-2CF5-C1CE265FF3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BBE654BF-3A45-0F9F-584A-270DC8555D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03788127-3523-D370-FA93-29D47C1903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36FED262-E690-306D-22B2-412757B1C6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8D20BF7B-9F59-8E4B-6A58-A8A3193759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CAEFCBDC-6CC8-05B7-E399-6CAA5ACD9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0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00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00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00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00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0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0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00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>
            <a:extLst>
              <a:ext uri="{FF2B5EF4-FFF2-40B4-BE49-F238E27FC236}">
                <a16:creationId xmlns:a16="http://schemas.microsoft.com/office/drawing/2014/main" id="{905C996F-5C25-1ADE-6E5E-1A1834989A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Usability of Available Knowledge Framework:</a:t>
            </a:r>
            <a:br>
              <a:rPr lang="en-US" altLang="en-US" sz="2800" dirty="0"/>
            </a:br>
            <a:r>
              <a:rPr lang="en-US" altLang="en-US" sz="2800" dirty="0"/>
              <a:t>Scaling Laws</a:t>
            </a:r>
          </a:p>
        </p:txBody>
      </p:sp>
      <p:sp>
        <p:nvSpPr>
          <p:cNvPr id="601091" name="Rectangle 3">
            <a:extLst>
              <a:ext uri="{FF2B5EF4-FFF2-40B4-BE49-F238E27FC236}">
                <a16:creationId xmlns:a16="http://schemas.microsoft.com/office/drawing/2014/main" id="{86F1656E-6CF6-5797-E8DF-05114F84D0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686800" cy="4114800"/>
          </a:xfrm>
        </p:spPr>
        <p:txBody>
          <a:bodyPr/>
          <a:lstStyle/>
          <a:p>
            <a:pPr eaLnBrk="0" hangingPunct="0"/>
            <a:r>
              <a:rPr lang="en-US" altLang="en-US" sz="2400" dirty="0">
                <a:cs typeface="Arial" panose="020B0604020202020204" pitchFamily="34" charset="0"/>
              </a:rPr>
              <a:t>Generalized relationships are difficult to obtain for electronics cooling geometries </a:t>
            </a:r>
          </a:p>
          <a:p>
            <a:pPr eaLnBrk="0" hangingPunct="0"/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Geometries have two attributes: size and shape </a:t>
            </a:r>
            <a:endParaRPr lang="en-US" altLang="en-US" sz="2400" dirty="0">
              <a:cs typeface="Arial" panose="020B0604020202020204" pitchFamily="34" charset="0"/>
            </a:endParaRPr>
          </a:p>
          <a:p>
            <a:pPr eaLnBrk="0" hangingPunct="0"/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Reynolds number scaling requires identical shapes (only size may change) </a:t>
            </a:r>
          </a:p>
          <a:p>
            <a:pPr eaLnBrk="0" hangingPunct="0"/>
            <a:r>
              <a:rPr lang="en-US" altLang="en-US" sz="2400" dirty="0">
                <a:solidFill>
                  <a:schemeClr val="accent2"/>
                </a:solidFill>
                <a:cs typeface="Arial" panose="020B0604020202020204" pitchFamily="34" charset="0"/>
              </a:rPr>
              <a:t>Changing chip protrusion height leads to a new shape </a:t>
            </a:r>
            <a:endParaRPr lang="en-US" altLang="en-US" sz="2400" dirty="0">
              <a:cs typeface="Arial" panose="020B0604020202020204" pitchFamily="34" charset="0"/>
            </a:endParaRPr>
          </a:p>
          <a:p>
            <a:pPr eaLnBrk="0" hangingPunct="0"/>
            <a:r>
              <a:rPr lang="en-US" altLang="en-US" sz="2400" dirty="0">
                <a:solidFill>
                  <a:schemeClr val="accent2"/>
                </a:solidFill>
                <a:cs typeface="Arial" panose="020B0604020202020204" pitchFamily="34" charset="0"/>
              </a:rPr>
              <a:t>Changing chip spacing leads to a new geometry</a:t>
            </a:r>
          </a:p>
          <a:p>
            <a:pPr eaLnBrk="0" hangingPunct="0"/>
            <a:r>
              <a:rPr lang="en-US" altLang="en-US" sz="2400" dirty="0">
                <a:solidFill>
                  <a:schemeClr val="accent2"/>
                </a:solidFill>
                <a:cs typeface="Arial" panose="020B0604020202020204" pitchFamily="34" charset="0"/>
              </a:rPr>
              <a:t>Same problem occurs when board spacing is varied </a:t>
            </a:r>
          </a:p>
          <a:p>
            <a:pPr eaLnBrk="0" hangingPunct="0"/>
            <a:r>
              <a:rPr lang="en-US" altLang="en-US" sz="2400" dirty="0">
                <a:solidFill>
                  <a:schemeClr val="accent2"/>
                </a:solidFill>
                <a:cs typeface="Arial" panose="020B0604020202020204" pitchFamily="34" charset="0"/>
              </a:rPr>
              <a:t>Even the hydraulic diameter does not account for different shapes, because of flow bypass</a:t>
            </a:r>
            <a:endParaRPr lang="en-US" altLang="en-US" sz="2400" dirty="0"/>
          </a:p>
          <a:p>
            <a:endParaRPr lang="en-US" altLang="en-US" sz="2400" dirty="0"/>
          </a:p>
        </p:txBody>
      </p:sp>
      <p:sp>
        <p:nvSpPr>
          <p:cNvPr id="601097" name="AutoShape 9">
            <a:extLst>
              <a:ext uri="{FF2B5EF4-FFF2-40B4-BE49-F238E27FC236}">
                <a16:creationId xmlns:a16="http://schemas.microsoft.com/office/drawing/2014/main" id="{5D55AEC6-EC72-5E05-6A33-E3C6E445F2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1500" y="147955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601092" name="Picture 4">
            <a:extLst>
              <a:ext uri="{FF2B5EF4-FFF2-40B4-BE49-F238E27FC236}">
                <a16:creationId xmlns:a16="http://schemas.microsoft.com/office/drawing/2014/main" id="{AE2126AF-C55E-9104-142F-D19134DB5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5404312"/>
            <a:ext cx="5295900" cy="114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531F4C50-0A26-D706-7165-422A243F28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8162A7C2-0DB2-E9CA-D139-7AEA6551AE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396D7520-D2D9-BFEB-17D4-C98548A364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378F3597-A6EE-46E0-D34E-334D1BE4FF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5428A1BD-2CA4-7BD0-98EE-5D5F82D281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4403D2D7-04E3-BFEF-C17D-A2C303E630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11C82CC-00F0-0A84-D720-4762B6EA6A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DF408B3-CD39-D822-B0F8-C0F268C260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F7E09ADD-B0B4-7827-5587-024A30535C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1573F136-6914-2A0B-59B3-11DACB288A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A1064D23-18EA-2ADB-953C-B894B0AAAF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BC2BBB0A-1960-E2DA-631D-B856B4D19F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402E72C3-2FA6-4CF4-C7A3-35713352D0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67FDD1B4-F551-7F28-0973-85698F7174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1C0574E4-54CC-C50F-CDFB-924A1672E1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489A7A47-406A-39DB-B46F-BFE31028D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1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1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1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1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1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01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01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0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D94B9-45B0-6ADD-9B84-5649CB446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8EC77-1551-B04E-D109-41CCFF5ACF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1"/>
            <a:ext cx="6313488" cy="1066800"/>
          </a:xfrm>
        </p:spPr>
        <p:txBody>
          <a:bodyPr/>
          <a:lstStyle/>
          <a:p>
            <a:r>
              <a:rPr lang="en-IN" sz="2800" dirty="0"/>
              <a:t>Forced Convection Cooling System of PCB Array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906E13EA-0A7C-8697-F876-5341753F2A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68A59CE0-658F-1BA8-A39D-D84565EEE0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3AB48E37-7E2E-F3F4-C06F-6F348EBD2A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DA693401-A960-8586-986D-B83864CFD1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32E2606B-A77A-92BF-8B58-88AB1D9623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8224C5C3-5B42-039D-D129-96B4CB9734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F5CABFA-70F8-3AEC-7B41-08BF45B9E9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8A18728-82D8-BB0E-C064-B74008F552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976D9409-4BFF-A61B-AA4B-9BC83B2211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A0E7487F-01B0-0F9E-1450-B65AD11B1E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77970A3F-33AC-9315-EA73-4BCB572004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500C1CE2-8708-8A1E-644C-60FA3BEE4E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B0EDE474-8A8F-F287-FFD0-AF67D2853A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01338881-61CF-DECB-F523-E34544ED75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D001F6AC-7FB4-77C9-5177-30BA7A54EE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8515B6E-DFE5-42DC-DED0-33BCC4D5F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5A9252A-6243-DF9D-5171-3F8193B47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42" y="1195479"/>
            <a:ext cx="8478295" cy="33913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FFE35-DC7B-52C2-952E-297C33203B24}"/>
              </a:ext>
            </a:extLst>
          </p:cNvPr>
          <p:cNvSpPr txBox="1"/>
          <p:nvPr/>
        </p:nvSpPr>
        <p:spPr>
          <a:xfrm>
            <a:off x="2057400" y="3847088"/>
            <a:ext cx="5351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to Develop Simplified Analysis ????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005076A-1DDE-E569-FB62-5BEA65E34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98" y="4686721"/>
            <a:ext cx="7707471" cy="1834905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D1E7D2-D62B-B0FC-CAE7-D8C67CDC4B83}"/>
              </a:ext>
            </a:extLst>
          </p:cNvPr>
          <p:cNvCxnSpPr/>
          <p:nvPr/>
        </p:nvCxnSpPr>
        <p:spPr bwMode="auto">
          <a:xfrm>
            <a:off x="1066800" y="5604173"/>
            <a:ext cx="7696200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11BB9B6-D44B-5C92-5B58-C5B8CB56E70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147206" y="3229037"/>
            <a:ext cx="48968" cy="286696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551286A-0582-FC68-A853-6E2D948157F9}"/>
              </a:ext>
            </a:extLst>
          </p:cNvPr>
          <p:cNvSpPr txBox="1"/>
          <p:nvPr/>
        </p:nvSpPr>
        <p:spPr>
          <a:xfrm>
            <a:off x="4800600" y="55626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8A07D5-6C15-1152-442D-3FCBC4911D2E}"/>
              </a:ext>
            </a:extLst>
          </p:cNvPr>
          <p:cNvSpPr txBox="1"/>
          <p:nvPr/>
        </p:nvSpPr>
        <p:spPr>
          <a:xfrm>
            <a:off x="710612" y="42627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F727803-E53D-524A-8765-157C4A8D4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704" y="2107793"/>
            <a:ext cx="8604377" cy="295298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E6DA9647-2BAF-11F2-9A8C-27D3A90703D3}"/>
                  </a:ext>
                </a:extLst>
              </p14:cNvPr>
              <p14:cNvContentPartPr/>
              <p14:nvPr/>
            </p14:nvContentPartPr>
            <p14:xfrm>
              <a:off x="6068880" y="1415520"/>
              <a:ext cx="1006560" cy="22885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E6DA9647-2BAF-11F2-9A8C-27D3A90703D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59520" y="1406160"/>
                <a:ext cx="1025280" cy="230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627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B0347-B6CA-FCC4-F465-D8F5DDF75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304ADA68-3BB0-29CF-0B8A-64F5303CCC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77193"/>
            <a:ext cx="6810963" cy="889607"/>
          </a:xfrm>
        </p:spPr>
        <p:txBody>
          <a:bodyPr/>
          <a:lstStyle/>
          <a:p>
            <a:b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Forced Convection Cooling of Cards and Board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602116" name="Text Box 4">
            <a:extLst>
              <a:ext uri="{FF2B5EF4-FFF2-40B4-BE49-F238E27FC236}">
                <a16:creationId xmlns:a16="http://schemas.microsoft.com/office/drawing/2014/main" id="{2BBB9931-E2C0-5DB3-19CD-FC6ABE34A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553" y="4293874"/>
            <a:ext cx="7239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buClr>
                <a:srgbClr val="A50021"/>
              </a:buClr>
              <a:buFontTx/>
              <a:buChar char="•"/>
            </a:pPr>
            <a:r>
              <a:rPr lang="en-US" altLang="en-US" sz="28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Simplifications</a:t>
            </a:r>
          </a:p>
          <a:p>
            <a:pPr eaLnBrk="0" hangingPunct="0">
              <a:buClr>
                <a:srgbClr val="A50021"/>
              </a:buClr>
              <a:buFontTx/>
              <a:buChar char="•"/>
            </a:pPr>
            <a:r>
              <a:rPr lang="en-US" altLang="en-US" sz="2800" dirty="0">
                <a:solidFill>
                  <a:srgbClr val="000066"/>
                </a:solidFill>
                <a:cs typeface="Times New Roman" panose="02020603050405020304" pitchFamily="18" charset="0"/>
              </a:rPr>
              <a:t> 2 -D Channel </a:t>
            </a:r>
            <a:endParaRPr lang="en-US" altLang="en-US" sz="2800" dirty="0">
              <a:cs typeface="Times New Roman" panose="02020603050405020304" pitchFamily="18" charset="0"/>
            </a:endParaRPr>
          </a:p>
          <a:p>
            <a:pPr eaLnBrk="0" hangingPunct="0">
              <a:buClr>
                <a:srgbClr val="A50021"/>
              </a:buClr>
              <a:buFontTx/>
              <a:buChar char="•"/>
            </a:pPr>
            <a:r>
              <a:rPr lang="en-US" altLang="en-US" sz="2800" dirty="0">
                <a:solidFill>
                  <a:srgbClr val="000066"/>
                </a:solidFill>
                <a:cs typeface="Times New Roman" panose="02020603050405020304" pitchFamily="18" charset="0"/>
              </a:rPr>
              <a:t> S &lt;&lt; W 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4F66B128-BAE4-4EB1-CDD7-F9D7D315EB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CB06A03C-CF43-D2F7-EBFE-E1814BE442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1AE2D843-402F-4DB3-AB02-FCBB44F86B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B137AA3C-43E4-592B-8668-23ABF9F012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78BE4518-6936-943E-6CC7-8B812AC5A9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C5FBA551-2ECD-44B5-D831-BFDD79618F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6C656E2-76F4-5FE8-23DA-2087B28F92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5C36AB1-1E99-9F60-3A25-4FBA396F0A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374BBB60-EA5B-6622-D1FE-9F51BE93D4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73EBBDB6-7313-9480-E7B0-43DCF04903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4F29E606-281C-E09D-5ECA-A415417109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731C1BA5-7455-8DD1-A60D-FBB84FBE7F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601023FD-42F6-09C1-BB44-F228DBB5FB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32E9F3D1-680D-D9E0-3E50-0E771D04C6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EECA1B0B-0466-CC56-DB9D-33213A0ADC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DC51455C-9499-5C42-01D1-605A8B755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602179" name="Group 5">
            <a:extLst>
              <a:ext uri="{FF2B5EF4-FFF2-40B4-BE49-F238E27FC236}">
                <a16:creationId xmlns:a16="http://schemas.microsoft.com/office/drawing/2014/main" id="{34ED1B59-6347-765C-B5A4-7313E10D4627}"/>
              </a:ext>
            </a:extLst>
          </p:cNvPr>
          <p:cNvGrpSpPr>
            <a:grpSpLocks/>
          </p:cNvGrpSpPr>
          <p:nvPr/>
        </p:nvGrpSpPr>
        <p:grpSpPr bwMode="auto">
          <a:xfrm>
            <a:off x="669925" y="1219200"/>
            <a:ext cx="7254875" cy="2625725"/>
            <a:chOff x="182" y="1488"/>
            <a:chExt cx="4186" cy="1810"/>
          </a:xfrm>
        </p:grpSpPr>
        <p:sp>
          <p:nvSpPr>
            <p:cNvPr id="602180" name="Line 42">
              <a:extLst>
                <a:ext uri="{FF2B5EF4-FFF2-40B4-BE49-F238E27FC236}">
                  <a16:creationId xmlns:a16="http://schemas.microsoft.com/office/drawing/2014/main" id="{E04072F1-6DB7-EB16-5F27-B0E0357AD0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632"/>
              <a:ext cx="35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1" name="Line 41">
              <a:extLst>
                <a:ext uri="{FF2B5EF4-FFF2-40B4-BE49-F238E27FC236}">
                  <a16:creationId xmlns:a16="http://schemas.microsoft.com/office/drawing/2014/main" id="{DEA12229-4229-DA25-C753-62301F45B5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2544"/>
              <a:ext cx="35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2" name="Rectangle 40">
              <a:extLst>
                <a:ext uri="{FF2B5EF4-FFF2-40B4-BE49-F238E27FC236}">
                  <a16:creationId xmlns:a16="http://schemas.microsoft.com/office/drawing/2014/main" id="{F179BBEA-E2DB-D4B2-720D-C85B2EDF9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32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3" name="Rectangle 39">
              <a:extLst>
                <a:ext uri="{FF2B5EF4-FFF2-40B4-BE49-F238E27FC236}">
                  <a16:creationId xmlns:a16="http://schemas.microsoft.com/office/drawing/2014/main" id="{29359EA1-65CC-4647-FCC0-853482996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632"/>
              <a:ext cx="576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4" name="Rectangle 38">
              <a:extLst>
                <a:ext uri="{FF2B5EF4-FFF2-40B4-BE49-F238E27FC236}">
                  <a16:creationId xmlns:a16="http://schemas.microsoft.com/office/drawing/2014/main" id="{A3DE8A72-471F-5187-3111-0DA63FAC0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1632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5" name="Rectangle 37">
              <a:extLst>
                <a:ext uri="{FF2B5EF4-FFF2-40B4-BE49-F238E27FC236}">
                  <a16:creationId xmlns:a16="http://schemas.microsoft.com/office/drawing/2014/main" id="{82A17586-C12E-23C4-14F3-9AF8FADFC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>
                  <a:solidFill>
                    <a:srgbClr val="000066"/>
                  </a:solidFill>
                  <a:cs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602186" name="Rectangle 36">
              <a:extLst>
                <a:ext uri="{FF2B5EF4-FFF2-40B4-BE49-F238E27FC236}">
                  <a16:creationId xmlns:a16="http://schemas.microsoft.com/office/drawing/2014/main" id="{D8423ECA-E904-10DD-EC03-92D587874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400"/>
              <a:ext cx="576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7" name="Rectangle 35">
              <a:extLst>
                <a:ext uri="{FF2B5EF4-FFF2-40B4-BE49-F238E27FC236}">
                  <a16:creationId xmlns:a16="http://schemas.microsoft.com/office/drawing/2014/main" id="{7338EE60-2769-BF77-48EF-8772112B3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400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8" name="Rectangle 34">
              <a:extLst>
                <a:ext uri="{FF2B5EF4-FFF2-40B4-BE49-F238E27FC236}">
                  <a16:creationId xmlns:a16="http://schemas.microsoft.com/office/drawing/2014/main" id="{6845F567-E57E-B37B-3314-938E795FC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9" name="Rectangle 33">
              <a:extLst>
                <a:ext uri="{FF2B5EF4-FFF2-40B4-BE49-F238E27FC236}">
                  <a16:creationId xmlns:a16="http://schemas.microsoft.com/office/drawing/2014/main" id="{C61743D2-1365-CF98-2906-93C8B83B6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0" name="Rectangle 32">
              <a:extLst>
                <a:ext uri="{FF2B5EF4-FFF2-40B4-BE49-F238E27FC236}">
                  <a16:creationId xmlns:a16="http://schemas.microsoft.com/office/drawing/2014/main" id="{111E9F7A-DE59-688A-7A01-80B80789B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1" name="Rectangle 31">
              <a:extLst>
                <a:ext uri="{FF2B5EF4-FFF2-40B4-BE49-F238E27FC236}">
                  <a16:creationId xmlns:a16="http://schemas.microsoft.com/office/drawing/2014/main" id="{59B02F98-5D43-B772-BBE0-A60B8FF38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2" name="Rectangle 30">
              <a:extLst>
                <a:ext uri="{FF2B5EF4-FFF2-40B4-BE49-F238E27FC236}">
                  <a16:creationId xmlns:a16="http://schemas.microsoft.com/office/drawing/2014/main" id="{36A45A94-7A09-9813-76C5-46D945857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3" name="Rectangle 29">
              <a:extLst>
                <a:ext uri="{FF2B5EF4-FFF2-40B4-BE49-F238E27FC236}">
                  <a16:creationId xmlns:a16="http://schemas.microsoft.com/office/drawing/2014/main" id="{367A46D2-33E2-0A17-8880-39ED6DA5F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4" name="Rectangle 28">
              <a:extLst>
                <a:ext uri="{FF2B5EF4-FFF2-40B4-BE49-F238E27FC236}">
                  <a16:creationId xmlns:a16="http://schemas.microsoft.com/office/drawing/2014/main" id="{A9F4F453-172E-C71D-80B8-BE26B16B8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5" name="Rectangle 27">
              <a:extLst>
                <a:ext uri="{FF2B5EF4-FFF2-40B4-BE49-F238E27FC236}">
                  <a16:creationId xmlns:a16="http://schemas.microsoft.com/office/drawing/2014/main" id="{33E196C2-2216-8E29-091C-ABAF9832911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112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6" name="Rectangle 26">
              <a:extLst>
                <a:ext uri="{FF2B5EF4-FFF2-40B4-BE49-F238E27FC236}">
                  <a16:creationId xmlns:a16="http://schemas.microsoft.com/office/drawing/2014/main" id="{BE32905B-71E1-8F34-96C7-0EF342E44C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7" name="Rectangle 25">
              <a:extLst>
                <a:ext uri="{FF2B5EF4-FFF2-40B4-BE49-F238E27FC236}">
                  <a16:creationId xmlns:a16="http://schemas.microsoft.com/office/drawing/2014/main" id="{3F0FC41D-384A-F302-21C7-767AA81D7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8" name="Rectangle 24">
              <a:extLst>
                <a:ext uri="{FF2B5EF4-FFF2-40B4-BE49-F238E27FC236}">
                  <a16:creationId xmlns:a16="http://schemas.microsoft.com/office/drawing/2014/main" id="{9F5C79BE-EEB0-AAC8-5069-D58A5800C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9" name="Rectangle 23">
              <a:extLst>
                <a:ext uri="{FF2B5EF4-FFF2-40B4-BE49-F238E27FC236}">
                  <a16:creationId xmlns:a16="http://schemas.microsoft.com/office/drawing/2014/main" id="{34329C36-8D64-8141-416F-975844E2A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0" name="Line 22">
              <a:extLst>
                <a:ext uri="{FF2B5EF4-FFF2-40B4-BE49-F238E27FC236}">
                  <a16:creationId xmlns:a16="http://schemas.microsoft.com/office/drawing/2014/main" id="{A4B83FAC-EECD-8CDD-1371-1D9C1E4597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5" y="1917"/>
              <a:ext cx="1106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1" name="Text Box 21">
              <a:extLst>
                <a:ext uri="{FF2B5EF4-FFF2-40B4-BE49-F238E27FC236}">
                  <a16:creationId xmlns:a16="http://schemas.microsoft.com/office/drawing/2014/main" id="{3CB96381-2255-3EAB-419C-56135B4431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024"/>
              <a:ext cx="196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000">
                  <a:solidFill>
                    <a:srgbClr val="000066"/>
                  </a:solidFill>
                  <a:cs typeface="Times New Roman" panose="02020603050405020304" pitchFamily="18" charset="0"/>
                </a:rPr>
                <a:t>L</a:t>
              </a:r>
              <a:endParaRPr lang="en-US" altLang="en-US"/>
            </a:p>
          </p:txBody>
        </p:sp>
        <p:sp>
          <p:nvSpPr>
            <p:cNvPr id="602202" name="Line 20">
              <a:extLst>
                <a:ext uri="{FF2B5EF4-FFF2-40B4-BE49-F238E27FC236}">
                  <a16:creationId xmlns:a16="http://schemas.microsoft.com/office/drawing/2014/main" id="{09B2BAF3-243D-9184-CA97-3563C94020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1776"/>
              <a:ext cx="0" cy="62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3" name="Text Box 19">
              <a:extLst>
                <a:ext uri="{FF2B5EF4-FFF2-40B4-BE49-F238E27FC236}">
                  <a16:creationId xmlns:a16="http://schemas.microsoft.com/office/drawing/2014/main" id="{FFD646EC-C5D4-C7C1-CED3-1F76E4DD7C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68"/>
              <a:ext cx="188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000">
                  <a:solidFill>
                    <a:srgbClr val="000066"/>
                  </a:solidFill>
                  <a:cs typeface="Times New Roman" panose="02020603050405020304" pitchFamily="18" charset="0"/>
                </a:rPr>
                <a:t>S</a:t>
              </a:r>
              <a:endParaRPr lang="en-US" altLang="en-US"/>
            </a:p>
          </p:txBody>
        </p:sp>
        <p:sp>
          <p:nvSpPr>
            <p:cNvPr id="602204" name="Oval 18">
              <a:extLst>
                <a:ext uri="{FF2B5EF4-FFF2-40B4-BE49-F238E27FC236}">
                  <a16:creationId xmlns:a16="http://schemas.microsoft.com/office/drawing/2014/main" id="{992CA41D-3C74-8ECB-55E9-8204BAA78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488"/>
              <a:ext cx="288" cy="2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3200">
                  <a:solidFill>
                    <a:srgbClr val="000066"/>
                  </a:solidFill>
                  <a:cs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602205" name="Oval 17">
              <a:extLst>
                <a:ext uri="{FF2B5EF4-FFF2-40B4-BE49-F238E27FC236}">
                  <a16:creationId xmlns:a16="http://schemas.microsoft.com/office/drawing/2014/main" id="{325C0EC2-8586-8A79-B5A2-98D4CE0C0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400"/>
              <a:ext cx="288" cy="2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3200">
                  <a:solidFill>
                    <a:srgbClr val="000066"/>
                  </a:solidFill>
                  <a:cs typeface="Times New Roman" panose="02020603050405020304" pitchFamily="18" charset="0"/>
                </a:rPr>
                <a:t>2</a:t>
              </a:r>
              <a:endParaRPr lang="en-US" altLang="en-US"/>
            </a:p>
          </p:txBody>
        </p:sp>
        <p:sp>
          <p:nvSpPr>
            <p:cNvPr id="602206" name="Text Box 16">
              <a:extLst>
                <a:ext uri="{FF2B5EF4-FFF2-40B4-BE49-F238E27FC236}">
                  <a16:creationId xmlns:a16="http://schemas.microsoft.com/office/drawing/2014/main" id="{C4DA2AED-BDD5-97C0-27FC-687382EED8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" y="1788"/>
              <a:ext cx="359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3200">
                  <a:solidFill>
                    <a:srgbClr val="000066"/>
                  </a:solidFill>
                  <a:cs typeface="Times New Roman" panose="02020603050405020304" pitchFamily="18" charset="0"/>
                </a:rPr>
                <a:t>T</a:t>
              </a:r>
              <a:r>
                <a:rPr lang="en-US" altLang="en-US" sz="3200" baseline="-25000">
                  <a:solidFill>
                    <a:srgbClr val="000066"/>
                  </a:solidFill>
                  <a:cs typeface="Times New Roman" panose="02020603050405020304" pitchFamily="18" charset="0"/>
                  <a:sym typeface="Symbol" panose="05050102010706020507" pitchFamily="18" charset="2"/>
                </a:rPr>
                <a:t></a:t>
              </a:r>
            </a:p>
          </p:txBody>
        </p:sp>
        <p:sp>
          <p:nvSpPr>
            <p:cNvPr id="602207" name="Text Box 15">
              <a:extLst>
                <a:ext uri="{FF2B5EF4-FFF2-40B4-BE49-F238E27FC236}">
                  <a16:creationId xmlns:a16="http://schemas.microsoft.com/office/drawing/2014/main" id="{49325F2F-845E-4353-B80C-758964D04B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112"/>
              <a:ext cx="242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>
                  <a:solidFill>
                    <a:srgbClr val="000066"/>
                  </a:solidFill>
                  <a:cs typeface="Times New Roman" panose="02020603050405020304" pitchFamily="18" charset="0"/>
                </a:rPr>
                <a:t>in</a:t>
              </a:r>
              <a:endParaRPr lang="en-US" altLang="en-US"/>
            </a:p>
          </p:txBody>
        </p:sp>
        <p:sp>
          <p:nvSpPr>
            <p:cNvPr id="602208" name="Line 14">
              <a:extLst>
                <a:ext uri="{FF2B5EF4-FFF2-40B4-BE49-F238E27FC236}">
                  <a16:creationId xmlns:a16="http://schemas.microsoft.com/office/drawing/2014/main" id="{978121A7-2409-2DF8-142F-B91434233E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968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9" name="Line 13">
              <a:extLst>
                <a:ext uri="{FF2B5EF4-FFF2-40B4-BE49-F238E27FC236}">
                  <a16:creationId xmlns:a16="http://schemas.microsoft.com/office/drawing/2014/main" id="{4A6F9754-5D20-E7B2-5C09-37EE40C36D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064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0" name="Line 12">
              <a:extLst>
                <a:ext uri="{FF2B5EF4-FFF2-40B4-BE49-F238E27FC236}">
                  <a16:creationId xmlns:a16="http://schemas.microsoft.com/office/drawing/2014/main" id="{7648AC21-593C-F135-0C76-6BA78F543A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60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1" name="Text Box 11">
              <a:extLst>
                <a:ext uri="{FF2B5EF4-FFF2-40B4-BE49-F238E27FC236}">
                  <a16:creationId xmlns:a16="http://schemas.microsoft.com/office/drawing/2014/main" id="{E9D597B3-D1D5-41CB-2FE8-35E7DE5980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1872"/>
              <a:ext cx="155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i="1" dirty="0">
                  <a:solidFill>
                    <a:srgbClr val="000066"/>
                  </a:solidFill>
                  <a:cs typeface="Times New Roman" panose="02020603050405020304" pitchFamily="18" charset="0"/>
                </a:rPr>
                <a:t>l</a:t>
              </a:r>
              <a:endParaRPr lang="en-US" altLang="en-US" dirty="0"/>
            </a:p>
          </p:txBody>
        </p:sp>
        <p:sp>
          <p:nvSpPr>
            <p:cNvPr id="602212" name="Line 10">
              <a:extLst>
                <a:ext uri="{FF2B5EF4-FFF2-40B4-BE49-F238E27FC236}">
                  <a16:creationId xmlns:a16="http://schemas.microsoft.com/office/drawing/2014/main" id="{88B5B9E3-C403-192B-D731-2FB63599DA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2544"/>
              <a:ext cx="0" cy="24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3" name="Line 9">
              <a:extLst>
                <a:ext uri="{FF2B5EF4-FFF2-40B4-BE49-F238E27FC236}">
                  <a16:creationId xmlns:a16="http://schemas.microsoft.com/office/drawing/2014/main" id="{49921509-A6E9-2B5E-7744-317E161B23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2208"/>
              <a:ext cx="0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4" name="Line 8">
              <a:extLst>
                <a:ext uri="{FF2B5EF4-FFF2-40B4-BE49-F238E27FC236}">
                  <a16:creationId xmlns:a16="http://schemas.microsoft.com/office/drawing/2014/main" id="{FCFE1B5B-CC83-C6BE-B0DB-7AE011402E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976"/>
              <a:ext cx="3504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5" name="Line 7">
              <a:extLst>
                <a:ext uri="{FF2B5EF4-FFF2-40B4-BE49-F238E27FC236}">
                  <a16:creationId xmlns:a16="http://schemas.microsoft.com/office/drawing/2014/main" id="{A72316FF-3407-AE8F-D496-A518913AC2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256"/>
              <a:ext cx="672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6" name="Text Box 6">
              <a:extLst>
                <a:ext uri="{FF2B5EF4-FFF2-40B4-BE49-F238E27FC236}">
                  <a16:creationId xmlns:a16="http://schemas.microsoft.com/office/drawing/2014/main" id="{37080CED-1770-F6C0-6713-5280272172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2015"/>
              <a:ext cx="179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000">
                  <a:solidFill>
                    <a:srgbClr val="000066"/>
                  </a:solidFill>
                  <a:cs typeface="Times New Roman" panose="02020603050405020304" pitchFamily="18" charset="0"/>
                </a:rPr>
                <a:t>b</a:t>
              </a:r>
              <a:endParaRPr lang="en-US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373682D1-2402-12FB-F1A0-73C81BEC135C}"/>
                  </a:ext>
                </a:extLst>
              </p:cNvPr>
              <p:cNvSpPr txBox="1"/>
              <p:nvPr/>
            </p:nvSpPr>
            <p:spPr bwMode="auto">
              <a:xfrm>
                <a:off x="5382680" y="4229551"/>
                <a:ext cx="264160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373682D1-2402-12FB-F1A0-73C81BEC1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2680" y="4229551"/>
                <a:ext cx="2641600" cy="1016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F7496C02-FF6C-E2CB-1FDE-EE9E83B807BC}"/>
                  </a:ext>
                </a:extLst>
              </p:cNvPr>
              <p:cNvSpPr txBox="1"/>
              <p:nvPr/>
            </p:nvSpPr>
            <p:spPr bwMode="auto">
              <a:xfrm>
                <a:off x="4945965" y="5226167"/>
                <a:ext cx="3560928" cy="74234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p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IN" dirty="0"/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×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F7496C02-FF6C-E2CB-1FDE-EE9E83B80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45965" y="5226167"/>
                <a:ext cx="3560928" cy="7423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8DB84638-3EC0-B3E4-CDD3-35F240DD03A6}"/>
                  </a:ext>
                </a:extLst>
              </p:cNvPr>
              <p:cNvSpPr txBox="1"/>
              <p:nvPr/>
            </p:nvSpPr>
            <p:spPr bwMode="auto">
              <a:xfrm>
                <a:off x="5635283" y="5957887"/>
                <a:ext cx="2371027" cy="900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dirty="0"/>
                  <a:t> 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×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8DB84638-3EC0-B3E4-CDD3-35F240DD0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35283" y="5957887"/>
                <a:ext cx="2371027" cy="9001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C882170C-44E3-07AF-DF90-7B6DADC8DC5C}"/>
              </a:ext>
            </a:extLst>
          </p:cNvPr>
          <p:cNvSpPr txBox="1"/>
          <p:nvPr/>
        </p:nvSpPr>
        <p:spPr>
          <a:xfrm>
            <a:off x="144431" y="3495795"/>
            <a:ext cx="8842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Fully developed Steady Laminar Channel flow analogous to HP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51C89FD-1AB4-FE12-C7ED-1292F796820F}"/>
                  </a:ext>
                </a:extLst>
              </p14:cNvPr>
              <p14:cNvContentPartPr/>
              <p14:nvPr/>
            </p14:nvContentPartPr>
            <p14:xfrm>
              <a:off x="1814040" y="1494000"/>
              <a:ext cx="6152040" cy="12337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51C89FD-1AB4-FE12-C7ED-1292F796820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04680" y="1484640"/>
                <a:ext cx="6170760" cy="125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660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02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2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2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6" grpId="0"/>
      <p:bldP spid="18" grpId="0"/>
      <p:bldP spid="19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4079B-3A5D-6A97-7FF0-E121FE051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DEC30F0D-4DD4-981E-F22D-41A09A72A1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77193"/>
            <a:ext cx="6810963" cy="889607"/>
          </a:xfrm>
        </p:spPr>
        <p:txBody>
          <a:bodyPr/>
          <a:lstStyle/>
          <a:p>
            <a:b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Forced Convection Cooling of Cards and Board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BC8EC46B-2DC3-0856-D237-D2AEDFD04C8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68FAF245-11EB-B75F-4CC6-33D859EF3F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489F6B01-3DC1-523A-699D-4890EF9B1B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446B77BD-58AF-B4DE-07F4-7696A93C9B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CE15BF8E-5675-E1AC-A627-1B87A204AC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A7163F56-5296-313B-D512-D81BDE4E61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8B1F8B9B-0CC9-94D8-D24B-A709B475E2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19BAA9D-5AB6-C255-1FCB-9137647E83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3DC9804A-1387-EAFD-154C-34B48E6F71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0CC6B68A-2F29-8E86-C065-B42E28DBAC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24E00D98-790D-3C72-6F02-C325020A52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48022FF-62CE-DCEC-4DE5-106B0CDAEC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50CC6711-4309-DD63-8A17-A3D42ED27B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D68B8E0B-1EAF-F091-E063-9BE601BD94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15F4FF37-A75D-5EAF-3D14-B9A12F5D22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F134AE0-4C24-09B4-FED5-D1FAE9E42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602179" name="Group 5">
            <a:extLst>
              <a:ext uri="{FF2B5EF4-FFF2-40B4-BE49-F238E27FC236}">
                <a16:creationId xmlns:a16="http://schemas.microsoft.com/office/drawing/2014/main" id="{E16F7C82-BF6B-9B61-5DD7-9D4CA0A36F4A}"/>
              </a:ext>
            </a:extLst>
          </p:cNvPr>
          <p:cNvGrpSpPr>
            <a:grpSpLocks/>
          </p:cNvGrpSpPr>
          <p:nvPr/>
        </p:nvGrpSpPr>
        <p:grpSpPr bwMode="auto">
          <a:xfrm>
            <a:off x="292101" y="1565275"/>
            <a:ext cx="7632698" cy="2625725"/>
            <a:chOff x="-36" y="1488"/>
            <a:chExt cx="4404" cy="1810"/>
          </a:xfrm>
        </p:grpSpPr>
        <p:sp>
          <p:nvSpPr>
            <p:cNvPr id="602180" name="Line 42">
              <a:extLst>
                <a:ext uri="{FF2B5EF4-FFF2-40B4-BE49-F238E27FC236}">
                  <a16:creationId xmlns:a16="http://schemas.microsoft.com/office/drawing/2014/main" id="{3C2A4B63-502B-7170-08AB-41DD767C52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632"/>
              <a:ext cx="35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1" name="Line 41">
              <a:extLst>
                <a:ext uri="{FF2B5EF4-FFF2-40B4-BE49-F238E27FC236}">
                  <a16:creationId xmlns:a16="http://schemas.microsoft.com/office/drawing/2014/main" id="{19CA0D74-8188-7805-07A4-0393C0D5A7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2544"/>
              <a:ext cx="35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2" name="Rectangle 40">
              <a:extLst>
                <a:ext uri="{FF2B5EF4-FFF2-40B4-BE49-F238E27FC236}">
                  <a16:creationId xmlns:a16="http://schemas.microsoft.com/office/drawing/2014/main" id="{0BD4CC8E-0E75-68DF-C36C-7BAA37133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32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3" name="Rectangle 39">
              <a:extLst>
                <a:ext uri="{FF2B5EF4-FFF2-40B4-BE49-F238E27FC236}">
                  <a16:creationId xmlns:a16="http://schemas.microsoft.com/office/drawing/2014/main" id="{E028EB94-A7D3-BD07-BAA8-3A4D1C574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632"/>
              <a:ext cx="576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4" name="Rectangle 38">
              <a:extLst>
                <a:ext uri="{FF2B5EF4-FFF2-40B4-BE49-F238E27FC236}">
                  <a16:creationId xmlns:a16="http://schemas.microsoft.com/office/drawing/2014/main" id="{F1232739-356B-04F7-7E7A-00CB2AE78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1632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5" name="Rectangle 37">
              <a:extLst>
                <a:ext uri="{FF2B5EF4-FFF2-40B4-BE49-F238E27FC236}">
                  <a16:creationId xmlns:a16="http://schemas.microsoft.com/office/drawing/2014/main" id="{9CA1F3B4-D5C0-1D41-ABC4-ACF71E323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 dirty="0"/>
            </a:p>
          </p:txBody>
        </p:sp>
        <p:sp>
          <p:nvSpPr>
            <p:cNvPr id="602186" name="Rectangle 36">
              <a:extLst>
                <a:ext uri="{FF2B5EF4-FFF2-40B4-BE49-F238E27FC236}">
                  <a16:creationId xmlns:a16="http://schemas.microsoft.com/office/drawing/2014/main" id="{E4CBFB29-3E0F-936D-B3AC-78E82167E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400"/>
              <a:ext cx="576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7" name="Rectangle 35">
              <a:extLst>
                <a:ext uri="{FF2B5EF4-FFF2-40B4-BE49-F238E27FC236}">
                  <a16:creationId xmlns:a16="http://schemas.microsoft.com/office/drawing/2014/main" id="{21508472-DE33-628F-2124-EC8830515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400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8" name="Rectangle 34">
              <a:extLst>
                <a:ext uri="{FF2B5EF4-FFF2-40B4-BE49-F238E27FC236}">
                  <a16:creationId xmlns:a16="http://schemas.microsoft.com/office/drawing/2014/main" id="{B9F448F4-B842-1613-E707-4ACCF3654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9" name="Rectangle 33">
              <a:extLst>
                <a:ext uri="{FF2B5EF4-FFF2-40B4-BE49-F238E27FC236}">
                  <a16:creationId xmlns:a16="http://schemas.microsoft.com/office/drawing/2014/main" id="{8D98D682-E196-9E8C-AA62-8840ED951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0" name="Rectangle 32">
              <a:extLst>
                <a:ext uri="{FF2B5EF4-FFF2-40B4-BE49-F238E27FC236}">
                  <a16:creationId xmlns:a16="http://schemas.microsoft.com/office/drawing/2014/main" id="{9CBC9104-2B06-53B1-42D9-42801C0BB0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1" name="Rectangle 31">
              <a:extLst>
                <a:ext uri="{FF2B5EF4-FFF2-40B4-BE49-F238E27FC236}">
                  <a16:creationId xmlns:a16="http://schemas.microsoft.com/office/drawing/2014/main" id="{F87708E6-2225-7C86-3CCC-FADDDBE94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2" name="Rectangle 30">
              <a:extLst>
                <a:ext uri="{FF2B5EF4-FFF2-40B4-BE49-F238E27FC236}">
                  <a16:creationId xmlns:a16="http://schemas.microsoft.com/office/drawing/2014/main" id="{B6398D40-0EC1-DD32-92BD-A22C268A52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3" name="Rectangle 29">
              <a:extLst>
                <a:ext uri="{FF2B5EF4-FFF2-40B4-BE49-F238E27FC236}">
                  <a16:creationId xmlns:a16="http://schemas.microsoft.com/office/drawing/2014/main" id="{956EB127-E355-F10D-778E-9FE0192C9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4" name="Rectangle 28">
              <a:extLst>
                <a:ext uri="{FF2B5EF4-FFF2-40B4-BE49-F238E27FC236}">
                  <a16:creationId xmlns:a16="http://schemas.microsoft.com/office/drawing/2014/main" id="{2CD20A5D-3129-729F-16A7-389CA313BE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5" name="Rectangle 27">
              <a:extLst>
                <a:ext uri="{FF2B5EF4-FFF2-40B4-BE49-F238E27FC236}">
                  <a16:creationId xmlns:a16="http://schemas.microsoft.com/office/drawing/2014/main" id="{F034C5C1-8291-F282-BCA7-A6B84783836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112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6" name="Rectangle 26">
              <a:extLst>
                <a:ext uri="{FF2B5EF4-FFF2-40B4-BE49-F238E27FC236}">
                  <a16:creationId xmlns:a16="http://schemas.microsoft.com/office/drawing/2014/main" id="{B398A416-F1EA-D55C-9D37-38A7E3187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7" name="Rectangle 25">
              <a:extLst>
                <a:ext uri="{FF2B5EF4-FFF2-40B4-BE49-F238E27FC236}">
                  <a16:creationId xmlns:a16="http://schemas.microsoft.com/office/drawing/2014/main" id="{FB7B9A72-12B2-5229-5CCB-B81E39EDE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8" name="Rectangle 24">
              <a:extLst>
                <a:ext uri="{FF2B5EF4-FFF2-40B4-BE49-F238E27FC236}">
                  <a16:creationId xmlns:a16="http://schemas.microsoft.com/office/drawing/2014/main" id="{D1F97B0D-BBAB-E957-04A8-4E8B3060A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9" name="Rectangle 23">
              <a:extLst>
                <a:ext uri="{FF2B5EF4-FFF2-40B4-BE49-F238E27FC236}">
                  <a16:creationId xmlns:a16="http://schemas.microsoft.com/office/drawing/2014/main" id="{50DD13E4-B22F-04EF-3B06-C88C33DF0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1" name="Text Box 21">
              <a:extLst>
                <a:ext uri="{FF2B5EF4-FFF2-40B4-BE49-F238E27FC236}">
                  <a16:creationId xmlns:a16="http://schemas.microsoft.com/office/drawing/2014/main" id="{C881B670-4D9A-5037-5FA8-144C58F77B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024"/>
              <a:ext cx="196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000">
                  <a:solidFill>
                    <a:srgbClr val="000066"/>
                  </a:solidFill>
                  <a:cs typeface="Times New Roman" panose="02020603050405020304" pitchFamily="18" charset="0"/>
                </a:rPr>
                <a:t>L</a:t>
              </a:r>
              <a:endParaRPr lang="en-US" altLang="en-US"/>
            </a:p>
          </p:txBody>
        </p:sp>
        <p:sp>
          <p:nvSpPr>
            <p:cNvPr id="602204" name="Oval 18">
              <a:extLst>
                <a:ext uri="{FF2B5EF4-FFF2-40B4-BE49-F238E27FC236}">
                  <a16:creationId xmlns:a16="http://schemas.microsoft.com/office/drawing/2014/main" id="{99C5D73B-29E8-8753-0C0E-CE5FA8374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488"/>
              <a:ext cx="288" cy="2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3200">
                  <a:solidFill>
                    <a:srgbClr val="000066"/>
                  </a:solidFill>
                  <a:cs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602205" name="Oval 17">
              <a:extLst>
                <a:ext uri="{FF2B5EF4-FFF2-40B4-BE49-F238E27FC236}">
                  <a16:creationId xmlns:a16="http://schemas.microsoft.com/office/drawing/2014/main" id="{5B8F1AAF-C058-F80A-5B41-A3B8E3ADC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400"/>
              <a:ext cx="288" cy="2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3200">
                  <a:solidFill>
                    <a:srgbClr val="000066"/>
                  </a:solidFill>
                  <a:cs typeface="Times New Roman" panose="02020603050405020304" pitchFamily="18" charset="0"/>
                </a:rPr>
                <a:t>2</a:t>
              </a:r>
              <a:endParaRPr lang="en-US" altLang="en-US"/>
            </a:p>
          </p:txBody>
        </p:sp>
        <p:sp>
          <p:nvSpPr>
            <p:cNvPr id="602206" name="Text Box 16">
              <a:extLst>
                <a:ext uri="{FF2B5EF4-FFF2-40B4-BE49-F238E27FC236}">
                  <a16:creationId xmlns:a16="http://schemas.microsoft.com/office/drawing/2014/main" id="{14487B16-96F1-215D-BD41-F14B088C5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" y="1932"/>
              <a:ext cx="364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3200" dirty="0">
                  <a:solidFill>
                    <a:srgbClr val="000066"/>
                  </a:solidFill>
                  <a:cs typeface="Times New Roman" panose="02020603050405020304" pitchFamily="18" charset="0"/>
                </a:rPr>
                <a:t>T</a:t>
              </a:r>
              <a:r>
                <a:rPr lang="en-US" altLang="en-US" sz="3200" baseline="-25000" dirty="0">
                  <a:solidFill>
                    <a:srgbClr val="000066"/>
                  </a:solidFill>
                  <a:cs typeface="Times New Roman" panose="02020603050405020304" pitchFamily="18" charset="0"/>
                  <a:sym typeface="Symbol" panose="05050102010706020507" pitchFamily="18" charset="2"/>
                </a:rPr>
                <a:t></a:t>
              </a:r>
            </a:p>
          </p:txBody>
        </p:sp>
        <p:sp>
          <p:nvSpPr>
            <p:cNvPr id="602207" name="Text Box 15">
              <a:extLst>
                <a:ext uri="{FF2B5EF4-FFF2-40B4-BE49-F238E27FC236}">
                  <a16:creationId xmlns:a16="http://schemas.microsoft.com/office/drawing/2014/main" id="{8980B507-57BB-3305-D37E-2A20E77D9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112"/>
              <a:ext cx="242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>
                  <a:solidFill>
                    <a:srgbClr val="000066"/>
                  </a:solidFill>
                  <a:cs typeface="Times New Roman" panose="02020603050405020304" pitchFamily="18" charset="0"/>
                </a:rPr>
                <a:t>in</a:t>
              </a:r>
              <a:endParaRPr lang="en-US" altLang="en-US"/>
            </a:p>
          </p:txBody>
        </p:sp>
        <p:sp>
          <p:nvSpPr>
            <p:cNvPr id="602208" name="Line 14">
              <a:extLst>
                <a:ext uri="{FF2B5EF4-FFF2-40B4-BE49-F238E27FC236}">
                  <a16:creationId xmlns:a16="http://schemas.microsoft.com/office/drawing/2014/main" id="{AAE05D29-462C-F0FB-E17E-51EB9DC731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968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9" name="Line 13">
              <a:extLst>
                <a:ext uri="{FF2B5EF4-FFF2-40B4-BE49-F238E27FC236}">
                  <a16:creationId xmlns:a16="http://schemas.microsoft.com/office/drawing/2014/main" id="{E4F79F4F-7EB6-C7B9-0F30-92DD61394E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064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0" name="Line 12">
              <a:extLst>
                <a:ext uri="{FF2B5EF4-FFF2-40B4-BE49-F238E27FC236}">
                  <a16:creationId xmlns:a16="http://schemas.microsoft.com/office/drawing/2014/main" id="{6222100C-E2C2-1409-B075-66F987A96C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60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 dirty="0"/>
            </a:p>
          </p:txBody>
        </p:sp>
        <p:sp>
          <p:nvSpPr>
            <p:cNvPr id="602213" name="Line 9">
              <a:extLst>
                <a:ext uri="{FF2B5EF4-FFF2-40B4-BE49-F238E27FC236}">
                  <a16:creationId xmlns:a16="http://schemas.microsoft.com/office/drawing/2014/main" id="{2ED06C41-2814-D2A1-9E11-6606198C82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2208"/>
              <a:ext cx="0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4" name="Line 8">
              <a:extLst>
                <a:ext uri="{FF2B5EF4-FFF2-40B4-BE49-F238E27FC236}">
                  <a16:creationId xmlns:a16="http://schemas.microsoft.com/office/drawing/2014/main" id="{02B8C3BC-080D-11BF-BAD6-6AC25E6328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976"/>
              <a:ext cx="3504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21E62D7-0B05-CA9C-3438-1D4A7A88C1DD}"/>
              </a:ext>
            </a:extLst>
          </p:cNvPr>
          <p:cNvCxnSpPr>
            <a:cxnSpLocks/>
          </p:cNvCxnSpPr>
          <p:nvPr/>
        </p:nvCxnSpPr>
        <p:spPr bwMode="auto">
          <a:xfrm>
            <a:off x="1066800" y="2470497"/>
            <a:ext cx="758359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1A7B639-EE00-BB2F-B1CB-7A8DBAC8AC07}"/>
              </a:ext>
            </a:extLst>
          </p:cNvPr>
          <p:cNvCxnSpPr/>
          <p:nvPr/>
        </p:nvCxnSpPr>
        <p:spPr bwMode="auto">
          <a:xfrm flipV="1">
            <a:off x="8077200" y="1447800"/>
            <a:ext cx="0" cy="10226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D835B8C-05E3-6909-FB1D-2AC9BF755DC9}"/>
              </a:ext>
            </a:extLst>
          </p:cNvPr>
          <p:cNvSpPr txBox="1"/>
          <p:nvPr/>
        </p:nvSpPr>
        <p:spPr>
          <a:xfrm>
            <a:off x="8229600" y="2362200"/>
            <a:ext cx="665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y=0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4CADEAC-86D1-AF51-B358-8F9ED502BF2C}"/>
                  </a:ext>
                </a:extLst>
              </p:cNvPr>
              <p:cNvSpPr txBox="1"/>
              <p:nvPr/>
            </p:nvSpPr>
            <p:spPr>
              <a:xfrm>
                <a:off x="407987" y="4029385"/>
                <a:ext cx="8583613" cy="17166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Fully Developed Laminar flow between parallel Plates:</a:t>
                </a:r>
              </a:p>
              <a:p>
                <a:endParaRPr lang="en-US" sz="2400" b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</m:den>
                      </m:f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dx</m:t>
                          </m:r>
                        </m:den>
                      </m:f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8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4CADEAC-86D1-AF51-B358-8F9ED502B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87" y="4029385"/>
                <a:ext cx="8583613" cy="1716688"/>
              </a:xfrm>
              <a:prstGeom prst="rect">
                <a:avLst/>
              </a:prstGeom>
              <a:blipFill>
                <a:blip r:embed="rId3"/>
                <a:stretch>
                  <a:fillRect l="-1136" t="-2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53546EB-C0F2-3FDB-3C3B-34835CC475E3}"/>
                  </a:ext>
                </a:extLst>
              </p14:cNvPr>
              <p14:cNvContentPartPr/>
              <p14:nvPr/>
            </p14:nvContentPartPr>
            <p14:xfrm>
              <a:off x="7527600" y="1517040"/>
              <a:ext cx="833760" cy="17301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53546EB-C0F2-3FDB-3C3B-34835CC475E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18240" y="1507680"/>
                <a:ext cx="852480" cy="174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16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0366-7881-EDEC-AC27-AFB80BD40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>
            <a:extLst>
              <a:ext uri="{FF2B5EF4-FFF2-40B4-BE49-F238E27FC236}">
                <a16:creationId xmlns:a16="http://schemas.microsoft.com/office/drawing/2014/main" id="{216AD4E0-F312-680C-195A-4EADCCD19F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31775"/>
            <a:ext cx="7772400" cy="835025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Simple Modeling of  Forced Convection Laminar Flow in PCB arrays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3139" name="Rectangle 3">
                <a:extLst>
                  <a:ext uri="{FF2B5EF4-FFF2-40B4-BE49-F238E27FC236}">
                    <a16:creationId xmlns:a16="http://schemas.microsoft.com/office/drawing/2014/main" id="{73E1B70A-243A-4C80-5E6F-E0692F2B5242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20675" y="1371600"/>
                <a:ext cx="8594725" cy="5410200"/>
              </a:xfrm>
            </p:spPr>
            <p:txBody>
              <a:bodyPr/>
              <a:lstStyle/>
              <a:p>
                <a:r>
                  <a:rPr lang="en-US" sz="2400" b="0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Fully Developed Laminar flow between parallel Plates: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</m:den>
                      </m:f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dx</m:t>
                          </m:r>
                        </m:den>
                      </m:f>
                      <m:d>
                        <m:d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𝑚𝑒𝑎𝑛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</m:sSub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dy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</m:den>
                      </m:f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dx</m:t>
                          </m:r>
                        </m:den>
                      </m:f>
                      <m:sSubSup>
                        <m:sSubSup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𝑚𝑒𝑎𝑛</m:t>
                          </m:r>
                        </m:sub>
                      </m:sSub>
                      <m:d>
                        <m:d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4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IN" sz="24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dx</m:t>
                          </m:r>
                        </m:den>
                      </m:f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𝑚𝑒𝑎𝑛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Pressure drop for a lamina flow through PCB Channel of length 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𝑚𝑒𝑎𝑛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603139" name="Rectangle 3">
                <a:extLst>
                  <a:ext uri="{FF2B5EF4-FFF2-40B4-BE49-F238E27FC236}">
                    <a16:creationId xmlns:a16="http://schemas.microsoft.com/office/drawing/2014/main" id="{73E1B70A-243A-4C80-5E6F-E0692F2B52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20675" y="1371600"/>
                <a:ext cx="8594725" cy="5410200"/>
              </a:xfrm>
              <a:blipFill>
                <a:blip r:embed="rId2"/>
                <a:stretch>
                  <a:fillRect l="-1064" t="-901" r="-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3142" name="AutoShape 6">
            <a:extLst>
              <a:ext uri="{FF2B5EF4-FFF2-40B4-BE49-F238E27FC236}">
                <a16:creationId xmlns:a16="http://schemas.microsoft.com/office/drawing/2014/main" id="{86433825-4350-6FDA-B4A7-B64BC7C7D6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908175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5A8B06A3-1220-ACAE-743D-A775A16B364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25799D33-2118-2B59-BAC7-C9F0359861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DD96B767-292A-DB88-F1A1-45D05F630E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A724B165-369A-D63B-4B08-EB65F51E0A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7944E191-9284-64BB-EE8C-37C73A957C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4CD1B2F3-3DA4-0EAB-F743-250B057203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7D3B42B-52D1-A2BF-2F00-1F828017F8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F82BEDF-F323-0D18-CCFB-D2801543F0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EC320A1-69E7-22F7-34E5-860615B046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BDEDDCD7-2AD0-FA66-914B-A17A1C34F1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5999E731-192F-11C1-9EDE-DD7975E02E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5343B46-316E-B53A-9A44-F6211380E2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B3BA47A1-AA1F-19E8-E745-32A435827D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DD8CB1A9-EDFD-C6D1-42FF-2260DE1264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E5ADDC4D-F381-E971-B613-42EBA403D1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0C80F74-A8EE-7736-AFD0-D9E476C87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76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3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3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3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3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3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03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03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313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6DB3D-39B4-3237-866D-653FCA076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>
            <a:extLst>
              <a:ext uri="{FF2B5EF4-FFF2-40B4-BE49-F238E27FC236}">
                <a16:creationId xmlns:a16="http://schemas.microsoft.com/office/drawing/2014/main" id="{628FF5D5-7A76-4182-64EC-40AF91C7F4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166687"/>
            <a:ext cx="7772400" cy="900113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Friction Factor for a Laminar Flow in A</a:t>
            </a:r>
            <a:b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PCB Channel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163" name="Rectangle 3">
                <a:extLst>
                  <a:ext uri="{FF2B5EF4-FFF2-40B4-BE49-F238E27FC236}">
                    <a16:creationId xmlns:a16="http://schemas.microsoft.com/office/drawing/2014/main" id="{DCAC3B10-BB3E-EE0F-D116-9278D5F4D993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143000"/>
                <a:ext cx="7010400" cy="5624514"/>
              </a:xfrm>
            </p:spPr>
            <p:txBody>
              <a:bodyPr/>
              <a:lstStyle/>
              <a:p>
                <a:r>
                  <a:rPr lang="en-IN" sz="2400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Overall Friction Factor: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IN" sz="2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sSubSup>
                                    <m:sSubSupPr>
                                      <m:ctrlPr>
                                        <a:rPr lang="en-IN" sz="24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𝑚𝑒𝑎𝑛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  <m:sSub>
                                <m:sSub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𝑚𝑒𝑎𝑛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4(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ρ</m:t>
                          </m:r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𝑚𝑒𝑎𝑛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/2)(1/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IN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</m:t>
                      </m:r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  <m:r>
                          <a:rPr lang="en-IN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IN" sz="24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sub>
                            </m:sSub>
                          </m:e>
                        </m:d>
                      </m:num>
                      <m:den>
                        <m:f>
                          <m:f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16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ρ</m:t>
                        </m:r>
                        <m:sSubSup>
                          <m:sSubSup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𝑚𝑒𝑎𝑛</m:t>
                            </m:r>
                          </m:sub>
                          <m:sup/>
                        </m:sSubSup>
                        <m:sSubSup>
                          <m:sSubSup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sub>
                          <m:sup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IN" sz="2400" dirty="0"/>
                  <a:t> =</a:t>
                </a:r>
                <a:r>
                  <a:rPr lang="en-IN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m:rPr>
                            <m:sty m:val="p"/>
                          </m:r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ρ</m:t>
                        </m:r>
                        <m:sSubSup>
                          <m:sSubSup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𝑚𝑒𝑎𝑛</m:t>
                            </m:r>
                          </m:sub>
                          <m:sup/>
                        </m:sSubSup>
                      </m:den>
                    </m:f>
                  </m:oMath>
                </a14:m>
                <a:r>
                  <a:rPr lang="en-IN" sz="2400" dirty="0"/>
                  <a:t>	</a:t>
                </a:r>
              </a:p>
            </p:txBody>
          </p:sp>
        </mc:Choice>
        <mc:Fallback xmlns="">
          <p:sp>
            <p:nvSpPr>
              <p:cNvPr id="604163" name="Rectangle 3">
                <a:extLst>
                  <a:ext uri="{FF2B5EF4-FFF2-40B4-BE49-F238E27FC236}">
                    <a16:creationId xmlns:a16="http://schemas.microsoft.com/office/drawing/2014/main" id="{DCAC3B10-BB3E-EE0F-D116-9278D5F4D9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143000"/>
                <a:ext cx="7010400" cy="5624514"/>
              </a:xfrm>
              <a:blipFill>
                <a:blip r:embed="rId2"/>
                <a:stretch>
                  <a:fillRect l="-1304" t="-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4167" name="AutoShape 7">
            <a:extLst>
              <a:ext uri="{FF2B5EF4-FFF2-40B4-BE49-F238E27FC236}">
                <a16:creationId xmlns:a16="http://schemas.microsoft.com/office/drawing/2014/main" id="{7274B1F4-4188-398B-AC07-8DB1040F46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663" y="1354138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A136F9CF-3FE2-84D1-1CCF-963261A6FC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32CC0DD6-0886-ADA8-2B55-AFA005E27B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B57F3020-9967-EFCB-7AD9-00BCF83BE8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480889F-D132-0E6D-9DFA-68BEBF206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04205CD-E9B8-2510-CF69-8F15DC765F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B030129C-D52A-9F92-B585-B0EA436F05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047F127-41A8-FBB4-1746-5492C1C448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B3ABA62F-6B15-8885-DC4E-2E920E0583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25F5B1C-36C7-9A23-0843-2A4975B437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6CF1B970-8C85-7D47-A5A0-90D17D9CE4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2EEA6A64-DE70-69C5-E510-61DC40FCEC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33FEEB3F-D848-6E74-7970-7E8C549C65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0265DFC-2506-4BEF-F7BB-88BECCBD6C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4ACAC2C5-A5A9-0F4D-AFC8-392E9954A3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A29B034B-6BAB-DB4D-92E6-E4898A5836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65244C00-0C51-E980-41EB-A98C5B76B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076237-8840-04AA-63E3-C129AA5A7044}"/>
                  </a:ext>
                </a:extLst>
              </p:cNvPr>
              <p:cNvSpPr txBox="1"/>
              <p:nvPr/>
            </p:nvSpPr>
            <p:spPr>
              <a:xfrm>
                <a:off x="5867400" y="5503862"/>
                <a:ext cx="2209800" cy="668388"/>
              </a:xfrm>
              <a:prstGeom prst="rect">
                <a:avLst/>
              </a:prstGeom>
              <a:noFill/>
              <a:ln w="98425" cmpd="dbl"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IN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sz="2400" dirty="0"/>
                  <a:t> </a:t>
                </a:r>
                <a:r>
                  <a:rPr lang="en-IN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sSubSup>
                          <m:sSubSupPr>
                            <m:ctrlP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m:rPr>
                            <m:sty m:val="p"/>
                          </m:r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</m:num>
                      <m:den>
                        <m:acc>
                          <m:accPr>
                            <m:chr m:val="̇"/>
                            <m:ctrlPr>
                              <a:rPr lang="en-IN" sz="24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acc>
                      </m:den>
                    </m:f>
                  </m:oMath>
                </a14:m>
                <a:r>
                  <a:rPr lang="en-IN" sz="2400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076237-8840-04AA-63E3-C129AA5A7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5503862"/>
                <a:ext cx="2209800" cy="668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8425" cmpd="dbl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36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4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4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4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4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04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63" grpId="0" build="p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E2EF8-C554-A67E-2E18-AE6CDF4F9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6553200" cy="1143000"/>
          </a:xfrm>
        </p:spPr>
        <p:txBody>
          <a:bodyPr/>
          <a:lstStyle/>
          <a:p>
            <a:r>
              <a:rPr lang="en-US" sz="2800" dirty="0"/>
              <a:t>Fans to Facilitate Forced Convection Cooling</a:t>
            </a:r>
          </a:p>
        </p:txBody>
      </p:sp>
      <p:pic>
        <p:nvPicPr>
          <p:cNvPr id="1026" name="Picture 2" descr="Microsoft Word - All you need to know about fans - Turner.docx">
            <a:extLst>
              <a:ext uri="{FF2B5EF4-FFF2-40B4-BE49-F238E27FC236}">
                <a16:creationId xmlns:a16="http://schemas.microsoft.com/office/drawing/2014/main" id="{0EDF1357-0429-3151-5F51-25585FA64D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06" y="2143125"/>
            <a:ext cx="3577394" cy="275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A1A97BB-FABD-932D-34E8-C2BFEDC3F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006" y="1752600"/>
            <a:ext cx="3577394" cy="3519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B5421175-FE49-5782-CB9F-2E2D2665AC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BB1C092-E8D4-E39D-3370-20F735D576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E43529BB-6ABD-D899-4F87-B9774632CB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FBB9EE36-49F1-9D4A-61FE-A20FD9823F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BF316D8D-E529-9523-E69B-6AAEAA9EFC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BFBE5847-0DCA-4C1E-36A4-B41C796E71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6550F8D-F473-252D-2471-C3B8D5278E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319B46B-82E2-3AA6-9F30-6C1C2EA01B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F8ABD211-5D97-A8CB-D903-FA3F9E86FB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B862F254-5A51-A8E4-6E11-29BD6B95DC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5AE14910-EBF3-15C7-E7EC-AE0CBE9D81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A2A3E176-F8CF-B61F-BEEB-79AC76BA9C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A726BEF3-DBDD-BC5F-D061-9C84504007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AEAF8CC3-60FF-128E-30DA-1361768181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27982602-5776-99F7-F1A1-B6953989D0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ED1463E3-833E-BC0F-475A-4B7617473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5E1E9D4-17EF-1C2B-89C8-6DFF683D266B}"/>
              </a:ext>
            </a:extLst>
          </p:cNvPr>
          <p:cNvSpPr txBox="1"/>
          <p:nvPr/>
        </p:nvSpPr>
        <p:spPr>
          <a:xfrm>
            <a:off x="1219200" y="5424487"/>
            <a:ext cx="2047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Axial flow Fan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AD783A-6C17-6126-F71C-AB4268D418F1}"/>
              </a:ext>
            </a:extLst>
          </p:cNvPr>
          <p:cNvSpPr txBox="1"/>
          <p:nvPr/>
        </p:nvSpPr>
        <p:spPr>
          <a:xfrm>
            <a:off x="4191000" y="5576887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Radial flow (centrifugal) Blower</a:t>
            </a:r>
          </a:p>
        </p:txBody>
      </p:sp>
    </p:spTree>
    <p:extLst>
      <p:ext uri="{BB962C8B-B14F-4D97-AF65-F5344CB8AC3E}">
        <p14:creationId xmlns:p14="http://schemas.microsoft.com/office/powerpoint/2010/main" val="399067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3B6C9-A7D2-0BAB-FE08-4CA4569A4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4017C-20E8-1037-0AEF-102ADE889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6553200" cy="1143000"/>
          </a:xfrm>
        </p:spPr>
        <p:txBody>
          <a:bodyPr/>
          <a:lstStyle/>
          <a:p>
            <a:r>
              <a:rPr lang="en-US" sz="2800" dirty="0"/>
              <a:t>General Fan Curve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ABFCF84D-55D9-F2B9-13C2-3DCB1D43EA8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5A65A3D-1D7E-5CCC-AE95-3AFE034BA2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B4F027D8-592F-3316-D877-0340C00262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EDF8A4DF-7659-902A-27F9-A32B31CE5B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217D83CE-B65D-8E35-09F5-B91068849C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34BE33A2-9382-B764-A80E-5DC3ACCEE6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FE3894A-2FB5-74AB-ED4E-CC915B3AF9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67DBCF3-3002-A247-5FAE-E65871AE3A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9D300C00-D350-4080-F5B0-5EFD83F1E6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3FABF164-947D-F0D8-D49C-37F7124542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7F340DD0-5C1C-BA44-039A-7FDFD3FF87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215E550B-FD35-5531-536D-827AFD746D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17B84314-B964-AA6B-217F-9B1F3FC761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A64FEC7-6D97-900A-76F5-38EEC6B073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4DC687E6-DE5B-F8C3-9B05-9C56C29C0F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65C7733A-E9B0-F3B0-8113-1A950697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Content Placeholder 30">
            <a:extLst>
              <a:ext uri="{FF2B5EF4-FFF2-40B4-BE49-F238E27FC236}">
                <a16:creationId xmlns:a16="http://schemas.microsoft.com/office/drawing/2014/main" id="{56995341-7241-9CF0-E825-2338CC5F65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5471" y="1425994"/>
            <a:ext cx="7674000" cy="5066880"/>
          </a:xfr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918D0C9-491A-703E-B87A-1024A2174624}"/>
              </a:ext>
            </a:extLst>
          </p:cNvPr>
          <p:cNvSpPr txBox="1"/>
          <p:nvPr/>
        </p:nvSpPr>
        <p:spPr>
          <a:xfrm>
            <a:off x="1371600" y="1290935"/>
            <a:ext cx="1810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Shutoff point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0E70AF-0ED0-37C1-4629-E3F885C20E0A}"/>
              </a:ext>
            </a:extLst>
          </p:cNvPr>
          <p:cNvSpPr txBox="1"/>
          <p:nvPr/>
        </p:nvSpPr>
        <p:spPr>
          <a:xfrm>
            <a:off x="6248400" y="4800600"/>
            <a:ext cx="2592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Free Delivery point</a:t>
            </a:r>
          </a:p>
        </p:txBody>
      </p:sp>
    </p:spTree>
    <p:extLst>
      <p:ext uri="{BB962C8B-B14F-4D97-AF65-F5344CB8AC3E}">
        <p14:creationId xmlns:p14="http://schemas.microsoft.com/office/powerpoint/2010/main" val="321160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F08EB-42E3-ECB1-7462-E43FCAB3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9D8B3E41-0BD9-974E-2784-800B8BE535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981200"/>
            <a:ext cx="6232035" cy="41148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446B87-822A-3FFD-02BB-E11A4922B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6553200" cy="1143000"/>
          </a:xfrm>
        </p:spPr>
        <p:txBody>
          <a:bodyPr/>
          <a:lstStyle/>
          <a:p>
            <a:r>
              <a:rPr lang="en-US" sz="2800" dirty="0"/>
              <a:t>General Fan Curve: Energy Viewpoint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6A4A8A3D-E70B-002F-D3FC-B6F7119345D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527777B1-16D8-4835-DB7A-FB1797ED09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E5B94C3F-4695-BECD-ACD5-A39DD5BFF9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3005782-B756-104A-ADAB-6B46B2165C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3C8AECD8-9559-8309-EE55-918D1B189A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38B76E22-FA65-C586-9C9C-D44B496253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3CE8114-2DE6-4988-A4DF-D522E00783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BE6084E-DC34-34AE-2EAE-BDB392321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7854B6FA-19F2-96A8-BD04-46CE4B9F5D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0C77804-EE34-7CBC-C0DC-3A995F1311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28E4643F-DBC1-566C-DE1A-1D72A03BCE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98425412-76A0-320E-74EE-67C9B7F979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E24F1011-FDA3-4BD7-A60B-AD24BBD89F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1311936-0A81-CDD0-5FA9-0EAAD49152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1BDC98DF-A973-9B26-FF8B-68C4BCD195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3A3F5B1-4521-D3A0-35E5-658014089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2425DAE-DA6B-F071-2200-91A31D5D7AAB}"/>
              </a:ext>
            </a:extLst>
          </p:cNvPr>
          <p:cNvSpPr txBox="1"/>
          <p:nvPr/>
        </p:nvSpPr>
        <p:spPr>
          <a:xfrm>
            <a:off x="609600" y="17481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kern="0" dirty="0">
                <a:solidFill>
                  <a:schemeClr val="accent2"/>
                </a:solidFill>
              </a:rPr>
              <a:t>M</a:t>
            </a:r>
            <a:r>
              <a:rPr lang="en-US" sz="2400" kern="0" dirty="0">
                <a:solidFill>
                  <a:schemeClr val="accent2"/>
                </a:solidFill>
              </a:rPr>
              <a:t>aximum potential energy Fluid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B1FDDE-902C-4763-A8A4-5EF940F92905}"/>
              </a:ext>
            </a:extLst>
          </p:cNvPr>
          <p:cNvSpPr txBox="1"/>
          <p:nvPr/>
        </p:nvSpPr>
        <p:spPr>
          <a:xfrm>
            <a:off x="4343400" y="46437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kern="0" dirty="0">
                <a:solidFill>
                  <a:srgbClr val="FF6600"/>
                </a:solidFill>
              </a:rPr>
              <a:t>M</a:t>
            </a:r>
            <a:r>
              <a:rPr lang="en-US" sz="2400" kern="0" dirty="0">
                <a:solidFill>
                  <a:srgbClr val="FF6600"/>
                </a:solidFill>
              </a:rPr>
              <a:t>aximum Kinetic energy Fluid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1FC875-99BD-FFAC-FB93-9D0F51C21031}"/>
              </a:ext>
            </a:extLst>
          </p:cNvPr>
          <p:cNvSpPr txBox="1"/>
          <p:nvPr/>
        </p:nvSpPr>
        <p:spPr>
          <a:xfrm rot="2282189">
            <a:off x="2628427" y="3288441"/>
            <a:ext cx="30250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kern="0" dirty="0">
                <a:solidFill>
                  <a:schemeClr val="accent2"/>
                </a:solidFill>
              </a:rPr>
              <a:t>Potential Energy</a:t>
            </a:r>
            <a:r>
              <a:rPr lang="en-US" sz="2400" kern="0" dirty="0">
                <a:solidFill>
                  <a:srgbClr val="222222"/>
                </a:solidFill>
              </a:rPr>
              <a:t> + </a:t>
            </a:r>
            <a:r>
              <a:rPr lang="en-US" sz="2400" kern="0" dirty="0">
                <a:solidFill>
                  <a:srgbClr val="FF6600"/>
                </a:solidFill>
              </a:rPr>
              <a:t>Kinetic energy</a:t>
            </a:r>
            <a:r>
              <a:rPr lang="en-US" sz="2400" kern="0" dirty="0">
                <a:solidFill>
                  <a:srgbClr val="222222"/>
                </a:solidFill>
              </a:rPr>
              <a:t> Fluid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10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30">
            <a:extLst>
              <a:ext uri="{FF2B5EF4-FFF2-40B4-BE49-F238E27FC236}">
                <a16:creationId xmlns:a16="http://schemas.microsoft.com/office/drawing/2014/main" id="{DCB4B9D1-173E-8659-5479-143F119DA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54565" y="2590800"/>
            <a:ext cx="623203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FF3422-9028-BB9E-105F-CFC99F99B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Fan/PCB Array interaction.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47E24-2919-C639-E700-414AAF48F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2035594"/>
          </a:xfrm>
        </p:spPr>
        <p:txBody>
          <a:bodyPr/>
          <a:lstStyle/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The governing principle in fan selection is that any given fan can only deliver one flow at one pressure in a particular PCB array. 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This “operating point” is determined by the intersection of the fan static pressure curve and the PCB array pressure curve. </a:t>
            </a:r>
            <a:endParaRPr lang="en-US" sz="24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43847063-F63B-090D-EF83-157331C5789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D613023D-03B5-BE94-F827-9362929498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FBA140B0-CDA8-F789-F274-F8A9FA9E20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6C0C817A-9B06-072F-16B0-BA48284711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5140FEF3-9063-9833-79FD-7869DC22A8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478E6D29-692B-48E8-C65A-14DE940A1B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42B370E-8AAE-8899-0B1D-806EB6AC56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AD692F2-A609-35AD-B37F-38BA8054BF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FD5C5100-CB7E-8A89-F461-14488D20F3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7A4926A-7D56-FFC4-5E97-96F9BFA7F4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8B3C0E23-C856-7042-671E-C2AD988463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6A3506D4-64BC-946C-5FA6-FED5B14AF9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F4CFE555-D871-7C84-9A90-89D4E92FC8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285B680E-8A7E-3D1A-BCFB-5CC2492DFD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EBFDCA65-EA0D-9C07-0469-C75A54085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1E131C6-CF56-B0D5-18B8-2AF6C257A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D1A731D-2F2D-A86E-EE43-B5309CFF5695}"/>
              </a:ext>
            </a:extLst>
          </p:cNvPr>
          <p:cNvSpPr/>
          <p:nvPr/>
        </p:nvSpPr>
        <p:spPr bwMode="auto">
          <a:xfrm>
            <a:off x="1545021" y="3920359"/>
            <a:ext cx="2585545" cy="2312275"/>
          </a:xfrm>
          <a:custGeom>
            <a:avLst/>
            <a:gdLst>
              <a:gd name="connsiteX0" fmla="*/ 0 w 2585545"/>
              <a:gd name="connsiteY0" fmla="*/ 2312275 h 2312275"/>
              <a:gd name="connsiteX1" fmla="*/ 1156138 w 2585545"/>
              <a:gd name="connsiteY1" fmla="*/ 1608082 h 2312275"/>
              <a:gd name="connsiteX2" fmla="*/ 2585545 w 2585545"/>
              <a:gd name="connsiteY2" fmla="*/ 0 h 2312275"/>
              <a:gd name="connsiteX3" fmla="*/ 2585545 w 2585545"/>
              <a:gd name="connsiteY3" fmla="*/ 0 h 231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5545" h="2312275">
                <a:moveTo>
                  <a:pt x="0" y="2312275"/>
                </a:moveTo>
                <a:cubicBezTo>
                  <a:pt x="362607" y="2152868"/>
                  <a:pt x="725214" y="1993461"/>
                  <a:pt x="1156138" y="1608082"/>
                </a:cubicBezTo>
                <a:cubicBezTo>
                  <a:pt x="1587062" y="1222703"/>
                  <a:pt x="2585545" y="0"/>
                  <a:pt x="2585545" y="0"/>
                </a:cubicBezTo>
                <a:lnTo>
                  <a:pt x="2585545" y="0"/>
                </a:lnTo>
              </a:path>
            </a:pathLst>
          </a:cu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832675-4B0E-B8B4-35F2-27B67DB2EAC0}"/>
              </a:ext>
            </a:extLst>
          </p:cNvPr>
          <p:cNvSpPr txBox="1"/>
          <p:nvPr/>
        </p:nvSpPr>
        <p:spPr>
          <a:xfrm>
            <a:off x="3733800" y="3881735"/>
            <a:ext cx="3733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dirty="0">
                <a:solidFill>
                  <a:srgbClr val="222222"/>
                </a:solidFill>
                <a:effectLst/>
              </a:rPr>
              <a:t>PCB array pressure curve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3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2BB7A-EAEE-98A2-45FF-E9C0052EA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A95A-40DF-0430-5F8C-4F02D022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Fan/PCB Array interaction.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50FEF-F8E1-DBF5-5BDF-CDA34233C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820371"/>
          </a:xfrm>
        </p:spPr>
        <p:txBody>
          <a:bodyPr/>
          <a:lstStyle/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The operating points of both high and low resistance PCB Arrays. </a:t>
            </a:r>
            <a:endParaRPr lang="en-US" sz="24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C788D33E-B0F2-F194-4F6F-0F3B83E14E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F527C300-3F73-C2D5-C788-6D896EC170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62280213-0D5F-8037-89F8-14B86876A7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01F37682-9675-D25B-F687-89C6E80261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F50413C3-9D7B-A52B-56E0-4161F9CC93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D5B8DE93-DA74-212F-C585-FEB464E98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3AAA6A8-9527-F78C-B017-622578A419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72687F0-5577-1551-E824-AE29DD5402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35D1C029-7E33-1E39-C474-3C7D8459E1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E89CE1D0-92A4-37F6-A37A-7E0CE7BE83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9FD48D7C-7ED4-0D3E-F2BE-9B3D25EF65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A400808F-6BBF-B077-D7EE-41A6AAC708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51A6389-7772-A219-37AC-D2D29A10E2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14AB2F22-0413-5676-11ED-EA681BA4AD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04E3CA23-FA1D-2BDE-F233-CE6C4E90AC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FBA81F4-989B-1620-E725-977788C5B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4ABB288-8F3C-638E-E9A7-C1C2537CC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275" y="2191971"/>
            <a:ext cx="6753898" cy="410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4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4D0B-EDFA-CE81-BBB3-6B02BB935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4A9B-2E13-52A4-3026-44D8C11BB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dirty="0">
                <a:solidFill>
                  <a:srgbClr val="222222"/>
                </a:solidFill>
                <a:latin typeface="Roboto" panose="02000000000000000000" pitchFamily="2" charset="0"/>
              </a:rPr>
              <a:t>Selection of An Axial Flow </a:t>
            </a:r>
            <a:r>
              <a:rPr lang="en-US" sz="28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Fan</a:t>
            </a:r>
            <a:endParaRPr lang="en-US" sz="2800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FB6BCAF7-B221-154B-65E7-2CBC6A2CB5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078" y="1219200"/>
            <a:ext cx="4635121" cy="5512036"/>
          </a:xfrm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82063D6D-F92D-DBEE-3285-1251EA547F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B8603A81-5CAF-E042-C77C-C4A53DE451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F658A498-CDF5-82CB-FD1B-334BC8DE9C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3ED45CC5-881B-A3BC-0C93-3BB940404D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81EC7CE0-0D4D-07EC-810D-A769556E35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630922F6-9087-1AAE-12AC-F8806322E4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314DC2F5-F10C-1231-5F73-21D3F9FE44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3A955CF-85FD-C5B1-54A4-279122050D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B9F553D3-F164-7566-06A4-BE6FC4DE76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CBBE3928-5C6C-F2B7-568C-4F37E80755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9DF637A7-E7A5-AE8F-16B3-F61BD7973D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90C56F0E-1935-9D08-89F3-62359C7742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83638C6-062C-DA9E-2633-F9F0CCDBC2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DA8BC4FE-1AEA-31C7-8FA1-58381B7BC8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 dirty="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3FDD9051-CBA1-770E-03BC-E7A86DE0F3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24F48296-E939-E42B-4271-16564C97F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398417F-7207-4119-A670-45A462AE390F}"/>
              </a:ext>
            </a:extLst>
          </p:cNvPr>
          <p:cNvSpPr txBox="1"/>
          <p:nvPr/>
        </p:nvSpPr>
        <p:spPr>
          <a:xfrm>
            <a:off x="-3810000" y="-563916"/>
            <a:ext cx="9130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a given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7624B91-96D3-01B3-E9D3-9FA27A51EDE2}"/>
              </a:ext>
            </a:extLst>
          </p:cNvPr>
          <p:cNvGrpSpPr/>
          <p:nvPr/>
        </p:nvGrpSpPr>
        <p:grpSpPr>
          <a:xfrm>
            <a:off x="2266950" y="1810104"/>
            <a:ext cx="6343650" cy="4285896"/>
            <a:chOff x="2266950" y="1810104"/>
            <a:chExt cx="6343650" cy="428589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C44DFCA-D6CC-286E-E857-5080E32F3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66950" y="1810104"/>
              <a:ext cx="6343650" cy="428589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2736E38-2BEE-8F20-EA8B-22E12D0CADE2}"/>
                    </a:ext>
                  </a:extLst>
                </p:cNvPr>
                <p:cNvSpPr txBox="1"/>
                <p:nvPr/>
              </p:nvSpPr>
              <p:spPr>
                <a:xfrm>
                  <a:off x="4295224" y="1992868"/>
                  <a:ext cx="21055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𝐹𝑜𝑟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𝑔𝑖𝑣𝑒𝑛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2736E38-2BEE-8F20-EA8B-22E12D0CAD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5224" y="1992868"/>
                  <a:ext cx="2105576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899" r="-2899" b="-344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6003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40BE5-60BA-E085-D9A6-E45C791B9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F35E1-D80C-9B1E-986D-C04E41A20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Fan/PCB Array Operation Point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B554A-8FDC-D90A-AFB1-8E0B4C289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7772400" cy="4114800"/>
          </a:xfrm>
        </p:spPr>
        <p:txBody>
          <a:bodyPr/>
          <a:lstStyle/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It is best to select a fan that will give an operating point being toward the high flow, low pressure end of the performance curve.</a:t>
            </a:r>
          </a:p>
          <a:p>
            <a:r>
              <a:rPr lang="en-US" sz="2400" dirty="0">
                <a:solidFill>
                  <a:srgbClr val="222222"/>
                </a:solidFill>
              </a:rPr>
              <a:t>This leads 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 to minimum power consumption by fan motor with minimum </a:t>
            </a:r>
            <a:r>
              <a:rPr lang="en-US" sz="2400" b="0" i="0" dirty="0" err="1">
                <a:solidFill>
                  <a:srgbClr val="222222"/>
                </a:solidFill>
                <a:effectLst/>
              </a:rPr>
              <a:t>irreversiblities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. 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Each PCB array should be analyzed for possible reduction in the overall resistance to airflow. 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Other considerations, such as available space and power, noise, reliability, and operating environment should also be brought to bear on fan choice.</a:t>
            </a:r>
            <a:endParaRPr lang="en-US" sz="24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03029A00-9F28-F3C7-A80F-5801A783B2C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1710457D-06EC-F4C4-0BB7-A6CA503666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1CF9602D-40BD-3248-34EF-024E99CFB6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20FDBE23-E10A-390C-DAD6-A95B05CC3B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AB40DD8A-E2B5-6077-C2CE-791B8EA7A6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9C5D7801-41DA-F84B-8A72-6786774CEE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EA5BC97-55FD-C9ED-5D1A-04D7B784C1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230221A-1CFD-BDFB-F43D-02024A93F0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24EBDA5F-824F-C7F5-C1FF-70AC87E700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39486FB3-B9DB-5787-EE84-9837EE4902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D2EB4452-DB8F-889E-0843-6D0D10F499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49ACFEA5-1B64-EA20-00AF-DA1563C1FA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FFEF2D2-0733-EB35-704C-487A90E8BD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4C5CA75-9427-0B41-CC81-CC0B39AE47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40E69CC3-C0F5-5E90-8AE4-C51654C1A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7101D2AF-94B5-A7AE-B300-BBAC24AEC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34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5FCAA-DEE7-5007-BB41-513CEF94B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dirty="0"/>
              <a:t>General Desing of A Package of Fans </a:t>
            </a:r>
          </a:p>
        </p:txBody>
      </p:sp>
      <p:pic>
        <p:nvPicPr>
          <p:cNvPr id="4098" name="Picture 2" descr="Rack Mount Server Fan Cooling System With 4 Fans 1U - Raising Electronics">
            <a:extLst>
              <a:ext uri="{FF2B5EF4-FFF2-40B4-BE49-F238E27FC236}">
                <a16:creationId xmlns:a16="http://schemas.microsoft.com/office/drawing/2014/main" id="{33A9F196-2FAE-1642-33FD-72C3511396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4935818" cy="315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B49180AD-60B5-6CF6-65CA-78CFFCBE8BB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D2FCD123-8CA6-8951-3210-99646A4AA3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2919F8A9-18B9-7EDE-0E8D-63F6381641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213824DA-F265-FD84-0B9A-F8EF5399F4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0196A54E-8F7D-9071-D52E-40EE05207F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97AA8069-9E02-0FEF-5B92-8AF7F24C41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BE8748C-8059-2FAB-9B91-69A4E767D2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6118961-9E76-C563-626A-9F7427513B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AB2D9510-8EF8-863C-1E4C-875A4D76F5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E85E30D-E014-CD53-24E2-2BE8CB30F3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E6A61D4B-55DC-23C6-AAA3-FFE7F60148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72B3E9FC-1DBB-9073-B974-E15EC4C285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0897E45-9BC4-7AE4-36A1-5EF2DC1C36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F31BD67F-6CED-6BD1-B4D5-B2378637AC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9AB8A839-649C-D3F6-1E5D-BB61EDC61B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001B071C-C8F7-46BD-FB27-4D9ECB57B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86CE68E-A143-AD2D-E9DD-03430BB0B0E1}"/>
              </a:ext>
            </a:extLst>
          </p:cNvPr>
          <p:cNvSpPr txBox="1"/>
          <p:nvPr/>
        </p:nvSpPr>
        <p:spPr>
          <a:xfrm>
            <a:off x="1143000" y="6091535"/>
            <a:ext cx="6758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to develop combined fans characteristics curve?</a:t>
            </a:r>
          </a:p>
        </p:txBody>
      </p:sp>
      <p:pic>
        <p:nvPicPr>
          <p:cNvPr id="4100" name="Picture 4" descr="Love Noctua fans! AV rack cooling : r/Noctua">
            <a:extLst>
              <a:ext uri="{FF2B5EF4-FFF2-40B4-BE49-F238E27FC236}">
                <a16:creationId xmlns:a16="http://schemas.microsoft.com/office/drawing/2014/main" id="{C42A499C-F38E-3BCA-FA45-C293FA111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2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1371600"/>
            <a:ext cx="3562350" cy="474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75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81EDD-B7B9-599E-FA13-50D65AEF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A299B3-D593-1C7E-5974-5D5068C86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37843"/>
            <a:ext cx="7707471" cy="1834905"/>
          </a:xfrm>
          <a:prstGeom prst="rect">
            <a:avLst/>
          </a:prstGeom>
        </p:spPr>
      </p:pic>
      <p:sp>
        <p:nvSpPr>
          <p:cNvPr id="10242" name="object 2">
            <a:extLst>
              <a:ext uri="{FF2B5EF4-FFF2-40B4-BE49-F238E27FC236}">
                <a16:creationId xmlns:a16="http://schemas.microsoft.com/office/drawing/2014/main" id="{350D9D4C-218C-5228-71AE-E348D8F7C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678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 i="0" u="none" strike="noStrike" baseline="0" dirty="0">
                <a:solidFill>
                  <a:srgbClr val="292526"/>
                </a:solidFill>
                <a:latin typeface="+mj-lt"/>
              </a:rPr>
              <a:t>Fluid Temperature Profile in FULLY DEVELOPED DUCT FLOW</a:t>
            </a:r>
            <a:endParaRPr lang="en-US" altLang="en-US" sz="28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0245" name="Group 38">
            <a:extLst>
              <a:ext uri="{FF2B5EF4-FFF2-40B4-BE49-F238E27FC236}">
                <a16:creationId xmlns:a16="http://schemas.microsoft.com/office/drawing/2014/main" id="{C1FC1269-CC54-2519-316C-F11AAFFED0E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0249" name="Group 19">
              <a:extLst>
                <a:ext uri="{FF2B5EF4-FFF2-40B4-BE49-F238E27FC236}">
                  <a16:creationId xmlns:a16="http://schemas.microsoft.com/office/drawing/2014/main" id="{B5FD9056-C073-1B86-3D3E-F1C5817973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1" name="Group 8">
                <a:extLst>
                  <a:ext uri="{FF2B5EF4-FFF2-40B4-BE49-F238E27FC236}">
                    <a16:creationId xmlns:a16="http://schemas.microsoft.com/office/drawing/2014/main" id="{362CC551-A1C8-FF50-36BA-2AE9C971B0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3" name="Group 9">
                  <a:extLst>
                    <a:ext uri="{FF2B5EF4-FFF2-40B4-BE49-F238E27FC236}">
                      <a16:creationId xmlns:a16="http://schemas.microsoft.com/office/drawing/2014/main" id="{46E84D1F-A2CC-C2D2-1D7A-1EF4369C96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3" name="Rectangle 10">
                    <a:extLst>
                      <a:ext uri="{FF2B5EF4-FFF2-40B4-BE49-F238E27FC236}">
                        <a16:creationId xmlns:a16="http://schemas.microsoft.com/office/drawing/2014/main" id="{506B7C52-F7BE-C4DC-05A1-D73651A133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1">
                    <a:extLst>
                      <a:ext uri="{FF2B5EF4-FFF2-40B4-BE49-F238E27FC236}">
                        <a16:creationId xmlns:a16="http://schemas.microsoft.com/office/drawing/2014/main" id="{4B4A4630-BCE6-A4AC-C295-A0BC110E9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4" name="Group 12">
                  <a:extLst>
                    <a:ext uri="{FF2B5EF4-FFF2-40B4-BE49-F238E27FC236}">
                      <a16:creationId xmlns:a16="http://schemas.microsoft.com/office/drawing/2014/main" id="{7A466FDC-4610-75A1-638E-F91596FA62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4FBA4010-54ED-101F-31B2-36B8C74051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4">
                    <a:extLst>
                      <a:ext uri="{FF2B5EF4-FFF2-40B4-BE49-F238E27FC236}">
                        <a16:creationId xmlns:a16="http://schemas.microsoft.com/office/drawing/2014/main" id="{0E3456B9-787D-AFB5-97CA-20E693D37A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5">
                  <a:extLst>
                    <a:ext uri="{FF2B5EF4-FFF2-40B4-BE49-F238E27FC236}">
                      <a16:creationId xmlns:a16="http://schemas.microsoft.com/office/drawing/2014/main" id="{FD794972-7177-0091-92D1-4E0EDB0E45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9" name="Rectangle 16">
                    <a:extLst>
                      <a:ext uri="{FF2B5EF4-FFF2-40B4-BE49-F238E27FC236}">
                        <a16:creationId xmlns:a16="http://schemas.microsoft.com/office/drawing/2014/main" id="{328142E5-98F2-2D49-4B24-820392CDE4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7">
                    <a:extLst>
                      <a:ext uri="{FF2B5EF4-FFF2-40B4-BE49-F238E27FC236}">
                        <a16:creationId xmlns:a16="http://schemas.microsoft.com/office/drawing/2014/main" id="{FA2C12F0-29BB-C1F5-0F3C-88E4F012B5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8">
                  <a:extLst>
                    <a:ext uri="{FF2B5EF4-FFF2-40B4-BE49-F238E27FC236}">
                      <a16:creationId xmlns:a16="http://schemas.microsoft.com/office/drawing/2014/main" id="{F2EBAEA3-EA7B-B734-33F7-8960FC2B95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7" name="Rectangle 19">
                    <a:extLst>
                      <a:ext uri="{FF2B5EF4-FFF2-40B4-BE49-F238E27FC236}">
                        <a16:creationId xmlns:a16="http://schemas.microsoft.com/office/drawing/2014/main" id="{E5AE6670-2085-D92D-4CAE-C7BF09E44C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20">
                    <a:extLst>
                      <a:ext uri="{FF2B5EF4-FFF2-40B4-BE49-F238E27FC236}">
                        <a16:creationId xmlns:a16="http://schemas.microsoft.com/office/drawing/2014/main" id="{AA5E1BD2-8F62-75C3-7E50-421D813958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62905603-982B-9191-8CA5-F02DA8AA8B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E26C25-6881-81EE-970B-4F9A9EE0A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3">
                <a:extLst>
                  <a:ext uri="{FF2B5EF4-FFF2-40B4-BE49-F238E27FC236}">
                    <a16:creationId xmlns:a16="http://schemas.microsoft.com/office/drawing/2014/main" id="{C1715AC5-32B8-1BFA-670D-E4C7D8963EA2}"/>
                  </a:ext>
                </a:extLst>
              </p:cNvPr>
              <p:cNvSpPr txBox="1"/>
              <p:nvPr/>
            </p:nvSpPr>
            <p:spPr bwMode="auto">
              <a:xfrm>
                <a:off x="304800" y="2895600"/>
                <a:ext cx="4418937" cy="105532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15" name="Object 3">
                <a:extLst>
                  <a:ext uri="{FF2B5EF4-FFF2-40B4-BE49-F238E27FC236}">
                    <a16:creationId xmlns:a16="http://schemas.microsoft.com/office/drawing/2014/main" id="{C1715AC5-32B8-1BFA-670D-E4C7D8963E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895600"/>
                <a:ext cx="4418937" cy="1055321"/>
              </a:xfrm>
              <a:prstGeom prst="rect">
                <a:avLst/>
              </a:prstGeom>
              <a:blipFill>
                <a:blip r:embed="rId4"/>
                <a:stretch>
                  <a:fillRect b="-520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90811EF8-4E0D-C7C4-9FF5-7E8CA5A0FFFB}"/>
              </a:ext>
            </a:extLst>
          </p:cNvPr>
          <p:cNvSpPr/>
          <p:nvPr/>
        </p:nvSpPr>
        <p:spPr bwMode="auto">
          <a:xfrm>
            <a:off x="457200" y="1371600"/>
            <a:ext cx="533400" cy="1295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FB598CE-FA1A-9A0A-0C9C-1ACD3A732A06}"/>
                  </a:ext>
                </a:extLst>
              </p:cNvPr>
              <p:cNvSpPr txBox="1"/>
              <p:nvPr/>
            </p:nvSpPr>
            <p:spPr>
              <a:xfrm>
                <a:off x="4114800" y="3036521"/>
                <a:ext cx="4572000" cy="929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𝑚𝑒𝑎𝑛</m:t>
                          </m:r>
                        </m:sub>
                      </m:sSub>
                      <m:d>
                        <m:d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4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IN" sz="24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FB598CE-FA1A-9A0A-0C9C-1ACD3A732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3036521"/>
                <a:ext cx="4572000" cy="9296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4FCB2FA2-741A-B544-F75E-B10AE3603BEC}"/>
                  </a:ext>
                </a:extLst>
              </p:cNvPr>
              <p:cNvSpPr txBox="1"/>
              <p:nvPr/>
            </p:nvSpPr>
            <p:spPr bwMode="auto">
              <a:xfrm>
                <a:off x="723900" y="4038600"/>
                <a:ext cx="7167404" cy="121595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𝑚𝑒𝑎𝑛</m:t>
                          </m:r>
                        </m:sub>
                      </m:sSub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I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d>
                      <m:r>
                        <a:rPr lang="en-IN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4FCB2FA2-741A-B544-F75E-B10AE3603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900" y="4038600"/>
                <a:ext cx="7167404" cy="12159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C48A271-2863-D3A5-AEF8-F4436B8F66DB}"/>
                  </a:ext>
                </a:extLst>
              </p:cNvPr>
              <p:cNvSpPr txBox="1"/>
              <p:nvPr/>
            </p:nvSpPr>
            <p:spPr>
              <a:xfrm>
                <a:off x="609600" y="5126690"/>
                <a:ext cx="7772400" cy="14152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Ten-Roman"/>
                  </a:rPr>
                  <a:t>T</a:t>
                </a:r>
                <a:r>
                  <a:rPr lang="en-US" sz="2400" b="0" i="0" u="none" strike="noStrike" baseline="0" dirty="0">
                    <a:latin typeface="TimesTen-Roman"/>
                  </a:rPr>
                  <a:t>he boundary conditions are:</a:t>
                </a:r>
              </a:p>
              <a:p>
                <a:endParaRPr lang="en-US" dirty="0">
                  <a:latin typeface="TimesTen-Roman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  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IN" dirty="0"/>
                  <a:t> &amp;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k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C48A271-2863-D3A5-AEF8-F4436B8F6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126690"/>
                <a:ext cx="7772400" cy="1415259"/>
              </a:xfrm>
              <a:prstGeom prst="rect">
                <a:avLst/>
              </a:prstGeom>
              <a:blipFill>
                <a:blip r:embed="rId8"/>
                <a:stretch>
                  <a:fillRect l="-1176" t="-3448" b="-43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929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F291-4840-46D1-75EA-2D2C62B2E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77DE41-1ED0-16C6-D703-5F3A8EE20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37843"/>
            <a:ext cx="7707471" cy="1834905"/>
          </a:xfrm>
          <a:prstGeom prst="rect">
            <a:avLst/>
          </a:prstGeom>
        </p:spPr>
      </p:pic>
      <p:sp>
        <p:nvSpPr>
          <p:cNvPr id="10242" name="object 2">
            <a:extLst>
              <a:ext uri="{FF2B5EF4-FFF2-40B4-BE49-F238E27FC236}">
                <a16:creationId xmlns:a16="http://schemas.microsoft.com/office/drawing/2014/main" id="{D77E5AC6-3438-B913-5568-A4DB5F420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678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 i="0" u="none" strike="noStrike" baseline="0" dirty="0">
                <a:solidFill>
                  <a:srgbClr val="292526"/>
                </a:solidFill>
                <a:latin typeface="+mj-lt"/>
              </a:rPr>
              <a:t>Fluid Temperature Profile in FULLY DEVELOPED DUCT FLOW</a:t>
            </a:r>
            <a:endParaRPr lang="en-US" altLang="en-US" sz="28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0245" name="Group 38">
            <a:extLst>
              <a:ext uri="{FF2B5EF4-FFF2-40B4-BE49-F238E27FC236}">
                <a16:creationId xmlns:a16="http://schemas.microsoft.com/office/drawing/2014/main" id="{4C8AAE5D-8238-0851-0E38-D23F6C9A251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0249" name="Group 19">
              <a:extLst>
                <a:ext uri="{FF2B5EF4-FFF2-40B4-BE49-F238E27FC236}">
                  <a16:creationId xmlns:a16="http://schemas.microsoft.com/office/drawing/2014/main" id="{9AC72A4B-CBE7-D9F8-AE20-29033C67F9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1" name="Group 8">
                <a:extLst>
                  <a:ext uri="{FF2B5EF4-FFF2-40B4-BE49-F238E27FC236}">
                    <a16:creationId xmlns:a16="http://schemas.microsoft.com/office/drawing/2014/main" id="{1EB2DA03-5002-D27E-5596-04D1FBAFC2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3" name="Group 9">
                  <a:extLst>
                    <a:ext uri="{FF2B5EF4-FFF2-40B4-BE49-F238E27FC236}">
                      <a16:creationId xmlns:a16="http://schemas.microsoft.com/office/drawing/2014/main" id="{388A890A-CCC5-219B-4318-CA9182692C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3" name="Rectangle 10">
                    <a:extLst>
                      <a:ext uri="{FF2B5EF4-FFF2-40B4-BE49-F238E27FC236}">
                        <a16:creationId xmlns:a16="http://schemas.microsoft.com/office/drawing/2014/main" id="{94B4B340-362A-69CA-E2B0-221EDAD0B4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1">
                    <a:extLst>
                      <a:ext uri="{FF2B5EF4-FFF2-40B4-BE49-F238E27FC236}">
                        <a16:creationId xmlns:a16="http://schemas.microsoft.com/office/drawing/2014/main" id="{77C9EFC7-5B02-C200-E6F4-ED5D6C7D30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4" name="Group 12">
                  <a:extLst>
                    <a:ext uri="{FF2B5EF4-FFF2-40B4-BE49-F238E27FC236}">
                      <a16:creationId xmlns:a16="http://schemas.microsoft.com/office/drawing/2014/main" id="{E2C52BF0-678E-BD9A-4703-D630E350F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4D71EAF8-6353-2AB2-6C66-9658715CBD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4">
                    <a:extLst>
                      <a:ext uri="{FF2B5EF4-FFF2-40B4-BE49-F238E27FC236}">
                        <a16:creationId xmlns:a16="http://schemas.microsoft.com/office/drawing/2014/main" id="{FE1441B5-BC8F-0011-0C77-0D1C21EF1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5">
                  <a:extLst>
                    <a:ext uri="{FF2B5EF4-FFF2-40B4-BE49-F238E27FC236}">
                      <a16:creationId xmlns:a16="http://schemas.microsoft.com/office/drawing/2014/main" id="{E746B2AA-19C0-3DBA-3626-F6A531112E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9" name="Rectangle 16">
                    <a:extLst>
                      <a:ext uri="{FF2B5EF4-FFF2-40B4-BE49-F238E27FC236}">
                        <a16:creationId xmlns:a16="http://schemas.microsoft.com/office/drawing/2014/main" id="{1128A4F8-FFBE-8843-A748-A1A512A518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7">
                    <a:extLst>
                      <a:ext uri="{FF2B5EF4-FFF2-40B4-BE49-F238E27FC236}">
                        <a16:creationId xmlns:a16="http://schemas.microsoft.com/office/drawing/2014/main" id="{896D63CA-07ED-9834-F5C9-85C1F74DE5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8">
                  <a:extLst>
                    <a:ext uri="{FF2B5EF4-FFF2-40B4-BE49-F238E27FC236}">
                      <a16:creationId xmlns:a16="http://schemas.microsoft.com/office/drawing/2014/main" id="{51A6A82B-D8E9-52C9-BB4C-4D4665AF3A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7" name="Rectangle 19">
                    <a:extLst>
                      <a:ext uri="{FF2B5EF4-FFF2-40B4-BE49-F238E27FC236}">
                        <a16:creationId xmlns:a16="http://schemas.microsoft.com/office/drawing/2014/main" id="{DE26A4A7-9C6A-7295-4503-D967AA5400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20">
                    <a:extLst>
                      <a:ext uri="{FF2B5EF4-FFF2-40B4-BE49-F238E27FC236}">
                        <a16:creationId xmlns:a16="http://schemas.microsoft.com/office/drawing/2014/main" id="{7F4C0EA9-4BEB-A4AE-D2EB-4E3615C3AD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A9A88656-4A84-413C-826D-064D0AC921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E02104F-7D7A-A70B-B80C-0D277A312D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309F827-07F2-F5A3-9E0F-3AFCF59FE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1524000"/>
            <a:ext cx="533400" cy="10171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FD376C-CE58-D98E-2FF0-6D31258A3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1573618"/>
            <a:ext cx="762000" cy="10171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FCFAB2-2452-9A17-2E9B-475DD2FF4E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1524000"/>
            <a:ext cx="1071404" cy="101718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6CA1AA1B-3C92-8506-8AA1-37E219C74D0A}"/>
              </a:ext>
            </a:extLst>
          </p:cNvPr>
          <p:cNvSpPr/>
          <p:nvPr/>
        </p:nvSpPr>
        <p:spPr bwMode="auto">
          <a:xfrm>
            <a:off x="457200" y="1371600"/>
            <a:ext cx="533400" cy="1295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BB8F84-673D-A7B5-93A9-FDF3A8928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73618"/>
            <a:ext cx="762000" cy="10171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44DCFD6-54F7-F3E0-F721-10A3C8F31EBF}"/>
                  </a:ext>
                </a:extLst>
              </p:cNvPr>
              <p:cNvSpPr txBox="1"/>
              <p:nvPr/>
            </p:nvSpPr>
            <p:spPr>
              <a:xfrm>
                <a:off x="533400" y="3429000"/>
                <a:ext cx="7772400" cy="17260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Ten-Roman"/>
                  </a:rPr>
                  <a:t>T</a:t>
                </a:r>
                <a:r>
                  <a:rPr lang="en-US" sz="2400" b="0" i="0" u="none" strike="noStrike" baseline="0" dirty="0">
                    <a:latin typeface="TimesTen-Roman"/>
                  </a:rPr>
                  <a:t>he </a:t>
                </a:r>
                <a:r>
                  <a:rPr lang="en-US" dirty="0">
                    <a:latin typeface="TimesTen-Roman"/>
                  </a:rPr>
                  <a:t>temperature profile in fully developed flow is:</a:t>
                </a:r>
              </a:p>
              <a:p>
                <a:endParaRPr lang="en-US" dirty="0">
                  <a:latin typeface="TimesTen-Roman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−1.5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44DCFD6-54F7-F3E0-F721-10A3C8F31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429000"/>
                <a:ext cx="7772400" cy="1726050"/>
              </a:xfrm>
              <a:prstGeom prst="rect">
                <a:avLst/>
              </a:prstGeom>
              <a:blipFill>
                <a:blip r:embed="rId5"/>
                <a:stretch>
                  <a:fillRect l="-1255" t="-28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959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A0F51-2B94-7693-C2CF-E325787E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95" name="AutoShape 11">
            <a:extLst>
              <a:ext uri="{FF2B5EF4-FFF2-40B4-BE49-F238E27FC236}">
                <a16:creationId xmlns:a16="http://schemas.microsoft.com/office/drawing/2014/main" id="{1AE3C7C9-1C7C-5A22-685A-1C55E75058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4800" y="1349375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05193" name="Rectangle 9">
            <a:extLst>
              <a:ext uri="{FF2B5EF4-FFF2-40B4-BE49-F238E27FC236}">
                <a16:creationId xmlns:a16="http://schemas.microsoft.com/office/drawing/2014/main" id="{3BB7377F-A0CC-20FA-979B-363DBC87B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52400"/>
            <a:ext cx="6324600" cy="762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Forced Convection Cooling in a PCB Array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605191" name="Rectangle 7">
            <a:extLst>
              <a:ext uri="{FF2B5EF4-FFF2-40B4-BE49-F238E27FC236}">
                <a16:creationId xmlns:a16="http://schemas.microsoft.com/office/drawing/2014/main" id="{BB4C7ED6-5E28-8CE2-8CD7-72D4D7FB7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86000"/>
            <a:ext cx="8001000" cy="762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buFont typeface="Wingdings" panose="05000000000000000000" pitchFamily="2" charset="2"/>
              <a:buChar char="w"/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Nusselt Number is constant in thermally Developed flow:</a:t>
            </a:r>
            <a:endParaRPr lang="en-US" altLang="en-US" sz="2400" dirty="0"/>
          </a:p>
        </p:txBody>
      </p:sp>
      <p:sp>
        <p:nvSpPr>
          <p:cNvPr id="605190" name="Rectangle 6">
            <a:extLst>
              <a:ext uri="{FF2B5EF4-FFF2-40B4-BE49-F238E27FC236}">
                <a16:creationId xmlns:a16="http://schemas.microsoft.com/office/drawing/2014/main" id="{72367011-3840-5071-E5BB-43693841C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/>
            <a:r>
              <a:rPr lang="en-US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Iso-heat flux Walls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  <p:sp>
        <p:nvSpPr>
          <p:cNvPr id="605189" name="Text Box 5">
            <a:extLst>
              <a:ext uri="{FF2B5EF4-FFF2-40B4-BE49-F238E27FC236}">
                <a16:creationId xmlns:a16="http://schemas.microsoft.com/office/drawing/2014/main" id="{89732507-3B1E-CBD3-7097-E9F319CEE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2362" y="5562600"/>
            <a:ext cx="14269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dirty="0">
                <a:solidFill>
                  <a:srgbClr val="000066"/>
                </a:solidFill>
                <a:cs typeface="Times New Roman" panose="02020603050405020304" pitchFamily="18" charset="0"/>
              </a:rPr>
              <a:t>Nu = 8.23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5188" name="Object 4">
                <a:extLst>
                  <a:ext uri="{FF2B5EF4-FFF2-40B4-BE49-F238E27FC236}">
                    <a16:creationId xmlns:a16="http://schemas.microsoft.com/office/drawing/2014/main" id="{AA66397B-E58B-511B-7EC7-ACFC232C9E4D}"/>
                  </a:ext>
                </a:extLst>
              </p:cNvPr>
              <p:cNvSpPr txBox="1"/>
              <p:nvPr/>
            </p:nvSpPr>
            <p:spPr bwMode="auto">
              <a:xfrm>
                <a:off x="3017837" y="3124200"/>
                <a:ext cx="3992563" cy="2163763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Nu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y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Nu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=7.6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5188" name="Object 4">
                <a:extLst>
                  <a:ext uri="{FF2B5EF4-FFF2-40B4-BE49-F238E27FC236}">
                    <a16:creationId xmlns:a16="http://schemas.microsoft.com/office/drawing/2014/main" id="{AA66397B-E58B-511B-7EC7-ACFC232C9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17837" y="3124200"/>
                <a:ext cx="3992563" cy="2163763"/>
              </a:xfrm>
              <a:prstGeom prst="rect">
                <a:avLst/>
              </a:prstGeom>
              <a:blipFill>
                <a:blip r:embed="rId2"/>
                <a:stretch>
                  <a:fillRect l="-3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D0E6D2C7-EFC7-BBDC-1697-30E488E1C6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EFE2456F-B451-31D7-01FE-596E41F274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9A9072E2-B1CE-3A53-D231-9E4DFB8B2D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78A374B-F4AA-A432-9F41-13836ADC1D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8C8324BE-A9A7-778B-B244-A7F85E55F3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C73F2944-6A9B-61DA-42BC-FDB93FE84E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1A80463-A426-2087-3380-B4B352973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DF6DBBC-154F-81F5-9BC2-891F1F4B52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2B1F9453-72A6-EC6A-8FD6-C3DE89DE67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D84AE84A-8A79-4B3D-021C-F0CCAF9729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4D8A9101-CFB1-9744-3BF1-1891ABE05A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3D275FE-5210-4F30-5824-EF432E54F7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46FEDC97-B5ED-4E88-4DB4-696C91DA2D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67BB9BE-4BB2-A299-3CC5-A2A5ED0608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3113800-5092-BA45-1ED5-E7C7927F97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D166832C-D0FA-C53D-3A37-2639E2E5B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24F3E98-E71C-4B0E-979D-35673B10B41D}"/>
              </a:ext>
            </a:extLst>
          </p:cNvPr>
          <p:cNvSpPr txBox="1"/>
          <p:nvPr/>
        </p:nvSpPr>
        <p:spPr>
          <a:xfrm>
            <a:off x="457200" y="31959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n-US" sz="2400" b="1" dirty="0">
                <a:solidFill>
                  <a:srgbClr val="009900"/>
                </a:solidFill>
                <a:cs typeface="Times New Roman" panose="02020603050405020304" pitchFamily="18" charset="0"/>
              </a:rPr>
              <a:t>Isothermal Walls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60638C17-6FDE-5FD0-3A52-3D168FDBB66F}"/>
                  </a:ext>
                </a:extLst>
              </p:cNvPr>
              <p:cNvSpPr txBox="1"/>
              <p:nvPr/>
            </p:nvSpPr>
            <p:spPr bwMode="auto">
              <a:xfrm>
                <a:off x="1009651" y="1066800"/>
                <a:ext cx="6245226" cy="1304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h𝐿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</m:fun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60638C17-6FDE-5FD0-3A52-3D168FDBB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9651" y="1066800"/>
                <a:ext cx="6245226" cy="13049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78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5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5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5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5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5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5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5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5191" grpId="0" animBg="1"/>
      <p:bldP spid="605190" grpId="0"/>
      <p:bldP spid="605189" grpId="0"/>
      <p:bldP spid="60518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5" name="Rectangle 7">
            <a:extLst>
              <a:ext uri="{FF2B5EF4-FFF2-40B4-BE49-F238E27FC236}">
                <a16:creationId xmlns:a16="http://schemas.microsoft.com/office/drawing/2014/main" id="{C79FEAEC-F5E1-F673-6402-57A132128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" y="152400"/>
            <a:ext cx="692308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accent2"/>
                </a:solidFill>
                <a:cs typeface="Times New Roman" panose="02020603050405020304" pitchFamily="18" charset="0"/>
              </a:rPr>
              <a:t>Fluid Flow /Convection Heat Transfer Analogy</a:t>
            </a:r>
            <a:endParaRPr lang="en-US" altLang="en-US" sz="2800" dirty="0"/>
          </a:p>
        </p:txBody>
      </p:sp>
      <p:sp>
        <p:nvSpPr>
          <p:cNvPr id="606214" name="Rectangle 6">
            <a:extLst>
              <a:ext uri="{FF2B5EF4-FFF2-40B4-BE49-F238E27FC236}">
                <a16:creationId xmlns:a16="http://schemas.microsoft.com/office/drawing/2014/main" id="{4AB85EBB-EFDC-3C79-EB44-72533B9E0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276600"/>
            <a:ext cx="8077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solidFill>
                  <a:srgbClr val="009900"/>
                </a:solidFill>
                <a:cs typeface="Times New Roman" panose="02020603050405020304" pitchFamily="18" charset="0"/>
              </a:rPr>
              <a:t>Stanton Number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en-US" altLang="en-US" sz="2400" dirty="0"/>
          </a:p>
        </p:txBody>
      </p:sp>
      <p:graphicFrame>
        <p:nvGraphicFramePr>
          <p:cNvPr id="606213" name="Object 5">
            <a:extLst>
              <a:ext uri="{FF2B5EF4-FFF2-40B4-BE49-F238E27FC236}">
                <a16:creationId xmlns:a16="http://schemas.microsoft.com/office/drawing/2014/main" id="{6CB4A02D-439D-BF7A-00A1-12D7D83F967E}"/>
              </a:ext>
            </a:extLst>
          </p:cNvPr>
          <p:cNvGraphicFramePr>
            <a:graphicFrameLocks/>
          </p:cNvGraphicFramePr>
          <p:nvPr/>
        </p:nvGraphicFramePr>
        <p:xfrm>
          <a:off x="4059237" y="3070225"/>
          <a:ext cx="4475163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5000" imgH="393700" progId="Equation.2">
                  <p:embed/>
                </p:oleObj>
              </mc:Choice>
              <mc:Fallback>
                <p:oleObj name="Equation" r:id="rId2" imgW="1905000" imgH="393700" progId="Equation.2">
                  <p:embed/>
                  <p:pic>
                    <p:nvPicPr>
                      <p:cNvPr id="606213" name="Object 5">
                        <a:extLst>
                          <a:ext uri="{FF2B5EF4-FFF2-40B4-BE49-F238E27FC236}">
                            <a16:creationId xmlns:a16="http://schemas.microsoft.com/office/drawing/2014/main" id="{6CB4A02D-439D-BF7A-00A1-12D7D83F967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9237" y="3070225"/>
                        <a:ext cx="4475163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393939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46">
            <a:extLst>
              <a:ext uri="{FF2B5EF4-FFF2-40B4-BE49-F238E27FC236}">
                <a16:creationId xmlns:a16="http://schemas.microsoft.com/office/drawing/2014/main" id="{1E8AA2BD-853F-E8E1-0BCB-521B64891E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8">
              <a:extLst>
                <a:ext uri="{FF2B5EF4-FFF2-40B4-BE49-F238E27FC236}">
                  <a16:creationId xmlns:a16="http://schemas.microsoft.com/office/drawing/2014/main" id="{6714EC2D-555E-0BF1-582C-894D349B94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" name="Group 27">
                <a:extLst>
                  <a:ext uri="{FF2B5EF4-FFF2-40B4-BE49-F238E27FC236}">
                    <a16:creationId xmlns:a16="http://schemas.microsoft.com/office/drawing/2014/main" id="{D99D8D18-8AB4-9D4B-ABBD-3BFA0A98F8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06208" name="Rectangle 10">
                  <a:extLst>
                    <a:ext uri="{FF2B5EF4-FFF2-40B4-BE49-F238E27FC236}">
                      <a16:creationId xmlns:a16="http://schemas.microsoft.com/office/drawing/2014/main" id="{8E000AFC-E25F-BB2D-8D3E-F06C57527E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6209" name="Rectangle 11">
                  <a:extLst>
                    <a:ext uri="{FF2B5EF4-FFF2-40B4-BE49-F238E27FC236}">
                      <a16:creationId xmlns:a16="http://schemas.microsoft.com/office/drawing/2014/main" id="{22E9AF0C-2210-EE21-2BAE-EC3F1A8474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2">
                <a:extLst>
                  <a:ext uri="{FF2B5EF4-FFF2-40B4-BE49-F238E27FC236}">
                    <a16:creationId xmlns:a16="http://schemas.microsoft.com/office/drawing/2014/main" id="{480F40A5-D40C-EB7F-309C-0B0272487C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F7740B5-E8C3-E3A9-057F-D155D7604F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C7A71B4-78E5-662E-FE44-5215E29FEC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5">
                <a:extLst>
                  <a:ext uri="{FF2B5EF4-FFF2-40B4-BE49-F238E27FC236}">
                    <a16:creationId xmlns:a16="http://schemas.microsoft.com/office/drawing/2014/main" id="{7DA2A79E-328C-95D0-F5AE-DD774FF59D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8" name="Rectangle 16">
                  <a:extLst>
                    <a:ext uri="{FF2B5EF4-FFF2-40B4-BE49-F238E27FC236}">
                      <a16:creationId xmlns:a16="http://schemas.microsoft.com/office/drawing/2014/main" id="{DD59F03B-E199-5048-9951-944937A766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17">
                  <a:extLst>
                    <a:ext uri="{FF2B5EF4-FFF2-40B4-BE49-F238E27FC236}">
                      <a16:creationId xmlns:a16="http://schemas.microsoft.com/office/drawing/2014/main" id="{9EC0A309-41B7-314D-9582-A3C1B327CF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8">
                <a:extLst>
                  <a:ext uri="{FF2B5EF4-FFF2-40B4-BE49-F238E27FC236}">
                    <a16:creationId xmlns:a16="http://schemas.microsoft.com/office/drawing/2014/main" id="{C49DEB7F-CDAD-049F-925D-9708D96601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" name="Rectangle 19">
                  <a:extLst>
                    <a:ext uri="{FF2B5EF4-FFF2-40B4-BE49-F238E27FC236}">
                      <a16:creationId xmlns:a16="http://schemas.microsoft.com/office/drawing/2014/main" id="{0405E9F3-5348-71A9-D87F-B2A19264E4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Rectangle 20">
                  <a:extLst>
                    <a:ext uri="{FF2B5EF4-FFF2-40B4-BE49-F238E27FC236}">
                      <a16:creationId xmlns:a16="http://schemas.microsoft.com/office/drawing/2014/main" id="{2A49B941-0FFD-80A8-9E2C-9E714E1C01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0" name="Rectangle 19458">
              <a:extLst>
                <a:ext uri="{FF2B5EF4-FFF2-40B4-BE49-F238E27FC236}">
                  <a16:creationId xmlns:a16="http://schemas.microsoft.com/office/drawing/2014/main" id="{067CB4BD-DE0D-5FBA-4E35-9DD79A7D6A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E5E2A605-0A36-89E8-75E3-02798EAF2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6210" name="Rectangle 6">
                <a:extLst>
                  <a:ext uri="{FF2B5EF4-FFF2-40B4-BE49-F238E27FC236}">
                    <a16:creationId xmlns:a16="http://schemas.microsoft.com/office/drawing/2014/main" id="{3CA6AE9B-6822-4FB3-B926-9EFD1B6E36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4191001"/>
                <a:ext cx="8077200" cy="24383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393939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>
                <a:lvl1pPr marL="342900" indent="-342900" algn="ctr">
                  <a:spcBef>
                    <a:spcPct val="20000"/>
                  </a:spcBef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ctr"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ctr"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ctr">
                  <a:spcBef>
                    <a:spcPct val="20000"/>
                  </a:spcBef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ctr">
                  <a:spcBef>
                    <a:spcPct val="20000"/>
                  </a:spcBef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fontAlgn="base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fontAlgn="base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fontAlgn="base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fontAlgn="base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l" eaLnBrk="0" hangingPunct="0">
                  <a:buClr>
                    <a:schemeClr val="tx2"/>
                  </a:buClr>
                  <a:buFont typeface="Wingdings" panose="05000000000000000000" pitchFamily="2" charset="2"/>
                  <a:buChar char="w"/>
                </a:pPr>
                <a:r>
                  <a:rPr lang="en-US" altLang="en-US" sz="2400" dirty="0">
                    <a:solidFill>
                      <a:srgbClr val="009900"/>
                    </a:solidFill>
                    <a:cs typeface="Times New Roman" panose="02020603050405020304" pitchFamily="18" charset="0"/>
                  </a:rPr>
                  <a:t>Applying to Channel with Isothermal walls:</a:t>
                </a:r>
              </a:p>
              <a:p>
                <a:pPr algn="l" eaLnBrk="0" hangingPunct="0">
                  <a:buClr>
                    <a:schemeClr val="tx2"/>
                  </a:buClr>
                  <a:buFont typeface="Wingdings" panose="05000000000000000000" pitchFamily="2" charset="2"/>
                  <a:buChar char="w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𝑃𝑟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7.6</m:t>
                        </m:r>
                      </m:num>
                      <m:den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𝑅𝑒</m:t>
                        </m:r>
                      </m:den>
                    </m:f>
                  </m:oMath>
                </a14:m>
                <a:endParaRPr lang="en-US" altLang="en-US" sz="2400" b="0" i="1" dirty="0">
                  <a:solidFill>
                    <a:srgbClr val="00000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l" eaLnBrk="0" hangingPunct="0">
                  <a:buClr>
                    <a:schemeClr val="tx2"/>
                  </a:buClr>
                  <a:buFont typeface="Wingdings" panose="05000000000000000000" pitchFamily="2" charset="2"/>
                  <a:buChar char="w"/>
                </a:pP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den>
                    </m:f>
                  </m:oMath>
                </a14:m>
                <a:endParaRPr lang="en-US" altLang="en-US" sz="2400" dirty="0"/>
              </a:p>
              <a:p>
                <a:pPr eaLnBrk="0" hangingPunct="0">
                  <a:buClr>
                    <a:schemeClr val="tx2"/>
                  </a:buClr>
                </a:pPr>
                <a:endParaRPr lang="en-US" altLang="en-US" sz="2400" dirty="0"/>
              </a:p>
            </p:txBody>
          </p:sp>
        </mc:Choice>
        <mc:Fallback xmlns="">
          <p:sp>
            <p:nvSpPr>
              <p:cNvPr id="606210" name="Rectangle 6">
                <a:extLst>
                  <a:ext uri="{FF2B5EF4-FFF2-40B4-BE49-F238E27FC236}">
                    <a16:creationId xmlns:a16="http://schemas.microsoft.com/office/drawing/2014/main" id="{3CA6AE9B-6822-4FB3-B926-9EFD1B6E36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4191001"/>
                <a:ext cx="8077200" cy="2438399"/>
              </a:xfrm>
              <a:prstGeom prst="rect">
                <a:avLst/>
              </a:prstGeom>
              <a:blipFill>
                <a:blip r:embed="rId5"/>
                <a:stretch>
                  <a:fillRect l="-1057" t="-2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393939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CEC2430-AC56-DCDD-D0DE-5D7A76EB4AE5}"/>
              </a:ext>
            </a:extLst>
          </p:cNvPr>
          <p:cNvSpPr txBox="1"/>
          <p:nvPr/>
        </p:nvSpPr>
        <p:spPr>
          <a:xfrm>
            <a:off x="410686" y="1168213"/>
            <a:ext cx="8305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D5156"/>
                </a:solidFill>
                <a:effectLst/>
                <a:latin typeface="+mn-lt"/>
              </a:rPr>
              <a:t>Thomas Stanton (engineer) (1865–1931) invented Transport Analogy.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5156"/>
                </a:solidFill>
                <a:latin typeface="+mn-lt"/>
              </a:rPr>
              <a:t>He </a:t>
            </a:r>
            <a:r>
              <a:rPr lang="en-US" b="0" i="0" dirty="0">
                <a:solidFill>
                  <a:srgbClr val="4D5156"/>
                </a:solidFill>
                <a:effectLst/>
                <a:latin typeface="+mn-lt"/>
              </a:rPr>
              <a:t>used to characterize heat transfer in forced convection flows using fluid flow field</a:t>
            </a:r>
            <a:r>
              <a:rPr lang="en-US" dirty="0">
                <a:solidFill>
                  <a:srgbClr val="4D5156"/>
                </a:solidFill>
                <a:latin typeface="+mn-lt"/>
              </a:rPr>
              <a:t> and developed a dimensionless number.</a:t>
            </a:r>
            <a:endParaRPr lang="en-US" b="0" i="0" dirty="0">
              <a:solidFill>
                <a:srgbClr val="202124"/>
              </a:solidFill>
              <a:effectLst/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D5156"/>
                </a:solidFill>
                <a:effectLst/>
                <a:latin typeface="+mn-lt"/>
              </a:rPr>
              <a:t>This number is titled as Stanton number.</a:t>
            </a:r>
            <a:endParaRPr lang="en-IN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606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06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06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06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4" grpId="0"/>
      <p:bldP spid="606210" grpId="0" build="p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41" name="AutoShape 9">
            <a:extLst>
              <a:ext uri="{FF2B5EF4-FFF2-40B4-BE49-F238E27FC236}">
                <a16:creationId xmlns:a16="http://schemas.microsoft.com/office/drawing/2014/main" id="{D7E4641A-24FF-5D74-B426-308E0F2303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0668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07240" name="Rectangle 8">
            <a:extLst>
              <a:ext uri="{FF2B5EF4-FFF2-40B4-BE49-F238E27FC236}">
                <a16:creationId xmlns:a16="http://schemas.microsoft.com/office/drawing/2014/main" id="{999686C5-D3BE-3CFC-1328-64B6C7C8A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066800"/>
            <a:ext cx="8153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solidFill>
                  <a:srgbClr val="009900"/>
                </a:solidFill>
                <a:cs typeface="Times New Roman" panose="02020603050405020304" pitchFamily="18" charset="0"/>
              </a:rPr>
              <a:t>Applying to Channel with </a:t>
            </a:r>
            <a:r>
              <a:rPr lang="en-US" altLang="en-US" sz="2400" dirty="0" err="1">
                <a:solidFill>
                  <a:srgbClr val="009900"/>
                </a:solidFill>
                <a:cs typeface="Times New Roman" panose="02020603050405020304" pitchFamily="18" charset="0"/>
              </a:rPr>
              <a:t>Isoflux</a:t>
            </a:r>
            <a:r>
              <a:rPr lang="en-US" altLang="en-US" sz="2400" dirty="0">
                <a:solidFill>
                  <a:srgbClr val="009900"/>
                </a:solidFill>
                <a:cs typeface="Times New Roman" panose="02020603050405020304" pitchFamily="18" charset="0"/>
              </a:rPr>
              <a:t> walls</a:t>
            </a:r>
            <a:endParaRPr lang="en-US" altLang="en-US" sz="2400" dirty="0"/>
          </a:p>
        </p:txBody>
      </p:sp>
      <p:sp>
        <p:nvSpPr>
          <p:cNvPr id="607239" name="Rectangle 7">
            <a:extLst>
              <a:ext uri="{FF2B5EF4-FFF2-40B4-BE49-F238E27FC236}">
                <a16:creationId xmlns:a16="http://schemas.microsoft.com/office/drawing/2014/main" id="{1908A2D8-5050-3D1E-2F89-500FF3E1B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18087"/>
            <a:ext cx="675481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altLang="en-US" sz="2800" dirty="0">
                <a:solidFill>
                  <a:schemeClr val="accent2"/>
                </a:solidFill>
                <a:cs typeface="Times New Roman" panose="02020603050405020304" pitchFamily="18" charset="0"/>
              </a:rPr>
              <a:t>Fluid Flow/Heat Transfer Analogy</a:t>
            </a:r>
            <a:endParaRPr lang="en-US" altLang="en-US" sz="2800" dirty="0"/>
          </a:p>
        </p:txBody>
      </p:sp>
      <p:graphicFrame>
        <p:nvGraphicFramePr>
          <p:cNvPr id="607238" name="Object 6">
            <a:extLst>
              <a:ext uri="{FF2B5EF4-FFF2-40B4-BE49-F238E27FC236}">
                <a16:creationId xmlns:a16="http://schemas.microsoft.com/office/drawing/2014/main" id="{334C5FC7-050B-B2FA-9379-7630A0ECAC55}"/>
              </a:ext>
            </a:extLst>
          </p:cNvPr>
          <p:cNvGraphicFramePr>
            <a:graphicFrameLocks/>
          </p:cNvGraphicFramePr>
          <p:nvPr/>
        </p:nvGraphicFramePr>
        <p:xfrm>
          <a:off x="3313113" y="1752600"/>
          <a:ext cx="4764087" cy="182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32000" imgH="800100" progId="Equation.2">
                  <p:embed/>
                </p:oleObj>
              </mc:Choice>
              <mc:Fallback>
                <p:oleObj name="Equation" r:id="rId2" imgW="2032000" imgH="800100" progId="Equation.2">
                  <p:embed/>
                  <p:pic>
                    <p:nvPicPr>
                      <p:cNvPr id="607238" name="Object 6">
                        <a:extLst>
                          <a:ext uri="{FF2B5EF4-FFF2-40B4-BE49-F238E27FC236}">
                            <a16:creationId xmlns:a16="http://schemas.microsoft.com/office/drawing/2014/main" id="{334C5FC7-050B-B2FA-9379-7630A0ECAC55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3113" y="1752600"/>
                        <a:ext cx="4764087" cy="182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393939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37" name="Object 5">
            <a:extLst>
              <a:ext uri="{FF2B5EF4-FFF2-40B4-BE49-F238E27FC236}">
                <a16:creationId xmlns:a16="http://schemas.microsoft.com/office/drawing/2014/main" id="{C0AD38F2-5DCB-FF66-32AA-F006A5376272}"/>
              </a:ext>
            </a:extLst>
          </p:cNvPr>
          <p:cNvGraphicFramePr>
            <a:graphicFrameLocks/>
          </p:cNvGraphicFramePr>
          <p:nvPr/>
        </p:nvGraphicFramePr>
        <p:xfrm>
          <a:off x="3352800" y="3810000"/>
          <a:ext cx="2478088" cy="168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98197" imgH="622030" progId="Equation.2">
                  <p:embed/>
                </p:oleObj>
              </mc:Choice>
              <mc:Fallback>
                <p:oleObj name="Equation" r:id="rId4" imgW="698197" imgH="622030" progId="Equation.2">
                  <p:embed/>
                  <p:pic>
                    <p:nvPicPr>
                      <p:cNvPr id="607237" name="Object 5">
                        <a:extLst>
                          <a:ext uri="{FF2B5EF4-FFF2-40B4-BE49-F238E27FC236}">
                            <a16:creationId xmlns:a16="http://schemas.microsoft.com/office/drawing/2014/main" id="{C0AD38F2-5DCB-FF66-32AA-F006A537627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810000"/>
                        <a:ext cx="2478088" cy="168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7236" name="Rectangle 4">
            <a:extLst>
              <a:ext uri="{FF2B5EF4-FFF2-40B4-BE49-F238E27FC236}">
                <a16:creationId xmlns:a16="http://schemas.microsoft.com/office/drawing/2014/main" id="{074E0F10-4A1F-1561-E9DE-2A99E227C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715000"/>
            <a:ext cx="4392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solidFill>
                  <a:srgbClr val="009900"/>
                </a:solidFill>
                <a:cs typeface="Times New Roman" panose="02020603050405020304" pitchFamily="18" charset="0"/>
              </a:rPr>
              <a:t>Laminar, fully-developed, channel</a:t>
            </a:r>
            <a:endParaRPr lang="en-US" altLang="en-US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F6B7F22D-B729-653E-9983-79847132E1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9B8CBD8F-BB77-A7E9-F6EF-1A1A2907A4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6F34FC47-9115-FB89-26CE-8C7B46533D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5ACEFE67-B4F1-C3A0-2217-DD34E8A33E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DD840E7D-474D-7EB3-B926-8BEDD829BD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3E1732C9-57B1-2721-F00D-11EE256754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195E730-D7DF-1DFB-8B84-29B8E8A97B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89B9033-869C-1713-0A92-B9B49CD6DA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791F274C-75A2-CF7B-5A96-B71F9A3940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2AE1146-A6B8-369D-4B29-B1D57CEC59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352D9675-84F3-CEE4-7C05-5623E05594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8CC1622-AA7F-A43F-C271-2A2BD4B508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34F78462-7A3F-AF55-B4CE-ACBC0139A8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92C4323-8932-C1B2-AFB6-43D414A30C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29AB93E-A1B1-DF59-C9FA-B3F4380A5A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B0D000F0-E2E0-2596-EB47-398D8AC4A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7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7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7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7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7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240" grpId="0"/>
      <p:bldP spid="6072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>
            <a:extLst>
              <a:ext uri="{FF2B5EF4-FFF2-40B4-BE49-F238E27FC236}">
                <a16:creationId xmlns:a16="http://schemas.microsoft.com/office/drawing/2014/main" id="{046949A1-9034-58EF-0170-69534D9D0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8381999" cy="182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07" name="AutoShape 7">
            <a:extLst>
              <a:ext uri="{FF2B5EF4-FFF2-40B4-BE49-F238E27FC236}">
                <a16:creationId xmlns:a16="http://schemas.microsoft.com/office/drawing/2014/main" id="{E1856F6D-0616-1B62-A63D-97EF9D9DAE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7145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4406" name="Rectangle 6">
            <a:extLst>
              <a:ext uri="{FF2B5EF4-FFF2-40B4-BE49-F238E27FC236}">
                <a16:creationId xmlns:a16="http://schemas.microsoft.com/office/drawing/2014/main" id="{0478F9E6-CFF6-6F76-CA3B-2E1AE9609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09800"/>
            <a:ext cx="8686800" cy="74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buFont typeface="Wingdings" panose="05000000000000000000" pitchFamily="2" charset="2"/>
              <a:buChar char="w"/>
            </a:pPr>
            <a:r>
              <a:rPr lang="en-US" altLang="en-US" dirty="0">
                <a:cs typeface="Times New Roman" panose="02020603050405020304" pitchFamily="18" charset="0"/>
              </a:rPr>
              <a:t> Parallel Plate Channel :</a:t>
            </a:r>
            <a:r>
              <a:rPr lang="en-US" altLang="en-US" sz="2800" i="1" dirty="0">
                <a:cs typeface="Times New Roman" panose="02020603050405020304" pitchFamily="18" charset="0"/>
              </a:rPr>
              <a:t> Laminar Flow</a:t>
            </a:r>
            <a:endParaRPr lang="en-US" altLang="en-US" dirty="0"/>
          </a:p>
        </p:txBody>
      </p:sp>
      <p:sp>
        <p:nvSpPr>
          <p:cNvPr id="614405" name="Rectangle 5">
            <a:extLst>
              <a:ext uri="{FF2B5EF4-FFF2-40B4-BE49-F238E27FC236}">
                <a16:creationId xmlns:a16="http://schemas.microsoft.com/office/drawing/2014/main" id="{D6664415-1B8E-BF50-5B10-6D5FBBDAF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0"/>
            <a:ext cx="7772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altLang="en-US" sz="2800" dirty="0">
                <a:solidFill>
                  <a:schemeClr val="tx2"/>
                </a:solidFill>
                <a:cs typeface="Times New Roman" panose="02020603050405020304" pitchFamily="18" charset="0"/>
              </a:rPr>
              <a:t>        </a:t>
            </a:r>
            <a:r>
              <a:rPr lang="en-US" altLang="en-US" sz="2800" dirty="0">
                <a:solidFill>
                  <a:schemeClr val="accent2"/>
                </a:solidFill>
                <a:cs typeface="Times New Roman" panose="02020603050405020304" pitchFamily="18" charset="0"/>
              </a:rPr>
              <a:t>Asymmetric Heating PCB Channels </a:t>
            </a:r>
            <a:endParaRPr lang="en-US" altLang="en-US" sz="28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E61EF70D-E924-EF9E-5754-A08027F85B6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D4543A69-8786-81DC-99DA-BD05A011EC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DEFF679-0C2B-A72B-6FE0-9D627A3F1E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3EA8E15E-800A-CE91-0DAE-7133EE48EE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4FD4327B-2D83-C06B-A21B-1F8B14F8C5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304421A-19E7-9BB8-74FA-6A51075D00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FA8DB32-DC6B-BEEF-64E3-38A3BC07C6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A673CE7-2748-FD80-76A8-734D624109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73EEE14-77A4-B83E-9BEA-D5E0394742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F531E8E3-2FE2-E173-2414-25745C7C4E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CE6B2FF3-9D5B-D560-2E59-D7F2BED4C9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7061835-15BD-6467-A276-818614FFE8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92A23357-5F1D-D877-8B73-7B5B61797E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AFA5BA09-6400-6F1F-CF5E-3804950834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2CFAF598-1DDD-A338-44AB-8A46BD6FEB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A0FAE1EF-487A-7D7B-CBBD-57C4AB8E49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DEF80C1-7DF1-9B4A-99B9-4D75FCB063DC}"/>
                  </a:ext>
                </a:extLst>
              </p:cNvPr>
              <p:cNvSpPr txBox="1"/>
              <p:nvPr/>
            </p:nvSpPr>
            <p:spPr>
              <a:xfrm>
                <a:off x="838200" y="3197342"/>
                <a:ext cx="3383619" cy="12222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5.385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1−0.346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DEF80C1-7DF1-9B4A-99B9-4D75FCB06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197342"/>
                <a:ext cx="3383619" cy="12222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1715B0-8B3D-0AA6-2283-68718404FD08}"/>
                  </a:ext>
                </a:extLst>
              </p:cNvPr>
              <p:cNvSpPr txBox="1"/>
              <p:nvPr/>
            </p:nvSpPr>
            <p:spPr>
              <a:xfrm>
                <a:off x="4794237" y="3273542"/>
                <a:ext cx="3435363" cy="12222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5.385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1−0.346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1715B0-8B3D-0AA6-2283-68718404F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37" y="3273542"/>
                <a:ext cx="3435363" cy="12222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D02AACF-A6E8-3D92-6538-FBB63A711ED4}"/>
                  </a:ext>
                </a:extLst>
              </p:cNvPr>
              <p:cNvSpPr txBox="1"/>
              <p:nvPr/>
            </p:nvSpPr>
            <p:spPr>
              <a:xfrm>
                <a:off x="990600" y="4872079"/>
                <a:ext cx="6629400" cy="461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=8.23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D02AACF-A6E8-3D92-6538-FBB63A711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872079"/>
                <a:ext cx="6629400" cy="461921"/>
              </a:xfrm>
              <a:prstGeom prst="rect">
                <a:avLst/>
              </a:prstGeom>
              <a:blipFill>
                <a:blip r:embed="rId6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8" name="AutoShape 8">
            <a:extLst>
              <a:ext uri="{FF2B5EF4-FFF2-40B4-BE49-F238E27FC236}">
                <a16:creationId xmlns:a16="http://schemas.microsoft.com/office/drawing/2014/main" id="{765273C5-78DE-983E-57B7-7AB2782198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663" y="14478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40006" name="Rectangle 6">
            <a:extLst>
              <a:ext uri="{FF2B5EF4-FFF2-40B4-BE49-F238E27FC236}">
                <a16:creationId xmlns:a16="http://schemas.microsoft.com/office/drawing/2014/main" id="{B0E8A687-CFE9-E4E7-6EE5-4CEA63E6C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950" y="530081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Arial" panose="020B0604020202020204" pitchFamily="34" charset="0"/>
              </a:rPr>
              <a:t>The Closure Issue….</a:t>
            </a:r>
            <a:endParaRPr lang="en-US" alt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0004" name="Rectangle 4">
            <a:extLst>
              <a:ext uri="{FF2B5EF4-FFF2-40B4-BE49-F238E27FC236}">
                <a16:creationId xmlns:a16="http://schemas.microsoft.com/office/drawing/2014/main" id="{44269302-9945-57E6-6F39-B0063365A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937" y="1361354"/>
            <a:ext cx="8237537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Analytical studies are tricky because of lack of geometric similarity (have to depend on experimental and numerical input) 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Entrance effects are substantial and cannot be neglected. 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Need to be careful in interpreting data and using the appropriate heat transfer coefficient 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Package length scale is the most representative dimension</a:t>
            </a: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Finite capacity of fans is another important point to be considered.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E9247240-D67E-9BE9-8764-7FC6FFE7E4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45CC538-1B73-3A46-E97D-F3B24901EA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14D91434-3A2B-9E19-2A59-8CFD554C91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A1C4F46-DFCB-B5FD-035C-3F9418A312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32F4EA2C-DB91-DC05-2D87-88D2C0F468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FDACCE95-3D9E-9AE8-BFF5-1766072294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1D1A53D-048F-18C1-ED97-5FA1C92B54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9F4E928-35EF-3312-DD2D-6F16AA909C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A93EA6D6-76B8-0D53-1FDF-C286970E68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5588E5DB-89A7-927A-8728-F0FA19EABC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107DB4B-9A66-C096-1F66-E2BBF8CBE7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8A8D68E9-F3DE-77A7-54FF-F7CBF879CF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066B9A9-C50D-C84D-669B-B591A21D0E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3588AB7-1001-432B-35AD-8BFD6EBE0C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ECF38E1-5902-59B6-7BED-D57B8A145B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2F3B8CB6-7E5C-29DF-BA9D-C400BC863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0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0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0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40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00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000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36F2E-F08B-AAF0-471B-7A6A3F20D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AA6E8D65-1A72-5662-B38F-1D934EFE0F6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3E5182-F604-19FC-FBED-1F33C77B20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8830F2B-7237-1EDA-ABE3-2E7DC7988B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4535C76-5D29-C90F-8025-59872A7273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F23871D-85DD-3272-CE00-01949726F4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EA35E23-5AF3-6731-A78F-E306BC0C9C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BB87152-5119-FBAE-DB07-474D4BF948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A6CFDD0-5C92-A25C-8874-3CE43B73E0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7034B1F-E2F3-8BDC-6579-8AE4E03C50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5D98BA9-14B8-A88E-60E0-C2779A16EE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E7ED6CD-2135-8867-1120-2520692E61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F381356-3091-13EB-5C8D-1B4B156C95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290158B-42F4-24EC-985F-FEDC47873D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8140B5E-61A4-AD4E-B5C7-C86273501D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158D32D-15F9-4B45-B812-EFCBF8845C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625FEC0-8C5C-EC97-78B3-DAE026B92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D2CD1C0-4AFE-52F2-5961-DC0C116EFE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FA15E200-1FFC-81B1-6581-FAB1DB775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13" y="286327"/>
            <a:ext cx="7772400" cy="820094"/>
          </a:xfrm>
        </p:spPr>
        <p:txBody>
          <a:bodyPr/>
          <a:lstStyle/>
          <a:p>
            <a:r>
              <a:rPr lang="en-US" sz="2800" dirty="0"/>
              <a:t>STACKOFHEAT-GENERATING PLATES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57F0D9D-0128-9759-9648-07716A955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644" y="1451394"/>
            <a:ext cx="7759700" cy="4114800"/>
          </a:xfrm>
        </p:spPr>
        <p:txBody>
          <a:bodyPr/>
          <a:lstStyle/>
          <a:p>
            <a:r>
              <a:rPr lang="en-US" sz="2400" dirty="0"/>
              <a:t>Determination of the spacing for maximum heat transfer density in a package (stack) of parallel plates that are cooled by forced convection was an important industrial requirement.</a:t>
            </a:r>
          </a:p>
          <a:p>
            <a:r>
              <a:rPr lang="en-US" sz="2400" dirty="0"/>
              <a:t>In 21</a:t>
            </a:r>
            <a:r>
              <a:rPr lang="en-US" sz="2400" baseline="30000" dirty="0"/>
              <a:t>st</a:t>
            </a:r>
            <a:r>
              <a:rPr lang="en-US" sz="2400" dirty="0"/>
              <a:t> century application of this arrangement is the forced-air cooling of a stack of electronic circuit boards. </a:t>
            </a:r>
          </a:p>
          <a:p>
            <a:r>
              <a:rPr lang="en-US" sz="2400" dirty="0"/>
              <a:t>Of principal interest is the maximum heat transfer, rate, that is, </a:t>
            </a:r>
          </a:p>
          <a:p>
            <a:r>
              <a:rPr lang="en-US" sz="2400" dirty="0"/>
              <a:t>the maximum density of heat-generating electronics that can be fitted in a package of specified volume.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D427CF4-3006-FB12-31E3-F30F1CFE6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31" y="1695450"/>
            <a:ext cx="784860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7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B7055-5411-1E3B-2C20-D80268EFC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D36810B-F6C0-8A5F-F973-C264AAE89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921" y="4064743"/>
            <a:ext cx="4182269" cy="2410895"/>
          </a:xfrm>
          <a:prstGeom prst="rect">
            <a:avLst/>
          </a:prstGeo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CC577DB2-99AD-0823-5DCE-96CBEF6C9E3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941277D-330A-B1AF-0D1C-82B3B3A731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C0E7452-2DF2-40C4-FB98-411AB9C144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18B84D8-D5B8-B728-1545-D8B6EA2470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8D565F5-C656-1F65-E761-053AB517D6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A01859C-DFD3-D2D6-4FBD-8806A96DAF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A2D35B7-CA41-70D4-A136-799C8D413C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39F09EC-CD1E-1FF5-73D9-CE85E1708A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F05F93A-3C89-42B3-C55D-1CCEEEEAEE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09E1F19-B5A2-A497-2FE2-6D271CEE2A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F03E160-DF63-CB68-B746-D1BAD8DEA7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84735D4-A0C9-2A87-6A5E-A57EB53564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383C957-4D51-7B8C-7ECC-EBFCC9DE9F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05E7E4D-D42B-22C9-80C9-7D3C6F0DAB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F054E60-E301-13B9-C129-96BCEB5060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7F3BDFB-D285-80D8-86F8-175AA9339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116639-4F36-710D-ED1D-2504882A00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E017B7AD-11C5-8D3F-FF86-37848EEC4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820094"/>
          </a:xfrm>
        </p:spPr>
        <p:txBody>
          <a:bodyPr/>
          <a:lstStyle/>
          <a:p>
            <a:r>
              <a:rPr lang="en-US" sz="2800" dirty="0"/>
              <a:t>Method of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B94FBDC-D3CA-4367-C041-CF7695C5CD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0478" y="1235837"/>
                <a:ext cx="7772400" cy="5105400"/>
              </a:xfrm>
            </p:spPr>
            <p:txBody>
              <a:bodyPr/>
              <a:lstStyle/>
              <a:p>
                <a:r>
                  <a:rPr lang="en-US" sz="2400" dirty="0"/>
                  <a:t>The flow is assumed laminar, and the board temperature is assumed uniform at the safe level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s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Each board has a thickness </a:t>
                </a:r>
                <a:r>
                  <a:rPr lang="en-US" sz="2400" i="1" dirty="0"/>
                  <a:t>t</a:t>
                </a:r>
                <a:r>
                  <a:rPr lang="en-US" sz="2400" dirty="0"/>
                  <a:t> that is sufficiently smaller than </a:t>
                </a:r>
                <a:r>
                  <a:rPr lang="en-US" sz="2400" i="1" dirty="0"/>
                  <a:t>D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To determine the optimal board-to-board spacing </a:t>
                </a:r>
                <a:r>
                  <a:rPr lang="en-US" sz="2400" i="1" dirty="0"/>
                  <a:t>D</a:t>
                </a:r>
                <a:r>
                  <a:rPr lang="en-US" sz="2400" dirty="0"/>
                  <a:t> is the same as determining the optimal number of boards (</a:t>
                </a:r>
                <a:r>
                  <a:rPr lang="en-US" sz="2400" i="1" dirty="0"/>
                  <a:t>n -1</a:t>
                </a:r>
                <a:r>
                  <a:rPr lang="en-US" sz="2400" dirty="0"/>
                  <a:t>) that fill a space of thickness </a:t>
                </a:r>
                <a:r>
                  <a:rPr lang="en-US" sz="2400" i="1" dirty="0"/>
                  <a:t>H.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Two limits exist for this problem</a:t>
                </a:r>
                <a:r>
                  <a:rPr lang="en-US" sz="2400" i="1" dirty="0"/>
                  <a:t>:</a:t>
                </a:r>
              </a:p>
              <a:p>
                <a:r>
                  <a:rPr lang="en-US" sz="2400" dirty="0"/>
                  <a:t>Small Spacings Limit.</a:t>
                </a:r>
              </a:p>
              <a:p>
                <a:r>
                  <a:rPr lang="en-US" sz="2400" dirty="0"/>
                  <a:t>Large Spacings Limit.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B94FBDC-D3CA-4367-C041-CF7695C5CD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0478" y="1235837"/>
                <a:ext cx="7772400" cy="5105400"/>
              </a:xfrm>
              <a:blipFill>
                <a:blip r:embed="rId4"/>
                <a:stretch>
                  <a:fillRect l="-1020" t="-956" r="-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294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67C0-2FD8-2ADD-DDE3-4DF2122BD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C776CCAF-A782-3485-2054-10E73DA29F7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5A3DD57-2F17-603E-A474-96789C1851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62DFA43-FEF3-E368-B3D8-E441974021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5B28B4B-639A-8F43-EFA7-B60BBB1819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ABDFCD2-D356-3C88-0045-E3102096C0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14151E8-A9E5-F59E-46A1-654224E231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AFEAAD8-6A37-7D69-AB7A-4707A5D71A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E7B0B3C-6FC5-547D-F880-2C7DE756F5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BBF79D8-450D-2E2D-DB34-76D20BF9F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08988BF-2E54-24FD-BAE3-96E2669FF6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9848EEF-CD2A-9F0A-B55B-F4CC834457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96868BA-F201-846B-F0FA-4D2BB7EC39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22F8100-E3B5-9761-62C6-40055B94DD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1A47922-6D4C-C939-4902-85D865DE3F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CF8B05D-DB0B-5D69-BB59-AC2A11EEB1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702AD34-4689-D11E-1EAE-9E9861A1F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D2390A-0CE2-71D6-16E0-6D6528816A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EE55A5A-07FC-805B-8D54-081771E7B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785931"/>
          </a:xfrm>
        </p:spPr>
        <p:txBody>
          <a:bodyPr/>
          <a:lstStyle/>
          <a:p>
            <a:r>
              <a:rPr lang="en-US" sz="2800" dirty="0"/>
              <a:t>Small Spacing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66E6DAB-3738-8388-E49E-4CEEEF878B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142999"/>
                <a:ext cx="8077200" cy="5603875"/>
              </a:xfrm>
            </p:spPr>
            <p:txBody>
              <a:bodyPr/>
              <a:lstStyle/>
              <a:p>
                <a:r>
                  <a:rPr lang="en-US" sz="2400" dirty="0"/>
                  <a:t>Consider first the limit D → 0 when each channel is slender enough so that the flow is fully developed all along L, and the fluid outlet temperature approaches the board temperature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s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average fluid velocity in each channel is given by: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and the total mass flow rate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sz="2400" dirty="0"/>
                  <a:t> through the stack of thickness </a:t>
                </a:r>
                <a:r>
                  <a:rPr lang="en-US" sz="2400" i="1" dirty="0"/>
                  <a:t>H</a:t>
                </a:r>
                <a:r>
                  <a:rPr lang="en-US" sz="2400" dirty="0"/>
                  <a:t>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The total heat transfer rate removed from the stack by the ˙m stream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𝑆𝑆𝐿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66E6DAB-3738-8388-E49E-4CEEEF878B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142999"/>
                <a:ext cx="8077200" cy="5603875"/>
              </a:xfrm>
              <a:blipFill>
                <a:blip r:embed="rId3"/>
                <a:stretch>
                  <a:fillRect l="-1208" t="-761" r="-2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210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3F46E-4681-F5B1-4BAD-B5F6B71C6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6D1369E3-EAB8-2537-3C29-694EC5C03B4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FB283E1-1B23-C45A-D4D9-E8957FA6CE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3D45660-CB49-CF11-0645-C7B76C8C86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7EC817A-D6FA-AE41-75E0-9BCBECBBCC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8B535E6-D4DC-05F5-FC9E-14A0FC91E0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B93FEEE-56A6-585F-14F7-718BCC81B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FE9BDF4-0568-D506-3681-9423FDC22E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EC97E1A-A65E-6898-51AD-12F2BC5C4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88F541A-54F1-F169-8343-A347E5C105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7736006-9B8E-6858-C855-F11C26FD22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A8E2477-00F2-058F-052A-AAB2882132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E3F6C66-4624-C392-99CB-F6272C17CD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8CA2F0C-E1F2-8752-D8DA-FF48B37464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E7C8884-564E-C2DB-E6DE-DE77B0EE0F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92511BA-C65F-2373-A371-6022CE0300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BCCEB27-4B6E-9311-BB0C-6ADB46C68C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BB6A4C-FF5B-19F8-FB8E-8183858697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9195BCB-2658-BD6F-EF94-14EF41A6D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1143000"/>
          </a:xfrm>
        </p:spPr>
        <p:txBody>
          <a:bodyPr/>
          <a:lstStyle/>
          <a:p>
            <a:r>
              <a:rPr lang="en-US" sz="2800" dirty="0"/>
              <a:t>Small Spacing Limit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13C9E48F-5F69-F98F-4D96-D68E8030B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87" y="1219200"/>
            <a:ext cx="8812212" cy="1231392"/>
          </a:xfrm>
        </p:spPr>
        <p:txBody>
          <a:bodyPr/>
          <a:lstStyle/>
          <a:p>
            <a:r>
              <a:rPr lang="en-US" sz="2400" dirty="0"/>
              <a:t>As a conclusion, in the limit D → 0, the total cooling rate (or total rate of allowable Joule heating in the package) decreases as </a:t>
            </a:r>
            <a:r>
              <a:rPr lang="en-US" sz="2400" i="1" dirty="0"/>
              <a:t>D</a:t>
            </a:r>
            <a:r>
              <a:rPr lang="en-US" sz="2400" i="1" baseline="30000" dirty="0"/>
              <a:t>2.</a:t>
            </a:r>
            <a:r>
              <a:rPr lang="en-US" sz="2400" dirty="0"/>
              <a:t> </a:t>
            </a:r>
          </a:p>
          <a:p>
            <a:r>
              <a:rPr lang="en-US" sz="2400" dirty="0"/>
              <a:t>This trend is illustrated qualitatively as curve 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C39A2D3-711E-5975-1F63-E60F0F1E2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949" y="2585562"/>
            <a:ext cx="5915851" cy="35866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8A9D64C-A2DE-9DBB-AC02-41592EA61106}"/>
              </a:ext>
            </a:extLst>
          </p:cNvPr>
          <p:cNvSpPr/>
          <p:nvPr/>
        </p:nvSpPr>
        <p:spPr bwMode="auto">
          <a:xfrm>
            <a:off x="2209800" y="2819400"/>
            <a:ext cx="3328416" cy="2825496"/>
          </a:xfrm>
          <a:custGeom>
            <a:avLst/>
            <a:gdLst>
              <a:gd name="csX0" fmla="*/ 0 w 3328416"/>
              <a:gd name="csY0" fmla="*/ 2825496 h 2825496"/>
              <a:gd name="csX1" fmla="*/ 219456 w 3328416"/>
              <a:gd name="csY1" fmla="*/ 2752344 h 2825496"/>
              <a:gd name="csX2" fmla="*/ 914400 w 3328416"/>
              <a:gd name="csY2" fmla="*/ 2587752 h 2825496"/>
              <a:gd name="csX3" fmla="*/ 1280160 w 3328416"/>
              <a:gd name="csY3" fmla="*/ 2395728 h 2825496"/>
              <a:gd name="csX4" fmla="*/ 1280160 w 3328416"/>
              <a:gd name="csY4" fmla="*/ 2395728 h 2825496"/>
              <a:gd name="csX5" fmla="*/ 1682496 w 3328416"/>
              <a:gd name="csY5" fmla="*/ 2066544 h 2825496"/>
              <a:gd name="csX6" fmla="*/ 2011680 w 3328416"/>
              <a:gd name="csY6" fmla="*/ 1728216 h 2825496"/>
              <a:gd name="csX7" fmla="*/ 2478024 w 3328416"/>
              <a:gd name="csY7" fmla="*/ 1197864 h 2825496"/>
              <a:gd name="csX8" fmla="*/ 2862072 w 3328416"/>
              <a:gd name="csY8" fmla="*/ 713232 h 2825496"/>
              <a:gd name="csX9" fmla="*/ 3328416 w 3328416"/>
              <a:gd name="csY9" fmla="*/ 0 h 2825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328416" h="2825496">
                <a:moveTo>
                  <a:pt x="0" y="2825496"/>
                </a:moveTo>
                <a:cubicBezTo>
                  <a:pt x="33528" y="2808732"/>
                  <a:pt x="67056" y="2791968"/>
                  <a:pt x="219456" y="2752344"/>
                </a:cubicBezTo>
                <a:cubicBezTo>
                  <a:pt x="371856" y="2712720"/>
                  <a:pt x="737616" y="2647188"/>
                  <a:pt x="914400" y="2587752"/>
                </a:cubicBezTo>
                <a:cubicBezTo>
                  <a:pt x="1091184" y="2528316"/>
                  <a:pt x="1280160" y="2395728"/>
                  <a:pt x="1280160" y="2395728"/>
                </a:cubicBezTo>
                <a:lnTo>
                  <a:pt x="1280160" y="2395728"/>
                </a:lnTo>
                <a:cubicBezTo>
                  <a:pt x="1347216" y="2340864"/>
                  <a:pt x="1560576" y="2177796"/>
                  <a:pt x="1682496" y="2066544"/>
                </a:cubicBezTo>
                <a:cubicBezTo>
                  <a:pt x="1804416" y="1955292"/>
                  <a:pt x="1879092" y="1872996"/>
                  <a:pt x="2011680" y="1728216"/>
                </a:cubicBezTo>
                <a:cubicBezTo>
                  <a:pt x="2144268" y="1583436"/>
                  <a:pt x="2336292" y="1367028"/>
                  <a:pt x="2478024" y="1197864"/>
                </a:cubicBezTo>
                <a:cubicBezTo>
                  <a:pt x="2619756" y="1028700"/>
                  <a:pt x="2720340" y="912876"/>
                  <a:pt x="2862072" y="713232"/>
                </a:cubicBezTo>
                <a:cubicBezTo>
                  <a:pt x="3003804" y="513588"/>
                  <a:pt x="3166110" y="256794"/>
                  <a:pt x="3328416" y="0"/>
                </a:cubicBezTo>
              </a:path>
            </a:pathLst>
          </a:custGeom>
          <a:noFill/>
          <a:ln w="508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748701D-545D-8C39-6C3A-A654D6C365E4}"/>
                  </a:ext>
                </a:extLst>
              </p:cNvPr>
              <p:cNvSpPr txBox="1"/>
              <p:nvPr/>
            </p:nvSpPr>
            <p:spPr>
              <a:xfrm>
                <a:off x="1676400" y="3603891"/>
                <a:ext cx="470322" cy="5109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748701D-545D-8C39-6C3A-A654D6C36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3603891"/>
                <a:ext cx="470322" cy="5109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4FD97C-3C3E-8992-A23E-F333D324A117}"/>
                  </a:ext>
                </a:extLst>
              </p:cNvPr>
              <p:cNvSpPr txBox="1"/>
              <p:nvPr/>
            </p:nvSpPr>
            <p:spPr>
              <a:xfrm>
                <a:off x="2438400" y="2514600"/>
                <a:ext cx="3856312" cy="383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𝑆𝑚𝑎𝑙𝑙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4FD97C-3C3E-8992-A23E-F333D324A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2514600"/>
                <a:ext cx="3856312" cy="3831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B33F94A2-EA6B-E084-D021-5C98CDE8E136}"/>
              </a:ext>
            </a:extLst>
          </p:cNvPr>
          <p:cNvSpPr txBox="1"/>
          <p:nvPr/>
        </p:nvSpPr>
        <p:spPr>
          <a:xfrm>
            <a:off x="457200" y="5874603"/>
            <a:ext cx="8228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 direction toward small </a:t>
            </a:r>
            <a:r>
              <a:rPr lang="en-US" sz="2400" i="1" dirty="0"/>
              <a:t>D</a:t>
            </a:r>
            <a:r>
              <a:rPr lang="en-US" sz="2400" dirty="0"/>
              <a:t> values is not good for design performance.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16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6" grpId="0" animBg="1"/>
      <p:bldP spid="28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AB7EE-CAE9-7D8C-13B1-5560CF58C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37C181FB-6F7E-F1A3-AAE6-9B2D9166C3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5F03829-1885-A99F-CCB3-EDC25D7C5F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6612C20-2023-1E06-BDD6-338B4FE633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8F11278-44E3-8FEA-46F3-9A63C1E672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25263EC-B9BB-28B9-808B-A5721550D3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41AFBCA-401A-120D-F3DB-2579F2C839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2EDF967-171D-2F8F-6322-876A8BFAAE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FAF0163-901D-B36A-AD8B-4CB0F7205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AC8F95A-4076-C090-1F3A-3DE297C11A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409175C-626A-980E-1201-672D1F5BC7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606AEB6-6A06-4989-33E4-E485B45AE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1E050C8-D842-CB83-17D9-170AA5924D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8F9908A-10E1-0B2F-4203-CD37518D44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7AC0173-5A42-7196-3873-F8C744899D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148D8DC-2E0F-A835-43F7-711F294BB6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46009DD-6C99-9165-6C20-EFC0FD429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923BCBD-A152-2777-4445-BDD5DFC614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162417AA-966E-3F43-F06D-57AEF2314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6594"/>
            <a:ext cx="7772400" cy="700206"/>
          </a:xfrm>
        </p:spPr>
        <p:txBody>
          <a:bodyPr/>
          <a:lstStyle/>
          <a:p>
            <a:r>
              <a:rPr lang="en-US" sz="2800" dirty="0"/>
              <a:t>Large Spacings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1314C44B-5E9D-02FB-5CA5-0C030AF50C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43000"/>
                <a:ext cx="8763000" cy="5505450"/>
              </a:xfrm>
            </p:spPr>
            <p:txBody>
              <a:bodyPr/>
              <a:lstStyle/>
              <a:p>
                <a:r>
                  <a:rPr lang="en-US" sz="2400" dirty="0"/>
                  <a:t>In the opposite extreme, </a:t>
                </a:r>
                <a:r>
                  <a:rPr lang="en-US" sz="2400" i="1" dirty="0"/>
                  <a:t>D →∞</a:t>
                </a:r>
                <a:r>
                  <a:rPr lang="en-US" sz="2400" dirty="0"/>
                  <a:t>, the boundary layer that lines one surface becomes ‘‘distinct.’’ </a:t>
                </a:r>
              </a:p>
              <a:p>
                <a:r>
                  <a:rPr lang="en-US" sz="2400" dirty="0"/>
                  <a:t>In other words, each channel looks like the entrance region to a parallel-plate duct. </a:t>
                </a:r>
              </a:p>
              <a:p>
                <a:r>
                  <a:rPr lang="en-US" sz="2400" dirty="0"/>
                  <a:t>The overall pressure drop is fixed at </a:t>
                </a:r>
                <a:r>
                  <a:rPr lang="en-US" sz="2400" i="1" dirty="0"/>
                  <a:t>P</a:t>
                </a:r>
                <a:r>
                  <a:rPr lang="en-US" sz="2400" dirty="0"/>
                  <a:t>; therefore, we ask: </a:t>
                </a:r>
              </a:p>
              <a:p>
                <a:r>
                  <a:rPr lang="en-US" sz="2400" dirty="0"/>
                  <a:t>What is the free-stream velocity </a:t>
                </a:r>
                <a:r>
                  <a:rPr lang="en-US" sz="2400" i="1" dirty="0"/>
                  <a:t>U</a:t>
                </a:r>
                <a:r>
                  <a:rPr lang="en-US" sz="2400" i="1" baseline="-25000" dirty="0"/>
                  <a:t>∞</a:t>
                </a:r>
                <a:r>
                  <a:rPr lang="en-US" sz="2400" dirty="0"/>
                  <a:t> that sweeps these boundary layers? </a:t>
                </a:r>
              </a:p>
              <a:p>
                <a:r>
                  <a:rPr lang="en-US" sz="2400" dirty="0"/>
                  <a:t>The overall force balance on the control volume </a:t>
                </a:r>
                <a:r>
                  <a:rPr lang="en-US" sz="2400" i="1" dirty="0"/>
                  <a:t>H × L</a:t>
                </a:r>
                <a:r>
                  <a:rPr lang="en-US" sz="2400" dirty="0"/>
                  <a:t> requires that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×2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/>
                  <a:t>; in which n is the number of channels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400" dirty="0"/>
                  <a:t> is the </a:t>
                </a:r>
                <a:r>
                  <a:rPr lang="en-US" sz="2400" i="1" dirty="0"/>
                  <a:t>L</a:t>
                </a:r>
                <a:r>
                  <a:rPr lang="en-US" sz="2400" dirty="0"/>
                  <a:t>-averaged wall shear stress.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=1.328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1.328</m:t>
                                </m:r>
                              </m:den>
                            </m:f>
                            <m:f>
                              <m:f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num>
                              <m:den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1314C44B-5E9D-02FB-5CA5-0C030AF50C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43000"/>
                <a:ext cx="8763000" cy="5505450"/>
              </a:xfrm>
              <a:blipFill>
                <a:blip r:embed="rId3"/>
                <a:stretch>
                  <a:fillRect l="-1113" t="-886" r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455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F7408-E190-B72C-DE35-C853EFC0F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6BF7C764-368D-B4FB-877A-4B0A0916462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3041867-30D9-733A-518A-D8995FB2C5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C9C955E-EE4C-62AA-7BC1-AA9EDCE837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849FF0E-7CF7-BD74-1655-645859DB76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5D63A8C-6CB4-FFDE-8458-F3EACBECF0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FD280D4-6DE5-AF3F-C31B-8C95761E9C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2F83326-48B1-F86F-9160-34A3213823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9463B48-742B-0FA6-9E48-99E08E7B49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8236B95-39AE-8744-06F6-1E85FFB08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6DCDC6B-B835-C6C9-2D03-2F7098A199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EA72F17-CE9C-EA6C-D988-0D6D88A0EA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AAD4920-A00E-3A7F-2D66-723C6F0A2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5EE9A1A-8E0A-B969-E9C7-08AACD0B9F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798CABD-9245-9E4D-A32E-59A24F615A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767CC89-AE39-A4D9-510C-9679A46B9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5AF0216-6F26-C9FB-8AD4-1F34CB1C2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FF2F4A-4E4F-9088-7880-F24C80868C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03550DE8-0536-3664-E943-1A55738B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820094"/>
          </a:xfrm>
        </p:spPr>
        <p:txBody>
          <a:bodyPr/>
          <a:lstStyle/>
          <a:p>
            <a:r>
              <a:rPr lang="en-US" sz="2800" dirty="0"/>
              <a:t>Large Spacings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5E9A1F90-A523-729A-A0AB-EE3CB9FB74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9100" y="1168400"/>
                <a:ext cx="8305800" cy="5434838"/>
              </a:xfrm>
            </p:spPr>
            <p:txBody>
              <a:bodyPr/>
              <a:lstStyle/>
              <a:p>
                <a:r>
                  <a:rPr lang="en-US" sz="2400" dirty="0"/>
                  <a:t>The total heat transfer rate from one of the </a:t>
                </a:r>
                <a:r>
                  <a:rPr lang="en-US" sz="2400" i="1" dirty="0"/>
                  <a:t>L</a:t>
                </a:r>
                <a:r>
                  <a:rPr lang="en-US" sz="2400" dirty="0"/>
                  <a:t>-long surfaces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"</m:t>
                        </m:r>
                      </m:sup>
                    </m:sSubSup>
                  </m:oMath>
                </a14:m>
                <a:r>
                  <a:rPr lang="en-US" sz="2400" dirty="0"/>
                  <a:t>) is calculated from the overall Nusselt number for </a:t>
                </a:r>
                <a:r>
                  <a:rPr lang="en-US" sz="2400" dirty="0" err="1"/>
                  <a:t>Pr</a:t>
                </a:r>
                <a:r>
                  <a:rPr lang="en-US" sz="2400" dirty="0"/>
                  <a:t> &gt; 0.5.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=0.664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which leads to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×0.664×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total heat transfer rate released by the stack is </a:t>
                </a:r>
                <a:r>
                  <a:rPr lang="en-US" sz="2400" i="1" dirty="0"/>
                  <a:t>2n</a:t>
                </a:r>
                <a:r>
                  <a:rPr lang="en-US" sz="2400" dirty="0"/>
                  <a:t> times larger than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"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, </m:t>
                    </m:r>
                  </m:oMath>
                </a14:m>
                <a:r>
                  <a:rPr lang="en-US" sz="2400" dirty="0"/>
                  <a:t>if both surfaces of one board are Joule-heated to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w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×0.664×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5E9A1F90-A523-729A-A0AB-EE3CB9FB74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9100" y="1168400"/>
                <a:ext cx="8305800" cy="5434838"/>
              </a:xfrm>
              <a:blipFill>
                <a:blip r:embed="rId4"/>
                <a:stretch>
                  <a:fillRect l="-1028" t="-337" r="-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942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1F08C-95B8-7A88-C6B0-B6C2B1EF6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A05ABA41-17F3-1533-463D-CF57CD1B51A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146391A-62B1-6263-766C-B48A9C51B7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A132D1A-6FB5-290E-1582-13EB383356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4498AAD-D4B8-789D-C6D3-3A3F52A8A4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BAB319A-1820-A593-9FAE-78D90D02D9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4518515-1BD4-6661-DA47-502932DDED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F5D7CA4-CD99-E7DB-5AD5-AF45C2BDA5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7F3E79F-92EF-716E-DFAB-1287DF6B0D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D19F5D3-325C-8AEB-187A-D641A20EBA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0CF3C63-71AE-953E-62F0-7441A94C2F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B734B58-A63B-82B3-0C08-7837373FC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B56A9C0-2138-B535-D688-8BDF2F48DB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72CFEAC-C1FC-439F-BD55-FAB9B1CD5D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2E14E5A-E510-E2A0-6B57-262EFDEE31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C841622-5FF7-7989-C4AF-034FFF4C15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F3319A-5D03-6264-9C72-9FCDB324D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5CB8D1E-1B50-96D5-89E2-9C008DCAE1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06ED054C-B9C8-90C0-861B-BF395F1D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820094"/>
          </a:xfrm>
        </p:spPr>
        <p:txBody>
          <a:bodyPr/>
          <a:lstStyle/>
          <a:p>
            <a:r>
              <a:rPr lang="en-US" sz="2800" dirty="0"/>
              <a:t>Large Spacings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B1000972-C962-3381-A87A-8642F03409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9200"/>
                <a:ext cx="8305800" cy="4876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×0.664×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 view of the </a:t>
                </a:r>
                <a:r>
                  <a:rPr lang="en-US" sz="2400" i="1" dirty="0"/>
                  <a:t>n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U</a:t>
                </a:r>
                <a:r>
                  <a:rPr lang="en-US" sz="2400" i="1" baseline="-25000" dirty="0"/>
                  <a:t>∞</a:t>
                </a:r>
                <a:r>
                  <a:rPr lang="en-US" sz="2400" dirty="0"/>
                  <a:t> expressions in above equations, the total heat transfer rate becomes: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1.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second conclusion we reach is that in the large-</a:t>
                </a:r>
                <a:r>
                  <a:rPr lang="en-US" sz="2400" i="1" dirty="0"/>
                  <a:t>D</a:t>
                </a:r>
                <a:r>
                  <a:rPr lang="en-US" sz="2400" dirty="0"/>
                  <a:t> limit, the total heat transfer rate decreases as </a:t>
                </a:r>
                <a:r>
                  <a:rPr lang="en-US" sz="2400" i="1" dirty="0"/>
                  <a:t>D</a:t>
                </a:r>
                <a:r>
                  <a:rPr lang="en-US" sz="2400" i="1" baseline="30000" dirty="0"/>
                  <a:t>−2/3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B1000972-C962-3381-A87A-8642F03409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9200"/>
                <a:ext cx="8305800" cy="4876800"/>
              </a:xfrm>
              <a:blipFill>
                <a:blip r:embed="rId4"/>
                <a:stretch>
                  <a:fillRect l="-1028" r="-1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9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448AA-7079-B970-BF80-4E1DB6730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FA36C5CE-B648-5BBB-B495-A45E38A520E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EAD43DA-FB35-C2CC-FA83-CB47C7343B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D039105-C210-A5E7-DDC0-B37E369889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AF1A39A-7C20-F299-F71B-AA0879F1A6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1C7768A-14DE-1ED5-5458-D6D9C3AD96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0048C21-ABAA-02C4-AF20-87A4C0A44C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9CAF863-FCB2-B6B5-2E70-90DF87E89C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748847E-B783-A340-2B74-31985DC71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4AC1F71-D404-CCBB-986A-1E2CFF03B9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5AC0DEA-6E81-846E-40F6-ED477244D5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365EBEC-29A5-4CF3-DE1D-9028CE97C4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F5AED66-D510-8278-DE36-40E8AB114A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093565A-53D2-E256-B12A-FCB0302110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DBB5B83-1D11-FD04-E8B0-2664B26D9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F205798-F267-C29F-420F-55F6D9662F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7992E8C-D6D3-22AF-471E-D7F947B69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8CA655-08CA-75C3-CF27-FAF724D7FE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7D10DF90-775A-2350-31DC-002E71AA0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6327"/>
            <a:ext cx="7772400" cy="810473"/>
          </a:xfrm>
        </p:spPr>
        <p:txBody>
          <a:bodyPr/>
          <a:lstStyle/>
          <a:p>
            <a:r>
              <a:rPr lang="en-US" sz="2800" dirty="0"/>
              <a:t>Intersection of Small &amp; Large Spacing Limits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4B6087B-AE4F-B652-F0E7-96C8C29D6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290162"/>
            <a:ext cx="5915851" cy="35866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2CBA65F-C421-19E2-9334-91D591E9DC13}"/>
              </a:ext>
            </a:extLst>
          </p:cNvPr>
          <p:cNvSpPr/>
          <p:nvPr/>
        </p:nvSpPr>
        <p:spPr bwMode="auto">
          <a:xfrm>
            <a:off x="1724851" y="1524000"/>
            <a:ext cx="3328416" cy="2825496"/>
          </a:xfrm>
          <a:custGeom>
            <a:avLst/>
            <a:gdLst>
              <a:gd name="csX0" fmla="*/ 0 w 3328416"/>
              <a:gd name="csY0" fmla="*/ 2825496 h 2825496"/>
              <a:gd name="csX1" fmla="*/ 219456 w 3328416"/>
              <a:gd name="csY1" fmla="*/ 2752344 h 2825496"/>
              <a:gd name="csX2" fmla="*/ 914400 w 3328416"/>
              <a:gd name="csY2" fmla="*/ 2587752 h 2825496"/>
              <a:gd name="csX3" fmla="*/ 1280160 w 3328416"/>
              <a:gd name="csY3" fmla="*/ 2395728 h 2825496"/>
              <a:gd name="csX4" fmla="*/ 1280160 w 3328416"/>
              <a:gd name="csY4" fmla="*/ 2395728 h 2825496"/>
              <a:gd name="csX5" fmla="*/ 1682496 w 3328416"/>
              <a:gd name="csY5" fmla="*/ 2066544 h 2825496"/>
              <a:gd name="csX6" fmla="*/ 2011680 w 3328416"/>
              <a:gd name="csY6" fmla="*/ 1728216 h 2825496"/>
              <a:gd name="csX7" fmla="*/ 2478024 w 3328416"/>
              <a:gd name="csY7" fmla="*/ 1197864 h 2825496"/>
              <a:gd name="csX8" fmla="*/ 2862072 w 3328416"/>
              <a:gd name="csY8" fmla="*/ 713232 h 2825496"/>
              <a:gd name="csX9" fmla="*/ 3328416 w 3328416"/>
              <a:gd name="csY9" fmla="*/ 0 h 2825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328416" h="2825496">
                <a:moveTo>
                  <a:pt x="0" y="2825496"/>
                </a:moveTo>
                <a:cubicBezTo>
                  <a:pt x="33528" y="2808732"/>
                  <a:pt x="67056" y="2791968"/>
                  <a:pt x="219456" y="2752344"/>
                </a:cubicBezTo>
                <a:cubicBezTo>
                  <a:pt x="371856" y="2712720"/>
                  <a:pt x="737616" y="2647188"/>
                  <a:pt x="914400" y="2587752"/>
                </a:cubicBezTo>
                <a:cubicBezTo>
                  <a:pt x="1091184" y="2528316"/>
                  <a:pt x="1280160" y="2395728"/>
                  <a:pt x="1280160" y="2395728"/>
                </a:cubicBezTo>
                <a:lnTo>
                  <a:pt x="1280160" y="2395728"/>
                </a:lnTo>
                <a:cubicBezTo>
                  <a:pt x="1347216" y="2340864"/>
                  <a:pt x="1560576" y="2177796"/>
                  <a:pt x="1682496" y="2066544"/>
                </a:cubicBezTo>
                <a:cubicBezTo>
                  <a:pt x="1804416" y="1955292"/>
                  <a:pt x="1879092" y="1872996"/>
                  <a:pt x="2011680" y="1728216"/>
                </a:cubicBezTo>
                <a:cubicBezTo>
                  <a:pt x="2144268" y="1583436"/>
                  <a:pt x="2336292" y="1367028"/>
                  <a:pt x="2478024" y="1197864"/>
                </a:cubicBezTo>
                <a:cubicBezTo>
                  <a:pt x="2619756" y="1028700"/>
                  <a:pt x="2720340" y="912876"/>
                  <a:pt x="2862072" y="713232"/>
                </a:cubicBezTo>
                <a:cubicBezTo>
                  <a:pt x="3003804" y="513588"/>
                  <a:pt x="3166110" y="256794"/>
                  <a:pt x="3328416" y="0"/>
                </a:cubicBezTo>
              </a:path>
            </a:pathLst>
          </a:custGeom>
          <a:noFill/>
          <a:ln w="508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13CDE94-F7AF-A91A-DA90-756F41D94FB8}"/>
                  </a:ext>
                </a:extLst>
              </p:cNvPr>
              <p:cNvSpPr txBox="1"/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13CDE94-F7AF-A91A-DA90-756F41D94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1AD8F7A-F04D-7BB0-A89D-04452F95E2D2}"/>
                  </a:ext>
                </a:extLst>
              </p:cNvPr>
              <p:cNvSpPr txBox="1"/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𝑆𝑚𝑎𝑙𝑙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1AD8F7A-F04D-7BB0-A89D-04452F95E2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93FAA73-6E74-8FA0-877F-F3516952893E}"/>
              </a:ext>
            </a:extLst>
          </p:cNvPr>
          <p:cNvSpPr/>
          <p:nvPr/>
        </p:nvSpPr>
        <p:spPr bwMode="auto">
          <a:xfrm>
            <a:off x="2121091" y="2051304"/>
            <a:ext cx="5239512" cy="2039112"/>
          </a:xfrm>
          <a:custGeom>
            <a:avLst/>
            <a:gdLst>
              <a:gd name="csX0" fmla="*/ 0 w 5239512"/>
              <a:gd name="csY0" fmla="*/ 0 h 2039112"/>
              <a:gd name="csX1" fmla="*/ 365760 w 5239512"/>
              <a:gd name="csY1" fmla="*/ 265176 h 2039112"/>
              <a:gd name="csX2" fmla="*/ 640080 w 5239512"/>
              <a:gd name="csY2" fmla="*/ 448056 h 2039112"/>
              <a:gd name="csX3" fmla="*/ 987552 w 5239512"/>
              <a:gd name="csY3" fmla="*/ 731520 h 2039112"/>
              <a:gd name="csX4" fmla="*/ 1453896 w 5239512"/>
              <a:gd name="csY4" fmla="*/ 941832 h 2039112"/>
              <a:gd name="csX5" fmla="*/ 2121408 w 5239512"/>
              <a:gd name="csY5" fmla="*/ 1271016 h 2039112"/>
              <a:gd name="csX6" fmla="*/ 2944368 w 5239512"/>
              <a:gd name="csY6" fmla="*/ 1572768 h 2039112"/>
              <a:gd name="csX7" fmla="*/ 4297680 w 5239512"/>
              <a:gd name="csY7" fmla="*/ 1901952 h 2039112"/>
              <a:gd name="csX8" fmla="*/ 5239512 w 5239512"/>
              <a:gd name="csY8" fmla="*/ 2039112 h 2039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239512" h="2039112">
                <a:moveTo>
                  <a:pt x="0" y="0"/>
                </a:moveTo>
                <a:cubicBezTo>
                  <a:pt x="129540" y="95250"/>
                  <a:pt x="259080" y="190500"/>
                  <a:pt x="365760" y="265176"/>
                </a:cubicBezTo>
                <a:cubicBezTo>
                  <a:pt x="472440" y="339852"/>
                  <a:pt x="536448" y="370332"/>
                  <a:pt x="640080" y="448056"/>
                </a:cubicBezTo>
                <a:cubicBezTo>
                  <a:pt x="743712" y="525780"/>
                  <a:pt x="851916" y="649224"/>
                  <a:pt x="987552" y="731520"/>
                </a:cubicBezTo>
                <a:cubicBezTo>
                  <a:pt x="1123188" y="813816"/>
                  <a:pt x="1264920" y="851916"/>
                  <a:pt x="1453896" y="941832"/>
                </a:cubicBezTo>
                <a:cubicBezTo>
                  <a:pt x="1642872" y="1031748"/>
                  <a:pt x="1872996" y="1165860"/>
                  <a:pt x="2121408" y="1271016"/>
                </a:cubicBezTo>
                <a:cubicBezTo>
                  <a:pt x="2369820" y="1376172"/>
                  <a:pt x="2581656" y="1467612"/>
                  <a:pt x="2944368" y="1572768"/>
                </a:cubicBezTo>
                <a:cubicBezTo>
                  <a:pt x="3307080" y="1677924"/>
                  <a:pt x="3915156" y="1824228"/>
                  <a:pt x="4297680" y="1901952"/>
                </a:cubicBezTo>
                <a:cubicBezTo>
                  <a:pt x="4680204" y="1979676"/>
                  <a:pt x="4959858" y="2009394"/>
                  <a:pt x="5239512" y="2039112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04D1A12-8FA5-FACE-8340-F49D61A8E5BB}"/>
                  </a:ext>
                </a:extLst>
              </p:cNvPr>
              <p:cNvSpPr txBox="1"/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𝐿𝑎𝑟𝑔𝑒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04D1A12-8FA5-FACE-8340-F49D61A8E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F54EA526-8180-C91D-9DFC-144AF581187A}"/>
              </a:ext>
            </a:extLst>
          </p:cNvPr>
          <p:cNvSpPr txBox="1"/>
          <p:nvPr/>
        </p:nvSpPr>
        <p:spPr>
          <a:xfrm>
            <a:off x="609600" y="4783008"/>
            <a:ext cx="7924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comparison suggests that the maximum of the actual (unknown) curve </a:t>
            </a:r>
            <a:r>
              <a:rPr lang="en-US" i="1" dirty="0"/>
              <a:t>q”(D)</a:t>
            </a:r>
            <a:r>
              <a:rPr lang="en-US" dirty="0"/>
              <a:t> can occur only at a spacing </a:t>
            </a:r>
            <a:r>
              <a:rPr lang="en-US" i="1" dirty="0" err="1"/>
              <a:t>D</a:t>
            </a:r>
            <a:r>
              <a:rPr lang="en-US" i="1" baseline="-25000" dirty="0" err="1"/>
              <a:t>opt</a:t>
            </a:r>
            <a:r>
              <a:rPr lang="en-US" dirty="0"/>
              <a:t> </a:t>
            </a:r>
          </a:p>
          <a:p>
            <a:r>
              <a:rPr lang="en-US" dirty="0"/>
              <a:t>That is of the same order as the D value obtained by </a:t>
            </a:r>
            <a:r>
              <a:rPr lang="en-US" b="1" i="1" dirty="0">
                <a:solidFill>
                  <a:srgbClr val="0070C0"/>
                </a:solidFill>
              </a:rPr>
              <a:t>intersecting the asymptotes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367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/>
      <p:bldP spid="30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F4407-0F3B-0F99-C0BE-6243385A4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F87D83EE-D9D1-D9AC-B284-B7DCD324E84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9B43C97-72CD-1E4A-2F10-6AEC1296E8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957A0EC-5D78-08DD-1007-45AED877B7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577A1C1-4C12-9A1C-F774-2177938F79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750F4A0-CDC4-DB5F-B488-01E579CDBB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4819396-1702-B336-CEA1-C38697E366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E7BF485-1F56-52A4-6BA6-1A4B4F4A7B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97FA9E0-3DD9-20CE-85AB-CAFABF7A9C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020AB2C-752B-7451-1585-13B1DAB13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D99B1C2-B6A2-3A00-66CA-F7E0DB138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4D3CF96-879A-D566-CB86-141DC19E5C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62204EE-B506-4586-7B0E-8CF792CAD2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9C5A92F-CB39-883C-A2B4-7A3745F7DA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220BB52-1626-6CAB-DB4E-8690446560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D3E657E-20CC-7377-677E-6ED70528AF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9835B7A-3A92-19AA-9C5F-C0E620793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E2F047-9820-3017-4D5D-C1977CE607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EB66E662-D78E-096A-0CD1-8F015653C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6327"/>
            <a:ext cx="7772400" cy="810473"/>
          </a:xfrm>
        </p:spPr>
        <p:txBody>
          <a:bodyPr/>
          <a:lstStyle/>
          <a:p>
            <a:r>
              <a:rPr lang="en-US" sz="2800" dirty="0"/>
              <a:t>Intersection of Small &amp; Large Spacing Limits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D1AD0A2-0433-A6F3-25D5-59A79DD15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290162"/>
            <a:ext cx="5915851" cy="35866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BBC85BF-7DDA-168C-6B87-A98D7674D174}"/>
              </a:ext>
            </a:extLst>
          </p:cNvPr>
          <p:cNvSpPr/>
          <p:nvPr/>
        </p:nvSpPr>
        <p:spPr bwMode="auto">
          <a:xfrm>
            <a:off x="1724851" y="1524000"/>
            <a:ext cx="3328416" cy="2825496"/>
          </a:xfrm>
          <a:custGeom>
            <a:avLst/>
            <a:gdLst>
              <a:gd name="csX0" fmla="*/ 0 w 3328416"/>
              <a:gd name="csY0" fmla="*/ 2825496 h 2825496"/>
              <a:gd name="csX1" fmla="*/ 219456 w 3328416"/>
              <a:gd name="csY1" fmla="*/ 2752344 h 2825496"/>
              <a:gd name="csX2" fmla="*/ 914400 w 3328416"/>
              <a:gd name="csY2" fmla="*/ 2587752 h 2825496"/>
              <a:gd name="csX3" fmla="*/ 1280160 w 3328416"/>
              <a:gd name="csY3" fmla="*/ 2395728 h 2825496"/>
              <a:gd name="csX4" fmla="*/ 1280160 w 3328416"/>
              <a:gd name="csY4" fmla="*/ 2395728 h 2825496"/>
              <a:gd name="csX5" fmla="*/ 1682496 w 3328416"/>
              <a:gd name="csY5" fmla="*/ 2066544 h 2825496"/>
              <a:gd name="csX6" fmla="*/ 2011680 w 3328416"/>
              <a:gd name="csY6" fmla="*/ 1728216 h 2825496"/>
              <a:gd name="csX7" fmla="*/ 2478024 w 3328416"/>
              <a:gd name="csY7" fmla="*/ 1197864 h 2825496"/>
              <a:gd name="csX8" fmla="*/ 2862072 w 3328416"/>
              <a:gd name="csY8" fmla="*/ 713232 h 2825496"/>
              <a:gd name="csX9" fmla="*/ 3328416 w 3328416"/>
              <a:gd name="csY9" fmla="*/ 0 h 2825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328416" h="2825496">
                <a:moveTo>
                  <a:pt x="0" y="2825496"/>
                </a:moveTo>
                <a:cubicBezTo>
                  <a:pt x="33528" y="2808732"/>
                  <a:pt x="67056" y="2791968"/>
                  <a:pt x="219456" y="2752344"/>
                </a:cubicBezTo>
                <a:cubicBezTo>
                  <a:pt x="371856" y="2712720"/>
                  <a:pt x="737616" y="2647188"/>
                  <a:pt x="914400" y="2587752"/>
                </a:cubicBezTo>
                <a:cubicBezTo>
                  <a:pt x="1091184" y="2528316"/>
                  <a:pt x="1280160" y="2395728"/>
                  <a:pt x="1280160" y="2395728"/>
                </a:cubicBezTo>
                <a:lnTo>
                  <a:pt x="1280160" y="2395728"/>
                </a:lnTo>
                <a:cubicBezTo>
                  <a:pt x="1347216" y="2340864"/>
                  <a:pt x="1560576" y="2177796"/>
                  <a:pt x="1682496" y="2066544"/>
                </a:cubicBezTo>
                <a:cubicBezTo>
                  <a:pt x="1804416" y="1955292"/>
                  <a:pt x="1879092" y="1872996"/>
                  <a:pt x="2011680" y="1728216"/>
                </a:cubicBezTo>
                <a:cubicBezTo>
                  <a:pt x="2144268" y="1583436"/>
                  <a:pt x="2336292" y="1367028"/>
                  <a:pt x="2478024" y="1197864"/>
                </a:cubicBezTo>
                <a:cubicBezTo>
                  <a:pt x="2619756" y="1028700"/>
                  <a:pt x="2720340" y="912876"/>
                  <a:pt x="2862072" y="713232"/>
                </a:cubicBezTo>
                <a:cubicBezTo>
                  <a:pt x="3003804" y="513588"/>
                  <a:pt x="3166110" y="256794"/>
                  <a:pt x="3328416" y="0"/>
                </a:cubicBezTo>
              </a:path>
            </a:pathLst>
          </a:custGeom>
          <a:noFill/>
          <a:ln w="508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031F6AC-70C1-BA81-4FD8-E56B497DD5FA}"/>
                  </a:ext>
                </a:extLst>
              </p:cNvPr>
              <p:cNvSpPr txBox="1"/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031F6AC-70C1-BA81-4FD8-E56B497DD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5079696-4003-C47F-298F-96CA75366732}"/>
                  </a:ext>
                </a:extLst>
              </p:cNvPr>
              <p:cNvSpPr txBox="1"/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𝑆𝑚𝑎𝑙𝑙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5079696-4003-C47F-298F-96CA75366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F946A0C-FC1E-8CDF-15B3-8D6839768888}"/>
              </a:ext>
            </a:extLst>
          </p:cNvPr>
          <p:cNvSpPr/>
          <p:nvPr/>
        </p:nvSpPr>
        <p:spPr bwMode="auto">
          <a:xfrm>
            <a:off x="2121091" y="2051304"/>
            <a:ext cx="5239512" cy="2039112"/>
          </a:xfrm>
          <a:custGeom>
            <a:avLst/>
            <a:gdLst>
              <a:gd name="csX0" fmla="*/ 0 w 5239512"/>
              <a:gd name="csY0" fmla="*/ 0 h 2039112"/>
              <a:gd name="csX1" fmla="*/ 365760 w 5239512"/>
              <a:gd name="csY1" fmla="*/ 265176 h 2039112"/>
              <a:gd name="csX2" fmla="*/ 640080 w 5239512"/>
              <a:gd name="csY2" fmla="*/ 448056 h 2039112"/>
              <a:gd name="csX3" fmla="*/ 987552 w 5239512"/>
              <a:gd name="csY3" fmla="*/ 731520 h 2039112"/>
              <a:gd name="csX4" fmla="*/ 1453896 w 5239512"/>
              <a:gd name="csY4" fmla="*/ 941832 h 2039112"/>
              <a:gd name="csX5" fmla="*/ 2121408 w 5239512"/>
              <a:gd name="csY5" fmla="*/ 1271016 h 2039112"/>
              <a:gd name="csX6" fmla="*/ 2944368 w 5239512"/>
              <a:gd name="csY6" fmla="*/ 1572768 h 2039112"/>
              <a:gd name="csX7" fmla="*/ 4297680 w 5239512"/>
              <a:gd name="csY7" fmla="*/ 1901952 h 2039112"/>
              <a:gd name="csX8" fmla="*/ 5239512 w 5239512"/>
              <a:gd name="csY8" fmla="*/ 2039112 h 2039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239512" h="2039112">
                <a:moveTo>
                  <a:pt x="0" y="0"/>
                </a:moveTo>
                <a:cubicBezTo>
                  <a:pt x="129540" y="95250"/>
                  <a:pt x="259080" y="190500"/>
                  <a:pt x="365760" y="265176"/>
                </a:cubicBezTo>
                <a:cubicBezTo>
                  <a:pt x="472440" y="339852"/>
                  <a:pt x="536448" y="370332"/>
                  <a:pt x="640080" y="448056"/>
                </a:cubicBezTo>
                <a:cubicBezTo>
                  <a:pt x="743712" y="525780"/>
                  <a:pt x="851916" y="649224"/>
                  <a:pt x="987552" y="731520"/>
                </a:cubicBezTo>
                <a:cubicBezTo>
                  <a:pt x="1123188" y="813816"/>
                  <a:pt x="1264920" y="851916"/>
                  <a:pt x="1453896" y="941832"/>
                </a:cubicBezTo>
                <a:cubicBezTo>
                  <a:pt x="1642872" y="1031748"/>
                  <a:pt x="1872996" y="1165860"/>
                  <a:pt x="2121408" y="1271016"/>
                </a:cubicBezTo>
                <a:cubicBezTo>
                  <a:pt x="2369820" y="1376172"/>
                  <a:pt x="2581656" y="1467612"/>
                  <a:pt x="2944368" y="1572768"/>
                </a:cubicBezTo>
                <a:cubicBezTo>
                  <a:pt x="3307080" y="1677924"/>
                  <a:pt x="3915156" y="1824228"/>
                  <a:pt x="4297680" y="1901952"/>
                </a:cubicBezTo>
                <a:cubicBezTo>
                  <a:pt x="4680204" y="1979676"/>
                  <a:pt x="4959858" y="2009394"/>
                  <a:pt x="5239512" y="2039112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33C3DC0-BCFD-1D4A-BB1D-7F2457FBB944}"/>
                  </a:ext>
                </a:extLst>
              </p:cNvPr>
              <p:cNvSpPr txBox="1"/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𝐿𝑎𝑟𝑔𝑒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33C3DC0-BCFD-1D4A-BB1D-7F2457FBB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1D35FF5-472C-51DB-273C-9411A0E45476}"/>
                  </a:ext>
                </a:extLst>
              </p:cNvPr>
              <p:cNvSpPr txBox="1"/>
              <p:nvPr/>
            </p:nvSpPr>
            <p:spPr>
              <a:xfrm>
                <a:off x="533400" y="4724400"/>
                <a:ext cx="7924800" cy="19520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order-of-magnitude statement </a:t>
                </a:r>
                <a:r>
                  <a:rPr lang="en-US" i="1" dirty="0" err="1"/>
                  <a:t>q”</a:t>
                </a:r>
                <a:r>
                  <a:rPr lang="en-US" i="1" baseline="-25000" dirty="0" err="1"/>
                  <a:t>a</a:t>
                </a:r>
                <a:r>
                  <a:rPr lang="en-US" i="1" dirty="0"/>
                  <a:t> ∼ </a:t>
                </a:r>
                <a:r>
                  <a:rPr lang="en-US" i="1" dirty="0" err="1"/>
                  <a:t>q”</a:t>
                </a:r>
                <a:r>
                  <a:rPr lang="en-US" i="1" baseline="-25000" dirty="0" err="1"/>
                  <a:t>b</a:t>
                </a:r>
                <a:r>
                  <a:rPr lang="en-US" dirty="0"/>
                  <a:t> yields the optimal spacing: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2.73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𝑊h𝑒𝑟𝑒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𝜇𝛼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is the dimensionless pressure drop termed as the Bejan number.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1D35FF5-472C-51DB-273C-9411A0E45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724400"/>
                <a:ext cx="7924800" cy="1952009"/>
              </a:xfrm>
              <a:prstGeom prst="rect">
                <a:avLst/>
              </a:prstGeom>
              <a:blipFill>
                <a:blip r:embed="rId7"/>
                <a:stretch>
                  <a:fillRect l="-1231" t="-2813" r="-1846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C2D3402-7EBA-0D7E-CC38-3B97502414EE}"/>
              </a:ext>
            </a:extLst>
          </p:cNvPr>
          <p:cNvSpPr/>
          <p:nvPr/>
        </p:nvSpPr>
        <p:spPr bwMode="auto">
          <a:xfrm>
            <a:off x="2307336" y="3429000"/>
            <a:ext cx="4093464" cy="848647"/>
          </a:xfrm>
          <a:custGeom>
            <a:avLst/>
            <a:gdLst>
              <a:gd name="csX0" fmla="*/ 0 w 4169664"/>
              <a:gd name="csY0" fmla="*/ 848647 h 848647"/>
              <a:gd name="csX1" fmla="*/ 320040 w 4169664"/>
              <a:gd name="csY1" fmla="*/ 720631 h 848647"/>
              <a:gd name="csX2" fmla="*/ 530352 w 4169664"/>
              <a:gd name="csY2" fmla="*/ 601759 h 848647"/>
              <a:gd name="csX3" fmla="*/ 713232 w 4169664"/>
              <a:gd name="csY3" fmla="*/ 492031 h 848647"/>
              <a:gd name="csX4" fmla="*/ 941832 w 4169664"/>
              <a:gd name="csY4" fmla="*/ 336583 h 848647"/>
              <a:gd name="csX5" fmla="*/ 1179576 w 4169664"/>
              <a:gd name="csY5" fmla="*/ 217711 h 848647"/>
              <a:gd name="csX6" fmla="*/ 1600200 w 4169664"/>
              <a:gd name="csY6" fmla="*/ 25687 h 848647"/>
              <a:gd name="csX7" fmla="*/ 1600200 w 4169664"/>
              <a:gd name="csY7" fmla="*/ 25687 h 848647"/>
              <a:gd name="csX8" fmla="*/ 1901952 w 4169664"/>
              <a:gd name="csY8" fmla="*/ 16543 h 848647"/>
              <a:gd name="csX9" fmla="*/ 2340864 w 4169664"/>
              <a:gd name="csY9" fmla="*/ 7399 h 848647"/>
              <a:gd name="csX10" fmla="*/ 2688336 w 4169664"/>
              <a:gd name="csY10" fmla="*/ 135415 h 848647"/>
              <a:gd name="csX11" fmla="*/ 3163824 w 4169664"/>
              <a:gd name="csY11" fmla="*/ 263431 h 848647"/>
              <a:gd name="csX12" fmla="*/ 3694176 w 4169664"/>
              <a:gd name="csY12" fmla="*/ 400591 h 848647"/>
              <a:gd name="csX13" fmla="*/ 4169664 w 4169664"/>
              <a:gd name="csY13" fmla="*/ 537751 h 8486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169664" h="848647">
                <a:moveTo>
                  <a:pt x="0" y="848647"/>
                </a:moveTo>
                <a:cubicBezTo>
                  <a:pt x="115824" y="805213"/>
                  <a:pt x="231648" y="761779"/>
                  <a:pt x="320040" y="720631"/>
                </a:cubicBezTo>
                <a:cubicBezTo>
                  <a:pt x="408432" y="679483"/>
                  <a:pt x="464820" y="639859"/>
                  <a:pt x="530352" y="601759"/>
                </a:cubicBezTo>
                <a:cubicBezTo>
                  <a:pt x="595884" y="563659"/>
                  <a:pt x="644652" y="536227"/>
                  <a:pt x="713232" y="492031"/>
                </a:cubicBezTo>
                <a:cubicBezTo>
                  <a:pt x="781812" y="447835"/>
                  <a:pt x="864108" y="382303"/>
                  <a:pt x="941832" y="336583"/>
                </a:cubicBezTo>
                <a:cubicBezTo>
                  <a:pt x="1019556" y="290863"/>
                  <a:pt x="1069848" y="269527"/>
                  <a:pt x="1179576" y="217711"/>
                </a:cubicBezTo>
                <a:cubicBezTo>
                  <a:pt x="1289304" y="165895"/>
                  <a:pt x="1600200" y="25687"/>
                  <a:pt x="1600200" y="25687"/>
                </a:cubicBezTo>
                <a:lnTo>
                  <a:pt x="1600200" y="25687"/>
                </a:lnTo>
                <a:lnTo>
                  <a:pt x="1901952" y="16543"/>
                </a:lnTo>
                <a:cubicBezTo>
                  <a:pt x="2025396" y="13495"/>
                  <a:pt x="2209800" y="-12413"/>
                  <a:pt x="2340864" y="7399"/>
                </a:cubicBezTo>
                <a:cubicBezTo>
                  <a:pt x="2471928" y="27211"/>
                  <a:pt x="2551176" y="92743"/>
                  <a:pt x="2688336" y="135415"/>
                </a:cubicBezTo>
                <a:cubicBezTo>
                  <a:pt x="2825496" y="178087"/>
                  <a:pt x="3163824" y="263431"/>
                  <a:pt x="3163824" y="263431"/>
                </a:cubicBezTo>
                <a:lnTo>
                  <a:pt x="3694176" y="400591"/>
                </a:lnTo>
                <a:cubicBezTo>
                  <a:pt x="3861816" y="446311"/>
                  <a:pt x="4015740" y="492031"/>
                  <a:pt x="4169664" y="537751"/>
                </a:cubicBezTo>
              </a:path>
            </a:pathLst>
          </a:custGeom>
          <a:noFill/>
          <a:ln w="476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5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2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070EE-D0C7-97FB-B7CA-27AC3A5AA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3B0C0401-BA2F-BA9B-2324-A4216471FEC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0ABE158-C72C-2C2C-27BB-8AFCA3CF3D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A72F1EA-36F8-A7AA-6FE8-0814C6D22D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450FBDA-1E9A-DEFC-ECF8-66BA33948A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BC52F8A-BAD9-9D61-4DCC-02BE24C1A6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5BD7473-DC92-6315-8B91-2FF4BC43B5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524FE1A-9C65-0B11-306D-10C7D38D72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39C8418-10B4-2A88-4B48-3B0A612464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274AB55-AF08-6390-355A-654D7DE58F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3D9C636-1367-CA24-FC3F-B092A218D0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971F151-3F70-B029-EF09-E8088EF5C8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DE813F5-835B-546B-95F5-94F2E84AAD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E89D8EC-9671-5546-BF3B-976675A337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4BC61E0-6C5F-599B-4EED-FDAAD18E5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9B06993-A2AB-C8C5-0BAE-5521CCAE55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F41F6C9-6DA0-0DA8-B7E8-3EB13634FC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D6DB4C-4477-4D88-B3B7-D6D9D6BFC1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745F7223-AFFC-701B-B1FC-92F7DC514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57069"/>
            <a:ext cx="7772400" cy="633531"/>
          </a:xfrm>
        </p:spPr>
        <p:txBody>
          <a:bodyPr/>
          <a:lstStyle/>
          <a:p>
            <a:r>
              <a:rPr lang="en-US" sz="2800" dirty="0"/>
              <a:t>Optimal Spacing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573E37E-79F1-1F04-B849-81E968BCD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95399"/>
            <a:ext cx="8626475" cy="5205531"/>
          </a:xfrm>
        </p:spPr>
        <p:txBody>
          <a:bodyPr/>
          <a:lstStyle/>
          <a:p>
            <a:r>
              <a:rPr lang="en-US" sz="2400" dirty="0"/>
              <a:t>The role of this dimensionless group in forced convection is discussed agrees very well with the more exact result obtained by locating the maximum of the actual </a:t>
            </a:r>
            <a:r>
              <a:rPr lang="en-US" sz="2400" i="1" dirty="0"/>
              <a:t>q”(D)</a:t>
            </a:r>
            <a:r>
              <a:rPr lang="en-US" sz="2400" dirty="0"/>
              <a:t>. </a:t>
            </a:r>
          </a:p>
          <a:p>
            <a:r>
              <a:rPr lang="en-US" sz="2400" dirty="0"/>
              <a:t>Showed numerically that in the </a:t>
            </a:r>
            <a:r>
              <a:rPr lang="en-US" sz="2400" dirty="0" err="1"/>
              <a:t>Pr</a:t>
            </a:r>
            <a:r>
              <a:rPr lang="en-US" sz="2400" dirty="0"/>
              <a:t> range 0.7–103, the optimal spacing is correlated by an expression in which the coefficient 2.73 is replaced by 3.05. </a:t>
            </a:r>
          </a:p>
          <a:p>
            <a:r>
              <a:rPr lang="en-US" sz="2400" dirty="0"/>
              <a:t>The existence of the optimal spacing was also confirmed by experiments with microchannels.</a:t>
            </a:r>
          </a:p>
          <a:p>
            <a:r>
              <a:rPr lang="en-US" sz="2400" dirty="0"/>
              <a:t>The numerical maximization  of the actual </a:t>
            </a:r>
            <a:r>
              <a:rPr lang="en-US" sz="2400" i="1" dirty="0"/>
              <a:t>q”(D)</a:t>
            </a:r>
            <a:r>
              <a:rPr lang="en-US" sz="2400" dirty="0"/>
              <a:t> relation demonstrated that in the entire range 0.7 &lt; </a:t>
            </a:r>
            <a:r>
              <a:rPr lang="en-US" sz="2400" dirty="0" err="1"/>
              <a:t>Pr</a:t>
            </a:r>
            <a:r>
              <a:rPr lang="en-US" sz="2400" dirty="0"/>
              <a:t> &lt; 103, the dimensionless length </a:t>
            </a:r>
            <a:r>
              <a:rPr lang="en-US" sz="2400" i="1" dirty="0"/>
              <a:t>x* = (L/Dh)/(</a:t>
            </a:r>
            <a:r>
              <a:rPr lang="en-US" sz="2400" i="1" dirty="0" err="1"/>
              <a:t>UDh</a:t>
            </a:r>
            <a:r>
              <a:rPr lang="en-US" sz="2400" i="1" dirty="0"/>
              <a:t>/α) </a:t>
            </a:r>
            <a:r>
              <a:rPr lang="en-US" sz="2400" dirty="0"/>
              <a:t>was consistently equal to 0.04 when </a:t>
            </a:r>
            <a:r>
              <a:rPr lang="en-US" sz="2400" i="1" dirty="0"/>
              <a:t>D = </a:t>
            </a:r>
            <a:r>
              <a:rPr lang="en-US" sz="2400" i="1" dirty="0" err="1"/>
              <a:t>D</a:t>
            </a:r>
            <a:r>
              <a:rPr lang="en-US" sz="2400" i="1" baseline="-25000" dirty="0" err="1"/>
              <a:t>opt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324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ABDC3-0AA6-540C-8988-428E97EC7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51A44EBA-BF87-191C-C8F1-73DD5D86AA0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7245826-2196-1E16-614B-77B186304F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C5810A0-3970-402D-9A75-600A3AEBDF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2DB2C1F-5565-DC71-F735-F1CA8ED5FB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0B4C1F2-2599-D06E-4843-EACE5EDD30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E32467E-135C-D7F5-08AF-12E0E6196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7B9683A-1DE4-4369-E28A-77F93730E8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E36E9A4-2271-8591-4936-2231372AFC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8793A92-28A1-007A-5644-41EE688126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574E4BD-6712-6DE9-048C-FCA84AAC2F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EFBC1FE-25A2-72EE-835B-6B30E07323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28A716F-EAB3-FDB2-4883-5AEC33EAB8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10CD377-4D54-C8A7-A2C0-164ED3F301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62E79C7-6973-2185-80B2-8A58B4D3ED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71927D8-ABEB-2DD6-FF2F-D25097E6FD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C0F30BF-6E90-08E9-DD01-F058F32237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321E9B-E449-7B3D-188C-FB4F829B28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E612789A-FF23-5B25-90B0-CE96C2049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57069"/>
            <a:ext cx="7772400" cy="633531"/>
          </a:xfrm>
        </p:spPr>
        <p:txBody>
          <a:bodyPr/>
          <a:lstStyle/>
          <a:p>
            <a:r>
              <a:rPr lang="en-US" sz="2800" dirty="0"/>
              <a:t>Optimal Spacing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C34B5C2-1F85-DA80-C8FB-AB7DEFE16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143000"/>
            <a:ext cx="8626475" cy="5536438"/>
          </a:xfrm>
        </p:spPr>
        <p:txBody>
          <a:bodyPr/>
          <a:lstStyle/>
          <a:p>
            <a:r>
              <a:rPr lang="en-US" sz="2400" dirty="0"/>
              <a:t>This means that the optimal board-to-board spacing must be such that the board length is of the same order of magnitude as the thermal entrance length of the parallel-plate channel. </a:t>
            </a:r>
          </a:p>
          <a:p>
            <a:r>
              <a:rPr lang="en-US" sz="2400" dirty="0"/>
              <a:t>This feature is the key to the design of compact heat exchanger structures with maximal heat transfer rate density.</a:t>
            </a:r>
          </a:p>
          <a:p>
            <a:r>
              <a:rPr lang="en-US" sz="2400" dirty="0"/>
              <a:t>This idea has been taken to higher performance levels in two ways, </a:t>
            </a:r>
          </a:p>
          <a:p>
            <a:r>
              <a:rPr lang="en-US" sz="2400" dirty="0"/>
              <a:t>by optimally shaping the channel with optimized spacing (i.e., by fitting the duct to the convective flow ) and </a:t>
            </a:r>
          </a:p>
          <a:p>
            <a:r>
              <a:rPr lang="en-US" sz="2400" dirty="0"/>
              <a:t>by packing a series of smaller plates and channels in the entrance regions of the stack. </a:t>
            </a:r>
          </a:p>
          <a:p>
            <a:r>
              <a:rPr lang="en-US" sz="2400" dirty="0"/>
              <a:t>The latter is a generally valid strategy for achieving maximal heat transfer density by constructing a flow structure with multiple length scales. </a:t>
            </a:r>
          </a:p>
        </p:txBody>
      </p:sp>
    </p:spTree>
    <p:extLst>
      <p:ext uri="{BB962C8B-B14F-4D97-AF65-F5344CB8AC3E}">
        <p14:creationId xmlns:p14="http://schemas.microsoft.com/office/powerpoint/2010/main" val="35927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E5CCF-99E8-AE1E-AACF-A8D238330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658E8F9C-CCA1-BA0A-F29D-A47370FBCC6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56FF8E6-BC4F-190E-7A89-055D6C3DF0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847891B-BBAD-BC3F-171D-86804ED750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8421136-E95C-463F-9A5B-6948BEC8F3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2B2C2B3-1417-4D1D-A696-C54F5ED1D5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7331DA4-68B3-6139-D210-A2F430AD9F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1A80690-57D6-3B2A-72AE-AFC2A8DC63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797AA42-882F-09FD-C267-E994974214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0E01A5A-1F84-7751-8D08-06479549DF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49AB51D-EB02-2C14-A2B2-53CD074DD1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920A4EF-AB4A-7ED8-C893-27D58B90BC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D020000-0632-7662-75FA-94089C4E47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65F04DA-C8DC-93EB-668B-3A177C47CD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4B824F1-B3AC-5CC4-371A-7EE3757569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BFD0C13-1278-BF75-4F16-422A6C0921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A9CF736-402C-11EB-AE2E-868414088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33E1A2-1893-2320-EA74-C4CEF2AB9F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AD474C6-6A8D-EAD6-E47E-C2A667912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1143000"/>
          </a:xfrm>
        </p:spPr>
        <p:txBody>
          <a:bodyPr/>
          <a:lstStyle/>
          <a:p>
            <a:r>
              <a:rPr lang="en-US" sz="2800" dirty="0"/>
              <a:t>Optimal Spacing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F5DB4D1A-515F-1360-AF4D-9F704F0720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The order of magnitude of the maximum package heat transfer rate that corresponds to </a:t>
                </a:r>
                <a:r>
                  <a:rPr lang="en-US" sz="2400" i="1" dirty="0"/>
                  <a:t>D= </a:t>
                </a:r>
                <a:r>
                  <a:rPr lang="en-US" sz="2400" i="1" dirty="0" err="1"/>
                  <a:t>D</a:t>
                </a:r>
                <a:r>
                  <a:rPr lang="en-US" sz="2400" i="1" baseline="-25000" dirty="0" err="1"/>
                  <a:t>opt</a:t>
                </a:r>
                <a:r>
                  <a:rPr lang="en-US" sz="2400" dirty="0"/>
                  <a:t> is obtained by combining </a:t>
                </a:r>
                <a:r>
                  <a:rPr lang="en-US" sz="2400" dirty="0" err="1"/>
                  <a:t>eqs</a:t>
                </a:r>
                <a:r>
                  <a:rPr lang="en-US" sz="2400" dirty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≲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0.62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inequality sign is a reminder that the actual </a:t>
                </a:r>
                <a:r>
                  <a:rPr lang="en-US" sz="2400" i="1" dirty="0" err="1"/>
                  <a:t>q”</a:t>
                </a:r>
                <a:r>
                  <a:rPr lang="en-US" sz="2400" i="1" baseline="-25000" dirty="0" err="1"/>
                  <a:t>maximum</a:t>
                </a:r>
                <a:r>
                  <a:rPr lang="en-US" sz="2400" dirty="0"/>
                  <a:t> is lower than the </a:t>
                </a:r>
                <a:r>
                  <a:rPr lang="en-US" sz="2400" i="1" dirty="0"/>
                  <a:t>q” </a:t>
                </a:r>
                <a:r>
                  <a:rPr lang="en-US" sz="2400" dirty="0"/>
                  <a:t>value obtained by intersecting asymptotes.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F5DB4D1A-515F-1360-AF4D-9F704F0720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98" t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350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6140C-6761-9C00-2773-ED02A3C9B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0E525-F250-AD5B-03BB-36C6A2F98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1"/>
            <a:ext cx="6313488" cy="1066800"/>
          </a:xfrm>
        </p:spPr>
        <p:txBody>
          <a:bodyPr/>
          <a:lstStyle/>
          <a:p>
            <a:r>
              <a:rPr lang="en-IN" sz="2800" dirty="0"/>
              <a:t>Forced Convection Cooling System of PCB Array : Test Rig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7353A99-E525-E0F2-9A36-AAF5E3E14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104734"/>
            <a:ext cx="8392904" cy="460086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1F458C8-B26F-3C78-8515-48B98D602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12" y="1219200"/>
            <a:ext cx="5804871" cy="2767013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16DD511C-712D-6EF1-EDD7-2639783AC21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5304FBFC-0FA9-F2A3-6BB7-A6C17F9E3D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>
                <a:extLst>
                  <a:ext uri="{FF2B5EF4-FFF2-40B4-BE49-F238E27FC236}">
                    <a16:creationId xmlns:a16="http://schemas.microsoft.com/office/drawing/2014/main" id="{5A41EB4C-4953-246A-5A54-671C5498A2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D900137F-BD7C-6994-FEF5-F4EA9997E8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5320D0AD-E46E-1B6D-49B8-08503B9812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378B5B5A-8256-1E51-BEDF-CE7CB81F29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B314FF9F-DDC1-2A14-799D-3B7A69B6F7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3590E17D-E79A-C9B0-EB88-FCDA878EE1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6CDCE552-FB39-1685-CAF4-C1C0E701CE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B1E24ADB-B27B-2563-B3D5-89100E68D7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1AD825F0-F21E-BF62-8A07-84723137B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E60D0DE0-E5CF-5EAF-13B2-6BB0CC186E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F8C88949-1C0D-2211-4D3B-659C22EC03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9D65143E-DFD8-2A5E-1884-39898D4BB0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B59CD53D-5235-D7E1-5297-79E87967B9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951178C-278E-0CCC-0B86-DEBD8322E4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6575A39-03C2-E693-8985-BA3F53CE6B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992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7E1EA-7403-C7F6-3CF2-B71337005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dirty="0"/>
              <a:t>Forced Convection Cooling System of PCB Array : Test Results</a:t>
            </a:r>
            <a:endParaRPr lang="en-US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03485A-2F3F-2F73-6FE7-37728534F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269855"/>
            <a:ext cx="8001000" cy="5345258"/>
          </a:xfr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357C67A1-2130-509F-8F18-7D9FC3CD625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E877642-2069-0F25-B810-A68E051E81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17083ADA-F8D2-B166-5DFE-492943A934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01A2B084-8D61-9F6E-C963-07FE7E1951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418B0647-9B4C-DB99-8906-548E5E92AD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E870EAB1-29AE-4C3F-65D9-B214ECE4BD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7AC46F70-D97D-5A2D-09A7-01BB249FAE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3C661C37-E20F-7703-C41A-7DA934E8D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BB074437-C36E-8CCB-A854-622F1CEF40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092FB1C1-7F9B-78E3-5FD0-E046C7C9B4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33E0B93E-20D6-4872-5CD1-FD8F096E46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F799856F-01DE-5B4E-EA16-BE21C5D6C0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C2A83B02-AEFE-467C-4E08-3EE0288296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06B54ACC-7A78-F6F6-0B12-43F85F1D4E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F6A09F7F-7DC8-ABDE-7CF7-7318922E37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FCBBBFB-6DF2-D43A-0118-06AFD1DBD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554FF3-0659-010C-82AB-ACC0F5CE0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00276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07459-170A-AE19-4F85-399B5AAB8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3928B-FA87-F676-C60C-E43ED98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1"/>
            <a:ext cx="6313488" cy="1066800"/>
          </a:xfrm>
        </p:spPr>
        <p:txBody>
          <a:bodyPr/>
          <a:lstStyle/>
          <a:p>
            <a:r>
              <a:rPr lang="en-IN" sz="2800" dirty="0"/>
              <a:t>Forced Convection Cooling System of PCB Array : Test Results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461881B-A2E2-A937-B4F7-166006874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69" y="1248105"/>
            <a:ext cx="6991909" cy="5063837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F30C061F-68F8-CD6D-D9F1-0D4FBA68262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275D8CA-AF89-CE9D-46E1-D8EA853EDE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402F88CA-B17C-208F-FFC5-9C1FAA7B84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5572012F-C996-B42D-993B-0BC3299501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8167CEAA-512D-C699-D029-D471A4E487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2C4A24A4-CD9E-F692-022B-64E96BE4DD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D32869FA-808A-A78F-A1BF-66ED6578F1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9F840B3B-DA9F-C442-8C7E-20A42CB353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4686EF60-6A4D-134D-DAB2-8056E830D5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15D2296B-A7FD-F319-33AF-509CAE70CA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02C2634D-F4B6-FBCE-EFAC-71AD523E84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41A6C662-3FA3-B1ED-4585-BF14EBA3E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A6F73D13-0D35-86B7-611B-7C97216682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725B01D6-E619-51F6-837F-0914D6212C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122AFDF5-1262-8AE1-6546-F8BC88BEB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65A5440-71F3-CF84-68F5-38353D17AE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93FDA2E-D743-1141-8CE2-F336ABDCBC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85772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4EF91-C9B5-EA5D-5202-A43FC53D8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CE12B-0F2D-4A80-9B6E-EF5791FF8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1"/>
            <a:ext cx="6313488" cy="1066800"/>
          </a:xfrm>
        </p:spPr>
        <p:txBody>
          <a:bodyPr/>
          <a:lstStyle/>
          <a:p>
            <a:r>
              <a:rPr lang="en-IN" sz="2800" dirty="0"/>
              <a:t>Principle of Similarity for PCB </a:t>
            </a:r>
            <a:r>
              <a:rPr lang="en-IN" sz="2800" dirty="0" err="1"/>
              <a:t>Araay</a:t>
            </a:r>
            <a:endParaRPr lang="en-IN" sz="2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E501B6-8682-833E-EEE3-0A834CEFB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6000" contrast="4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" y="1447800"/>
            <a:ext cx="7924800" cy="4710112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AFE98C9D-6B37-F5F6-E405-6505352971A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280E58A5-2192-E1E5-82C9-B18929DE95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8F0FAA81-D9E8-300A-6146-E702A5A869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E1F702AB-C5AD-2B23-B7F6-BE9267B417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615818BA-D763-B1A1-69E5-5FECFBF480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ADC36493-6FF3-C53C-6A75-14ECDE4BB2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6A1337D4-7B4D-70F0-A0E0-96F6BD03EC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472495AB-75FB-4299-40F4-206B611677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DEE40AE8-F315-CD34-0CD3-5454652860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162CD21F-2D8E-0516-675E-2309EB3336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997FC119-409E-8049-6AB0-CFF8811536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15B745B3-62A9-F3DE-D4E0-D57784320A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8568898D-D80B-9C2A-B32B-95D372746F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0B86E4A0-8D8D-640C-730A-1C2CA6DA48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A5F19E43-B707-8830-AD01-931C37DCF5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7498349-B17A-5DA1-D024-CFAADEEA2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3B366FA-13E6-CB8A-57FC-7B0E7B1572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70601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8336</TotalTime>
  <Words>2001</Words>
  <Application>Microsoft Office PowerPoint</Application>
  <PresentationFormat>On-screen Show (4:3)</PresentationFormat>
  <Paragraphs>228</Paragraphs>
  <Slides>41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4" baseType="lpstr">
      <vt:lpstr>Arial</vt:lpstr>
      <vt:lpstr>Calibri</vt:lpstr>
      <vt:lpstr>Cambria Math</vt:lpstr>
      <vt:lpstr>CommercialScript BT</vt:lpstr>
      <vt:lpstr>Roboto</vt:lpstr>
      <vt:lpstr>Tempus Sans ITC</vt:lpstr>
      <vt:lpstr>Times New Roman</vt:lpstr>
      <vt:lpstr>TimesNewRoman,Bold</vt:lpstr>
      <vt:lpstr>TimesTen-Roman</vt:lpstr>
      <vt:lpstr>Viner Hand ITC</vt:lpstr>
      <vt:lpstr>Wingdings</vt:lpstr>
      <vt:lpstr>Blank Presentation</vt:lpstr>
      <vt:lpstr>Equation</vt:lpstr>
      <vt:lpstr>Thermal Management of Electronic Systems Using Laminar Internal Flows</vt:lpstr>
      <vt:lpstr>Strategic Realization of Newton’s Cooling of PCBs</vt:lpstr>
      <vt:lpstr>Forced Convection Cooling of PCBs</vt:lpstr>
      <vt:lpstr>Flow and Heat Transfer Characteristics</vt:lpstr>
      <vt:lpstr>Usability of Available Knowledge Framework: Scaling Laws</vt:lpstr>
      <vt:lpstr>Forced Convection Cooling System of PCB Array</vt:lpstr>
      <vt:lpstr>  Forced Convection Cooling of Cards and Board </vt:lpstr>
      <vt:lpstr>  Forced Convection Cooling of Cards and Board </vt:lpstr>
      <vt:lpstr>Simple Modeling of  Forced Convection Laminar Flow in PCB arrays</vt:lpstr>
      <vt:lpstr>Friction Factor for a Laminar Flow in A  PCB Channel</vt:lpstr>
      <vt:lpstr>Fans to Facilitate Forced Convection Cooling</vt:lpstr>
      <vt:lpstr>General Fan Curve</vt:lpstr>
      <vt:lpstr>General Fan Curve: Energy Viewpoint</vt:lpstr>
      <vt:lpstr>Fan/PCB Array interaction.</vt:lpstr>
      <vt:lpstr>Fan/PCB Array interaction.</vt:lpstr>
      <vt:lpstr>Selection of An Axial Flow Fan</vt:lpstr>
      <vt:lpstr>Fan/PCB Array Operation Point</vt:lpstr>
      <vt:lpstr>General Desing of A Package of Fans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STACKOFHEAT-GENERATING PLATES</vt:lpstr>
      <vt:lpstr>Method of Solution</vt:lpstr>
      <vt:lpstr>Small Spacing Limit</vt:lpstr>
      <vt:lpstr>Small Spacing Limit</vt:lpstr>
      <vt:lpstr>Large Spacings Limit</vt:lpstr>
      <vt:lpstr>Large Spacings Limit</vt:lpstr>
      <vt:lpstr>Large Spacings Limit</vt:lpstr>
      <vt:lpstr>Intersection of Small &amp; Large Spacing Limits</vt:lpstr>
      <vt:lpstr>Intersection of Small &amp; Large Spacing Limits</vt:lpstr>
      <vt:lpstr>Optimal Spacing </vt:lpstr>
      <vt:lpstr>Optimal Spacing </vt:lpstr>
      <vt:lpstr>Optimal Spacing</vt:lpstr>
      <vt:lpstr>Forced Convection Cooling System of PCB Array : Test Rig</vt:lpstr>
      <vt:lpstr>Forced Convection Cooling System of PCB Array : Test Results</vt:lpstr>
      <vt:lpstr>Forced Convection Cooling System of PCB Array : Test Results</vt:lpstr>
      <vt:lpstr>Principle of Similarity for PCB Araay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708</cp:revision>
  <cp:lastPrinted>2002-07-26T02:11:33Z</cp:lastPrinted>
  <dcterms:created xsi:type="dcterms:W3CDTF">2002-07-26T01:39:54Z</dcterms:created>
  <dcterms:modified xsi:type="dcterms:W3CDTF">2026-03-26T11:39:12Z</dcterms:modified>
</cp:coreProperties>
</file>