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.xml" ContentType="application/vnd.openxmlformats-officedocument.presentationml.notesSlide+xml"/>
  <Override PartName="/ppt/ink/ink10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sldIdLst>
    <p:sldId id="1559" r:id="rId2"/>
    <p:sldId id="1560" r:id="rId3"/>
    <p:sldId id="1564" r:id="rId4"/>
    <p:sldId id="1565" r:id="rId5"/>
    <p:sldId id="1566" r:id="rId6"/>
    <p:sldId id="1567" r:id="rId7"/>
    <p:sldId id="1561" r:id="rId8"/>
    <p:sldId id="1562" r:id="rId9"/>
    <p:sldId id="1563" r:id="rId10"/>
    <p:sldId id="1474" r:id="rId11"/>
    <p:sldId id="385" r:id="rId12"/>
    <p:sldId id="386" r:id="rId13"/>
    <p:sldId id="387" r:id="rId14"/>
    <p:sldId id="388" r:id="rId15"/>
    <p:sldId id="384" r:id="rId16"/>
    <p:sldId id="1473" r:id="rId17"/>
    <p:sldId id="1548" r:id="rId18"/>
    <p:sldId id="266" r:id="rId19"/>
    <p:sldId id="340" r:id="rId20"/>
    <p:sldId id="352" r:id="rId21"/>
    <p:sldId id="1551" r:id="rId22"/>
    <p:sldId id="1476" r:id="rId23"/>
    <p:sldId id="1552" r:id="rId24"/>
    <p:sldId id="1480" r:id="rId25"/>
    <p:sldId id="1553" r:id="rId26"/>
    <p:sldId id="380" r:id="rId27"/>
    <p:sldId id="355" r:id="rId28"/>
    <p:sldId id="390" r:id="rId29"/>
    <p:sldId id="375" r:id="rId3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235" autoAdjust="0"/>
    <p:restoredTop sz="93917" autoAdjust="0"/>
  </p:normalViewPr>
  <p:slideViewPr>
    <p:cSldViewPr>
      <p:cViewPr varScale="1">
        <p:scale>
          <a:sx n="69" d="100"/>
          <a:sy n="69" d="100"/>
        </p:scale>
        <p:origin x="11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0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05:05:27.1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13300 9501 456 0,'0'0'-8'0,"1"-2"14"15,-9 0-4-15,8 2 13 0,1 1-10 0,0-1 26 0,2-1-23 0,-3-1-3 0,0 2 1 0,0 0 7 0,0 0-4 0,0 0 1 0,0 0-1 0,0 0 6 0,0 0 44 0,0 0-5 16,0 0 18-16,0 0-11 0,0 1 13 0,0 0 8 0,0 0-2 0,0 0-12 0,0 0-5 0,0 0-18 0,0 0 13 0,0 0-14 0,0 0-9 0,0 0 7 15,0 0-11-15,0 0-27 0,0 0 20 0,0 0-11 0,0 0 17 0,0 0-5 0,0 0-14 0,0 0 1 0,0 0-6 0,0 0-7 16,-1 0 10-16,-1 0-5 0,1 0 7 16,0 0-7-16,0 0 5 0,0 0 2 0,0-1-1 0,0 0 2 15,1 0-5-15,-2 0-4 0,1 0 2 0,0 0 6 16,-1 0-11-16,0 1 6 0,0-1-7 0,0 1 1 0,0 0 3 16,0 0-2-16,1 0 4 0,-2 0-1 0,1 0 4 15,0 0 3-15,1 0 1 0,-27 22 9 0,25-18-8 16,-1-2 3-16,1 2-4 0,-2-3 6 0,2 4 6 15,1-1-2-15,-2 0 4 0,1-1 1 16,-2-1-13 0,3 0 7-16,-1 0-8 0,-1 1 2 0,1-2-4 15,2 1-6-15,1 2 4 0,0-3 4 0,0-2-4 32,0 0 8-32,0 0-8 0,0 0 5 15,-4 3 3-15,4-3 5 0,4 1 0 0,-1 0 9 0,-1-1-9 0,6 0 1 0,2 1-3 16,-1-3 5-16,1 0-12 0,4 1-1 0,-4-3-2 0,0 3 4 0,1-1-14 0,0 1 4 15,1 1-7-15,1 1 5 0,0 1 4 0,1-1-2 0,3 0 3 0,-1 2 1 0,0-2-3 16,1 1 7-16,-1 1-5 0,1-2 0 0,2 2-4 16,1-1-2-16,-1-2 2 0,1 0 2 0,0-1-1 0,2 0-3 15,-5-2 2-15,0 1-3 0,3-1 4 0,1 1 0 0,0 0 2 0,0 1 2 16,-1-2-5-16,-1 1 5 0,0-1-3 0,0 1 4 16,-3-2-5-16,1 1-3 0,0 1 3 0,-2-1 3 0,4 1-7 15,0 2 7-15,-2-1-7 0,4-1 0 16,-2 0 1-16,0-1-2 0,-1 1 2 0,-6 0 2 15,2 3-4-15,-3-5 1 0,-2 4-2 16,2 0 3-16,0 0 0 0,1 4 0 16,-8-4-1-16,-4 0 1 0,0 0-2 0,0 0-1 15,2 0 0-15,-2 0 4 0,0 0-4 0,0 0 2 16,1 1-2-16,-1 0 5 0,0 0-2 0,0 0 1 0,0 0-1 0,-6 5-1 16,4-7 1-16,-5 0-1 15,7 1 1-15,0 0 8 0,-1 0-9 0,0 0 3 0,1 0-4 16,-2 0 1-16,0 0-4 0,-27-7 4 15,20 5-4-15,5 1 3 0,-3-2 1 16,2 1-2-16,-3 2 1 0,-1 0 1 0,1 2-1 0,1 1 1 16,-2-2-1-16,0 1 2 0,-1-1-3 0,0 0 0 0,-1 0-2 15,1-1 7-15,-4 3-7 0,0-1 4 0,-2 2-7 16,-2 0 7-16,-1 1-4 16,-3 0 4-16,-2 1-4 0,-4 0 4 0,-4 2-4 15,-1-1 2-15,-2 0 0 0,3 2 2 0,-1-1 0 16,-1 0-2-16,2 0 1 0,-1-3-1 0,0 0 1 15,0 0-5-15,-2-2 2 0,-3 0-16 16,0-1-45-16,1-2-30 0,-3-1-7 0,4-1-73 16,-1-3-99-16,0-1-50 0,1-1-32 0,1-4-207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3/21/2026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8382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3371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3">
            <a:extLst>
              <a:ext uri="{FF2B5EF4-FFF2-40B4-BE49-F238E27FC236}">
                <a16:creationId xmlns:a16="http://schemas.microsoft.com/office/drawing/2014/main" id="{5C7D2ED0-018F-10E1-6C6A-12DFFEEFCF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93D2F75A-4508-5819-D477-E10DC206764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8DE337-A34C-4ED6-8B7F-A770B5B91693}" type="datetimeFigureOut">
              <a:rPr lang="en-US"/>
              <a:pPr>
                <a:defRPr/>
              </a:pPr>
              <a:t>3/21/2026</a:t>
            </a:fld>
            <a:endParaRPr 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E960BF3D-8045-8A50-E941-8F97004B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94B79DA9-7A59-4764-BBF7-3DD381E329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19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NULL"/><Relationship Id="rId26" Type="http://schemas.openxmlformats.org/officeDocument/2006/relationships/image" Target="NUL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../media/image1.png"/><Relationship Id="rId12" Type="http://schemas.openxmlformats.org/officeDocument/2006/relationships/customXml" Target="../ink/ink4.xml"/><Relationship Id="rId25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customXml" Target="../ink/ink2.xml"/><Relationship Id="rId15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0.png"/><Relationship Id="rId4" Type="http://schemas.openxmlformats.org/officeDocument/2006/relationships/image" Target="../media/image7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1.png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microsoft.com/office/2007/relationships/hdphoto" Target="../media/hdphoto1.wdp"/><Relationship Id="rId7" Type="http://schemas.openxmlformats.org/officeDocument/2006/relationships/image" Target="NUL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27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2.png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NULL"/><Relationship Id="rId7" Type="http://schemas.openxmlformats.org/officeDocument/2006/relationships/customXml" Target="../ink/ink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.png"/><Relationship Id="rId7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2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2.png"/><Relationship Id="rId4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Fully Developed Forced Convection </a:t>
            </a:r>
            <a:r>
              <a:rPr lang="en-US" altLang="en-US" sz="2800" dirty="0">
                <a:solidFill>
                  <a:schemeClr val="tx1"/>
                </a:solidFill>
                <a:latin typeface="TimesNewRoman,Bold" charset="0"/>
              </a:rPr>
              <a:t>in Laminar Internal Flows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44486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dirty="0">
                <a:solidFill>
                  <a:srgbClr val="0070C0"/>
                </a:solidFill>
                <a:latin typeface="Tenorite" panose="00000500000000000000" pitchFamily="2" charset="0"/>
              </a:rPr>
              <a:t>Minimum Capacity of A Heat Transfer Systems……..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20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886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D5746-FEA0-0060-85D9-8C33D43FB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37DD742A-815E-D048-834F-6947595AF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HEAT TRANSFER TO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6DCB5837-BEAD-83D0-5F00-2A2E4237533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1CE16857-7513-6C3B-466A-3841B7BC8D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D53B93A2-1403-1E66-F5E4-53507D5809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1CC62AFB-9BDA-07EA-70A4-7485CE9B8E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A5682096-B1AD-8919-3F58-225ADAC382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D39094F1-266B-101B-0804-D53930FC8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B33742EF-0C51-9940-12D3-DE619C2CF5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27F28E68-AAA2-39D5-F03A-1FC4571B7B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070A66AC-3375-0ECA-BA3B-D22E9BBFA9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2E011E4E-4D61-8C57-A205-2096AD6219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F693301C-B029-5ECA-3B8D-A78D5C1DAE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96AC4A36-48A0-1613-893F-EDCFBC08E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76365CCB-2A2F-429E-241F-23827702C4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4E35FB17-4BA6-B9AF-25E8-5926623930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89C1342F-2D23-2AC9-4122-A27256085A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07C11D3A-7B51-CFE1-912B-7DDDDC208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5EA545-7B64-FC59-6D00-8E9D19F3C6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9039F04-97FB-2EFC-2817-4198FDD4D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56" y="1137843"/>
            <a:ext cx="7707471" cy="18349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EC3346-253E-0005-D6AE-78C26B81C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788" y="3200400"/>
            <a:ext cx="70596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 Steady fully Developed flow NS and thermal energy equations are simplified as: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E941F44-2987-3262-7CDB-C6FB54CFA7D4}"/>
                  </a:ext>
                </a:extLst>
              </p:cNvPr>
              <p:cNvSpPr txBox="1"/>
              <p:nvPr/>
            </p:nvSpPr>
            <p:spPr bwMode="auto">
              <a:xfrm>
                <a:off x="2743200" y="5338542"/>
                <a:ext cx="3352800" cy="889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FE941F44-2987-3262-7CDB-C6FB54CFA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5338542"/>
                <a:ext cx="3352800" cy="889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093926A-12E1-2003-F03D-C6B7F3CCC741}"/>
                  </a:ext>
                </a:extLst>
              </p:cNvPr>
              <p:cNvSpPr txBox="1"/>
              <p:nvPr/>
            </p:nvSpPr>
            <p:spPr bwMode="auto">
              <a:xfrm>
                <a:off x="2405741" y="4131630"/>
                <a:ext cx="35052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093926A-12E1-2003-F03D-C6B7F3CCC7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05741" y="4131630"/>
                <a:ext cx="3505200" cy="838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277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7EBA4-280E-7452-1DDB-C4E8BFDD0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D2A709CE-BF8D-2DD1-2CC0-049D62B0C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HEAT TRANSFER TO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CF9B60A9-E9B7-0FCD-68E5-FF49749944A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FCBCD8AD-8A7C-77A8-2A52-D0C520BBB5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2FAC245E-F9A3-3DF7-F8AA-E582221056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13B1A4E4-4086-5319-2380-F67F628957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ABC036B0-451B-8749-47C1-43A1ACA58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DDB68EBC-B6E7-70D4-0192-D66676FC55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E00397A7-C9A0-5C3F-EE09-0B1BEE9F72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0493F55B-4EE4-BF11-720C-1A965BE9C8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FBC949F4-27FF-38CF-0413-32E73B4EF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59977075-DC1F-7A91-F3AC-FB1C65E149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26B014CC-E3CF-0973-C581-BD62D17402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AA39C026-2E8F-8FA9-C0EF-3D9B00CBBF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1C006E06-9BC2-5B73-86B7-B43249D710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59FF2A8D-082D-A120-9B0B-B3180F7029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C87C1375-25DA-344E-53CE-3D7DB91A68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45BC205E-EA32-5945-7CED-0C91C251DC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7EDB1A-F210-9881-A34F-8658A22FB4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72C2753-3F7F-5930-E255-77AD1EFD02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59" y="1184564"/>
            <a:ext cx="7707471" cy="183490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5B7C0D-5A75-CB65-20B5-13954735D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294" y="3035633"/>
            <a:ext cx="8534400" cy="3593767"/>
          </a:xfrm>
        </p:spPr>
        <p:txBody>
          <a:bodyPr/>
          <a:lstStyle/>
          <a:p>
            <a:r>
              <a:rPr lang="en-US" sz="2400" dirty="0"/>
              <a:t>This section of convection heat transfer was developed in parallel with modern thermodynamics</a:t>
            </a:r>
          </a:p>
          <a:p>
            <a:r>
              <a:rPr lang="en-US" sz="2400" dirty="0"/>
              <a:t>The key question about the heat transfer to duct flow is the relationship between the wall–stream temperature difference and the wall–stream heat transfer rate.</a:t>
            </a:r>
          </a:p>
          <a:p>
            <a:r>
              <a:rPr lang="en-US" sz="2400" dirty="0"/>
              <a:t>The wall–stream heat transfer rate is responsible for the longitudinal (Fourier) and streamwise (first law) temperature variation of the stream. </a:t>
            </a:r>
          </a:p>
        </p:txBody>
      </p:sp>
    </p:spTree>
    <p:extLst>
      <p:ext uri="{BB962C8B-B14F-4D97-AF65-F5344CB8AC3E}">
        <p14:creationId xmlns:p14="http://schemas.microsoft.com/office/powerpoint/2010/main" val="405959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B6D3C-17C4-88EC-CE6C-CF1931051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55BB90C5-0F49-C0FB-B504-D503F09D5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HEAT TRANSFER TO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20D5A802-0470-B5CB-119D-A8528BE9B37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0E35BAEC-1583-6EC9-174C-F0E2BEEE95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AE2B92F0-3231-C930-E5EA-C3F492BD87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5CB7626B-EFBD-28E3-EE34-51312AB83D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F0BCEF86-6BFA-7802-625D-6003B5BE6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F7BD98B3-D4CC-2631-AB7F-0E868D2A69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88A36F86-5C6E-10AD-AB91-B1DB170B62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ED6697DC-7126-8904-903C-4FB408E461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B3CDF3EE-85ED-6867-D80F-6E47EFF70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95D7896D-CEAF-938C-8610-C359AD9AC1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9B8B813C-D702-E03C-572A-D9103CE199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75A0AA5F-5B26-32D2-8AC3-7AD66E15A8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4EC29DF6-3488-B6A1-7BDE-19E0005B61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57874071-5A31-865B-084F-1D45D64081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0B81AD12-F711-5AD1-FC94-7473C14D81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6AA40C10-C349-2B9C-B824-EBB2D13C0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7E4176-7463-E78A-9575-5D173E8554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61CF129-ABD7-0B04-BD0E-40FFC5A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38424"/>
            <a:ext cx="9144000" cy="29003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5">
                <a:extLst>
                  <a:ext uri="{FF2B5EF4-FFF2-40B4-BE49-F238E27FC236}">
                    <a16:creationId xmlns:a16="http://schemas.microsoft.com/office/drawing/2014/main" id="{90F95145-5653-99C3-F62A-ECB42698DC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7538" y="1154495"/>
                <a:ext cx="8534400" cy="1581121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Without loss of generality, consider a tube of radius </a:t>
                </a:r>
                <a:r>
                  <a:rPr lang="en-US" sz="2400" i="1" kern="0" dirty="0"/>
                  <a:t>r</a:t>
                </a:r>
                <a:r>
                  <a:rPr lang="en-US" sz="2400" i="1" kern="0" baseline="-25000" dirty="0"/>
                  <a:t>0</a:t>
                </a:r>
                <a:r>
                  <a:rPr lang="en-US" sz="2400" kern="0" dirty="0"/>
                  <a:t>, average axial velocity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sz="2400" kern="0" dirty="0"/>
                  <a:t>, and mass flow rate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𝜌𝜋</m:t>
                    </m:r>
                    <m:sSubSup>
                      <m:sSubSupPr>
                        <m:ctrlP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acc>
                      <m:accPr>
                        <m:chr m:val="̅"/>
                        <m:ctrlP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sz="2400" kern="0" dirty="0"/>
                  <a:t>. </a:t>
                </a:r>
              </a:p>
              <a:p>
                <a:r>
                  <a:rPr lang="en-US" sz="2400" kern="0" dirty="0"/>
                  <a:t>From the thermodynamics of flow systems, it is  known that the local heat transferred from the wall to the stream</a:t>
                </a:r>
              </a:p>
            </p:txBody>
          </p:sp>
        </mc:Choice>
        <mc:Fallback xmlns="">
          <p:sp>
            <p:nvSpPr>
              <p:cNvPr id="7" name="Content Placeholder 5">
                <a:extLst>
                  <a:ext uri="{FF2B5EF4-FFF2-40B4-BE49-F238E27FC236}">
                    <a16:creationId xmlns:a16="http://schemas.microsoft.com/office/drawing/2014/main" id="{90F95145-5653-99C3-F62A-ECB42698D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38" y="1154495"/>
                <a:ext cx="8534400" cy="1581121"/>
              </a:xfrm>
              <a:prstGeom prst="rect">
                <a:avLst/>
              </a:prstGeom>
              <a:blipFill>
                <a:blip r:embed="rId4"/>
                <a:stretch>
                  <a:fillRect l="-929" t="-3077" b="-1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ylinder 1">
            <a:extLst>
              <a:ext uri="{FF2B5EF4-FFF2-40B4-BE49-F238E27FC236}">
                <a16:creationId xmlns:a16="http://schemas.microsoft.com/office/drawing/2014/main" id="{05E1D8A2-84F0-8F38-D348-68060C393462}"/>
              </a:ext>
            </a:extLst>
          </p:cNvPr>
          <p:cNvSpPr/>
          <p:nvPr/>
        </p:nvSpPr>
        <p:spPr bwMode="auto">
          <a:xfrm rot="16200000">
            <a:off x="4574460" y="3796547"/>
            <a:ext cx="942385" cy="914400"/>
          </a:xfrm>
          <a:prstGeom prst="can">
            <a:avLst/>
          </a:prstGeom>
          <a:pattFill prst="zigZag">
            <a:fgClr>
              <a:srgbClr val="FF0000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D217B70-95A1-A01D-C0CB-87310D7B3B1F}"/>
                  </a:ext>
                </a:extLst>
              </p:cNvPr>
              <p:cNvSpPr txBox="1"/>
              <p:nvPr/>
            </p:nvSpPr>
            <p:spPr>
              <a:xfrm>
                <a:off x="990600" y="5765800"/>
                <a:ext cx="7755862" cy="8785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</a:rPr>
                              <m:t>"</m:t>
                            </m:r>
                          </m:sup>
                        </m:sSup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b>
                          <m:sSubPr>
                            <m:ctrlPr>
                              <a:rPr lang="en-US" sz="24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kern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𝑑𝑥</m:t>
                        </m:r>
                      </m:e>
                    </m:d>
                  </m:oMath>
                </a14:m>
                <a:r>
                  <a:rPr lang="en-US" sz="2400" kern="0" dirty="0"/>
                  <a:t> equals the enthalpy gain experienced by the stream.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D217B70-95A1-A01D-C0CB-87310D7B3B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5765800"/>
                <a:ext cx="7755862" cy="878510"/>
              </a:xfrm>
              <a:prstGeom prst="rect">
                <a:avLst/>
              </a:prstGeom>
              <a:blipFill>
                <a:blip r:embed="rId5"/>
                <a:stretch>
                  <a:fillRect l="-1258" t="-2778" b="-15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3299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9762B-D6B3-D540-0035-1D325A1B7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DEBCDBED-F9DC-1EF4-9289-C8F06309A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HEAT TRANSFER TO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E8476FDD-501B-0BA0-B7E2-83C071C6356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E520CBE9-8A39-722C-5C67-34D4ECCE62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DFC57929-9027-5B16-9F6C-32DDCAE6D4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F040113F-2C5D-FE88-4921-682E53EC47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BCD367B4-68F5-1C92-034D-9902DDDB1A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4AC9BB1D-9DF3-6FB1-C47D-51BBEB0B7D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031A7685-56CE-0B53-CDC6-C977D6688F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A214EE76-2303-BA01-E019-3C6D6A04FE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3A0F36AA-A9E4-53AF-F156-8751FFFF47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B4AE3803-CCD7-5B55-A8EF-A5FF4B1348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58B7F5EA-C2E2-36D6-BE79-F9500FA95E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06326492-B729-6967-7608-3583F1A953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8978AF6B-89C5-9210-486D-23A3503B79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B09FED01-839D-B85B-DA2E-48E0B92E4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126AAC5F-ED04-D1C0-7AEB-A2C22E3E46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B717A0FA-9C6C-13C9-A57A-25F7BBF62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9877C5-A088-6683-E2EE-CCD0B12539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A170AD7-3698-1CE0-4D53-C52D0C279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7493"/>
            <a:ext cx="9144000" cy="2900376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F71E1301-4547-6791-9C64-A3FE620CAF83}"/>
              </a:ext>
            </a:extLst>
          </p:cNvPr>
          <p:cNvSpPr txBox="1">
            <a:spLocks/>
          </p:cNvSpPr>
          <p:nvPr/>
        </p:nvSpPr>
        <p:spPr>
          <a:xfrm>
            <a:off x="457200" y="3925589"/>
            <a:ext cx="8534400" cy="93903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for the control volume of length </a:t>
            </a:r>
            <a:r>
              <a:rPr lang="en-US" sz="2400" i="1" kern="0" dirty="0"/>
              <a:t>dx</a:t>
            </a:r>
            <a:r>
              <a:rPr lang="en-US" sz="2400" kern="0" dirty="0"/>
              <a:t> shown in Figure, the first law of thermodynamics requires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5B09C0-54B6-F512-F050-394102E9F3CC}"/>
                  </a:ext>
                </a:extLst>
              </p:cNvPr>
              <p:cNvSpPr txBox="1"/>
              <p:nvPr/>
            </p:nvSpPr>
            <p:spPr>
              <a:xfrm>
                <a:off x="4467967" y="4394316"/>
                <a:ext cx="3695563" cy="3831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kern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ker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i="1" kern="0"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US" i="1" ker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US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 ker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𝑑𝑥</m:t>
                      </m:r>
                      <m:r>
                        <a:rPr lang="en-US" b="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en-US" i="1" kern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kern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kern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kern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kern="0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sub>
                          </m:sSub>
                          <m:r>
                            <a:rPr lang="en-US" b="0" i="1" kern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kern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kern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kern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5B09C0-54B6-F512-F050-394102E9F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967" y="4394316"/>
                <a:ext cx="3695563" cy="383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2D7A0C3-FEEE-7C96-9E5F-959D7A918D66}"/>
              </a:ext>
            </a:extLst>
          </p:cNvPr>
          <p:cNvSpPr txBox="1"/>
          <p:nvPr/>
        </p:nvSpPr>
        <p:spPr>
          <a:xfrm>
            <a:off x="537007" y="4905324"/>
            <a:ext cx="80699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Model the fluid as an ideal gas (</a:t>
            </a:r>
            <a:r>
              <a:rPr lang="en-US" i="1" dirty="0"/>
              <a:t>dh = C</a:t>
            </a:r>
            <a:r>
              <a:rPr lang="en-US" i="1" baseline="-25000" dirty="0"/>
              <a:t>P </a:t>
            </a:r>
            <a:r>
              <a:rPr lang="en-US" i="1" dirty="0" err="1"/>
              <a:t>dT</a:t>
            </a:r>
            <a:r>
              <a:rPr lang="en-US" i="1" baseline="-25000" dirty="0" err="1"/>
              <a:t>m</a:t>
            </a:r>
            <a:r>
              <a:rPr lang="en-US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or an incompressible liquid with negligible pressure changes (</a:t>
            </a:r>
            <a:r>
              <a:rPr lang="en-US" i="1" dirty="0"/>
              <a:t>dh </a:t>
            </a:r>
            <a:r>
              <a:rPr lang="en-US" i="1" dirty="0">
                <a:sym typeface="Symbol" panose="05050102010706020507" pitchFamily="18" charset="2"/>
              </a:rPr>
              <a:t> </a:t>
            </a:r>
            <a:r>
              <a:rPr lang="en-US" i="1" dirty="0"/>
              <a:t>C </a:t>
            </a:r>
            <a:r>
              <a:rPr lang="en-US" i="1" dirty="0" err="1"/>
              <a:t>dT</a:t>
            </a:r>
            <a:r>
              <a:rPr lang="en-US" i="1" baseline="-25000" dirty="0" err="1"/>
              <a:t>m</a:t>
            </a:r>
            <a:r>
              <a:rPr lang="en-US" dirty="0"/>
              <a:t>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0917F0-E076-0922-0883-6790F3E84EF0}"/>
                  </a:ext>
                </a:extLst>
              </p:cNvPr>
              <p:cNvSpPr txBox="1"/>
              <p:nvPr/>
            </p:nvSpPr>
            <p:spPr>
              <a:xfrm>
                <a:off x="3641469" y="5781964"/>
                <a:ext cx="2029337" cy="8187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0917F0-E076-0922-0883-6790F3E84E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1469" y="5781964"/>
                <a:ext cx="2029337" cy="8187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617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4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22603-87B7-6EF9-F7CA-4AC54BF22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3F8C9E81-5A8D-1910-B8E5-1357B5D48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67818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800" i="0" u="none" strike="noStrike" baseline="0" dirty="0">
                <a:solidFill>
                  <a:srgbClr val="292526"/>
                </a:solidFill>
                <a:latin typeface="+mj-lt"/>
              </a:rPr>
              <a:t>HEAT TRANSFER TO FULLY DEVELOPED DUCT FLOW</a:t>
            </a:r>
            <a:endParaRPr lang="en-US" altLang="en-US" sz="28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0245" name="Group 38">
            <a:extLst>
              <a:ext uri="{FF2B5EF4-FFF2-40B4-BE49-F238E27FC236}">
                <a16:creationId xmlns:a16="http://schemas.microsoft.com/office/drawing/2014/main" id="{88E171D7-9315-727C-BD96-00A54A50056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249" name="Group 19">
              <a:extLst>
                <a:ext uri="{FF2B5EF4-FFF2-40B4-BE49-F238E27FC236}">
                  <a16:creationId xmlns:a16="http://schemas.microsoft.com/office/drawing/2014/main" id="{4025B178-7198-E314-0B9B-DA8B87F4AB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1" name="Group 8">
                <a:extLst>
                  <a:ext uri="{FF2B5EF4-FFF2-40B4-BE49-F238E27FC236}">
                    <a16:creationId xmlns:a16="http://schemas.microsoft.com/office/drawing/2014/main" id="{F6B21B1C-D99A-176C-A9CF-099FBE14D0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3" name="Group 9">
                  <a:extLst>
                    <a:ext uri="{FF2B5EF4-FFF2-40B4-BE49-F238E27FC236}">
                      <a16:creationId xmlns:a16="http://schemas.microsoft.com/office/drawing/2014/main" id="{FEE9A3E8-A065-4A09-9DF3-848F37D662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3" name="Rectangle 10">
                    <a:extLst>
                      <a:ext uri="{FF2B5EF4-FFF2-40B4-BE49-F238E27FC236}">
                        <a16:creationId xmlns:a16="http://schemas.microsoft.com/office/drawing/2014/main" id="{0E8EEA1B-588C-F6C9-3CF6-8E71C532EE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4" name="Rectangle 11">
                    <a:extLst>
                      <a:ext uri="{FF2B5EF4-FFF2-40B4-BE49-F238E27FC236}">
                        <a16:creationId xmlns:a16="http://schemas.microsoft.com/office/drawing/2014/main" id="{F4DF2ABD-CF6F-AD48-3964-298E42F3A6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4" name="Group 12">
                  <a:extLst>
                    <a:ext uri="{FF2B5EF4-FFF2-40B4-BE49-F238E27FC236}">
                      <a16:creationId xmlns:a16="http://schemas.microsoft.com/office/drawing/2014/main" id="{6C4404BF-D0A0-6907-0FF6-8E645EDC90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1" name="Rectangle 13">
                    <a:extLst>
                      <a:ext uri="{FF2B5EF4-FFF2-40B4-BE49-F238E27FC236}">
                        <a16:creationId xmlns:a16="http://schemas.microsoft.com/office/drawing/2014/main" id="{343E40A1-E143-5998-B9A6-BF14E8ADA1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2" name="Rectangle 14">
                    <a:extLst>
                      <a:ext uri="{FF2B5EF4-FFF2-40B4-BE49-F238E27FC236}">
                        <a16:creationId xmlns:a16="http://schemas.microsoft.com/office/drawing/2014/main" id="{06C6E11D-F9C9-8A86-C20D-573E5E1A2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5">
                  <a:extLst>
                    <a:ext uri="{FF2B5EF4-FFF2-40B4-BE49-F238E27FC236}">
                      <a16:creationId xmlns:a16="http://schemas.microsoft.com/office/drawing/2014/main" id="{474329D8-E7E8-9664-7161-926C387A69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59" name="Rectangle 16">
                    <a:extLst>
                      <a:ext uri="{FF2B5EF4-FFF2-40B4-BE49-F238E27FC236}">
                        <a16:creationId xmlns:a16="http://schemas.microsoft.com/office/drawing/2014/main" id="{6038FEFD-42DF-DA5A-7BBF-C0046EE4B1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0" name="Rectangle 17">
                    <a:extLst>
                      <a:ext uri="{FF2B5EF4-FFF2-40B4-BE49-F238E27FC236}">
                        <a16:creationId xmlns:a16="http://schemas.microsoft.com/office/drawing/2014/main" id="{B87D55A9-938A-8EFE-8C60-326B5355E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8">
                  <a:extLst>
                    <a:ext uri="{FF2B5EF4-FFF2-40B4-BE49-F238E27FC236}">
                      <a16:creationId xmlns:a16="http://schemas.microsoft.com/office/drawing/2014/main" id="{0F9EE1CF-255E-3CC7-80ED-7614C52CFE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7" name="Rectangle 19">
                    <a:extLst>
                      <a:ext uri="{FF2B5EF4-FFF2-40B4-BE49-F238E27FC236}">
                        <a16:creationId xmlns:a16="http://schemas.microsoft.com/office/drawing/2014/main" id="{C174D3D1-0E1A-10D7-A3C5-4B9E5E573D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8" name="Rectangle 20">
                    <a:extLst>
                      <a:ext uri="{FF2B5EF4-FFF2-40B4-BE49-F238E27FC236}">
                        <a16:creationId xmlns:a16="http://schemas.microsoft.com/office/drawing/2014/main" id="{04CF8AFE-2419-7C83-FA83-D662648AB8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EA7F1A80-AEF7-8E81-1B1A-0B137B7EB7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F32481-D15F-3D19-EB6E-0D86E0E3F6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926D6D1-3CAE-7D3A-E138-DB5BBB79D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927" y="978770"/>
            <a:ext cx="9144000" cy="2900376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05A4C6F0-5172-4659-1FCD-567341C01CA2}"/>
              </a:ext>
            </a:extLst>
          </p:cNvPr>
          <p:cNvSpPr txBox="1">
            <a:spLocks/>
          </p:cNvSpPr>
          <p:nvPr/>
        </p:nvSpPr>
        <p:spPr>
          <a:xfrm>
            <a:off x="380337" y="3963339"/>
            <a:ext cx="8534400" cy="27835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The temperature </a:t>
            </a:r>
            <a:r>
              <a:rPr lang="en-US" sz="2400" i="1" dirty="0"/>
              <a:t>T</a:t>
            </a:r>
            <a:r>
              <a:rPr lang="en-US" sz="2400" i="1" baseline="-25000" dirty="0"/>
              <a:t>m</a:t>
            </a:r>
            <a:r>
              <a:rPr lang="en-US" sz="2400" dirty="0"/>
              <a:t> appearing in the first law analysis of the duct ‘‘control volume’’ is the bulk temperature of the stream.</a:t>
            </a:r>
          </a:p>
          <a:p>
            <a:r>
              <a:rPr lang="en-US" sz="2400" dirty="0"/>
              <a:t>In heat transfer—an activity that developed in parallel with modern thermodynamics </a:t>
            </a:r>
            <a:r>
              <a:rPr lang="en-US" sz="2400" i="1" dirty="0"/>
              <a:t>T</a:t>
            </a:r>
            <a:r>
              <a:rPr lang="en-US" sz="2400" i="1" baseline="-25000" dirty="0"/>
              <a:t>m</a:t>
            </a:r>
            <a:r>
              <a:rPr lang="en-US" sz="2400" dirty="0"/>
              <a:t> is the mean temperature of the stream.</a:t>
            </a:r>
          </a:p>
          <a:p>
            <a:r>
              <a:rPr lang="en-US" sz="2400" dirty="0"/>
              <a:t>Implicit in this name is the fact that the fluid temperature cannot be uniform over the duct cross section.</a:t>
            </a:r>
            <a:endParaRPr lang="en-US" sz="2400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E99475-7519-3FE8-AB94-26040CEEB801}"/>
                  </a:ext>
                </a:extLst>
              </p:cNvPr>
              <p:cNvSpPr txBox="1"/>
              <p:nvPr/>
            </p:nvSpPr>
            <p:spPr>
              <a:xfrm>
                <a:off x="2842406" y="3218123"/>
                <a:ext cx="2029337" cy="8187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"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6E99475-7519-3FE8-AB94-26040CEEB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406" y="3218123"/>
                <a:ext cx="2029337" cy="818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6218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BA6BC-83A6-4326-C939-EA372C743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1FB8F806-02F0-83D3-A8E2-E4EAAB732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981200"/>
            <a:ext cx="4115374" cy="220058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48546" name="Rectangle 2">
            <a:extLst>
              <a:ext uri="{FF2B5EF4-FFF2-40B4-BE49-F238E27FC236}">
                <a16:creationId xmlns:a16="http://schemas.microsoft.com/office/drawing/2014/main" id="{16CA54C3-DB2D-DA00-10CD-80F5EA3A9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3964"/>
            <a:ext cx="83058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800" dirty="0"/>
              <a:t>Incompressible Steady System :</a:t>
            </a:r>
          </a:p>
          <a:p>
            <a:pPr algn="ctr"/>
            <a:r>
              <a:rPr lang="en-US" altLang="en-US" sz="2800" dirty="0"/>
              <a:t>Mean Velocity and Bulk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8547" name="Rectangle 3">
                <a:extLst>
                  <a:ext uri="{FF2B5EF4-FFF2-40B4-BE49-F238E27FC236}">
                    <a16:creationId xmlns:a16="http://schemas.microsoft.com/office/drawing/2014/main" id="{6D7CEFC3-53E3-DD91-754F-2F6D87148A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8600" y="1177551"/>
                <a:ext cx="8382000" cy="1200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altLang="en-US" dirty="0"/>
                  <a:t>Two important parameters in internal forced convection are the mean flow velocity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altLang="en-US" dirty="0"/>
                  <a:t> and the bulk or mixed mean fluid temperature </a:t>
                </a:r>
                <a:r>
                  <a:rPr lang="en-US" altLang="en-US" i="1" dirty="0"/>
                  <a:t>T</a:t>
                </a:r>
                <a:r>
                  <a:rPr lang="en-US" altLang="en-US" i="1" baseline="-25000" dirty="0"/>
                  <a:t>m</a:t>
                </a:r>
                <a:r>
                  <a:rPr lang="en-US" altLang="en-US" i="1" dirty="0"/>
                  <a:t>(z)</a:t>
                </a:r>
                <a:r>
                  <a:rPr lang="en-US" altLang="en-US" dirty="0"/>
                  <a:t>. </a:t>
                </a:r>
              </a:p>
            </p:txBody>
          </p:sp>
        </mc:Choice>
        <mc:Fallback xmlns="">
          <p:sp>
            <p:nvSpPr>
              <p:cNvPr id="748547" name="Rectangle 3">
                <a:extLst>
                  <a:ext uri="{FF2B5EF4-FFF2-40B4-BE49-F238E27FC236}">
                    <a16:creationId xmlns:a16="http://schemas.microsoft.com/office/drawing/2014/main" id="{6D7CEFC3-53E3-DD91-754F-2F6D87148A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1177551"/>
                <a:ext cx="8382000" cy="1200329"/>
              </a:xfrm>
              <a:prstGeom prst="rect">
                <a:avLst/>
              </a:prstGeom>
              <a:blipFill>
                <a:blip r:embed="rId4"/>
                <a:stretch>
                  <a:fillRect l="-1164" t="-4061" b="-106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8549" name="Rectangle 5">
            <a:extLst>
              <a:ext uri="{FF2B5EF4-FFF2-40B4-BE49-F238E27FC236}">
                <a16:creationId xmlns:a16="http://schemas.microsoft.com/office/drawing/2014/main" id="{475C3D42-196E-005C-5016-07F9CCF34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343400"/>
            <a:ext cx="7038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while the bulk or mixed mean temperature is defined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8551" name="Object 7">
                <a:extLst>
                  <a:ext uri="{FF2B5EF4-FFF2-40B4-BE49-F238E27FC236}">
                    <a16:creationId xmlns:a16="http://schemas.microsoft.com/office/drawing/2014/main" id="{72302AB5-25F6-DE97-85A7-B72BB2F4A8AD}"/>
                  </a:ext>
                </a:extLst>
              </p:cNvPr>
              <p:cNvSpPr txBox="1"/>
              <p:nvPr/>
            </p:nvSpPr>
            <p:spPr bwMode="auto">
              <a:xfrm>
                <a:off x="381000" y="5029200"/>
                <a:ext cx="3733801" cy="14176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48551" name="Object 7">
                <a:extLst>
                  <a:ext uri="{FF2B5EF4-FFF2-40B4-BE49-F238E27FC236}">
                    <a16:creationId xmlns:a16="http://schemas.microsoft.com/office/drawing/2014/main" id="{F4C05AD5-499A-A76F-B174-FA6FDED44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029200"/>
                <a:ext cx="3733801" cy="14176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8552" name="Object 8">
                <a:extLst>
                  <a:ext uri="{FF2B5EF4-FFF2-40B4-BE49-F238E27FC236}">
                    <a16:creationId xmlns:a16="http://schemas.microsoft.com/office/drawing/2014/main" id="{CE8EC84E-687B-C501-066F-F516083EF798}"/>
                  </a:ext>
                </a:extLst>
              </p:cNvPr>
              <p:cNvSpPr txBox="1"/>
              <p:nvPr/>
            </p:nvSpPr>
            <p:spPr bwMode="auto">
              <a:xfrm>
                <a:off x="4800600" y="5638800"/>
                <a:ext cx="2946400" cy="1020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𝑢𝑇𝑑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48552" name="Object 8">
                <a:extLst>
                  <a:ext uri="{FF2B5EF4-FFF2-40B4-BE49-F238E27FC236}">
                    <a16:creationId xmlns:a16="http://schemas.microsoft.com/office/drawing/2014/main" id="{C13FBCAA-A84F-25AC-1B8B-4DD0481B38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5638800"/>
                <a:ext cx="2946400" cy="10207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8553" name="Text Box 9">
            <a:extLst>
              <a:ext uri="{FF2B5EF4-FFF2-40B4-BE49-F238E27FC236}">
                <a16:creationId xmlns:a16="http://schemas.microsoft.com/office/drawing/2014/main" id="{45D66CF1-E0EF-50EB-21B1-CC0AE3AA2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029200"/>
            <a:ext cx="345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For Incompressible Flows: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8554" name="Object 10">
                <a:extLst>
                  <a:ext uri="{FF2B5EF4-FFF2-40B4-BE49-F238E27FC236}">
                    <a16:creationId xmlns:a16="http://schemas.microsoft.com/office/drawing/2014/main" id="{19686FAB-EE9F-2B09-F1FF-47A7492425A5}"/>
                  </a:ext>
                </a:extLst>
              </p:cNvPr>
              <p:cNvSpPr txBox="1"/>
              <p:nvPr/>
            </p:nvSpPr>
            <p:spPr bwMode="auto">
              <a:xfrm>
                <a:off x="409275" y="3453531"/>
                <a:ext cx="1841500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acc>
                        <m:accPr>
                          <m:chr m:val="̄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748554" name="Object 10">
                <a:extLst>
                  <a:ext uri="{FF2B5EF4-FFF2-40B4-BE49-F238E27FC236}">
                    <a16:creationId xmlns:a16="http://schemas.microsoft.com/office/drawing/2014/main" id="{19686FAB-EE9F-2B09-F1FF-47A749242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9275" y="3453531"/>
                <a:ext cx="1841500" cy="5111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8556" name="Object 12">
                <a:extLst>
                  <a:ext uri="{FF2B5EF4-FFF2-40B4-BE49-F238E27FC236}">
                    <a16:creationId xmlns:a16="http://schemas.microsoft.com/office/drawing/2014/main" id="{BD8ED130-AF72-D808-28F0-26BC6FBEE986}"/>
                  </a:ext>
                </a:extLst>
              </p:cNvPr>
              <p:cNvSpPr txBox="1"/>
              <p:nvPr/>
            </p:nvSpPr>
            <p:spPr bwMode="auto">
              <a:xfrm>
                <a:off x="2590235" y="3265121"/>
                <a:ext cx="2459789" cy="125230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∬"/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48556" name="Object 12">
                <a:extLst>
                  <a:ext uri="{FF2B5EF4-FFF2-40B4-BE49-F238E27FC236}">
                    <a16:creationId xmlns:a16="http://schemas.microsoft.com/office/drawing/2014/main" id="{BD8ED130-AF72-D808-28F0-26BC6FBEE9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235" y="3265121"/>
                <a:ext cx="2459789" cy="12523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38">
            <a:extLst>
              <a:ext uri="{FF2B5EF4-FFF2-40B4-BE49-F238E27FC236}">
                <a16:creationId xmlns:a16="http://schemas.microsoft.com/office/drawing/2014/main" id="{72F5C0B1-A714-5F5D-29C1-84F7F0C46FD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A9D36BAA-4E48-FF43-0AF9-879E2ADCFA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B47F80EA-8B53-8778-E07B-693DC4EC08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B79E02DB-07B8-EA51-7213-B3C869A490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48545" name="Rectangle 10">
                    <a:extLst>
                      <a:ext uri="{FF2B5EF4-FFF2-40B4-BE49-F238E27FC236}">
                        <a16:creationId xmlns:a16="http://schemas.microsoft.com/office/drawing/2014/main" id="{4C1332F4-30D8-2F20-3FCE-696FF2E1DC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48548" name="Rectangle 11">
                    <a:extLst>
                      <a:ext uri="{FF2B5EF4-FFF2-40B4-BE49-F238E27FC236}">
                        <a16:creationId xmlns:a16="http://schemas.microsoft.com/office/drawing/2014/main" id="{734DD2B9-7AFA-3733-870A-AAE61EAADB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2CF451D9-5C80-D75F-46A5-4C905B689D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CFA3D9EB-02AC-3011-6C99-F194C742B0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48544" name="Rectangle 14">
                    <a:extLst>
                      <a:ext uri="{FF2B5EF4-FFF2-40B4-BE49-F238E27FC236}">
                        <a16:creationId xmlns:a16="http://schemas.microsoft.com/office/drawing/2014/main" id="{24F7BE9F-330A-CC49-5710-2C580A5418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5B80163B-013F-E28C-6283-8259DD3E7B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4DF5A731-08CF-8D1E-34D5-7588336681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096360E2-9F4A-6409-9A59-901BC206E6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2C023D7C-3406-8A44-4913-6BEE164794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E5C2AFC1-E628-0C6C-B0DD-9C8674FF8C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B62FC295-5ADF-2F2B-9973-F502AC0BF5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7861A8E-3D72-C625-1FAA-C99A48AEE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DE45AF-07C7-FD4D-4ED7-DF2ED509BD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BE3BE70-5F5C-3961-D2DC-C280C78777F8}"/>
              </a:ext>
            </a:extLst>
          </p:cNvPr>
          <p:cNvSpPr txBox="1"/>
          <p:nvPr/>
        </p:nvSpPr>
        <p:spPr>
          <a:xfrm>
            <a:off x="248154" y="2777847"/>
            <a:ext cx="46366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The mass flow rate is defined as:</a:t>
            </a:r>
          </a:p>
        </p:txBody>
      </p:sp>
    </p:spTree>
    <p:extLst>
      <p:ext uri="{BB962C8B-B14F-4D97-AF65-F5344CB8AC3E}">
        <p14:creationId xmlns:p14="http://schemas.microsoft.com/office/powerpoint/2010/main" val="199819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48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8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8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8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8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7485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48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4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4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8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8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8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48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8547" grpId="0" build="p"/>
      <p:bldP spid="748551" grpId="0"/>
      <p:bldP spid="748552" grpId="0"/>
      <p:bldP spid="748553" grpId="0"/>
      <p:bldP spid="748554" grpId="0"/>
      <p:bldP spid="748556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0F8F1AF-173A-0A09-BE50-FAB63CD92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>
            <a:extLst>
              <a:ext uri="{FF2B5EF4-FFF2-40B4-BE49-F238E27FC236}">
                <a16:creationId xmlns:a16="http://schemas.microsoft.com/office/drawing/2014/main" id="{F7152AD8-3A42-7F4C-F709-BF84C30AC0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772400" cy="1168400"/>
          </a:xfrm>
        </p:spPr>
        <p:txBody>
          <a:bodyPr/>
          <a:lstStyle/>
          <a:p>
            <a:r>
              <a:rPr lang="en-GB" altLang="en-US" sz="2800" dirty="0">
                <a:solidFill>
                  <a:schemeClr val="tx1"/>
                </a:solidFill>
              </a:rPr>
              <a:t>Physics of Convective Heat Transfer </a:t>
            </a:r>
            <a:br>
              <a:rPr lang="en-GB" altLang="en-US" sz="2800" dirty="0">
                <a:solidFill>
                  <a:schemeClr val="tx1"/>
                </a:solidFill>
              </a:rPr>
            </a:br>
            <a:r>
              <a:rPr lang="en-GB" altLang="en-US" sz="2800" dirty="0">
                <a:solidFill>
                  <a:schemeClr val="tx1"/>
                </a:solidFill>
              </a:rPr>
              <a:t>Constant Wall Heat Flux	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EDB09201-CE8A-CDB6-1BD9-5E9B8E02474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72908564-FA3E-A9FD-1299-0BB7911750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8F32AE85-27D6-A4DF-6723-26E9C13D11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A33C4019-E4E5-553B-96C9-3602D96671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93601" name="Rectangle 10">
                    <a:extLst>
                      <a:ext uri="{FF2B5EF4-FFF2-40B4-BE49-F238E27FC236}">
                        <a16:creationId xmlns:a16="http://schemas.microsoft.com/office/drawing/2014/main" id="{B1414684-4BC9-E941-1D06-17CC386CC5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93606" name="Rectangle 11">
                    <a:extLst>
                      <a:ext uri="{FF2B5EF4-FFF2-40B4-BE49-F238E27FC236}">
                        <a16:creationId xmlns:a16="http://schemas.microsoft.com/office/drawing/2014/main" id="{F0041FC4-F347-8D0E-FB06-180E341028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721A2D9E-3925-0674-EF08-F405A55B3C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6C8960C2-9343-3A89-C593-B11A15522E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93600" name="Rectangle 14">
                    <a:extLst>
                      <a:ext uri="{FF2B5EF4-FFF2-40B4-BE49-F238E27FC236}">
                        <a16:creationId xmlns:a16="http://schemas.microsoft.com/office/drawing/2014/main" id="{A6B6D469-4B6C-0CDA-EC94-A964F4A45D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31B3253F-C1C6-9175-976A-646122E702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9A2067AF-0681-4A5D-9465-0EFE9060E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8D7662B5-216B-769F-8DA2-9D27CA4E7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391F9C9C-9D5E-7708-D381-6F44E1FE61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368DCAA8-4EA4-E86D-CB6F-212B540F15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4AEEA41E-2832-E8CE-13DB-4F425490B5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5667A23-6C97-F3AB-258B-6D8928771E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78B170-C08B-C82C-D004-1EBB73C748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46701EC-75EF-EA9B-D771-30968B6DD83A}"/>
              </a:ext>
            </a:extLst>
          </p:cNvPr>
          <p:cNvGrpSpPr/>
          <p:nvPr/>
        </p:nvGrpSpPr>
        <p:grpSpPr>
          <a:xfrm>
            <a:off x="4924994" y="1295669"/>
            <a:ext cx="4114800" cy="2057400"/>
            <a:chOff x="2438400" y="1295400"/>
            <a:chExt cx="4114800" cy="2057400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890FC5E8-497F-3CC2-6791-D4CF2B0651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8400" y="1295400"/>
              <a:ext cx="4114800" cy="2057400"/>
              <a:chOff x="2928" y="912"/>
              <a:chExt cx="2592" cy="1296"/>
            </a:xfrm>
          </p:grpSpPr>
          <p:sp>
            <p:nvSpPr>
              <p:cNvPr id="5" name="Line 4">
                <a:extLst>
                  <a:ext uri="{FF2B5EF4-FFF2-40B4-BE49-F238E27FC236}">
                    <a16:creationId xmlns:a16="http://schemas.microsoft.com/office/drawing/2014/main" id="{CA677862-4955-659B-ABCB-26BC5ADBC7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4" y="1295"/>
                <a:ext cx="220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6" name="Line 5">
                <a:extLst>
                  <a:ext uri="{FF2B5EF4-FFF2-40B4-BE49-F238E27FC236}">
                    <a16:creationId xmlns:a16="http://schemas.microsoft.com/office/drawing/2014/main" id="{652DDD21-42E1-1583-D140-8385B4F509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2" y="1872"/>
                <a:ext cx="220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" name="Line 6">
                <a:extLst>
                  <a:ext uri="{FF2B5EF4-FFF2-40B4-BE49-F238E27FC236}">
                    <a16:creationId xmlns:a16="http://schemas.microsoft.com/office/drawing/2014/main" id="{3B18B997-BF3D-E5AD-DCD8-A1875B9E13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8" y="1584"/>
                <a:ext cx="25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lgDash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EAD562A-4540-750C-90B3-09970A5400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1296"/>
                <a:ext cx="336" cy="576"/>
              </a:xfrm>
              <a:prstGeom prst="rect">
                <a:avLst/>
              </a:prstGeom>
              <a:pattFill prst="pct25">
                <a:fgClr>
                  <a:srgbClr val="FF9900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9" name="AutoShape 8">
                <a:extLst>
                  <a:ext uri="{FF2B5EF4-FFF2-40B4-BE49-F238E27FC236}">
                    <a16:creationId xmlns:a16="http://schemas.microsoft.com/office/drawing/2014/main" id="{44B789A1-CC30-2E0B-43D4-7A268EA1E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912"/>
                <a:ext cx="96" cy="432"/>
              </a:xfrm>
              <a:prstGeom prst="downArrow">
                <a:avLst>
                  <a:gd name="adj1" fmla="val 50000"/>
                  <a:gd name="adj2" fmla="val 1125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0" name="AutoShape 9">
                <a:extLst>
                  <a:ext uri="{FF2B5EF4-FFF2-40B4-BE49-F238E27FC236}">
                    <a16:creationId xmlns:a16="http://schemas.microsoft.com/office/drawing/2014/main" id="{C8B9E2CB-8BCF-26A8-91CF-89BE03A0D9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1488"/>
                <a:ext cx="384" cy="144"/>
              </a:xfrm>
              <a:prstGeom prst="rightArrow">
                <a:avLst>
                  <a:gd name="adj1" fmla="val 50000"/>
                  <a:gd name="adj2" fmla="val 66667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1" name="AutoShape 10">
                <a:extLst>
                  <a:ext uri="{FF2B5EF4-FFF2-40B4-BE49-F238E27FC236}">
                    <a16:creationId xmlns:a16="http://schemas.microsoft.com/office/drawing/2014/main" id="{F059D1AD-0CFB-F1A5-7C9A-28EF18AF2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4" y="1536"/>
                <a:ext cx="336" cy="144"/>
              </a:xfrm>
              <a:prstGeom prst="rightArrow">
                <a:avLst>
                  <a:gd name="adj1" fmla="val 50000"/>
                  <a:gd name="adj2" fmla="val 58333"/>
                </a:avLst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2" name="Text Box 11">
                <a:extLst>
                  <a:ext uri="{FF2B5EF4-FFF2-40B4-BE49-F238E27FC236}">
                    <a16:creationId xmlns:a16="http://schemas.microsoft.com/office/drawing/2014/main" id="{B0F05F26-7449-B3E5-4846-1EE4AE4B73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56" y="1248"/>
                <a:ext cx="47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b="1" i="1"/>
                  <a:t>T</a:t>
                </a:r>
                <a:r>
                  <a:rPr lang="en-US" altLang="en-US" b="1" i="1" baseline="-25000"/>
                  <a:t>m,in</a:t>
                </a:r>
                <a:endParaRPr lang="en-US" altLang="en-US" b="1" i="1"/>
              </a:p>
            </p:txBody>
          </p:sp>
          <p:sp>
            <p:nvSpPr>
              <p:cNvPr id="13" name="Text Box 12">
                <a:extLst>
                  <a:ext uri="{FF2B5EF4-FFF2-40B4-BE49-F238E27FC236}">
                    <a16:creationId xmlns:a16="http://schemas.microsoft.com/office/drawing/2014/main" id="{E25EED40-9650-9060-A0E5-0E01DE2921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6" y="1344"/>
                <a:ext cx="55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b="1" i="1" dirty="0" err="1"/>
                  <a:t>T</a:t>
                </a:r>
                <a:r>
                  <a:rPr lang="en-US" altLang="en-US" b="1" i="1" baseline="-25000" dirty="0" err="1"/>
                  <a:t>m,exit</a:t>
                </a:r>
                <a:endParaRPr lang="en-US" altLang="en-US" b="1" i="1" dirty="0"/>
              </a:p>
            </p:txBody>
          </p:sp>
          <p:sp>
            <p:nvSpPr>
              <p:cNvPr id="14" name="Line 13">
                <a:extLst>
                  <a:ext uri="{FF2B5EF4-FFF2-40B4-BE49-F238E27FC236}">
                    <a16:creationId xmlns:a16="http://schemas.microsoft.com/office/drawing/2014/main" id="{548099B8-78A5-FEBD-DE11-3E2892ED6D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1968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15" name="Text Box 14">
                <a:extLst>
                  <a:ext uri="{FF2B5EF4-FFF2-40B4-BE49-F238E27FC236}">
                    <a16:creationId xmlns:a16="http://schemas.microsoft.com/office/drawing/2014/main" id="{E2B6AF07-AA71-BB97-4D51-AFDC20A5ED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6" y="1920"/>
                <a:ext cx="319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b="1"/>
                  <a:t>dx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F8A4CD5C-6BBC-5430-C15A-57087645B22F}"/>
                    </a:ext>
                  </a:extLst>
                </p:cNvPr>
                <p:cNvSpPr txBox="1"/>
                <p:nvPr/>
              </p:nvSpPr>
              <p:spPr>
                <a:xfrm>
                  <a:off x="4419600" y="1371600"/>
                  <a:ext cx="604589" cy="38331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IN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801807" name="TextBox 801806">
                  <a:extLst>
                    <a:ext uri="{FF2B5EF4-FFF2-40B4-BE49-F238E27FC236}">
                      <a16:creationId xmlns:a16="http://schemas.microsoft.com/office/drawing/2014/main" id="{CBE4B2B1-7DB2-FB59-1507-73A5A6F7DB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19600" y="1371600"/>
                  <a:ext cx="604589" cy="3833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175D5105-6FD8-F25A-3791-BC9F59AF26F1}"/>
                  </a:ext>
                </a:extLst>
              </p:cNvPr>
              <p:cNvSpPr txBox="1"/>
              <p:nvPr/>
            </p:nvSpPr>
            <p:spPr bwMode="auto">
              <a:xfrm>
                <a:off x="549906" y="4685762"/>
                <a:ext cx="3522029" cy="761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𝐶𝑜𝑛𝑠𝑡𝑎𝑛𝑡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" name="Object 4">
                <a:extLst>
                  <a:ext uri="{FF2B5EF4-FFF2-40B4-BE49-F238E27FC236}">
                    <a16:creationId xmlns:a16="http://schemas.microsoft.com/office/drawing/2014/main" id="{175D5105-6FD8-F25A-3791-BC9F59AF2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906" y="4685762"/>
                <a:ext cx="3522029" cy="761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3607" name="TextBox 793606">
            <a:extLst>
              <a:ext uri="{FF2B5EF4-FFF2-40B4-BE49-F238E27FC236}">
                <a16:creationId xmlns:a16="http://schemas.microsoft.com/office/drawing/2014/main" id="{F36038D4-911E-A075-C3BB-45207CB06716}"/>
              </a:ext>
            </a:extLst>
          </p:cNvPr>
          <p:cNvSpPr txBox="1"/>
          <p:nvPr/>
        </p:nvSpPr>
        <p:spPr>
          <a:xfrm>
            <a:off x="866107" y="5493603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condition is true for entire flow region, i.e., both in thermally developing and developed  regions!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3608" name="Object 4">
                <a:extLst>
                  <a:ext uri="{FF2B5EF4-FFF2-40B4-BE49-F238E27FC236}">
                    <a16:creationId xmlns:a16="http://schemas.microsoft.com/office/drawing/2014/main" id="{0C538FAC-3DB2-48A9-E5CE-5C8ECE8AF96B}"/>
                  </a:ext>
                </a:extLst>
              </p:cNvPr>
              <p:cNvSpPr txBox="1"/>
              <p:nvPr/>
            </p:nvSpPr>
            <p:spPr bwMode="auto">
              <a:xfrm>
                <a:off x="676211" y="2223391"/>
                <a:ext cx="3705225" cy="85925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≠0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93608" name="Object 4">
                <a:extLst>
                  <a:ext uri="{FF2B5EF4-FFF2-40B4-BE49-F238E27FC236}">
                    <a16:creationId xmlns:a16="http://schemas.microsoft.com/office/drawing/2014/main" id="{0C538FAC-3DB2-48A9-E5CE-5C8ECE8AF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6211" y="2223391"/>
                <a:ext cx="3705225" cy="8592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3609" name="Object 4">
                <a:extLst>
                  <a:ext uri="{FF2B5EF4-FFF2-40B4-BE49-F238E27FC236}">
                    <a16:creationId xmlns:a16="http://schemas.microsoft.com/office/drawing/2014/main" id="{030A723D-8C0A-C2DC-08A3-7F171B42BA56}"/>
                  </a:ext>
                </a:extLst>
              </p:cNvPr>
              <p:cNvSpPr txBox="1"/>
              <p:nvPr/>
            </p:nvSpPr>
            <p:spPr bwMode="auto">
              <a:xfrm>
                <a:off x="655068" y="3684417"/>
                <a:ext cx="4496463" cy="114707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𝑚𝑒𝑎𝑛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93609" name="Object 4">
                <a:extLst>
                  <a:ext uri="{FF2B5EF4-FFF2-40B4-BE49-F238E27FC236}">
                    <a16:creationId xmlns:a16="http://schemas.microsoft.com/office/drawing/2014/main" id="{030A723D-8C0A-C2DC-08A3-7F171B42B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068" y="3684417"/>
                <a:ext cx="4496463" cy="114707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81EFE88-88A2-12FD-F8E4-7358D79BE10F}"/>
              </a:ext>
            </a:extLst>
          </p:cNvPr>
          <p:cNvSpPr txBox="1"/>
          <p:nvPr/>
        </p:nvSpPr>
        <p:spPr>
          <a:xfrm>
            <a:off x="541280" y="1314412"/>
            <a:ext cx="4479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Condition for occurrence of Convection heat transfer: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B550F40-CC50-4805-B3E8-C2E0BD5B1FCF}"/>
              </a:ext>
            </a:extLst>
          </p:cNvPr>
          <p:cNvSpPr txBox="1"/>
          <p:nvPr/>
        </p:nvSpPr>
        <p:spPr>
          <a:xfrm>
            <a:off x="448987" y="3124469"/>
            <a:ext cx="39324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2400" dirty="0">
                <a:solidFill>
                  <a:schemeClr val="tx1"/>
                </a:solidFill>
              </a:rPr>
              <a:t>For Constant Wall Heat Flux</a:t>
            </a:r>
            <a:r>
              <a:rPr lang="en-GB" altLang="en-US" dirty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152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3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3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3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93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750"/>
                                        <p:tgtEl>
                                          <p:spTgt spid="793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93607" grpId="0"/>
      <p:bldP spid="793608" grpId="0"/>
      <p:bldP spid="793609" grpId="0"/>
      <p:bldP spid="16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8730B-4073-C8C9-29E2-E97519281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701" name="Picture 5">
            <a:extLst>
              <a:ext uri="{FF2B5EF4-FFF2-40B4-BE49-F238E27FC236}">
                <a16:creationId xmlns:a16="http://schemas.microsoft.com/office/drawing/2014/main" id="{BB976FA6-6E60-CCCD-C92D-3600ABD20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brightnessContrast contras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21156"/>
            <a:ext cx="7010400" cy="573684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797702" name="Rectangle 6">
            <a:extLst>
              <a:ext uri="{FF2B5EF4-FFF2-40B4-BE49-F238E27FC236}">
                <a16:creationId xmlns:a16="http://schemas.microsoft.com/office/drawing/2014/main" id="{975525A3-E3DC-CD47-E1EE-CDE852D31C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7183060" cy="685800"/>
          </a:xfrm>
        </p:spPr>
        <p:txBody>
          <a:bodyPr/>
          <a:lstStyle/>
          <a:p>
            <a:r>
              <a:rPr lang="en-US" altLang="en-US" sz="2800" dirty="0"/>
              <a:t>Constant Wall Heat Flux : Newton’s Law of Cooling</a:t>
            </a:r>
          </a:p>
        </p:txBody>
      </p:sp>
      <p:grpSp>
        <p:nvGrpSpPr>
          <p:cNvPr id="18" name="Group 38">
            <a:extLst>
              <a:ext uri="{FF2B5EF4-FFF2-40B4-BE49-F238E27FC236}">
                <a16:creationId xmlns:a16="http://schemas.microsoft.com/office/drawing/2014/main" id="{0275240E-115E-81A6-1E74-891F34FCC3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BB41965B-8BC6-ABC7-4176-96DFDF46E8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>
                <a:extLst>
                  <a:ext uri="{FF2B5EF4-FFF2-40B4-BE49-F238E27FC236}">
                    <a16:creationId xmlns:a16="http://schemas.microsoft.com/office/drawing/2014/main" id="{0C3A6858-C364-B1F1-AD7A-CD8A8F8F23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>
                  <a:extLst>
                    <a:ext uri="{FF2B5EF4-FFF2-40B4-BE49-F238E27FC236}">
                      <a16:creationId xmlns:a16="http://schemas.microsoft.com/office/drawing/2014/main" id="{09DE452B-3980-42E5-7EDE-EB6FBBE00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97697" name="Rectangle 10">
                    <a:extLst>
                      <a:ext uri="{FF2B5EF4-FFF2-40B4-BE49-F238E27FC236}">
                        <a16:creationId xmlns:a16="http://schemas.microsoft.com/office/drawing/2014/main" id="{8893D20C-8FB1-C088-1FB4-D31CFD0874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97703" name="Rectangle 11">
                    <a:extLst>
                      <a:ext uri="{FF2B5EF4-FFF2-40B4-BE49-F238E27FC236}">
                        <a16:creationId xmlns:a16="http://schemas.microsoft.com/office/drawing/2014/main" id="{25FC4A24-E7C2-E1F0-2C4D-19DECED05F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>
                  <a:extLst>
                    <a:ext uri="{FF2B5EF4-FFF2-40B4-BE49-F238E27FC236}">
                      <a16:creationId xmlns:a16="http://schemas.microsoft.com/office/drawing/2014/main" id="{E4BFB38E-7BC8-704C-C85C-86C42DFFF7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>
                    <a:extLst>
                      <a:ext uri="{FF2B5EF4-FFF2-40B4-BE49-F238E27FC236}">
                        <a16:creationId xmlns:a16="http://schemas.microsoft.com/office/drawing/2014/main" id="{1AE25740-69D0-F439-8583-381ACE0C4D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97696" name="Rectangle 14">
                    <a:extLst>
                      <a:ext uri="{FF2B5EF4-FFF2-40B4-BE49-F238E27FC236}">
                        <a16:creationId xmlns:a16="http://schemas.microsoft.com/office/drawing/2014/main" id="{57F8EB7B-B00E-5723-7BF5-33C2BD1BB6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>
                  <a:extLst>
                    <a:ext uri="{FF2B5EF4-FFF2-40B4-BE49-F238E27FC236}">
                      <a16:creationId xmlns:a16="http://schemas.microsoft.com/office/drawing/2014/main" id="{A9732037-023F-29F7-7B73-698046C376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>
                    <a:extLst>
                      <a:ext uri="{FF2B5EF4-FFF2-40B4-BE49-F238E27FC236}">
                        <a16:creationId xmlns:a16="http://schemas.microsoft.com/office/drawing/2014/main" id="{30844C69-B568-3503-3DA4-EF801FA31A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>
                    <a:extLst>
                      <a:ext uri="{FF2B5EF4-FFF2-40B4-BE49-F238E27FC236}">
                        <a16:creationId xmlns:a16="http://schemas.microsoft.com/office/drawing/2014/main" id="{AA37CB2C-C3A2-E774-9127-66DC4C4A09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>
                  <a:extLst>
                    <a:ext uri="{FF2B5EF4-FFF2-40B4-BE49-F238E27FC236}">
                      <a16:creationId xmlns:a16="http://schemas.microsoft.com/office/drawing/2014/main" id="{B578DB7E-C463-4EBC-98F5-BD0AE45C7A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>
                    <a:extLst>
                      <a:ext uri="{FF2B5EF4-FFF2-40B4-BE49-F238E27FC236}">
                        <a16:creationId xmlns:a16="http://schemas.microsoft.com/office/drawing/2014/main" id="{95896F79-6E68-C62B-9248-4C42E6D1F5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>
                    <a:extLst>
                      <a:ext uri="{FF2B5EF4-FFF2-40B4-BE49-F238E27FC236}">
                        <a16:creationId xmlns:a16="http://schemas.microsoft.com/office/drawing/2014/main" id="{DFA8FC6B-E516-B419-38FD-96C2541D86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61F62A5-53C9-0B3B-F0CE-D3551AD75B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877CE60-9922-A20E-348B-55D97F11AE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470F8F2-6BBD-B7D4-EA3A-2C6DC8EE0384}"/>
              </a:ext>
            </a:extLst>
          </p:cNvPr>
          <p:cNvSpPr/>
          <p:nvPr/>
        </p:nvSpPr>
        <p:spPr bwMode="auto">
          <a:xfrm>
            <a:off x="1275220" y="1953544"/>
            <a:ext cx="5354180" cy="3968674"/>
          </a:xfrm>
          <a:custGeom>
            <a:avLst/>
            <a:gdLst>
              <a:gd name="connsiteX0" fmla="*/ 95118 w 5354180"/>
              <a:gd name="connsiteY0" fmla="*/ 1848435 h 3968674"/>
              <a:gd name="connsiteX1" fmla="*/ 913265 w 5354180"/>
              <a:gd name="connsiteY1" fmla="*/ 1399256 h 3968674"/>
              <a:gd name="connsiteX2" fmla="*/ 2886444 w 5354180"/>
              <a:gd name="connsiteY2" fmla="*/ 420688 h 3968674"/>
              <a:gd name="connsiteX3" fmla="*/ 3688549 w 5354180"/>
              <a:gd name="connsiteY3" fmla="*/ 308393 h 3968674"/>
              <a:gd name="connsiteX4" fmla="*/ 4538781 w 5354180"/>
              <a:gd name="connsiteY4" fmla="*/ 131930 h 3968674"/>
              <a:gd name="connsiteX5" fmla="*/ 5164423 w 5354180"/>
              <a:gd name="connsiteY5" fmla="*/ 19635 h 3968674"/>
              <a:gd name="connsiteX6" fmla="*/ 5308802 w 5354180"/>
              <a:gd name="connsiteY6" fmla="*/ 549024 h 3968674"/>
              <a:gd name="connsiteX7" fmla="*/ 4458570 w 5354180"/>
              <a:gd name="connsiteY7" fmla="*/ 1591761 h 3968674"/>
              <a:gd name="connsiteX8" fmla="*/ 3255412 w 5354180"/>
              <a:gd name="connsiteY8" fmla="*/ 2458035 h 3968674"/>
              <a:gd name="connsiteX9" fmla="*/ 2244760 w 5354180"/>
              <a:gd name="connsiteY9" fmla="*/ 3195972 h 3968674"/>
              <a:gd name="connsiteX10" fmla="*/ 2100381 w 5354180"/>
              <a:gd name="connsiteY10" fmla="*/ 3388477 h 3968674"/>
              <a:gd name="connsiteX11" fmla="*/ 1763496 w 5354180"/>
              <a:gd name="connsiteY11" fmla="*/ 3372435 h 3968674"/>
              <a:gd name="connsiteX12" fmla="*/ 656591 w 5354180"/>
              <a:gd name="connsiteY12" fmla="*/ 3709319 h 3968674"/>
              <a:gd name="connsiteX13" fmla="*/ 46991 w 5354180"/>
              <a:gd name="connsiteY13" fmla="*/ 3965993 h 3968674"/>
              <a:gd name="connsiteX14" fmla="*/ 46991 w 5354180"/>
              <a:gd name="connsiteY14" fmla="*/ 3677235 h 3968674"/>
              <a:gd name="connsiteX15" fmla="*/ 95118 w 5354180"/>
              <a:gd name="connsiteY15" fmla="*/ 1848435 h 3968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354180" h="3968674">
                <a:moveTo>
                  <a:pt x="95118" y="1848435"/>
                </a:moveTo>
                <a:cubicBezTo>
                  <a:pt x="239497" y="1468772"/>
                  <a:pt x="913265" y="1399256"/>
                  <a:pt x="913265" y="1399256"/>
                </a:cubicBezTo>
                <a:cubicBezTo>
                  <a:pt x="1378486" y="1161298"/>
                  <a:pt x="2423897" y="602498"/>
                  <a:pt x="2886444" y="420688"/>
                </a:cubicBezTo>
                <a:cubicBezTo>
                  <a:pt x="3348991" y="238878"/>
                  <a:pt x="3413160" y="356519"/>
                  <a:pt x="3688549" y="308393"/>
                </a:cubicBezTo>
                <a:cubicBezTo>
                  <a:pt x="3963939" y="260267"/>
                  <a:pt x="4292802" y="180056"/>
                  <a:pt x="4538781" y="131930"/>
                </a:cubicBezTo>
                <a:cubicBezTo>
                  <a:pt x="4784760" y="83804"/>
                  <a:pt x="5036086" y="-49881"/>
                  <a:pt x="5164423" y="19635"/>
                </a:cubicBezTo>
                <a:cubicBezTo>
                  <a:pt x="5292760" y="89151"/>
                  <a:pt x="5426444" y="287003"/>
                  <a:pt x="5308802" y="549024"/>
                </a:cubicBezTo>
                <a:cubicBezTo>
                  <a:pt x="5191160" y="811045"/>
                  <a:pt x="4800802" y="1273592"/>
                  <a:pt x="4458570" y="1591761"/>
                </a:cubicBezTo>
                <a:cubicBezTo>
                  <a:pt x="4116338" y="1909930"/>
                  <a:pt x="3255412" y="2458035"/>
                  <a:pt x="3255412" y="2458035"/>
                </a:cubicBezTo>
                <a:cubicBezTo>
                  <a:pt x="2886444" y="2725404"/>
                  <a:pt x="2437265" y="3040898"/>
                  <a:pt x="2244760" y="3195972"/>
                </a:cubicBezTo>
                <a:cubicBezTo>
                  <a:pt x="2052255" y="3351046"/>
                  <a:pt x="2180592" y="3359067"/>
                  <a:pt x="2100381" y="3388477"/>
                </a:cubicBezTo>
                <a:cubicBezTo>
                  <a:pt x="2020170" y="3417887"/>
                  <a:pt x="2004128" y="3318961"/>
                  <a:pt x="1763496" y="3372435"/>
                </a:cubicBezTo>
                <a:cubicBezTo>
                  <a:pt x="1522864" y="3425909"/>
                  <a:pt x="942675" y="3610393"/>
                  <a:pt x="656591" y="3709319"/>
                </a:cubicBezTo>
                <a:cubicBezTo>
                  <a:pt x="370507" y="3808245"/>
                  <a:pt x="148591" y="3971340"/>
                  <a:pt x="46991" y="3965993"/>
                </a:cubicBezTo>
                <a:cubicBezTo>
                  <a:pt x="-54609" y="3960646"/>
                  <a:pt x="38970" y="4032835"/>
                  <a:pt x="46991" y="3677235"/>
                </a:cubicBezTo>
                <a:cubicBezTo>
                  <a:pt x="55012" y="3321635"/>
                  <a:pt x="-49261" y="2228098"/>
                  <a:pt x="95118" y="1848435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19EE52-3565-E074-B3C6-AFE280B6C0B1}"/>
              </a:ext>
            </a:extLst>
          </p:cNvPr>
          <p:cNvCxnSpPr/>
          <p:nvPr/>
        </p:nvCxnSpPr>
        <p:spPr bwMode="auto">
          <a:xfrm>
            <a:off x="4419600" y="1168400"/>
            <a:ext cx="0" cy="5578475"/>
          </a:xfrm>
          <a:prstGeom prst="line">
            <a:avLst/>
          </a:prstGeom>
          <a:solidFill>
            <a:schemeClr val="accent1"/>
          </a:solidFill>
          <a:ln w="53975" cap="flat" cmpd="sng" algn="ctr">
            <a:solidFill>
              <a:srgbClr val="FF0000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6BEB393D-C5D1-AAC3-484E-E678B1EB7A57}"/>
                  </a:ext>
                </a:extLst>
              </p:cNvPr>
              <p:cNvSpPr txBox="1"/>
              <p:nvPr/>
            </p:nvSpPr>
            <p:spPr bwMode="auto">
              <a:xfrm rot="20249055">
                <a:off x="2372312" y="5303657"/>
                <a:ext cx="2763460" cy="761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𝐶𝑜𝑛𝑠𝑡𝑎𝑛𝑡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BD2EA6D2-0324-8921-9998-5A61C9099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 rot="20249055">
                <a:off x="2372312" y="5303657"/>
                <a:ext cx="2763460" cy="761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1752B4-A5D4-25C3-2083-F5D7F3C35312}"/>
                  </a:ext>
                </a:extLst>
              </p:cNvPr>
              <p:cNvSpPr txBox="1"/>
              <p:nvPr/>
            </p:nvSpPr>
            <p:spPr>
              <a:xfrm rot="20098622">
                <a:off x="1935681" y="4262782"/>
                <a:ext cx="4572000" cy="5091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B8CFD2-5A98-B314-46AD-06F6FDF43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98622">
                <a:off x="1935681" y="4262782"/>
                <a:ext cx="4572000" cy="5091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28D1D0-3A49-0611-23B7-951915F9BCAF}"/>
                  </a:ext>
                </a:extLst>
              </p:cNvPr>
              <p:cNvSpPr txBox="1"/>
              <p:nvPr/>
            </p:nvSpPr>
            <p:spPr>
              <a:xfrm rot="20098622">
                <a:off x="4057791" y="2643341"/>
                <a:ext cx="5383578" cy="5091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&amp;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𝑎𝑟𝑒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𝑐𝑜𝑛𝑠𝑡𝑎𝑛𝑡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819B3B7-0C0F-5810-2AD8-866AA4488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98622">
                <a:off x="4057791" y="2643341"/>
                <a:ext cx="5383578" cy="50917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4D9D0DC-C9EC-CB12-501D-BA40834502D5}"/>
                  </a:ext>
                </a:extLst>
              </p:cNvPr>
              <p:cNvSpPr txBox="1"/>
              <p:nvPr/>
            </p:nvSpPr>
            <p:spPr>
              <a:xfrm rot="20098622">
                <a:off x="950483" y="3202586"/>
                <a:ext cx="4086619" cy="5091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b="0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</a:rPr>
                        <m:t> ↓&amp;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FF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FF0066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66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FF0066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FF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FF0066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FF0066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FF00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FF0066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IN" i="1" smtClean="0">
                          <a:solidFill>
                            <a:srgbClr val="FF006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lang="en-IN" dirty="0">
                  <a:solidFill>
                    <a:srgbClr val="FF0066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1523C7-AB28-46EB-6AFF-3CD6002F3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98622">
                <a:off x="950483" y="3202586"/>
                <a:ext cx="4086619" cy="5091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692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79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85" name="Picture 9">
            <a:extLst>
              <a:ext uri="{FF2B5EF4-FFF2-40B4-BE49-F238E27FC236}">
                <a16:creationId xmlns:a16="http://schemas.microsoft.com/office/drawing/2014/main" id="{F8AB0B25-5762-3F49-2D48-52DFA76DB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388" y="2751888"/>
            <a:ext cx="6860212" cy="387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9786" name="Rectangle 10">
            <a:extLst>
              <a:ext uri="{FF2B5EF4-FFF2-40B4-BE49-F238E27FC236}">
                <a16:creationId xmlns:a16="http://schemas.microsoft.com/office/drawing/2014/main" id="{B164DE00-AD91-13F6-F92A-3B79E46FD3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3" y="363220"/>
            <a:ext cx="7772400" cy="685800"/>
          </a:xfrm>
        </p:spPr>
        <p:txBody>
          <a:bodyPr/>
          <a:lstStyle/>
          <a:p>
            <a:r>
              <a:rPr lang="en-US" altLang="en-US" sz="2800"/>
              <a:t>Constant Surface Heat Flux : Heating of Fluid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53F6EA9-0FDE-DF86-AAA9-585E6983E66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41A9CAC-B018-653E-E015-890BD7568C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B428DD8-EC13-BE39-B63E-F82CD418D0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5B47C2D-0B91-1EC8-B024-6B89BEE247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3C709DB-A075-BFC1-4C12-371700679E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161D063-6C30-2240-FE47-13A041FB87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0D3139F-B18A-10F7-2653-F7D5FB5F88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9B24421-0D17-C6BA-34A6-482A871718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82D8258-F373-6A0F-EE27-19A42DAC1B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961BC92-18B4-B300-2253-4C0D824FF2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9754598-EEC8-ED9C-E2C4-C717249CB1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423DD81-9545-1B3A-A5C5-E2B5860EB5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20237D7-4363-4F18-822A-D20E412E6A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0F054F5-D536-4BDE-4267-55AFECCB91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E5A129C-BA53-502B-3450-012C737E51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450F8EE-A529-F47E-CEDE-955D39A4C3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97E8B93-CA77-E360-F8BD-402AAB966F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2D3DA1A-C0EB-F073-553A-49AD2FF9A35D}"/>
              </a:ext>
            </a:extLst>
          </p:cNvPr>
          <p:cNvSpPr txBox="1"/>
          <p:nvPr/>
        </p:nvSpPr>
        <p:spPr>
          <a:xfrm>
            <a:off x="609600" y="1219200"/>
            <a:ext cx="6573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Energy equation for fully developed flow in a pipe: </a:t>
            </a:r>
            <a:endParaRPr lang="en-IN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9113AD5-70E5-8CC4-AF34-CDFE5D971EAF}"/>
              </a:ext>
            </a:extLst>
          </p:cNvPr>
          <p:cNvGrpSpPr/>
          <p:nvPr/>
        </p:nvGrpSpPr>
        <p:grpSpPr>
          <a:xfrm>
            <a:off x="4066104" y="1981200"/>
            <a:ext cx="683200" cy="4881265"/>
            <a:chOff x="4066104" y="1981200"/>
            <a:chExt cx="683200" cy="4881265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0C0E910-E809-DFD0-0808-58583904BB0A}"/>
                </a:ext>
              </a:extLst>
            </p:cNvPr>
            <p:cNvCxnSpPr/>
            <p:nvPr/>
          </p:nvCxnSpPr>
          <p:spPr bwMode="auto">
            <a:xfrm flipH="1" flipV="1">
              <a:off x="4420263" y="1981200"/>
              <a:ext cx="75537" cy="46482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B8F1BA9-A56C-72A5-3387-CCB5D8F3D9C2}"/>
                </a:ext>
              </a:extLst>
            </p:cNvPr>
            <p:cNvSpPr txBox="1"/>
            <p:nvPr/>
          </p:nvSpPr>
          <p:spPr>
            <a:xfrm>
              <a:off x="4066104" y="6400800"/>
              <a:ext cx="6832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x=0</a:t>
              </a:r>
              <a:endParaRPr lang="en-IN" i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8458109B-0609-E6B8-DD98-34CBDADDAC06}"/>
                  </a:ext>
                </a:extLst>
              </p:cNvPr>
              <p:cNvSpPr txBox="1"/>
              <p:nvPr/>
            </p:nvSpPr>
            <p:spPr bwMode="auto">
              <a:xfrm>
                <a:off x="2019300" y="1701800"/>
                <a:ext cx="3860800" cy="965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2">
                <a:extLst>
                  <a:ext uri="{FF2B5EF4-FFF2-40B4-BE49-F238E27FC236}">
                    <a16:creationId xmlns:a16="http://schemas.microsoft.com/office/drawing/2014/main" id="{8458109B-0609-E6B8-DD98-34CBDADDA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9300" y="1701800"/>
                <a:ext cx="3860800" cy="965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811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>
            <a:extLst>
              <a:ext uri="{FF2B5EF4-FFF2-40B4-BE49-F238E27FC236}">
                <a16:creationId xmlns:a16="http://schemas.microsoft.com/office/drawing/2014/main" id="{CC856F20-5D7F-599B-CA03-A6CBFB3C26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239000" cy="609600"/>
          </a:xfrm>
        </p:spPr>
        <p:txBody>
          <a:bodyPr/>
          <a:lstStyle/>
          <a:p>
            <a:r>
              <a:rPr lang="en-US" altLang="en-US" sz="2800" dirty="0"/>
              <a:t>Constant Heat Flux : Fully Developed Pipe Flow</a:t>
            </a:r>
          </a:p>
        </p:txBody>
      </p:sp>
      <p:sp>
        <p:nvSpPr>
          <p:cNvPr id="606212" name="Text Box 4">
            <a:extLst>
              <a:ext uri="{FF2B5EF4-FFF2-40B4-BE49-F238E27FC236}">
                <a16:creationId xmlns:a16="http://schemas.microsoft.com/office/drawing/2014/main" id="{2A0218B0-355F-A38C-BF48-46B70E916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2438400"/>
            <a:ext cx="300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6213" name="Object 5">
                <a:extLst>
                  <a:ext uri="{FF2B5EF4-FFF2-40B4-BE49-F238E27FC236}">
                    <a16:creationId xmlns:a16="http://schemas.microsoft.com/office/drawing/2014/main" id="{CF625D3B-CAD5-6461-8D61-0FF06D925D00}"/>
                  </a:ext>
                </a:extLst>
              </p:cNvPr>
              <p:cNvSpPr txBox="1"/>
              <p:nvPr/>
            </p:nvSpPr>
            <p:spPr bwMode="auto">
              <a:xfrm>
                <a:off x="3225800" y="2514600"/>
                <a:ext cx="4318000" cy="457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"</m:t>
                          </m:r>
                        </m:sup>
                      </m:sSup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constant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6213" name="Object 5">
                <a:extLst>
                  <a:ext uri="{FF2B5EF4-FFF2-40B4-BE49-F238E27FC236}">
                    <a16:creationId xmlns:a16="http://schemas.microsoft.com/office/drawing/2014/main" id="{CF625D3B-CAD5-6461-8D61-0FF06D925D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5800" y="2514600"/>
                <a:ext cx="4318000" cy="457200"/>
              </a:xfrm>
              <a:prstGeom prst="rect">
                <a:avLst/>
              </a:prstGeom>
              <a:blipFill>
                <a:blip r:embed="rId2"/>
                <a:stretch>
                  <a:fillRect l="-141" b="-53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6214" name="Object 6">
                <a:extLst>
                  <a:ext uri="{FF2B5EF4-FFF2-40B4-BE49-F238E27FC236}">
                    <a16:creationId xmlns:a16="http://schemas.microsoft.com/office/drawing/2014/main" id="{2DABAC74-932E-6A88-DC61-DBD28517C2A8}"/>
                  </a:ext>
                </a:extLst>
              </p:cNvPr>
              <p:cNvSpPr txBox="1"/>
              <p:nvPr/>
            </p:nvSpPr>
            <p:spPr bwMode="auto">
              <a:xfrm>
                <a:off x="3048000" y="3276600"/>
                <a:ext cx="2413000" cy="787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at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6214" name="Object 6">
                <a:extLst>
                  <a:ext uri="{FF2B5EF4-FFF2-40B4-BE49-F238E27FC236}">
                    <a16:creationId xmlns:a16="http://schemas.microsoft.com/office/drawing/2014/main" id="{2DABAC74-932E-6A88-DC61-DBD28517C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3276600"/>
                <a:ext cx="2413000" cy="787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6215" name="Text Box 7">
            <a:extLst>
              <a:ext uri="{FF2B5EF4-FFF2-40B4-BE49-F238E27FC236}">
                <a16:creationId xmlns:a16="http://schemas.microsoft.com/office/drawing/2014/main" id="{65073967-46C5-ED2E-EDEF-DD5B7EBB2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016794"/>
            <a:ext cx="5219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For hydrodynamically developed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6216" name="Object 8">
                <a:extLst>
                  <a:ext uri="{FF2B5EF4-FFF2-40B4-BE49-F238E27FC236}">
                    <a16:creationId xmlns:a16="http://schemas.microsoft.com/office/drawing/2014/main" id="{1870FB19-A749-E009-3B0F-5F7FB8952B02}"/>
                  </a:ext>
                </a:extLst>
              </p:cNvPr>
              <p:cNvSpPr txBox="1"/>
              <p:nvPr/>
            </p:nvSpPr>
            <p:spPr bwMode="auto">
              <a:xfrm>
                <a:off x="5677477" y="3835400"/>
                <a:ext cx="2584450" cy="1054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6216" name="Object 8">
                <a:extLst>
                  <a:ext uri="{FF2B5EF4-FFF2-40B4-BE49-F238E27FC236}">
                    <a16:creationId xmlns:a16="http://schemas.microsoft.com/office/drawing/2014/main" id="{1870FB19-A749-E009-3B0F-5F7FB8952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77477" y="3835400"/>
                <a:ext cx="2584450" cy="10545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917753EF-7C1E-5514-8109-C07E12D13C2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803E922-1F47-F230-88E9-7C820BE4E0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D191141-B59C-5E5E-B611-36483629AA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495E396-810B-90C5-8CE0-DA1C73E88B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E3FFDBF-CC41-D83C-FC9C-012D6B0C04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9EBD82B-0EDA-DC81-923F-B4A4EE6F16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F8C0C6C-8A2C-7AD9-F865-9E0B94D098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C6DD6AA-428E-8984-E405-E259E820B9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5695E37-A9EA-2920-8F66-25D726A75C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33E264A-505B-D60E-AE77-09D6036A0C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4F5A13B-EE26-0D90-97ED-24362B3975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004C7E6-2BF4-F0F9-EC17-8EA48A0F78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EF78562-0743-6D46-5977-EDBF68291C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4F69808-4E24-30DE-3B46-89C62E4F40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BABBA9F-BE19-9364-A272-DDBCAAE84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4C3AE8-1568-3B29-E90D-7B0E1C52A8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96CB454-5377-5D58-7FAD-404AA7F528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EFA0A7EF-CDBA-3963-A568-D2572C50504C}"/>
                  </a:ext>
                </a:extLst>
              </p:cNvPr>
              <p:cNvSpPr txBox="1"/>
              <p:nvPr/>
            </p:nvSpPr>
            <p:spPr bwMode="auto">
              <a:xfrm>
                <a:off x="647700" y="5225733"/>
                <a:ext cx="7848600" cy="973138"/>
              </a:xfrm>
              <a:prstGeom prst="rect">
                <a:avLst/>
              </a:prstGeom>
              <a:noFill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𝑜</m:t>
                                          </m:r>
                                        </m:sub>
                                      </m:s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IN" dirty="0"/>
              </a:p>
              <a:p>
                <a:endParaRPr lang="en-IN" dirty="0"/>
              </a:p>
              <a:p>
                <a:endParaRPr lang="en-IN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EFA0A7EF-CDBA-3963-A568-D2572C505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7700" y="5225733"/>
                <a:ext cx="7848600" cy="9731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50338695-1487-701C-0B02-8711FBB649D0}"/>
                  </a:ext>
                </a:extLst>
              </p:cNvPr>
              <p:cNvSpPr txBox="1"/>
              <p:nvPr/>
            </p:nvSpPr>
            <p:spPr bwMode="auto">
              <a:xfrm>
                <a:off x="2413000" y="1257300"/>
                <a:ext cx="3352800" cy="889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50338695-1487-701C-0B02-8711FBB64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3000" y="1257300"/>
                <a:ext cx="3352800" cy="8890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64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6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6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6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6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6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6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6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6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6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3" grpId="0"/>
      <p:bldP spid="606214" grpId="0"/>
      <p:bldP spid="606216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7234" name="Object 2">
                <a:extLst>
                  <a:ext uri="{FF2B5EF4-FFF2-40B4-BE49-F238E27FC236}">
                    <a16:creationId xmlns:a16="http://schemas.microsoft.com/office/drawing/2014/main" id="{4FD71911-980F-884C-3393-865C76889A4B}"/>
                  </a:ext>
                </a:extLst>
              </p:cNvPr>
              <p:cNvSpPr txBox="1"/>
              <p:nvPr/>
            </p:nvSpPr>
            <p:spPr bwMode="auto">
              <a:xfrm>
                <a:off x="2019300" y="1244600"/>
                <a:ext cx="3860800" cy="965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acc>
                            <m:accPr>
                              <m:chr m:val="̅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7234" name="Object 2">
                <a:extLst>
                  <a:ext uri="{FF2B5EF4-FFF2-40B4-BE49-F238E27FC236}">
                    <a16:creationId xmlns:a16="http://schemas.microsoft.com/office/drawing/2014/main" id="{4FD71911-980F-884C-3393-865C76889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9300" y="1244600"/>
                <a:ext cx="3860800" cy="965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7235" name="Text Box 3">
            <a:extLst>
              <a:ext uri="{FF2B5EF4-FFF2-40B4-BE49-F238E27FC236}">
                <a16:creationId xmlns:a16="http://schemas.microsoft.com/office/drawing/2014/main" id="{BEC90566-5E66-AE74-333E-9C378E1F3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999" y="2251075"/>
            <a:ext cx="86264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/>
              <a:t>Integration of above equation with substitution of 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7236" name="Object 4">
                <a:extLst>
                  <a:ext uri="{FF2B5EF4-FFF2-40B4-BE49-F238E27FC236}">
                    <a16:creationId xmlns:a16="http://schemas.microsoft.com/office/drawing/2014/main" id="{E4120F20-2CF2-F8CE-E006-9842EAD38B61}"/>
                  </a:ext>
                </a:extLst>
              </p:cNvPr>
              <p:cNvSpPr txBox="1"/>
              <p:nvPr/>
            </p:nvSpPr>
            <p:spPr bwMode="auto">
              <a:xfrm>
                <a:off x="1219200" y="2966329"/>
                <a:ext cx="7467600" cy="12989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acc>
                            <m:accPr>
                              <m:chr m:val="̅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7236" name="Object 4">
                <a:extLst>
                  <a:ext uri="{FF2B5EF4-FFF2-40B4-BE49-F238E27FC236}">
                    <a16:creationId xmlns:a16="http://schemas.microsoft.com/office/drawing/2014/main" id="{E4120F20-2CF2-F8CE-E006-9842EAD38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2966329"/>
                <a:ext cx="7467600" cy="12989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7237" name="Object 5">
                <a:extLst>
                  <a:ext uri="{FF2B5EF4-FFF2-40B4-BE49-F238E27FC236}">
                    <a16:creationId xmlns:a16="http://schemas.microsoft.com/office/drawing/2014/main" id="{3A5479C0-86F6-DAAA-B809-ECE28F9F5C67}"/>
                  </a:ext>
                </a:extLst>
              </p:cNvPr>
              <p:cNvSpPr txBox="1"/>
              <p:nvPr/>
            </p:nvSpPr>
            <p:spPr bwMode="auto">
              <a:xfrm>
                <a:off x="2733242" y="4216833"/>
                <a:ext cx="3822700" cy="123273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acc>
                            <m:accPr>
                              <m:chr m:val="̅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den>
                      </m:f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𝑢𝑇𝑟𝑑𝑟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7237" name="Object 5">
                <a:extLst>
                  <a:ext uri="{FF2B5EF4-FFF2-40B4-BE49-F238E27FC236}">
                    <a16:creationId xmlns:a16="http://schemas.microsoft.com/office/drawing/2014/main" id="{3A5479C0-86F6-DAAA-B809-ECE28F9F5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33242" y="4216833"/>
                <a:ext cx="3822700" cy="12327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7238" name="Text Box 6">
            <a:extLst>
              <a:ext uri="{FF2B5EF4-FFF2-40B4-BE49-F238E27FC236}">
                <a16:creationId xmlns:a16="http://schemas.microsoft.com/office/drawing/2014/main" id="{C2540388-2DFD-24D5-7381-6FE9A06C8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628855"/>
            <a:ext cx="47402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Substitute </a:t>
            </a:r>
            <a:r>
              <a:rPr lang="en-US" altLang="en-US" i="1" dirty="0"/>
              <a:t>T(r)</a:t>
            </a:r>
            <a:r>
              <a:rPr lang="en-US" altLang="en-US" dirty="0"/>
              <a:t> &amp; </a:t>
            </a:r>
            <a:r>
              <a:rPr lang="en-US" altLang="en-US" i="1" dirty="0"/>
              <a:t>u</a:t>
            </a:r>
            <a:r>
              <a:rPr lang="en-US" altLang="en-US" dirty="0"/>
              <a:t> </a:t>
            </a:r>
            <a:r>
              <a:rPr lang="en-US" altLang="en-US" i="1" dirty="0"/>
              <a:t>(r)</a:t>
            </a:r>
            <a:r>
              <a:rPr lang="en-US" altLang="en-US" dirty="0"/>
              <a:t> and integrate to get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40503E3-0DC3-5684-B422-C3FAA19709D3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E2272B0-4E06-953F-FE24-5195BCB997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9A2D535-0233-8DDE-CD8A-7766907C58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FE2273D-554B-EF8C-D6C7-92F3D6DB5F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3D9DC3C-B708-1A23-C414-6C719F30E1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9E5A6A2-7C5F-A226-707B-C006E55C3C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EC42D0C-8C67-74A9-9981-F5445FA6ED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93792E6-168A-B708-3F7C-DB4DC9F88C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285097A-D9BA-7DEE-C4C2-746CDD1E1D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317B4C7-B284-1573-A00A-2BB8BDD87D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4CD20F5-E2E7-8670-A7D2-7FB3CF813B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36A5B5B-8424-F1DD-E507-778CA0338E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67AB6C2-603D-0BF1-EBA8-87CD79E6F3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D9D192E-4BE8-E8AC-DD22-2EFA55CE1D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1405FC5-934C-4E3A-E521-8CEFE26962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A8592E-7DCB-EFF1-AF16-095B99FB29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92C8365-18C8-33B0-C195-E869168E5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1EDDD995-F82B-DD32-011B-708247224BB0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381000"/>
            <a:ext cx="77724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Constant Heat Flux : Fully Developed Pipe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3E360359-8ED0-7D5F-81DB-EF2530F325C9}"/>
                  </a:ext>
                </a:extLst>
              </p:cNvPr>
              <p:cNvSpPr txBox="1"/>
              <p:nvPr/>
            </p:nvSpPr>
            <p:spPr bwMode="auto">
              <a:xfrm>
                <a:off x="5257800" y="5562600"/>
                <a:ext cx="3565525" cy="928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96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3E360359-8ED0-7D5F-81DB-EF2530F32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5562600"/>
                <a:ext cx="3565525" cy="9286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7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7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7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36" grpId="0"/>
      <p:bldP spid="607237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8258" name="Object 2">
                <a:extLst>
                  <a:ext uri="{FF2B5EF4-FFF2-40B4-BE49-F238E27FC236}">
                    <a16:creationId xmlns:a16="http://schemas.microsoft.com/office/drawing/2014/main" id="{24733932-F9F1-D1CE-BFA4-CD59EBD8911C}"/>
                  </a:ext>
                </a:extLst>
              </p:cNvPr>
              <p:cNvSpPr txBox="1"/>
              <p:nvPr/>
            </p:nvSpPr>
            <p:spPr bwMode="auto">
              <a:xfrm>
                <a:off x="465137" y="1308821"/>
                <a:ext cx="3565525" cy="928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96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8258" name="Object 2">
                <a:extLst>
                  <a:ext uri="{FF2B5EF4-FFF2-40B4-BE49-F238E27FC236}">
                    <a16:creationId xmlns:a16="http://schemas.microsoft.com/office/drawing/2014/main" id="{24733932-F9F1-D1CE-BFA4-CD59EBD891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5137" y="1308821"/>
                <a:ext cx="3565525" cy="9286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8259" name="Object 3">
                <a:extLst>
                  <a:ext uri="{FF2B5EF4-FFF2-40B4-BE49-F238E27FC236}">
                    <a16:creationId xmlns:a16="http://schemas.microsoft.com/office/drawing/2014/main" id="{085847AA-E19F-DACE-E917-72037650E912}"/>
                  </a:ext>
                </a:extLst>
              </p:cNvPr>
              <p:cNvSpPr txBox="1"/>
              <p:nvPr/>
            </p:nvSpPr>
            <p:spPr bwMode="auto">
              <a:xfrm>
                <a:off x="4546600" y="1281112"/>
                <a:ext cx="4673600" cy="928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8259" name="Object 3">
                <a:extLst>
                  <a:ext uri="{FF2B5EF4-FFF2-40B4-BE49-F238E27FC236}">
                    <a16:creationId xmlns:a16="http://schemas.microsoft.com/office/drawing/2014/main" id="{085847AA-E19F-DACE-E917-72037650E9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46600" y="1281112"/>
                <a:ext cx="4673600" cy="9286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8260" name="Group 4">
            <a:extLst>
              <a:ext uri="{FF2B5EF4-FFF2-40B4-BE49-F238E27FC236}">
                <a16:creationId xmlns:a16="http://schemas.microsoft.com/office/drawing/2014/main" id="{C5A0AAC1-70FE-5719-1496-94A91674B650}"/>
              </a:ext>
            </a:extLst>
          </p:cNvPr>
          <p:cNvGrpSpPr>
            <a:grpSpLocks/>
          </p:cNvGrpSpPr>
          <p:nvPr/>
        </p:nvGrpSpPr>
        <p:grpSpPr bwMode="auto">
          <a:xfrm>
            <a:off x="4770438" y="1852876"/>
            <a:ext cx="4114800" cy="2255838"/>
            <a:chOff x="2928" y="790"/>
            <a:chExt cx="2592" cy="1421"/>
          </a:xfrm>
        </p:grpSpPr>
        <p:sp>
          <p:nvSpPr>
            <p:cNvPr id="608261" name="Line 5">
              <a:extLst>
                <a:ext uri="{FF2B5EF4-FFF2-40B4-BE49-F238E27FC236}">
                  <a16:creationId xmlns:a16="http://schemas.microsoft.com/office/drawing/2014/main" id="{B7B290F1-CF43-B5CA-6621-C64DF03F7F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" y="1295"/>
              <a:ext cx="22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08262" name="Line 6">
              <a:extLst>
                <a:ext uri="{FF2B5EF4-FFF2-40B4-BE49-F238E27FC236}">
                  <a16:creationId xmlns:a16="http://schemas.microsoft.com/office/drawing/2014/main" id="{4315DF6D-FA6A-63AA-7CC4-9A00C7695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1872"/>
              <a:ext cx="22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08263" name="Line 7">
              <a:extLst>
                <a:ext uri="{FF2B5EF4-FFF2-40B4-BE49-F238E27FC236}">
                  <a16:creationId xmlns:a16="http://schemas.microsoft.com/office/drawing/2014/main" id="{30E21551-B927-77E7-79A3-BFA551A36C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1584"/>
              <a:ext cx="25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08264" name="Rectangle 8">
              <a:extLst>
                <a:ext uri="{FF2B5EF4-FFF2-40B4-BE49-F238E27FC236}">
                  <a16:creationId xmlns:a16="http://schemas.microsoft.com/office/drawing/2014/main" id="{D2082A58-0862-0D16-46B0-B34C82100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1296"/>
              <a:ext cx="336" cy="576"/>
            </a:xfrm>
            <a:prstGeom prst="rect">
              <a:avLst/>
            </a:prstGeom>
            <a:pattFill prst="pct25">
              <a:fgClr>
                <a:srgbClr val="FF99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8265" name="AutoShape 9">
              <a:extLst>
                <a:ext uri="{FF2B5EF4-FFF2-40B4-BE49-F238E27FC236}">
                  <a16:creationId xmlns:a16="http://schemas.microsoft.com/office/drawing/2014/main" id="{47531EA2-80A4-B2F8-BE46-7070C768F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912"/>
              <a:ext cx="96" cy="432"/>
            </a:xfrm>
            <a:prstGeom prst="downArrow">
              <a:avLst>
                <a:gd name="adj1" fmla="val 50000"/>
                <a:gd name="adj2" fmla="val 1125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8266" name="AutoShape 10">
              <a:extLst>
                <a:ext uri="{FF2B5EF4-FFF2-40B4-BE49-F238E27FC236}">
                  <a16:creationId xmlns:a16="http://schemas.microsoft.com/office/drawing/2014/main" id="{10D6C262-23E0-FAC6-BDDA-F2A2A5B6B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488"/>
              <a:ext cx="384" cy="144"/>
            </a:xfrm>
            <a:prstGeom prst="rightArrow">
              <a:avLst>
                <a:gd name="adj1" fmla="val 50000"/>
                <a:gd name="adj2" fmla="val 66667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8267" name="AutoShape 11">
              <a:extLst>
                <a:ext uri="{FF2B5EF4-FFF2-40B4-BE49-F238E27FC236}">
                  <a16:creationId xmlns:a16="http://schemas.microsoft.com/office/drawing/2014/main" id="{5EFFD131-6C43-2622-555B-FD7AFBECEA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536"/>
              <a:ext cx="336" cy="144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608268" name="Text Box 12">
              <a:extLst>
                <a:ext uri="{FF2B5EF4-FFF2-40B4-BE49-F238E27FC236}">
                  <a16:creationId xmlns:a16="http://schemas.microsoft.com/office/drawing/2014/main" id="{84FE865F-EF3B-C56E-2C51-45777ECE83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248"/>
              <a:ext cx="3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/>
                <a:t>T</a:t>
              </a:r>
              <a:r>
                <a:rPr lang="en-US" altLang="en-US" i="1" baseline="-25000"/>
                <a:t>m</a:t>
              </a:r>
              <a:endParaRPr lang="en-US" altLang="en-US" i="1"/>
            </a:p>
          </p:txBody>
        </p:sp>
        <p:sp>
          <p:nvSpPr>
            <p:cNvPr id="608269" name="Text Box 13">
              <a:extLst>
                <a:ext uri="{FF2B5EF4-FFF2-40B4-BE49-F238E27FC236}">
                  <a16:creationId xmlns:a16="http://schemas.microsoft.com/office/drawing/2014/main" id="{99638F06-462E-2FBC-B0A2-DE16CE6B16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1344"/>
              <a:ext cx="82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/>
                <a:t>T</a:t>
              </a:r>
              <a:r>
                <a:rPr lang="en-US" altLang="en-US" i="1" baseline="-25000" dirty="0"/>
                <a:t>m </a:t>
              </a:r>
              <a:r>
                <a:rPr lang="en-US" altLang="en-US" i="1" dirty="0"/>
                <a:t>+ </a:t>
              </a:r>
              <a:r>
                <a:rPr lang="en-US" altLang="en-US" i="1" dirty="0">
                  <a:sym typeface="Symbol" panose="05050102010706020507" pitchFamily="18" charset="2"/>
                </a:rPr>
                <a:t></a:t>
              </a:r>
              <a:r>
                <a:rPr lang="en-US" altLang="en-US" i="1" dirty="0"/>
                <a:t>T</a:t>
              </a:r>
              <a:r>
                <a:rPr lang="en-US" altLang="en-US" i="1" baseline="-25000" dirty="0"/>
                <a:t>m</a:t>
              </a:r>
              <a:endParaRPr lang="en-US" altLang="en-US" i="1" dirty="0"/>
            </a:p>
          </p:txBody>
        </p:sp>
        <p:sp>
          <p:nvSpPr>
            <p:cNvPr id="608270" name="Line 14">
              <a:extLst>
                <a:ext uri="{FF2B5EF4-FFF2-40B4-BE49-F238E27FC236}">
                  <a16:creationId xmlns:a16="http://schemas.microsoft.com/office/drawing/2014/main" id="{0E6209CC-D813-62DA-2542-24A0757A5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196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08271" name="Text Box 15">
              <a:extLst>
                <a:ext uri="{FF2B5EF4-FFF2-40B4-BE49-F238E27FC236}">
                  <a16:creationId xmlns:a16="http://schemas.microsoft.com/office/drawing/2014/main" id="{3E624B08-89BF-4929-923D-E2D7EB5DAB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1920"/>
              <a:ext cx="309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>
                  <a:sym typeface="Symbol" panose="05050102010706020507" pitchFamily="18" charset="2"/>
                </a:rPr>
                <a:t></a:t>
              </a:r>
              <a:r>
                <a:rPr lang="en-US" altLang="en-US" i="1" dirty="0"/>
                <a:t>x</a:t>
              </a:r>
            </a:p>
          </p:txBody>
        </p:sp>
        <p:sp>
          <p:nvSpPr>
            <p:cNvPr id="608272" name="Text Box 16">
              <a:extLst>
                <a:ext uri="{FF2B5EF4-FFF2-40B4-BE49-F238E27FC236}">
                  <a16:creationId xmlns:a16="http://schemas.microsoft.com/office/drawing/2014/main" id="{1E1074BE-86D0-4A90-CE85-1B1CDE419D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8" y="790"/>
              <a:ext cx="3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latin typeface="Symbol" panose="05050102010706020507" pitchFamily="18" charset="2"/>
                </a:rPr>
                <a:t>d</a:t>
              </a:r>
              <a:r>
                <a:rPr lang="en-US" altLang="en-US" i="1"/>
                <a:t>q</a:t>
              </a:r>
              <a:endParaRPr lang="en-US" altLang="en-US" i="1">
                <a:latin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8273" name="Object 17">
                <a:extLst>
                  <a:ext uri="{FF2B5EF4-FFF2-40B4-BE49-F238E27FC236}">
                    <a16:creationId xmlns:a16="http://schemas.microsoft.com/office/drawing/2014/main" id="{63179768-C8E9-A64C-81A6-9EEFCEADDFB8}"/>
                  </a:ext>
                </a:extLst>
              </p:cNvPr>
              <p:cNvSpPr txBox="1"/>
              <p:nvPr/>
            </p:nvSpPr>
            <p:spPr bwMode="auto">
              <a:xfrm>
                <a:off x="352570" y="3856038"/>
                <a:ext cx="5884862" cy="638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8273" name="Object 17">
                <a:extLst>
                  <a:ext uri="{FF2B5EF4-FFF2-40B4-BE49-F238E27FC236}">
                    <a16:creationId xmlns:a16="http://schemas.microsoft.com/office/drawing/2014/main" id="{63179768-C8E9-A64C-81A6-9EEFCEADD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570" y="3856038"/>
                <a:ext cx="5884862" cy="638175"/>
              </a:xfrm>
              <a:prstGeom prst="rect">
                <a:avLst/>
              </a:prstGeom>
              <a:blipFill>
                <a:blip r:embed="rId4"/>
                <a:stretch>
                  <a:fillRect l="-103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8274" name="Object 18">
                <a:extLst>
                  <a:ext uri="{FF2B5EF4-FFF2-40B4-BE49-F238E27FC236}">
                    <a16:creationId xmlns:a16="http://schemas.microsoft.com/office/drawing/2014/main" id="{53EE4F88-C502-86F5-E4AD-0D3408784C12}"/>
                  </a:ext>
                </a:extLst>
              </p:cNvPr>
              <p:cNvSpPr txBox="1"/>
              <p:nvPr/>
            </p:nvSpPr>
            <p:spPr bwMode="auto">
              <a:xfrm>
                <a:off x="1481859" y="4490171"/>
                <a:ext cx="3767138" cy="1141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8274" name="Object 18">
                <a:extLst>
                  <a:ext uri="{FF2B5EF4-FFF2-40B4-BE49-F238E27FC236}">
                    <a16:creationId xmlns:a16="http://schemas.microsoft.com/office/drawing/2014/main" id="{53EE4F88-C502-86F5-E4AD-0D3408784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1859" y="4490171"/>
                <a:ext cx="3767138" cy="11414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D420CE8-3F4B-797F-4388-838820DB027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C590111-91C2-791A-B1F8-0134EB6395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0C4ECC5-2582-4D24-AD32-360C5FA77F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5D60502-7780-39ED-1974-5E30AAFAA3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A0FA1FA-008E-A251-31F5-E3EA9065D8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C0AE2EA-589D-4529-CA6F-5E22F7BF5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0D509A0-E398-122F-A837-EF68685D0B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60F4CAF-8177-F7A1-3D7C-3E7CCC7BAC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09509F6-F30C-AA3B-15ED-8D32C3AB45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2A3B404-95BF-A94F-D1B3-DD02C0A069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2F3E300-D591-958B-1D55-9D1D047BE6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A21B127-C790-DEB9-F2A4-5F794B7304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BFE1363-5AE0-063F-ECCE-C3A3B5E4CA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EDEBD1F-7041-3C95-3121-F07CA90C5A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4524143-8D77-19B4-7167-63544A4D9D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C6AFB2F-DE07-5B3C-BB57-1AE2F7BF5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79D77B-E652-E556-E9C6-5D63AFA332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34653DDD-ED44-EFF6-82A7-1CFB1AAF0DD0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222251"/>
            <a:ext cx="6894135" cy="92074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Constant Heat Flux : Infinitesimal Length of A Fully Developed Pipe Flow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694F70-FC25-E775-397A-B94A15DBB455}"/>
              </a:ext>
            </a:extLst>
          </p:cNvPr>
          <p:cNvSpPr txBox="1"/>
          <p:nvPr/>
        </p:nvSpPr>
        <p:spPr>
          <a:xfrm>
            <a:off x="250414" y="2220530"/>
            <a:ext cx="5426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 law for an infinitesimal fluid volume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E2AE638C-EAA2-4B12-1B6E-17DF2896A24F}"/>
                  </a:ext>
                </a:extLst>
              </p:cNvPr>
              <p:cNvSpPr txBox="1"/>
              <p:nvPr/>
            </p:nvSpPr>
            <p:spPr bwMode="auto">
              <a:xfrm>
                <a:off x="1437843" y="5507945"/>
                <a:ext cx="4946650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𝜌𝜋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E2AE638C-EAA2-4B12-1B6E-17DF2896A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37843" y="5507945"/>
                <a:ext cx="4946650" cy="1041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8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8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8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0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8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8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08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8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8258" grpId="0"/>
      <p:bldP spid="608259" grpId="0"/>
      <p:bldP spid="608273" grpId="0"/>
      <p:bldP spid="608274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9283" name="Object 3">
                <a:extLst>
                  <a:ext uri="{FF2B5EF4-FFF2-40B4-BE49-F238E27FC236}">
                    <a16:creationId xmlns:a16="http://schemas.microsoft.com/office/drawing/2014/main" id="{7D36AFFF-B12F-F1DA-4821-E59CA429A066}"/>
                  </a:ext>
                </a:extLst>
              </p:cNvPr>
              <p:cNvSpPr txBox="1"/>
              <p:nvPr/>
            </p:nvSpPr>
            <p:spPr bwMode="auto">
              <a:xfrm>
                <a:off x="726281" y="1511300"/>
                <a:ext cx="302895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3" name="Object 3">
                <a:extLst>
                  <a:ext uri="{FF2B5EF4-FFF2-40B4-BE49-F238E27FC236}">
                    <a16:creationId xmlns:a16="http://schemas.microsoft.com/office/drawing/2014/main" id="{7D36AFFF-B12F-F1DA-4821-E59CA429A0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281" y="1511300"/>
                <a:ext cx="3028950" cy="1143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284" name="Object 4">
                <a:extLst>
                  <a:ext uri="{FF2B5EF4-FFF2-40B4-BE49-F238E27FC236}">
                    <a16:creationId xmlns:a16="http://schemas.microsoft.com/office/drawing/2014/main" id="{94B0D578-2571-DE4C-3579-7C507A5B97AE}"/>
                  </a:ext>
                </a:extLst>
              </p:cNvPr>
              <p:cNvSpPr txBox="1"/>
              <p:nvPr/>
            </p:nvSpPr>
            <p:spPr bwMode="auto">
              <a:xfrm>
                <a:off x="5107782" y="1431972"/>
                <a:ext cx="2906712" cy="928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′′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09284" name="Object 4">
                <a:extLst>
                  <a:ext uri="{FF2B5EF4-FFF2-40B4-BE49-F238E27FC236}">
                    <a16:creationId xmlns:a16="http://schemas.microsoft.com/office/drawing/2014/main" id="{94B0D578-2571-DE4C-3579-7C507A5B9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7782" y="1431972"/>
                <a:ext cx="2906712" cy="9286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285" name="Object 5">
                <a:extLst>
                  <a:ext uri="{FF2B5EF4-FFF2-40B4-BE49-F238E27FC236}">
                    <a16:creationId xmlns:a16="http://schemas.microsoft.com/office/drawing/2014/main" id="{04D69E5D-8C80-60A3-55E6-9FDEF495D4BC}"/>
                  </a:ext>
                </a:extLst>
              </p:cNvPr>
              <p:cNvSpPr txBox="1"/>
              <p:nvPr/>
            </p:nvSpPr>
            <p:spPr bwMode="auto">
              <a:xfrm>
                <a:off x="3123768" y="2780683"/>
                <a:ext cx="2127250" cy="989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09285" name="Object 5">
                <a:extLst>
                  <a:ext uri="{FF2B5EF4-FFF2-40B4-BE49-F238E27FC236}">
                    <a16:creationId xmlns:a16="http://schemas.microsoft.com/office/drawing/2014/main" id="{04D69E5D-8C80-60A3-55E6-9FDEF495D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23768" y="2780683"/>
                <a:ext cx="2127250" cy="989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286" name="Object 6">
                <a:extLst>
                  <a:ext uri="{FF2B5EF4-FFF2-40B4-BE49-F238E27FC236}">
                    <a16:creationId xmlns:a16="http://schemas.microsoft.com/office/drawing/2014/main" id="{A0F44D43-E364-5BD4-70E4-399E51523C27}"/>
                  </a:ext>
                </a:extLst>
              </p:cNvPr>
              <p:cNvSpPr txBox="1"/>
              <p:nvPr/>
            </p:nvSpPr>
            <p:spPr bwMode="auto">
              <a:xfrm>
                <a:off x="892968" y="4130465"/>
                <a:ext cx="2695575" cy="989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6" name="Object 6">
                <a:extLst>
                  <a:ext uri="{FF2B5EF4-FFF2-40B4-BE49-F238E27FC236}">
                    <a16:creationId xmlns:a16="http://schemas.microsoft.com/office/drawing/2014/main" id="{A0F44D43-E364-5BD4-70E4-399E51523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2968" y="4130465"/>
                <a:ext cx="2695575" cy="9890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287" name="Object 7">
                <a:extLst>
                  <a:ext uri="{FF2B5EF4-FFF2-40B4-BE49-F238E27FC236}">
                    <a16:creationId xmlns:a16="http://schemas.microsoft.com/office/drawing/2014/main" id="{2BFD802A-0048-E1B3-2A6A-1D6615E37877}"/>
                  </a:ext>
                </a:extLst>
              </p:cNvPr>
              <p:cNvSpPr txBox="1"/>
              <p:nvPr/>
            </p:nvSpPr>
            <p:spPr bwMode="auto">
              <a:xfrm>
                <a:off x="5138521" y="3909846"/>
                <a:ext cx="1990726" cy="989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7" name="Object 7">
                <a:extLst>
                  <a:ext uri="{FF2B5EF4-FFF2-40B4-BE49-F238E27FC236}">
                    <a16:creationId xmlns:a16="http://schemas.microsoft.com/office/drawing/2014/main" id="{2BFD802A-0048-E1B3-2A6A-1D6615E37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38521" y="3909846"/>
                <a:ext cx="1990726" cy="9890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288" name="Object 8">
                <a:extLst>
                  <a:ext uri="{FF2B5EF4-FFF2-40B4-BE49-F238E27FC236}">
                    <a16:creationId xmlns:a16="http://schemas.microsoft.com/office/drawing/2014/main" id="{BAACB6EA-FF6D-A024-57FD-2A56C91AB020}"/>
                  </a:ext>
                </a:extLst>
              </p:cNvPr>
              <p:cNvSpPr txBox="1"/>
              <p:nvPr/>
            </p:nvSpPr>
            <p:spPr bwMode="auto">
              <a:xfrm>
                <a:off x="1899048" y="5358888"/>
                <a:ext cx="1738313" cy="928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8" name="Object 8">
                <a:extLst>
                  <a:ext uri="{FF2B5EF4-FFF2-40B4-BE49-F238E27FC236}">
                    <a16:creationId xmlns:a16="http://schemas.microsoft.com/office/drawing/2014/main" id="{BAACB6EA-FF6D-A024-57FD-2A56C91AB0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9048" y="5358888"/>
                <a:ext cx="1738313" cy="9286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9289" name="Object 9">
                <a:extLst>
                  <a:ext uri="{FF2B5EF4-FFF2-40B4-BE49-F238E27FC236}">
                    <a16:creationId xmlns:a16="http://schemas.microsoft.com/office/drawing/2014/main" id="{8BEDC2B6-88C4-A338-51DA-3613117015DB}"/>
                  </a:ext>
                </a:extLst>
              </p:cNvPr>
              <p:cNvSpPr txBox="1"/>
              <p:nvPr/>
            </p:nvSpPr>
            <p:spPr bwMode="auto">
              <a:xfrm>
                <a:off x="5107782" y="5381979"/>
                <a:ext cx="2697163" cy="928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48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364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9289" name="Object 9">
                <a:extLst>
                  <a:ext uri="{FF2B5EF4-FFF2-40B4-BE49-F238E27FC236}">
                    <a16:creationId xmlns:a16="http://schemas.microsoft.com/office/drawing/2014/main" id="{8BEDC2B6-88C4-A338-51DA-361311701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7782" y="5381979"/>
                <a:ext cx="2697163" cy="9286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3ADC4C2C-C09F-3CB3-39AD-A6FB2D29BB5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CDA441A-76B3-DC2E-929C-4BE5D5E478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3742C4A-EBB3-3C27-70F2-8B06D1181A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7548E81-1D88-D1C3-9EB0-36F797DAFE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F9EDCAE-2E34-4176-AD72-855D7F5250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F909606-B93C-AA58-F96F-3A5D37E142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45FD862-9E5E-B488-6F14-0547A19A90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12B9445-9A77-5E30-E5B4-86CA8229A2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819A108-7AD9-DE03-AC85-5877E40F22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4ABAE9F-8BE9-EAA8-7412-BE34B5665E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1E538E5-F3A0-04E2-0E93-872887418D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A9B73EF-48ED-69E9-FB92-2CEAB46B8C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0909B53-C0CD-E4FA-2329-3CB1D383D6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E0B3CC9-5F4C-1690-3E79-DD11EF8B9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1F5B939-CF35-9AC5-D9E4-AB2B61DF86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921EFB0-D143-BD2A-859E-3E71D3AEE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D543B54-0717-DF1A-72EF-B6E27014D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Rectangle 2">
            <a:extLst>
              <a:ext uri="{FF2B5EF4-FFF2-40B4-BE49-F238E27FC236}">
                <a16:creationId xmlns:a16="http://schemas.microsoft.com/office/drawing/2014/main" id="{77F8D74C-5D30-6AD2-69EA-43574A7293A2}"/>
              </a:ext>
            </a:extLst>
          </p:cNvPr>
          <p:cNvSpPr txBox="1">
            <a:spLocks noChangeArrowheads="1"/>
          </p:cNvSpPr>
          <p:nvPr/>
        </p:nvSpPr>
        <p:spPr>
          <a:xfrm>
            <a:off x="553660" y="194882"/>
            <a:ext cx="6781800" cy="9056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Nusselt’s Confluence of HT into Thermodynamics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9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9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9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9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9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9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9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3" grpId="0"/>
      <p:bldP spid="609284" grpId="0"/>
      <p:bldP spid="609285" grpId="0"/>
      <p:bldP spid="609286" grpId="0"/>
      <p:bldP spid="609287" grpId="0"/>
      <p:bldP spid="609288" grpId="0"/>
      <p:bldP spid="6092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5186" name="Object 2">
                <a:extLst>
                  <a:ext uri="{FF2B5EF4-FFF2-40B4-BE49-F238E27FC236}">
                    <a16:creationId xmlns:a16="http://schemas.microsoft.com/office/drawing/2014/main" id="{B65BBF91-9BCA-7685-5C69-538C4B48356F}"/>
                  </a:ext>
                </a:extLst>
              </p:cNvPr>
              <p:cNvSpPr txBox="1"/>
              <p:nvPr/>
            </p:nvSpPr>
            <p:spPr bwMode="auto">
              <a:xfrm>
                <a:off x="2704114" y="1377247"/>
                <a:ext cx="4267200" cy="138241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5186" name="Object 2">
                <a:extLst>
                  <a:ext uri="{FF2B5EF4-FFF2-40B4-BE49-F238E27FC236}">
                    <a16:creationId xmlns:a16="http://schemas.microsoft.com/office/drawing/2014/main" id="{B65BBF91-9BCA-7685-5C69-538C4B483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04114" y="1377247"/>
                <a:ext cx="4267200" cy="13824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DA24D5F-46C8-448C-0C4B-20B6721F611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843A311-D7A2-1BCE-71BC-16963F3D55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6B4BBE0-3468-D173-C6C8-6A25ECF7E2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1F6BCF3-6A1F-877D-7941-1783C0CD4B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BC9294D-524A-D159-945E-6BA5BE12E6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E75F192-6046-23A5-90F2-3BBB5F03B4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B2F07DD-843B-861D-042C-3AA170E911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0D7161C-C29A-EA15-B6DB-DE9B9B9C67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04AB0B2-96E4-F983-B6F1-7546F2253D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9567AF3-05AD-6145-29A7-7D2568788B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1DFC098-8664-A74E-6426-B0EE2329AB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E309FC2-4916-D6A1-FA35-6CD7B24F2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125E8A0-081E-5AF0-CA7A-47B4524D7F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549F051-D1AE-BCEA-F05D-C9D0F8BC9C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4181185-D35A-E421-2709-418E79F773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3C98AAA-9EDA-07B6-08BC-3B6F5DB5D5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771C80-DE8E-763C-C9FF-7E941E8826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5A8F601B-A8A3-32BC-103B-EE91CCFDB1A8}"/>
              </a:ext>
            </a:extLst>
          </p:cNvPr>
          <p:cNvSpPr txBox="1">
            <a:spLocks noChangeArrowheads="1"/>
          </p:cNvSpPr>
          <p:nvPr/>
        </p:nvSpPr>
        <p:spPr>
          <a:xfrm>
            <a:off x="208340" y="152400"/>
            <a:ext cx="7411660" cy="8723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Thermally Developed Pipe Flow: Constant Wall Temperature</a:t>
            </a: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4A1FAD96-9988-BBBB-CC1B-A809087EF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6" y="2649926"/>
            <a:ext cx="300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5379CC5D-18A7-6D77-BAB1-638C916C4CE8}"/>
                  </a:ext>
                </a:extLst>
              </p:cNvPr>
              <p:cNvSpPr txBox="1"/>
              <p:nvPr/>
            </p:nvSpPr>
            <p:spPr bwMode="auto">
              <a:xfrm>
                <a:off x="3606800" y="2701163"/>
                <a:ext cx="4267199" cy="5754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𝑐𝑜𝑛</m:t>
                      </m:r>
                      <m:r>
                        <m:rPr>
                          <m:nor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stant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Object 5">
                <a:extLst>
                  <a:ext uri="{FF2B5EF4-FFF2-40B4-BE49-F238E27FC236}">
                    <a16:creationId xmlns:a16="http://schemas.microsoft.com/office/drawing/2014/main" id="{5379CC5D-18A7-6D77-BAB1-638C916C4C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06800" y="2701163"/>
                <a:ext cx="4267199" cy="575437"/>
              </a:xfrm>
              <a:prstGeom prst="rect">
                <a:avLst/>
              </a:prstGeom>
              <a:blipFill>
                <a:blip r:embed="rId4"/>
                <a:stretch>
                  <a:fillRect l="-42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02F2DA25-0BF2-A52A-7C93-CD4DC592D288}"/>
                  </a:ext>
                </a:extLst>
              </p:cNvPr>
              <p:cNvSpPr txBox="1"/>
              <p:nvPr/>
            </p:nvSpPr>
            <p:spPr bwMode="auto">
              <a:xfrm>
                <a:off x="3429001" y="3488126"/>
                <a:ext cx="2413000" cy="787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at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02F2DA25-0BF2-A52A-7C93-CD4DC592D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1" y="3488126"/>
                <a:ext cx="2413000" cy="787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 Box 7">
            <a:extLst>
              <a:ext uri="{FF2B5EF4-FFF2-40B4-BE49-F238E27FC236}">
                <a16:creationId xmlns:a16="http://schemas.microsoft.com/office/drawing/2014/main" id="{DB2B0D77-5611-149B-A49C-38F9BA618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6" y="4478726"/>
            <a:ext cx="5219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For hydrodynamically developed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8">
                <a:extLst>
                  <a:ext uri="{FF2B5EF4-FFF2-40B4-BE49-F238E27FC236}">
                    <a16:creationId xmlns:a16="http://schemas.microsoft.com/office/drawing/2014/main" id="{B97B1803-6ECF-A829-5C3C-EED29463EA6E}"/>
                  </a:ext>
                </a:extLst>
              </p:cNvPr>
              <p:cNvSpPr txBox="1"/>
              <p:nvPr/>
            </p:nvSpPr>
            <p:spPr bwMode="auto">
              <a:xfrm>
                <a:off x="3887667" y="4965221"/>
                <a:ext cx="3579933" cy="1054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acc>
                        <m:accPr>
                          <m:chr m:val="̅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8">
                <a:extLst>
                  <a:ext uri="{FF2B5EF4-FFF2-40B4-BE49-F238E27FC236}">
                    <a16:creationId xmlns:a16="http://schemas.microsoft.com/office/drawing/2014/main" id="{B97B1803-6ECF-A829-5C3C-EED29463E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7667" y="4965221"/>
                <a:ext cx="3579933" cy="10545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261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5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5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186" grpId="0"/>
      <p:bldP spid="20" grpId="0"/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58082" name="Object 2">
                <a:extLst>
                  <a:ext uri="{FF2B5EF4-FFF2-40B4-BE49-F238E27FC236}">
                    <a16:creationId xmlns:a16="http://schemas.microsoft.com/office/drawing/2014/main" id="{D8B4D2EB-B4BA-F47D-D780-5C128394744C}"/>
                  </a:ext>
                </a:extLst>
              </p:cNvPr>
              <p:cNvSpPr txBox="1"/>
              <p:nvPr/>
            </p:nvSpPr>
            <p:spPr bwMode="auto">
              <a:xfrm>
                <a:off x="2209800" y="3248025"/>
                <a:ext cx="4910138" cy="638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58082" name="Object 2">
                <a:extLst>
                  <a:ext uri="{FF2B5EF4-FFF2-40B4-BE49-F238E27FC236}">
                    <a16:creationId xmlns:a16="http://schemas.microsoft.com/office/drawing/2014/main" id="{D8B4D2EB-B4BA-F47D-D780-5C1283947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9800" y="3248025"/>
                <a:ext cx="4910138" cy="638175"/>
              </a:xfrm>
              <a:prstGeom prst="rect">
                <a:avLst/>
              </a:prstGeom>
              <a:blipFill>
                <a:blip r:embed="rId3"/>
                <a:stretch>
                  <a:fillRect l="-37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8083" name="Object 3">
                <a:extLst>
                  <a:ext uri="{FF2B5EF4-FFF2-40B4-BE49-F238E27FC236}">
                    <a16:creationId xmlns:a16="http://schemas.microsoft.com/office/drawing/2014/main" id="{E5AA5EFA-25B8-B843-1651-8A04D7994688}"/>
                  </a:ext>
                </a:extLst>
              </p:cNvPr>
              <p:cNvSpPr txBox="1"/>
              <p:nvPr/>
            </p:nvSpPr>
            <p:spPr bwMode="auto">
              <a:xfrm>
                <a:off x="735012" y="3854450"/>
                <a:ext cx="3227388" cy="1174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58083" name="Object 3">
                <a:extLst>
                  <a:ext uri="{FF2B5EF4-FFF2-40B4-BE49-F238E27FC236}">
                    <a16:creationId xmlns:a16="http://schemas.microsoft.com/office/drawing/2014/main" id="{E5AA5EFA-25B8-B843-1651-8A04D7994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012" y="3854450"/>
                <a:ext cx="3227388" cy="1174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8084" name="Object 4">
                <a:extLst>
                  <a:ext uri="{FF2B5EF4-FFF2-40B4-BE49-F238E27FC236}">
                    <a16:creationId xmlns:a16="http://schemas.microsoft.com/office/drawing/2014/main" id="{BEF17A2B-E993-7042-4339-BC7FEF28DC10}"/>
                  </a:ext>
                </a:extLst>
              </p:cNvPr>
              <p:cNvSpPr txBox="1"/>
              <p:nvPr/>
            </p:nvSpPr>
            <p:spPr bwMode="auto">
              <a:xfrm>
                <a:off x="4267200" y="3930650"/>
                <a:ext cx="3765550" cy="1174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58084" name="Object 4">
                <a:extLst>
                  <a:ext uri="{FF2B5EF4-FFF2-40B4-BE49-F238E27FC236}">
                    <a16:creationId xmlns:a16="http://schemas.microsoft.com/office/drawing/2014/main" id="{BEF17A2B-E993-7042-4339-BC7FEF28D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3930650"/>
                <a:ext cx="3765550" cy="11747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8085" name="Text Box 5">
            <a:extLst>
              <a:ext uri="{FF2B5EF4-FFF2-40B4-BE49-F238E27FC236}">
                <a16:creationId xmlns:a16="http://schemas.microsoft.com/office/drawing/2014/main" id="{BBEFD10D-B384-737D-C97A-E8469A8A0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131" y="4785001"/>
            <a:ext cx="80168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Integrating from </a:t>
            </a:r>
            <a:r>
              <a:rPr lang="en-US" altLang="en-US" i="1" dirty="0"/>
              <a:t>x=0</a:t>
            </a:r>
            <a:r>
              <a:rPr lang="en-US" altLang="en-US" dirty="0"/>
              <a:t> (in Developed flow regime) to </a:t>
            </a:r>
            <a:r>
              <a:rPr lang="en-US" altLang="en-US" i="1" dirty="0"/>
              <a:t>x = L</a:t>
            </a:r>
            <a:r>
              <a:rPr lang="en-US" altLang="en-US" dirty="0"/>
              <a:t>  (</a:t>
            </a:r>
            <a:r>
              <a:rPr lang="en-US" altLang="en-US" i="1" dirty="0"/>
              <a:t>T</a:t>
            </a:r>
            <a:r>
              <a:rPr lang="en-US" altLang="en-US" i="1" baseline="-25000" dirty="0"/>
              <a:t>m</a:t>
            </a:r>
            <a:r>
              <a:rPr lang="en-US" altLang="en-US" i="1" dirty="0"/>
              <a:t> = </a:t>
            </a:r>
            <a:r>
              <a:rPr lang="en-US" altLang="en-US" i="1" dirty="0" err="1"/>
              <a:t>T</a:t>
            </a:r>
            <a:r>
              <a:rPr lang="en-US" altLang="en-US" i="1" baseline="-25000" dirty="0" err="1"/>
              <a:t>m,o</a:t>
            </a:r>
            <a:r>
              <a:rPr lang="en-US" altLang="en-US" dirty="0"/>
              <a:t>) :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8086" name="Object 6">
                <a:extLst>
                  <a:ext uri="{FF2B5EF4-FFF2-40B4-BE49-F238E27FC236}">
                    <a16:creationId xmlns:a16="http://schemas.microsoft.com/office/drawing/2014/main" id="{6AA55E5E-D440-766C-13FB-FDA1A4BB6CC0}"/>
                  </a:ext>
                </a:extLst>
              </p:cNvPr>
              <p:cNvSpPr txBox="1"/>
              <p:nvPr/>
            </p:nvSpPr>
            <p:spPr bwMode="auto">
              <a:xfrm>
                <a:off x="3211945" y="5308601"/>
                <a:ext cx="4706938" cy="1374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  <m:e/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58086" name="Object 6">
                <a:extLst>
                  <a:ext uri="{FF2B5EF4-FFF2-40B4-BE49-F238E27FC236}">
                    <a16:creationId xmlns:a16="http://schemas.microsoft.com/office/drawing/2014/main" id="{6AA55E5E-D440-766C-13FB-FDA1A4BB6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1945" y="5308601"/>
                <a:ext cx="4706938" cy="137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8087" name="Text Box 7">
            <a:extLst>
              <a:ext uri="{FF2B5EF4-FFF2-40B4-BE49-F238E27FC236}">
                <a16:creationId xmlns:a16="http://schemas.microsoft.com/office/drawing/2014/main" id="{8689DCDA-1995-73D0-AFFF-96A75B1E4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43000"/>
            <a:ext cx="3565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/>
              <a:t>For a small control volume:</a:t>
            </a:r>
          </a:p>
        </p:txBody>
      </p:sp>
      <p:sp>
        <p:nvSpPr>
          <p:cNvPr id="558088" name="Rectangle 8">
            <a:extLst>
              <a:ext uri="{FF2B5EF4-FFF2-40B4-BE49-F238E27FC236}">
                <a16:creationId xmlns:a16="http://schemas.microsoft.com/office/drawing/2014/main" id="{6DAEFA4A-2E18-5438-93D9-EBEBEE4D27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28600"/>
            <a:ext cx="7440612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</a:rPr>
              <a:t>Fully Developed Pipe Flow : Constant Surface Temperature heating or cooling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F5657FF-0176-8C70-DEB8-D4B1402EC3D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A51F45A-ED41-9EA0-7A5E-2ED6D25F2F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2F68476-AEF7-1203-AF56-83B1864150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FE82542-5AD3-1CB5-DAD2-1995445F50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9F3481D-7639-1D8C-2F08-00D4F19A8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4C13BAA-4390-79F2-1220-38561B2275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535CBE9-AEA6-0DF2-6BD7-9989DFAF3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D1C8A51-9D69-C945-DD7A-BDAFED1F8F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690E574-1DC3-27A5-C7A2-2D4A448C6B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4F6BFC7-5682-6343-AFC3-7BA7DA7E70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7C90189-ED5D-79D6-19BB-5119185555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655B8B8-7857-CBC7-6EFB-2ED1F134E4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EDEA46C-7916-94AB-63FA-BC2BC9D64A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5749EEA-2640-CA9C-A8A3-C534CD8B23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AC18D04-0D7C-4FA2-0BF1-ECC335235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5868B5-14A7-9C20-CA12-469C759DCB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A9ED4A-CD5A-0F36-3C5E-8F2276AE16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4">
            <a:extLst>
              <a:ext uri="{FF2B5EF4-FFF2-40B4-BE49-F238E27FC236}">
                <a16:creationId xmlns:a16="http://schemas.microsoft.com/office/drawing/2014/main" id="{DB6308AE-A59E-89EF-DDEA-CA8F84EF39CE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1143000"/>
            <a:ext cx="4114800" cy="2251075"/>
            <a:chOff x="2928" y="790"/>
            <a:chExt cx="2592" cy="1418"/>
          </a:xfrm>
        </p:grpSpPr>
        <p:sp>
          <p:nvSpPr>
            <p:cNvPr id="20" name="Line 5">
              <a:extLst>
                <a:ext uri="{FF2B5EF4-FFF2-40B4-BE49-F238E27FC236}">
                  <a16:creationId xmlns:a16="http://schemas.microsoft.com/office/drawing/2014/main" id="{29E7A040-D096-04C6-BDC9-65EFDA212D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4" y="1295"/>
              <a:ext cx="22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" name="Line 6">
              <a:extLst>
                <a:ext uri="{FF2B5EF4-FFF2-40B4-BE49-F238E27FC236}">
                  <a16:creationId xmlns:a16="http://schemas.microsoft.com/office/drawing/2014/main" id="{439134DF-8C65-5FD3-8239-449143C86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1872"/>
              <a:ext cx="220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" name="Line 7">
              <a:extLst>
                <a:ext uri="{FF2B5EF4-FFF2-40B4-BE49-F238E27FC236}">
                  <a16:creationId xmlns:a16="http://schemas.microsoft.com/office/drawing/2014/main" id="{45C6B21E-7AE2-817A-6FB3-6090CE045F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1584"/>
              <a:ext cx="25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" name="Rectangle 8">
              <a:extLst>
                <a:ext uri="{FF2B5EF4-FFF2-40B4-BE49-F238E27FC236}">
                  <a16:creationId xmlns:a16="http://schemas.microsoft.com/office/drawing/2014/main" id="{68ACA329-8866-E2B4-0402-1E12A8E8C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1296"/>
              <a:ext cx="336" cy="576"/>
            </a:xfrm>
            <a:prstGeom prst="rect">
              <a:avLst/>
            </a:prstGeom>
            <a:pattFill prst="pct25">
              <a:fgClr>
                <a:srgbClr val="FF9900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4" name="AutoShape 9">
              <a:extLst>
                <a:ext uri="{FF2B5EF4-FFF2-40B4-BE49-F238E27FC236}">
                  <a16:creationId xmlns:a16="http://schemas.microsoft.com/office/drawing/2014/main" id="{432265EE-B90B-421D-93D7-F64F91B37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2" y="912"/>
              <a:ext cx="96" cy="432"/>
            </a:xfrm>
            <a:prstGeom prst="downArrow">
              <a:avLst>
                <a:gd name="adj1" fmla="val 50000"/>
                <a:gd name="adj2" fmla="val 1125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5" name="AutoShape 10">
              <a:extLst>
                <a:ext uri="{FF2B5EF4-FFF2-40B4-BE49-F238E27FC236}">
                  <a16:creationId xmlns:a16="http://schemas.microsoft.com/office/drawing/2014/main" id="{3F04A50B-F30F-FC15-C336-8C2947DF9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488"/>
              <a:ext cx="384" cy="144"/>
            </a:xfrm>
            <a:prstGeom prst="rightArrow">
              <a:avLst>
                <a:gd name="adj1" fmla="val 50000"/>
                <a:gd name="adj2" fmla="val 66667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6" name="AutoShape 11">
              <a:extLst>
                <a:ext uri="{FF2B5EF4-FFF2-40B4-BE49-F238E27FC236}">
                  <a16:creationId xmlns:a16="http://schemas.microsoft.com/office/drawing/2014/main" id="{3B9B36E2-427F-40B5-04E1-A659B8631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536"/>
              <a:ext cx="336" cy="144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7" name="Text Box 12">
              <a:extLst>
                <a:ext uri="{FF2B5EF4-FFF2-40B4-BE49-F238E27FC236}">
                  <a16:creationId xmlns:a16="http://schemas.microsoft.com/office/drawing/2014/main" id="{CE9638B5-015A-822E-9B0E-8BD4F5F9E7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248"/>
              <a:ext cx="33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/>
                <a:t>T</a:t>
              </a:r>
              <a:r>
                <a:rPr lang="en-US" altLang="en-US" i="1" baseline="-25000"/>
                <a:t>m</a:t>
              </a:r>
              <a:endParaRPr lang="en-US" altLang="en-US" i="1"/>
            </a:p>
          </p:txBody>
        </p:sp>
        <p:sp>
          <p:nvSpPr>
            <p:cNvPr id="28" name="Text Box 13">
              <a:extLst>
                <a:ext uri="{FF2B5EF4-FFF2-40B4-BE49-F238E27FC236}">
                  <a16:creationId xmlns:a16="http://schemas.microsoft.com/office/drawing/2014/main" id="{3572998D-BC27-ECCF-C53F-F0BE7498B1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1344"/>
              <a:ext cx="8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/>
                <a:t>T</a:t>
              </a:r>
              <a:r>
                <a:rPr lang="en-US" altLang="en-US" i="1" baseline="-25000"/>
                <a:t>m </a:t>
              </a:r>
              <a:r>
                <a:rPr lang="en-US" altLang="en-US" i="1"/>
                <a:t>+ dT</a:t>
              </a:r>
              <a:r>
                <a:rPr lang="en-US" altLang="en-US" i="1" baseline="-25000"/>
                <a:t>m</a:t>
              </a:r>
              <a:endParaRPr lang="en-US" altLang="en-US" i="1"/>
            </a:p>
          </p:txBody>
        </p:sp>
        <p:sp>
          <p:nvSpPr>
            <p:cNvPr id="29" name="Line 14">
              <a:extLst>
                <a:ext uri="{FF2B5EF4-FFF2-40B4-BE49-F238E27FC236}">
                  <a16:creationId xmlns:a16="http://schemas.microsoft.com/office/drawing/2014/main" id="{0828F3D7-C741-EBDA-800C-A13CF7AA09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8" y="196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0" name="Text Box 15">
              <a:extLst>
                <a:ext uri="{FF2B5EF4-FFF2-40B4-BE49-F238E27FC236}">
                  <a16:creationId xmlns:a16="http://schemas.microsoft.com/office/drawing/2014/main" id="{228B9742-93B2-78EF-8229-BFB6279F0E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6" y="1920"/>
              <a:ext cx="3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dx</a:t>
              </a:r>
            </a:p>
          </p:txBody>
        </p:sp>
        <p:sp>
          <p:nvSpPr>
            <p:cNvPr id="31" name="Text Box 16">
              <a:extLst>
                <a:ext uri="{FF2B5EF4-FFF2-40B4-BE49-F238E27FC236}">
                  <a16:creationId xmlns:a16="http://schemas.microsoft.com/office/drawing/2014/main" id="{7208F856-3CB6-6523-5AB0-C932274C79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8" y="790"/>
              <a:ext cx="3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latin typeface="Symbol" panose="05050102010706020507" pitchFamily="18" charset="2"/>
                </a:rPr>
                <a:t>d</a:t>
              </a:r>
              <a:r>
                <a:rPr lang="en-US" altLang="en-US" i="1"/>
                <a:t>q</a:t>
              </a:r>
              <a:endParaRPr lang="en-US" altLang="en-US" i="1">
                <a:latin typeface="Symbol" panose="050501020107060205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364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8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8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8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8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58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8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58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5580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8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8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2" grpId="0"/>
      <p:bldP spid="558083" grpId="0"/>
      <p:bldP spid="558084" grpId="0"/>
      <p:bldP spid="5580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DB2C-FF13-FED6-BC0E-3A7BD9B90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IN" sz="2800" dirty="0"/>
              <a:t>Uniform Hot Wall 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C41E0-57F2-584D-082B-BD3345225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8534400" cy="47244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</a:rPr>
              <a:t>Suppose that the stream bulk temperature is 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T</a:t>
            </a:r>
            <a:r>
              <a:rPr lang="en-US" sz="2400" baseline="-25000" dirty="0">
                <a:solidFill>
                  <a:srgbClr val="292526"/>
                </a:solidFill>
              </a:rPr>
              <a:t>m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 at some place 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x 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= </a:t>
            </a:r>
            <a:r>
              <a:rPr lang="en-US" sz="2400" i="1" dirty="0">
                <a:solidFill>
                  <a:srgbClr val="292526"/>
                </a:solidFill>
              </a:rPr>
              <a:t>0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 in the fully developed region.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</a:rPr>
              <a:t>Given the temperature difference 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T</a:t>
            </a:r>
            <a:r>
              <a:rPr lang="en-US" sz="2400" baseline="-25000" dirty="0">
                <a:solidFill>
                  <a:srgbClr val="292526"/>
                </a:solidFill>
              </a:rPr>
              <a:t>s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 − 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T</a:t>
            </a:r>
            <a:r>
              <a:rPr lang="en-US" sz="2400" baseline="-25000" dirty="0">
                <a:solidFill>
                  <a:srgbClr val="292526"/>
                </a:solidFill>
              </a:rPr>
              <a:t>m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, heat will be transferred from the wall to the stream.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</a:rPr>
              <a:t>The stream temperature will rise monotonically in the direction of flow.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</a:rPr>
              <a:t>This also means that 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T</a:t>
            </a:r>
            <a:r>
              <a:rPr lang="en-US" sz="2400" baseline="-25000" dirty="0">
                <a:solidFill>
                  <a:srgbClr val="292526"/>
                </a:solidFill>
              </a:rPr>
              <a:t>s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− 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T</a:t>
            </a:r>
            <a:r>
              <a:rPr lang="en-US" sz="2400" b="0" i="1" u="none" strike="noStrike" baseline="-25000" dirty="0">
                <a:solidFill>
                  <a:srgbClr val="292526"/>
                </a:solidFill>
              </a:rPr>
              <a:t>m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 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(and 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q”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) will decrease monotonically in the </a:t>
            </a:r>
            <a:r>
              <a:rPr lang="en-US" sz="2400" b="0" i="1" u="none" strike="noStrike" baseline="0" dirty="0">
                <a:solidFill>
                  <a:srgbClr val="292526"/>
                </a:solidFill>
              </a:rPr>
              <a:t>x </a:t>
            </a:r>
            <a:r>
              <a:rPr lang="en-US" sz="2400" b="0" i="0" u="none" strike="noStrike" baseline="0" dirty="0">
                <a:solidFill>
                  <a:srgbClr val="292526"/>
                </a:solidFill>
              </a:rPr>
              <a:t>direction.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</a:rPr>
              <a:t>This discussion can easily be translated into analysis by combining the first law of thermodynamics with the only other thing we know at this </a:t>
            </a:r>
            <a:r>
              <a:rPr lang="en-IN" sz="2400" b="0" i="0" u="none" strike="noStrike" baseline="0" dirty="0">
                <a:solidFill>
                  <a:srgbClr val="292526"/>
                </a:solidFill>
              </a:rPr>
              <a:t>point (</a:t>
            </a:r>
            <a:r>
              <a:rPr lang="en-IN" sz="2400" b="0" i="1" u="none" strike="noStrike" baseline="0" dirty="0">
                <a:solidFill>
                  <a:srgbClr val="292526"/>
                </a:solidFill>
              </a:rPr>
              <a:t>T</a:t>
            </a:r>
            <a:r>
              <a:rPr lang="en-IN" sz="2400" baseline="-25000" dirty="0">
                <a:solidFill>
                  <a:srgbClr val="292526"/>
                </a:solidFill>
              </a:rPr>
              <a:t>s</a:t>
            </a:r>
            <a:r>
              <a:rPr lang="en-IN" sz="2400" b="0" i="0" u="none" strike="noStrike" baseline="0" dirty="0">
                <a:solidFill>
                  <a:srgbClr val="292526"/>
                </a:solidFill>
              </a:rPr>
              <a:t> = constant).</a:t>
            </a:r>
            <a:endParaRPr lang="en-IN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5F865A5-DA50-29D4-636F-1295598949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66FEEBA-73CB-7FA1-06F2-D0BD283538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92E67ED-A6E6-A539-0245-DA9DBDFB11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5A6B57C-C686-4A95-FEC9-4AD0ADA40A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E27D3A0-EEE5-0EAD-C146-98B22D4D8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C817CB4-A479-F910-2ED9-77835CF448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3BBBC6E-77A1-295C-69B0-9CA475E406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3251A03-5986-7D5A-6147-6E55FA3055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85115A6-EECD-8AAF-352A-D89D743497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BB8AA9F-826C-F6B5-D30A-0D6DB4A359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B2AD1D4-12A5-5596-0D2C-F97CD29AD7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C3A6596-FDC9-64B4-5456-CE74C5F4B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89F8F66-4BDB-DC5C-33A5-2705A6917F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35A0AB2-76D9-8602-F404-C0508F8DE6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B2F87EC-29D3-D069-B375-73FF622EBE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C02F4B7-8782-71A6-268E-664049CC4C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AEFCBF-23AE-F635-ECF2-C966CCF382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3A24FC18-DF01-FC2F-3708-617A56E99E54}"/>
                  </a:ext>
                </a:extLst>
              </p:cNvPr>
              <p:cNvSpPr txBox="1"/>
              <p:nvPr/>
            </p:nvSpPr>
            <p:spPr bwMode="auto">
              <a:xfrm>
                <a:off x="2133600" y="5762625"/>
                <a:ext cx="4910138" cy="638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IN" sz="3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3A24FC18-DF01-FC2F-3708-617A56E99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5762625"/>
                <a:ext cx="4910138" cy="6381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627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60802" name="Object 2">
                <a:extLst>
                  <a:ext uri="{FF2B5EF4-FFF2-40B4-BE49-F238E27FC236}">
                    <a16:creationId xmlns:a16="http://schemas.microsoft.com/office/drawing/2014/main" id="{1EA9200D-8336-093B-24F4-F2859A3F98D1}"/>
                  </a:ext>
                </a:extLst>
              </p:cNvPr>
              <p:cNvSpPr txBox="1"/>
              <p:nvPr/>
            </p:nvSpPr>
            <p:spPr bwMode="auto">
              <a:xfrm>
                <a:off x="2017713" y="2438400"/>
                <a:ext cx="4303712" cy="1343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60802" name="Object 2">
                <a:extLst>
                  <a:ext uri="{FF2B5EF4-FFF2-40B4-BE49-F238E27FC236}">
                    <a16:creationId xmlns:a16="http://schemas.microsoft.com/office/drawing/2014/main" id="{1EA9200D-8336-093B-24F4-F2859A3F9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17713" y="2438400"/>
                <a:ext cx="4303712" cy="13430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0803" name="Object 3">
                <a:extLst>
                  <a:ext uri="{FF2B5EF4-FFF2-40B4-BE49-F238E27FC236}">
                    <a16:creationId xmlns:a16="http://schemas.microsoft.com/office/drawing/2014/main" id="{F3111BC4-F525-3A56-71F3-529F30BDF8F2}"/>
                  </a:ext>
                </a:extLst>
              </p:cNvPr>
              <p:cNvSpPr txBox="1"/>
              <p:nvPr/>
            </p:nvSpPr>
            <p:spPr bwMode="auto">
              <a:xfrm>
                <a:off x="2144713" y="3609975"/>
                <a:ext cx="4470400" cy="1343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𝑠𝑢𝑟𝑓𝑎𝑐𝑒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60803" name="Object 3">
                <a:extLst>
                  <a:ext uri="{FF2B5EF4-FFF2-40B4-BE49-F238E27FC236}">
                    <a16:creationId xmlns:a16="http://schemas.microsoft.com/office/drawing/2014/main" id="{F3111BC4-F525-3A56-71F3-529F30BDF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4713" y="3609975"/>
                <a:ext cx="4470400" cy="1343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0804" name="Object 4">
                <a:extLst>
                  <a:ext uri="{FF2B5EF4-FFF2-40B4-BE49-F238E27FC236}">
                    <a16:creationId xmlns:a16="http://schemas.microsoft.com/office/drawing/2014/main" id="{CA2CEF5D-98AE-7A8C-D0C3-9BD222BB53FD}"/>
                  </a:ext>
                </a:extLst>
              </p:cNvPr>
              <p:cNvSpPr txBox="1"/>
              <p:nvPr/>
            </p:nvSpPr>
            <p:spPr bwMode="auto">
              <a:xfrm>
                <a:off x="2438400" y="4524375"/>
                <a:ext cx="4203700" cy="1343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𝑠𝑢𝑟𝑓𝑎𝑐𝑒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60804" name="Object 4">
                <a:extLst>
                  <a:ext uri="{FF2B5EF4-FFF2-40B4-BE49-F238E27FC236}">
                    <a16:creationId xmlns:a16="http://schemas.microsoft.com/office/drawing/2014/main" id="{CA2CEF5D-98AE-7A8C-D0C3-9BD222BB5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4524375"/>
                <a:ext cx="4203700" cy="1343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0805" name="Text Box 5">
            <a:extLst>
              <a:ext uri="{FF2B5EF4-FFF2-40B4-BE49-F238E27FC236}">
                <a16:creationId xmlns:a16="http://schemas.microsoft.com/office/drawing/2014/main" id="{85216C09-4D40-6711-FDF0-037BF5B5A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5832475"/>
            <a:ext cx="82950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0" i="1" dirty="0"/>
              <a:t>h</a:t>
            </a:r>
            <a:r>
              <a:rPr lang="en-US" altLang="en-US" b="0" dirty="0"/>
              <a:t> :  Convective heat transfer coefficient in fully developed region</a:t>
            </a:r>
            <a:r>
              <a:rPr lang="en-US" altLang="en-US" dirty="0"/>
              <a:t>!</a:t>
            </a:r>
            <a:endParaRPr lang="en-US" altLang="en-US" b="0" i="1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A6D4819-4DDD-CD2E-7AC3-F6DCA745A50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E8173DA-973F-54A5-18C8-7A612EFED7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6B04FCA-84EB-B634-7567-E4D21DC313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355225A-B051-0B6E-9EF8-1512F2A256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6000B10-7D00-AB5A-F0DA-734DF73484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0C8E02A-8059-70A3-4DA1-A4DD7C7B2F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F5ECB3C-58BD-EBBA-D533-D4828E224B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78B94C4-9CA9-52EA-24D4-588953BF86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A6B64F1-AA4D-8E47-2EF4-AF5859F18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F49C370-D285-2FD5-FED2-49C95ECF32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63F6F52-C071-2A83-D9B8-76DE1A74A7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F24C3B8-FEE8-4656-6495-DB67CD49D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0EBD371-8D42-D8ED-EC04-5D66679DD5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14C66FE-BE57-0E6E-9FD1-7D07454E83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219AFDE-7452-1C8E-51D6-148AE1C79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5845F25-EB4B-2D02-85F0-5623F6B84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187B87-D526-89A3-F10E-88D0C085D6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8">
            <a:extLst>
              <a:ext uri="{FF2B5EF4-FFF2-40B4-BE49-F238E27FC236}">
                <a16:creationId xmlns:a16="http://schemas.microsoft.com/office/drawing/2014/main" id="{63D5EDF4-C94F-0379-8248-2516D21A9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8" y="304800"/>
            <a:ext cx="7440612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</a:rPr>
              <a:t>Constant Surface Temperature Heating or Cooling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938873E-3339-ED29-C694-45EDB5AC8326}"/>
                  </a:ext>
                </a:extLst>
              </p:cNvPr>
              <p:cNvSpPr txBox="1"/>
              <p:nvPr/>
            </p:nvSpPr>
            <p:spPr bwMode="auto">
              <a:xfrm>
                <a:off x="1905000" y="1139825"/>
                <a:ext cx="4706938" cy="1374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sup>
                        <m:e/>
                      </m:nary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  <m:e/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938873E-3339-ED29-C694-45EDB5AC8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1139825"/>
                <a:ext cx="4706938" cy="137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6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2" grpId="0"/>
      <p:bldP spid="460803" grpId="0"/>
      <p:bldP spid="46080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7" name="Rectangle 5">
            <a:extLst>
              <a:ext uri="{FF2B5EF4-FFF2-40B4-BE49-F238E27FC236}">
                <a16:creationId xmlns:a16="http://schemas.microsoft.com/office/drawing/2014/main" id="{E5C8B341-DADD-80EB-2F5A-D07B8A78F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0"/>
            <a:ext cx="8305800" cy="137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 dirty="0">
                <a:latin typeface="CMR12" charset="0"/>
              </a:rPr>
              <a:t>The above result illustrates the exponential behavior of the bulk fluid for constant wall temperature. 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CMR12" charset="0"/>
              </a:rPr>
              <a:t>It may also be written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5801" name="Object 9">
                <a:extLst>
                  <a:ext uri="{FF2B5EF4-FFF2-40B4-BE49-F238E27FC236}">
                    <a16:creationId xmlns:a16="http://schemas.microsoft.com/office/drawing/2014/main" id="{CEACE989-38C3-53EF-C5E8-219DAC492F3D}"/>
                  </a:ext>
                </a:extLst>
              </p:cNvPr>
              <p:cNvSpPr txBox="1"/>
              <p:nvPr/>
            </p:nvSpPr>
            <p:spPr bwMode="auto">
              <a:xfrm>
                <a:off x="1585913" y="1144587"/>
                <a:ext cx="5110162" cy="1343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𝑎𝑣𝑔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𝑠𝑢𝑟𝑓𝑎𝑐𝑒</m:t>
                                      </m:r>
                                    </m:sub>
                                  </m:sSub>
                                </m:num>
                                <m:den>
                                  <m:acc>
                                    <m:accPr>
                                      <m:chr m:val="̇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45801" name="Object 9">
                <a:extLst>
                  <a:ext uri="{FF2B5EF4-FFF2-40B4-BE49-F238E27FC236}">
                    <a16:creationId xmlns:a16="http://schemas.microsoft.com/office/drawing/2014/main" id="{CEACE989-38C3-53EF-C5E8-219DAC492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85913" y="1144587"/>
                <a:ext cx="5110162" cy="1343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5802" name="Object 10">
                <a:extLst>
                  <a:ext uri="{FF2B5EF4-FFF2-40B4-BE49-F238E27FC236}">
                    <a16:creationId xmlns:a16="http://schemas.microsoft.com/office/drawing/2014/main" id="{ADB6608C-3FFA-69AD-4B2D-5259BB23CD21}"/>
                  </a:ext>
                </a:extLst>
              </p:cNvPr>
              <p:cNvSpPr txBox="1"/>
              <p:nvPr/>
            </p:nvSpPr>
            <p:spPr bwMode="auto">
              <a:xfrm>
                <a:off x="2519363" y="3686175"/>
                <a:ext cx="5176837" cy="1343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𝑎𝑣𝑔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acc>
                                    <m:accPr>
                                      <m:chr m:val="̇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5802" name="Object 10">
                <a:extLst>
                  <a:ext uri="{FF2B5EF4-FFF2-40B4-BE49-F238E27FC236}">
                    <a16:creationId xmlns:a16="http://schemas.microsoft.com/office/drawing/2014/main" id="{ADB6608C-3FFA-69AD-4B2D-5259BB23C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9363" y="3686175"/>
                <a:ext cx="5176837" cy="1343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5803" name="Object 11">
                <a:extLst>
                  <a:ext uri="{FF2B5EF4-FFF2-40B4-BE49-F238E27FC236}">
                    <a16:creationId xmlns:a16="http://schemas.microsoft.com/office/drawing/2014/main" id="{DBC4A55F-BBBA-AFB1-713D-DC2EC837C151}"/>
                  </a:ext>
                </a:extLst>
              </p:cNvPr>
              <p:cNvSpPr txBox="1"/>
              <p:nvPr/>
            </p:nvSpPr>
            <p:spPr bwMode="auto">
              <a:xfrm>
                <a:off x="2101850" y="5210175"/>
                <a:ext cx="4908550" cy="1343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5803" name="Object 11">
                <a:extLst>
                  <a:ext uri="{FF2B5EF4-FFF2-40B4-BE49-F238E27FC236}">
                    <a16:creationId xmlns:a16="http://schemas.microsoft.com/office/drawing/2014/main" id="{DBC4A55F-BBBA-AFB1-713D-DC2EC837C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1850" y="5210175"/>
                <a:ext cx="4908550" cy="13430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3123FDA-F6EE-EAF1-2B41-B5437DD4264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349EC79-2742-55F8-0071-08E402775F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4771DF8-BCB2-7EB4-1993-9A350435CD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B862523-3627-237F-92CC-487F01ECAF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3C46D35-4234-EF0B-60F8-0A96A6C936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BF6684E-9809-A623-377A-A5453C5DB6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44C5F87-E29B-ACCC-2FE9-A4AD7AC613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EA59460-934B-C2C8-F44C-549B98E90E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C75E64C-83CF-5398-BD9E-44ABF3FF3F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35ADA40-449C-E1C4-48ED-F11998F5B8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B000455-2DC0-F3F0-20E7-E17662B57D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F55F822-E4D7-1943-22EE-2FF44EC8C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B6028F5-13E2-12FD-16E3-F7F07D9E54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0134E81-B1D5-BD8B-296E-88D8F7F4DE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A2AAEC9-B2DB-5077-F197-E936E9E9A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6BE0A11-80B9-C800-4329-8635CB55B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4F15B0-501B-D3D8-3175-56B6F9E977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8">
            <a:extLst>
              <a:ext uri="{FF2B5EF4-FFF2-40B4-BE49-F238E27FC236}">
                <a16:creationId xmlns:a16="http://schemas.microsoft.com/office/drawing/2014/main" id="{232E87BD-4592-1071-ED91-3237F0EFA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04800"/>
            <a:ext cx="7440612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</a:rPr>
              <a:t>Constant Surface Temperature Heating or Cooling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5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57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5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5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5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7" grpId="0" build="p"/>
      <p:bldP spid="545802" grpId="0"/>
      <p:bldP spid="54580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>
            <a:extLst>
              <a:ext uri="{FF2B5EF4-FFF2-40B4-BE49-F238E27FC236}">
                <a16:creationId xmlns:a16="http://schemas.microsoft.com/office/drawing/2014/main" id="{2E84359B-701E-F2A5-19DB-EED4BDA78C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799"/>
            <a:ext cx="7030660" cy="844361"/>
          </a:xfrm>
        </p:spPr>
        <p:txBody>
          <a:bodyPr/>
          <a:lstStyle/>
          <a:p>
            <a:r>
              <a:rPr lang="en-US" altLang="en-US" sz="2800" dirty="0"/>
              <a:t>Constant Surface Temperature heating or cooling</a:t>
            </a:r>
          </a:p>
        </p:txBody>
      </p:sp>
      <p:grpSp>
        <p:nvGrpSpPr>
          <p:cNvPr id="563203" name="Group 3">
            <a:extLst>
              <a:ext uri="{FF2B5EF4-FFF2-40B4-BE49-F238E27FC236}">
                <a16:creationId xmlns:a16="http://schemas.microsoft.com/office/drawing/2014/main" id="{D72A0B49-45BF-A25F-2DC3-B1B0047CCE9C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657541"/>
            <a:ext cx="8915400" cy="3819459"/>
            <a:chOff x="288" y="1509"/>
            <a:chExt cx="3744" cy="1446"/>
          </a:xfrm>
        </p:grpSpPr>
        <p:grpSp>
          <p:nvGrpSpPr>
            <p:cNvPr id="563204" name="Group 4">
              <a:extLst>
                <a:ext uri="{FF2B5EF4-FFF2-40B4-BE49-F238E27FC236}">
                  <a16:creationId xmlns:a16="http://schemas.microsoft.com/office/drawing/2014/main" id="{41E28C2A-6E76-8668-A04F-D67B043BA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1509"/>
              <a:ext cx="1872" cy="1446"/>
              <a:chOff x="288" y="1968"/>
              <a:chExt cx="1872" cy="1446"/>
            </a:xfrm>
          </p:grpSpPr>
          <p:grpSp>
            <p:nvGrpSpPr>
              <p:cNvPr id="563205" name="Group 5">
                <a:extLst>
                  <a:ext uri="{FF2B5EF4-FFF2-40B4-BE49-F238E27FC236}">
                    <a16:creationId xmlns:a16="http://schemas.microsoft.com/office/drawing/2014/main" id="{8C58D5DC-49BF-3561-86B9-AC517D67A7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4" y="2016"/>
                <a:ext cx="1200" cy="1392"/>
                <a:chOff x="816" y="1776"/>
                <a:chExt cx="1200" cy="1632"/>
              </a:xfrm>
            </p:grpSpPr>
            <p:sp>
              <p:nvSpPr>
                <p:cNvPr id="563206" name="Line 6">
                  <a:extLst>
                    <a:ext uri="{FF2B5EF4-FFF2-40B4-BE49-F238E27FC236}">
                      <a16:creationId xmlns:a16="http://schemas.microsoft.com/office/drawing/2014/main" id="{1CB7EFEB-611B-7E19-6D49-A2C8270B29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16" y="1776"/>
                  <a:ext cx="0" cy="163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IN"/>
                </a:p>
              </p:txBody>
            </p:sp>
            <p:sp>
              <p:nvSpPr>
                <p:cNvPr id="563207" name="Line 7">
                  <a:extLst>
                    <a:ext uri="{FF2B5EF4-FFF2-40B4-BE49-F238E27FC236}">
                      <a16:creationId xmlns:a16="http://schemas.microsoft.com/office/drawing/2014/main" id="{363F74A1-1895-99CD-9B80-EF2D154A49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 flipV="1">
                  <a:off x="1416" y="2808"/>
                  <a:ext cx="0" cy="12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IN"/>
                </a:p>
              </p:txBody>
            </p:sp>
          </p:grpSp>
          <p:sp>
            <p:nvSpPr>
              <p:cNvPr id="563208" name="Line 8">
                <a:extLst>
                  <a:ext uri="{FF2B5EF4-FFF2-40B4-BE49-F238E27FC236}">
                    <a16:creationId xmlns:a16="http://schemas.microsoft.com/office/drawing/2014/main" id="{296F4265-43B0-B041-A3DA-FD74F1AC02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" y="3072"/>
                <a:ext cx="1152" cy="0"/>
              </a:xfrm>
              <a:prstGeom prst="line">
                <a:avLst/>
              </a:prstGeom>
              <a:noFill/>
              <a:ln w="34925">
                <a:solidFill>
                  <a:srgbClr val="33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3209" name="Object 9">
                    <a:extLst>
                      <a:ext uri="{FF2B5EF4-FFF2-40B4-BE49-F238E27FC236}">
                        <a16:creationId xmlns:a16="http://schemas.microsoft.com/office/drawing/2014/main" id="{AE094A56-61F0-88F7-CEC5-D8DAD7578D44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960" y="2304"/>
                    <a:ext cx="184" cy="20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925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en-IN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63209" name="Object 9">
                    <a:extLst>
                      <a:ext uri="{FF2B5EF4-FFF2-40B4-BE49-F238E27FC236}">
                        <a16:creationId xmlns:a16="http://schemas.microsoft.com/office/drawing/2014/main" id="{AE094A56-61F0-88F7-CEC5-D8DAD7578D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960" y="2304"/>
                    <a:ext cx="184" cy="208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1389" r="-6944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3210" name="Object 10">
                    <a:extLst>
                      <a:ext uri="{FF2B5EF4-FFF2-40B4-BE49-F238E27FC236}">
                        <a16:creationId xmlns:a16="http://schemas.microsoft.com/office/drawing/2014/main" id="{CB010A62-E50E-E2EE-A010-4C581F52E559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000" y="3095"/>
                    <a:ext cx="152" cy="20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>
                      <a:solidFill>
                        <a:srgbClr val="3366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63210" name="Object 10">
                    <a:extLst>
                      <a:ext uri="{FF2B5EF4-FFF2-40B4-BE49-F238E27FC236}">
                        <a16:creationId xmlns:a16="http://schemas.microsoft.com/office/drawing/2014/main" id="{CB010A62-E50E-E2EE-A010-4C581F52E5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000" y="3095"/>
                    <a:ext cx="152" cy="2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5085" r="-10169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3211" name="Text Box 11">
                <a:extLst>
                  <a:ext uri="{FF2B5EF4-FFF2-40B4-BE49-F238E27FC236}">
                    <a16:creationId xmlns:a16="http://schemas.microsoft.com/office/drawing/2014/main" id="{63BF3FCD-72E1-CE2B-0FB3-2630083800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" y="1968"/>
                <a:ext cx="336" cy="1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 b="0">
                    <a:ea typeface="SimSun" panose="02010600030101010101" pitchFamily="2" charset="-122"/>
                  </a:rPr>
                  <a:t>T</a:t>
                </a:r>
              </a:p>
            </p:txBody>
          </p:sp>
          <p:sp>
            <p:nvSpPr>
              <p:cNvPr id="563212" name="Text Box 12">
                <a:extLst>
                  <a:ext uri="{FF2B5EF4-FFF2-40B4-BE49-F238E27FC236}">
                    <a16:creationId xmlns:a16="http://schemas.microsoft.com/office/drawing/2014/main" id="{2DC911AD-C4D8-3D59-1121-1AA8E89FEC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24" y="3264"/>
                <a:ext cx="336" cy="1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 b="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563213" name="Arc 13">
                <a:extLst>
                  <a:ext uri="{FF2B5EF4-FFF2-40B4-BE49-F238E27FC236}">
                    <a16:creationId xmlns:a16="http://schemas.microsoft.com/office/drawing/2014/main" id="{CB4AC68A-C1C4-2664-C397-E3678236CB37}"/>
                  </a:ext>
                </a:extLst>
              </p:cNvPr>
              <p:cNvSpPr>
                <a:spLocks/>
              </p:cNvSpPr>
              <p:nvPr/>
            </p:nvSpPr>
            <p:spPr bwMode="auto">
              <a:xfrm rot="347395" flipH="1" flipV="1">
                <a:off x="605" y="2256"/>
                <a:ext cx="1104" cy="57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412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 dirty="0"/>
              </a:p>
            </p:txBody>
          </p:sp>
        </p:grpSp>
        <p:grpSp>
          <p:nvGrpSpPr>
            <p:cNvPr id="563214" name="Group 14">
              <a:extLst>
                <a:ext uri="{FF2B5EF4-FFF2-40B4-BE49-F238E27FC236}">
                  <a16:creationId xmlns:a16="http://schemas.microsoft.com/office/drawing/2014/main" id="{05AC470A-20F5-ADF7-7B1B-5EA2CB9350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509"/>
              <a:ext cx="1872" cy="1446"/>
              <a:chOff x="2160" y="1968"/>
              <a:chExt cx="1872" cy="1446"/>
            </a:xfrm>
          </p:grpSpPr>
          <p:grpSp>
            <p:nvGrpSpPr>
              <p:cNvPr id="563215" name="Group 15">
                <a:extLst>
                  <a:ext uri="{FF2B5EF4-FFF2-40B4-BE49-F238E27FC236}">
                    <a16:creationId xmlns:a16="http://schemas.microsoft.com/office/drawing/2014/main" id="{F8B41962-FD48-CE5C-AFCD-2BBCA43EB4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96" y="2016"/>
                <a:ext cx="1200" cy="1392"/>
                <a:chOff x="816" y="1776"/>
                <a:chExt cx="1200" cy="1632"/>
              </a:xfrm>
            </p:grpSpPr>
            <p:sp>
              <p:nvSpPr>
                <p:cNvPr id="563216" name="Line 16">
                  <a:extLst>
                    <a:ext uri="{FF2B5EF4-FFF2-40B4-BE49-F238E27FC236}">
                      <a16:creationId xmlns:a16="http://schemas.microsoft.com/office/drawing/2014/main" id="{1281ED50-006F-8545-B062-705DE56DFD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16" y="1776"/>
                  <a:ext cx="0" cy="1632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endParaRPr lang="en-IN"/>
                </a:p>
              </p:txBody>
            </p:sp>
            <p:sp>
              <p:nvSpPr>
                <p:cNvPr id="563217" name="Line 17">
                  <a:extLst>
                    <a:ext uri="{FF2B5EF4-FFF2-40B4-BE49-F238E27FC236}">
                      <a16:creationId xmlns:a16="http://schemas.microsoft.com/office/drawing/2014/main" id="{17C82945-E2C9-9954-4AB1-4433AE06EB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rot="5400000" flipV="1">
                  <a:off x="1416" y="2808"/>
                  <a:ext cx="0" cy="120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IN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3218" name="Object 18">
                    <a:extLst>
                      <a:ext uri="{FF2B5EF4-FFF2-40B4-BE49-F238E27FC236}">
                        <a16:creationId xmlns:a16="http://schemas.microsoft.com/office/drawing/2014/main" id="{1FC1047F-8A7A-883D-97C0-9E457C26CCC9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976" y="2633"/>
                    <a:ext cx="184" cy="20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925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oMath>
                      </m:oMathPara>
                    </a14:m>
                    <a:endParaRPr lang="en-IN" dirty="0">
                      <a:solidFill>
                        <a:srgbClr val="3366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63218" name="Object 18">
                    <a:extLst>
                      <a:ext uri="{FF2B5EF4-FFF2-40B4-BE49-F238E27FC236}">
                        <a16:creationId xmlns:a16="http://schemas.microsoft.com/office/drawing/2014/main" id="{1FC1047F-8A7A-883D-97C0-9E457C26CCC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976" y="2633"/>
                    <a:ext cx="184" cy="208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408" r="-7042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3219" name="Object 19">
                    <a:extLst>
                      <a:ext uri="{FF2B5EF4-FFF2-40B4-BE49-F238E27FC236}">
                        <a16:creationId xmlns:a16="http://schemas.microsoft.com/office/drawing/2014/main" id="{0ACDBD1D-5706-6463-B411-675AFF27BAC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792" y="2033"/>
                    <a:ext cx="152" cy="20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63219" name="Object 19">
                    <a:extLst>
                      <a:ext uri="{FF2B5EF4-FFF2-40B4-BE49-F238E27FC236}">
                        <a16:creationId xmlns:a16="http://schemas.microsoft.com/office/drawing/2014/main" id="{0ACDBD1D-5706-6463-B411-675AFF27BAC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792" y="2033"/>
                    <a:ext cx="152" cy="20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5085" r="-10169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63220" name="Text Box 20">
                <a:extLst>
                  <a:ext uri="{FF2B5EF4-FFF2-40B4-BE49-F238E27FC236}">
                    <a16:creationId xmlns:a16="http://schemas.microsoft.com/office/drawing/2014/main" id="{33D2DAE9-7D29-62C9-FC2A-561BDC7107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0" y="1968"/>
                <a:ext cx="336" cy="1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 b="0">
                    <a:ea typeface="SimSun" panose="02010600030101010101" pitchFamily="2" charset="-122"/>
                  </a:rPr>
                  <a:t>T</a:t>
                </a:r>
              </a:p>
            </p:txBody>
          </p:sp>
          <p:sp>
            <p:nvSpPr>
              <p:cNvPr id="563221" name="Text Box 21">
                <a:extLst>
                  <a:ext uri="{FF2B5EF4-FFF2-40B4-BE49-F238E27FC236}">
                    <a16:creationId xmlns:a16="http://schemas.microsoft.com/office/drawing/2014/main" id="{0648D3C3-A55F-191A-BDCD-B2EA7E1809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96" y="3264"/>
                <a:ext cx="336" cy="1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 b="0">
                    <a:ea typeface="SimSun" panose="02010600030101010101" pitchFamily="2" charset="-122"/>
                  </a:rPr>
                  <a:t>x</a:t>
                </a:r>
              </a:p>
            </p:txBody>
          </p:sp>
          <p:grpSp>
            <p:nvGrpSpPr>
              <p:cNvPr id="563222" name="Group 22">
                <a:extLst>
                  <a:ext uri="{FF2B5EF4-FFF2-40B4-BE49-F238E27FC236}">
                    <a16:creationId xmlns:a16="http://schemas.microsoft.com/office/drawing/2014/main" id="{1795E3DD-8349-95C7-F2F2-B7703A0F1A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V="1">
                <a:off x="2448" y="2256"/>
                <a:ext cx="1261" cy="809"/>
                <a:chOff x="2448" y="2263"/>
                <a:chExt cx="1261" cy="809"/>
              </a:xfrm>
            </p:grpSpPr>
            <p:sp>
              <p:nvSpPr>
                <p:cNvPr id="563223" name="Line 23">
                  <a:extLst>
                    <a:ext uri="{FF2B5EF4-FFF2-40B4-BE49-F238E27FC236}">
                      <a16:creationId xmlns:a16="http://schemas.microsoft.com/office/drawing/2014/main" id="{E6D0EE2D-B2BC-3902-C8DB-46623C3288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96" y="3072"/>
                  <a:ext cx="1152" cy="0"/>
                </a:xfrm>
                <a:prstGeom prst="line">
                  <a:avLst/>
                </a:prstGeom>
                <a:noFill/>
                <a:ln w="50800">
                  <a:solidFill>
                    <a:srgbClr val="FF00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endParaRPr lang="en-IN"/>
                </a:p>
              </p:txBody>
            </p:sp>
            <p:sp>
              <p:nvSpPr>
                <p:cNvPr id="563224" name="Arc 24">
                  <a:extLst>
                    <a:ext uri="{FF2B5EF4-FFF2-40B4-BE49-F238E27FC236}">
                      <a16:creationId xmlns:a16="http://schemas.microsoft.com/office/drawing/2014/main" id="{62EC4F9F-744F-012C-B2B1-2968568837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347395" flipH="1" flipV="1">
                  <a:off x="2448" y="2263"/>
                  <a:ext cx="1261" cy="576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anchor="ctr">
                  <a:spAutoFit/>
                </a:bodyPr>
                <a:lstStyle/>
                <a:p>
                  <a:endParaRPr lang="en-IN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3225" name="Object 25">
                  <a:extLst>
                    <a:ext uri="{FF2B5EF4-FFF2-40B4-BE49-F238E27FC236}">
                      <a16:creationId xmlns:a16="http://schemas.microsoft.com/office/drawing/2014/main" id="{66978DEF-5CC0-0F02-D130-867B92D1CEC5}"/>
                    </a:ext>
                  </a:extLst>
                </p:cNvPr>
                <p:cNvSpPr txBox="1"/>
                <p:nvPr/>
              </p:nvSpPr>
              <p:spPr bwMode="auto">
                <a:xfrm>
                  <a:off x="816" y="1644"/>
                  <a:ext cx="864" cy="2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I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IN" i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IN" i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IN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IN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563225" name="Object 25">
                  <a:extLst>
                    <a:ext uri="{FF2B5EF4-FFF2-40B4-BE49-F238E27FC236}">
                      <a16:creationId xmlns:a16="http://schemas.microsoft.com/office/drawing/2014/main" id="{66978DEF-5CC0-0F02-D130-867B92D1CE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6" y="1644"/>
                  <a:ext cx="864" cy="277"/>
                </a:xfrm>
                <a:prstGeom prst="rect">
                  <a:avLst/>
                </a:prstGeom>
                <a:blipFill>
                  <a:blip r:embed="rId6"/>
                  <a:stretch>
                    <a:fillRect l="-89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3226" name="Object 26">
                  <a:extLst>
                    <a:ext uri="{FF2B5EF4-FFF2-40B4-BE49-F238E27FC236}">
                      <a16:creationId xmlns:a16="http://schemas.microsoft.com/office/drawing/2014/main" id="{313AA034-18A2-0E4B-7B9C-7E5A08561606}"/>
                    </a:ext>
                  </a:extLst>
                </p:cNvPr>
                <p:cNvSpPr txBox="1"/>
                <p:nvPr/>
              </p:nvSpPr>
              <p:spPr bwMode="auto">
                <a:xfrm>
                  <a:off x="2976" y="1557"/>
                  <a:ext cx="864" cy="2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IN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n-IN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IN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IN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&gt;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IN" i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IN" i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563226" name="Object 26">
                  <a:extLst>
                    <a:ext uri="{FF2B5EF4-FFF2-40B4-BE49-F238E27FC236}">
                      <a16:creationId xmlns:a16="http://schemas.microsoft.com/office/drawing/2014/main" id="{313AA034-18A2-0E4B-7B9C-7E5A085616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976" y="1557"/>
                  <a:ext cx="864" cy="277"/>
                </a:xfrm>
                <a:prstGeom prst="rect">
                  <a:avLst/>
                </a:prstGeom>
                <a:blipFill>
                  <a:blip r:embed="rId7"/>
                  <a:stretch>
                    <a:fillRect l="-89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3FCDB480-AADC-4B84-9B5A-8D265A560AA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C861DF3-1C91-C48A-EFED-03F6BE66D3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F243BD1-C65B-FCA8-6893-4F532FDD66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A00BB9B-2958-1362-40A5-A27713C67B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3FAECEF-2D8F-177D-16D0-B78A86D8D6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A667024-F687-9FDC-09AD-ACBF4B5E6E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64A45FC-697E-4014-A817-048A3DB197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26AC1F4-3AFD-479E-D75F-81609526D9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FF45048-50D3-26F4-B204-55F1894061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7638C4D-8086-B0E8-E74F-4D2B816141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8FC942B-98AB-B7E6-222B-B99BACD346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E3D2CE5-88C0-3FD2-DC96-E2AE31BF60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A3DEFD2-07D7-F311-0A06-8EDFA829B3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5D62948-67BA-31B2-4BB6-7900C9CD0B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2D5992B-5CEB-3C75-D403-6CEEC77A90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6FE5B15-F3A8-1B36-CB49-A56CB82304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AA1DE2-6462-0CFE-A1BD-1DC261CB41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0CAE55D-05DD-FD2A-F869-B1053DAAE132}"/>
              </a:ext>
            </a:extLst>
          </p:cNvPr>
          <p:cNvSpPr txBox="1"/>
          <p:nvPr/>
        </p:nvSpPr>
        <p:spPr>
          <a:xfrm>
            <a:off x="533400" y="1378803"/>
            <a:ext cx="78084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mean temperature difference decreases  exponentially in the flow direction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and so does the heat flux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6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45803" name="Object 11">
                <a:extLst>
                  <a:ext uri="{FF2B5EF4-FFF2-40B4-BE49-F238E27FC236}">
                    <a16:creationId xmlns:a16="http://schemas.microsoft.com/office/drawing/2014/main" id="{DBC4A55F-BBBA-AFB1-713D-DC2EC837C151}"/>
                  </a:ext>
                </a:extLst>
              </p:cNvPr>
              <p:cNvSpPr txBox="1"/>
              <p:nvPr/>
            </p:nvSpPr>
            <p:spPr bwMode="auto">
              <a:xfrm>
                <a:off x="2101850" y="1295400"/>
                <a:ext cx="4908550" cy="1343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45803" name="Object 11">
                <a:extLst>
                  <a:ext uri="{FF2B5EF4-FFF2-40B4-BE49-F238E27FC236}">
                    <a16:creationId xmlns:a16="http://schemas.microsoft.com/office/drawing/2014/main" id="{DBC4A55F-BBBA-AFB1-713D-DC2EC837C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1850" y="1295400"/>
                <a:ext cx="4908550" cy="1343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3123FDA-F6EE-EAF1-2B41-B5437DD4264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7175" cy="6858000"/>
            <a:chOff x="0" y="0"/>
            <a:chExt cx="9147175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349EC79-2742-55F8-0071-08E402775F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7175" cy="6858000"/>
              <a:chOff x="0" y="0"/>
              <a:chExt cx="9147175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4771DF8-BCB2-7EB4-1993-9A350435CD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7175" cy="6858000"/>
                <a:chOff x="0" y="0"/>
                <a:chExt cx="5762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B862523-3627-237F-92CC-487F01ECAF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3C46D35-4234-EF0B-60F8-0A96A6C936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BF6684E-9809-A623-377A-A5453C5DB6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44C5F87-E29B-ACCC-2FE9-A4AD7AC613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18" y="24"/>
                  <a:ext cx="144" cy="4296"/>
                  <a:chOff x="5519" y="-48"/>
                  <a:chExt cx="241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EA59460-934B-C2C8-F44C-549B98E90E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519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C75E64C-83CF-5398-BD9E-44ABF3FF3F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35ADA40-449C-E1C4-48ED-F11998F5B8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B000455-2DC0-F3F0-20E7-E17662B57D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F55F822-E4D7-1943-22EE-2FF44EC8C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B6028F5-13E2-12FD-16E3-F7F07D9E54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0134E81-B1D5-BD8B-296E-88D8F7F4DE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A2AAEC9-B2DB-5077-F197-E936E9E9A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6BE0A11-80B9-C800-4329-8635CB55B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4F15B0-501B-D3D8-3175-56B6F9E977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8">
            <a:extLst>
              <a:ext uri="{FF2B5EF4-FFF2-40B4-BE49-F238E27FC236}">
                <a16:creationId xmlns:a16="http://schemas.microsoft.com/office/drawing/2014/main" id="{232E87BD-4592-1071-ED91-3237F0EFA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04800"/>
            <a:ext cx="7440612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</a:rPr>
              <a:t>Constant Surface Temperature Heating or Cooling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FDC615-38CB-AAFE-1D42-F7E8FFE85B9D}"/>
              </a:ext>
            </a:extLst>
          </p:cNvPr>
          <p:cNvSpPr txBox="1"/>
          <p:nvPr/>
        </p:nvSpPr>
        <p:spPr>
          <a:xfrm>
            <a:off x="320675" y="2472443"/>
            <a:ext cx="86709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heat transfer coefficient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appearing in above equation  can be calculated by again solving the energy equation.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98313FC9-4D21-270B-E8A2-D1387BAE6959}"/>
                  </a:ext>
                </a:extLst>
              </p:cNvPr>
              <p:cNvSpPr txBox="1"/>
              <p:nvPr/>
            </p:nvSpPr>
            <p:spPr bwMode="auto">
              <a:xfrm>
                <a:off x="2819400" y="3352800"/>
                <a:ext cx="4267200" cy="138241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2">
                <a:extLst>
                  <a:ext uri="{FF2B5EF4-FFF2-40B4-BE49-F238E27FC236}">
                    <a16:creationId xmlns:a16="http://schemas.microsoft.com/office/drawing/2014/main" id="{98313FC9-4D21-270B-E8A2-D1387BAE6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3352800"/>
                <a:ext cx="4267200" cy="13824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BBBE8737-968F-6C85-EB92-89CDFE8579B2}"/>
              </a:ext>
            </a:extLst>
          </p:cNvPr>
          <p:cNvSpPr txBox="1"/>
          <p:nvPr/>
        </p:nvSpPr>
        <p:spPr>
          <a:xfrm>
            <a:off x="304800" y="4572000"/>
            <a:ext cx="8812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Define the non-dimensional shape function for fully developed flow as: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42476ACA-E158-86E6-063B-EDB9363CB1F8}"/>
                  </a:ext>
                </a:extLst>
              </p:cNvPr>
              <p:cNvSpPr txBox="1"/>
              <p:nvPr/>
            </p:nvSpPr>
            <p:spPr bwMode="auto">
              <a:xfrm>
                <a:off x="2514600" y="5257800"/>
                <a:ext cx="4267200" cy="89390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42476ACA-E158-86E6-063B-EDB9363CB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5257800"/>
                <a:ext cx="4267200" cy="89390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89C4866-C026-305E-4A89-E84DD25C7277}"/>
                  </a:ext>
                </a:extLst>
              </p14:cNvPr>
              <p14:cNvContentPartPr/>
              <p14:nvPr/>
            </p14:nvContentPartPr>
            <p14:xfrm>
              <a:off x="4686480" y="3418200"/>
              <a:ext cx="367560" cy="720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89C4866-C026-305E-4A89-E84DD25C727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77120" y="3408840"/>
                <a:ext cx="386280" cy="9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789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83123FDA-F6EE-EAF1-2B41-B5437DD4264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349EC79-2742-55F8-0071-08E402775F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4771DF8-BCB2-7EB4-1993-9A350435CD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B862523-3627-237F-92CC-487F01ECAF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3C46D35-4234-EF0B-60F8-0A96A6C936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BF6684E-9809-A623-377A-A5453C5DB6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44C5F87-E29B-ACCC-2FE9-A4AD7AC613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EA59460-934B-C2C8-F44C-549B98E90E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C75E64C-83CF-5398-BD9E-44ABF3FF3F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35ADA40-449C-E1C4-48ED-F11998F5B8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B000455-2DC0-F3F0-20E7-E17662B57D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F55F822-E4D7-1943-22EE-2FF44EC8CB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B6028F5-13E2-12FD-16E3-F7F07D9E54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0134E81-B1D5-BD8B-296E-88D8F7F4DE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A2AAEC9-B2DB-5077-F197-E936E9E9A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6BE0A11-80B9-C800-4329-8635CB55B1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4F15B0-501B-D3D8-3175-56B6F9E977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8">
            <a:extLst>
              <a:ext uri="{FF2B5EF4-FFF2-40B4-BE49-F238E27FC236}">
                <a16:creationId xmlns:a16="http://schemas.microsoft.com/office/drawing/2014/main" id="{232E87BD-4592-1071-ED91-3237F0EFA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04800"/>
            <a:ext cx="7440612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</a:rPr>
              <a:t>Constant Surface Temperature Heating or Cooling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BBE8737-968F-6C85-EB92-89CDFE8579B2}"/>
              </a:ext>
            </a:extLst>
          </p:cNvPr>
          <p:cNvSpPr txBox="1"/>
          <p:nvPr/>
        </p:nvSpPr>
        <p:spPr>
          <a:xfrm>
            <a:off x="304800" y="228600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292526"/>
                </a:solidFill>
                <a:latin typeface="TimesLTStd-Roman"/>
              </a:rPr>
              <a:t>Now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∂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T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/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∂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is replaced 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as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42476ACA-E158-86E6-063B-EDB9363CB1F8}"/>
                  </a:ext>
                </a:extLst>
              </p:cNvPr>
              <p:cNvSpPr txBox="1"/>
              <p:nvPr/>
            </p:nvSpPr>
            <p:spPr bwMode="auto">
              <a:xfrm>
                <a:off x="3200400" y="2763691"/>
                <a:ext cx="4267200" cy="89390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">
                <a:extLst>
                  <a:ext uri="{FF2B5EF4-FFF2-40B4-BE49-F238E27FC236}">
                    <a16:creationId xmlns:a16="http://schemas.microsoft.com/office/drawing/2014/main" id="{42476ACA-E158-86E6-063B-EDB9363CB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2763691"/>
                <a:ext cx="4267200" cy="8939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41416BBA-9EE3-FE4F-0BEC-922125FAF822}"/>
                  </a:ext>
                </a:extLst>
              </p:cNvPr>
              <p:cNvSpPr txBox="1"/>
              <p:nvPr/>
            </p:nvSpPr>
            <p:spPr bwMode="auto">
              <a:xfrm>
                <a:off x="533400" y="3830491"/>
                <a:ext cx="2302538" cy="89390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41416BBA-9EE3-FE4F-0BEC-922125FAF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3830491"/>
                <a:ext cx="2302538" cy="8939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44C5F77C-20B6-59E3-324D-80CA7D8C30F3}"/>
                  </a:ext>
                </a:extLst>
              </p:cNvPr>
              <p:cNvSpPr txBox="1"/>
              <p:nvPr/>
            </p:nvSpPr>
            <p:spPr bwMode="auto">
              <a:xfrm>
                <a:off x="3581400" y="3859511"/>
                <a:ext cx="4267200" cy="109348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44C5F77C-20B6-59E3-324D-80CA7D8C3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3859511"/>
                <a:ext cx="4267200" cy="10934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AB01FDD8-F1E2-B406-DB85-EDDA5449D6C2}"/>
                  </a:ext>
                </a:extLst>
              </p:cNvPr>
              <p:cNvSpPr txBox="1"/>
              <p:nvPr/>
            </p:nvSpPr>
            <p:spPr bwMode="auto">
              <a:xfrm>
                <a:off x="4572000" y="1315891"/>
                <a:ext cx="4267200" cy="89390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AB01FDD8-F1E2-B406-DB85-EDDA5449D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1315891"/>
                <a:ext cx="4267200" cy="8939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463F35D8-CCD2-D359-919A-852DA19BB082}"/>
                  </a:ext>
                </a:extLst>
              </p:cNvPr>
              <p:cNvSpPr txBox="1"/>
              <p:nvPr/>
            </p:nvSpPr>
            <p:spPr bwMode="auto">
              <a:xfrm>
                <a:off x="1524000" y="1284586"/>
                <a:ext cx="4267200" cy="138241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463F35D8-CCD2-D359-919A-852DA19BB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1284586"/>
                <a:ext cx="4267200" cy="13824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1910E90-9E69-4D96-E0E6-A794CF2D7FF8}"/>
                  </a:ext>
                </a:extLst>
              </p:cNvPr>
              <p:cNvSpPr txBox="1"/>
              <p:nvPr/>
            </p:nvSpPr>
            <p:spPr>
              <a:xfrm>
                <a:off x="470694" y="5037873"/>
                <a:ext cx="822960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Substituting this expression, the Hagen–Poiseuille profile, and </a:t>
                </a:r>
                <a:r>
                  <a:rPr lang="en-IN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 </a:t>
                </a:r>
                <a:r>
                  <a:rPr lang="en-IN" sz="2400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into the energy equation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given above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yields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a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dimensionless differential</a:t>
                </a:r>
                <a:r>
                  <a:rPr lang="en-US" sz="2400" b="0" i="0" u="none" strike="noStrike" dirty="0">
                    <a:solidFill>
                      <a:srgbClr val="292526"/>
                    </a:solidFill>
                    <a:latin typeface="TimesLTStd-Roman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equation for the unknown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MTMI"/>
                  </a:rPr>
                  <a:t>φ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</m:oMath>
                </a14:m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):</a:t>
                </a:r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1910E90-9E69-4D96-E0E6-A794CF2D7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94" y="5037873"/>
                <a:ext cx="8229600" cy="1200329"/>
              </a:xfrm>
              <a:prstGeom prst="rect">
                <a:avLst/>
              </a:prstGeom>
              <a:blipFill>
                <a:blip r:embed="rId9"/>
                <a:stretch>
                  <a:fillRect l="-1111" t="-4061" r="-2074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737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0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92900" name="Object 4">
                <a:extLst>
                  <a:ext uri="{FF2B5EF4-FFF2-40B4-BE49-F238E27FC236}">
                    <a16:creationId xmlns:a16="http://schemas.microsoft.com/office/drawing/2014/main" id="{21B64D0D-5F45-90A1-068D-BCD980A9E346}"/>
                  </a:ext>
                </a:extLst>
              </p:cNvPr>
              <p:cNvSpPr txBox="1"/>
              <p:nvPr/>
            </p:nvSpPr>
            <p:spPr bwMode="auto">
              <a:xfrm>
                <a:off x="2081842" y="1355075"/>
                <a:ext cx="4465306" cy="995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2900" name="Object 4">
                <a:extLst>
                  <a:ext uri="{FF2B5EF4-FFF2-40B4-BE49-F238E27FC236}">
                    <a16:creationId xmlns:a16="http://schemas.microsoft.com/office/drawing/2014/main" id="{21B64D0D-5F45-90A1-068D-BCD980A9E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1842" y="1355075"/>
                <a:ext cx="4465306" cy="9955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6D6FD38-2234-C855-4016-3C28770E427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B222680-854E-917A-E5E3-84166BEEF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0E42281-916D-83AC-AA08-156098894C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8FF7A7-3457-7710-AFDE-6A067E920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A453C3D-8532-CFD1-C604-6A39B8CEBC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0230840-E279-977C-B3F9-93E7A904CB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82EB6B-E9EB-D2C3-5A05-C0B8D748A1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50B007A-2CF2-4497-D7B1-A41A6B1942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DA7FE58-8D96-DB65-3B2B-02E3D9B04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40FB52A-5689-7E4E-AE65-305C47D5C3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397E072-927D-5CF1-A352-2CEE513EC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CFF0A0C-A02A-A718-6E5D-2E2686330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0923D36-B4B4-DBD1-3640-D08535590E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5EFCE22-692C-222B-9279-07EE1F011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C58F573-DFF3-9BC3-15CF-2C498AC9B5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778DB4-CA15-E377-2AED-21DB527B9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51EB6D-EB0C-7524-CC57-79E9686B0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FDB70A6C-5AEF-AC96-3BD4-73FAA85F58FD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228600"/>
            <a:ext cx="7030660" cy="84436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Mean Fluid Temperature in Fully Developed Pipe Flow : Constant Surface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843066-0519-D428-8146-80FF48103CFA}"/>
                  </a:ext>
                </a:extLst>
              </p:cNvPr>
              <p:cNvSpPr txBox="1"/>
              <p:nvPr/>
            </p:nvSpPr>
            <p:spPr>
              <a:xfrm>
                <a:off x="320675" y="2287777"/>
                <a:ext cx="8670925" cy="45473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This equation is similar to the ODE obtained for uniform heat flux, except that the unknown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MTMI"/>
                  </a:rPr>
                  <a:t>φ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(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</a:rPr>
                  <a:t>r*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) is present on the left-hand side.</a:t>
                </a:r>
                <a:endParaRPr lang="en-US" dirty="0">
                  <a:solidFill>
                    <a:srgbClr val="292526"/>
                  </a:solidFill>
                  <a:latin typeface="TimesLTStd-Roman"/>
                </a:endParaRPr>
              </a:p>
              <a:p>
                <a:pPr algn="l"/>
                <a:endParaRPr lang="en-US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The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two boundary conditions for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Roman"/>
                    <a:sym typeface="Symbol" panose="05050102010706020507" pitchFamily="18" charset="2"/>
                  </a:rPr>
                  <a:t>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are obtained as:</a:t>
                </a:r>
              </a:p>
              <a:p>
                <a:pPr algn="l"/>
                <a:endParaRPr lang="en-US" dirty="0">
                  <a:solidFill>
                    <a:srgbClr val="292526"/>
                  </a:solidFill>
                  <a:latin typeface="TimesLTStd-Roman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𝑅𝑎𝑑𝑖𝑎𝑙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𝑠𝑦𝑚𝑚𝑒𝑡𝑟𝑦</m:t>
                      </m:r>
                    </m:oMath>
                  </m:oMathPara>
                </a14:m>
                <a:endParaRPr lang="en-US" b="0" i="0" dirty="0">
                  <a:solidFill>
                    <a:srgbClr val="000000"/>
                  </a:solidFill>
                  <a:latin typeface="TimesLTStd-Roman"/>
                </a:endParaRPr>
              </a:p>
              <a:p>
                <a:pPr algn="l"/>
                <a:endParaRPr lang="en-US" b="0" i="0" dirty="0">
                  <a:solidFill>
                    <a:srgbClr val="000000"/>
                  </a:solidFill>
                  <a:latin typeface="TimesLTStd-Roman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Isothermal</m:t>
                      </m:r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Wall</m:t>
                      </m:r>
                    </m:oMath>
                  </m:oMathPara>
                </a14:m>
                <a:endParaRPr lang="en-US" b="0" i="0" dirty="0">
                  <a:solidFill>
                    <a:srgbClr val="000000"/>
                  </a:solidFill>
                  <a:latin typeface="TimesLTStd-Roman"/>
                </a:endParaRPr>
              </a:p>
              <a:p>
                <a:pPr algn="l"/>
                <a:endParaRPr lang="en-US" b="0" i="0" dirty="0">
                  <a:solidFill>
                    <a:srgbClr val="000000"/>
                  </a:solidFill>
                  <a:latin typeface="TimesLTStd-Roman"/>
                </a:endParaRPr>
              </a:p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In principle, above equations are sufficient for determining </a:t>
                </a:r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unknown function </a:t>
                </a:r>
                <a:r>
                  <a:rPr lang="el-GR" b="0" i="1" u="none" strike="noStrike" baseline="0" dirty="0">
                    <a:solidFill>
                      <a:srgbClr val="292526"/>
                    </a:solidFill>
                    <a:latin typeface="MTMI"/>
                  </a:rPr>
                  <a:t>φ</a:t>
                </a:r>
                <a:r>
                  <a:rPr lang="el-GR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.</a:t>
                </a:r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843066-0519-D428-8146-80FF48103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" y="2287777"/>
                <a:ext cx="8670925" cy="4547335"/>
              </a:xfrm>
              <a:prstGeom prst="rect">
                <a:avLst/>
              </a:prstGeom>
              <a:blipFill>
                <a:blip r:embed="rId4"/>
                <a:stretch>
                  <a:fillRect l="-1125" t="-1072" b="-21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185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59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900" grpId="0"/>
      <p:bldP spid="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92900" name="Object 4">
                <a:extLst>
                  <a:ext uri="{FF2B5EF4-FFF2-40B4-BE49-F238E27FC236}">
                    <a16:creationId xmlns:a16="http://schemas.microsoft.com/office/drawing/2014/main" id="{21B64D0D-5F45-90A1-068D-BCD980A9E346}"/>
                  </a:ext>
                </a:extLst>
              </p:cNvPr>
              <p:cNvSpPr txBox="1"/>
              <p:nvPr/>
            </p:nvSpPr>
            <p:spPr bwMode="auto">
              <a:xfrm>
                <a:off x="2081842" y="1355075"/>
                <a:ext cx="4465306" cy="995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2900" name="Object 4">
                <a:extLst>
                  <a:ext uri="{FF2B5EF4-FFF2-40B4-BE49-F238E27FC236}">
                    <a16:creationId xmlns:a16="http://schemas.microsoft.com/office/drawing/2014/main" id="{21B64D0D-5F45-90A1-068D-BCD980A9E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1842" y="1355075"/>
                <a:ext cx="4465306" cy="9955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6D6FD38-2234-C855-4016-3C28770E427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B222680-854E-917A-E5E3-84166BEEF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0E42281-916D-83AC-AA08-156098894C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8FF7A7-3457-7710-AFDE-6A067E920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A453C3D-8532-CFD1-C604-6A39B8CEBC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0230840-E279-977C-B3F9-93E7A904CB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82EB6B-E9EB-D2C3-5A05-C0B8D748A1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50B007A-2CF2-4497-D7B1-A41A6B1942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DA7FE58-8D96-DB65-3B2B-02E3D9B04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40FB52A-5689-7E4E-AE65-305C47D5C3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397E072-927D-5CF1-A352-2CEE513EC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CFF0A0C-A02A-A718-6E5D-2E2686330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0923D36-B4B4-DBD1-3640-D08535590E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5EFCE22-692C-222B-9279-07EE1F011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C58F573-DFF3-9BC3-15CF-2C498AC9B5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778DB4-CA15-E377-2AED-21DB527B9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51EB6D-EB0C-7524-CC57-79E9686B0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FDB70A6C-5AEF-AC96-3BD4-73FAA85F58FD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228600"/>
            <a:ext cx="7030660" cy="84436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Nusselt Number for Fully Developed Pipe Flow : Constant Surface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843066-0519-D428-8146-80FF48103CFA}"/>
                  </a:ext>
                </a:extLst>
              </p:cNvPr>
              <p:cNvSpPr txBox="1"/>
              <p:nvPr/>
            </p:nvSpPr>
            <p:spPr>
              <a:xfrm>
                <a:off x="320675" y="2287777"/>
                <a:ext cx="8670925" cy="3238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However, in view of the makeup of above, the</a:t>
                </a:r>
              </a:p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radial profile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MTMI"/>
                  </a:rPr>
                  <a:t>φ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will be a function of both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r</a:t>
                </a:r>
                <a:r>
                  <a:rPr lang="en-US" baseline="-25000" dirty="0">
                    <a:solidFill>
                      <a:srgbClr val="292526"/>
                    </a:solidFill>
                    <a:latin typeface="TimesLTStd-Roman"/>
                  </a:rPr>
                  <a:t>*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and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Roman"/>
                  </a:rPr>
                  <a:t>Nu</a:t>
                </a:r>
                <a:r>
                  <a:rPr lang="en-US" dirty="0">
                    <a:solidFill>
                      <a:srgbClr val="292526"/>
                    </a:solidFill>
                    <a:latin typeface="TimesLTStd-Roman"/>
                  </a:rPr>
                  <a:t>.</a:t>
                </a:r>
              </a:p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Where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Roman"/>
                  </a:rPr>
                  <a:t>Nu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is the unknown in this problem. </a:t>
                </a:r>
              </a:p>
              <a:p>
                <a:pPr algn="l"/>
                <a:endParaRPr lang="en-US" dirty="0">
                  <a:solidFill>
                    <a:srgbClr val="292526"/>
                  </a:solidFill>
                  <a:latin typeface="TimesLTStd-Roman"/>
                </a:endParaRPr>
              </a:p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original definition for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Roman"/>
                  </a:rPr>
                  <a:t>Nu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can </a:t>
                </a:r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be written as:</a:t>
                </a:r>
              </a:p>
              <a:p>
                <a:pPr algn="l"/>
                <a:endParaRPr lang="en-IN" dirty="0">
                  <a:solidFill>
                    <a:srgbClr val="292526"/>
                  </a:solidFill>
                  <a:latin typeface="TimesLTStd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∗=0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843066-0519-D428-8146-80FF48103C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75" y="2287777"/>
                <a:ext cx="8670925" cy="3238515"/>
              </a:xfrm>
              <a:prstGeom prst="rect">
                <a:avLst/>
              </a:prstGeom>
              <a:blipFill>
                <a:blip r:embed="rId4"/>
                <a:stretch>
                  <a:fillRect l="-1125" t="-150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FC5BF7E5-EF38-334E-AAE0-B7AB68B0E739}"/>
              </a:ext>
            </a:extLst>
          </p:cNvPr>
          <p:cNvSpPr txBox="1"/>
          <p:nvPr/>
        </p:nvSpPr>
        <p:spPr>
          <a:xfrm>
            <a:off x="615156" y="5459195"/>
            <a:ext cx="79406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problem statement is now complete.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value of Nu must be such that the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φ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(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r</a:t>
            </a:r>
            <a:r>
              <a:rPr lang="en-US" sz="800" b="0" i="0" u="none" strike="noStrike" baseline="0" dirty="0">
                <a:solidFill>
                  <a:srgbClr val="292526"/>
                </a:solidFill>
                <a:latin typeface="TimesLTStd-Roman"/>
              </a:rPr>
              <a:t>*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, Nu) solution of above equations satisfies the Nu definition.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86621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750"/>
                                        <p:tgtEl>
                                          <p:spTgt spid="59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900" grpId="0"/>
      <p:bldP spid="23" grpId="0" build="p"/>
      <p:bldP spid="2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92900" name="Object 4">
                <a:extLst>
                  <a:ext uri="{FF2B5EF4-FFF2-40B4-BE49-F238E27FC236}">
                    <a16:creationId xmlns:a16="http://schemas.microsoft.com/office/drawing/2014/main" id="{21B64D0D-5F45-90A1-068D-BCD980A9E346}"/>
                  </a:ext>
                </a:extLst>
              </p:cNvPr>
              <p:cNvSpPr txBox="1"/>
              <p:nvPr/>
            </p:nvSpPr>
            <p:spPr bwMode="auto">
              <a:xfrm>
                <a:off x="2081842" y="1355075"/>
                <a:ext cx="4465306" cy="9955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𝑁𝑢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2900" name="Object 4">
                <a:extLst>
                  <a:ext uri="{FF2B5EF4-FFF2-40B4-BE49-F238E27FC236}">
                    <a16:creationId xmlns:a16="http://schemas.microsoft.com/office/drawing/2014/main" id="{21B64D0D-5F45-90A1-068D-BCD980A9E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81842" y="1355075"/>
                <a:ext cx="4465306" cy="9955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6D6FD38-2234-C855-4016-3C28770E427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B222680-854E-917A-E5E3-84166BEEF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0E42281-916D-83AC-AA08-156098894C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8FF7A7-3457-7710-AFDE-6A067E920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A453C3D-8532-CFD1-C604-6A39B8CEBC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0230840-E279-977C-B3F9-93E7A904CB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82EB6B-E9EB-D2C3-5A05-C0B8D748A1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50B007A-2CF2-4497-D7B1-A41A6B1942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DA7FE58-8D96-DB65-3B2B-02E3D9B04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40FB52A-5689-7E4E-AE65-305C47D5C3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397E072-927D-5CF1-A352-2CEE513EC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CFF0A0C-A02A-A718-6E5D-2E2686330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0923D36-B4B4-DBD1-3640-D08535590E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5EFCE22-692C-222B-9279-07EE1F011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C58F573-DFF3-9BC3-15CF-2C498AC9B5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778DB4-CA15-E377-2AED-21DB527B9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51EB6D-EB0C-7524-CC57-79E9686B0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FDB70A6C-5AEF-AC96-3BD4-73FAA85F58FD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228600"/>
            <a:ext cx="7030660" cy="84436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Radial Temperature profile in Fully Developed Pipe Flow : Constant Surface Temperature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5BF7E5-EF38-334E-AAE0-B7AB68B0E739}"/>
              </a:ext>
            </a:extLst>
          </p:cNvPr>
          <p:cNvSpPr txBox="1"/>
          <p:nvPr/>
        </p:nvSpPr>
        <p:spPr>
          <a:xfrm>
            <a:off x="304800" y="2514600"/>
            <a:ext cx="86868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The actual solution may be pursued in a number of ways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.</a:t>
            </a:r>
          </a:p>
          <a:p>
            <a:pPr algn="l"/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In this digital era, it is more convenient to solve the problem numerically.</a:t>
            </a:r>
          </a:p>
          <a:p>
            <a:pPr algn="l"/>
            <a:r>
              <a:rPr lang="en-US" dirty="0">
                <a:solidFill>
                  <a:srgbClr val="292526"/>
                </a:solidFill>
                <a:latin typeface="TimesLTStd-Roman"/>
              </a:rPr>
              <a:t>T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he differential equation is first approximated by finite differences and integrated from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r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*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MTSY"/>
              </a:rPr>
              <a:t>=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1 to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r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*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MTSY"/>
              </a:rPr>
              <a:t>=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0. </a:t>
            </a:r>
          </a:p>
          <a:p>
            <a:pPr algn="l"/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To perform the integration at all, we must first guess the value of Nu, which also gives us a guess for the initial slope of the ensuing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φ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(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r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*) curve. </a:t>
            </a:r>
          </a:p>
          <a:p>
            <a:pPr algn="l"/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The success of the Nu guess is judged by means of the first of conditions; the refined result is ultimately: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Roman"/>
              </a:rPr>
              <a:t>Nu=3.66</a:t>
            </a:r>
            <a:endParaRPr lang="en-US" i="1" dirty="0">
              <a:solidFill>
                <a:srgbClr val="292526"/>
              </a:solidFill>
              <a:latin typeface="TimesLTStd-Roman"/>
            </a:endParaRPr>
          </a:p>
          <a:p>
            <a:pPr algn="l"/>
            <a:endParaRPr lang="en-US" b="0" i="0" u="none" strike="noStrike" baseline="0" dirty="0">
              <a:solidFill>
                <a:srgbClr val="292526"/>
              </a:solidFill>
              <a:latin typeface="TimesLTStd-Roman"/>
            </a:endParaRPr>
          </a:p>
        </p:txBody>
      </p:sp>
    </p:spTree>
    <p:extLst>
      <p:ext uri="{BB962C8B-B14F-4D97-AF65-F5344CB8AC3E}">
        <p14:creationId xmlns:p14="http://schemas.microsoft.com/office/powerpoint/2010/main" val="375760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92898" name="Object 2">
                <a:extLst>
                  <a:ext uri="{FF2B5EF4-FFF2-40B4-BE49-F238E27FC236}">
                    <a16:creationId xmlns:a16="http://schemas.microsoft.com/office/drawing/2014/main" id="{9CF7AA8E-6541-B90C-9857-8137CDB5899B}"/>
                  </a:ext>
                </a:extLst>
              </p:cNvPr>
              <p:cNvSpPr txBox="1"/>
              <p:nvPr/>
            </p:nvSpPr>
            <p:spPr bwMode="auto">
              <a:xfrm>
                <a:off x="1828800" y="1219200"/>
                <a:ext cx="4706938" cy="13430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2898" name="Object 2">
                <a:extLst>
                  <a:ext uri="{FF2B5EF4-FFF2-40B4-BE49-F238E27FC236}">
                    <a16:creationId xmlns:a16="http://schemas.microsoft.com/office/drawing/2014/main" id="{9CF7AA8E-6541-B90C-9857-8137CDB58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1219200"/>
                <a:ext cx="4706938" cy="13430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2899" name="Rectangle 3">
            <a:extLst>
              <a:ext uri="{FF2B5EF4-FFF2-40B4-BE49-F238E27FC236}">
                <a16:creationId xmlns:a16="http://schemas.microsoft.com/office/drawing/2014/main" id="{F22A6D69-6D34-274A-80D3-553201B83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527" y="3764022"/>
            <a:ext cx="71231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 dirty="0">
                <a:latin typeface="+mn-lt"/>
              </a:rPr>
              <a:t>To get this we write an energy balance for entire pipe in fully developed region: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2900" name="Object 4">
                <a:extLst>
                  <a:ext uri="{FF2B5EF4-FFF2-40B4-BE49-F238E27FC236}">
                    <a16:creationId xmlns:a16="http://schemas.microsoft.com/office/drawing/2014/main" id="{21B64D0D-5F45-90A1-068D-BCD980A9E346}"/>
                  </a:ext>
                </a:extLst>
              </p:cNvPr>
              <p:cNvSpPr txBox="1"/>
              <p:nvPr/>
            </p:nvSpPr>
            <p:spPr bwMode="auto">
              <a:xfrm>
                <a:off x="3733800" y="4135437"/>
                <a:ext cx="3048000" cy="7413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li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</m:lim>
                      </m:limUp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2900" name="Object 4">
                <a:extLst>
                  <a:ext uri="{FF2B5EF4-FFF2-40B4-BE49-F238E27FC236}">
                    <a16:creationId xmlns:a16="http://schemas.microsoft.com/office/drawing/2014/main" id="{21B64D0D-5F45-90A1-068D-BCD980A9E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4135437"/>
                <a:ext cx="3048000" cy="7413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2901" name="Object 5">
                <a:extLst>
                  <a:ext uri="{FF2B5EF4-FFF2-40B4-BE49-F238E27FC236}">
                    <a16:creationId xmlns:a16="http://schemas.microsoft.com/office/drawing/2014/main" id="{ADCF1EA6-5E47-CD64-4E8D-0F3817A21CB3}"/>
                  </a:ext>
                </a:extLst>
              </p:cNvPr>
              <p:cNvSpPr txBox="1"/>
              <p:nvPr/>
            </p:nvSpPr>
            <p:spPr bwMode="auto">
              <a:xfrm>
                <a:off x="3200400" y="5638800"/>
                <a:ext cx="2895600" cy="1069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li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</m:lim>
                      </m:limUp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2901" name="Object 5">
                <a:extLst>
                  <a:ext uri="{FF2B5EF4-FFF2-40B4-BE49-F238E27FC236}">
                    <a16:creationId xmlns:a16="http://schemas.microsoft.com/office/drawing/2014/main" id="{ADCF1EA6-5E47-CD64-4E8D-0F3817A21C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5638800"/>
                <a:ext cx="2895600" cy="1069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2902" name="Rectangle 6">
            <a:extLst>
              <a:ext uri="{FF2B5EF4-FFF2-40B4-BE49-F238E27FC236}">
                <a16:creationId xmlns:a16="http://schemas.microsoft.com/office/drawing/2014/main" id="{81855A09-2D2B-5536-223A-8DA069C30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151062"/>
            <a:ext cx="83058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 dirty="0">
                <a:latin typeface="+mn-lt"/>
              </a:rPr>
              <a:t>to get the local variation in bulk temperature.</a:t>
            </a:r>
          </a:p>
          <a:p>
            <a:pPr>
              <a:spcBef>
                <a:spcPct val="50000"/>
              </a:spcBef>
            </a:pPr>
            <a:r>
              <a:rPr lang="en-US" altLang="en-US" b="0" dirty="0">
                <a:latin typeface="+mn-lt"/>
              </a:rPr>
              <a:t>For practical use, it important to  relate the wall temperature, the inlet and exit temperatures, and the rate of heat transfer one single expression.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6D6FD38-2234-C855-4016-3C28770E427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B222680-854E-917A-E5E3-84166BEEFD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0E42281-916D-83AC-AA08-156098894C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78FF7A7-3457-7710-AFDE-6A067E920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A453C3D-8532-CFD1-C604-6A39B8CEBC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0230840-E279-977C-B3F9-93E7A904CB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A82EB6B-E9EB-D2C3-5A05-C0B8D748A1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50B007A-2CF2-4497-D7B1-A41A6B1942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DA7FE58-8D96-DB65-3B2B-02E3D9B04A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40FB52A-5689-7E4E-AE65-305C47D5C3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397E072-927D-5CF1-A352-2CEE513ECB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CFF0A0C-A02A-A718-6E5D-2E2686330C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0923D36-B4B4-DBD1-3640-D08535590E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5EFCE22-692C-222B-9279-07EE1F0113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C58F573-DFF3-9BC3-15CF-2C498AC9B5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A778DB4-CA15-E377-2AED-21DB527B9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51EB6D-EB0C-7524-CC57-79E9686B0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FDB70A6C-5AEF-AC96-3BD4-73FAA85F58FD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228600"/>
            <a:ext cx="7030660" cy="84436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Nusselt Number for Fully Developed Pipe Flow : Constant Surface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BF5079E-2594-CED2-CB1E-9C38F367F181}"/>
                  </a:ext>
                </a:extLst>
              </p:cNvPr>
              <p:cNvSpPr txBox="1"/>
              <p:nvPr/>
            </p:nvSpPr>
            <p:spPr bwMode="auto">
              <a:xfrm>
                <a:off x="1371600" y="4876800"/>
                <a:ext cx="6994147" cy="7413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li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</m:lim>
                      </m:limUp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li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•</m:t>
                          </m:r>
                        </m:lim>
                      </m:limUpp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BF5079E-2594-CED2-CB1E-9C38F367F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876800"/>
                <a:ext cx="6994147" cy="7413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2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29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2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2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750"/>
                                        <p:tgtEl>
                                          <p:spTgt spid="59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750"/>
                                        <p:tgtEl>
                                          <p:spTgt spid="59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900" grpId="0"/>
      <p:bldP spid="592901" grpId="0"/>
      <p:bldP spid="592902" grpId="0" build="p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>
            <a:extLst>
              <a:ext uri="{FF2B5EF4-FFF2-40B4-BE49-F238E27FC236}">
                <a16:creationId xmlns:a16="http://schemas.microsoft.com/office/drawing/2014/main" id="{CE4F9E54-4C1F-1289-C135-80E3744DA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304800"/>
            <a:ext cx="8686800" cy="685800"/>
          </a:xfrm>
        </p:spPr>
        <p:txBody>
          <a:bodyPr/>
          <a:lstStyle/>
          <a:p>
            <a:r>
              <a:rPr lang="en-US" altLang="zh-CN" sz="2800">
                <a:solidFill>
                  <a:schemeClr val="tx1"/>
                </a:solidFill>
                <a:ea typeface="SimSun" panose="02010600030101010101" pitchFamily="2" charset="-122"/>
              </a:rPr>
              <a:t>Convection correlations: laminar flow in circular tubes</a:t>
            </a:r>
          </a:p>
        </p:txBody>
      </p:sp>
      <p:sp>
        <p:nvSpPr>
          <p:cNvPr id="566275" name="Rectangle 3">
            <a:extLst>
              <a:ext uri="{FF2B5EF4-FFF2-40B4-BE49-F238E27FC236}">
                <a16:creationId xmlns:a16="http://schemas.microsoft.com/office/drawing/2014/main" id="{9334A6A6-5F4B-E286-7512-DA5C711A19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14450"/>
            <a:ext cx="7797800" cy="1047750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dirty="0">
                <a:ea typeface="SimSun" panose="02010600030101010101" pitchFamily="2" charset="-122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The fully developed region </a:t>
            </a:r>
            <a:r>
              <a:rPr lang="en-US" altLang="zh-CN" sz="2400" dirty="0">
                <a:ea typeface="SimSun" panose="02010600030101010101" pitchFamily="2" charset="-122"/>
              </a:rPr>
              <a:t>for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constant surface heat flux</a:t>
            </a:r>
            <a:endParaRPr lang="en-US" altLang="zh-CN" sz="2400" dirty="0">
              <a:ea typeface="SimSu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6276" name="Object 4">
                <a:extLst>
                  <a:ext uri="{FF2B5EF4-FFF2-40B4-BE49-F238E27FC236}">
                    <a16:creationId xmlns:a16="http://schemas.microsoft.com/office/drawing/2014/main" id="{91BE8DC8-B33E-58D6-1A50-678B7BD797BC}"/>
                  </a:ext>
                </a:extLst>
              </p:cNvPr>
              <p:cNvSpPr txBox="1"/>
              <p:nvPr/>
            </p:nvSpPr>
            <p:spPr bwMode="auto">
              <a:xfrm>
                <a:off x="2133600" y="2667000"/>
                <a:ext cx="2667000" cy="950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=4.36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66276" name="Object 4">
                <a:extLst>
                  <a:ext uri="{FF2B5EF4-FFF2-40B4-BE49-F238E27FC236}">
                    <a16:creationId xmlns:a16="http://schemas.microsoft.com/office/drawing/2014/main" id="{91BE8DC8-B33E-58D6-1A50-678B7BD79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2667000"/>
                <a:ext cx="2667000" cy="950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6277" name="Object 5">
                <a:extLst>
                  <a:ext uri="{FF2B5EF4-FFF2-40B4-BE49-F238E27FC236}">
                    <a16:creationId xmlns:a16="http://schemas.microsoft.com/office/drawing/2014/main" id="{D3E2E210-49F7-3C52-C64F-7657AB5F6FE9}"/>
                  </a:ext>
                </a:extLst>
              </p:cNvPr>
              <p:cNvSpPr txBox="1"/>
              <p:nvPr/>
            </p:nvSpPr>
            <p:spPr bwMode="auto">
              <a:xfrm>
                <a:off x="5257800" y="2819400"/>
                <a:ext cx="1066800" cy="5476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″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66277" name="Object 5">
                <a:extLst>
                  <a:ext uri="{FF2B5EF4-FFF2-40B4-BE49-F238E27FC236}">
                    <a16:creationId xmlns:a16="http://schemas.microsoft.com/office/drawing/2014/main" id="{D3E2E210-49F7-3C52-C64F-7657AB5F6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2819400"/>
                <a:ext cx="1066800" cy="547688"/>
              </a:xfrm>
              <a:prstGeom prst="rect">
                <a:avLst/>
              </a:prstGeom>
              <a:blipFill>
                <a:blip r:embed="rId3"/>
                <a:stretch>
                  <a:fillRect l="-114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6278" name="Object 6">
                <a:extLst>
                  <a:ext uri="{FF2B5EF4-FFF2-40B4-BE49-F238E27FC236}">
                    <a16:creationId xmlns:a16="http://schemas.microsoft.com/office/drawing/2014/main" id="{26EA0A1C-35CF-773A-7B63-A62F1976EBA4}"/>
                  </a:ext>
                </a:extLst>
              </p:cNvPr>
              <p:cNvSpPr txBox="1"/>
              <p:nvPr/>
            </p:nvSpPr>
            <p:spPr bwMode="auto">
              <a:xfrm>
                <a:off x="2971800" y="4876800"/>
                <a:ext cx="2895600" cy="1031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h𝐷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=3.66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66278" name="Object 6">
                <a:extLst>
                  <a:ext uri="{FF2B5EF4-FFF2-40B4-BE49-F238E27FC236}">
                    <a16:creationId xmlns:a16="http://schemas.microsoft.com/office/drawing/2014/main" id="{26EA0A1C-35CF-773A-7B63-A62F1976EB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4876800"/>
                <a:ext cx="2895600" cy="1031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6281" name="Rectangle 9">
            <a:extLst>
              <a:ext uri="{FF2B5EF4-FFF2-40B4-BE49-F238E27FC236}">
                <a16:creationId xmlns:a16="http://schemas.microsoft.com/office/drawing/2014/main" id="{E799DC71-3166-9F18-B75E-AB474876E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191000"/>
            <a:ext cx="77164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dirty="0">
                <a:ea typeface="SimSun" panose="02010600030101010101" pitchFamily="2" charset="-122"/>
              </a:rPr>
              <a:t> </a:t>
            </a:r>
            <a:r>
              <a:rPr lang="en-US" altLang="zh-CN" dirty="0">
                <a:solidFill>
                  <a:schemeClr val="accent2"/>
                </a:solidFill>
                <a:ea typeface="SimSun" panose="02010600030101010101" pitchFamily="2" charset="-122"/>
              </a:rPr>
              <a:t>The fully developed region </a:t>
            </a:r>
            <a:r>
              <a:rPr lang="en-US" altLang="zh-CN" dirty="0">
                <a:ea typeface="SimSun" panose="02010600030101010101" pitchFamily="2" charset="-122"/>
              </a:rPr>
              <a:t>for </a:t>
            </a:r>
            <a:r>
              <a:rPr lang="en-US" altLang="zh-CN" b="0" dirty="0">
                <a:ea typeface="SimSun" panose="02010600030101010101" pitchFamily="2" charset="-122"/>
              </a:rPr>
              <a:t> </a:t>
            </a:r>
            <a:r>
              <a:rPr lang="en-US" altLang="zh-CN" b="0" dirty="0">
                <a:solidFill>
                  <a:schemeClr val="accent2"/>
                </a:solidFill>
                <a:ea typeface="SimSun" panose="02010600030101010101" pitchFamily="2" charset="-122"/>
              </a:rPr>
              <a:t>constant surface temperature</a:t>
            </a:r>
            <a:endParaRPr lang="en-US" altLang="en-US" b="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sp>
        <p:nvSpPr>
          <p:cNvPr id="566282" name="Rectangle 10">
            <a:extLst>
              <a:ext uri="{FF2B5EF4-FFF2-40B4-BE49-F238E27FC236}">
                <a16:creationId xmlns:a16="http://schemas.microsoft.com/office/drawing/2014/main" id="{A467BBDB-D526-8FDE-D016-32F72E051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943600"/>
            <a:ext cx="6978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0" dirty="0">
                <a:ea typeface="SimSun" panose="02010600030101010101" pitchFamily="2" charset="-122"/>
              </a:rPr>
              <a:t>Note: the thermal conductivity k should be evaluated at average </a:t>
            </a:r>
            <a:r>
              <a:rPr lang="en-US" altLang="zh-CN" sz="2000" b="0" i="1" dirty="0">
                <a:ea typeface="SimSun" panose="02010600030101010101" pitchFamily="2" charset="-122"/>
              </a:rPr>
              <a:t>T</a:t>
            </a:r>
            <a:r>
              <a:rPr lang="en-US" altLang="zh-CN" sz="2000" b="0" i="1" baseline="-25000" dirty="0">
                <a:ea typeface="SimSun" panose="02010600030101010101" pitchFamily="2" charset="-122"/>
              </a:rPr>
              <a:t>m</a:t>
            </a:r>
            <a:endParaRPr lang="en-US" altLang="en-US" sz="2000" b="0" i="1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90A32A4-B8D8-2890-3B09-6170E81B746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828EC2B-0623-859B-FC09-BA39490527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0FF5792-62F2-EB47-53D8-B5FE2BBA44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083F24A-314B-82B4-C33A-293D6DF389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FB1D0A2-59D5-5035-BC76-9973671B83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3B27BED-C358-6640-99D5-6CB0DE96AE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448B4C4-AFFA-A5EA-F2D2-A6F4065D41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AD8FF53-2FEA-469A-53A6-0032DD0D37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1965EE5-6E1B-D91D-3653-F8819383E4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C0C3EBC-8A87-740E-33BF-7BEC428694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3204717-4210-F36B-A9E7-FA0CA6018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DC2B1D8-052A-17DD-747A-8265833DEA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FEAE953-E6B9-6F29-D051-E79FFC838F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77A4641-C75E-AB4C-2E67-2ED242C900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380BFB0-122D-7A6A-E35E-612E3BF5CC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8ABA160-BD73-F807-2CEC-66F61F76B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B4C8959-269B-26E5-E1FE-6A508F7A7F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6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6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6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6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6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6A643FD3-2626-B3B0-EA39-430EFB289F55}"/>
              </a:ext>
            </a:extLst>
          </p:cNvPr>
          <p:cNvGrpSpPr>
            <a:grpSpLocks/>
          </p:cNvGrpSpPr>
          <p:nvPr/>
        </p:nvGrpSpPr>
        <p:grpSpPr bwMode="auto">
          <a:xfrm>
            <a:off x="0" y="-762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EE43793-8403-1F02-2DC4-C4A66B3C76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B982760-019C-7FDB-D3C7-7F46AF108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F447F30-E12A-B0F1-2A18-FB17C01741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D919A0C-8383-D0E9-3BD2-5A3B8B81BD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B912697-A09D-2271-C486-E3C234EC74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D9EDB44-07A4-F08E-7776-4827761B5F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CF40E26-8187-0A43-B021-66D494ABC9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E26F111-C0D9-6F4A-CEA2-4F35148101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32D7794-1CD7-BD02-A38A-09E8DAF2F8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32BF0E7-6CAB-A808-B60F-E71D50D890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1B580FB-FE64-DC9C-A4CF-F944B93EF6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2153EE8-5874-B193-A43D-F335C309FE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FB2E9C7-C133-3BAB-65B0-2BFD68B6A7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562E104-D0E4-2A66-8F60-840C4F3CBA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97558FB-07CB-733C-B81C-D06FC405A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00F20B7-B69A-6175-D64B-EB16E2363C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4C5C3123-AA23-AD1A-9C01-3ADC3D4C0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914400"/>
          </a:xfrm>
        </p:spPr>
        <p:txBody>
          <a:bodyPr/>
          <a:lstStyle/>
          <a:p>
            <a:r>
              <a:rPr lang="en-US" sz="2800" dirty="0"/>
              <a:t>Fully Developed Internal Flows</a:t>
            </a:r>
            <a:endParaRPr lang="en-IN" sz="2800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5B15765-63B8-3D58-4F7C-FB5633E4D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6000"/>
                    </a14:imgEffect>
                    <a14:imgEffect>
                      <a14:colorTemperature colorTemp="7200"/>
                    </a14:imgEffect>
                    <a14:imgEffect>
                      <a14:saturation sat="300000"/>
                    </a14:imgEffect>
                    <a14:imgEffect>
                      <a14:brightnessContrast bright="-34000" contrast="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089" y="1364177"/>
            <a:ext cx="8421275" cy="502990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E75B4202-C3E3-AF26-9DBB-276E482BD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</p:spPr>
        <p:txBody>
          <a:bodyPr/>
          <a:lstStyle/>
          <a:p>
            <a:r>
              <a:rPr lang="en-US" altLang="en-US" sz="2800">
                <a:latin typeface="TimesNewRomanPSMT" charset="0"/>
              </a:rPr>
              <a:t>Noncircular Tubes: Correlations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8203620B-B978-2336-6EBC-99F85E174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371600"/>
            <a:ext cx="7848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>
                <a:latin typeface="TimesNewRomanPSMT" charset="0"/>
              </a:rPr>
              <a:t>For noncircular cross-sections, define an effective diameter, known as the hydraulic diameter:</a:t>
            </a:r>
          </a:p>
        </p:txBody>
      </p:sp>
      <p:sp>
        <p:nvSpPr>
          <p:cNvPr id="587780" name="Rectangle 4">
            <a:extLst>
              <a:ext uri="{FF2B5EF4-FFF2-40B4-BE49-F238E27FC236}">
                <a16:creationId xmlns:a16="http://schemas.microsoft.com/office/drawing/2014/main" id="{D84C1E1A-FA4E-8CEE-CEB3-7FC746303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4196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0" dirty="0">
                <a:latin typeface="TimesNewRomanPSMT" charset="0"/>
              </a:rPr>
              <a:t>Use the correlations for circular cross-sections.</a:t>
            </a:r>
          </a:p>
        </p:txBody>
      </p:sp>
      <p:pic>
        <p:nvPicPr>
          <p:cNvPr id="587781" name="Picture 5">
            <a:extLst>
              <a:ext uri="{FF2B5EF4-FFF2-40B4-BE49-F238E27FC236}">
                <a16:creationId xmlns:a16="http://schemas.microsoft.com/office/drawing/2014/main" id="{62C7E79C-6F71-112B-63F4-6A30BBA22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438400"/>
            <a:ext cx="2209800" cy="141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AB59C6AF-2995-14E7-7A7F-197197D08F8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3C282CD-BD12-D495-16F6-4A2B8612D2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A10973F-66E8-94D9-4DD3-2A4656B4A0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42FB3F9-62E1-A297-C4D9-78A26FD3A2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632AA2D-FF16-7E48-3332-03ABBDFDC9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6E0B633-3D4E-E5D7-B8F7-47E4025779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AB31EB0-2BFC-2201-A354-AD9DE1859A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763C99C-E36C-8A59-4D01-8EA9370666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A20CBF3-C3D1-C29D-B59C-5E9A469626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8E0B36C-D129-251A-E9CE-C8839F5DED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1FCFF87-A180-A7EA-2D7D-EE41869665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D6110EA-9638-4EFE-D3F9-2EDF37BF30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197DCB0-0326-61B4-7202-775EA51388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688C411-D527-8237-378C-CF451DF729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CDC40A1-821F-BB56-0190-423D969356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E205F22-BF20-996C-2584-29F59AA48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5C501FB-DF72-787D-23E4-29AFAA8360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615DB83-CE52-AD5F-8CE7-B3E4AA54B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04" y="1515444"/>
            <a:ext cx="8545571" cy="340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85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77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7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7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7779" grpId="0"/>
      <p:bldP spid="587780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8094</TotalTime>
  <Words>1740</Words>
  <Application>Microsoft Office PowerPoint</Application>
  <PresentationFormat>On-screen Show (4:3)</PresentationFormat>
  <Paragraphs>207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6" baseType="lpstr">
      <vt:lpstr>SimSun</vt:lpstr>
      <vt:lpstr>Arial</vt:lpstr>
      <vt:lpstr>Calibri</vt:lpstr>
      <vt:lpstr>Cambria Math</vt:lpstr>
      <vt:lpstr>CMR12</vt:lpstr>
      <vt:lpstr>CommercialScript BT</vt:lpstr>
      <vt:lpstr>MTMI</vt:lpstr>
      <vt:lpstr>MTSY</vt:lpstr>
      <vt:lpstr>Symbol</vt:lpstr>
      <vt:lpstr>Tempus Sans ITC</vt:lpstr>
      <vt:lpstr>Tenorite</vt:lpstr>
      <vt:lpstr>Times New Roman</vt:lpstr>
      <vt:lpstr>TimesLTStd-Italic</vt:lpstr>
      <vt:lpstr>TimesLTStd-Roman</vt:lpstr>
      <vt:lpstr>TimesNewRoman,Bold</vt:lpstr>
      <vt:lpstr>TimesNewRomanPSMT</vt:lpstr>
      <vt:lpstr>Blank Presentation</vt:lpstr>
      <vt:lpstr>Fully Developed Forced Convection in Laminar Internal Flows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Physics of Convective Heat Transfer  Constant Wall Heat Flux </vt:lpstr>
      <vt:lpstr>Constant Wall Heat Flux : Newton’s Law of Cooling</vt:lpstr>
      <vt:lpstr>Constant Surface Heat Flux : Heating of Fluid</vt:lpstr>
      <vt:lpstr>Constant Heat Flux : Fully Developed Pipe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Uniform Hot Wall Temperature</vt:lpstr>
      <vt:lpstr>PowerPoint Presentation</vt:lpstr>
      <vt:lpstr>PowerPoint Presentation</vt:lpstr>
      <vt:lpstr>Constant Surface Temperature heating or cooling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Convection correlations: laminar flow in circular tubes</vt:lpstr>
      <vt:lpstr>Fully Developed Internal Flows</vt:lpstr>
      <vt:lpstr>Noncircular Tubes: Correlations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693</cp:revision>
  <cp:lastPrinted>2002-07-26T02:11:33Z</cp:lastPrinted>
  <dcterms:created xsi:type="dcterms:W3CDTF">2002-07-26T01:39:54Z</dcterms:created>
  <dcterms:modified xsi:type="dcterms:W3CDTF">2026-03-21T14:10:52Z</dcterms:modified>
</cp:coreProperties>
</file>