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5"/>
  </p:notesMasterIdLst>
  <p:sldIdLst>
    <p:sldId id="1559" r:id="rId2"/>
    <p:sldId id="1482" r:id="rId3"/>
    <p:sldId id="1503" r:id="rId4"/>
    <p:sldId id="1560" r:id="rId5"/>
    <p:sldId id="1561" r:id="rId6"/>
    <p:sldId id="1009" r:id="rId7"/>
    <p:sldId id="1562" r:id="rId8"/>
    <p:sldId id="1487" r:id="rId9"/>
    <p:sldId id="1190" r:id="rId10"/>
    <p:sldId id="1466" r:id="rId11"/>
    <p:sldId id="1451" r:id="rId12"/>
    <p:sldId id="1492" r:id="rId13"/>
    <p:sldId id="1478" r:id="rId14"/>
    <p:sldId id="1490" r:id="rId15"/>
    <p:sldId id="1564" r:id="rId16"/>
    <p:sldId id="1566" r:id="rId17"/>
    <p:sldId id="1568" r:id="rId18"/>
    <p:sldId id="1505" r:id="rId19"/>
    <p:sldId id="1506" r:id="rId20"/>
    <p:sldId id="1507" r:id="rId21"/>
    <p:sldId id="1534" r:id="rId22"/>
    <p:sldId id="1509" r:id="rId23"/>
    <p:sldId id="1510" r:id="rId24"/>
    <p:sldId id="1511" r:id="rId25"/>
    <p:sldId id="1535" r:id="rId26"/>
    <p:sldId id="1512" r:id="rId27"/>
    <p:sldId id="1520" r:id="rId28"/>
    <p:sldId id="1521" r:id="rId29"/>
    <p:sldId id="1536" r:id="rId30"/>
    <p:sldId id="1537" r:id="rId31"/>
    <p:sldId id="1538" r:id="rId32"/>
    <p:sldId id="1525" r:id="rId33"/>
    <p:sldId id="1526" r:id="rId34"/>
    <p:sldId id="1527" r:id="rId35"/>
    <p:sldId id="1528" r:id="rId36"/>
    <p:sldId id="1529" r:id="rId37"/>
    <p:sldId id="1530" r:id="rId38"/>
    <p:sldId id="1531" r:id="rId39"/>
    <p:sldId id="371" r:id="rId40"/>
    <p:sldId id="1540" r:id="rId41"/>
    <p:sldId id="1541" r:id="rId42"/>
    <p:sldId id="1542" r:id="rId43"/>
    <p:sldId id="1543" r:id="rId4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3366FF"/>
    <a:srgbClr val="FF66FF"/>
    <a:srgbClr val="FF33CC"/>
    <a:srgbClr val="000099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235" autoAdjust="0"/>
    <p:restoredTop sz="93969" autoAdjust="0"/>
  </p:normalViewPr>
  <p:slideViewPr>
    <p:cSldViewPr>
      <p:cViewPr varScale="1">
        <p:scale>
          <a:sx n="74" d="100"/>
          <a:sy n="74" d="100"/>
        </p:scale>
        <p:origin x="9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31T05:29:40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7906 14882 248 0,'0'0'93'15,"1"-11"5"-15,-1 11-57 16,0 0-8-16,0 0-8 15,0 0-21-15,0 0-35 16,0 0-54-16,0 0-7 16,0 0-9-16,-1 11-2 15,1-11 0-15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6T04:07:29.6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19693 8717 377 0,'9'-6'55'0,"-1"0"53"0,-4-2 41 16,-2 2-93-16,0 1-27 0,-2 1 4 0,1 2-29 0,-2-1 24 0,1 1-28 0,3 2 1 0,-1-2 5 0,9 2-5 0,-6-2-6 0,-1-3 17 0,4 3 4 0,-5-2 11 0,-1-1 41 0,4 2-1 0,-2-4 7 0,0 2-9 0,1 2-30 0,-1 2 5 0,-2 0-16 0,0 0 14 0,-2 1-14 0,0 0-18 0,0 0 5 0,0 0-10 0,0 0-1 16,0 0 10-16,2 8-7 0,-4 0 9 0,3 2-3 0,-1 1-3 0,-4 0 9 0,9 1-8 0,-7-1-4 0,-3 2 11 0,3 3-5 0,-6-2 9 15,1 1-7-15,4 2 8 0,-4-1-3 0,0 4 6 16,3-1 0-16,-4 1-4 0,8 3 0 0,-5-1-1 15,5 3-6-15,0 0-5 0,-5-2 7 0,5 2-7 0,-7 0-4 16,3-3 11-16,2 0-13 0,-4-1 13 0,5 2 3 16,-1-3-10-16,-2 1 4 0,-2-3-8 0,2 0-2 0,4 0 5 15,-2-3 0-15,2 0 4 0,0-1-1 0,-3-1 0 16,3 0 0-16,-2 0 1 0,1-4-1 0,2 0-5 16,-4-3-13-16,0-2 4 0,1-1-22 0,2-3-102 15,0 0-23-15,0 0-36 0,0 0-105 0,2-11-17 16</inkml:trace>
  <inkml:trace contextRef="#ctx0" brushRef="#br0" timeOffset="450.63">19764 8675 259 0,'0'0'35'15,"0"0"237"-15,2-10 16 0,0 2-98 0,-1-2-124 0,-1 4-28 16,-2-1-11-16,2 3 0 0,2 1-15 0,1-2-7 0,-3 5 2 15,0 0-4 17,8-10-6-32,-3 7 5 0,2-1-6 15,-6 1 8-15,0-2 10 0,0 1 16 0,3-3 7 16,3 1-2-16,4 2-18 0,-2-1 6 0,1 3-9 0,0-2 9 0,4 0-12 0,0 1-9 16,2 3-2-16,-2 1 0 0,-2 3-8 0,0 3 10 0,0 0 2 15,-4 3 3-15,1 0-2 0,-1 2-10 0,0 3 3 0,-4 2-4 0,0 2 16 0,-4 2-11 0,0 0 1 0,-3 1-3 0,-1 0 7 0,-3-2-2 0,-1 0-2 16,-1-2 0-16,0-1-8 0,-1-1 13 0,-2-1-5 15,2 0 8-15,-4-2-4 0,2-1 1 0,2-2 4 0,-5-3-4 16,3 0-12-16,3-3 14 16,2-2-9-16,7-2 8 0,0 0-40 0,0 0-112 15,0 0-44-15,3-7-16 0,5 1-82 0</inkml:trace>
  <inkml:trace contextRef="#ctx0" brushRef="#br0" timeOffset="940.25">20010 8992 517 0,'-4'0'89'0,"0"2"-68"15,0 0-17-15,1 4-5 0,0-4-5 0,3-2 6 0,0 0 2 0,0 0 2 16,0 0 20-16,0 0 3 0,0 0 37 15,0 0-18-15,0 0 66 0,0-1-10 0,0 0-21 0,0-1 9 16,2 1-41-16,10-20-28 16,-8 17-1-16,2-1-10 0,2 3-7 0,0-1 2 0,3 2-7 0,-2-2 4 0,2 2-1 15,-1 0-2 1,0-2 7-16,4 3-8 0,-2-1 0 0,-3 1 3 0,3 0 2 0,-1 3 2 0,-1-1 10 16,3 3 1-16,-2 2 3 0,1 0-2 0,-4 0-3 0,1 4-7 15,-2-1-7-15,-3 2 2 0,3-1 1 0,-2-1 3 16,-2 1 4-1,3 4-4-15,-4-1-6 0,-1 2 5 0,1 3-6 16,-5-9 7-16,0 4 0 0,-2-2 4 16,-3-1 12-16,-2 1-10 0,4-2 0 0,-3-4 15 0,2-1-7 15,4-2 13-15,-7-2 1 0,4 0 5 0,0-2-1 0,2-2 1 16,1-1-17-16,-1-3 2 0,0 1-5 16,1-2 6-16,-1-4-7 0,4-2-6 0,6-1 1 0,-1-4-3 0,-1-5-14 15,0 1 12-15,-3-3-4 0,1 4 8 0,8 2-12 0,2 1-1 16,-4 1-3-16,3 3 2 0,-4 0-2 0,2 2-12 15,2-1-14-15,-4 0 4 0,4 3-23 0,-2 0-24 0,1 2-10 0,3 0-8 16,-3-1-28-16,-1 2-11 0,0 0-46 0,2 0 17 16,-1 0-56-16,1 2-38 0</inkml:trace>
  <inkml:trace contextRef="#ctx0" brushRef="#br0" timeOffset="1159.64">20454 8777 814 0,'1'-5'129'0,"1"1"413"0,-2 4-509 0,0 0-28 0,0 0-4 0,1 0-2 0,-1 0 9 0,18-5-74 15,-10 5-21-15,3-1-20 0,3-3-36 0,1-1 51 0,0-2 35 16,-1 1-7-16,0 1 54 0,-5-1 18 0,1 0-13 15,-2 2 14-15,3 2-9 0,-1 1-17 0,-2 1-51 16,3 0 11-16,-1-2-132 0,-2 4-10 0</inkml:trace>
  <inkml:trace contextRef="#ctx0" brushRef="#br0" timeOffset="1317.83">20605 8870 708 0,'1'7'198'0,"-1"-2"-92"0,2 1-21 0,-4-1-11 16,1-1-38-16,-1 0-6 0,-2 2-16 0,3-3 10 15,1-3-5-15,0 0-4 0,5 4 7 0,2-5-11 16,-1-2-33-16,5-4-40 0,2-1-27 0,6-1 1 0,-4-3-53 16,3 1-40-16,-2-2-20 0</inkml:trace>
  <inkml:trace contextRef="#ctx0" brushRef="#br0" timeOffset="1890.25">21017 8432 1259 0,'-11'-19'205'0,"13"6"-192"15,-1 1-2-15,6 6-4 0,-3 1-1 0,1 3-13 0,-4-1-1 16,5 2-12-16,-3 0-56 0,6 1-18 0,-2 1 2 0,2 1 3 16,2 0 70-16,-2-1 16 0,-1 0 12 0,0 1-3 15,-4-1 19-15,2 2 14 0,-1 1-9 0,0 0 11 16,0 2-8-16,3 2-14 15,4 1 3-15,-2 3-9 0,4 2-24 0,-5 2 18 0,1-1-14 16,-1 2 16-16,0-1-9 0,0 0 2 0,-3 0 5 0,1 2-4 16,1-2-11-16,-4-1 15 0,0 1-10 0,0-1 13 15,-3-1-1-15,2 3 0 0,0-3 10 0,-2-1-9 0,0 1-10 16,1-3 18-16,-2 0-5 0,0-1 12 0,1-3-8 16,-1 1-6-16,0-2 1 0,-1 0 0 0,1-1 5 0,0-2 1 15,0-3-4-15,0 0 5 16,0 0 2-16,0 0 11 0,0 0 11 0,0 0-2 0,0 0 12 0,0 0-31 15,0-1 3-15,6-16-10 0,-2 8-2 0,2-5-1 16,-1 2-5-16,0-2 4 0,2-2-8 0,1 1 3 16,-3-3-1-16,0 2 2 0,1-1 1 0,-1-1-4 15,2 0 3-15,0 1-4 0,-3-1 0 0,1 1 1 0,1 1 0 16,-3-2 1-16,2 1-4 0,-2 1 7 0,2-1-1 16,-3 0 5-16,-1 0 3 0,1 1-7 0,-2 1 0 15,1 1-3-15,3 2 0 0,-4-1-2 0,2 3 5 16,-5-1-5-16,0 2 1 0,1 3 3 0,-2 1-5 15,1 2 6-15,-1-1-3 0,-1 0-5 0,1-1 2 0,-2 3-3 16,1 0-3-16,0 2 7 0,1 2-4 0,-1-2 5 16,0 4-4-16,1-2-3 0,-3 0 1 0,3 3 0 15,-1-3 12-15,2 1-19 0,1 0 9 0,0 1-11 16,1 1 5-16,1-2 1 0,1 1-2 0,2 0 3 16,1 0 1-16,0-1-50 0,1-1-30 0,0 0-8 0,2 1-74 15,2 0-76-15,-1-1-33 0,3-1-19 0,-2 3-92 16</inkml:trace>
  <inkml:trace contextRef="#ctx0" brushRef="#br0" timeOffset="2301.36">20875 8883 383 0,'-7'4'65'0,"0"1"-30"0,0-1-13 0,3 1 3 0,4-5 16 0,0 0 37 0,0 0 6 0,0 0 6 0,10-1-33 0,-2-3 39 0,2-2-9 0,2 0 24 0,5 0-14 0,1-1-23 16,5 0-8-16,0 1-3 0,2-1-37 15,5 2-6-15,2-2-12 0,3 0 7 16,1-1 0-16,3 1-11 0,0 0 7 0,-3 1-10 0,1 1-5 16,-5 0 6-16,3 2-3 0,-1 0 5 15,-1 1 5-15,-1-1-7 0,2 0 4 0,1-1-5 16,2 0 9-16,4 1-1 0,-3-1 1 0,-2-2-3 16,-3 2-8-16,-4 0 3 0,-1 2 0 0,-1 0 3 15,0 1 0-15,-4-2-6 0,0 2 2 0,-4 1-1 16,1-2 3-16,-3 1-2 0,0-1-4 0,-4 1 2 15,2 1 5-15,-2 0-56 0,-5-1-32 0,4 0-11 16,-6 0-76-16,-4 0-77 0,3 1-12 0</inkml:trace>
  <inkml:trace contextRef="#ctx0" brushRef="#br0" timeOffset="2889.33">21411 8973 767 0,'3'-2'230'0,"2"2"-150"0,-5 0-48 15,0 0-8-15,0 0-21 0,0 0 11 0,6 8-14 16,-3-5 11-16,3 1-7 0,-3 0 0 15,2 1 1-15,-1 3-3 0,-4-4-7 0,2 5 33 16,-4-4-6-16,-3 5 16 0,5 3-9 0,-5-2-11 16,-2 5 4-16,0-1-6 0,-7 2-8 0,4-1 2 15,-1 2-8-15,-2-2 7 0,1 1 5 0,-4 0-6 16,-1-1 4-16,-3 1-5 0,1-1 9 0,0 0-9 16,-2-2 13-16,2 0-11 0,-3-1 20 0,-1-3-4 15,1 0 1-15,-4-3 0 0,6-1 4 0,3-2-13 16,3-1 0-16,3-3-3 0,-3-1 3 0,7-2 0 15,-1 0 7-15,3-1-4 0,-2-2 0 0,5-3-6 16,2-2-1-16,2-5 0 0,6 0-6 0,-1-3-27 16,-2-2 2-16,4 1-9 0,3-1 12 0,3 1 8 15,1 5 0-15,4-2 3 0,5 6 1 0,0 3-4 16,0-1-2-16,1 6 2 16,-6-3 8-16,-1 6-12 0,-2 4 8 0,0 0-12 0,-1 4 6 0,-2 1 2 15,1 0 3-15,-5 6-1 16,1-5-5-16,0 1 15 0,-3 0-10 0,1-1 13 0,-1 4 0 0,3-2-7 15,1 1 8-15,-4-3-9 0,3 2 7 0,-7-1-5 16,5 0 2-16,2 0-3 0,-8-2 3 0,5-2 2 16,-1 0-4-16,1 0 5 0,2 1-2 0,3-1-5 15,-2-1 9-15,3-1-8 0,-1 0 6 0,0-1-2 16,-1-1-6-16,0 0 3 0,3-1-2 0,-3 0 0 16,2-1 0-16,-3 1 1 0,2-1-3 0,-3-1-111 15,1 0-108-15,1-1 4 0,1 0-211 0</inkml:trace>
  <inkml:trace contextRef="#ctx0" brushRef="#br0" timeOffset="13383.26">21542 8975 269 0,'-2'-3'37'0,"5"4"14"0,-3-1 20 0,0 0-2 0,0 0-22 16,0-1-32-16,0 1-3 0,0 0-10 0,0 0-21 0,1 0 22 16,0 0-13-16,0-1 17 0,0 0-1 0,0 0-4 15,0 0 19-15,1 0-13 0,-2 1 21 0,1 0 7 16,0 0-19-16,0-1 14 0,21-9-18 0,-14 10-9 0,-3-3 11 0,-2 3-14 16,-3 0-18-16,0 0 21 0,0 0-15 0,0 0 18 0,0 0-11 15,0 0 4-15,0 0 5 0,0 0-1 0,-11 2 5 16,1-2 20-1,0 1-12-15,5 1 16 0,0-5-4 0,-4 0-9 16,2-1 6-16,-4 0-8 0,2 3-6 0,3-1 0 16,-1 0-4-16,-1 0 4 0,-1 0 9 0,0 0-18 15,-3 0 10-15,1 0-13 0,3 0 2 0,-1-1 6 16,-3 2-8-16,3 1 8 0,-1 0-2 0,0 3-4 16,-2 0 3-16,1 0-5 0,-2 0-15 0,0 1 23 15,1 1-10-15,-2 1 14 0,-2-2-12 0,1 2 1 0,0 0 6 0,1 0-4 16,1 0 0-1,-3 1-3-15,0-3-4 0,1 5 2 16,-1 2 4-16,1-1-3 0,-2 3 6 0,0-3-5 16,-1-1-13-16,1 2 18 0,4 0-9 0,-2-1 14 15,1 1-4-15,3-2-5 0,0 1 1 0,4-2-2 16,3-2-13-16,-2 1 14 0,1-3-6 0,1 1 9 16,4 2 2-16,0-1-8 0,-4 0 11 0,1 2-10 15,-6-3-3-15,4 3 8 0,4 2-12 0,-3-1 12 16,4 0 3-16,-3 1-11 0,-2-1 9 15,4 1-12-15,-3 1-2 0,4-1 10 0,0 0-10 0,1 1 11 16,3-1 2-16,-1 0-3 0,2 0 6 16,-4-3-7-16,5 2 2 0,-4-2-2 0,6 1-1 15,-3 0-1-15,0-1 11 0,0 1-14 0,-2 0 11 16,3 2-13-16,3 0 5 0,-1-2 6 0,-7 2-11 16,7-1 10-16,-1-1 3 0,5 2-6 15,3-3 17-15,-2-2-17 0,-1 3-6 0,3-4 17 0,2 3-13 16,5-1 16-16,-5-2-6 0,3 0-2 15,0-3 4-15,-3-1-4 0,1 0-14 0,-2 0 15 0,0-1-10 16,0 1 12-16,-3 0-7 0,3-1-1 16,-1 2 8-16,-1 0-5 0,-1 1-4 0,0 2 0 15,2-4-6-15,-2 0 6 0,7 1 10 0,-6-2-11 16,-1 1 10-16,1-2-11 0,-7-4-1 0,8-1 10 16,-1-5-9-16,0 4 9 0,2-2 6 15,-3-4-9-15,4 2 9 0,2-3-12 0,1 1-1 0,-2-2 12 16,-1 0-10-16,-2-3 12 0,2-1-1 0,-4-1 3 15,2 0 8-15,-5 3-6 0,0 0-7 0,-2 0 3 16,-2 0-6-16,-1 1 5 0,-1 2-4 0,-2 1-3 16,-1 0-2-16,-1 0 0 0,-2 0 2 0,-1 0-3 15,-3 0 1-15,1 0-2 16,-2 5 5-16,1-1-6 0,-2 1 6 0,-3 2-8 0,1 0-14 0,-2 2 15 16,-1 1-16-16,0-1 16 15,-5 0-2-15,0 4-27 0,-2 1-25 0,3 2-7 0,1 1-105 0,-1 1-50 16</inkml:trace>
  <inkml:trace contextRef="#ctx0" brushRef="#br0" timeOffset="14300.68">22312 9099 486 0,'4'-7'73'0,"-4"-2"131"0,3 5-147 0,1 0-13 0,-4-2-28 0,1 3 16 0,-1 3-21 0,0 0-10 0,0 0 8 0,0 0-9 15,0-1-2-15,1 0 3 0,15-12-3 16,-9 12 3-16,-6-5-1 0,7 2 10 16,-8 0 9-16,7 0-3 0,0 1 2 0,0-1 10 0,9 3-12 0,-4-3 13 15,2 1-13 1,-1 0-7-16,-3-1-1 0,5 2-3 0,0 0-13 0,2 2 21 0,0-1-13 15,-1 1 14-15,-1 0-9 0,-2 0-5 0,-1-1 10 16,-3 2-10-16,2 2-4 16,-1 2 7-16,1 1-9 0,-2 0 9 0,0 0 0 15,-2 2-5-15,-1-3 10 0,0 2-9 0,-2 1 4 0,-2-4-4 16,0 6-6-16,-1-2 2 0,-1-1 5 0,3 3 3 16,-3-4 1-16,-3-2-1 0,1 0-12 0,-2-1 21 0,3-1-6 15,-4-2 14-15,3 2-5 0,-1 0-3 16,3-2 11-16,0 0-8 0,0 0 1 0,0 0 12 15,-1 0-11-15,0 0 13 0,0 0-9 0,0-1 0 16,-8-14-2-16,9 9 0 0,1-3-13 0,2 1 7 16,0 1 2-16,0-1 3 0,2 0-8 0,-2-1-5 15,3-1-5-15,-1 2 3 0,1-1-3 0,0 1 4 16,3 1-4-16,-4-3 3 0,5 3 0 0,-1 2-3 31,-1-2 3-31,2 4-5 0,-2 0-7 0,0 0 12 0,1 1-13 0,-3-1 13 0,4 2-3 0,-2 1-3 16,-1 0 8-16,1 1-6 0,1 2 1 0,-2-2-3 15,2 4-3 1,0 0 1-16,-2 2 1 0,-2 1 0 0,-1-2 5 0,-2 4-2 0,2-6 1 0,-1 1-2 16,-1 2-2-16,-2 0 1 0,-1 0 8 0,-1-1-4 15,1 0 7-15,-5-1-6 0,4-1 4 0,-5 0-6 32,2 0-4-32,2-3 0 0,-1 0 13 0,1-2-8 15,2-2 10-15,0-3-10 0,1 0 7 0,0-1-2 16,1-1-1-16,6 1 1 0,0-2-1 0,2 2-7 15,8-2 2-15,-6 0-3 0,5 3-4 0,5 2 7 16,-3 1-4-16,0 3 5 0,1-1-1 16,-7 1-5-16,-1 3-1 0,-3 1-3 0,-2 2-8 15,-1 3 16-15,-1-2-5 0,-2 4 8 16,0-3-6-16,0 1 1 0,-2 0 1 0,-3-5-1 16,2 4-9-16,-2-1 18 0,0-1-9 0,-1 2 11 15,-1-4-9-15,-2 0 8 0,1-1 1 0,0 0 1 16,0-2-13-16,2-2 11 0,0-2 4 0,3-1 5 15,1 1-1-15,5-1-15 0,-2-1-40 0,3-7 10 16,1-1-140-16,2-4-118 0</inkml:trace>
  <inkml:trace contextRef="#ctx0" brushRef="#br0" timeOffset="14714.92">23124 8833 837 0,'0'-8'44'0,"0"1"-15"0,0 3-31 0,0-1 15 0,0 5-20 0,0 0 0 16,0 0-6-16,1 0 0 0,1 0-34 0,0 0 39 0,-1 0-7 0,-1-1 19 0,1 0 15 0,0 0 35 0,0 0 17 0,-1 0 1 16,0 0-3-16,0-1-13 0,0 0-24 0,0 0 12 15,0 0-30-15,5-30-6 0,-5 32 3 16,0 0-6-16,0 0-15 0,1 0 12 0,12-9-8 15,-7 9 9-15,2 0-3 0,-1 2-3 0,-1-2 4 16,1 3-4-16,-4-2-7 0,4 4 8 16,0 2-9-16,-2 1 9 0,-2 1-10 0,-3 1 5 15,0 3 1-15,-3 4 0 0,0-1-8 0,1 1 16 0,-6 0-3 16,3-1 7-16,-2 0-4 0,-2-3-4 0,5-1 2 16,-1 0-2-16,2-1 7 0,-2-4-3 0,3-3-1 15,1-1-1-15,-2-1 0 0,3 0 6 16,0-2 9-16,0 0 1 0,0 0 15 0,8-3 1 15,-1-2-13-15,2-1 9 0,6 2-14 0,0 0-5 16,2-3 2-16,2 0-7 0,-3-3-10 0,7 1 10 16,1 1-15-16,2 1 11 0,0 2-49 0,-2 2-25 15,-3 1-34-15,0 1 1 0,-2 0-100 0,-7 1-21 16</inkml:trace>
  <inkml:trace contextRef="#ctx0" brushRef="#br0" timeOffset="15254.39">22659 9331 405 0,'0'-6'68'0,"2"2"64"0,-2-1 18 15,0 5-72-15,0 0-59 0,0 0-22 0,0 0-1 0,0 0-7 0,0 0 11 0,0 0 0 0,17-3 2 0,-12 4-2 0,5-1 9 0,-2-1 0 16,1-1 20-16,0 0-11 0,-1-1 18 16,4 1 2-16,2 0-13 0,5 1 10 0,2-1-7 15,3-1-11-15,1 0 4 0,3 0-7 0,6-2-20 16,0 0 14-16,2 0-13 0,-3-2 15 0,-1 1-2 15,-5 1 0-15,-2-1 4 0,0 2-5 16,2-1-3-16,-2-1 10 0,-1 0-7 0,0 1 9 0,1 1 2 16,-2 0-11-16,-1 0 9 0,-1 0-11 15,-1 0-12-15,-3 0 13 0,3 1-12 0,-5 0 14 16,-1-2 2-16,-4 1-11 0,-1 1 6 0,-2 1-8 16,-7 2-3-16,1 0 4 0,0 0-9 0,0 0 6 15,0 0-11-15,1 0-99 0,-1 0-32 0,-1 0-26 16,0 0-67-16</inkml:trace>
  <inkml:trace contextRef="#ctx0" brushRef="#br0" timeOffset="15870.79">22923 9455 211 0,'10'-4'36'0,"-2"-2"58"0,0 1 2 16,0-2-4-16,0 0-27 0,3 0-33 0,3 1 0 15,-2-3-12-15,2 2-29 0,2-1 19 0,-5-3-14 16,1 3 16-16,-3 0-10 0,-1 0 4 16,-2 0 6-16,-1 1-3 0,-2 1 5 0,-1 1 23 15,-1 0-12-15,-1 1 15 0,-1 1-14 0,-1 1-25 16,-2 0 3-16,0 2-13 0,-2 1-27 0,-2 3 37 15,-1 1-15-15,-4 0 24 0,1 3 1 0,-2 0-5 16,1-1 10-16,0 2-10 0,4-1-11 0,-3 2 16 16,4 2-11-16,1-2 13 0,2-1-8 0,4-1-3 15,-3 1 4-15,4-1-3 0,5 0 5 0,-1 2 13 16,5-4-1-16,3 0 6 0,-2 2 6 0,4-6 3 16,1 3 2-16,-1 0-2 0,1-2-21 0,-1 0 1 15,-3 2-5-15,-2 0 4 0,-1-1-8 0,-2 0-5 16,-2 0 1-16,-1 2-2 0,-2-1-9 0,-1 2 15 15,-1-1-9-15,-4 0 11 0,-1 1-6 0,-2 0 4 16,-2-1 1-16,-1-3 1 0,-1 1-5 0,-1-1 4 16,-2 0-7-16,4-2 7 0,-3-2 0 0,6 1-2 15,0 0 6-15,1-4-6 0,3 1-1 16,1-1-18-16,3-4-31 0,3-1 6 0,2-1-64 16,6-3-44-16,1 0 17 0,3 2-28 0,1-3 32 15,1 0 63-15,-1 2 12 0,-1 0 18 0,-2 2 54 16,-2 4 21-16,-2 0 33 15,-5 2-8-15,2 4 47 0,-6 0-25 16,-2 2-17-16,-2 3 6 0,-4-1-17 0,0 1-20 0,-4 0 4 0,-2 0-11 16,-2 1-19-16,-3 5 3 0,-4 1-10 15,-1 2 8-15,-2-1-7 0,-1 0-4 0,0 0 4 16,-2-2-4-16,3 1-7 0,-3-1 2 0,1 0-5 16,3 1 6-16,-4-3 2 0,2 0 1 0,1 0-9 0,-1 1-4 15,1 2-100-15,5-3-162 0</inkml:trace>
  <inkml:trace contextRef="#ctx0" brushRef="#br0" timeOffset="16980.86">22045 10040 297 0,'2'-3'115'0,"-1"-1"-10"0,1-2-25 0,-2 1 4 0,3 0-43 0,-3 1-21 16,3 4 12-16,2-3-16 0,-4-1-7 0,5 0 18 0,-3 0-11 0,0-3 18 15,3 1 8-15,1-1-22 0,0 2 9 0,1 2-15 16,-2-3-5-16,2 2 2 0,2 0-9 0,-2 0 8 15,1 4-9-15,0 1-3 0,1 3 2 0,1-3-5 16,0 3-9-16,-2 0 14 0,1 2-11 0,-2 4 11 16,3 0 0-16,-4-1-6 0,0 3 6 0,-1 0-7 15,-1 0-2-15,2-1 9 0,-3 0-10 16,1-1 11-16,-2 0 4 0,-3 1-6 0,6-1 7 0,-6-2-10 16,0 2-15-16,0-2 31 0,-5 0-12 0,4-1 20 15,-4 0-8-15,1-3 3 0,-1 0 7 0,-1-4-4 16,4 2-3-16,2-2 14 0,0 0-2 15,0 0 9-15,-1 0 5 0,0 0 2 0,-8-11-6 16,6 3 4-16,1 0-18 0,4-2-3 0,-1-2-2 16,2-1 0-16,1-2 0 0,1 0-14 0,5 0 6 15,-2-2-9-15,-3 1 9 0,7 3-12 0,-2-2-4 16,2 6-3-16,1 3 7 0,-2-4-5 0,-3 7 5 16,2 0-7-16,-4-1-11 0,4 8 20 0,1-1-9 15,-6 2 11-15,5 2-7 0,-4 0-1 16,-5 1 4-16,3-1-3 0,-1-1-3 0,-1 3 5 15,0-3-3-15,0 4 4 0,-2-2 0 0,-2-2-4 16,2 4 2-16,-2-5-2 0,0 1 2 0,-1-2 6 16,1-2-5-16,-1-1 5 0,3 2 11 0,0-3-8 15,0 0 13-15,0 0-12 0,0 0 6 16,0-1-4-16,7-17 1 0,-1 8 0 0,3 2 1 0,3-4-7 16,0-1-1-16,4 2-2 0,2 1-14 0,1 5 12 15,-3 1-8-15,0 4 9 0,-5 1-3 0,-1 5-4 16,-1 2 2-16,-3 2-4 0,0 0-1 0,-4 2 2 15,-1 1 1-15,-1 1 1 0,-1-1 7 0,-1 0-1 16,-2-1 1 0,-1-1-2-16,2 1-8 0,-1-4 17 0,2 1-7 15,-2-4 11-15,0-2 2 0,4-3-8 0,0 0 10 0,0 0-10 0,0 0-11 0,5-5-179 16,0-2-73-16</inkml:trace>
  <inkml:trace contextRef="#ctx0" brushRef="#br0" timeOffset="17752.32">23032 9951 453 0,'-6'-4'353'0,"2"0"-196"0,0 1-73 0,1 4 0 0,3-1-47 0,0 0-7 0,0 0-12 0,0 0 8 0,0 0-11 0,0-1-1 0,0 0 2 0,3-19-2 31,2 16-1-31,2-2 3 0,0-2-3 0,0 3 4 15,1-4-4-15,1 4-5 0,1-1 3 0,0 1-4 16,1 0 0-16,2 1-9 0,-1-1-6 0,2 2 1 0,-3 1 7 16,2 3 1-16,-3 1 1 0,-1 3-2 0,4 0-3 15,-5-1-6-15,-6 1 0 0,4 1-4 0,2 6-1 0,-7-1 5 16,7 1 2-16,-4 5-2 0,-6-5-5 0,2 4 16 16,-2-2-7-16,1 1 9 0,-2 0-4 0,-1-2 0 15,-1-1 5-15,-1-3-4 0,-1 0-6 0,1 1 11 16,1-3-6-16,-2-4 9 0,2 0 3 0,-1-3-3 15,6 0 13-15,0 0-9 0,-1 0 13 0,1 0 0 16,0-1-8-16,-6-13 7 0,6 5-6 0,2-1-10 16,1-1 5-16,2-2-8 0,1-1-2 0,7 0 1 0,-2-4-5 15,-1-1 4-15,-1 1 4 0,2 2-9 0,-6-1 3 16,7 6-5-16,4 1 0 0,-10 1-6 0,5 5-3 16,0 3 0-16,-5 0 12 0,4 2-7 0,-3 3 9 15,0-4-8-15,4 4 10 0,-3 1-14 0,1-1 3 0,-1 5-7 16,-2-1 15-16,-2 1-5 0,2 1 7 0,-4-2-7 15,2 1-3-15,-1-1 9 0,1 1-7 0,-3-4 8 16,1 2 0-16,-2 0-2 0,-1-6 4 0,3 6-5 16,-2-5-13-16,1 0 19 0,2-1-9 0,-3-2 13 15,0 1-4-15,0 0 2 0,0 0 0 0,5-9-1 16,0 1-8-16,1-2 5 0,0 1-8 0,0-4 7 0,0 0 4 16,2 0-5-16,0-1 7 0,0 0-8 0,2 2 6 15,1-1-11-15,0 3-1 0,-2 2-4 0,0 2 8 16,0 4-4-16,0 2 2 0,-1 3-6 0,-1 3-10 15,-2 2 10-15,-1 4-6 0,-2 1 8 0,-1-1-1 0,-1 0 2 16,-3-1 2-16,2 0-1 0,-4 1 8 0,2-1-4 16,-3-1 0-16,0 1-4 0,1-3 13 0,0-1-7 15,-1-1 10-15,1-1-11 0,-1-3-2 0,3-1 12 16,-3 1-1-16,3-2 7 0,-2-1-7 0,3-1 1 16,1-4-12-16,1 0 2 0,1-2-56 0,1-4-108 15,4-1-51-15,1-4-9 0,1 1-67 16</inkml:trace>
  <inkml:trace contextRef="#ctx0" brushRef="#br0" timeOffset="18012.97">23723 9650 327 0,'2'-1'287'0,"2"2"-175"0,6 3-71 0,-8 1 12 0,-3 3-16 0,-4 1-11 0,3 3 10 0,1 2-13 0,-1 1-14 0,2 1-8 0,-9-1-4 0,10-1 3 15,-1 1 18-15,0-3-18 0,4 0 15 0,-8 0-16 16,1 0 8-16,-1-1 24 0,-1 0-1 0,-4 0 12 15,1-1 1-15,3 1-24 0,-3 1 2 0,4-1-10 16,-3 2-6-16,-1 2 5 0,-2-1-10 0,1 2 9 16,0 1-10-16,0 2 0 0,1 0 4 0,0 2-2 0,-3-1-1 15,0-1 6-15,1-1-13 0,-1 0 11 0,3 0 2 16,-1 0-3-16,1 0 9 0,0-2-11 0,1-2-9 16,2-1 17-16,2-2-9 0,2-3 13 0,1 0-13 15,1-1-87-15,2-2-51 0,2 0-11 0,0-2-113 0</inkml:trace>
  <inkml:trace contextRef="#ctx0" brushRef="#br0" timeOffset="18409.57">23969 9992 643 0,'7'-16'95'0,"-3"4"109"0,1-1 94 15,-4 3-247-15,1-1-9 0,-1 5-20 0,0-1-19 16,-1 3 8-16,0 4-10 0,0 0-6 0,0 0 5 0,0-5-9 15,-1 1-13-15,0-3 16 0,0 2-7 0,-1 2 13 16,1-2 2-16,-1 1-5 0,-2 0 5 0,1-1-6 16,-1-1-4-16,1 3 11 0,-3-2-10 0,4 4 9 15,-2 1-12-15,0 1-4 0,1 6 8 0,-1-1-7 16,-3-3 9-16,3 7-5 0,-3-5-3 0,0 1 1 16,2 5 9-16,1-2-3 0,3 3 5 0,-2 1-5 15,1 0-3-15,1 1 11 16,1-1-6-16,0-2 7 0,0 0-4 0,2-1-1 0,2 0 9 0,-1 1-7 0,3-2-7 15,2 2 12-15,-3-2-11 0,2-1 14 0,-1-1-2 0,1 0-6 16,-3-1 6-16,0 1-7 0,-1 1-1 0,-3 0 9 16,0-1-9-16,-2 2 11 0,0 0-8 0,-4 1-1 15,-2-1 9-15,0-1-9 0,1 0 0 0,-2-1 12 32,1-1-13-32,-1-1 11 0,0-2-6 0,-1-1 1 15,2-1 9-15,0-1-6 0,2 0 3 0,3 0 0 16,-2-2-3-16,3-1 1 0,-3-2-8 0,4-1-62 15,1-2-27-15,2-1-14 0,3-1-85 0,1-3-13 16,2 0 12-16,-2-1-11 0,3-2 51 0</inkml:trace>
  <inkml:trace contextRef="#ctx0" brushRef="#br0" timeOffset="18568.66">23944 10002 47 0,'1'-13'7'0,"-1"8"100"0,-2 0 6 16,-1 4 4-16,-2 0 9 0,-1-2-6 0,-1 3-11 16,0 0 1-16,-1 4-50 0,-1 1-28 0,1 0 2 0,-3 1-12 15,1 1-18-15,-2 2 7 0,0 1-7 0,-3 1 8 16,0-1-1-16,-5 2-10 0,3 0 4 0,-1 1-5 15,0-1-2-15,8 1 9 0,-6-1-11 0,3 1 10 16,-1 0-6-16,-1 2 3 0,0-1 8 0,-1-1-7 16,0 1-7-16,-1-1 8 0,1 1-41 0,4-2 18 15,-4 1-135-15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6T04:28:17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2369 8692 1399 0,'23'-57'1'0,"-8"-26"-1"0,3 38 28 0,0 9-22 0,-1-2 54 0,-4 2-56 0,1 4-6 0,-3-4-2 0,0 2 9 0,-3-1-2 0,1 0 2 0,-2 1-4 0,-2 2-10 0,-1 4 3 0,0 2-27 0,-1 8 14 0,3 1-51 0,-4 2-43 0,-2 2-20 0,0 3-16 0,-1 2-80 15,-6 0-10-15</inkml:trace>
  <inkml:trace contextRef="#ctx0" brushRef="#br0" timeOffset="315.33">2188 8180 508 0,'-18'3'82'0,"1"-2"94"0,1-2 91 0,7 1-205 0,1 0 4 0,5 3-42 31,-2-1-6-31,4 0-10 0,-1-1-22 0,3-1 20 16,7 3-15-16,3-3 17 0,8 1-9 0,5-1 5 15,3-5 7-15,1-5-3 0,2-2-2 0,-2-3-6 16,2-5-18-16,3 1 8 0,-3-2-19 0,1-2 1 16,1 0 10-16,-2-2-7 0,-2 2 12 0,-2 0 14 15,-2 2-9-15,-3 4 9 0,-5 5-1 0,3 5-13 16,3 4 16-16,-3 4-15 0,3 2 6 16,-9 4 18-16,-2 2-15 0,-6 5 16 0,-1 4-3 15,-1 4-5-15,-1 1 8 0,-2 2-10 16,-3 1-6-16,-2-3 3 0,-1 2-4 0,-1 1 4 15,-5 0 18-15,0 1-19 16,0-2 13 0,-4-3-16-16,2-1 1 0,0-4-61 15,3-4-41-15,0-5-2 0,6-2-55 0,-4-9 3 0,6-4 5 0</inkml:trace>
  <inkml:trace contextRef="#ctx0" brushRef="#br0" timeOffset="742.14">2688 7626 621 0,'-19'-12'254'0,"-1"2"-145"0,-1 1-61 0,4 6 8 16,3-1-27-16,7 3 1 0,4 1-15 0,-1 0 9 15,1 0-19-15,-4 0-6 0,0 0 2 0,-2 2-6 16,5 1-18-16,3 1 19 0,1-1-9 15,0 4 13-15,2 0-5 0,-2 2 1 0,4 1 0 16,7 1 0-16,-9 1-13 0,5 0 18 0,1 2-2 16,2 0 8-16,7 1-6 0,3-1-1 0,-2-1-4 15,-1-3 1-15,-3 0-10 0,2-1 20 0,1-1-7 16,-2-2 12-16,0-4-7 0,-1-2 1 16,-3-5 6-16,1-3-4 0,-2 0 2 0,-2-2 8 0,0-3-12 15,-6 1 11-15,1-4 1 0,-3 0-7 0,-2-1 9 16,-5-1-11-16,-2 1-13 15,-3 0 12-15,-2 0-7 0,-3 1 11 0,-1 0 4 0,-2 2-6 16,-2 4 2-16,-2 6-5 0,-3 2-7 0,0 6-2 16,7 4-12-16,0 7 7 0,8 3 1 0,-1 7-5 15,3 4 12-15,-1 5-11 0,0 3-10 0,7 7-27 16,-4 3-154-16,6 5 53 0,-1-2-325 0</inkml:trace>
  <inkml:trace contextRef="#ctx0" brushRef="#br0" timeOffset="1522.88">4685 8521 375 0,'-6'-4'325'0,"2"1"-92"0,4 3-149 0,0 0 2 16,-1 0-51-16,1-1-6 0,-1 0 2 0,1 0-6 0,0 0-21 0,-5-14-3 0,11 10-6 0,1-4 5 0,-1 1 4 15,5-4-5-15,-1-2 9 0,2 0-8 0,7-3-11 0,-2-1 25 16,2 1-14 0,3-3 20-16,-5-4 7 0,7-5-3 0,1 1 7 15,-1-7-6-15,7 1-3 0,-4 0 0 0,0-3-6 16,1 4 5-16,-1 0-1 0,-2-1-9 0,0 2 8 16,2 1-9-16,-2-1 4 0,-3 4-14 0,1-1-4 15,-2 2-2-15,0 0 13 0,0 0-13 0,3 3 0 16,0 2-10-16,-3-2-32 0,-7 4-52 0,-2-1-45 15,-5-1 1-15,-2 2-60 0,-1 0-6 0</inkml:trace>
  <inkml:trace contextRef="#ctx0" brushRef="#br0" timeOffset="1827.45">5193 7622 105 0,'-23'6'15'0,"4"0"151"16,2-1 20-16,0 1-18 0,-1 0-40 0,5-1-23 15,-2 2-19-15,4-3 8 0,3 1-36 0,1-1-15 16,2-3-5-16,2 1-2 0,2 0-23 0,1-2 5 15,0 0-13-15,4-2 10 0,3-3-8 0,6-4-1 16,1-1 3-16,6-3-4 0,3-3-8 0,-2-2 9 16,3-4-15-16,6-2 11 0,-3 0-13 0,8-2-3 15,2 3 10-15,-5 0-8 0,-3 2 0 0,-4 6 14 16,-3 0-9-16,-4 7 10 0,-1 3-10 0,-3 5-9 16,-2 3 7-16,0 7-9 0,-4 2 0 15,-3 3 16-15,0 5-7 0,-3 3 10 0,-1 0 1 16,-1 4-2-16,-1 0 5 0,-3 0-5 0,1-2-4 0,0-3 12 15,1-2-10-15,2-3 11 16,-1-6-7-16,1-4 0 0,1-2-20 0,3-5 3 16,2-2-85-16,5-8-114 0,0-10-16 0</inkml:trace>
  <inkml:trace contextRef="#ctx0" brushRef="#br0" timeOffset="2137.34">5811 7071 702 0,'-3'-12'121'0,"3"6"9"0,-3 0 1 0,-1 4-10 0,3 2-72 16,-6 0-33-16,3 3-5 0,-1 1-6 16,-4 2-7-16,-2 3-4 0,-1 0-7 0,4 4 3 15,0 3 7-15,6-1 0 0,-2 1 5 16,2 0-2-16,2 0-6 0,0-1 6 0,2 2-10 0,1-4 9 16,2 2 1-16,1 0-3 0,2-1 7 0,0 3-8 15,1-3 2-15,-1-1 2 0,3 0-3 0,1-2 3 16,-3-1 5-16,3-3 0 0,0-1 5 0,-3-6-5 15,3-2-4-15,-1-3 6 0,-2-2-6 0,0-3 7 16,0-1 0-16,-1-3-5 0,-1-3 5 0,-2 1-6 16,-1-2 6-16,-2-2-5 0,-1-2 4 0,-1-2-6 15,-2 1-1-15,0 1 4 0,-5 1-1 16,-1 4 2-16,0 1-9 0,-1 8-2 16,0 3-12-16,-7 5 8 0,-1 6-9 0,-4 7 1 0,-3 7 5 0,-1 8-4 15,-9 3 4 1,-1 7-146-16,2 0-108 0</inkml:trace>
  <inkml:trace contextRef="#ctx0" brushRef="#br0" timeOffset="3741.22">9137 7667 267 0,'-4'-8'21'0,"-3"-1"2"0,-4 1 20 0,3 1 21 0,-2 0-19 16,3 3 17-16,1-1-27 0,-3 0-20 0,-1 1 17 0,3-1-20 15,-1 0-12-15,4 2 10 0,-3-2-10 16,2-1 12-16,1-1 6 0,-2-3-6 0,1 1 8 15,0 0-7-15,-1 1 1 0,0 0 17 0,-2 1-13 16,0-1 15-16,-2 0-4 0,2 0-4 0,-1 1 11 16,0 1-12-16,0 1-22 15,-2-1 23-15,0-1-25 0,1 2 25 0,0-1-16 0,-2 3-8 16,1 0 9-16,-2-1-11 0,0 4-9 0,-2-1 10 0,-1 1-11 16,0 2 11-1,-4-1 1-15,-1 2-6 0,2 2 5 0,-2 1-7 16,3 1 5-16,-4 3-5 0,4 1 1 0,-5-1-2 0,-1 1 13 0,-2 1-7 15,-1 0 6-15,1 2-8 16,1 2-5-16,-1 1 13 0,-1 0-10 0,3 1 12 0,-5-1-2 0,3 3-5 16,2 2 13-16,-3 0-11 0,4 1 0 0,3 1 2 15,-5 1-6-15,7 2 6 16,0 3 7-16,-2 0-10 0,6 1 7 0,-3 0-9 16,-1 1-6-16,4 1 13 0,-2-2-10 0,0 1 11 15,3-4-7-15,1 0-1 0,3 1 4 0,0 2-2 0,1-1-14 0,1 1 19 16,0-1-14-16,3 0 16 15,0 0-4-15,2 1-3 0,0 1 6 0,0 0-6 0,2 1-8 16,0-1 10-16,1 1-11 0,2 1 11 0,-2 0 1 16,1 3-3-16,1 3 11 15,1 0-11-15,0 4-12 0,1 0 18 16,1 1-14-16,2-2 16 0,0 0-8 0,0-3 5 0,1-3 2 16,1 2-1-16,0 0-17 0,3 0 14 0,0 0-4 0,1-3 7 0,1 2 1 15,-1-4-7-15,1 1 0 16,0-3-2-16,5 2 6 0,-2 1-2 15,1-2 1-15,3 2-2 0,-3-3-2 0,6 0 5 16,1 1 2-16,-1-4 2 0,3 0-9 0,-4-4 9 16,1-2-7-16,0-2 10 0,1-3-3 0,0-1-5 15,3-4 10-15,-2-1-9 0,4-4 2 0,2-1 3 0,0-2-9 0,4-3 9 16,4-2 5-16,44-6 4 16,-84 8-28-16,78-18 17 0,-43 4 0 0,1-2-9 0,-3-2 12 31,0-2 0-31,2-3-10 0,-2-3 6 0,8-3-9 0,-1-1-1 0,-1-4 4 0,-1 0 0 0,-6-2 0 15,-2 0 0-15,-4-2 4 0,-1 1 7 0,-3-2-4 16,-2-3-7-16,-1-2 14 16,0-1-6-16,-3-4 11 0,-1-2-5 0,-2-4 2 0,-5-1 7 0,1-4-2 31,-2 0-12-31,-3-3 18 0,3-5-22 0,-3-2 22 0,-4-2-17 0,2 0-3 0,-4 1 11 16,-2 2-7-1,2 0 15-15,-2-2-9 0,-5-1-2 0,-1 4-2 0,-3 0-4 0,-6 4-5 0,-1 4 4 16,-2 1-4-1,0 1-13-15,-3 2 18 0,-2 3-8 0,-4 5 14 0,0 5-10 0,0 4-13 0,-6 4-2 32,-2 3-3-32,-3 3-4 0,-2 5 5 15,4 4-5-15,1 5 5 0,3 4-5 0,-5 3-13 16,1 6-6-16,-2 7-3 0,-1 5-15 0,-2 6 22 16,-5 6-15-16,1 5 14 0,1 4-26 0,1 3-105 15,7 0-41-15</inkml:trace>
  <inkml:trace contextRef="#ctx0" brushRef="#br0" timeOffset="6677.33">8071 9847 475 0,'-13'-9'598'0,"4"0"-236"0,2-1-354 0,6 1-1 0,4 2-11 0,2-2 3 0,3-3-8 0,1-2 5 0,3-4-22 0,4-4 1 15,-3 0 6-15,2-5-3 0,2-1 8 16,0-4 17-16,0-1-7 0,2-3 11 0,-1 2 1 0,2-1 3 16,2-2 6-16,-2 0-4 0,7-2-8 0,6 1 13 15,-5-2-13-15,10-2 13 0,-5-2 0 0,0-3-13 16,1 0 11-16,2-4-13 0,1 0-2 0,1-4 8 15,3 0 1-15,3-4 4 16,1-2-4-16,3-3 0 0,-1-2-1 0,-1-1 2 0,-2-1-16 16,-3 4 18-16,-2 1-10 0,-4 3 16 15,2 1-14-15,0 2-3 0,-3 6 0 0,3 4-1 16,-1 7-1-16,-3 1 3 0,-1 5-6 0,-5 6 5 0,-3 1 2 16,-3 4-3-16,0 3 4 15,-2 0-5-15,0 3-5 0,-5-1 8 0,3 4-2 0,-3 2 3 16,-4-1-14-16,0 1-22 0,1 0-9 15,-3 3-5-15,1-1-34 0,-1-1-67 0,-1 3-52 16,1-2-1-16,-4-1-70 0</inkml:trace>
  <inkml:trace contextRef="#ctx0" brushRef="#br0" timeOffset="6981.11">9277 7765 1257 0,'-13'-13'223'0,"2"3"-197"0,-1 4 5 16,4-1-3-16,3 5-13 0,5 2-13 0,2-5-4 0,5 5-1 16,4-3-3-16,5-2-40 0,3-1-11 15,4-3-9-15,-1-2-11 0,1-3 22 16,2-1 8-16,-5-2 1 0,3 0 22 0,-5 0 20 0,0 3 3 0,-3 0 3 16,-2 1 5-16,0 4 0 15,-2 1 7-15,-2 5-4 0,-2 1-2 0,1 3 5 16,0 3-13-16,-4 1 11 0,4 4-8 0,-1 5 4 0,-6 0 4 15,3 5-1-15,0 3-3 16,-5 0 8-16,1 4-10 0,0-1 11 0,-8 1-6 0,4 0-4 0,1 4 5 16,-3 0-5-16,4-2 6 15,2 1-13-15,0-4 0 0,0 0-4 16,0-1 14-16,-1-1 0 0,0-1 3 0,-1-4-5 0,3 0-16 0,0-7-98 16,4 0-69-16,-5-11-3 0,11 2-65 0</inkml:trace>
  <inkml:trace contextRef="#ctx0" brushRef="#br0" timeOffset="7344.57">9783 7435 1063 0,'-7'-16'78'0,"2"1"61"0,-2 2-69 0,3 1-26 16,1 1-20-16,1 3 6 0,-1 2-23 0,3 6-6 15,0 0-1-15,0 0-1 16,0 0 7-16,0 0-16 0,0 0 9 15,0 1-14-15,0 0 17 0,0 0-8 0,0 0 3 16,0 0-7-16,-4 19-5 0,4-12 15 0,1 1-1 0,-1 1 5 16,1 3 2-16,1 3-7 0,1 1 1 15,1 0-3-15,2 2-6 0,1 1 8 0,2 0-5 16,1 1 8-16,3 1 8 0,-3-2-7 16,3-4 5-16,-1-4-6 0,2-3 2 0,-2-2 9 0,3-2-10 0,-1-3 11 0,-1-3 0 15,0-4-2-15,-1-4 11 0,0-3-10 16,-1-2-10-16,2-2 11 0,-2-4-15 0,0-1 13 15,-6 0-6-15,3-1 1 0,-5-1 7 0,-1 1-6 16,-1 1-9-16,-10-2 8 16,2 5-14-16,-4 1 13 0,1 2-4 15,-2 6-11-15,-1 1 7 0,-2 5-12 0,-1 6-2 0,-2 8-14 0,-2 3-32 16,-2 9 6-16,-2-2-91 0,1 7-204 16</inkml:trace>
  <inkml:trace contextRef="#ctx0" brushRef="#br0" timeOffset="47891.03">14062 9352 340 0,'-5'-10'229'0,"4"0"-64"16,-2-1-90-16,0 4-7 0,7-2-28 0,-1 3-18 0,9-3-18 0,-2 0 7 0,2 1 1 0,3-1-16 0,-1 0 11 0,1 0-15 0,-3-3 1 0,3 0 9 16,0 0-7-16,1-3 8 0,2 0-2 0,-1-1-3 0,1 0 9 15,-1 0-8-15,4 3-3 0,-4-2 12 0,1-4-5 16,1 3 12-16,1-7 12 0,4 4 7 16,-1 0 8-16,5-6-2 0,-2 2 3 0,9-5 4 0,3-2-10 15,1-4 10-15,4-5-5 0,-3-5-12 0,2-2 6 16,0-3-8-16,2-1 6 0,1-5-22 15,1 1 6-15,6-3-12 0,1 1 1 0,1 1-6 16,-1 2-1-16,-7 2 0 0,-2-1 0 16,-5 7 5-16,1-1-9 0,-4 3 8 0,3 1 1 15,5 2-5-15,1 1 14 0,-3 3-11 0,-6 1-1 0,-4 1-6 16,-2 3-14-16,-5 1 6 0,-3 4-11 0,-3 0-19 16,-1 3-15-16,-4 3-5 0,-2 1-59 0,-1-1-40 15,0 4-12-15,-1 1-12 0,-2-1-9 0</inkml:trace>
  <inkml:trace contextRef="#ctx0" brushRef="#br0" timeOffset="48207.18">15444 7633 635 0,'-21'-2'101'0,"1"0"213"15,3-3-225-15,0 3-31 0,9 2-17 0,1-1 2 0,7 1-28 16,0 0-14-16,0 0 0 0,0 0-3 15,-1 7-12-15,13-3 9 0,1-3-8 0,4-1 10 16,6-2-6-16,2-3-31 0,0-2 2 16,1-1-15-16,0-2-8 0,0-4 13 0,0 0-9 15,0-2 12-15,-6 2 26 0,2 2 11 16,-5 2 10-16,0 4-5 0,3 2-10 0,-6 4 10 0,0 3-3 0,-7 4 6 16,-3 3 13-16,2 2 4 0,-2 4 4 0,1 5-3 15,-5 0-16-15,1 4 12 16,-2 0-6-16,-5 1 10 0,3 1-3 0,-5-2-2 0,4 1 1 0,2-1-2 15,-7-1-4-15,7-2-13 16,-1-4-25-16,3-5 5 0,7-3-48 0,-1-7-83 0,4-3-10 16,-4-6-31-16,10-5-27 0</inkml:trace>
  <inkml:trace contextRef="#ctx0" brushRef="#br0" timeOffset="48529.28">16175 7252 517 0,'1'-8'86'0,"-5"3"66"0,1 0 28 0,-4 3-86 0,3 1-58 0,0 2-14 0,-3 3-9 16,1 1 1-16,-1 1-21 0,0 5 8 15,1 0-13-15,3 1 12 16,-2 5-5-16,2-5-3 0,0 4 9 0,2 2-8 0,-1 0-9 0,2 1 16 16,3 3-11-16,-1-2 14 15,-1-1 3-15,2 1-7 0,-2-4 9 0,4-1-10 0,3-2-3 0,1-3 15 16,-1-1-13-16,-1-3 16 15,0-1 1-15,1-2-6 0,1-1 12 0,0-4-16 16,0-2-11-16,2-4 14 0,-6-1-12 0,4-2 14 0,2-3-8 16,-2-1-1-16,2-4 5 0,-8-2-5 15,1-1-6-15,-3 0 14 0,-1-1-11 0,-3 0 12 0,2 2-8 0,-6 1 6 16,2-1 12-16,-3 8-6 0,-1-3 2 16,-2 4 5-16,-1 3-14 0,3 1 12 0,3 4-6 0,-2 4-18 15,0 0 8-15,-2 6-13 0,0 5 0 0,-2 5-10 16,4 4-44-16,-1 8 14 0,0 1-123 0,-2 4-142 15</inkml:trace>
  <inkml:trace contextRef="#ctx0" brushRef="#br0" timeOffset="49257.84">17012 9166 838 0,'-19'-7'107'0,"1"0"371"16,2 2-462-16,0 3 1 0,3-1-1 0,1 3 0 0,1-1-13 0,4 0-2 0,-1 1 1 0,3 0-2 0,1 0-13 0,0-1 9 0,1 0-11 0,1-3 11 0,-1 0-10 15,1 3 2-15,1-3 1 0,1 4 0 0,0 0 7 0,0 0-4 16,0 0 2-16,-1-1-1 0,0 0 9 0,1 0-2 16,-1 0 7-16,-1 1-7 0,1 0-7 15,0 0 9-15,-2 0-8 0,2 0 11 0,-2 0 5 0,1 0 0 16,0-1 8-16,1 0-7 0,1 1-2 0,-1 0 0 16,-15-11-2-16,21 4 2 0,2-3 5 0,5 1-6 15,1-1 7-15,2-2-7 0,3-4-8 0,3-5 19 16,2-5-13-16,4-1 18 0,0-3-6 0,5-6-14 15,9-2 7-15,8-6-10 0,6-3 1 0,2-2-1 16,-3-5 2-16,-4-2-2 0,-1 2 2 0,0-2-2 16,-2 2-3-16,9-3 2 0,-2-5 0 0,4 6 5 0,-1-3 2 0,-8 2-2 15,-4 5-10-15,-4-2 8 0,-4 4-3 16,5 4 7-16,0-2-2 0,7 5-10 16,-1-2-3-16,-2 0-3 0,-4 3-2 0,-7 2-28 0,-2 3-19 0,-4 5-4 15,-4 3-51-15,-1 1-50 0,-3 3-15 16,0 3-12-16,-5 1-6 0</inkml:trace>
  <inkml:trace contextRef="#ctx0" brushRef="#br0" timeOffset="49544.91">18070 7576 988 0,'-20'0'86'0,"-2"0"4"15,6 0-21-15,6 1 12 16,9-1-48-16,1 0-15 0,-1 0 1 0,1 0-8 0,-3 0-12 0,-1 0-1 15,15-6-5-15,10 2 4 16,2-3-11-16,6-4-4 0,2-2-10 0,1-2 2 0,-3-2-34 16,4 0 20-16,-3 0-6 0,-2 1 14 0,0 3 23 15,-4 0-3-15,1 2 10 0,-4 3-10 0,2 1-1 0,-4 3 12 16,1 2-11-16,-4 0 11 0,-3 5 6 0,1 4 0 16,-7 1 13-16,0 6-11 0,-3 1-3 0,-3 4 0 0,-3 3-11 15,-2 1 8-15,-4 0 9 0,1 1-7 0,5 4 12 16,-3-4-13-16,2-2 5 0,-4-2-17 15,0-1-37-15,1 2 9 0,5-6-88 0,0-4-41 0,1-4-52 0</inkml:trace>
  <inkml:trace contextRef="#ctx0" brushRef="#br0" timeOffset="49911.01">18751 6876 1310 0,'-10'-5'47'0,"1"1"0"0,0-3-15 16,0 3 9-16,2 5-41 0,-4-1-2 0,3 5-1 0,0 0 0 15,0 2-7-15,-2 1 12 0,1 3-4 0,1 3 6 16,1-1-5-16,1 2-2 0,-1 0 4 16,-1-1-3-16,3 1-11 0,1 0 13 0,1 1-2 0,0 0 7 15,1 0-3-15,1 1-5 0,-2-2-1 0,3 2-1 16,1 3-6-16,2-1 7 0,0 0-8 0,2 0 10 15,0-1-2-15,2 1-3 0,1-2 5 0,1-1-6 16,2-1-9-16,-1-3 22 0,3 0-6 0,-1-1 13 16,0-4-4-16,2 3-2 0,0-7 4 0,-1-2-4 0,2-2 3 0,1-7-8 15,1-2-3-15,5-2-1 16,-1-4-1-16,0-4 2 0,3-2-1 0,-6-3 2 0,-2-1 0 0,0 1 5 0,-5 0 3 0,-2-4 0 16,-2 3-2-16,-6 2-9 15,-1 3 3-15,-6 1-6 0,-5 2-1 0,1 3 4 16,-1 3-10-16,-6 4 9 0,2 6-15 0,-5 5-59 15,-5 1-9-15,1 9-23 0,-2 4-57 0,-3 7-75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6T04:31:55.54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1504 9770 405 0,'-8'-15'404'0,"-2"0"-147"0,5 1-223 0,2 2-1 0,1-2-13 0,2 4-17 0,4-2-2 0,3 0-2 0,2 0 8 0,3-2-10 0,0 0 6 0,5-1-10 0,0-2-4 0,4 0 9 0,-2 0-9 0,6-5 10 0,1 1 6 0,3-3-6 15,-1-2 13-15,8 3-13 0,-1-2-5 0,-2-5 9 16,3-1-10-16,-3-2 10 0,0-3-5 15,-2-5 3-15,4 0 3 0,-2-4 1 0,3-3-8 16,2-8 8-16,2 0-7 0,10-8 8 0,-3-1 13 16,5-4-2-16,1-2 12 0,-4-3-10 0,0-1-7 15,-2-4 14-15,-1 2-11 0,5-3 14 0,-2-1-7 16,2-2-9-16,1 1 4 0,-8 2-7 0,-1 1-10 16,-2 3 9-16,-4 0-7 0,-4 8 9 0,-3 4-5 15,-1 3-4-15,7 5 2 0,-1 0-3 0,-1 1-3 16,1 1-27-16,-8 2-11 0,-2 2-4 0,-2 3-18 15,-6 3-51-15,-1 6-25 0,-3 3-12 16,-5 2-59-16</inkml:trace>
  <inkml:trace contextRef="#ctx0" brushRef="#br0" timeOffset="302.94">2808 7072 916 0,'-20'-4'103'0,"6"1"-14"0,1 1-9 0,7 2-1 15,6 0-35-15,0 0-28 0,0 0 7 0,-2-1-15 16,9 1-12-16,8 0 11 0,6 0-7 0,5-3 9 16,3-1-3-16,5-2-1 0,1-2 0 0,6-2-2 15,5-2-20-15,9-7 7 0,6-1-28 0,1-5 17 16,0 0-42-16,-7-1-17 0,1 1 7 16,-3 1-12-16,0 0 25 0,2 1 43 0,-4 4 5 15,-4 4 10-15,-2 3 0 0,-11 7-6 0,-5 3 2 16,-6 4-4-16,-1 5 2 0,-8 3 14 0,-2 2-5 15,-3 6 9-15,-3 1 4 0,-3 4-15 0,1 1 8 16,-2 2-11-16,-1 2-5 0,1 0 17 0,2 0-8 16,-4 0 11-16,0 0-3 0,0-2 3 0,0 0 5 15,0-2-6-15,1-2-34 0,6-4-162 0</inkml:trace>
  <inkml:trace contextRef="#ctx0" brushRef="#br0" timeOffset="445.25">4528 6489 794 0,'0'-10'18'0,"1"4"-24"15,1 0 1-15,1 6-13 16,-1 4-11-16,2 2-64 0,-1 0-55 0</inkml:trace>
  <inkml:trace contextRef="#ctx0" brushRef="#br0" timeOffset="935.97">4268 6606 1294 0,'-9'-30'9'0,"0"2"12"15,2 2-16 1,4 5 14-16,2 3-16 0,1 4-5 0,-1 0 6 0,1 2-7 0,-5 2-6 0,3 2 14 31,0 1-9-31,-1 1 11 0,1 1-16 0,-1 1 7 0,1 0-1 0,-1 2 3 0,0-3-2 0,-2 0 1 16,1 1-9 0,-3 2 7-16,1-1 4 0,0 1-2 0,2 2 7 15,-2 0-7-15,0 1-7 0,-1 4 2 0,1 0-6 16,-1 4 6-16,1 5 0 0,2 1 6 15,-4 4 1-15,2 3 0 0,0 1-10 0,2 3 12 16,3 4-5-16,1-2 9 0,0 2-4 0,3 0 2 16,3-2 3-16,2-2-3 0,2-4-4 0,2-2 10 15,0-4-10-15,1-2 11 0,0-5-6 0,1-4 6 16,-2-3 5-16,3-4-3 0,0-5-8 0,1-4 9 16,2-3-10-16,4-7 11 0,1-6-9 0,5-5 0 15,-2-4 4-15,2-5-4 0,-3-1 5 0,-4 0-5 16,-4-3 3-16,-3 3-3 0,-6 4 0 15,-3 2-5-15,-2 4 2 0,-6 3-3 0,1 4 2 16,-4 3-2-16,1 5-6 0,-3 6 2 0,1 3-1 16,-1 6-15-16,-3 3 1 0,0 7-7 15,2 4-8-15,-3 6 19 0,4 4-7 0,-1 3 10 16,-4 3 2-16,4 3 4 0,2 2-50 0,1 7 13 0,2 4-176 16,4 4-87-16</inkml:trace>
  <inkml:trace contextRef="#ctx0" brushRef="#br0" timeOffset="1347.67">4558 8669 1378 0,'-23'6'49'0,"-2"2"0"0,3 4-30 0,5 2-9 0,-1 1-5 0,5-2 1 0,1 1-1 0,2 1-3 0,4-2 3 0,1-1-4 15,2 1-9-15,2 0 9 0,3-3-2 0,1-1 4 16,2-2-20-16,6-2-21 0,-4-3-3 16,6-2-4-16,-1-2 17 0,2-4 9 0,2-4 7 0,2-6-2 15,5-4 4-15,1-5 2 0,0-4-2 0,4-7 3 16,2-2 5-16,2-2 5 0,1-7-3 15,5-3 3-15,7-4 5 0,8-8-7 0,6-2 9 16,5-6-10-16,0-1 2 0,-1 3 5 16,0-3-3-16,7 3 3 0,-1-2-3 0,1 0-2 0,-1 2 4 15,-5 3-3-15,0 2-8 0,2 6 5 0,2-2-10 16,2 2 10-16,-3 0 11 0,-8 4-15 16,0-1-8-16,-8 5-11 0,-4 1-74 0,1-2-115 15,-3 3-22-15,0-3-30 0,-1 5 31 0</inkml:trace>
  <inkml:trace contextRef="#ctx0" brushRef="#br0" timeOffset="1617.8">5866 6889 829 0,'-28'3'123'0,"3"0"-38"0,4 0 0 0,-1 0-18 0,3 4-46 0,4 1 0 15,4-1-17-15,4-3 12 0,6 0-10 0,2-2-6 16,4 2 7-16,7-1-9 0,6-2-11 0,5-1 14 15,3-6-8-15,5-1 10 0,4 0 3 16,-2-4-22-16,2 2 5 16,1 0-17-16,-2 0-7 0,0 4 18 0,-6-2 3 0,1 1 6 0,4 3 9 15,-7 3-8-15,2 7 0 0,-4 4-5 0,-7 1-5 0,-5 6 3 16,-3 2-6-16,-3 3 6 0,-5 4 10 16,-2 4 4-16,-4 0 8 0,-1 2-5 0,-2 3-5 0,0-3 9 15,-1 0-10-15,0-3 10 0,-1-2 3 0,4-1-33 16,-1-1-70-16,2-6 6 0,2-5-202 15</inkml:trace>
  <inkml:trace contextRef="#ctx0" brushRef="#br0" timeOffset="2062.48">6625 6545 852 0,'-18'-17'152'0,"2"6"-93"0,1 1-17 0,3 7 25 16,-4-3-58-16,5 6 2 0,-2-3-11 15,-3 1 8-15,2 2-5 0,3 2-4 0,2 2 1 16,-3 1-3 0,2-2-10-16,-4-3 19 0,1 1-1 0,-4-1 8 15,1 2-7-15,2-2-3 0,-2 1-1 0,1-1 0 16,-1 0-6-16,-1 1 5 0,4 2-2 0,0 2 5 15,2 3 3-15,2 0-3 0,-1 4 1 0,5 4-2 16,-2 4-19-16,5 5 17 0,0 2-6 0,4 5 11 16,1-2 2-16,5 4-6 0,2-2 4 0,2-2-5 15,4 0-5-15,0-4 16 0,4 1-9 0,-1-6 13 16,0 1 0-16,0-6-4 0,-1-8 7 0,1-4-8 16,1-4-2-16,0-9-13 0,3-3-10 15,7-11 1-15,-7-5 1 0,3-3-7 0,-3-2 13 16,-5-3-11-16,0 1 13 0,-4-1 10 0,-5-1-11 15,-4 1 10-15,-2-1-1 0,-3 3 1 0,-1 1 6 16,-1 4-7-16,2 4-20 0,-3 2 16 0,1 3-7 16,2 5 10-16,-1 5-6 0,2 8-23 0,0 2 1 15,3 7-10-15,1 3-3 0,3 8-29 16,0 2-94-16,1 3 27 0,-1 3-186 0</inkml:trace>
  <inkml:trace contextRef="#ctx0" brushRef="#br0" timeOffset="2511.8">7083 9326 885 0,'-25'0'108'0,"2"3"414"0,2 3-512 0,4 0 0 0,1 4 2 0,5-2-2 0,2 0-12 0,1-5 8 0,-1 1-5 0,2-1 8 0,7-2-11 15,0-1 4 1,0 0 2-16,3-9 1 0,0-1-11 0,9-5-6 0,3-6-5 0,5-7 3 15,1-6-2-15,4-5 19 0,5-5-3 0,3-8 9 16,0-5-14-16,4-5 9 16,4-5-4-16,3-2 7 0,1-4-12 0,6-2 18 0,4-4-5 0,9-4 12 15,1 3-5-15,2-7-5 16,-1 3 2-16,-1 3-4 0,-3 2-2 0,7 1 1 16,-3 2-6-16,-3 0 6 0,3 1-5 0,-12 5-3 0,-4 2 1 15,0 4-1-15,4 4 3 0,4 1-6 16,3 1 1-16,-5 3-4 0,-5 0 7 0,-4 6-27 15,-6-1-44-15,-5 7 4 0,-2 0-113 0,0 1-39 16,0 5-20-16,1 0-9 0,2 2 20 0</inkml:trace>
  <inkml:trace contextRef="#ctx0" brushRef="#br0" timeOffset="2819.81">8259 7150 787 0,'-18'-9'128'0,"-1"1"351"16,6 5-386-16,2 1-52 0,5 0-7 0,2 2-11 0,4 0-11 0,0 0-1 16,0 0-1-16,0-9-1 0,9 4-15 0,4-2 2 15,5-4-5-15,4-2 5 0,5-1 1 0,12-1-14 16,-3-2-4 0,4-1-7-16,1-1-33 0,-7 3 32 0,0 0-3 15,-4 3 15-15,-4 0 17 0,-4 2 1 0,-4 6 1 0,-2 0-3 0,-3 5-15 0,-1 4 3 16,-4 3-5-16,-4 5 5 15,1 1 8-15,-4 3-3 0,-1-1 9 0,-1 3-4 16,-1 1 9-16,-3-3-5 0,3 1-5 0,0-1 0 0,-2-2 13 0,5 0-8 31,2-2 7-31,-1-3-12 0,4-1-19 0,-3-5-81 16,2-3-88-16,3-7 13 0,3-5-96 0</inkml:trace>
  <inkml:trace contextRef="#ctx0" brushRef="#br0" timeOffset="3111.5">9042 6492 541 0,'13'-26'257'16,"-3"3"-97"-16,-3 1-46 0,-7 9 12 0,3 4-46 16,-3 9-42-16,0 0-23 0,-9 4 4 0,4 5-9 0,0 1-8 15,1 5 5-15,-1 2-7 0,1 5-12 16,-1 0 14-16,-1 4-7 0,1 2 10 16,0 0-3-16,-1 3-6 0,1 3 6 0,1-2-7 0,-3-3-4 15,3 0 16-15,0-2-4 0,1-4 9 0,0-1-13 16,2-1 5-16,0-4-4 0,2-1 7 0,1-5-7 15,2-2 10-15,-1-2-6 0,1-3 8 0,1 1 0 16,2-4 1-16,-1-1 3 0,3-2-2 16,1-4 1-16,3-7-1 0,2 0 4 0,3-6-4 15,0-2 1-15,4-5-9 0,-3-1 1 0,-1-5-3 16,-2-2-1-16,-2-4 1 0,2 0 3 0,-1 0 0 16,-2 4-4-16,-5 1-1 0,-4 2 0 0,-4 6 1 15,-3 0 11-15,-5 7-24 0,0 6-10 0,-6 5-3 16,0 8-1-16,-2 8-20 0,-6 8 5 0,-3 7-15 15,-5 7-15-15,-13 12-137 0</inkml:trace>
  <inkml:trace contextRef="#ctx0" brushRef="#br0" timeOffset="5034.68">15854 9424 447 0,'-12'-4'71'0,"-1"1"60"0,0 1 48 0,-1 1-136 0,5 1-17 0,5 1-27 0,-4 1 1 16,7-1-9-16,-5 0-3 0,7 0 8 15,-1-1-5-15,0 0 6 0,0 0 3 0,0 0 4 16,0 0 8-16,0 0-7 0,0 0-13 0,0 0 17 16,0 0-14-16,0-1 17 0,0 0-12 0,0 0 7 15,0 0 2-15,9-25-1 0,-5 20-18 0,6-4 16 16,0-1-10-16,5 0 11 0,1-3-6 16,0-3-2-16,3 1 9 0,2-5-7 0,-2 0 7 0,4-5-1 15,2-1-10-15,2-6 5 0,3-1 2 0,-2-5 4 16,1-4 9-16,1-2-7 0,2-4-9 0,8-4 11 15,8-2-10-15,5-8 12 0,6-3 3 0,-3-3-2 16,-4 1 10-16,0 1-8 16,-1-1-8-16,3 0 7 0,2-4-9 0,3 2 9 0,1 2-3 15,-4-2-6-15,-3 4 7 0,-9 5-7 16,-2 1-3-16,-3 4 3 0,-4 1-8 0,14 5 6 16,-9 1 1-16,3 3-2 0,-1 5 11 0,-10 3-9 15,0 3-10-15,-8 2 11 0,0 5-11 0,-5 2 12 16,-4 3-1-16,-2 4-7 0,-4-1 6 0,-1 4-6 15,-1 1 3-15,-1 0-4 0,0 6-14 16,-3-2 3-16,-1 1-35 0,-2 4-53 0,-3-4-21 0,-2 8-11 16,0-4-31-16,-2 2 13 0,-1 2-16 15</inkml:trace>
  <inkml:trace contextRef="#ctx0" brushRef="#br0" timeOffset="5318.76">17108 7346 37 0,'-27'12'53'0,"2"-2"4"0,-1-1 70 0,8 2 13 0,0-5-16 0,5 2 19 16,-1-1-25-16,0-4-32 0,3 1 4 0,3-3-13 15,2 1-29-15,2-2-8 0,4 0-23 0,0 0 14 16,0 0-23-16,0 0-10 0,8 1 4 0,1-5-7 16,6-1 4-16,1-3-1 15,2-4 1-15,5-5 0 0,4-1 6 0,12-5 0 0,2-4 5 16,10-1-6-16,0-2-9 0,0 2 12 0,-2 3-15 16,-7-3 14-16,-4 3-2 0,-2 1-3 15,-4 0 10-15,4 6-11 0,0 1-3 0,-2 3 4 16,0 4-9-16,-4 4 8 0,-5 2 7 0,-6 4-11 15,-2 3 7-15,-6 3-11 0,-2 3-13 0,-2 3 17 16,-6 2-11-16,-1 2 14 0,-1 1 5 16,-4 2-4-16,-2 0 8 0,-1-1-8 0,-1-1-3 0,1-3 10 15,-2 0-19-15,0-2 12 16,-2-3-52-16,2-1-53 0,1-2-42 0,-3-4-4 0,-1-2-74 16</inkml:trace>
  <inkml:trace contextRef="#ctx0" brushRef="#br0" timeOffset="5699.05">17556 6592 692 0,'-11'-28'112'0,"5"3"-26"15,-1 2-36 1,4 5 24-16,2 0-12 0,2 4-28 0,-2-1 7 0,1 6-13 0,0 9-6 0,0 0 1 16,0 0-20-16,0 0 12 0,0-1-17 0,0 1-13 15,-9-4 10-15,8 13-12 0,-5 3 14 0,4 1-8 16,-1 3 6-16,-4-1-7 0,5 2 12 0,-6 3-2 15,1-2 2-15,3 4-2 16,0-1-9-16,2 5 11 0,0 0-6 0,-3 1 9 16,5 1 0-16,0 0-1 0,0-2 5 0,2 1-6 15,3 0-12-15,3-1 17 0,0-2-6 0,1-3 12 16,0-2 1-16,4 1-11 0,6-2 4 16,-1-5-6-16,-2-2 9 0,5-5-6 15,0-2-3-15,2-3 2 0,3-1 13 0,-6-7-4 0,0-4 10 0,1-4-10 16,-1-4-1-16,0-4-3 15,0-1-2-15,-6-3 0 0,0-3-5 0,-5-2 5 16,-2 2 1-16,-1-5 0 0,-3 2-9 16,-2-2 11-16,0 1-7 0,-4 3 12 0,1 3-9 0,-5 6-5 15,-2 0-1-15,-4 7-2 0,0 3 4 0,-9 6-15 0,1 5-2 0,-5 7-6 16,-8 6-18-16,-1 11-50 0,-11 6-22 0,2 9-16 16,-4 11-97-16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10-20T03:44:09.67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6T04:46:13.8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1698 17137 416 0,'-7'0'53'0,"3"2"93"0,-6 0-89 0,2 2-21 0,4-1 10 0,-7-1-10 0,8-1 12 0,0-1 15 0,-1-2-9 0,8 1 13 0,-3 0-9 0,-1 1-23 16,-3-3 3-16,5-4-10 0,-1 1-13 0,1-2 9 0,8-1-4 16,-11 2 9-1,2-5 16-15,4-2-11 0,-1 2 5 0,7-1-10 16,-2 0-21-16,4 0 6 0,0-5-14 0,4-5 13 15,1-1-4-15,3 3-4 0,3-3 4 0,-4-1-6 0,-1 0-5 16,2-3 8-16,2-3-4 0,2-1 8 0,-1-3-4 0,2-6-3 16,-1 2 7-16,-2-2-8 0,1-4-11 15,2 3 18-15,-5-2-9 0,-10 1 15 16,6-1-6-16,7 2-10 0,-6-3 1 0,14 5-3 0,-4 1 2 16,-11 0 6-16,6 3 0 0,-5 1 2 0,-5 5-7 15,-4 8-3-15,-2 1-4 0,-3 1 1 0,-4 4 0 0,4 3-5 16,-4 3-16-16,0 5 4 0,2 2-24 0,-4 0-3 15,-1 0-4-15,-5 2-5 0,4-2-43 16,-1 2-10-16,1 1-36 0,-2-2 12 16,-2 4-52-16,-2 1 21 0</inkml:trace>
  <inkml:trace contextRef="#ctx0" brushRef="#br0" timeOffset="302.01">1994 16104 912 0,'-9'-6'147'0,"2"2"-91"16,1 2-22-16,1-5 23 0,1 6-43 0,4 1-8 16,0-2 13-16,0 2-15 0,0 0-9 0,11-1 14 0,-4-3-13 15,5-3 14-15,-3 2-9 0,2-2 1 0,0 1 4 16,10 1-3-16,-9-2-2 0,4-2 5 0,-1-3-9 0,-10-2 8 16,15 3 1-16,-4 2-5 0,-3-4 5 0,4 2-6 15,-8-1-16-15,3 0 23 0,7 3-14 0,-26 4 16 16,8 5-9-16,17-2-10 0,-10 7 8 0,1 3-10 15,-3 3-6-15,0 2 10 0,-5-1-10 0,18 4 12 16,-19-1 5-16,-1 4-4 0,-4 1 7 0,-5-3-8 16,6 5 3-16,-10-2 3 0,1 3-4 0,4-4 4 15,-8-4 8-15,7-2-9 0,3-2 7 0,0 2-8 16,5-3 1-16,2-6 5 0,0-4-5 0,3 5 1 0,1-5-17 16,5-1-56-16,4-2-25 0,-4-6-12 0,1-4-86 0,2-3 72 15,0-5-23-15,5-2 38 0,-2 3 4 0</inkml:trace>
  <inkml:trace contextRef="#ctx0" brushRef="#br0" timeOffset="615.04">2386 15808 54 0,'7'-21'83'16,"-1"-1"40"-16,-1-1-1 0,-2 3 15 0,0 3-28 0,-1 7-35 15,-1 0-4-15,-1 5-4 0,-1-1-15 0,-1 0 5 16,-1 6-18-16,2 2 16 0,0-7-8 0,-2 2-11 0,0-1 5 16,-2 0-11-16,2 1-22 0,0 5 4 15,1 1-11-15,0 1 11 0,-1 8-5 0,2-5-4 0,-1-7 6 0,2 9-8 16,0-2-8-16,2 3 15 0,0 7-9 0,2-2 12 15,2 1-5-15,0 2-1 0,1 0 3 16,2-2-5-16,-1 1-9 0,2-3 13 0,-2-1-6 16,1 0 9-16,-2-1 5 0,0-1-12 15,1-2 11-15,-1-3-13 0,-2-1 0 0,1 0 10 0,-6-5-4 16,0 0 7-16,10 3 14 0,-2-5-8 0,0 0 8 0,2-4-10 16,2-2-1-16,-12-4-2 0,8 0-9 15,-11-2 7-15,0 0 5 0,1-2-14 0,-6-1 10 16,4 4-13-16,-9-2-2 0,2 1 1 0,4 1-9 0,-6 4 8 0,3 2 1 0,-1 3-8 15,-3 0 3-15,1 4-10 16,-4 6-33-16,-1 8-4 0,-3 7-33 0,0 3 14 0,-3 5-66 16,-3 7-185-16</inkml:trace>
  <inkml:trace contextRef="#ctx0" brushRef="#br0" timeOffset="3548.14">4553 16295 402 0,'-9'-8'368'0,"0"1"-138"0,3 1-183 0,3 2-4 0,1 0-25 0,4 1-9 16,-2 0-10-16,1-3 5 0,1-2 0 0,4 1-4 0,1 1 6 0,1-2-7 15,1 2-14-15,0-1 28 0,1-4-13 0,3 1 19 0,-2 0-5 0,1-5 2 16,2 5 2-16,-1-5-3 0,6 3-9 16,-2 0 2-16,-4-2-5 15,10 5 4-15,-4-4-2 0,6 4 1 0,8 1 0 0,-5-7-2 0,8 3-3 0,0-4 3 16,0-3 1-16,2-1 2 0,-6-2 5 0,0-1-9 15,0 0 3-15,6 0-5 0,-10 0-1 0,1 0 10 16,-1 1-12-16,-5 0 11 0,7-1-5 0,1 0-1 0,3 4 8 16,-7-2-10-16,1 5-18 0,-5 0-27 0,-3-6-31 15,-1 7 7-15,-2-1-47 0,-4-2-71 0,-1 0 8 16,-5 3-33 0,-1-5 14-16</inkml:trace>
  <inkml:trace contextRef="#ctx0" brushRef="#br0" timeOffset="3832.41">5074 15525 476 0,'-17'0'460'0,"1"0"-286"0,-2 0-111 0,6 2 19 0,3 3-54 15,3 3-24-15,2-1-4 16,4 1-1-16,0-4-9 0,3 0 13 0,2-3-6 0,5 5 8 0,0 1-2 0,3-5-2 31,2 2 3-31,2-11-3 0,2-2-2 0,-1-2 14 16,5-2-9-16,-5 1 12 0,9-1-4 0,3 1-11 15,-3 0 7-15,3 2-10 0,-3 0-3 0,0 4 4 16,-5 3-1-16,2 3 2 0,-4 1 0 0,-3 6-5 16,0 4 4-16,-4 1-6 0,1 3-5 0,-6 0 9 15,0 6-12-15,-3-1 13 0,-1 5 2 0,-3 1-7 0,-1 1 8 16,-5 2-7-16,1-2 5 0,-3 0 2 0,-2-4-3 16,0-1 2-16,0-1 2 0,-1-5-11 0,1 0-6 15,4-4-6-15,-5-5-52 0,4-2-73 0,0-3-59 16,0-2 7-16,3-3-72 0</inkml:trace>
  <inkml:trace contextRef="#ctx0" brushRef="#br0" timeOffset="4166.26">5537 14991 1177 0,'0'-13'4'15,"3"3"11"-15,-3 4-12 0,2 2 11 0,5 4-19 0,-7 1-2 16,0 0 3-16,4 3-3 0,-5 0-5 0,4 4 7 15,8 3-7-15,-9 0 8 0,2 2 4 0,-2 0 4 16,-3-1 3-16,6 3-4 0,-3 1-14 0,6 0 21 16,4 3-14-16,-4-4 15 0,6 2-4 15,-5 3-4-15,-2-4 8 0,-5 3-11 0,10-5-5 0,6-2 11 16,5 1-8-16,5-1 9 0,-7 4-1 0,-1-4 0 16,-3-3 4-16,1-1-4 0,-2-2-2 0,-2-5 10 15,-1-2-6-15,1-6 8 0,-2-4 5 0,-1-2-14 16,2 0 12-16,-4-6-13 0,0 7 5 0,-2-1 0 15,-4-9 0-15,-3 7 1 0,0-6 1 0,-2-2-9 16,-3 4 0-16,0-1-3 0,-5 1 2 0,0 3 1 0,-4 1-3 16,-1 0 3-16,-5 4-6 0,2 1 2 15,-1 5-5-15,-5 4 4 0,1 3-7 0,-4 8-7 16,-4 3-4-16,4 5 1 0,2 2 10 0,-3 6-96 16,9 5-76-16,-5 6-17 0,-11 11-277 0</inkml:trace>
  <inkml:trace contextRef="#ctx0" brushRef="#br0" timeOffset="7017.54">8053 17829 252 0,'-3'-5'-8'0,"1"0"33"0,-1-1 42 0,2 2-2 0,-4 3-51 0,3-1 13 16,1 3-20-16,1-1 19 0,0 0-9 0,0 0-8 15,0 0 15-15,0-1-15 0,0 0 4 0,0 0 20 16,-2 0-13-16,1 0 18 16,-9-14-5-16,10 13 22 0,0 2-31 0,0-1 17 15,0 1-83-15,0-1 42 0,0 0-1 0,1 1 13 16,0 0-4-16,1-1-9 0,-1 0 5 0,24-7-7 0,-21 8-3 15,2 4 8-15,1-4-6 0,0 0 8 0,1 2 1 16,0-1-5-16,1 3 8 0,-1 0-8 0,4 2 0 16,4-3 11-16,0-1-3 0,2-1 7 0,2-4-3 0,-1 2 2 0,5 1 1 15,-1-1-1-15,-3 4-11 0,10-2 13 0,-2-1-5 16,8 0 10-16,-1-2 3 0,-1 2-1 0,1-1 7 0,-1-4-6 16,2 3-9-16,0-7 10 15,5 3-16-15,1 3 15 0,4-6-8 0,-4 5-4 16,5 1 5-16,-3 0-6 0,4-2-13 0,43-6 4 15,-90 8 22-15,82-1-33 0,-35-2 12 16,3 4 7-16,3-2-8 0,4-1 12 0,-8 2-14 16,-1 1-5-16,-1-2-1 0,-2 1 8 0,-2 1 2 0,-2-1 6 15,-8 2-6-15,5 0-8 0,8-2 7 0,-3 1-11 0,5 1 11 16,-8 0 2-16,-10 2-2 0,-1-1 5 0,-1-2-6 16,0 2 5-16,-6-2-9 15,0 1 5-15,1 0-6 0,-10 1 7 0,7-1-2 0,-5 0 2 0,-16 0-3 0,15-1-4 16,-9 2 2-16,0-1-8 0,15-1 6 15,-12-2-9-15,-1 2-10 0,-8 2-11 0,3-2-1 0,-6-1-32 0,3 3 11 16,0 0-4 0,-12-4 6-16,3 4 14 0,-6 0-57 0,-4 0-12 15,8-1-20-15,-10 1-47 0</inkml:trace>
  <inkml:trace contextRef="#ctx0" brushRef="#br0" timeOffset="7476.12">8186 18220 47 0,'-10'-5'9'0,"1"3"8"0,2-2 6 0,0 6-16 0,7-2 4 0,0 0-8 0,0 0 5 0,0 0 28 16,0 0-4-16,3-9 14 0,4 5 11 0,-1-5 24 16,3 2-1-16,1 4 4 0,10 0-34 0,-2-3 4 15,0 1-16-15,4-5 12 0,-8 3-27 0,10 3-13 16,5-1 6-16,0 2-8 0,4 1-1 0,-4 2-7 0,-2-2-5 16,-1 4 1-16,2-2 3 0,1 0 3 15,1 1 4-15,-2 0-2 0,6 2-9 0,-2 1 9 0,-1-1-6 16,1-3 8-16,7 2-1 0,6 0-1 0,0 0 6 15,5-1-6-15,-6 3-5 0,2-5 10 0,-1 1-11 0,5 3 11 16,8-2-3-16,6 3 4 0,3 2 2 0,5-5-2 16,-6 3-15-16,2-6 15 0,-2 0-9 0,2-2 13 15,-1-1-3-15,-6 1-2 0,-2-2 16 0,-9-3-9 16,-7 2 26-16,-5 0 5 0,0 1-9 0,-7 1 7 16,-5 0-27-16,-3 1-9 0,-13 2 3 0,1 1-5 0,9 1-10 15,-14 1 6-15,4 1-4 0,-10-2 6 0,9 1-4 16,-9 1-14-16,2 2-19 0,-2-2 1 15,-8 2-46-15,6 0 2 0,-6-1-59 0,-6 1 23 0,5 0-136 16</inkml:trace>
  <inkml:trace contextRef="#ctx0" brushRef="#br0" timeOffset="51423.37">17905 17240 726 0,'-12'-9'83'0,"1"0"301"0,0 3-380 0,4 3 4 0,7 3-10 0,-2-1 3 0,2 1-19 0,0 0 13 0,0 0 5 0,0 0-1 0,0 0-7 0,1 0 13 0,6-10-7 0,-4 5 10 0,-2-2-2 16,1 2 16-16,2-1 9 0,-2 0 0 16,0 0 3-16,1 0-7 0,-3 1-11 0,6 1 6 15,3 2-16-15,-2-3 3 0,-1 1-1 16,-2-1 2-16,4-3-3 0,5 1-4 0,6-3-5 0,5 0 2 0,1-6 7 0,2-2-1 15,4-3 11 1,2-6-12-16,2-2-13 0,3-3 28 0,-3-2-12 16,4-6 21-16,0-1-5 0,2-7-4 0,2-2 5 0,11-6-5 15,5-5 4-15,4-4 2 0,6-6 1 16,-9-5 2-16,1 3 4 0,10-6-2 0,3-3 12 0,10 3-6 0,-3-4 8 16,-1 2-26-16,-10 4-9 0,8-3 0 15,-1 2-2-15,-5 3 1 0,5 2 1 0,-15 6-1 16,-9 4-1-16,3 2-8 0,0 2 8 0,1 5-7 15,6 0 5-15,-7 4-2 0,-6 4-4 0,-4-2 3 16,-8 7 8-16,-4-1-17 0,2 8 8 0,-8 0-10 0,5 0 14 0,3 6-9 0,-9 2 3 0,3 4-6 31,-4 6 4-31,-3 2-3 0,-8 3-8 0,-4 1 4 16,-3 5-13-16,-1-1-23 0,-4 5-19 0,-2-2-4 0,-2 2-55 0,-2 5 18 16,-5 0-43-16,-4 5 21 0,-3-1-103 0,-5 4-18 15</inkml:trace>
  <inkml:trace contextRef="#ctx0" brushRef="#br0" timeOffset="51733.55">19493 15138 1509 0,'-12'-10'94'0,"2"1"-28"16,3-1-3-16,5 4-11 0,2-1-45 0,4 2-12 15,5-1-4-15,5 0-2 0,3-2-6 0,6-3 17 16,2 1-7-16,-1-4 9 0,6-3 5 0,-1-1-8 15,0-2 5-15,7 1-8 0,0-2-7 0,6 0 16 16,3-2-7-16,-4 4 9 0,-4 2-13 0,-5 2 2 0,-2 2-2 16,-1 7 2-16,-6 0-5 0,1 5-2 0,-2 3 2 15,-6 1-1-15,5 2 0 0,-5 4-3 0,-1 1-3 16,-1 1 1-16,-3 4-12 0,-2 1 15 0,-2 3-6 16,-1-1 9-16,2 3-10 0,-4 2 11 0,2 0-1 0,-2 3 4 15,-4-4-3-15,-1 0 8 0,-2 0-4 16,-1-3 6-16,1 1 2 0,1-1-3 0,-3-2 7 0,3 2-10 15,1-3-32-15,1-4-59 0,-1-4-41 0,5 1 2 16,3 0-67-16,2-1-71 0</inkml:trace>
  <inkml:trace contextRef="#ctx0" brushRef="#br0" timeOffset="52147.18">20634 14666 1446 0,'-25'-14'230'16,"11"-1"-164"-16,-3 1 22 0,12 1-74 0,-3 6-23 0,-1 3 3 16,8 4-9-16,-4 1 6 0,3 3-15 0,-2 3-12 15,1-2-2-15,1 3-5 0,-2 0-5 0,3-2 41 16,1 2-8-16,-5-1 17 0,1-2-7 0,0 0 1 0,-4 0 1 16,4 1-3-16,-2 0-9 0,3 2 19 0,1 3-11 15,-1 0 12-15,1 2-3 0,0 3-6 0,2 0 2 16,0 1-9-16,0 5-11 0,1 3 19 0,1 1 0 15,3 5 6-15,0-2 0 0,-1 1-4 0,1 0-4 0,1 0 1 16,2 1-3-16,-1-3 8 0,-1-2-1 0,3-2 5 16,-1-2-3-16,5-1 3 0,-1-4 1 0,-2 0 2 15,-1 0 6-15,4-4-3 0,3 0 4 0,0-8-3 16,2-2 8-16,-3-7 5 0,2 1-4 0,-4-5 4 16,2-5-4-16,-2-1-6 0,-3-9-4 15,-1 0 2-15,0-3 1 0,-3-8-9 0,-2 1 9 0,-1-4-11 16,-5-3-11-16,-1 2 19 0,-5-3-9 0,-2 2 14 0,-3 3-9 15,-3-3 0-15,-4 5-1 0,-1 1 1 16,-1 2 1-16,-3 8-6 0,4 2-6 0,-1 7 0 0,4 4-14 16,-2 6-7-16,5 4 1 0,4 6-4 15,-5 8-5-15,0 8-92 0,-3 3-70 0,-7 11-11 0,-1 10-227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3/18/2026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89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3">
            <a:extLst>
              <a:ext uri="{FF2B5EF4-FFF2-40B4-BE49-F238E27FC236}">
                <a16:creationId xmlns:a16="http://schemas.microsoft.com/office/drawing/2014/main" id="{5C7D2ED0-018F-10E1-6C6A-12DFFEEFCF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93D2F75A-4508-5819-D477-E10DC206764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8DE337-A34C-4ED6-8B7F-A770B5B91693}" type="datetimeFigureOut">
              <a:rPr lang="en-US"/>
              <a:pPr>
                <a:defRPr/>
              </a:pPr>
              <a:t>3/18/2026</a:t>
            </a:fld>
            <a:endParaRPr 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E960BF3D-8045-8A50-E941-8F97004B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94B79DA9-7A59-4764-BBF7-3DD381E329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195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NULL"/><Relationship Id="rId26" Type="http://schemas.openxmlformats.org/officeDocument/2006/relationships/image" Target="NUL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../media/image1.png"/><Relationship Id="rId12" Type="http://schemas.openxmlformats.org/officeDocument/2006/relationships/customXml" Target="../ink/ink4.xml"/><Relationship Id="rId25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customXml" Target="../ink/ink2.xml"/><Relationship Id="rId15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../media/image5.png"/><Relationship Id="rId12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11" Type="http://schemas.openxmlformats.org/officeDocument/2006/relationships/customXml" Target="../ink/ink10.xml"/><Relationship Id="rId5" Type="http://schemas.openxmlformats.org/officeDocument/2006/relationships/image" Target="NULL"/><Relationship Id="rId10" Type="http://schemas.openxmlformats.org/officeDocument/2006/relationships/image" Target="../media/image3.png"/><Relationship Id="rId9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gif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7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10" Type="http://schemas.openxmlformats.org/officeDocument/2006/relationships/image" Target="../media/image20.png"/><Relationship Id="rId4" Type="http://schemas.openxmlformats.org/officeDocument/2006/relationships/image" Target="NULL"/><Relationship Id="rId9" Type="http://schemas.openxmlformats.org/officeDocument/2006/relationships/customXml" Target="../ink/ink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png"/><Relationship Id="rId3" Type="http://schemas.openxmlformats.org/officeDocument/2006/relationships/image" Target="../media/image161.png"/><Relationship Id="rId7" Type="http://schemas.openxmlformats.org/officeDocument/2006/relationships/image" Target="../media/image22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10" Type="http://schemas.openxmlformats.org/officeDocument/2006/relationships/image" Target="../media/image24.png"/><Relationship Id="rId4" Type="http://schemas.openxmlformats.org/officeDocument/2006/relationships/image" Target="../media/image171.png"/><Relationship Id="rId9" Type="http://schemas.openxmlformats.org/officeDocument/2006/relationships/customXml" Target="../ink/ink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1.png"/><Relationship Id="rId5" Type="http://schemas.openxmlformats.org/officeDocument/2006/relationships/image" Target="../media/image23.png"/><Relationship Id="rId4" Type="http://schemas.openxmlformats.org/officeDocument/2006/relationships/image" Target="../media/image1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351.png"/><Relationship Id="rId7" Type="http://schemas.openxmlformats.org/officeDocument/2006/relationships/image" Target="../media/image37.pn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10" Type="http://schemas.openxmlformats.org/officeDocument/2006/relationships/image" Target="../media/image260.png"/><Relationship Id="rId4" Type="http://schemas.openxmlformats.org/officeDocument/2006/relationships/image" Target="../media/image241.png"/><Relationship Id="rId9" Type="http://schemas.openxmlformats.org/officeDocument/2006/relationships/image" Target="../media/image2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2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60.png"/><Relationship Id="rId7" Type="http://schemas.openxmlformats.org/officeDocument/2006/relationships/image" Target="../media/image103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0.png"/><Relationship Id="rId10" Type="http://schemas.openxmlformats.org/officeDocument/2006/relationships/image" Target="../media/image3.png"/><Relationship Id="rId4" Type="http://schemas.openxmlformats.org/officeDocument/2006/relationships/image" Target="../media/image471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26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3.png"/><Relationship Id="rId7" Type="http://schemas.openxmlformats.org/officeDocument/2006/relationships/customXml" Target="../ink/ink14.xml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253.png"/><Relationship Id="rId7" Type="http://schemas.openxmlformats.org/officeDocument/2006/relationships/image" Target="NULL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62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7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1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4" Type="http://schemas.openxmlformats.org/officeDocument/2006/relationships/image" Target="NUL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5.png"/><Relationship Id="rId7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file:///C:\thermal%20sciences\Correlations%20for%20Convective%20Heat%20Transfer_files\convection2.gif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file:///C:\thermal%20sciences\Correlations%20for%20Convective%20Heat%20Transfer_files\convection3.gif" TargetMode="Externa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FORCED CONVECTION </a:t>
            </a:r>
            <a:r>
              <a:rPr lang="en-US" altLang="en-US" sz="2800" dirty="0">
                <a:solidFill>
                  <a:schemeClr val="tx1"/>
                </a:solidFill>
                <a:latin typeface="TimesNewRoman,Bold" charset="0"/>
              </a:rPr>
              <a:t>IN LAMINAR INTERNAL FLOWS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344486"/>
            <a:ext cx="9048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dirty="0">
                <a:solidFill>
                  <a:srgbClr val="0070C0"/>
                </a:solidFill>
                <a:latin typeface="Tenorite" panose="00000500000000000000" pitchFamily="2" charset="0"/>
              </a:rPr>
              <a:t>An Essential Geometry for Human Development thru A Controlled Exchanging Heat……..</a:t>
            </a: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20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14:cNvPr>
              <p14:cNvContentPartPr/>
              <p14:nvPr/>
            </p14:nvContentPartPr>
            <p14:xfrm>
              <a:off x="2846160" y="5353560"/>
              <a:ext cx="720" cy="43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84685767-B34C-C7D3-791F-0A99CC2A7D5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836800" y="5344200"/>
                <a:ext cx="19440" cy="23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1886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>
            <a:extLst>
              <a:ext uri="{FF2B5EF4-FFF2-40B4-BE49-F238E27FC236}">
                <a16:creationId xmlns:a16="http://schemas.microsoft.com/office/drawing/2014/main" id="{F028FB68-7617-D845-5B51-272BFAE0D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772400" cy="796163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Developing Internal Flows</a:t>
            </a:r>
            <a:endParaRPr lang="en-US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9DD84DF0-61AB-142B-B3A6-5D217D30F8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71600"/>
                <a:ext cx="8077200" cy="5079238"/>
              </a:xfrm>
            </p:spPr>
            <p:txBody>
              <a:bodyPr/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A steady laminar</a:t>
                </a:r>
                <a:r>
                  <a:rPr lang="en-US" sz="2400" b="0" i="0" u="none" strike="noStrike" dirty="0">
                    <a:solidFill>
                      <a:srgbClr val="292526"/>
                    </a:solidFill>
                    <a:latin typeface="TimesLTStd-Roman"/>
                  </a:rPr>
                  <a:t> flow through a pipe/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duct</a:t>
                </a:r>
                <a:r>
                  <a:rPr lang="en-US" sz="2400" b="0" i="0" u="none" strike="noStrike" dirty="0">
                    <a:solidFill>
                      <a:srgbClr val="292526"/>
                    </a:solidFill>
                    <a:latin typeface="TimesLTStd-Roman"/>
                  </a:rPr>
                  <a:t> evolves into a Thermo-hydraulically developed flow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. </a:t>
                </a:r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Measuring</a:t>
                </a:r>
                <a:r>
                  <a:rPr lang="en-US" sz="2400" dirty="0">
                    <a:solidFill>
                      <a:srgbClr val="292526"/>
                    </a:solidFill>
                    <a:latin typeface="TimesLTStd-Roman"/>
                  </a:rPr>
                  <a:t>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from the actual entrance of the duct, the flow field and</a:t>
                </a:r>
                <a:r>
                  <a:rPr lang="en-US" sz="2400" b="0" i="0" u="none" strike="noStrike" dirty="0">
                    <a:solidFill>
                      <a:srgbClr val="292526"/>
                    </a:solidFill>
                    <a:latin typeface="TimesLTStd-Roman"/>
                  </a:rPr>
                  <a:t> temperature field continuously evolve till</a:t>
                </a:r>
                <a:endParaRPr lang="en-IN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  <a:p>
                <a:pPr marL="0" indent="0" algn="l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𝑀𝑎𝑥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𝐻𝐷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𝑇𝐷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where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</a:t>
                </a:r>
                <a:r>
                  <a:rPr lang="en-US" sz="2400" b="0" i="1" u="none" strike="noStrike" baseline="-25000" dirty="0">
                    <a:solidFill>
                      <a:srgbClr val="292526"/>
                    </a:solidFill>
                    <a:latin typeface="TimesLTStd-Italic"/>
                  </a:rPr>
                  <a:t>HD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and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</a:t>
                </a:r>
                <a:r>
                  <a:rPr lang="en-US" sz="2400" b="0" i="1" u="none" strike="noStrike" baseline="-25000" dirty="0">
                    <a:solidFill>
                      <a:srgbClr val="292526"/>
                    </a:solidFill>
                    <a:latin typeface="TimesLTStd-Italic"/>
                  </a:rPr>
                  <a:t>TD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are the hydrodynamic and thermal entrance lengths, respectively.</a:t>
                </a:r>
              </a:p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The extent of 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</a:t>
                </a:r>
                <a:r>
                  <a:rPr lang="en-US" sz="2400" b="0" i="1" u="none" strike="noStrike" baseline="-25000" dirty="0">
                    <a:solidFill>
                      <a:srgbClr val="292526"/>
                    </a:solidFill>
                    <a:latin typeface="TimesLTStd-Italic"/>
                  </a:rPr>
                  <a:t>TD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is determined by the point where the entrance thermal boundary layer thickness </a:t>
                </a:r>
                <a:r>
                  <a:rPr lang="en-US" sz="2400" b="0" i="1" u="none" strike="noStrike" baseline="0" dirty="0" err="1">
                    <a:solidFill>
                      <a:srgbClr val="292526"/>
                    </a:solidFill>
                    <a:latin typeface="MTMI"/>
                  </a:rPr>
                  <a:t>δ</a:t>
                </a:r>
                <a:r>
                  <a:rPr lang="en-US" sz="2400" b="0" i="1" u="none" strike="noStrike" baseline="-25000" dirty="0" err="1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US" sz="2400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 </a:t>
                </a:r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becomes equal to half of the hydraulic </a:t>
                </a:r>
                <a:r>
                  <a:rPr lang="en-IN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diameter of the duct.</a:t>
                </a:r>
                <a:endParaRPr lang="en-IN" sz="2400" dirty="0"/>
              </a:p>
            </p:txBody>
          </p:sp>
        </mc:Choice>
        <mc:Fallback xmlns="">
          <p:sp>
            <p:nvSpPr>
              <p:cNvPr id="19" name="Content Placeholder 18">
                <a:extLst>
                  <a:ext uri="{FF2B5EF4-FFF2-40B4-BE49-F238E27FC236}">
                    <a16:creationId xmlns:a16="http://schemas.microsoft.com/office/drawing/2014/main" id="{9DD84DF0-61AB-142B-B3A6-5D217D30F8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71600"/>
                <a:ext cx="8077200" cy="5079238"/>
              </a:xfrm>
              <a:blipFill>
                <a:blip r:embed="rId2"/>
                <a:stretch>
                  <a:fillRect l="-1057" t="-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38">
            <a:extLst>
              <a:ext uri="{FF2B5EF4-FFF2-40B4-BE49-F238E27FC236}">
                <a16:creationId xmlns:a16="http://schemas.microsoft.com/office/drawing/2014/main" id="{40021485-BF86-906C-26D7-D2AB4A37A3F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19">
              <a:extLst>
                <a:ext uri="{FF2B5EF4-FFF2-40B4-BE49-F238E27FC236}">
                  <a16:creationId xmlns:a16="http://schemas.microsoft.com/office/drawing/2014/main" id="{3F12DCB3-2FBD-A9AE-B791-60A76110E6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8">
                <a:extLst>
                  <a:ext uri="{FF2B5EF4-FFF2-40B4-BE49-F238E27FC236}">
                    <a16:creationId xmlns:a16="http://schemas.microsoft.com/office/drawing/2014/main" id="{5F583D75-05D7-BA8E-9D83-D2275177CB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>
                  <a:extLst>
                    <a:ext uri="{FF2B5EF4-FFF2-40B4-BE49-F238E27FC236}">
                      <a16:creationId xmlns:a16="http://schemas.microsoft.com/office/drawing/2014/main" id="{AAF31149-3FC9-1014-350D-FFC1F7D709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" name="Rectangle 10">
                    <a:extLst>
                      <a:ext uri="{FF2B5EF4-FFF2-40B4-BE49-F238E27FC236}">
                        <a16:creationId xmlns:a16="http://schemas.microsoft.com/office/drawing/2014/main" id="{FC8C8BBC-EFFB-F1BB-6807-89D1278343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1">
                    <a:extLst>
                      <a:ext uri="{FF2B5EF4-FFF2-40B4-BE49-F238E27FC236}">
                        <a16:creationId xmlns:a16="http://schemas.microsoft.com/office/drawing/2014/main" id="{5AC39250-0CA2-DEC6-E315-25C6D69BE8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2">
                  <a:extLst>
                    <a:ext uri="{FF2B5EF4-FFF2-40B4-BE49-F238E27FC236}">
                      <a16:creationId xmlns:a16="http://schemas.microsoft.com/office/drawing/2014/main" id="{761803F5-F50B-165A-37EB-4B73993FB2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>
                    <a:extLst>
                      <a:ext uri="{FF2B5EF4-FFF2-40B4-BE49-F238E27FC236}">
                        <a16:creationId xmlns:a16="http://schemas.microsoft.com/office/drawing/2014/main" id="{49A626AD-FC4C-EABF-1F94-F42A833FD6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4">
                    <a:extLst>
                      <a:ext uri="{FF2B5EF4-FFF2-40B4-BE49-F238E27FC236}">
                        <a16:creationId xmlns:a16="http://schemas.microsoft.com/office/drawing/2014/main" id="{1DA92D17-4409-B4F5-B8E0-8A88DBC55F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5">
                  <a:extLst>
                    <a:ext uri="{FF2B5EF4-FFF2-40B4-BE49-F238E27FC236}">
                      <a16:creationId xmlns:a16="http://schemas.microsoft.com/office/drawing/2014/main" id="{75246914-A7DF-805D-4796-D2FEA2659F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" name="Rectangle 16">
                    <a:extLst>
                      <a:ext uri="{FF2B5EF4-FFF2-40B4-BE49-F238E27FC236}">
                        <a16:creationId xmlns:a16="http://schemas.microsoft.com/office/drawing/2014/main" id="{C68B754E-A99B-3DE6-8C3E-5869301264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7">
                    <a:extLst>
                      <a:ext uri="{FF2B5EF4-FFF2-40B4-BE49-F238E27FC236}">
                        <a16:creationId xmlns:a16="http://schemas.microsoft.com/office/drawing/2014/main" id="{560217F8-E0CD-CB8C-C2D9-3FB150F829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8">
                  <a:extLst>
                    <a:ext uri="{FF2B5EF4-FFF2-40B4-BE49-F238E27FC236}">
                      <a16:creationId xmlns:a16="http://schemas.microsoft.com/office/drawing/2014/main" id="{CBE3FC78-DF95-2913-9E0A-FAFFD24ED9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9" name="Rectangle 19">
                    <a:extLst>
                      <a:ext uri="{FF2B5EF4-FFF2-40B4-BE49-F238E27FC236}">
                        <a16:creationId xmlns:a16="http://schemas.microsoft.com/office/drawing/2014/main" id="{315A908C-18F1-15AE-63DF-C65FD838C2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0">
                    <a:extLst>
                      <a:ext uri="{FF2B5EF4-FFF2-40B4-BE49-F238E27FC236}">
                        <a16:creationId xmlns:a16="http://schemas.microsoft.com/office/drawing/2014/main" id="{9060472B-C70A-772A-F7FA-C2CCDE479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0E6ED37-FC6B-B95B-74E0-D76103F2E7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6B5AB2-34AE-81EE-D8A9-F90126737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027CCF-4F36-14DC-B576-4F5D71A20AB5}"/>
              </a:ext>
            </a:extLst>
          </p:cNvPr>
          <p:cNvGrpSpPr/>
          <p:nvPr/>
        </p:nvGrpSpPr>
        <p:grpSpPr>
          <a:xfrm>
            <a:off x="76200" y="2491200"/>
            <a:ext cx="8915400" cy="1669416"/>
            <a:chOff x="76200" y="1981200"/>
            <a:chExt cx="8915400" cy="166941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C479616-CE8A-AEF0-101E-9033DF432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" y="1981200"/>
              <a:ext cx="8915400" cy="1669416"/>
            </a:xfrm>
            <a:prstGeom prst="rect">
              <a:avLst/>
            </a:prstGeom>
          </p:spPr>
        </p:pic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DA71399-B17A-DCEE-AA22-9C5560B3F9E7}"/>
                </a:ext>
              </a:extLst>
            </p:cNvPr>
            <p:cNvSpPr/>
            <p:nvPr/>
          </p:nvSpPr>
          <p:spPr bwMode="auto">
            <a:xfrm>
              <a:off x="1295400" y="2286000"/>
              <a:ext cx="1371600" cy="47367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1799E20-78B8-6EF3-A402-6A24488B6586}"/>
                </a:ext>
              </a:extLst>
            </p:cNvPr>
            <p:cNvSpPr/>
            <p:nvPr/>
          </p:nvSpPr>
          <p:spPr bwMode="auto">
            <a:xfrm>
              <a:off x="1295400" y="2759679"/>
              <a:ext cx="1371600" cy="557952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1BAF6FD1-C606-1E5D-D49B-30D7B6A46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2243047"/>
              <a:ext cx="5181600" cy="516741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7A4ED2E0-69AF-46F9-976A-F28C3B23AE87}"/>
                </a:ext>
              </a:extLst>
            </p:cNvPr>
            <p:cNvSpPr/>
            <p:nvPr/>
          </p:nvSpPr>
          <p:spPr bwMode="auto">
            <a:xfrm>
              <a:off x="1377950" y="2759680"/>
              <a:ext cx="5012788" cy="516741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 dirty="0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2DE97A1-698D-205B-1DB3-DAB28D5E6185}"/>
                    </a:ext>
                  </a:extLst>
                </p:cNvPr>
                <p:cNvSpPr txBox="1"/>
                <p:nvPr/>
              </p:nvSpPr>
              <p:spPr>
                <a:xfrm>
                  <a:off x="2057400" y="32766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8B12BFB-66B1-C6B6-0BDB-F7F6B721C9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7400" y="3276600"/>
                  <a:ext cx="1684564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623" r="-362" b="-1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851D359C-894F-FC51-694B-B91831A2A37A}"/>
                    </a:ext>
                  </a:extLst>
                </p:cNvPr>
                <p:cNvSpPr txBox="1"/>
                <p:nvPr/>
              </p:nvSpPr>
              <p:spPr>
                <a:xfrm>
                  <a:off x="6172787" y="3276600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7DC4B96-6E3F-E2AA-875F-597E800CF2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787" y="3276600"/>
                  <a:ext cx="60901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1000" r="-3000" b="-1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90864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E356BA9-4824-23B7-EECC-04E4FFC06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7772400" cy="872363"/>
          </a:xfrm>
        </p:spPr>
        <p:txBody>
          <a:bodyPr/>
          <a:lstStyle/>
          <a:p>
            <a:r>
              <a:rPr lang="en-US" sz="2800" b="0" i="0" u="none" strike="noStrike" baseline="0" dirty="0">
                <a:solidFill>
                  <a:srgbClr val="292526"/>
                </a:solidFill>
              </a:rPr>
              <a:t>Prandtl number effect on </a:t>
            </a:r>
            <a:r>
              <a:rPr lang="en-US" sz="2800" b="0" i="1" u="none" strike="noStrike" baseline="0" dirty="0">
                <a:solidFill>
                  <a:srgbClr val="292526"/>
                </a:solidFill>
              </a:rPr>
              <a:t>X</a:t>
            </a:r>
            <a:r>
              <a:rPr lang="en-US" sz="2800" b="0" i="1" u="none" strike="noStrike" baseline="-25000" dirty="0">
                <a:solidFill>
                  <a:srgbClr val="292526"/>
                </a:solidFill>
              </a:rPr>
              <a:t>HD</a:t>
            </a:r>
            <a:r>
              <a:rPr lang="en-US" sz="2800" b="0" i="1" u="none" strike="noStrike" baseline="0" dirty="0">
                <a:solidFill>
                  <a:srgbClr val="292526"/>
                </a:solidFill>
              </a:rPr>
              <a:t> </a:t>
            </a:r>
            <a:r>
              <a:rPr lang="en-US" sz="2800" b="0" i="1" u="none" strike="noStrike" baseline="0" dirty="0" err="1">
                <a:solidFill>
                  <a:srgbClr val="292526"/>
                </a:solidFill>
              </a:rPr>
              <a:t>wrt</a:t>
            </a:r>
            <a:r>
              <a:rPr lang="en-US" sz="2800" b="0" i="1" u="none" strike="noStrike" baseline="0" dirty="0">
                <a:solidFill>
                  <a:srgbClr val="292526"/>
                </a:solidFill>
              </a:rPr>
              <a:t> X</a:t>
            </a:r>
            <a:r>
              <a:rPr lang="en-US" sz="2800" b="0" i="1" u="none" strike="noStrike" baseline="-25000" dirty="0">
                <a:solidFill>
                  <a:srgbClr val="292526"/>
                </a:solidFill>
              </a:rPr>
              <a:t>TD</a:t>
            </a:r>
            <a:endParaRPr lang="en-IN" sz="2800" baseline="-25000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6722796-F65A-CB93-D2E3-DC9475E88FE1}"/>
              </a:ext>
            </a:extLst>
          </p:cNvPr>
          <p:cNvGrpSpPr/>
          <p:nvPr/>
        </p:nvGrpSpPr>
        <p:grpSpPr>
          <a:xfrm>
            <a:off x="76200" y="1524000"/>
            <a:ext cx="8915400" cy="1669416"/>
            <a:chOff x="76200" y="1981200"/>
            <a:chExt cx="8915400" cy="166941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39924C0-026A-99A9-4E05-824A06F29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1981200"/>
              <a:ext cx="8915400" cy="1669416"/>
            </a:xfrm>
            <a:prstGeom prst="rect">
              <a:avLst/>
            </a:prstGeom>
          </p:spPr>
        </p:pic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5C477A4-1D90-192E-00E0-1913DA888C81}"/>
                </a:ext>
              </a:extLst>
            </p:cNvPr>
            <p:cNvSpPr/>
            <p:nvPr/>
          </p:nvSpPr>
          <p:spPr bwMode="auto">
            <a:xfrm>
              <a:off x="1295400" y="2286000"/>
              <a:ext cx="1371600" cy="47367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545AFC8-BAEC-7837-A5E2-7CD255696793}"/>
                </a:ext>
              </a:extLst>
            </p:cNvPr>
            <p:cNvSpPr/>
            <p:nvPr/>
          </p:nvSpPr>
          <p:spPr bwMode="auto">
            <a:xfrm>
              <a:off x="1295400" y="2759679"/>
              <a:ext cx="1371600" cy="557952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B4C06795-A1F8-01FF-FCE7-F669CD338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2243047"/>
              <a:ext cx="5181600" cy="516741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" name="Freeform 23">
              <a:extLst>
                <a:ext uri="{FF2B5EF4-FFF2-40B4-BE49-F238E27FC236}">
                  <a16:creationId xmlns:a16="http://schemas.microsoft.com/office/drawing/2014/main" id="{A550FEBF-EAED-F470-C53E-5EF16697C3A8}"/>
                </a:ext>
              </a:extLst>
            </p:cNvPr>
            <p:cNvSpPr/>
            <p:nvPr/>
          </p:nvSpPr>
          <p:spPr bwMode="auto">
            <a:xfrm>
              <a:off x="1377950" y="2759680"/>
              <a:ext cx="5012788" cy="516741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 dirty="0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8B12BFB-66B1-C6B6-0BDB-F7F6B721C900}"/>
                    </a:ext>
                  </a:extLst>
                </p:cNvPr>
                <p:cNvSpPr txBox="1"/>
                <p:nvPr/>
              </p:nvSpPr>
              <p:spPr>
                <a:xfrm>
                  <a:off x="2057400" y="32766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78B12BFB-66B1-C6B6-0BDB-F7F6B721C90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7400" y="3276600"/>
                  <a:ext cx="1684564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623" r="-362" b="-1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7DC4B96-6E3F-E2AA-875F-597E800CF29B}"/>
                    </a:ext>
                  </a:extLst>
                </p:cNvPr>
                <p:cNvSpPr txBox="1"/>
                <p:nvPr/>
              </p:nvSpPr>
              <p:spPr>
                <a:xfrm>
                  <a:off x="6172787" y="3276600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E7DC4B96-6E3F-E2AA-875F-597E800CF2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787" y="3276600"/>
                  <a:ext cx="60901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1000" r="-3000" b="-15000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7897C04-FA4B-1D91-A759-BA7906B9132E}"/>
              </a:ext>
            </a:extLst>
          </p:cNvPr>
          <p:cNvGrpSpPr/>
          <p:nvPr/>
        </p:nvGrpSpPr>
        <p:grpSpPr>
          <a:xfrm>
            <a:off x="76200" y="3911271"/>
            <a:ext cx="9144000" cy="1803729"/>
            <a:chOff x="76200" y="3911271"/>
            <a:chExt cx="9144000" cy="1803729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E212CB9-71AC-B690-22B5-CEEAB8665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7114461-3A5E-7D9B-8BFC-179F26684603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2CCFDE8-E893-76F4-CA77-7F843D94F3E7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2" name="Freeform 2">
              <a:extLst>
                <a:ext uri="{FF2B5EF4-FFF2-40B4-BE49-F238E27FC236}">
                  <a16:creationId xmlns:a16="http://schemas.microsoft.com/office/drawing/2014/main" id="{959C82CB-1E15-7DC3-91DC-799A941AD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5EADF47E-B670-A488-D815-46A87B06D89A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756638E-3AE2-EE0C-D6A0-43AE3CD66339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6756638E-3AE2-EE0C-D6A0-43AE3CD6633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3623" r="-725" b="-14754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825AF8C-F69C-1E88-7DC4-4BB678E026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B825AF8C-F69C-1E88-7DC4-4BB678E026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11111" r="-3030" b="-14754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C6E7A858-146F-24C5-543B-6A2AFD59B0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33BBDC5-5DFC-290C-3385-3A5081F2F8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54CD5D7E-7477-CD4D-8A35-1FE1EA4BBB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>
                  <a:extLst>
                    <a:ext uri="{FF2B5EF4-FFF2-40B4-BE49-F238E27FC236}">
                      <a16:creationId xmlns:a16="http://schemas.microsoft.com/office/drawing/2014/main" id="{0D2AC418-EB69-80AE-E728-161EE77456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>
                    <a:extLst>
                      <a:ext uri="{FF2B5EF4-FFF2-40B4-BE49-F238E27FC236}">
                        <a16:creationId xmlns:a16="http://schemas.microsoft.com/office/drawing/2014/main" id="{9510A2CE-E121-E926-8A71-140B1542BB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>
                    <a:extLst>
                      <a:ext uri="{FF2B5EF4-FFF2-40B4-BE49-F238E27FC236}">
                        <a16:creationId xmlns:a16="http://schemas.microsoft.com/office/drawing/2014/main" id="{0B8123E1-5562-2078-0576-5EC56150C8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549EDBD5-59DA-2833-1041-B50450ABB1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>
                    <a:extLst>
                      <a:ext uri="{FF2B5EF4-FFF2-40B4-BE49-F238E27FC236}">
                        <a16:creationId xmlns:a16="http://schemas.microsoft.com/office/drawing/2014/main" id="{3338D042-6A9B-BA95-A65F-2CAF206F81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>
                    <a:extLst>
                      <a:ext uri="{FF2B5EF4-FFF2-40B4-BE49-F238E27FC236}">
                        <a16:creationId xmlns:a16="http://schemas.microsoft.com/office/drawing/2014/main" id="{4866C2E7-1809-FF8B-D376-93B4ACCC5C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>
                  <a:extLst>
                    <a:ext uri="{FF2B5EF4-FFF2-40B4-BE49-F238E27FC236}">
                      <a16:creationId xmlns:a16="http://schemas.microsoft.com/office/drawing/2014/main" id="{AF3E55EE-79C9-E59E-8016-1DF02B22B5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>
                    <a:extLst>
                      <a:ext uri="{FF2B5EF4-FFF2-40B4-BE49-F238E27FC236}">
                        <a16:creationId xmlns:a16="http://schemas.microsoft.com/office/drawing/2014/main" id="{9E6099B7-08B7-FB1B-91B2-0F00782B64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>
                    <a:extLst>
                      <a:ext uri="{FF2B5EF4-FFF2-40B4-BE49-F238E27FC236}">
                        <a16:creationId xmlns:a16="http://schemas.microsoft.com/office/drawing/2014/main" id="{8587F568-CEAF-1643-CD6F-E196808979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>
                  <a:extLst>
                    <a:ext uri="{FF2B5EF4-FFF2-40B4-BE49-F238E27FC236}">
                      <a16:creationId xmlns:a16="http://schemas.microsoft.com/office/drawing/2014/main" id="{7A9AF3FB-DD89-E39C-E7FE-F0DB74CFCC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>
                    <a:extLst>
                      <a:ext uri="{FF2B5EF4-FFF2-40B4-BE49-F238E27FC236}">
                        <a16:creationId xmlns:a16="http://schemas.microsoft.com/office/drawing/2014/main" id="{12E0B040-B998-B3AA-EE0B-7AE9D8EEE9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>
                    <a:extLst>
                      <a:ext uri="{FF2B5EF4-FFF2-40B4-BE49-F238E27FC236}">
                        <a16:creationId xmlns:a16="http://schemas.microsoft.com/office/drawing/2014/main" id="{1397905F-3F86-05FA-45A9-A43A0AAAE7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B630600-B60B-BC27-8D41-414FB25E5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0D91E5C-7F9E-43DC-E5C8-79B7009773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51E09850-6DFB-1A30-B468-27526D03BD16}"/>
                  </a:ext>
                </a:extLst>
              </p14:cNvPr>
              <p14:cNvContentPartPr/>
              <p14:nvPr/>
            </p14:nvContentPartPr>
            <p14:xfrm>
              <a:off x="7081560" y="2976840"/>
              <a:ext cx="1555200" cy="7153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51E09850-6DFB-1A30-B468-27526D03BD1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072200" y="2967480"/>
                <a:ext cx="1573920" cy="73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103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DF698-CDB5-EE38-9C08-DB19DDA28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3630F-92B2-4ECF-981A-FD9DBB05A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Simultaneously developing laminar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611A4D8-B6C6-740E-D83E-520EDDC5B914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767B38B-B9D9-753B-EE46-E10A52429F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6A6D9BF-BA01-D418-D159-7F28176A54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0E759B8-2AED-E456-662F-43F8A646FD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8EE48C0-20DB-5644-4B1B-904D5BA99C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9A256BF-12F3-E0E9-6D15-DF48376B8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744D085-0AE0-ED42-CCBD-358BEA35E4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CBB921D-D0DC-91FE-68CE-D1AD4166F2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9105EA6-017F-76CF-7495-7247103305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D337062A-5449-DD31-EB70-D1167C0FE7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01D7428-4F3C-C896-EBD6-02E8F45637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2114B899-C912-11EC-9C75-AB4EE94DF1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CA31558-0235-DA8F-5BAF-3DBBBFAA8A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E074FAE-4BED-C0F5-8278-CD838B349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2797142-9451-657F-2EA7-D49CE8D793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80505A4-0866-41F3-5E1F-DA2F2409EE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434E951-BABD-9492-BFAE-86E089AE78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A3596C6E-C90F-5B3B-BAE1-634C57F0A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12696" y="1422400"/>
            <a:ext cx="7772400" cy="236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EE9C34F-27E2-5C34-29F7-C90A4A283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26" y="4259076"/>
            <a:ext cx="8040222" cy="231489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3B955C4-4DB7-0420-CD3C-D8C7FA640204}"/>
              </a:ext>
            </a:extLst>
          </p:cNvPr>
          <p:cNvSpPr txBox="1"/>
          <p:nvPr/>
        </p:nvSpPr>
        <p:spPr>
          <a:xfrm>
            <a:off x="460075" y="1151763"/>
            <a:ext cx="4267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Development of Velocity Profile: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A30E6C-6CAF-84FC-293D-BAA820170F64}"/>
              </a:ext>
            </a:extLst>
          </p:cNvPr>
          <p:cNvSpPr txBox="1"/>
          <p:nvPr/>
        </p:nvSpPr>
        <p:spPr>
          <a:xfrm>
            <a:off x="612475" y="3810000"/>
            <a:ext cx="4791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Development of Temperature Profile:</a:t>
            </a:r>
          </a:p>
        </p:txBody>
      </p:sp>
    </p:spTree>
    <p:extLst>
      <p:ext uri="{BB962C8B-B14F-4D97-AF65-F5344CB8AC3E}">
        <p14:creationId xmlns:p14="http://schemas.microsoft.com/office/powerpoint/2010/main" val="127614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0504C-7DE4-1F53-3E85-F158D7B04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>
            <a:extLst>
              <a:ext uri="{FF2B5EF4-FFF2-40B4-BE49-F238E27FC236}">
                <a16:creationId xmlns:a16="http://schemas.microsoft.com/office/drawing/2014/main" id="{A2FD6053-C05D-7982-50C5-FC80A0B99A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77724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Simultaneously developing laminar Pipe flow</a:t>
            </a:r>
            <a:endParaRPr lang="en-US" altLang="en-US" sz="2800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F1207C40-1D4D-AABD-2549-7F9DEACF5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8736012" cy="2362444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most realistic (and most difficult) version of the tube flow problem is  the Hagen–Poiseuille profile </a:t>
            </a:r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replaced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by the actual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-dependent velocity profile present in the hydrodynamic entry region.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This, the finite-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Pr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problem, cab only be solved numerically!!!</a:t>
            </a:r>
          </a:p>
        </p:txBody>
      </p:sp>
      <p:sp>
        <p:nvSpPr>
          <p:cNvPr id="584708" name="Rectangle 4">
            <a:extLst>
              <a:ext uri="{FF2B5EF4-FFF2-40B4-BE49-F238E27FC236}">
                <a16:creationId xmlns:a16="http://schemas.microsoft.com/office/drawing/2014/main" id="{4CF5F21F-5684-A0DE-1979-4517BFF06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0" y="3052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584711" name="Rectangle 7">
            <a:extLst>
              <a:ext uri="{FF2B5EF4-FFF2-40B4-BE49-F238E27FC236}">
                <a16:creationId xmlns:a16="http://schemas.microsoft.com/office/drawing/2014/main" id="{673928AB-BABC-8FAD-8DF7-5C1BBEA28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DDA43CC-1126-6297-524A-611460CA06F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05E007E-CF38-EE2B-69FB-B435B8AC17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41245E2-6C4D-30B0-B5E5-648FA9E620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7F833A6-BC72-7D44-2199-B6A47466FC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E86B879-D764-0580-41CC-6C39B5E8E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A519753B-4DEC-ABD8-879D-938F5A29B4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598641B-059D-0BFD-82A6-3F49F90A77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2892B85-CE6F-2EFE-D2DD-64A470AF52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9A8A1FCC-DA16-0AEF-EBB5-79E791AF2F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EE781C9C-B4FA-74B5-E4E3-A282B326C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03E73A2C-DB79-B521-7DBB-4797062ED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75D7528-23CC-AE33-B198-A528831F74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ED91569-6B2E-DC6D-949F-04DAF08368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D9708F40-DB56-7978-B9A4-73DEE4CC9C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142277E3-EE85-193F-BD2F-E4F5A99CD7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2D106AC-7586-B642-F079-4B8FDAAB1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29D1F38-4277-DAE8-7B7B-65E93F624E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3EA035AC-0B3E-A483-5E25-8CD694AB327B}"/>
                  </a:ext>
                </a:extLst>
              </p:cNvPr>
              <p:cNvSpPr txBox="1"/>
              <p:nvPr/>
            </p:nvSpPr>
            <p:spPr bwMode="auto">
              <a:xfrm>
                <a:off x="2480350" y="3361454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3EA035AC-0B3E-A483-5E25-8CD694AB3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0350" y="3361454"/>
                <a:ext cx="5717816" cy="10785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11F76949-3700-BA0D-4123-A2DC142EF4D4}"/>
                  </a:ext>
                </a:extLst>
              </p:cNvPr>
              <p:cNvSpPr txBox="1"/>
              <p:nvPr/>
            </p:nvSpPr>
            <p:spPr bwMode="auto">
              <a:xfrm>
                <a:off x="1713092" y="4388324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11F76949-3700-BA0D-4123-A2DC142EF4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3092" y="4388324"/>
                <a:ext cx="5717816" cy="10785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845905CA-791A-FD28-02E5-F25227EF158A}"/>
                  </a:ext>
                </a:extLst>
              </p:cNvPr>
              <p:cNvSpPr txBox="1"/>
              <p:nvPr/>
            </p:nvSpPr>
            <p:spPr bwMode="auto">
              <a:xfrm>
                <a:off x="1830486" y="5096146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845905CA-791A-FD28-02E5-F25227EF1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0486" y="5096146"/>
                <a:ext cx="5717816" cy="10785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67B37772-247F-253C-6FFF-587432F241EA}"/>
                  </a:ext>
                </a:extLst>
              </p:cNvPr>
              <p:cNvSpPr txBox="1"/>
              <p:nvPr/>
            </p:nvSpPr>
            <p:spPr bwMode="auto">
              <a:xfrm>
                <a:off x="3232857" y="5916682"/>
                <a:ext cx="3777543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67B37772-247F-253C-6FFF-587432F24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2857" y="5916682"/>
                <a:ext cx="3777543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549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/>
      <p:bldP spid="21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5" name="Title 3">
            <a:extLst>
              <a:ext uri="{FF2B5EF4-FFF2-40B4-BE49-F238E27FC236}">
                <a16:creationId xmlns:a16="http://schemas.microsoft.com/office/drawing/2014/main" id="{AE65081D-A9FB-15C2-4A32-1E2DBC26C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Thermo-hydraulically Developed Flow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4893B554-E29C-7CC9-B62D-CB41012DB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86200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Regardless of duct shape, the entrance lengths can be correlated</a:t>
            </a:r>
          </a:p>
          <a:p>
            <a:r>
              <a:rPr lang="en-US" altLang="en-US" dirty="0"/>
              <a:t>for laminar flow in the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BFBD2DE1-F3EF-FB92-1DB7-52EA29A76097}"/>
                  </a:ext>
                </a:extLst>
              </p:cNvPr>
              <p:cNvSpPr txBox="1"/>
              <p:nvPr/>
            </p:nvSpPr>
            <p:spPr bwMode="auto">
              <a:xfrm>
                <a:off x="4490055" y="4648200"/>
                <a:ext cx="3673475" cy="6858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05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</m:e>
                            <m:sub/>
                          </m:sSub>
                        </m:fName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BFBD2DE1-F3EF-FB92-1DB7-52EA29A76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0055" y="4648200"/>
                <a:ext cx="3673475" cy="685800"/>
              </a:xfrm>
              <a:prstGeom prst="rect">
                <a:avLst/>
              </a:prstGeom>
              <a:blipFill>
                <a:blip r:embed="rId3"/>
                <a:stretch>
                  <a:fillRect l="-16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8217A720-8FF7-A249-EC73-6C29DF827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143000"/>
            <a:ext cx="8686800" cy="24802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A9905D49-5E8B-654E-2721-D858C38FCE51}"/>
                  </a:ext>
                </a:extLst>
              </p:cNvPr>
              <p:cNvSpPr txBox="1"/>
              <p:nvPr/>
            </p:nvSpPr>
            <p:spPr bwMode="auto">
              <a:xfrm>
                <a:off x="1893676" y="5626893"/>
                <a:ext cx="6412124" cy="93027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𝑇𝐷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𝐻𝐷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05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Re</m:t>
                                  </m:r>
                                </m:e>
                                <m:sub/>
                              </m:sSub>
                            </m:fName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A9905D49-5E8B-654E-2721-D858C38FC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93676" y="5626893"/>
                <a:ext cx="6412124" cy="930276"/>
              </a:xfrm>
              <a:prstGeom prst="rect">
                <a:avLst/>
              </a:prstGeom>
              <a:blipFill>
                <a:blip r:embed="rId5"/>
                <a:stretch>
                  <a:fillRect l="-28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DBBB3883-177B-4A57-B540-566169B7BF7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B82BF10-0570-3651-1387-45AFC846B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B292B5CC-C580-365D-4427-AE8A2D286B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C366E74-F260-DAA1-3008-CC074C45D0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DD5D6E12-AAF8-6B53-B1D6-0E34FE8260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5949D9B0-6AD7-8070-D721-86186212A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F4785F05-6A09-823B-824C-EC59E33C8A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AA58852A-EDF6-B5CE-6EF4-C25DA841E8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6DCB4AA1-3C23-A002-8646-1E4E8D47BF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062A8F6E-A621-78E1-80BA-46244D8693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499CA5E1-1F19-A15B-47F9-2029E83839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DAC00122-B038-5E78-3DEF-FE8413D366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7DCE51EC-E275-CDAE-0589-5AD41CA9E2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40ECF3BB-33E8-856E-E957-16F675145F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A7D0A1DE-800E-47D3-5408-2FF42896FF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D9CF119-8038-8374-648B-234BD85683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D51E30-5A86-D73D-95D5-D31CFAE98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242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B3EF0-CE95-6FC4-BD40-6B3CC366B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8">
            <a:extLst>
              <a:ext uri="{FF2B5EF4-FFF2-40B4-BE49-F238E27FC236}">
                <a16:creationId xmlns:a16="http://schemas.microsoft.com/office/drawing/2014/main" id="{A7EEBF29-E59A-D1C1-C78E-F2252EF4081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FC8BC02-D16D-7461-50AD-902BECA24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3A948309-B3D8-462C-5A26-5ABF572B3C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06B8C9F-298C-F25E-4F14-2FDD11B81B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A78C533-FFEC-B6BD-0178-61AD7C5926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094C315-C52F-1810-E8F5-FE32372C74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3640447-A37D-977F-74BB-AACCFCB4A1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E1AA88A-8023-AC65-808F-E69792518D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054E038-1E82-3144-9B77-B20CF81F48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888F06F0-0703-4C94-E18D-5B2C034873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6D919DD1-658C-9051-2E12-26011DBAF1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0E79F9E6-FACD-05D4-4741-A0FE3FEB39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1FD6481-36E4-9AB2-A09F-3035F2ADAC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AA846D8-4127-7ED8-C467-9D80C53580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55329A8-D55A-CED7-7928-D3BBA90072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9693BBD-92B8-25E9-CF4C-ECB2E9056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34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BDD9FC0-8442-AF0F-D3AF-E0D3661AF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3060" y="3048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8D4CB25A-D271-307F-F7F2-2ED7E0A5495D}"/>
              </a:ext>
            </a:extLst>
          </p:cNvPr>
          <p:cNvSpPr txBox="1"/>
          <p:nvPr/>
        </p:nvSpPr>
        <p:spPr>
          <a:xfrm>
            <a:off x="3890556" y="2014445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Solid surface surrounded by Flow to …</a:t>
            </a:r>
          </a:p>
        </p:txBody>
      </p:sp>
      <p:pic>
        <p:nvPicPr>
          <p:cNvPr id="1026" name="Picture 2" descr="Motion of a rigid sphere penetrating a deep pool | Journal of Fluid  Mechanics | Cambridge Core">
            <a:extLst>
              <a:ext uri="{FF2B5EF4-FFF2-40B4-BE49-F238E27FC236}">
                <a16:creationId xmlns:a16="http://schemas.microsoft.com/office/drawing/2014/main" id="{084A5400-7F60-F40E-6FE0-BE004571C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34" y="1247884"/>
            <a:ext cx="3351212" cy="2793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ECBD073-59AC-4E95-CE64-13F3D58A55EA}"/>
              </a:ext>
            </a:extLst>
          </p:cNvPr>
          <p:cNvSpPr txBox="1"/>
          <p:nvPr/>
        </p:nvSpPr>
        <p:spPr>
          <a:xfrm>
            <a:off x="557134" y="5557159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a-I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अंतर्बाहिश्च तत्सर्वं व्याप्य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 : 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</a:b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(</a:t>
            </a:r>
            <a:r>
              <a:rPr kumimoji="0" lang="sa-I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अंदर और बाहर समान रूप से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4FB49F-A262-0B74-033E-5D0884681263}"/>
              </a:ext>
            </a:extLst>
          </p:cNvPr>
          <p:cNvSpPr txBox="1"/>
          <p:nvPr/>
        </p:nvSpPr>
        <p:spPr>
          <a:xfrm>
            <a:off x="1844138" y="3748727"/>
            <a:ext cx="6317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Walls surrounding the flows…..</a:t>
            </a:r>
          </a:p>
        </p:txBody>
      </p:sp>
      <p:pic>
        <p:nvPicPr>
          <p:cNvPr id="1028" name="Picture 4" descr="Diagram Of Blood Circulatory System">
            <a:extLst>
              <a:ext uri="{FF2B5EF4-FFF2-40B4-BE49-F238E27FC236}">
                <a16:creationId xmlns:a16="http://schemas.microsoft.com/office/drawing/2014/main" id="{264F955D-2CAB-25C9-AD4E-22F73D5C8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259" y="2175573"/>
            <a:ext cx="4139975" cy="42730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4828B7-564F-6634-C17B-DB1D1BEFE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705" y="216282"/>
            <a:ext cx="7772400" cy="1143000"/>
          </a:xfrm>
        </p:spPr>
        <p:txBody>
          <a:bodyPr/>
          <a:lstStyle/>
          <a:p>
            <a:r>
              <a:rPr lang="en-US" sz="2800" dirty="0"/>
              <a:t>History of Viscous Flow Analysis</a:t>
            </a:r>
          </a:p>
        </p:txBody>
      </p:sp>
      <p:pic>
        <p:nvPicPr>
          <p:cNvPr id="4" name="Picture 2" descr="SPC Water, Sanitation and Hygiene : The Water Supply System">
            <a:extLst>
              <a:ext uri="{FF2B5EF4-FFF2-40B4-BE49-F238E27FC236}">
                <a16:creationId xmlns:a16="http://schemas.microsoft.com/office/drawing/2014/main" id="{DD335111-44BA-1522-D22A-C2F832E88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5" y="1534995"/>
            <a:ext cx="3748087" cy="309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10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Placeholder 33800">
            <a:extLst>
              <a:ext uri="{FF2B5EF4-FFF2-40B4-BE49-F238E27FC236}">
                <a16:creationId xmlns:a16="http://schemas.microsoft.com/office/drawing/2014/main" id="{BC923E5F-E7DD-6026-013E-687F15F29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360488"/>
            <a:ext cx="4041775" cy="773112"/>
          </a:xfrm>
        </p:spPr>
        <p:txBody>
          <a:bodyPr/>
          <a:lstStyle/>
          <a:p>
            <a:pPr algn="ctr"/>
            <a:r>
              <a:rPr lang="en-IN" b="0" i="0" dirty="0" err="1">
                <a:effectLst/>
                <a:latin typeface="Baguet Script" panose="00000500000000000000" pitchFamily="2" charset="0"/>
              </a:rPr>
              <a:t>Gotthilf</a:t>
            </a:r>
            <a:r>
              <a:rPr lang="en-IN" b="0" i="0" dirty="0">
                <a:effectLst/>
                <a:latin typeface="Baguet Script" panose="00000500000000000000" pitchFamily="2" charset="0"/>
              </a:rPr>
              <a:t> Heinrich Ludwig Hagen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3800" name="Text Placeholder 33799">
            <a:extLst>
              <a:ext uri="{FF2B5EF4-FFF2-40B4-BE49-F238E27FC236}">
                <a16:creationId xmlns:a16="http://schemas.microsoft.com/office/drawing/2014/main" id="{670F723F-359B-C014-2053-B6C35D95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pPr algn="ctr"/>
            <a:r>
              <a:rPr lang="en-IN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Baguet Script" panose="00000500000000000000" pitchFamily="2" charset="0"/>
              </a:rPr>
              <a:t>Jean-Louis-Marie Poiseuille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2285" y="1921488"/>
            <a:ext cx="4418936" cy="4252913"/>
          </a:xfrm>
        </p:spPr>
        <p:txBody>
          <a:bodyPr/>
          <a:lstStyle/>
          <a:p>
            <a:r>
              <a:rPr lang="en-US" sz="2000" dirty="0"/>
              <a:t> A French physician and physiologist.</a:t>
            </a:r>
          </a:p>
          <a:p>
            <a:r>
              <a:rPr lang="en-US" sz="2000" dirty="0"/>
              <a:t>Poiseuille received his medical degree in 1828 and established his practice in Paris.</a:t>
            </a:r>
          </a:p>
          <a:p>
            <a:r>
              <a:rPr lang="en-US" altLang="en-US" sz="2000" dirty="0"/>
              <a:t>He carried out his doctoral research on, ”</a:t>
            </a:r>
            <a:r>
              <a:rPr lang="en-US" altLang="en-US" sz="2000" i="1" dirty="0"/>
              <a:t>The  force of the aortic heart</a:t>
            </a:r>
            <a:r>
              <a:rPr lang="en-US" altLang="en-US" sz="2000" dirty="0"/>
              <a:t>” in 1828.</a:t>
            </a:r>
          </a:p>
          <a:p>
            <a:r>
              <a:rPr lang="en-US" altLang="en-US" sz="2000" dirty="0"/>
              <a:t>Poiseuille invented the U-tube mercury manometer (called the </a:t>
            </a:r>
            <a:r>
              <a:rPr lang="en-US" altLang="en-US" sz="2000" dirty="0" err="1"/>
              <a:t>hemodynamometer</a:t>
            </a:r>
            <a:r>
              <a:rPr lang="en-US" altLang="en-US" sz="2000" dirty="0"/>
              <a:t>) and used it to measure pressures in the arteries of horses and dogs.</a:t>
            </a:r>
          </a:p>
          <a:p>
            <a:r>
              <a:rPr lang="en-US" sz="2000" dirty="0"/>
              <a:t> </a:t>
            </a:r>
          </a:p>
          <a:p>
            <a:endParaRPr lang="en-US" altLang="en-US" sz="2000" dirty="0"/>
          </a:p>
        </p:txBody>
      </p:sp>
      <p:sp>
        <p:nvSpPr>
          <p:cNvPr id="33802" name="Content Placeholder 33801">
            <a:extLst>
              <a:ext uri="{FF2B5EF4-FFF2-40B4-BE49-F238E27FC236}">
                <a16:creationId xmlns:a16="http://schemas.microsoft.com/office/drawing/2014/main" id="{4AC759CB-DEF1-B376-0F41-A70C0C2F5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675" y="2068512"/>
            <a:ext cx="4114800" cy="3951288"/>
          </a:xfrm>
        </p:spPr>
        <p:txBody>
          <a:bodyPr/>
          <a:lstStyle/>
          <a:p>
            <a:r>
              <a:rPr lang="en-US" altLang="en-US" dirty="0"/>
              <a:t>A Civil</a:t>
            </a:r>
            <a:r>
              <a:rPr lang="en-US" altLang="en-US" sz="2400" dirty="0"/>
              <a:t> engineer, teacher, and  writer.</a:t>
            </a:r>
          </a:p>
          <a:p>
            <a:r>
              <a:rPr lang="en-US" altLang="en-US" sz="2400" dirty="0"/>
              <a:t>He is best known for his study in 1839 of pipe-flow resistance, for water flow.</a:t>
            </a:r>
          </a:p>
          <a:p>
            <a:r>
              <a:rPr lang="en-US" altLang="en-US" dirty="0"/>
              <a:t>P</a:t>
            </a:r>
            <a:r>
              <a:rPr lang="en-US" altLang="en-US" sz="2400" dirty="0"/>
              <a:t>ublished a handbook on hydraulic engineering in 1841.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7D22761-ABD5-BECB-697E-80D6968A2FE7}"/>
              </a:ext>
            </a:extLst>
          </p:cNvPr>
          <p:cNvSpPr txBox="1"/>
          <p:nvPr/>
        </p:nvSpPr>
        <p:spPr>
          <a:xfrm>
            <a:off x="2253929" y="522737"/>
            <a:ext cx="5121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Internal Flows for Human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8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8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1" grpId="0" build="p"/>
      <p:bldP spid="33800" grpId="0" build="p"/>
      <p:bldP spid="3" grpId="0" build="p"/>
      <p:bldP spid="3" grpId="1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3" name="Rectangle 1">
            <a:extLst>
              <a:ext uri="{FF2B5EF4-FFF2-40B4-BE49-F238E27FC236}">
                <a16:creationId xmlns:a16="http://schemas.microsoft.com/office/drawing/2014/main" id="{711DDB61-C6A7-27D9-169D-45D948820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84326" y="228600"/>
            <a:ext cx="6645274" cy="984885"/>
          </a:xfrm>
          <a:prstGeom prst="rect">
            <a:avLst/>
          </a:prstGeom>
          <a:solidFill>
            <a:srgbClr val="FFF3E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अंतर्बाहिश्च तत्सर्वं व्याप्य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 : </a:t>
            </a:r>
            <a:b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</a:b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(</a:t>
            </a:r>
            <a:r>
              <a:rPr kumimoji="0" lang="sa-IN" altLang="en-US" sz="3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Siddhanta"/>
                <a:cs typeface="Mangal" panose="02040503050203030202" pitchFamily="18" charset="0"/>
              </a:rPr>
              <a:t>अंदर और बाहर समान रूप से</a:t>
            </a:r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)</a:t>
            </a:r>
          </a:p>
        </p:txBody>
      </p:sp>
      <p:sp>
        <p:nvSpPr>
          <p:cNvPr id="33800" name="Text Placeholder 33799">
            <a:extLst>
              <a:ext uri="{FF2B5EF4-FFF2-40B4-BE49-F238E27FC236}">
                <a16:creationId xmlns:a16="http://schemas.microsoft.com/office/drawing/2014/main" id="{670F723F-359B-C014-2053-B6C35D953D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pPr algn="ctr"/>
            <a:r>
              <a:rPr lang="en-IN" b="0" i="0" dirty="0">
                <a:solidFill>
                  <a:srgbClr val="202124"/>
                </a:solidFill>
                <a:effectLst/>
                <a:highlight>
                  <a:srgbClr val="FFFFFF"/>
                </a:highlight>
                <a:latin typeface="Baguet Script" panose="00000500000000000000" pitchFamily="2" charset="0"/>
              </a:rPr>
              <a:t>Jean-Louis-Marie Poiseuille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03235-5F2B-7754-3ED4-74DCFD78C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000" y="1995487"/>
            <a:ext cx="4496462" cy="4252913"/>
          </a:xfrm>
        </p:spPr>
        <p:txBody>
          <a:bodyPr/>
          <a:lstStyle/>
          <a:p>
            <a:r>
              <a:rPr lang="en-US" dirty="0"/>
              <a:t> </a:t>
            </a:r>
            <a:r>
              <a:rPr lang="en-US" altLang="en-US" sz="2400" dirty="0"/>
              <a:t>He carried out his doctoral research on, ”</a:t>
            </a:r>
            <a:r>
              <a:rPr lang="en-US" altLang="en-US" sz="2400" i="1" dirty="0"/>
              <a:t>The  force of the aortic heart</a:t>
            </a:r>
            <a:r>
              <a:rPr lang="en-US" altLang="en-US" sz="2400" dirty="0"/>
              <a:t>” in 1828.</a:t>
            </a:r>
          </a:p>
          <a:p>
            <a:r>
              <a:rPr lang="en-US" altLang="en-US" sz="2400" dirty="0"/>
              <a:t>Poiseuille invented the U-tube mercury manometer (called the </a:t>
            </a:r>
            <a:r>
              <a:rPr lang="en-US" altLang="en-US" sz="2400" dirty="0" err="1"/>
              <a:t>hemodynamometer</a:t>
            </a:r>
            <a:r>
              <a:rPr lang="en-US" altLang="en-US" sz="2400" dirty="0"/>
              <a:t>) and used it to measure pressures in the arteries of horses and dogs.</a:t>
            </a:r>
          </a:p>
        </p:txBody>
      </p:sp>
      <p:sp>
        <p:nvSpPr>
          <p:cNvPr id="33801" name="Text Placeholder 33800">
            <a:extLst>
              <a:ext uri="{FF2B5EF4-FFF2-40B4-BE49-F238E27FC236}">
                <a16:creationId xmlns:a16="http://schemas.microsoft.com/office/drawing/2014/main" id="{BC923E5F-E7DD-6026-013E-687F15F29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447800"/>
            <a:ext cx="4041775" cy="773112"/>
          </a:xfrm>
        </p:spPr>
        <p:txBody>
          <a:bodyPr/>
          <a:lstStyle/>
          <a:p>
            <a:pPr algn="ctr"/>
            <a:r>
              <a:rPr lang="en-IN" b="0" i="0" dirty="0" err="1">
                <a:effectLst/>
                <a:latin typeface="Baguet Script" panose="00000500000000000000" pitchFamily="2" charset="0"/>
              </a:rPr>
              <a:t>Gotthilf</a:t>
            </a:r>
            <a:r>
              <a:rPr lang="en-IN" b="0" i="0" dirty="0">
                <a:effectLst/>
                <a:latin typeface="Baguet Script" panose="00000500000000000000" pitchFamily="2" charset="0"/>
              </a:rPr>
              <a:t> Heinrich Ludwig Hagen</a:t>
            </a:r>
            <a:endParaRPr lang="en-IN" b="0" dirty="0">
              <a:latin typeface="Baguet Script" panose="00000500000000000000" pitchFamily="2" charset="0"/>
            </a:endParaRPr>
          </a:p>
        </p:txBody>
      </p:sp>
      <p:sp>
        <p:nvSpPr>
          <p:cNvPr id="33802" name="Content Placeholder 33801">
            <a:extLst>
              <a:ext uri="{FF2B5EF4-FFF2-40B4-BE49-F238E27FC236}">
                <a16:creationId xmlns:a16="http://schemas.microsoft.com/office/drawing/2014/main" id="{4AC759CB-DEF1-B376-0F41-A70C0C2F5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9199" y="2068512"/>
            <a:ext cx="3901827" cy="3951288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The Hagen number (Hg) is a dimensionless number used in forced flow calculations.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Hg is the forced flow equivalent of the </a:t>
            </a:r>
            <a:r>
              <a:rPr lang="en-US" b="0" i="0" dirty="0" err="1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Grashof</a:t>
            </a:r>
            <a:r>
              <a:rPr lang="en-US" b="0" i="0" dirty="0">
                <a:solidFill>
                  <a:srgbClr val="000000"/>
                </a:solidFill>
                <a:effectLst/>
                <a:highlight>
                  <a:srgbClr val="F8F9FA"/>
                </a:highlight>
                <a:latin typeface="system-ui"/>
              </a:rPr>
              <a:t> number and was named after the German hydraulic engineer G. H. L. Hagen.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2C5EE3-A4AC-74CF-CF3D-BD03F9F252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B4A18E66-97E8-D20B-BD26-3CD1847418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0B371756-D5BD-D6F8-660E-5B07B6D929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E57019E9-16A4-1008-56D1-EB5C9CEDE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8">
                  <a:extLst>
                    <a:ext uri="{FF2B5EF4-FFF2-40B4-BE49-F238E27FC236}">
                      <a16:creationId xmlns:a16="http://schemas.microsoft.com/office/drawing/2014/main" id="{1C65858D-E143-EDB1-74B8-DCF9722057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9">
                    <a:extLst>
                      <a:ext uri="{FF2B5EF4-FFF2-40B4-BE49-F238E27FC236}">
                        <a16:creationId xmlns:a16="http://schemas.microsoft.com/office/drawing/2014/main" id="{C7FC08C0-EE80-4EEB-A545-D4A923394F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798" name="Rectangle 10">
                      <a:extLst>
                        <a:ext uri="{FF2B5EF4-FFF2-40B4-BE49-F238E27FC236}">
                          <a16:creationId xmlns:a16="http://schemas.microsoft.com/office/drawing/2014/main" id="{0FA4BCCB-C97A-7EA8-7048-B85AE1152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9" name="Rectangle 11">
                      <a:extLst>
                        <a:ext uri="{FF2B5EF4-FFF2-40B4-BE49-F238E27FC236}">
                          <a16:creationId xmlns:a16="http://schemas.microsoft.com/office/drawing/2014/main" id="{471BDE19-DE9B-CE67-5508-59EF4BDF88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2">
                    <a:extLst>
                      <a:ext uri="{FF2B5EF4-FFF2-40B4-BE49-F238E27FC236}">
                        <a16:creationId xmlns:a16="http://schemas.microsoft.com/office/drawing/2014/main" id="{F4A3AB14-DE0F-0113-6B2B-318C63EB9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3796" name="Rectangle 13">
                      <a:extLst>
                        <a:ext uri="{FF2B5EF4-FFF2-40B4-BE49-F238E27FC236}">
                          <a16:creationId xmlns:a16="http://schemas.microsoft.com/office/drawing/2014/main" id="{8CD4E760-02DC-B46C-6F75-F559728AFB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7" name="Rectangle 14">
                      <a:extLst>
                        <a:ext uri="{FF2B5EF4-FFF2-40B4-BE49-F238E27FC236}">
                          <a16:creationId xmlns:a16="http://schemas.microsoft.com/office/drawing/2014/main" id="{43BDF844-934B-BB78-3CEE-D4C55B88B9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5">
                    <a:extLst>
                      <a:ext uri="{FF2B5EF4-FFF2-40B4-BE49-F238E27FC236}">
                        <a16:creationId xmlns:a16="http://schemas.microsoft.com/office/drawing/2014/main" id="{64B720E6-F376-DD7F-9228-C6A5F56440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793" name="Rectangle 16">
                      <a:extLst>
                        <a:ext uri="{FF2B5EF4-FFF2-40B4-BE49-F238E27FC236}">
                          <a16:creationId xmlns:a16="http://schemas.microsoft.com/office/drawing/2014/main" id="{2578FB1F-BD91-4E10-05B4-AC5AD817D8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5" name="Rectangle 17">
                      <a:extLst>
                        <a:ext uri="{FF2B5EF4-FFF2-40B4-BE49-F238E27FC236}">
                          <a16:creationId xmlns:a16="http://schemas.microsoft.com/office/drawing/2014/main" id="{C6B58C8C-618D-9FD1-A901-ADB2A921DF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88E49BE3-090C-28A1-8B73-5692817484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79A216E6-BF1F-DC22-A693-11FD075870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792" name="Rectangle 20">
                      <a:extLst>
                        <a:ext uri="{FF2B5EF4-FFF2-40B4-BE49-F238E27FC236}">
                          <a16:creationId xmlns:a16="http://schemas.microsoft.com/office/drawing/2014/main" id="{B1441384-71B8-3F6F-5982-F6F43F292E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6D23EF79-5F69-09F5-8D7A-5363A326FE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4B81DE-2AFB-1DDD-EE40-22AF077300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19784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itle 1">
            <a:extLst>
              <a:ext uri="{FF2B5EF4-FFF2-40B4-BE49-F238E27FC236}">
                <a16:creationId xmlns:a16="http://schemas.microsoft.com/office/drawing/2014/main" id="{1D93F671-895A-2D0F-F687-9C4EA3D1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Hagen-Poiseuille Flow through Pipes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4311CEAD-23F3-730B-1E6B-A4D763FC7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48" y="1323942"/>
            <a:ext cx="8153400" cy="1600200"/>
          </a:xfrm>
        </p:spPr>
        <p:txBody>
          <a:bodyPr/>
          <a:lstStyle/>
          <a:p>
            <a:r>
              <a:rPr lang="en-US" altLang="en-US" sz="2400" dirty="0"/>
              <a:t>Poiseuille flows are generated by pressure gradients, with application primarily to ducts. </a:t>
            </a:r>
          </a:p>
          <a:p>
            <a:r>
              <a:rPr lang="en-US" altLang="en-US" sz="2400" dirty="0"/>
              <a:t>For incompressible  flows: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13DA01C-29B2-196F-8A41-286E9E7CF050}"/>
                  </a:ext>
                </a:extLst>
              </p:cNvPr>
              <p:cNvSpPr txBox="1"/>
              <p:nvPr/>
            </p:nvSpPr>
            <p:spPr bwMode="auto">
              <a:xfrm>
                <a:off x="4419600" y="2209800"/>
                <a:ext cx="1712913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•</m:t>
                      </m:r>
                      <m:acc>
                        <m:accPr>
                          <m:chr m:val="⃗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3">
                <a:extLst>
                  <a:ext uri="{FF2B5EF4-FFF2-40B4-BE49-F238E27FC236}">
                    <a16:creationId xmlns:a16="http://schemas.microsoft.com/office/drawing/2014/main" id="{913DA01C-29B2-196F-8A41-286E9E7CF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2209800"/>
                <a:ext cx="1712913" cy="533400"/>
              </a:xfrm>
              <a:prstGeom prst="rect">
                <a:avLst/>
              </a:prstGeom>
              <a:blipFill>
                <a:blip r:embed="rId4"/>
                <a:stretch>
                  <a:fillRect l="-712" t="-1609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4BC9B249-6C6D-5D9E-EC8A-A6C30C606B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5F94EA84-43B5-BD63-CB79-005F822E1D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44E575D-F9A7-54B2-DE84-54C7DA3721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EF7661F6-3626-70D9-5BB6-C881FBFB0D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922A435C-D531-B6E9-4421-20C0AF8DC8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70797B8-DCED-AC95-A4F1-A02D377723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3" name="Rectangle 10">
                      <a:extLst>
                        <a:ext uri="{FF2B5EF4-FFF2-40B4-BE49-F238E27FC236}">
                          <a16:creationId xmlns:a16="http://schemas.microsoft.com/office/drawing/2014/main" id="{000176DB-C188-A833-7A73-073F8EF374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4" name="Rectangle 11">
                      <a:extLst>
                        <a:ext uri="{FF2B5EF4-FFF2-40B4-BE49-F238E27FC236}">
                          <a16:creationId xmlns:a16="http://schemas.microsoft.com/office/drawing/2014/main" id="{7D696521-262E-92BE-B2E9-9407169CA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9D64B5F4-0777-0C51-C7F7-B09EA4B549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1" name="Rectangle 13">
                      <a:extLst>
                        <a:ext uri="{FF2B5EF4-FFF2-40B4-BE49-F238E27FC236}">
                          <a16:creationId xmlns:a16="http://schemas.microsoft.com/office/drawing/2014/main" id="{BD889ABF-36DB-724D-0A11-0CEB457527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2" name="Rectangle 14">
                      <a:extLst>
                        <a:ext uri="{FF2B5EF4-FFF2-40B4-BE49-F238E27FC236}">
                          <a16:creationId xmlns:a16="http://schemas.microsoft.com/office/drawing/2014/main" id="{76585747-7B46-5EF2-3D2C-50C97F3C2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63ABB9E-E3EB-B2CD-25BC-37689D20608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18" name="Rectangle 9217">
                      <a:extLst>
                        <a:ext uri="{FF2B5EF4-FFF2-40B4-BE49-F238E27FC236}">
                          <a16:creationId xmlns:a16="http://schemas.microsoft.com/office/drawing/2014/main" id="{B778F38A-3213-98CD-FECB-2D0F2E9C1E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9218">
                      <a:extLst>
                        <a:ext uri="{FF2B5EF4-FFF2-40B4-BE49-F238E27FC236}">
                          <a16:creationId xmlns:a16="http://schemas.microsoft.com/office/drawing/2014/main" id="{B4C4AAF1-5966-88A2-BCE3-3198F244D2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8C6B8CF8-D235-7078-72E8-C32C1E5856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6" name="Rectangle 19">
                      <a:extLst>
                        <a:ext uri="{FF2B5EF4-FFF2-40B4-BE49-F238E27FC236}">
                          <a16:creationId xmlns:a16="http://schemas.microsoft.com/office/drawing/2014/main" id="{586FC9D8-B97E-3E3A-7884-A401854D5C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7" name="Rectangle 20">
                      <a:extLst>
                        <a:ext uri="{FF2B5EF4-FFF2-40B4-BE49-F238E27FC236}">
                          <a16:creationId xmlns:a16="http://schemas.microsoft.com/office/drawing/2014/main" id="{BBF41147-8DD5-3E5F-936E-55205980A5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C2300FA8-6C3F-CBED-5CF2-4F1A400569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8D6A3D1-4409-1A5C-DDE5-95DA74518B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17F4771-BAE2-598A-EE38-F17EF0A70384}"/>
                  </a:ext>
                </a:extLst>
              </p:cNvPr>
              <p:cNvSpPr txBox="1"/>
              <p:nvPr/>
            </p:nvSpPr>
            <p:spPr bwMode="auto">
              <a:xfrm>
                <a:off x="635389" y="2674937"/>
                <a:ext cx="8064500" cy="838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717F4771-BAE2-598A-EE38-F17EF0A70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5389" y="2674937"/>
                <a:ext cx="8064500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 descr="pipe flows become turbulent ...">
            <a:extLst>
              <a:ext uri="{FF2B5EF4-FFF2-40B4-BE49-F238E27FC236}">
                <a16:creationId xmlns:a16="http://schemas.microsoft.com/office/drawing/2014/main" id="{2BF0F4E5-EC6E-1431-5455-279510FC3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959" y="3617348"/>
            <a:ext cx="5307682" cy="297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C31B7E3-9958-486B-C9C0-FF1D788E1451}"/>
                  </a:ext>
                </a:extLst>
              </p14:cNvPr>
              <p14:cNvContentPartPr/>
              <p14:nvPr/>
            </p14:nvContentPartPr>
            <p14:xfrm>
              <a:off x="759240" y="2468160"/>
              <a:ext cx="6063120" cy="1077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C31B7E3-9958-486B-C9C0-FF1D788E145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9880" y="2458800"/>
                <a:ext cx="6081840" cy="109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543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4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bject 2">
            <a:extLst>
              <a:ext uri="{FF2B5EF4-FFF2-40B4-BE49-F238E27FC236}">
                <a16:creationId xmlns:a16="http://schemas.microsoft.com/office/drawing/2014/main" id="{EC4FBAB4-3602-0D82-C918-B5B3DF2B6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54000"/>
            <a:ext cx="57150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Occurrence of Mechanical Equilibrium during  Flow through Ducts/pipes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74C553EE-7A14-6A42-5273-A31CDC504606}"/>
              </a:ext>
            </a:extLst>
          </p:cNvPr>
          <p:cNvSpPr/>
          <p:nvPr/>
        </p:nvSpPr>
        <p:spPr>
          <a:xfrm>
            <a:off x="1143000" y="3414713"/>
            <a:ext cx="6705600" cy="22345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>
              <a:defRPr/>
            </a:pPr>
            <a:endParaRPr sz="2052"/>
          </a:p>
        </p:txBody>
      </p:sp>
      <p:sp>
        <p:nvSpPr>
          <p:cNvPr id="22" name="4 Rectángulo">
            <a:extLst>
              <a:ext uri="{FF2B5EF4-FFF2-40B4-BE49-F238E27FC236}">
                <a16:creationId xmlns:a16="http://schemas.microsoft.com/office/drawing/2014/main" id="{68494F77-2C64-C732-DE4F-DF6D8A87A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85344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400" dirty="0"/>
              <a:t>The entry of flow into a pipe/duct is perfectly (</a:t>
            </a:r>
            <a:r>
              <a:rPr lang="en-US" altLang="en-US" sz="2400" dirty="0" err="1"/>
              <a:t>Kn</a:t>
            </a:r>
            <a:r>
              <a:rPr lang="en-US" altLang="en-US" sz="2400" dirty="0"/>
              <a:t> &lt; 0.001) controlled by the law of occurrence of mechanical equilibrium between fluid and walls of pipe/ducts.</a:t>
            </a:r>
          </a:p>
          <a:p>
            <a:pPr>
              <a:spcBef>
                <a:spcPct val="0"/>
              </a:spcBef>
            </a:pPr>
            <a:r>
              <a:rPr lang="en-US" altLang="en-US" sz="2400" dirty="0"/>
              <a:t>The size of fluid layer under the influence of mechanical equilibrium slowly is increases from entrance to inside….</a:t>
            </a:r>
            <a:endParaRPr lang="es-ES" altLang="en-US" sz="24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B8A4F5C-5889-633A-C8B9-AA3EE2222F2F}"/>
              </a:ext>
            </a:extLst>
          </p:cNvPr>
          <p:cNvSpPr>
            <a:spLocks/>
          </p:cNvSpPr>
          <p:nvPr/>
        </p:nvSpPr>
        <p:spPr bwMode="auto">
          <a:xfrm>
            <a:off x="1524934" y="4114800"/>
            <a:ext cx="4489450" cy="533400"/>
          </a:xfrm>
          <a:custGeom>
            <a:avLst/>
            <a:gdLst>
              <a:gd name="T0" fmla="*/ 0 w 4414184"/>
              <a:gd name="T1" fmla="*/ 0 h 455278"/>
              <a:gd name="T2" fmla="*/ 184784 w 4414184"/>
              <a:gd name="T3" fmla="*/ 264864 h 455278"/>
              <a:gd name="T4" fmla="*/ 528684 w 4414184"/>
              <a:gd name="T5" fmla="*/ 481580 h 455278"/>
              <a:gd name="T6" fmla="*/ 990640 w 4414184"/>
              <a:gd name="T7" fmla="*/ 710327 h 455278"/>
              <a:gd name="T8" fmla="*/ 1770832 w 4414184"/>
              <a:gd name="T9" fmla="*/ 806639 h 455278"/>
              <a:gd name="T10" fmla="*/ 2494565 w 4414184"/>
              <a:gd name="T11" fmla="*/ 927034 h 455278"/>
              <a:gd name="T12" fmla="*/ 3172101 w 4414184"/>
              <a:gd name="T13" fmla="*/ 1011311 h 455278"/>
              <a:gd name="T14" fmla="*/ 4065217 w 4414184"/>
              <a:gd name="T15" fmla="*/ 1155785 h 455278"/>
              <a:gd name="T16" fmla="*/ 4881340 w 4414184"/>
              <a:gd name="T17" fmla="*/ 1179861 h 45527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414184" h="455278">
                <a:moveTo>
                  <a:pt x="0" y="0"/>
                </a:moveTo>
                <a:cubicBezTo>
                  <a:pt x="43708" y="35585"/>
                  <a:pt x="87417" y="71171"/>
                  <a:pt x="167098" y="102115"/>
                </a:cubicBezTo>
                <a:cubicBezTo>
                  <a:pt x="246779" y="133059"/>
                  <a:pt x="356631" y="157042"/>
                  <a:pt x="478087" y="185665"/>
                </a:cubicBezTo>
                <a:cubicBezTo>
                  <a:pt x="599543" y="214288"/>
                  <a:pt x="708621" y="252968"/>
                  <a:pt x="895833" y="273855"/>
                </a:cubicBezTo>
                <a:cubicBezTo>
                  <a:pt x="1083045" y="294742"/>
                  <a:pt x="1601360" y="310988"/>
                  <a:pt x="1601360" y="310988"/>
                </a:cubicBezTo>
                <a:lnTo>
                  <a:pt x="2255829" y="357405"/>
                </a:lnTo>
                <a:lnTo>
                  <a:pt x="2868524" y="389896"/>
                </a:lnTo>
                <a:cubicBezTo>
                  <a:pt x="3105247" y="404594"/>
                  <a:pt x="3418556" y="434766"/>
                  <a:pt x="3676166" y="445596"/>
                </a:cubicBezTo>
                <a:cubicBezTo>
                  <a:pt x="3933776" y="456427"/>
                  <a:pt x="4173980" y="455653"/>
                  <a:pt x="4414184" y="454879"/>
                </a:cubicBezTo>
              </a:path>
            </a:pathLst>
          </a:custGeom>
          <a:noFill/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C5B1F689-2A1B-A6AB-B0A6-CF495A22BE8D}"/>
              </a:ext>
            </a:extLst>
          </p:cNvPr>
          <p:cNvSpPr/>
          <p:nvPr/>
        </p:nvSpPr>
        <p:spPr bwMode="auto">
          <a:xfrm>
            <a:off x="1524000" y="4650122"/>
            <a:ext cx="4414184" cy="455278"/>
          </a:xfrm>
          <a:custGeom>
            <a:avLst/>
            <a:gdLst>
              <a:gd name="connsiteX0" fmla="*/ 0 w 4414184"/>
              <a:gd name="connsiteY0" fmla="*/ 0 h 455278"/>
              <a:gd name="connsiteX1" fmla="*/ 167098 w 4414184"/>
              <a:gd name="connsiteY1" fmla="*/ 102115 h 455278"/>
              <a:gd name="connsiteX2" fmla="*/ 478087 w 4414184"/>
              <a:gd name="connsiteY2" fmla="*/ 185665 h 455278"/>
              <a:gd name="connsiteX3" fmla="*/ 895833 w 4414184"/>
              <a:gd name="connsiteY3" fmla="*/ 273855 h 455278"/>
              <a:gd name="connsiteX4" fmla="*/ 1601360 w 4414184"/>
              <a:gd name="connsiteY4" fmla="*/ 310988 h 455278"/>
              <a:gd name="connsiteX5" fmla="*/ 2255829 w 4414184"/>
              <a:gd name="connsiteY5" fmla="*/ 357405 h 455278"/>
              <a:gd name="connsiteX6" fmla="*/ 2868524 w 4414184"/>
              <a:gd name="connsiteY6" fmla="*/ 389896 h 455278"/>
              <a:gd name="connsiteX7" fmla="*/ 3676166 w 4414184"/>
              <a:gd name="connsiteY7" fmla="*/ 445596 h 455278"/>
              <a:gd name="connsiteX8" fmla="*/ 4414184 w 4414184"/>
              <a:gd name="connsiteY8" fmla="*/ 454879 h 455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14184" h="455278">
                <a:moveTo>
                  <a:pt x="0" y="0"/>
                </a:moveTo>
                <a:cubicBezTo>
                  <a:pt x="43708" y="35585"/>
                  <a:pt x="87417" y="71171"/>
                  <a:pt x="167098" y="102115"/>
                </a:cubicBezTo>
                <a:cubicBezTo>
                  <a:pt x="246779" y="133059"/>
                  <a:pt x="356631" y="157042"/>
                  <a:pt x="478087" y="185665"/>
                </a:cubicBezTo>
                <a:cubicBezTo>
                  <a:pt x="599543" y="214288"/>
                  <a:pt x="708621" y="252968"/>
                  <a:pt x="895833" y="273855"/>
                </a:cubicBezTo>
                <a:cubicBezTo>
                  <a:pt x="1083045" y="294742"/>
                  <a:pt x="1601360" y="310988"/>
                  <a:pt x="1601360" y="310988"/>
                </a:cubicBezTo>
                <a:lnTo>
                  <a:pt x="2255829" y="357405"/>
                </a:lnTo>
                <a:lnTo>
                  <a:pt x="2868524" y="389896"/>
                </a:lnTo>
                <a:cubicBezTo>
                  <a:pt x="3105247" y="404594"/>
                  <a:pt x="3418556" y="434766"/>
                  <a:pt x="3676166" y="445596"/>
                </a:cubicBezTo>
                <a:cubicBezTo>
                  <a:pt x="3933776" y="456427"/>
                  <a:pt x="4173980" y="455653"/>
                  <a:pt x="4414184" y="454879"/>
                </a:cubicBezTo>
              </a:path>
            </a:pathLst>
          </a:custGeom>
          <a:noFill/>
          <a:ln w="31750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10800000" lon="0" rev="0"/>
            </a:camera>
            <a:lightRig rig="threePt" dir="t"/>
          </a:scene3d>
        </p:spPr>
        <p:txBody>
          <a:bodyPr/>
          <a:lstStyle/>
          <a:p>
            <a:pPr>
              <a:defRPr/>
            </a:pPr>
            <a:endParaRPr lang="en-IN">
              <a:latin typeface="Times New Roman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5FE0D4-0598-10F1-E415-70633F67FA1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58976D7-96C0-6E9A-BD3B-ED3E9EA1C0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74090A64-98B8-DA41-84FD-B4137319C4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19FA16DD-9883-3572-AF6E-F3AA1B1040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70D8C7A-2A09-4537-7EE5-0AA4573F37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36138A3-6D71-D3AB-A4DB-5F0D43E728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E7E4A623-28E5-6E90-FF52-9F43E19486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5D5B38C0-AACA-8F54-15DB-26D692BF9A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FC3F2ED-D9D1-975F-5769-C807ECC0C4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" name="Rectangle 13">
                      <a:extLst>
                        <a:ext uri="{FF2B5EF4-FFF2-40B4-BE49-F238E27FC236}">
                          <a16:creationId xmlns:a16="http://schemas.microsoft.com/office/drawing/2014/main" id="{D3C439AE-C6DB-D922-32A3-10E28B6522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45A5D22F-E1A6-D314-F0AC-AE31882BC5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D14DBBF4-995F-BEEB-1F71-A70F9852C1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B55D6CF-65E5-D606-7F70-0E5C541722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C775AEF-B6E3-4E95-6583-AD2850FEBE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C24F0CB8-FF8C-E275-F070-2F9890973B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EFEC5C60-6431-549B-E684-E807A5AED8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20">
                      <a:extLst>
                        <a:ext uri="{FF2B5EF4-FFF2-40B4-BE49-F238E27FC236}">
                          <a16:creationId xmlns:a16="http://schemas.microsoft.com/office/drawing/2014/main" id="{99D8778C-306C-8B9C-1561-8303CBC85E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8755991E-660F-BEB7-0CF9-6E490C9EFC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BCE524F-4A6F-CEF7-6975-F27978471A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4B4FE0AB-EBAB-192A-69DD-FAEB872B4639}"/>
              </a:ext>
            </a:extLst>
          </p:cNvPr>
          <p:cNvSpPr/>
          <p:nvPr/>
        </p:nvSpPr>
        <p:spPr bwMode="auto">
          <a:xfrm>
            <a:off x="2133600" y="4191000"/>
            <a:ext cx="55626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27C98F-3DED-7ECB-FC58-CC2DC3724147}"/>
              </a:ext>
            </a:extLst>
          </p:cNvPr>
          <p:cNvSpPr/>
          <p:nvPr/>
        </p:nvSpPr>
        <p:spPr bwMode="auto">
          <a:xfrm>
            <a:off x="3352800" y="4191000"/>
            <a:ext cx="43434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F9B0DD0-81F0-E24C-509F-A9FCEDF83E58}"/>
              </a:ext>
            </a:extLst>
          </p:cNvPr>
          <p:cNvSpPr/>
          <p:nvPr/>
        </p:nvSpPr>
        <p:spPr bwMode="auto">
          <a:xfrm>
            <a:off x="4724400" y="4154787"/>
            <a:ext cx="29718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817220-94EC-54A4-137D-70D9DCA78562}"/>
              </a:ext>
            </a:extLst>
          </p:cNvPr>
          <p:cNvSpPr/>
          <p:nvPr/>
        </p:nvSpPr>
        <p:spPr bwMode="auto">
          <a:xfrm>
            <a:off x="6248400" y="4163683"/>
            <a:ext cx="1447800" cy="838200"/>
          </a:xfrm>
          <a:prstGeom prst="rect">
            <a:avLst/>
          </a:prstGeom>
          <a:solidFill>
            <a:srgbClr val="FFCCC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12F4A2-9514-95EB-DBF7-0911BBD2DD21}"/>
              </a:ext>
            </a:extLst>
          </p:cNvPr>
          <p:cNvSpPr/>
          <p:nvPr/>
        </p:nvSpPr>
        <p:spPr bwMode="auto">
          <a:xfrm>
            <a:off x="1621077" y="3405912"/>
            <a:ext cx="6096000" cy="192844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E2051F-5B6E-D576-A085-5F8A3E25CFBC}"/>
              </a:ext>
            </a:extLst>
          </p:cNvPr>
          <p:cNvSpPr/>
          <p:nvPr/>
        </p:nvSpPr>
        <p:spPr bwMode="auto">
          <a:xfrm>
            <a:off x="1600200" y="5295007"/>
            <a:ext cx="6934200" cy="64859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0E1D9E9-2C0D-3F60-EB91-2CF672678925}"/>
              </a:ext>
            </a:extLst>
          </p:cNvPr>
          <p:cNvSpPr txBox="1"/>
          <p:nvPr/>
        </p:nvSpPr>
        <p:spPr>
          <a:xfrm>
            <a:off x="103188" y="5715000"/>
            <a:ext cx="88122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FontTx/>
              <a:buNone/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Blackadder ITC" panose="04020505051007020D02" pitchFamily="82" charset="0"/>
              </a:rPr>
              <a:t>The equilibrium is Curious &amp; universal !!!</a:t>
            </a:r>
          </a:p>
          <a:p>
            <a:pPr marL="0" indent="0" algn="ctr">
              <a:buFontTx/>
              <a:buNone/>
              <a:defRPr/>
            </a:pPr>
            <a:r>
              <a:rPr lang="en-US" altLang="en-US" sz="3200" b="1" dirty="0">
                <a:solidFill>
                  <a:srgbClr val="0070C0"/>
                </a:solidFill>
                <a:latin typeface="Blackadder ITC" panose="04020505051007020D02" pitchFamily="82" charset="0"/>
              </a:rPr>
              <a:t>By James Black (1786)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build="p"/>
      <p:bldP spid="5" grpId="0" animBg="1"/>
      <p:bldP spid="11" grpId="0" animBg="1"/>
      <p:bldP spid="28" grpId="0" animBg="1"/>
      <p:bldP spid="29" grpId="0" animBg="1"/>
      <p:bldP spid="31" grpId="0" animBg="1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3FA3A-27AE-DF4E-1577-5CCEE41F3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1B09B8B3-2DD5-F2F5-D46B-9F78FDCE1226}"/>
              </a:ext>
            </a:extLst>
          </p:cNvPr>
          <p:cNvGrpSpPr/>
          <p:nvPr/>
        </p:nvGrpSpPr>
        <p:grpSpPr>
          <a:xfrm>
            <a:off x="3904519" y="4524071"/>
            <a:ext cx="5239481" cy="2181529"/>
            <a:chOff x="3828319" y="4371671"/>
            <a:chExt cx="5239481" cy="2181529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1C504C7E-9369-A0C4-D155-C208DECE7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28319" y="4371671"/>
              <a:ext cx="5239481" cy="2181529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C14015-7FAF-0158-3099-CE80F050A03C}"/>
                </a:ext>
              </a:extLst>
            </p:cNvPr>
            <p:cNvSpPr txBox="1"/>
            <p:nvPr/>
          </p:nvSpPr>
          <p:spPr>
            <a:xfrm>
              <a:off x="8381908" y="5558135"/>
              <a:ext cx="304892" cy="461665"/>
            </a:xfrm>
            <a:prstGeom prst="rect">
              <a:avLst/>
            </a:prstGeom>
            <a:solidFill>
              <a:srgbClr val="FFCCCC"/>
            </a:solidFill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z</a:t>
              </a:r>
              <a:endParaRPr lang="en-IN" i="1" dirty="0"/>
            </a:p>
          </p:txBody>
        </p:sp>
      </p:grpSp>
      <p:sp>
        <p:nvSpPr>
          <p:cNvPr id="23556" name="Title 3">
            <a:extLst>
              <a:ext uri="{FF2B5EF4-FFF2-40B4-BE49-F238E27FC236}">
                <a16:creationId xmlns:a16="http://schemas.microsoft.com/office/drawing/2014/main" id="{EBE761D4-568D-CA53-0D5F-25F43E8C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888" y="140067"/>
            <a:ext cx="6689725" cy="1143000"/>
          </a:xfrm>
        </p:spPr>
        <p:txBody>
          <a:bodyPr/>
          <a:lstStyle/>
          <a:p>
            <a:r>
              <a:rPr lang="en-US" altLang="en-US" sz="2800" dirty="0"/>
              <a:t>Incompressible Fully Developed flow in A Circular Pipe</a:t>
            </a:r>
          </a:p>
        </p:txBody>
      </p:sp>
      <p:sp>
        <p:nvSpPr>
          <p:cNvPr id="5125" name="Rectangle 6">
            <a:extLst>
              <a:ext uri="{FF2B5EF4-FFF2-40B4-BE49-F238E27FC236}">
                <a16:creationId xmlns:a16="http://schemas.microsoft.com/office/drawing/2014/main" id="{BE416E82-2A31-E6D8-5353-C80C261FA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723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Steady Navier- Stokes equation in Cylindrical  Coordinate system </a:t>
            </a:r>
            <a:r>
              <a:rPr lang="en-US" altLang="en-US" i="1" dirty="0"/>
              <a:t>Along z</a:t>
            </a:r>
            <a:r>
              <a:rPr lang="en-US" altLang="en-US" dirty="0"/>
              <a:t>-direction: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E178008-C43B-3AC2-E8CA-C1061E275865}"/>
                  </a:ext>
                </a:extLst>
              </p:cNvPr>
              <p:cNvSpPr txBox="1"/>
              <p:nvPr/>
            </p:nvSpPr>
            <p:spPr>
              <a:xfrm>
                <a:off x="-76200" y="4267200"/>
                <a:ext cx="4572000" cy="7945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altLang="en-US" sz="2400" b="0" i="1" kern="0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=0    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altLang="en-US" sz="2400" b="0" i="1" kern="0" smtClean="0">
                          <a:latin typeface="Cambria Math" panose="02040503050406030204" pitchFamily="18" charset="0"/>
                        </a:rPr>
                        <m:t>   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B8B136D-703B-3998-41CB-E26DB2C837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" y="4267200"/>
                <a:ext cx="457200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3FD37ED7-5022-E63D-D644-E1F8D07698B3}"/>
                  </a:ext>
                </a:extLst>
              </p:cNvPr>
              <p:cNvSpPr txBox="1"/>
              <p:nvPr/>
            </p:nvSpPr>
            <p:spPr bwMode="auto">
              <a:xfrm>
                <a:off x="457200" y="5410200"/>
                <a:ext cx="3505200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0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8" name="Object 3">
                <a:extLst>
                  <a:ext uri="{FF2B5EF4-FFF2-40B4-BE49-F238E27FC236}">
                    <a16:creationId xmlns:a16="http://schemas.microsoft.com/office/drawing/2014/main" id="{2B079E27-BAEC-2EF1-464B-FA2EAC4954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5410200"/>
                <a:ext cx="3505200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E847C9F2-E78B-64C4-F17F-4BEB50C0229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A867E523-504C-BB6A-C465-E4E7664FA7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437EFE9-A76B-8667-04C5-C5314B3AAA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D462FE50-7678-2F9A-0BDE-EFE88A107E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13A49EFE-0615-D4C2-5ECD-29E947C2B0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2088850-16B4-A447-2780-1135A73526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7D1A11ED-75B9-F6DE-07A4-EB2AC8A3BA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1EAD7901-CF8E-3EC3-F18F-2ECA14C292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3081D62-9565-899B-F436-D45CB631B9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0742A73F-C2D6-3301-6B4F-369CA8DAAE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6C3A9097-7D5F-2E41-42B0-459BA232DE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FB8A5CB-DA03-5210-1D8E-7F3D47C17B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98E0A947-9ABB-0291-AF74-4802361D2F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CC0BF8E4-83D4-2034-E074-6859D5076F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9C86C6F5-7EAD-4E42-BA31-736670752B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64E4678-AD05-1300-5674-3F4E218AD5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AF30764B-A0D8-24F4-138F-3844A905AE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6D381C37-705F-BA4C-8740-E2EAAF624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213B7A-5E1E-0591-0382-A28A71C742F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Coordinate System">
            <a:extLst>
              <a:ext uri="{FF2B5EF4-FFF2-40B4-BE49-F238E27FC236}">
                <a16:creationId xmlns:a16="http://schemas.microsoft.com/office/drawing/2014/main" id="{C605939E-606B-A738-86E7-9F9697671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05500" y="1524000"/>
            <a:ext cx="31623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55356F93-64D9-FEE3-E203-BC601A56F2FE}"/>
                  </a:ext>
                </a:extLst>
              </p:cNvPr>
              <p:cNvSpPr txBox="1"/>
              <p:nvPr/>
            </p:nvSpPr>
            <p:spPr bwMode="auto">
              <a:xfrm>
                <a:off x="381000" y="2590800"/>
                <a:ext cx="8064500" cy="838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𝜕𝜃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13" name="Object 3">
                <a:extLst>
                  <a:ext uri="{FF2B5EF4-FFF2-40B4-BE49-F238E27FC236}">
                    <a16:creationId xmlns:a16="http://schemas.microsoft.com/office/drawing/2014/main" id="{CDD374F0-66EC-5708-15D1-3DA2BC49E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2590800"/>
                <a:ext cx="8064500" cy="838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E1967B4B-1C59-07A5-C13E-B2E25BAF9233}"/>
              </a:ext>
            </a:extLst>
          </p:cNvPr>
          <p:cNvSpPr txBox="1">
            <a:spLocks/>
          </p:cNvSpPr>
          <p:nvPr/>
        </p:nvSpPr>
        <p:spPr bwMode="auto">
          <a:xfrm>
            <a:off x="311989" y="3352800"/>
            <a:ext cx="8009624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2800" kern="0" dirty="0"/>
              <a:t>An incompressible fully developed flow in a circular pipe is an </a:t>
            </a:r>
            <a:r>
              <a:rPr lang="en-US" altLang="en-US" sz="2800" kern="0" dirty="0" err="1"/>
              <a:t>axi</a:t>
            </a:r>
            <a:r>
              <a:rPr lang="en-US" altLang="en-US" sz="2800" kern="0" dirty="0"/>
              <a:t>-symmetric flow with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2C273A-FD30-4CEF-A1A8-3D09BC833999}"/>
              </a:ext>
            </a:extLst>
          </p:cNvPr>
          <p:cNvSpPr/>
          <p:nvPr/>
        </p:nvSpPr>
        <p:spPr bwMode="auto">
          <a:xfrm>
            <a:off x="4114800" y="5682265"/>
            <a:ext cx="4892675" cy="93757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B0B9348-F559-8925-A6D1-5419310EB632}"/>
                  </a:ext>
                </a:extLst>
              </p14:cNvPr>
              <p14:cNvContentPartPr/>
              <p14:nvPr/>
            </p14:nvContentPartPr>
            <p14:xfrm>
              <a:off x="531360" y="2229480"/>
              <a:ext cx="5891400" cy="12880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B0B9348-F559-8925-A6D1-5419310EB63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2000" y="2220120"/>
                <a:ext cx="5910120" cy="130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567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17" grpId="0"/>
      <p:bldP spid="18" grpId="0"/>
      <p:bldP spid="13" grpId="0" animBg="1"/>
      <p:bldP spid="4" grpId="0"/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08B00FDA-93C0-1641-5AED-E88E0215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548" y="76200"/>
            <a:ext cx="5911852" cy="1143000"/>
          </a:xfrm>
        </p:spPr>
        <p:txBody>
          <a:bodyPr/>
          <a:lstStyle/>
          <a:p>
            <a:r>
              <a:rPr lang="en-US" altLang="en-US" sz="2800" dirty="0"/>
              <a:t>Poiseuille Pipe Flow: Solution Domain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0E1354-75A5-DB41-98AC-478B116DB5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8DC63CED-6EC3-C705-23C7-E7C256F67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AD13E8D-389E-B678-B370-5B32B8EF05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E429142-452C-3E06-8639-2E93D84F8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E384A06-0E65-3CAD-20B1-B7780E0C9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D19298C-17E8-29AB-B5B7-39C9FA7015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22" name="Rectangle 10">
                      <a:extLst>
                        <a:ext uri="{FF2B5EF4-FFF2-40B4-BE49-F238E27FC236}">
                          <a16:creationId xmlns:a16="http://schemas.microsoft.com/office/drawing/2014/main" id="{9D5EE59E-A443-645E-5796-3CD584002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3" name="Rectangle 11">
                      <a:extLst>
                        <a:ext uri="{FF2B5EF4-FFF2-40B4-BE49-F238E27FC236}">
                          <a16:creationId xmlns:a16="http://schemas.microsoft.com/office/drawing/2014/main" id="{96FBC3A4-15BE-8442-5606-3B4CDB065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2" name="Group 13311">
                    <a:extLst>
                      <a:ext uri="{FF2B5EF4-FFF2-40B4-BE49-F238E27FC236}">
                        <a16:creationId xmlns:a16="http://schemas.microsoft.com/office/drawing/2014/main" id="{345B604A-3ED6-B8DA-BAFA-D5B9B47D4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20" name="Rectangle 13">
                      <a:extLst>
                        <a:ext uri="{FF2B5EF4-FFF2-40B4-BE49-F238E27FC236}">
                          <a16:creationId xmlns:a16="http://schemas.microsoft.com/office/drawing/2014/main" id="{01C9CB06-1E06-7338-7302-903F1F142D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1" name="Rectangle 14">
                      <a:extLst>
                        <a:ext uri="{FF2B5EF4-FFF2-40B4-BE49-F238E27FC236}">
                          <a16:creationId xmlns:a16="http://schemas.microsoft.com/office/drawing/2014/main" id="{AB2B939C-F635-1D7C-37C7-8B50F66E4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3" name="Group 13312">
                    <a:extLst>
                      <a:ext uri="{FF2B5EF4-FFF2-40B4-BE49-F238E27FC236}">
                        <a16:creationId xmlns:a16="http://schemas.microsoft.com/office/drawing/2014/main" id="{B3285521-904D-960E-2A02-0843A9DD1F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7" name="Rectangle 13316">
                      <a:extLst>
                        <a:ext uri="{FF2B5EF4-FFF2-40B4-BE49-F238E27FC236}">
                          <a16:creationId xmlns:a16="http://schemas.microsoft.com/office/drawing/2014/main" id="{3FA90E5F-E54D-7F87-6EB4-168600B6A1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9" name="Rectangle 13318">
                      <a:extLst>
                        <a:ext uri="{FF2B5EF4-FFF2-40B4-BE49-F238E27FC236}">
                          <a16:creationId xmlns:a16="http://schemas.microsoft.com/office/drawing/2014/main" id="{CA4D0469-76C8-9476-6479-4B0B4D952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4" name="Group 13313">
                    <a:extLst>
                      <a:ext uri="{FF2B5EF4-FFF2-40B4-BE49-F238E27FC236}">
                        <a16:creationId xmlns:a16="http://schemas.microsoft.com/office/drawing/2014/main" id="{9B3F8AAE-7ACC-9F5A-9DB3-5053CA4BC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315" name="Rectangle 13314">
                      <a:extLst>
                        <a:ext uri="{FF2B5EF4-FFF2-40B4-BE49-F238E27FC236}">
                          <a16:creationId xmlns:a16="http://schemas.microsoft.com/office/drawing/2014/main" id="{82DD085E-FC1F-9B88-4717-E2E51D50F1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6" name="Rectangle 13315">
                      <a:extLst>
                        <a:ext uri="{FF2B5EF4-FFF2-40B4-BE49-F238E27FC236}">
                          <a16:creationId xmlns:a16="http://schemas.microsoft.com/office/drawing/2014/main" id="{E97AF965-A224-8931-EE73-01DADB6A3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54FCBD9-7FB4-4A7B-0918-C8A53062F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6E4FBE-3A92-56FA-143F-7FDD8004A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/>
              <p:nvPr/>
            </p:nvSpPr>
            <p:spPr bwMode="auto">
              <a:xfrm>
                <a:off x="381000" y="1371600"/>
                <a:ext cx="37338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371600"/>
                <a:ext cx="3733800" cy="11430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920BCAE-75B9-D189-DC5C-78D846F36589}"/>
              </a:ext>
            </a:extLst>
          </p:cNvPr>
          <p:cNvGrpSpPr/>
          <p:nvPr/>
        </p:nvGrpSpPr>
        <p:grpSpPr>
          <a:xfrm>
            <a:off x="4339665" y="1590799"/>
            <a:ext cx="4651935" cy="1304801"/>
            <a:chOff x="4339665" y="1590799"/>
            <a:chExt cx="4651935" cy="130480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7C77DD9-4CB8-2F64-8ADB-159503C1F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9665" y="1590799"/>
              <a:ext cx="4651935" cy="100000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A30F563-026B-3469-3107-CDB356C0AA29}"/>
                </a:ext>
              </a:extLst>
            </p:cNvPr>
            <p:cNvSpPr txBox="1"/>
            <p:nvPr/>
          </p:nvSpPr>
          <p:spPr>
            <a:xfrm>
              <a:off x="8458200" y="2526268"/>
              <a:ext cx="2744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i="1" dirty="0"/>
                <a:t>z</a:t>
              </a:r>
              <a:endParaRPr lang="en-IN" sz="1800" b="1" i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ECCAC45D-6252-E4A8-DECD-C034A3E0B0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3079983"/>
                <a:ext cx="7772400" cy="2187217"/>
              </a:xfrm>
            </p:spPr>
            <p:txBody>
              <a:bodyPr/>
              <a:lstStyle/>
              <a:p>
                <a:r>
                  <a:rPr lang="en-US" dirty="0"/>
                  <a:t>Boundary conditions: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IN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=?</m:t>
                    </m:r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ECCAC45D-6252-E4A8-DECD-C034A3E0B0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3079983"/>
                <a:ext cx="7772400" cy="2187217"/>
              </a:xfrm>
              <a:blipFill>
                <a:blip r:embed="rId6"/>
                <a:stretch>
                  <a:fillRect l="-1725" t="-39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7612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itle 1">
            <a:extLst>
              <a:ext uri="{FF2B5EF4-FFF2-40B4-BE49-F238E27FC236}">
                <a16:creationId xmlns:a16="http://schemas.microsoft.com/office/drawing/2014/main" id="{08B00FDA-93C0-1641-5AED-E88E02152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0548" y="76200"/>
            <a:ext cx="5911852" cy="1143000"/>
          </a:xfrm>
        </p:spPr>
        <p:txBody>
          <a:bodyPr/>
          <a:lstStyle/>
          <a:p>
            <a:r>
              <a:rPr lang="en-US" altLang="en-US" sz="2800" dirty="0">
                <a:solidFill>
                  <a:schemeClr val="tx1"/>
                </a:solidFill>
              </a:rPr>
              <a:t>Dimensionless variables for </a:t>
            </a:r>
            <a:r>
              <a:rPr lang="en-US" altLang="en-US" sz="2800" dirty="0"/>
              <a:t>Poiseuille Pipe Flow Solution Domain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15BF48-DCFB-235E-6849-6095531023FD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 bwMode="auto">
              <a:xfrm>
                <a:off x="1336915" y="2690138"/>
                <a:ext cx="1250950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15BF48-DCFB-235E-6849-6095531023FD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 bwMode="auto">
              <a:xfrm>
                <a:off x="1336915" y="2690138"/>
                <a:ext cx="1250950" cy="10779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3">
                <a:extLst>
                  <a:ext uri="{FF2B5EF4-FFF2-40B4-BE49-F238E27FC236}">
                    <a16:creationId xmlns:a16="http://schemas.microsoft.com/office/drawing/2014/main" id="{47A05CE2-5CC6-6E26-3212-C1E77DB1267E}"/>
                  </a:ext>
                </a:extLst>
              </p:cNvPr>
              <p:cNvSpPr txBox="1"/>
              <p:nvPr/>
            </p:nvSpPr>
            <p:spPr bwMode="auto">
              <a:xfrm>
                <a:off x="3053630" y="2750449"/>
                <a:ext cx="1182688" cy="10779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0" name="Object 3">
                <a:extLst>
                  <a:ext uri="{FF2B5EF4-FFF2-40B4-BE49-F238E27FC236}">
                    <a16:creationId xmlns:a16="http://schemas.microsoft.com/office/drawing/2014/main" id="{47A05CE2-5CC6-6E26-3212-C1E77DB126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53630" y="2750449"/>
                <a:ext cx="1182688" cy="10779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4">
                <a:extLst>
                  <a:ext uri="{FF2B5EF4-FFF2-40B4-BE49-F238E27FC236}">
                    <a16:creationId xmlns:a16="http://schemas.microsoft.com/office/drawing/2014/main" id="{425B4490-3D70-7C88-4DD5-4679DB1BD4F6}"/>
                  </a:ext>
                </a:extLst>
              </p:cNvPr>
              <p:cNvSpPr txBox="1"/>
              <p:nvPr/>
            </p:nvSpPr>
            <p:spPr bwMode="auto">
              <a:xfrm>
                <a:off x="4511675" y="2684702"/>
                <a:ext cx="2225675" cy="1454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𝑑𝑝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1" name="Object 4">
                <a:extLst>
                  <a:ext uri="{FF2B5EF4-FFF2-40B4-BE49-F238E27FC236}">
                    <a16:creationId xmlns:a16="http://schemas.microsoft.com/office/drawing/2014/main" id="{425B4490-3D70-7C88-4DD5-4679DB1BD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11675" y="2684702"/>
                <a:ext cx="2225675" cy="14541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19D2F7B9-6B6F-E312-9D0A-716B6BB5F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16350"/>
            <a:ext cx="73084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Dimensionless Hagen-Poiseuille Equation for Pipe Flow: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0E1354-75A5-DB41-98AC-478B116DB5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8DC63CED-6EC3-C705-23C7-E7C256F676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9AD13E8D-389E-B678-B370-5B32B8EF05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7E429142-452C-3E06-8639-2E93D84F87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7E384A06-0E65-3CAD-20B1-B7780E0C9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D19298C-17E8-29AB-B5B7-39C9FA7015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3322" name="Rectangle 10">
                      <a:extLst>
                        <a:ext uri="{FF2B5EF4-FFF2-40B4-BE49-F238E27FC236}">
                          <a16:creationId xmlns:a16="http://schemas.microsoft.com/office/drawing/2014/main" id="{9D5EE59E-A443-645E-5796-3CD584002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3" name="Rectangle 11">
                      <a:extLst>
                        <a:ext uri="{FF2B5EF4-FFF2-40B4-BE49-F238E27FC236}">
                          <a16:creationId xmlns:a16="http://schemas.microsoft.com/office/drawing/2014/main" id="{96FBC3A4-15BE-8442-5606-3B4CDB065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2" name="Group 13311">
                    <a:extLst>
                      <a:ext uri="{FF2B5EF4-FFF2-40B4-BE49-F238E27FC236}">
                        <a16:creationId xmlns:a16="http://schemas.microsoft.com/office/drawing/2014/main" id="{345B604A-3ED6-B8DA-BAFA-D5B9B47D44F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3320" name="Rectangle 13">
                      <a:extLst>
                        <a:ext uri="{FF2B5EF4-FFF2-40B4-BE49-F238E27FC236}">
                          <a16:creationId xmlns:a16="http://schemas.microsoft.com/office/drawing/2014/main" id="{01C9CB06-1E06-7338-7302-903F1F142D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21" name="Rectangle 14">
                      <a:extLst>
                        <a:ext uri="{FF2B5EF4-FFF2-40B4-BE49-F238E27FC236}">
                          <a16:creationId xmlns:a16="http://schemas.microsoft.com/office/drawing/2014/main" id="{AB2B939C-F635-1D7C-37C7-8B50F66E47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3" name="Group 13312">
                    <a:extLst>
                      <a:ext uri="{FF2B5EF4-FFF2-40B4-BE49-F238E27FC236}">
                        <a16:creationId xmlns:a16="http://schemas.microsoft.com/office/drawing/2014/main" id="{B3285521-904D-960E-2A02-0843A9DD1F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3317" name="Rectangle 13316">
                      <a:extLst>
                        <a:ext uri="{FF2B5EF4-FFF2-40B4-BE49-F238E27FC236}">
                          <a16:creationId xmlns:a16="http://schemas.microsoft.com/office/drawing/2014/main" id="{3FA90E5F-E54D-7F87-6EB4-168600B6A1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9" name="Rectangle 13318">
                      <a:extLst>
                        <a:ext uri="{FF2B5EF4-FFF2-40B4-BE49-F238E27FC236}">
                          <a16:creationId xmlns:a16="http://schemas.microsoft.com/office/drawing/2014/main" id="{CA4D0469-76C8-9476-6479-4B0B4D952C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314" name="Group 13313">
                    <a:extLst>
                      <a:ext uri="{FF2B5EF4-FFF2-40B4-BE49-F238E27FC236}">
                        <a16:creationId xmlns:a16="http://schemas.microsoft.com/office/drawing/2014/main" id="{9B3F8AAE-7ACC-9F5A-9DB3-5053CA4BCB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315" name="Rectangle 13314">
                      <a:extLst>
                        <a:ext uri="{FF2B5EF4-FFF2-40B4-BE49-F238E27FC236}">
                          <a16:creationId xmlns:a16="http://schemas.microsoft.com/office/drawing/2014/main" id="{82DD085E-FC1F-9B88-4717-E2E51D50F1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3316" name="Rectangle 13315">
                      <a:extLst>
                        <a:ext uri="{FF2B5EF4-FFF2-40B4-BE49-F238E27FC236}">
                          <a16:creationId xmlns:a16="http://schemas.microsoft.com/office/drawing/2014/main" id="{E97AF965-A224-8931-EE73-01DADB6A3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C54FCBD9-7FB4-4A7B-0918-C8A53062F4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36E4FBE-3A92-56FA-143F-7FDD8004A2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/>
              <p:nvPr/>
            </p:nvSpPr>
            <p:spPr bwMode="auto">
              <a:xfrm>
                <a:off x="2109727" y="1498840"/>
                <a:ext cx="3733800" cy="1143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3">
                <a:extLst>
                  <a:ext uri="{FF2B5EF4-FFF2-40B4-BE49-F238E27FC236}">
                    <a16:creationId xmlns:a16="http://schemas.microsoft.com/office/drawing/2014/main" id="{70C7A1B6-9A67-B9D8-7C5C-54FEDAB524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09727" y="1498840"/>
                <a:ext cx="3733800" cy="11430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378C75-3E3D-7AD9-258B-38281359F505}"/>
                  </a:ext>
                </a:extLst>
              </p:cNvPr>
              <p:cNvSpPr txBox="1"/>
              <p:nvPr/>
            </p:nvSpPr>
            <p:spPr bwMode="auto">
              <a:xfrm>
                <a:off x="3429000" y="4343400"/>
                <a:ext cx="30876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09378C75-3E3D-7AD9-258B-38281359F5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343400"/>
                <a:ext cx="3087688" cy="838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CB0685A2-E2D1-B287-1AFC-234AC27E1F73}"/>
                  </a:ext>
                </a:extLst>
              </p:cNvPr>
              <p:cNvSpPr txBox="1"/>
              <p:nvPr/>
            </p:nvSpPr>
            <p:spPr bwMode="auto">
              <a:xfrm>
                <a:off x="838200" y="5715000"/>
                <a:ext cx="30876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IN" sz="20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sSup>
                                <m:sSupPr>
                                  <m:ctrlPr>
                                    <a:rPr lang="en-IN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IN" sz="2000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CB0685A2-E2D1-B287-1AFC-234AC27E1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715000"/>
                <a:ext cx="3087688" cy="8382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80015F9C-BE25-DAAA-DF97-78F0475A8C96}"/>
                  </a:ext>
                </a:extLst>
              </p:cNvPr>
              <p:cNvSpPr txBox="1"/>
              <p:nvPr/>
            </p:nvSpPr>
            <p:spPr bwMode="auto">
              <a:xfrm>
                <a:off x="4724400" y="5562600"/>
                <a:ext cx="274955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3">
                <a:extLst>
                  <a:ext uri="{FF2B5EF4-FFF2-40B4-BE49-F238E27FC236}">
                    <a16:creationId xmlns:a16="http://schemas.microsoft.com/office/drawing/2014/main" id="{80015F9C-BE25-DAAA-DF97-78F0475A8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5562600"/>
                <a:ext cx="2749550" cy="10160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62D3F2F-4F91-50F5-CF20-7A7CFD2C4C37}"/>
              </a:ext>
            </a:extLst>
          </p:cNvPr>
          <p:cNvSpPr txBox="1"/>
          <p:nvPr/>
        </p:nvSpPr>
        <p:spPr>
          <a:xfrm>
            <a:off x="533400" y="5181600"/>
            <a:ext cx="36792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a second order ODE: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072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4820" grpId="0"/>
      <p:bldP spid="34821" grpId="0"/>
      <p:bldP spid="8" grpId="0"/>
      <p:bldP spid="5" grpId="0"/>
      <p:bldP spid="7" grpId="0"/>
      <p:bldP spid="9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Title 1">
            <a:extLst>
              <a:ext uri="{FF2B5EF4-FFF2-40B4-BE49-F238E27FC236}">
                <a16:creationId xmlns:a16="http://schemas.microsoft.com/office/drawing/2014/main" id="{A52C637D-BCCD-C913-6834-EDB8C3BA0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The Circular Pipe: Hagen-Poiseuille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91F9E-6C1B-6B6E-27A4-91295E54C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295400"/>
            <a:ext cx="8594725" cy="2438400"/>
          </a:xfrm>
        </p:spPr>
        <p:txBody>
          <a:bodyPr/>
          <a:lstStyle/>
          <a:p>
            <a:r>
              <a:rPr lang="en-US" altLang="en-US" sz="2400" dirty="0"/>
              <a:t>The circular pipe flow is perhaps our most celebrated viscous flow, first studied by Hagen (1839) and Poiseuille (1840). </a:t>
            </a:r>
          </a:p>
          <a:p>
            <a:r>
              <a:rPr lang="en-US" altLang="en-US" sz="2400" dirty="0"/>
              <a:t>The single  independent variable is </a:t>
            </a:r>
            <a:r>
              <a:rPr lang="en-US" altLang="en-US" sz="2400" i="1" dirty="0"/>
              <a:t>r* = r/R</a:t>
            </a:r>
            <a:r>
              <a:rPr lang="en-US" altLang="en-US" sz="2400" dirty="0"/>
              <a:t>, where </a:t>
            </a:r>
            <a:r>
              <a:rPr lang="en-US" altLang="en-US" sz="2400" i="1" dirty="0"/>
              <a:t>R</a:t>
            </a:r>
            <a:r>
              <a:rPr lang="en-US" altLang="en-US" sz="2400" dirty="0"/>
              <a:t>, is the pipe radius. </a:t>
            </a:r>
          </a:p>
          <a:p>
            <a:r>
              <a:rPr lang="en-US" altLang="en-US" sz="2400" dirty="0"/>
              <a:t>The Governing ODE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4B66196-CA00-D305-45A7-47CD0371F71C}"/>
                  </a:ext>
                </a:extLst>
              </p:cNvPr>
              <p:cNvSpPr txBox="1"/>
              <p:nvPr/>
            </p:nvSpPr>
            <p:spPr bwMode="auto">
              <a:xfrm>
                <a:off x="5022850" y="2667000"/>
                <a:ext cx="274955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94B66196-CA00-D305-45A7-47CD0371F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22850" y="2667000"/>
                <a:ext cx="2749550" cy="1016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A70A8E39-755B-C70C-75B8-761B2DE84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581400"/>
            <a:ext cx="4427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The solution of above Equation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55D7576F-8DE8-06F2-E9EB-985E2F14E312}"/>
                  </a:ext>
                </a:extLst>
              </p:cNvPr>
              <p:cNvSpPr txBox="1"/>
              <p:nvPr/>
            </p:nvSpPr>
            <p:spPr bwMode="auto">
              <a:xfrm>
                <a:off x="5002212" y="3429000"/>
                <a:ext cx="337978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fun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55D7576F-8DE8-06F2-E9EB-985E2F14E3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002212" y="3429000"/>
                <a:ext cx="3379788" cy="83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DEEB2473-309C-CF27-BB0E-AD75EED72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038600"/>
            <a:ext cx="85947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Engineering is the final truth, and Mathematics is an Economics for implementing the Engineering truth.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The velocity cannot be an </a:t>
            </a:r>
            <a:r>
              <a:rPr lang="en-US" altLang="en-US" i="1" dirty="0">
                <a:solidFill>
                  <a:schemeClr val="accent2"/>
                </a:solidFill>
              </a:rPr>
              <a:t>undefined large number</a:t>
            </a:r>
            <a:r>
              <a:rPr lang="en-US" altLang="en-US" dirty="0"/>
              <a:t> at the centerline.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dirty="0"/>
              <a:t> On engineering  grounds, the logarithm term must be rejected and set </a:t>
            </a:r>
            <a:r>
              <a:rPr lang="en-US" altLang="en-US" b="1" i="1" dirty="0"/>
              <a:t>C</a:t>
            </a:r>
            <a:r>
              <a:rPr lang="en-US" altLang="en-US" b="1" i="1" baseline="-25000" dirty="0"/>
              <a:t>1</a:t>
            </a:r>
            <a:r>
              <a:rPr lang="en-US" altLang="en-US" b="1" i="1" dirty="0"/>
              <a:t> = 0</a:t>
            </a:r>
            <a:r>
              <a:rPr lang="en-US" altLang="en-US" i="1" dirty="0"/>
              <a:t>.</a:t>
            </a:r>
            <a:r>
              <a:rPr lang="en-US" altLang="en-US" b="1" i="1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66" name="Object 2">
                <a:extLst>
                  <a:ext uri="{FF2B5EF4-FFF2-40B4-BE49-F238E27FC236}">
                    <a16:creationId xmlns:a16="http://schemas.microsoft.com/office/drawing/2014/main" id="{9042D538-8E72-D859-D526-90B249CF1D2A}"/>
                  </a:ext>
                </a:extLst>
              </p:cNvPr>
              <p:cNvSpPr txBox="1"/>
              <p:nvPr/>
            </p:nvSpPr>
            <p:spPr bwMode="auto">
              <a:xfrm>
                <a:off x="3581400" y="5867400"/>
                <a:ext cx="3657600" cy="87752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866" name="Object 2">
                <a:extLst>
                  <a:ext uri="{FF2B5EF4-FFF2-40B4-BE49-F238E27FC236}">
                    <a16:creationId xmlns:a16="http://schemas.microsoft.com/office/drawing/2014/main" id="{9042D538-8E72-D859-D526-90B249CF1D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5867400"/>
                <a:ext cx="3657600" cy="8775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02061327-7F6D-242A-CF9A-8FC26905E0D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DD569A0C-F283-2CF5-F57B-C37A6A39AC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D1B5D8EB-B4B0-57D4-E8F3-345FA8D078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FB57C0B4-D5DD-F59C-8926-3B600CE418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2F4ECA05-6E43-B057-C17D-E9E71E1DAF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5F8C1E6-E89B-6F81-92AC-0ED0A216DC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6" name="Rectangle 10">
                      <a:extLst>
                        <a:ext uri="{FF2B5EF4-FFF2-40B4-BE49-F238E27FC236}">
                          <a16:creationId xmlns:a16="http://schemas.microsoft.com/office/drawing/2014/main" id="{7F05CD2A-F8DA-0A7C-66A5-3FC0AB3AB3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7" name="Rectangle 11">
                      <a:extLst>
                        <a:ext uri="{FF2B5EF4-FFF2-40B4-BE49-F238E27FC236}">
                          <a16:creationId xmlns:a16="http://schemas.microsoft.com/office/drawing/2014/main" id="{A606FB6C-3404-D23D-3B70-FC6519DDD3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6" name="Group 14335">
                    <a:extLst>
                      <a:ext uri="{FF2B5EF4-FFF2-40B4-BE49-F238E27FC236}">
                        <a16:creationId xmlns:a16="http://schemas.microsoft.com/office/drawing/2014/main" id="{E4E2A6E7-2686-718B-FAA3-7E81FFA157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44" name="Rectangle 13">
                      <a:extLst>
                        <a:ext uri="{FF2B5EF4-FFF2-40B4-BE49-F238E27FC236}">
                          <a16:creationId xmlns:a16="http://schemas.microsoft.com/office/drawing/2014/main" id="{7B4735C7-49AE-6A22-3482-13CF144FA3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5" name="Rectangle 14">
                      <a:extLst>
                        <a:ext uri="{FF2B5EF4-FFF2-40B4-BE49-F238E27FC236}">
                          <a16:creationId xmlns:a16="http://schemas.microsoft.com/office/drawing/2014/main" id="{5ACB4982-C71A-74CB-4794-67D2493C32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7" name="Group 14336">
                    <a:extLst>
                      <a:ext uri="{FF2B5EF4-FFF2-40B4-BE49-F238E27FC236}">
                        <a16:creationId xmlns:a16="http://schemas.microsoft.com/office/drawing/2014/main" id="{06E1818F-74A8-3709-3446-5955ED131F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42" name="Rectangle 14341">
                      <a:extLst>
                        <a:ext uri="{FF2B5EF4-FFF2-40B4-BE49-F238E27FC236}">
                          <a16:creationId xmlns:a16="http://schemas.microsoft.com/office/drawing/2014/main" id="{7A6B2595-2BDC-12AD-DCC4-06FB5FDC9B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3" name="Rectangle 14342">
                      <a:extLst>
                        <a:ext uri="{FF2B5EF4-FFF2-40B4-BE49-F238E27FC236}">
                          <a16:creationId xmlns:a16="http://schemas.microsoft.com/office/drawing/2014/main" id="{F1A8CE96-99D3-036E-33D7-D4F8E50794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338" name="Group 14337">
                    <a:extLst>
                      <a:ext uri="{FF2B5EF4-FFF2-40B4-BE49-F238E27FC236}">
                        <a16:creationId xmlns:a16="http://schemas.microsoft.com/office/drawing/2014/main" id="{95235F56-A0DF-7CA1-0E8F-EBCCF97F78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339" name="Rectangle 14338">
                      <a:extLst>
                        <a:ext uri="{FF2B5EF4-FFF2-40B4-BE49-F238E27FC236}">
                          <a16:creationId xmlns:a16="http://schemas.microsoft.com/office/drawing/2014/main" id="{7C8EA243-A23B-5691-A24D-2B939851DB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0" name="Rectangle 14339">
                      <a:extLst>
                        <a:ext uri="{FF2B5EF4-FFF2-40B4-BE49-F238E27FC236}">
                          <a16:creationId xmlns:a16="http://schemas.microsoft.com/office/drawing/2014/main" id="{6E05B621-56CE-4F2F-7ED2-0A90DA8FE1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3B61E11C-742F-0DFD-E519-5C46FB752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2AC5BF8-4C1D-0339-573D-0A6505DBB6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9688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5" grpId="0"/>
      <p:bldP spid="7" grpId="0"/>
      <p:bldP spid="8" grpId="0" build="p"/>
      <p:bldP spid="3686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1" name="Title 1">
            <a:extLst>
              <a:ext uri="{FF2B5EF4-FFF2-40B4-BE49-F238E27FC236}">
                <a16:creationId xmlns:a16="http://schemas.microsoft.com/office/drawing/2014/main" id="{B35530E4-4896-5328-4344-05803EE79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651" y="76200"/>
            <a:ext cx="5992149" cy="1143000"/>
          </a:xfrm>
        </p:spPr>
        <p:txBody>
          <a:bodyPr/>
          <a:lstStyle/>
          <a:p>
            <a:r>
              <a:rPr lang="en-US" altLang="en-US" sz="2800" dirty="0"/>
              <a:t>Macro Engineering No-Slip Hagen-Poiseuille Flow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DCAF5F-B787-87E9-A469-2A5077202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43037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real no-slip condition: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0" name="Object 2">
                <a:extLst>
                  <a:ext uri="{FF2B5EF4-FFF2-40B4-BE49-F238E27FC236}">
                    <a16:creationId xmlns:a16="http://schemas.microsoft.com/office/drawing/2014/main" id="{1DAC3516-4AC9-686E-CCA2-EE34CAFFE158}"/>
                  </a:ext>
                </a:extLst>
              </p:cNvPr>
              <p:cNvSpPr txBox="1"/>
              <p:nvPr/>
            </p:nvSpPr>
            <p:spPr bwMode="auto">
              <a:xfrm>
                <a:off x="6096000" y="3505200"/>
                <a:ext cx="2133601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0" name="Object 2">
                <a:extLst>
                  <a:ext uri="{FF2B5EF4-FFF2-40B4-BE49-F238E27FC236}">
                    <a16:creationId xmlns:a16="http://schemas.microsoft.com/office/drawing/2014/main" id="{1DAC3516-4AC9-686E-CCA2-EE34CAFFE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0" y="3505200"/>
                <a:ext cx="2133601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D414F60-1820-E46F-3188-F6A730EEB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3568700"/>
            <a:ext cx="58778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macro engineering circular pipe-flow solution is thus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1" name="Object 3">
                <a:extLst>
                  <a:ext uri="{FF2B5EF4-FFF2-40B4-BE49-F238E27FC236}">
                    <a16:creationId xmlns:a16="http://schemas.microsoft.com/office/drawing/2014/main" id="{ECBC0483-2A50-D615-8363-1B58BC5D7A92}"/>
                  </a:ext>
                </a:extLst>
              </p:cNvPr>
              <p:cNvSpPr txBox="1"/>
              <p:nvPr/>
            </p:nvSpPr>
            <p:spPr bwMode="auto">
              <a:xfrm>
                <a:off x="5334000" y="1828800"/>
                <a:ext cx="148113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1" name="Object 3">
                <a:extLst>
                  <a:ext uri="{FF2B5EF4-FFF2-40B4-BE49-F238E27FC236}">
                    <a16:creationId xmlns:a16="http://schemas.microsoft.com/office/drawing/2014/main" id="{ECBC0483-2A50-D615-8363-1B58BC5D7A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0" y="1828800"/>
                <a:ext cx="1481138" cy="838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892" name="Object 4">
                <a:extLst>
                  <a:ext uri="{FF2B5EF4-FFF2-40B4-BE49-F238E27FC236}">
                    <a16:creationId xmlns:a16="http://schemas.microsoft.com/office/drawing/2014/main" id="{8840A455-03A1-8E05-912F-3E4F27BBCF00}"/>
                  </a:ext>
                </a:extLst>
              </p:cNvPr>
              <p:cNvSpPr txBox="1"/>
              <p:nvPr/>
            </p:nvSpPr>
            <p:spPr bwMode="auto">
              <a:xfrm>
                <a:off x="941388" y="2590800"/>
                <a:ext cx="2919412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2" name="Object 4">
                <a:extLst>
                  <a:ext uri="{FF2B5EF4-FFF2-40B4-BE49-F238E27FC236}">
                    <a16:creationId xmlns:a16="http://schemas.microsoft.com/office/drawing/2014/main" id="{8840A455-03A1-8E05-912F-3E4F27BBC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1388" y="2590800"/>
                <a:ext cx="2919412" cy="838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97130703-4079-5B16-40F7-DED89C9953F1}"/>
                  </a:ext>
                </a:extLst>
              </p:cNvPr>
              <p:cNvSpPr txBox="1"/>
              <p:nvPr/>
            </p:nvSpPr>
            <p:spPr bwMode="auto">
              <a:xfrm>
                <a:off x="4357687" y="1379537"/>
                <a:ext cx="3567113" cy="6778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→0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→1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770" name="Object 17">
                <a:extLst>
                  <a:ext uri="{FF2B5EF4-FFF2-40B4-BE49-F238E27FC236}">
                    <a16:creationId xmlns:a16="http://schemas.microsoft.com/office/drawing/2014/main" id="{97130703-4079-5B16-40F7-DED89C995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57687" y="1379537"/>
                <a:ext cx="3567113" cy="6778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66C6E361-5E56-2204-4BE5-E11597C04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81200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For a flow through an immobile pipe: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4AA22DDE-D1FB-C6C0-AF6A-29101C8031A3}"/>
                  </a:ext>
                </a:extLst>
              </p:cNvPr>
              <p:cNvSpPr txBox="1"/>
              <p:nvPr/>
            </p:nvSpPr>
            <p:spPr bwMode="auto">
              <a:xfrm>
                <a:off x="4724400" y="2667000"/>
                <a:ext cx="1379538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7894" name="Object 6">
                <a:extLst>
                  <a:ext uri="{FF2B5EF4-FFF2-40B4-BE49-F238E27FC236}">
                    <a16:creationId xmlns:a16="http://schemas.microsoft.com/office/drawing/2014/main" id="{4AA22DDE-D1FB-C6C0-AF6A-29101C803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2667000"/>
                <a:ext cx="1379538" cy="838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3">
            <a:extLst>
              <a:ext uri="{FF2B5EF4-FFF2-40B4-BE49-F238E27FC236}">
                <a16:creationId xmlns:a16="http://schemas.microsoft.com/office/drawing/2014/main" id="{736AC54E-373B-70E6-620F-5DEA487054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608513"/>
            <a:ext cx="3657600" cy="186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3775BAC-BBB5-FCCD-651E-78858A4A1A27}"/>
              </a:ext>
            </a:extLst>
          </p:cNvPr>
          <p:cNvSpPr txBox="1"/>
          <p:nvPr/>
        </p:nvSpPr>
        <p:spPr>
          <a:xfrm>
            <a:off x="4267200" y="4819471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1" dirty="0">
                <a:solidFill>
                  <a:srgbClr val="0070C0"/>
                </a:solidFill>
                <a:effectLst/>
                <a:latin typeface="Google Sans"/>
              </a:rPr>
              <a:t>Capillaries are the smallest class of vessels and vary in diameter between ∼2 to 5 </a:t>
            </a:r>
            <a:r>
              <a:rPr lang="en-US" b="0" i="1" dirty="0" err="1">
                <a:solidFill>
                  <a:srgbClr val="0070C0"/>
                </a:solidFill>
                <a:effectLst/>
                <a:latin typeface="Google Sans"/>
              </a:rPr>
              <a:t>μm</a:t>
            </a:r>
            <a:r>
              <a:rPr lang="en-US" b="0" i="1" dirty="0">
                <a:solidFill>
                  <a:srgbClr val="0070C0"/>
                </a:solidFill>
                <a:effectLst/>
                <a:latin typeface="Google Sans"/>
              </a:rPr>
              <a:t> in the brain! </a:t>
            </a:r>
            <a:endParaRPr lang="en-IN" i="1" dirty="0">
              <a:solidFill>
                <a:srgbClr val="0070C0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47D3817-8511-4D14-1C4E-7BC8647E7A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35BF35E9-9E81-FBAF-66BB-DD2DDBE28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4D2AE632-D19C-E00F-C4A0-DB79791462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306177CE-5339-AED8-2CFF-078B78941D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19B7B3D6-1D57-8A3C-19A9-E01FB58B1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8D9F386-2BA3-8B44-11B2-8E1F24F3C5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6394" name="Rectangle 10">
                      <a:extLst>
                        <a:ext uri="{FF2B5EF4-FFF2-40B4-BE49-F238E27FC236}">
                          <a16:creationId xmlns:a16="http://schemas.microsoft.com/office/drawing/2014/main" id="{76BF04AE-8C0B-7EE0-6FDB-3F94FF49E8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5" name="Rectangle 11">
                      <a:extLst>
                        <a:ext uri="{FF2B5EF4-FFF2-40B4-BE49-F238E27FC236}">
                          <a16:creationId xmlns:a16="http://schemas.microsoft.com/office/drawing/2014/main" id="{F6A048A1-28EF-A146-C343-E43CC27B65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4" name="Group 16383">
                    <a:extLst>
                      <a:ext uri="{FF2B5EF4-FFF2-40B4-BE49-F238E27FC236}">
                        <a16:creationId xmlns:a16="http://schemas.microsoft.com/office/drawing/2014/main" id="{387E7D0B-3269-B0A9-F567-0A923240BD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6392" name="Rectangle 13">
                      <a:extLst>
                        <a:ext uri="{FF2B5EF4-FFF2-40B4-BE49-F238E27FC236}">
                          <a16:creationId xmlns:a16="http://schemas.microsoft.com/office/drawing/2014/main" id="{7D5A2594-4D01-8DC3-5C26-BD4B573808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3" name="Rectangle 14">
                      <a:extLst>
                        <a:ext uri="{FF2B5EF4-FFF2-40B4-BE49-F238E27FC236}">
                          <a16:creationId xmlns:a16="http://schemas.microsoft.com/office/drawing/2014/main" id="{D6993D87-ADA9-33E8-57EF-94AC5899A7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5" name="Group 16384">
                    <a:extLst>
                      <a:ext uri="{FF2B5EF4-FFF2-40B4-BE49-F238E27FC236}">
                        <a16:creationId xmlns:a16="http://schemas.microsoft.com/office/drawing/2014/main" id="{38479A17-1F4F-A06C-C1F2-06D8732851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389" name="Rectangle 16388">
                      <a:extLst>
                        <a:ext uri="{FF2B5EF4-FFF2-40B4-BE49-F238E27FC236}">
                          <a16:creationId xmlns:a16="http://schemas.microsoft.com/office/drawing/2014/main" id="{9F9CB62C-43FA-8E16-2A72-9DC92523F1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90" name="Rectangle 16389">
                      <a:extLst>
                        <a:ext uri="{FF2B5EF4-FFF2-40B4-BE49-F238E27FC236}">
                          <a16:creationId xmlns:a16="http://schemas.microsoft.com/office/drawing/2014/main" id="{A9B25761-0246-8305-7536-9E81986CAF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386" name="Group 16385">
                    <a:extLst>
                      <a:ext uri="{FF2B5EF4-FFF2-40B4-BE49-F238E27FC236}">
                        <a16:creationId xmlns:a16="http://schemas.microsoft.com/office/drawing/2014/main" id="{3E08BF90-2936-2058-629B-1884C405C6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387" name="Rectangle 16386">
                      <a:extLst>
                        <a:ext uri="{FF2B5EF4-FFF2-40B4-BE49-F238E27FC236}">
                          <a16:creationId xmlns:a16="http://schemas.microsoft.com/office/drawing/2014/main" id="{9B2F9F5A-95E3-022B-2F63-C16ED760AC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388" name="Rectangle 16387">
                      <a:extLst>
                        <a:ext uri="{FF2B5EF4-FFF2-40B4-BE49-F238E27FC236}">
                          <a16:creationId xmlns:a16="http://schemas.microsoft.com/office/drawing/2014/main" id="{542FD85E-9A2F-027C-8B37-8476803157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280A623A-5351-5DBE-66C9-289FE9ED9B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FEC564-E393-EF0C-2138-272A988DA1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63074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7890" grpId="0"/>
      <p:bldP spid="6" grpId="0"/>
      <p:bldP spid="37891" grpId="0"/>
      <p:bldP spid="37892" grpId="0"/>
      <p:bldP spid="32770" grpId="0"/>
      <p:bldP spid="10" grpId="0" build="p"/>
      <p:bldP spid="37894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8C96C2-D466-F35E-1506-9FE7329E1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0980" y="2194611"/>
            <a:ext cx="4551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Mean &amp; Maximum Flow Velocities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19F7D8-0024-03D3-6A06-F8C3937CC1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9671" y="2733321"/>
            <a:ext cx="2895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The Wall Shear Stress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36AE73-8D5C-EA26-E508-D88208818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2739" y="3266280"/>
            <a:ext cx="2020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Friction Factor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4579" name="Ink 7">
                <a:extLst>
                  <a:ext uri="{FF2B5EF4-FFF2-40B4-BE49-F238E27FC236}">
                    <a16:creationId xmlns:a16="http://schemas.microsoft.com/office/drawing/2014/main" id="{023F9261-FE29-6F9A-90EC-BA4F893CD9C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934325" y="6381750"/>
              <a:ext cx="1588" cy="1588"/>
            </p14:xfrm>
          </p:contentPart>
        </mc:Choice>
        <mc:Fallback xmlns="">
          <p:pic>
            <p:nvPicPr>
              <p:cNvPr id="24579" name="Ink 7">
                <a:extLst>
                  <a:ext uri="{FF2B5EF4-FFF2-40B4-BE49-F238E27FC236}">
                    <a16:creationId xmlns:a16="http://schemas.microsoft.com/office/drawing/2014/main" id="{023F9261-FE29-6F9A-90EC-BA4F893CD9C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93037" y="6340462"/>
                <a:ext cx="84164" cy="84164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6340A470-BF43-9152-084E-C721B34A2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606" y="1518246"/>
            <a:ext cx="78073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Macro Engineering of (Generally Very Long) Pipe Systems!!!</a:t>
            </a:r>
          </a:p>
        </p:txBody>
      </p:sp>
      <p:grpSp>
        <p:nvGrpSpPr>
          <p:cNvPr id="26" name="Group 38">
            <a:extLst>
              <a:ext uri="{FF2B5EF4-FFF2-40B4-BE49-F238E27FC236}">
                <a16:creationId xmlns:a16="http://schemas.microsoft.com/office/drawing/2014/main" id="{672F6A9D-E340-015E-A7F8-569FBF3980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19">
              <a:extLst>
                <a:ext uri="{FF2B5EF4-FFF2-40B4-BE49-F238E27FC236}">
                  <a16:creationId xmlns:a16="http://schemas.microsoft.com/office/drawing/2014/main" id="{ADDDA986-3ABE-30EB-956A-ACD0703FAF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84FAA27F-68CF-7716-9CA9-927EF85E93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04EA6D62-4A17-164B-294B-5B4245E0EB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874" name="Rectangle 10">
                    <a:extLst>
                      <a:ext uri="{FF2B5EF4-FFF2-40B4-BE49-F238E27FC236}">
                        <a16:creationId xmlns:a16="http://schemas.microsoft.com/office/drawing/2014/main" id="{6F4444CE-FCBA-8E90-5FF4-7C47B3A169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75" name="Rectangle 11">
                    <a:extLst>
                      <a:ext uri="{FF2B5EF4-FFF2-40B4-BE49-F238E27FC236}">
                        <a16:creationId xmlns:a16="http://schemas.microsoft.com/office/drawing/2014/main" id="{D7BC215D-130F-FEF5-7557-DE99352AB3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64" name="Group 36863">
                  <a:extLst>
                    <a:ext uri="{FF2B5EF4-FFF2-40B4-BE49-F238E27FC236}">
                      <a16:creationId xmlns:a16="http://schemas.microsoft.com/office/drawing/2014/main" id="{B5EB60EA-EF8E-8830-8B12-015AD7B57D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872" name="Rectangle 13">
                    <a:extLst>
                      <a:ext uri="{FF2B5EF4-FFF2-40B4-BE49-F238E27FC236}">
                        <a16:creationId xmlns:a16="http://schemas.microsoft.com/office/drawing/2014/main" id="{D92C616E-27F5-CCDB-60A8-5984135C8E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73" name="Rectangle 14">
                    <a:extLst>
                      <a:ext uri="{FF2B5EF4-FFF2-40B4-BE49-F238E27FC236}">
                        <a16:creationId xmlns:a16="http://schemas.microsoft.com/office/drawing/2014/main" id="{46088613-84CC-5A18-36B2-C2DE8B770C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65" name="Group 36864">
                  <a:extLst>
                    <a:ext uri="{FF2B5EF4-FFF2-40B4-BE49-F238E27FC236}">
                      <a16:creationId xmlns:a16="http://schemas.microsoft.com/office/drawing/2014/main" id="{194494C2-9388-EFDA-36D9-4494E527EE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870" name="Rectangle 36869">
                    <a:extLst>
                      <a:ext uri="{FF2B5EF4-FFF2-40B4-BE49-F238E27FC236}">
                        <a16:creationId xmlns:a16="http://schemas.microsoft.com/office/drawing/2014/main" id="{FEC47DC8-A4CC-AAB4-7E74-6EFF43370D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71" name="Rectangle 36870">
                    <a:extLst>
                      <a:ext uri="{FF2B5EF4-FFF2-40B4-BE49-F238E27FC236}">
                        <a16:creationId xmlns:a16="http://schemas.microsoft.com/office/drawing/2014/main" id="{BA4DEA78-80DA-D7AE-03B1-EF466AB5A5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67" name="Group 36866">
                  <a:extLst>
                    <a:ext uri="{FF2B5EF4-FFF2-40B4-BE49-F238E27FC236}">
                      <a16:creationId xmlns:a16="http://schemas.microsoft.com/office/drawing/2014/main" id="{6752FBCF-AAAF-1356-4777-BDADD2FEA5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868" name="Rectangle 36867">
                    <a:extLst>
                      <a:ext uri="{FF2B5EF4-FFF2-40B4-BE49-F238E27FC236}">
                        <a16:creationId xmlns:a16="http://schemas.microsoft.com/office/drawing/2014/main" id="{DECF3E54-5981-6788-0560-FE36E935C0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69" name="Rectangle 36868">
                    <a:extLst>
                      <a:ext uri="{FF2B5EF4-FFF2-40B4-BE49-F238E27FC236}">
                        <a16:creationId xmlns:a16="http://schemas.microsoft.com/office/drawing/2014/main" id="{598897B8-491C-8271-FF5A-A7B4395095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ADE3387A-3D29-0254-BCE5-DBFFAA27A4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34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2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0B6C40-C65E-4A3F-D6E0-4B53F9E5E5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6712E2-CB17-9310-1C27-DFFB41095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196355"/>
            <a:ext cx="7772400" cy="1143000"/>
          </a:xfrm>
        </p:spPr>
        <p:txBody>
          <a:bodyPr/>
          <a:lstStyle/>
          <a:p>
            <a:r>
              <a:rPr lang="en-US" sz="2800" dirty="0"/>
              <a:t>Fluid Mechanics vs Convection Heat Transfer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796F7D-4E55-C64F-0F38-063CB32EE2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31" y="1535710"/>
            <a:ext cx="8335538" cy="47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80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226" y="239369"/>
            <a:ext cx="7331075" cy="769783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BBAC6-2050-793C-20EA-872378C49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3200400"/>
            <a:ext cx="8626475" cy="21336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Consider the high-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Pr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limit fluid case.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Focus on the tube section described by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1" u="none" strike="noStrike" baseline="-25000" dirty="0">
                <a:solidFill>
                  <a:srgbClr val="292526"/>
                </a:solidFill>
                <a:latin typeface="TimesLTStd-Italic"/>
              </a:rPr>
              <a:t>HD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1" u="none" strike="noStrike" baseline="-25000" dirty="0">
                <a:solidFill>
                  <a:srgbClr val="292526"/>
                </a:solidFill>
                <a:latin typeface="TimesLTStd-Italic"/>
              </a:rPr>
              <a:t>TD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. </a:t>
            </a:r>
          </a:p>
          <a:p>
            <a:pPr algn="l"/>
            <a:r>
              <a:rPr lang="en-US" sz="2400" dirty="0">
                <a:solidFill>
                  <a:srgbClr val="292526"/>
                </a:solidFill>
                <a:latin typeface="TimesLTStd-Roman"/>
              </a:rPr>
              <a:t>In the region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1" u="none" strike="noStrike" baseline="-25000" dirty="0">
                <a:solidFill>
                  <a:srgbClr val="292526"/>
                </a:solidFill>
                <a:latin typeface="TimesLTStd-Italic"/>
              </a:rPr>
              <a:t>HD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MTMI"/>
              </a:rPr>
              <a:t>&lt;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1" u="none" strike="noStrike" baseline="-25000" dirty="0">
                <a:solidFill>
                  <a:srgbClr val="292526"/>
                </a:solidFill>
                <a:latin typeface="TimesLTStd-Italic"/>
              </a:rPr>
              <a:t>TD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the velocity profile is fully developed while the temperature profile is just being developed.</a:t>
            </a:r>
          </a:p>
          <a:p>
            <a:pPr algn="l"/>
            <a:r>
              <a:rPr lang="en-US" sz="2400" dirty="0"/>
              <a:t>Energy balance for constant property: cylindrical coordinates </a:t>
            </a:r>
            <a:r>
              <a:rPr lang="en-US" sz="2400" dirty="0">
                <a:solidFill>
                  <a:srgbClr val="292526"/>
                </a:solidFill>
                <a:latin typeface="TimesLTStd-Roman"/>
              </a:rPr>
              <a:t>:</a:t>
            </a:r>
            <a:endParaRPr lang="en-US" sz="2400" b="0" i="0" u="none" strike="noStrike" baseline="0" dirty="0">
              <a:solidFill>
                <a:srgbClr val="292526"/>
              </a:solidFill>
              <a:latin typeface="TimesLTStd-Roman"/>
            </a:endParaRPr>
          </a:p>
          <a:p>
            <a:pPr algn="l"/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7A90903B-AC52-8999-F9EE-3F418405F4B6}"/>
                  </a:ext>
                </a:extLst>
              </p:cNvPr>
              <p:cNvSpPr txBox="1"/>
              <p:nvPr/>
            </p:nvSpPr>
            <p:spPr bwMode="auto">
              <a:xfrm>
                <a:off x="560748" y="5435271"/>
                <a:ext cx="8022503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7A90903B-AC52-8999-F9EE-3F418405F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0748" y="5435271"/>
                <a:ext cx="8022503" cy="10785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38">
            <a:extLst>
              <a:ext uri="{FF2B5EF4-FFF2-40B4-BE49-F238E27FC236}">
                <a16:creationId xmlns:a16="http://schemas.microsoft.com/office/drawing/2014/main" id="{8C0454B0-2FD5-88BB-079D-8AEC159E66C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" name="Group 19">
              <a:extLst>
                <a:ext uri="{FF2B5EF4-FFF2-40B4-BE49-F238E27FC236}">
                  <a16:creationId xmlns:a16="http://schemas.microsoft.com/office/drawing/2014/main" id="{D708572F-BD31-C5D4-7E4B-05B4FACA9E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" name="Group 8">
                <a:extLst>
                  <a:ext uri="{FF2B5EF4-FFF2-40B4-BE49-F238E27FC236}">
                    <a16:creationId xmlns:a16="http://schemas.microsoft.com/office/drawing/2014/main" id="{17BB151A-0F5A-8823-F721-88FA3458A7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" name="Group 9">
                  <a:extLst>
                    <a:ext uri="{FF2B5EF4-FFF2-40B4-BE49-F238E27FC236}">
                      <a16:creationId xmlns:a16="http://schemas.microsoft.com/office/drawing/2014/main" id="{5A3F26BC-918A-6F4B-5576-EDD9B847FA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" name="Rectangle 10">
                    <a:extLst>
                      <a:ext uri="{FF2B5EF4-FFF2-40B4-BE49-F238E27FC236}">
                        <a16:creationId xmlns:a16="http://schemas.microsoft.com/office/drawing/2014/main" id="{1EE9A8F6-EA7E-E8E7-7F5C-DE48A6A25C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1">
                    <a:extLst>
                      <a:ext uri="{FF2B5EF4-FFF2-40B4-BE49-F238E27FC236}">
                        <a16:creationId xmlns:a16="http://schemas.microsoft.com/office/drawing/2014/main" id="{CD1DEBA2-82E3-0139-F347-2D70BA22F7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12">
                  <a:extLst>
                    <a:ext uri="{FF2B5EF4-FFF2-40B4-BE49-F238E27FC236}">
                      <a16:creationId xmlns:a16="http://schemas.microsoft.com/office/drawing/2014/main" id="{F5259232-A1FE-BDA5-66ED-864BCA7D4D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" name="Rectangle 13">
                    <a:extLst>
                      <a:ext uri="{FF2B5EF4-FFF2-40B4-BE49-F238E27FC236}">
                        <a16:creationId xmlns:a16="http://schemas.microsoft.com/office/drawing/2014/main" id="{AF360D1D-BFAB-4A00-CA23-7522807195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4">
                    <a:extLst>
                      <a:ext uri="{FF2B5EF4-FFF2-40B4-BE49-F238E27FC236}">
                        <a16:creationId xmlns:a16="http://schemas.microsoft.com/office/drawing/2014/main" id="{6C2188A2-9DC8-BAFA-7CC0-EE92EC55CA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5">
                  <a:extLst>
                    <a:ext uri="{FF2B5EF4-FFF2-40B4-BE49-F238E27FC236}">
                      <a16:creationId xmlns:a16="http://schemas.microsoft.com/office/drawing/2014/main" id="{F868C665-97DE-50E5-37B9-F93F667D1E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" name="Rectangle 16">
                    <a:extLst>
                      <a:ext uri="{FF2B5EF4-FFF2-40B4-BE49-F238E27FC236}">
                        <a16:creationId xmlns:a16="http://schemas.microsoft.com/office/drawing/2014/main" id="{CEFD96A9-553A-B92C-E1E8-8DACFBDFF2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7">
                    <a:extLst>
                      <a:ext uri="{FF2B5EF4-FFF2-40B4-BE49-F238E27FC236}">
                        <a16:creationId xmlns:a16="http://schemas.microsoft.com/office/drawing/2014/main" id="{016A2E6F-C1EA-419F-1104-3FB46400B7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8">
                  <a:extLst>
                    <a:ext uri="{FF2B5EF4-FFF2-40B4-BE49-F238E27FC236}">
                      <a16:creationId xmlns:a16="http://schemas.microsoft.com/office/drawing/2014/main" id="{DB1B3CC1-6C66-05EE-A727-086610FA29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" name="Rectangle 19">
                    <a:extLst>
                      <a:ext uri="{FF2B5EF4-FFF2-40B4-BE49-F238E27FC236}">
                        <a16:creationId xmlns:a16="http://schemas.microsoft.com/office/drawing/2014/main" id="{EF28F372-35F1-0F3B-59DB-BAA2A4406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20">
                    <a:extLst>
                      <a:ext uri="{FF2B5EF4-FFF2-40B4-BE49-F238E27FC236}">
                        <a16:creationId xmlns:a16="http://schemas.microsoft.com/office/drawing/2014/main" id="{919EA2EC-49DC-1BA9-0505-AE8DAF4C43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E63684A-4811-2C07-BE4B-BCAD50600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1DA244-0350-D791-D88C-8406E6E4A5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4FE6D55-AFE0-1220-21DB-FA62E9D74777}"/>
                  </a:ext>
                </a:extLst>
              </p14:cNvPr>
              <p14:cNvContentPartPr/>
              <p14:nvPr/>
            </p14:nvContentPartPr>
            <p14:xfrm>
              <a:off x="591840" y="5255640"/>
              <a:ext cx="6888600" cy="1303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4FE6D55-AFE0-1220-21DB-FA62E9D747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2480" y="5246280"/>
                <a:ext cx="6907320" cy="132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557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BBAC6-2050-793C-20EA-872378C49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021" y="3755770"/>
            <a:ext cx="8626475" cy="509954"/>
          </a:xfrm>
        </p:spPr>
        <p:txBody>
          <a:bodyPr/>
          <a:lstStyle/>
          <a:p>
            <a:pPr algn="l"/>
            <a:r>
              <a:rPr lang="en-US" sz="2400" dirty="0"/>
              <a:t>Hagen-Poiseuille flow is </a:t>
            </a:r>
            <a:r>
              <a:rPr lang="en-US" sz="2400" dirty="0" err="1"/>
              <a:t>axi</a:t>
            </a:r>
            <a:r>
              <a:rPr lang="en-US" sz="2400" dirty="0"/>
              <a:t>-symmetric:</a:t>
            </a:r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7A90903B-AC52-8999-F9EE-3F418405F4B6}"/>
                  </a:ext>
                </a:extLst>
              </p:cNvPr>
              <p:cNvSpPr txBox="1"/>
              <p:nvPr/>
            </p:nvSpPr>
            <p:spPr bwMode="auto">
              <a:xfrm>
                <a:off x="2091097" y="4358084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7A90903B-AC52-8999-F9EE-3F418405F4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91097" y="4358084"/>
                <a:ext cx="5717816" cy="10785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C683FF8F-0A88-DA05-415A-6B0D2442B709}"/>
              </a:ext>
            </a:extLst>
          </p:cNvPr>
          <p:cNvSpPr txBox="1"/>
          <p:nvPr/>
        </p:nvSpPr>
        <p:spPr>
          <a:xfrm>
            <a:off x="355120" y="5393105"/>
            <a:ext cx="7266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As we are Considering  the high-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Pr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limit fluid case.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77DE68F7-A290-6D5E-12F9-C7ED8E8839E6}"/>
                  </a:ext>
                </a:extLst>
              </p:cNvPr>
              <p:cNvSpPr txBox="1"/>
              <p:nvPr/>
            </p:nvSpPr>
            <p:spPr bwMode="auto">
              <a:xfrm>
                <a:off x="1930400" y="5711181"/>
                <a:ext cx="4679950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77DE68F7-A290-6D5E-12F9-C7ED8E883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0400" y="5711181"/>
                <a:ext cx="4679950" cy="10785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38">
            <a:extLst>
              <a:ext uri="{FF2B5EF4-FFF2-40B4-BE49-F238E27FC236}">
                <a16:creationId xmlns:a16="http://schemas.microsoft.com/office/drawing/2014/main" id="{4E9C6A3F-9E68-CC55-AAFB-172EE8CC679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" name="Group 19">
              <a:extLst>
                <a:ext uri="{FF2B5EF4-FFF2-40B4-BE49-F238E27FC236}">
                  <a16:creationId xmlns:a16="http://schemas.microsoft.com/office/drawing/2014/main" id="{396E28B1-9E06-DC15-1512-68ED67972E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8">
                <a:extLst>
                  <a:ext uri="{FF2B5EF4-FFF2-40B4-BE49-F238E27FC236}">
                    <a16:creationId xmlns:a16="http://schemas.microsoft.com/office/drawing/2014/main" id="{27C78152-E34B-C557-7709-F79C467158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9">
                  <a:extLst>
                    <a:ext uri="{FF2B5EF4-FFF2-40B4-BE49-F238E27FC236}">
                      <a16:creationId xmlns:a16="http://schemas.microsoft.com/office/drawing/2014/main" id="{297E21CA-3340-5E8E-94CF-42EF3F2A1A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>
                    <a:extLst>
                      <a:ext uri="{FF2B5EF4-FFF2-40B4-BE49-F238E27FC236}">
                        <a16:creationId xmlns:a16="http://schemas.microsoft.com/office/drawing/2014/main" id="{CF0CFB69-46EE-D8BE-E63D-B27D48E15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>
                    <a:extLst>
                      <a:ext uri="{FF2B5EF4-FFF2-40B4-BE49-F238E27FC236}">
                        <a16:creationId xmlns:a16="http://schemas.microsoft.com/office/drawing/2014/main" id="{0B07FCFE-8C1B-CDE1-CE74-DF847614B9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>
                  <a:extLst>
                    <a:ext uri="{FF2B5EF4-FFF2-40B4-BE49-F238E27FC236}">
                      <a16:creationId xmlns:a16="http://schemas.microsoft.com/office/drawing/2014/main" id="{5B531612-6B2F-16F5-1686-B984D71E4A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>
                    <a:extLst>
                      <a:ext uri="{FF2B5EF4-FFF2-40B4-BE49-F238E27FC236}">
                        <a16:creationId xmlns:a16="http://schemas.microsoft.com/office/drawing/2014/main" id="{D352C585-6C0B-BC3B-C1BB-DCCBB71FC4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>
                    <a:extLst>
                      <a:ext uri="{FF2B5EF4-FFF2-40B4-BE49-F238E27FC236}">
                        <a16:creationId xmlns:a16="http://schemas.microsoft.com/office/drawing/2014/main" id="{DCC7F158-A85B-33E7-6048-A184A1AEF6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5">
                  <a:extLst>
                    <a:ext uri="{FF2B5EF4-FFF2-40B4-BE49-F238E27FC236}">
                      <a16:creationId xmlns:a16="http://schemas.microsoft.com/office/drawing/2014/main" id="{D5D7C7A8-6810-D4EF-C6C1-03DA82C019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16">
                    <a:extLst>
                      <a:ext uri="{FF2B5EF4-FFF2-40B4-BE49-F238E27FC236}">
                        <a16:creationId xmlns:a16="http://schemas.microsoft.com/office/drawing/2014/main" id="{1F0FC31D-1250-9841-E3D2-FEDF9698BE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7">
                    <a:extLst>
                      <a:ext uri="{FF2B5EF4-FFF2-40B4-BE49-F238E27FC236}">
                        <a16:creationId xmlns:a16="http://schemas.microsoft.com/office/drawing/2014/main" id="{C585C834-EA71-E96E-2A4E-0FC3988CFC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>
                  <a:extLst>
                    <a:ext uri="{FF2B5EF4-FFF2-40B4-BE49-F238E27FC236}">
                      <a16:creationId xmlns:a16="http://schemas.microsoft.com/office/drawing/2014/main" id="{0DE69BF0-FBC1-F706-9BEA-C380324FB4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>
                    <a:extLst>
                      <a:ext uri="{FF2B5EF4-FFF2-40B4-BE49-F238E27FC236}">
                        <a16:creationId xmlns:a16="http://schemas.microsoft.com/office/drawing/2014/main" id="{1783F680-AAA1-7850-0E0C-F257031095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>
                    <a:extLst>
                      <a:ext uri="{FF2B5EF4-FFF2-40B4-BE49-F238E27FC236}">
                        <a16:creationId xmlns:a16="http://schemas.microsoft.com/office/drawing/2014/main" id="{D66A7D1D-74F4-DAF9-55F3-4D515F42F6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8A43E8D-4FBD-F155-D0CF-FB4B0E0E3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5AA4A65-0D12-DC52-AAFE-A0ABB1152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2D56ACD1-0F97-D318-CF2A-BC7A6041EF72}"/>
                  </a:ext>
                </a:extLst>
              </p:cNvPr>
              <p:cNvSpPr txBox="1"/>
              <p:nvPr/>
            </p:nvSpPr>
            <p:spPr bwMode="auto">
              <a:xfrm>
                <a:off x="473797" y="1104969"/>
                <a:ext cx="8022503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2D56ACD1-0F97-D318-CF2A-BC7A6041E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797" y="1104969"/>
                <a:ext cx="8022503" cy="10785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84138" y="1941867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5452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77DE68F7-A290-6D5E-12F9-C7ED8E8839E6}"/>
                  </a:ext>
                </a:extLst>
              </p:cNvPr>
              <p:cNvSpPr txBox="1"/>
              <p:nvPr/>
            </p:nvSpPr>
            <p:spPr bwMode="auto">
              <a:xfrm>
                <a:off x="1597384" y="3036244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77DE68F7-A290-6D5E-12F9-C7ED8E883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97384" y="3036244"/>
                <a:ext cx="5717816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9">
                <a:extLst>
                  <a:ext uri="{FF2B5EF4-FFF2-40B4-BE49-F238E27FC236}">
                    <a16:creationId xmlns:a16="http://schemas.microsoft.com/office/drawing/2014/main" id="{F8261DB2-D382-1F68-4BF2-CEAA9BC07C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50356"/>
                <a:ext cx="8534400" cy="2198044"/>
              </a:xfrm>
            </p:spPr>
            <p:txBody>
              <a:bodyPr/>
              <a:lstStyle/>
              <a:p>
                <a:r>
                  <a:rPr lang="en-US" sz="2400" b="0" i="0" dirty="0">
                    <a:effectLst/>
                    <a:latin typeface="+mj-lt"/>
                  </a:rPr>
                  <a:t>Peclet number, Pe, is a dimensionless group representing the ratio of heat transfer by motion of a fluid to heat transfer by thermal conduction.</a:t>
                </a:r>
              </a:p>
              <a:p>
                <a:r>
                  <a:rPr lang="en-US" sz="2400" dirty="0">
                    <a:latin typeface="+mj-lt"/>
                  </a:rPr>
                  <a:t>We can define Pe in axial direction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>
                  <a:latin typeface="+mj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Content Placeholder 29">
                <a:extLst>
                  <a:ext uri="{FF2B5EF4-FFF2-40B4-BE49-F238E27FC236}">
                    <a16:creationId xmlns:a16="http://schemas.microsoft.com/office/drawing/2014/main" id="{F8261DB2-D382-1F68-4BF2-CEAA9BC07C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50356"/>
                <a:ext cx="8534400" cy="2198044"/>
              </a:xfrm>
              <a:blipFill>
                <a:blip r:embed="rId7"/>
                <a:stretch>
                  <a:fillRect l="-929" t="-2216" b="-3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405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77DE68F7-A290-6D5E-12F9-C7ED8E8839E6}"/>
                  </a:ext>
                </a:extLst>
              </p:cNvPr>
              <p:cNvSpPr txBox="1"/>
              <p:nvPr/>
            </p:nvSpPr>
            <p:spPr bwMode="auto">
              <a:xfrm>
                <a:off x="1873428" y="2845744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77DE68F7-A290-6D5E-12F9-C7ED8E883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73428" y="2845744"/>
                <a:ext cx="5717816" cy="10785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ontent Placeholder 29">
                <a:extLst>
                  <a:ext uri="{FF2B5EF4-FFF2-40B4-BE49-F238E27FC236}">
                    <a16:creationId xmlns:a16="http://schemas.microsoft.com/office/drawing/2014/main" id="{F8261DB2-D382-1F68-4BF2-CEAA9BC07C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3657600"/>
                <a:ext cx="8534400" cy="561105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𝐹𝑜𝑟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𝑃𝑒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𝐴𝑥𝑖𝑎𝑙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𝑐𝑜𝑛𝑑𝑢𝑐𝑡𝑖𝑜𝑛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𝑟𝑜𝑢𝑔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𝑓𝑙𝑢𝑖𝑑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𝑛𝑒𝑔𝑙𝑖𝑔𝑖𝑏𝑙𝑒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>
                  <a:latin typeface="+mj-lt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+mj-lt"/>
                </a:endParaRPr>
              </a:p>
              <a:p>
                <a:endParaRPr lang="en-IN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0" name="Content Placeholder 29">
                <a:extLst>
                  <a:ext uri="{FF2B5EF4-FFF2-40B4-BE49-F238E27FC236}">
                    <a16:creationId xmlns:a16="http://schemas.microsoft.com/office/drawing/2014/main" id="{F8261DB2-D382-1F68-4BF2-CEAA9BC07C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657600"/>
                <a:ext cx="8534400" cy="561105"/>
              </a:xfrm>
              <a:blipFill>
                <a:blip r:embed="rId8"/>
                <a:stretch>
                  <a:fillRect l="-1071" t="-8696" b="-43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83885A53-4A0A-7C50-29C4-BAD954483431}"/>
                  </a:ext>
                </a:extLst>
              </p:cNvPr>
              <p:cNvSpPr txBox="1"/>
              <p:nvPr/>
            </p:nvSpPr>
            <p:spPr bwMode="auto">
              <a:xfrm>
                <a:off x="2466975" y="4191000"/>
                <a:ext cx="3689350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83885A53-4A0A-7C50-29C4-BAD954483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6975" y="4191000"/>
                <a:ext cx="3689350" cy="10785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F20232C-9652-B4C3-1373-44E9132EB6E3}"/>
                  </a:ext>
                </a:extLst>
              </p:cNvPr>
              <p:cNvSpPr txBox="1"/>
              <p:nvPr/>
            </p:nvSpPr>
            <p:spPr>
              <a:xfrm>
                <a:off x="457199" y="4953000"/>
                <a:ext cx="8550275" cy="17433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Boundary conditions: Uniform wall temperature, </a:t>
                </a:r>
                <a:r>
                  <a:rPr lang="en-IN" i="1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IN" i="1" baseline="-25000" dirty="0">
                    <a:solidFill>
                      <a:srgbClr val="292526"/>
                    </a:solidFill>
                    <a:latin typeface="TimesLTStd-Italic"/>
                  </a:rPr>
                  <a:t>s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constant</a:t>
                </a: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Symmetry about the centerline,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b="0" i="1" u="none" strike="noStrike" baseline="0" smtClean="0">
                        <a:solidFill>
                          <a:srgbClr val="292526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u="none" strike="noStrike" baseline="0" smtClean="0">
                        <a:solidFill>
                          <a:srgbClr val="292526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at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r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0</a:t>
                </a: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Isothermal  fluid at the entrance,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US" b="0" i="0" u="none" strike="noStrike" baseline="-25000" dirty="0">
                    <a:solidFill>
                      <a:srgbClr val="292526"/>
                    </a:solidFill>
                    <a:latin typeface="TimesLTStd-Roman"/>
                  </a:rPr>
                  <a:t>IN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for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MTMI"/>
                  </a:rPr>
                  <a:t>&lt;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0, where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is measure downstream from the location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Roman"/>
                  </a:rPr>
                  <a:t>X</a:t>
                </a:r>
                <a:r>
                  <a:rPr lang="en-US" b="0" i="1" u="none" strike="noStrike" baseline="-25000" dirty="0">
                    <a:solidFill>
                      <a:srgbClr val="292526"/>
                    </a:solidFill>
                    <a:latin typeface="TimesLTStd-Roman"/>
                  </a:rPr>
                  <a:t>HD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</a:rPr>
                  <a:t>.</a:t>
                </a:r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F20232C-9652-B4C3-1373-44E9132EB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4953000"/>
                <a:ext cx="8550275" cy="1743362"/>
              </a:xfrm>
              <a:prstGeom prst="rect">
                <a:avLst/>
              </a:prstGeom>
              <a:blipFill>
                <a:blip r:embed="rId10"/>
                <a:stretch>
                  <a:fillRect l="-1069" t="-3158" b="-73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015671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1510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" grpId="0"/>
      <p:bldP spid="3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83885A53-4A0A-7C50-29C4-BAD954483431}"/>
                  </a:ext>
                </a:extLst>
              </p:cNvPr>
              <p:cNvSpPr txBox="1"/>
              <p:nvPr/>
            </p:nvSpPr>
            <p:spPr bwMode="auto">
              <a:xfrm>
                <a:off x="2466975" y="3036244"/>
                <a:ext cx="3689350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83885A53-4A0A-7C50-29C4-BAD954483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6975" y="3036244"/>
                <a:ext cx="3689350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F20232C-9652-B4C3-1373-44E9132EB6E3}"/>
                  </a:ext>
                </a:extLst>
              </p:cNvPr>
              <p:cNvSpPr txBox="1"/>
              <p:nvPr/>
            </p:nvSpPr>
            <p:spPr>
              <a:xfrm>
                <a:off x="457199" y="3886200"/>
                <a:ext cx="8550275" cy="17433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Boundary conditions: Uniform wall temperature, </a:t>
                </a:r>
                <a:r>
                  <a:rPr lang="en-IN" i="1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IN" i="1" baseline="-25000" dirty="0">
                    <a:solidFill>
                      <a:srgbClr val="292526"/>
                    </a:solidFill>
                    <a:latin typeface="TimesLTStd-Italic"/>
                  </a:rPr>
                  <a:t>s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en-IN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constant</a:t>
                </a: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Symmetry about the centerline,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u="none" strike="noStrike" baseline="0" smtClean="0">
                            <a:solidFill>
                              <a:srgbClr val="29252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den>
                    </m:f>
                    <m:r>
                      <a:rPr lang="en-US" b="0" i="1" u="none" strike="noStrike" baseline="0" smtClean="0">
                        <a:solidFill>
                          <a:srgbClr val="292526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u="none" strike="noStrike" baseline="0" smtClean="0">
                        <a:solidFill>
                          <a:srgbClr val="292526"/>
                        </a:solidFill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at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r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0</a:t>
                </a:r>
              </a:p>
              <a:p>
                <a:pPr algn="l"/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Isothermal  fluid at the entrance,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MTSY"/>
                  </a:rPr>
                  <a:t>=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T</a:t>
                </a:r>
                <a:r>
                  <a:rPr lang="en-US" b="0" i="0" u="none" strike="noStrike" baseline="-25000" dirty="0">
                    <a:solidFill>
                      <a:srgbClr val="292526"/>
                    </a:solidFill>
                    <a:latin typeface="TimesLTStd-Roman"/>
                  </a:rPr>
                  <a:t>IN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 for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MTMI"/>
                  </a:rPr>
                  <a:t>&lt;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0, where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Italic"/>
                  </a:rPr>
                  <a:t>x </a:t>
                </a:r>
                <a:r>
                  <a:rPr lang="en-US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is measure downstream from the location </a:t>
                </a:r>
                <a:r>
                  <a:rPr lang="en-US" b="0" i="1" u="none" strike="noStrike" baseline="0" dirty="0">
                    <a:solidFill>
                      <a:srgbClr val="292526"/>
                    </a:solidFill>
                    <a:latin typeface="TimesLTStd-Roman"/>
                  </a:rPr>
                  <a:t>X</a:t>
                </a:r>
                <a:r>
                  <a:rPr lang="en-US" b="0" i="1" u="none" strike="noStrike" baseline="-25000" dirty="0">
                    <a:solidFill>
                      <a:srgbClr val="292526"/>
                    </a:solidFill>
                    <a:latin typeface="TimesLTStd-Roman"/>
                  </a:rPr>
                  <a:t>HD</a:t>
                </a:r>
                <a:r>
                  <a:rPr lang="en-US" i="1" dirty="0">
                    <a:solidFill>
                      <a:srgbClr val="292526"/>
                    </a:solidFill>
                    <a:latin typeface="TimesLTStd-Italic"/>
                  </a:rPr>
                  <a:t>.</a:t>
                </a:r>
                <a:endParaRPr lang="en-IN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F20232C-9652-B4C3-1373-44E9132EB6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" y="3886200"/>
                <a:ext cx="8550275" cy="1743362"/>
              </a:xfrm>
              <a:prstGeom prst="rect">
                <a:avLst/>
              </a:prstGeom>
              <a:blipFill>
                <a:blip r:embed="rId7"/>
                <a:stretch>
                  <a:fillRect l="-1069" t="-3158" b="-736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A8AFD4CA-2D47-8B6D-1589-F060DD3648FE}"/>
              </a:ext>
            </a:extLst>
          </p:cNvPr>
          <p:cNvSpPr txBox="1"/>
          <p:nvPr/>
        </p:nvSpPr>
        <p:spPr>
          <a:xfrm>
            <a:off x="1004456" y="5707701"/>
            <a:ext cx="6920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This problem was treated for the first time by 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Graetz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in 1883 and is known </a:t>
            </a:r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as the </a:t>
            </a:r>
            <a:r>
              <a:rPr lang="en-IN" sz="2400" b="0" i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400" b="0" i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347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83885A53-4A0A-7C50-29C4-BAD954483431}"/>
                  </a:ext>
                </a:extLst>
              </p:cNvPr>
              <p:cNvSpPr txBox="1"/>
              <p:nvPr/>
            </p:nvSpPr>
            <p:spPr bwMode="auto">
              <a:xfrm>
                <a:off x="2466975" y="3036244"/>
                <a:ext cx="3689350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83885A53-4A0A-7C50-29C4-BAD954483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66975" y="3036244"/>
                <a:ext cx="3689350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8AFD4CA-2D47-8B6D-1589-F060DD3648FE}"/>
                  </a:ext>
                </a:extLst>
              </p:cNvPr>
              <p:cNvSpPr txBox="1"/>
              <p:nvPr/>
            </p:nvSpPr>
            <p:spPr>
              <a:xfrm>
                <a:off x="457200" y="4038600"/>
                <a:ext cx="6920344" cy="1249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l"/>
                <a:r>
                  <a:rPr lang="en-US" sz="2400" b="0" i="0" u="none" strike="noStrike" baseline="0" dirty="0">
                    <a:solidFill>
                      <a:srgbClr val="292526"/>
                    </a:solidFill>
                    <a:latin typeface="TimesLTStd-Roman"/>
                  </a:rPr>
                  <a:t>Define non-dimensional radius and temperature as: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u="none" strike="noStrike" baseline="0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u="none" strike="noStrike" baseline="0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n-US" sz="2400" b="0" i="1" u="none" strike="noStrike" baseline="0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u="none" strike="noStrike" baseline="0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i="0" u="none" strike="noStrike" baseline="0" dirty="0">
                  <a:solidFill>
                    <a:srgbClr val="292526"/>
                  </a:solidFill>
                  <a:latin typeface="TimesLTStd-Roman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8AFD4CA-2D47-8B6D-1589-F060DD364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038600"/>
                <a:ext cx="6920344" cy="1249829"/>
              </a:xfrm>
              <a:prstGeom prst="rect">
                <a:avLst/>
              </a:prstGeom>
              <a:blipFill>
                <a:blip r:embed="rId7"/>
                <a:stretch>
                  <a:fillRect l="-1322" t="-390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590F3198-DBB2-0015-CA35-1D054DE76E1D}"/>
                  </a:ext>
                </a:extLst>
              </p:cNvPr>
              <p:cNvSpPr txBox="1"/>
              <p:nvPr/>
            </p:nvSpPr>
            <p:spPr bwMode="auto">
              <a:xfrm>
                <a:off x="1752600" y="5410200"/>
                <a:ext cx="5762625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590F3198-DBB2-0015-CA35-1D054DE76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5410200"/>
                <a:ext cx="5762625" cy="10785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849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uild="p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590F3198-DBB2-0015-CA35-1D054DE76E1D}"/>
                  </a:ext>
                </a:extLst>
              </p:cNvPr>
              <p:cNvSpPr txBox="1"/>
              <p:nvPr/>
            </p:nvSpPr>
            <p:spPr bwMode="auto">
              <a:xfrm>
                <a:off x="1752600" y="3276600"/>
                <a:ext cx="5762625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590F3198-DBB2-0015-CA35-1D054DE76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276600"/>
                <a:ext cx="5762625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C9C7AA7A-8CB0-C1E4-3EAB-315DDB14D926}"/>
              </a:ext>
            </a:extLst>
          </p:cNvPr>
          <p:cNvSpPr txBox="1"/>
          <p:nvPr/>
        </p:nvSpPr>
        <p:spPr>
          <a:xfrm>
            <a:off x="990600" y="4426803"/>
            <a:ext cx="4613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292526"/>
                </a:solidFill>
                <a:latin typeface="TimesLTStd-Roman"/>
              </a:rPr>
              <a:t>For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high-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Pr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limit fluid case.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1034A1A9-545F-92AE-CB52-9C9D794197E1}"/>
                  </a:ext>
                </a:extLst>
              </p:cNvPr>
              <p:cNvSpPr txBox="1"/>
              <p:nvPr/>
            </p:nvSpPr>
            <p:spPr bwMode="auto">
              <a:xfrm>
                <a:off x="5143168" y="4464179"/>
                <a:ext cx="35052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1034A1A9-545F-92AE-CB52-9C9D79419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3168" y="4464179"/>
                <a:ext cx="3505200" cy="990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547FD06-05AA-3795-0CA3-5C28663E4399}"/>
                  </a:ext>
                </a:extLst>
              </p:cNvPr>
              <p:cNvSpPr txBox="1"/>
              <p:nvPr/>
            </p:nvSpPr>
            <p:spPr bwMode="auto">
              <a:xfrm>
                <a:off x="1704975" y="5398444"/>
                <a:ext cx="6943393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547FD06-05AA-3795-0CA3-5C28663E4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4975" y="5398444"/>
                <a:ext cx="6943393" cy="10785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963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65532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590F3198-DBB2-0015-CA35-1D054DE76E1D}"/>
                  </a:ext>
                </a:extLst>
              </p:cNvPr>
              <p:cNvSpPr txBox="1"/>
              <p:nvPr/>
            </p:nvSpPr>
            <p:spPr bwMode="auto">
              <a:xfrm>
                <a:off x="1752600" y="3276600"/>
                <a:ext cx="5762625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590F3198-DBB2-0015-CA35-1D054DE76E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52600" y="3276600"/>
                <a:ext cx="5762625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C9C7AA7A-8CB0-C1E4-3EAB-315DDB14D926}"/>
              </a:ext>
            </a:extLst>
          </p:cNvPr>
          <p:cNvSpPr txBox="1"/>
          <p:nvPr/>
        </p:nvSpPr>
        <p:spPr>
          <a:xfrm>
            <a:off x="990600" y="4426803"/>
            <a:ext cx="4613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solidFill>
                  <a:srgbClr val="292526"/>
                </a:solidFill>
                <a:latin typeface="TimesLTStd-Roman"/>
              </a:rPr>
              <a:t>For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high-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Pr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limit fluid case.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1034A1A9-545F-92AE-CB52-9C9D794197E1}"/>
                  </a:ext>
                </a:extLst>
              </p:cNvPr>
              <p:cNvSpPr txBox="1"/>
              <p:nvPr/>
            </p:nvSpPr>
            <p:spPr bwMode="auto">
              <a:xfrm>
                <a:off x="5143168" y="4464179"/>
                <a:ext cx="3505200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1034A1A9-545F-92AE-CB52-9C9D794197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43168" y="4464179"/>
                <a:ext cx="3505200" cy="9906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547FD06-05AA-3795-0CA3-5C28663E4399}"/>
                  </a:ext>
                </a:extLst>
              </p:cNvPr>
              <p:cNvSpPr txBox="1"/>
              <p:nvPr/>
            </p:nvSpPr>
            <p:spPr bwMode="auto">
              <a:xfrm>
                <a:off x="1704975" y="5398444"/>
                <a:ext cx="6943393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547FD06-05AA-3795-0CA3-5C28663E4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4975" y="5398444"/>
                <a:ext cx="6943393" cy="10785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9633B25A-86EC-A366-3F6B-89F72DAD0599}"/>
              </a:ext>
            </a:extLst>
          </p:cNvPr>
          <p:cNvSpPr txBox="1"/>
          <p:nvPr/>
        </p:nvSpPr>
        <p:spPr>
          <a:xfrm>
            <a:off x="7603878" y="2133600"/>
            <a:ext cx="320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20232B1-81E2-D1AE-856E-801061C44B19}"/>
              </a:ext>
            </a:extLst>
          </p:cNvPr>
          <p:cNvGrpSpPr/>
          <p:nvPr/>
        </p:nvGrpSpPr>
        <p:grpSpPr>
          <a:xfrm>
            <a:off x="990600" y="1295400"/>
            <a:ext cx="7772400" cy="952839"/>
            <a:chOff x="990600" y="1295400"/>
            <a:chExt cx="7772400" cy="95283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5AE5674-2794-2C57-41AE-674696B3551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55A821FC-E543-CAAC-E5C7-60A82070F8BA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388A82B-FC76-5D24-9944-D4B690453AD0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7584A17F-2167-E2EA-8ACE-AD8EFA8EBF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6600" y="1546096"/>
            <a:ext cx="1428949" cy="107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32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2" grpId="0"/>
      <p:bldP spid="3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547FD06-05AA-3795-0CA3-5C28663E4399}"/>
                  </a:ext>
                </a:extLst>
              </p:cNvPr>
              <p:cNvSpPr txBox="1"/>
              <p:nvPr/>
            </p:nvSpPr>
            <p:spPr bwMode="auto">
              <a:xfrm>
                <a:off x="1704975" y="3048000"/>
                <a:ext cx="5762625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𝑂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547FD06-05AA-3795-0CA3-5C28663E43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04975" y="3048000"/>
                <a:ext cx="5762625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7B67E05F-7B86-B6B9-9DF6-0C6F7C8B19EF}"/>
                  </a:ext>
                </a:extLst>
              </p:cNvPr>
              <p:cNvSpPr txBox="1"/>
              <p:nvPr/>
            </p:nvSpPr>
            <p:spPr bwMode="auto">
              <a:xfrm>
                <a:off x="1781175" y="4191000"/>
                <a:ext cx="5762625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2">
                <a:extLst>
                  <a:ext uri="{FF2B5EF4-FFF2-40B4-BE49-F238E27FC236}">
                    <a16:creationId xmlns:a16="http://schemas.microsoft.com/office/drawing/2014/main" id="{7B67E05F-7B86-B6B9-9DF6-0C6F7C8B19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1175" y="4191000"/>
                <a:ext cx="5762625" cy="10785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77BE3049-A73E-CE6E-DC89-941C5D098329}"/>
                  </a:ext>
                </a:extLst>
              </p:cNvPr>
              <p:cNvSpPr txBox="1"/>
              <p:nvPr/>
            </p:nvSpPr>
            <p:spPr bwMode="auto">
              <a:xfrm>
                <a:off x="1497734" y="5180170"/>
                <a:ext cx="6372225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77BE3049-A73E-CE6E-DC89-941C5D098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7734" y="5180170"/>
                <a:ext cx="6372225" cy="10785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D4392CA3-2C24-2DC2-753B-4DC711715772}"/>
              </a:ext>
            </a:extLst>
          </p:cNvPr>
          <p:cNvGrpSpPr/>
          <p:nvPr/>
        </p:nvGrpSpPr>
        <p:grpSpPr>
          <a:xfrm>
            <a:off x="990600" y="1295400"/>
            <a:ext cx="7772400" cy="952839"/>
            <a:chOff x="990600" y="1295400"/>
            <a:chExt cx="7772400" cy="952839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9F87113-19AE-0953-A99B-94D7381327B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DEDCA79-AA20-2A89-46C0-8EAA8E57100B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1D8180-D817-8B2F-EBB0-90300116B8B0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76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77BE3049-A73E-CE6E-DC89-941C5D098329}"/>
                  </a:ext>
                </a:extLst>
              </p:cNvPr>
              <p:cNvSpPr txBox="1"/>
              <p:nvPr/>
            </p:nvSpPr>
            <p:spPr bwMode="auto">
              <a:xfrm>
                <a:off x="1497734" y="3276600"/>
                <a:ext cx="6372225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𝑃𝑟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𝑅𝑒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77BE3049-A73E-CE6E-DC89-941C5D0983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7734" y="3276600"/>
                <a:ext cx="6372225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847EF5-21EC-ED70-B312-DC022B98CD74}"/>
                  </a:ext>
                </a:extLst>
              </p:cNvPr>
              <p:cNvSpPr txBox="1"/>
              <p:nvPr/>
            </p:nvSpPr>
            <p:spPr>
              <a:xfrm>
                <a:off x="533400" y="4343400"/>
                <a:ext cx="8686800" cy="690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Define non-dimensional </a:t>
                </a:r>
                <a:r>
                  <a:rPr lang="en-US" i="1" dirty="0"/>
                  <a:t>x</a:t>
                </a:r>
                <a:r>
                  <a:rPr lang="en-US" dirty="0"/>
                  <a:t> as: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type m:val="skw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𝑃𝑟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𝑅𝑒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A847EF5-21EC-ED70-B312-DC022B98C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343400"/>
                <a:ext cx="8686800" cy="690317"/>
              </a:xfrm>
              <a:prstGeom prst="rect">
                <a:avLst/>
              </a:prstGeom>
              <a:blipFill>
                <a:blip r:embed="rId7"/>
                <a:stretch>
                  <a:fillRect l="-1123" b="-8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22A6271-95F6-B135-7633-B37A64B66ED8}"/>
                  </a:ext>
                </a:extLst>
              </p:cNvPr>
              <p:cNvSpPr txBox="1"/>
              <p:nvPr/>
            </p:nvSpPr>
            <p:spPr bwMode="auto">
              <a:xfrm>
                <a:off x="899601" y="5400219"/>
                <a:ext cx="5058210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sSubSup>
                          <m:sSubSup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22A6271-95F6-B135-7633-B37A64B66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9601" y="5400219"/>
                <a:ext cx="5058210" cy="107855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B9649103-8386-E56A-A443-B73B54D4BA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1201" y="5109185"/>
            <a:ext cx="2784831" cy="156222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66AF933-17DD-123C-DA91-6BE0CBF0A8FC}"/>
              </a:ext>
            </a:extLst>
          </p:cNvPr>
          <p:cNvGrpSpPr/>
          <p:nvPr/>
        </p:nvGrpSpPr>
        <p:grpSpPr>
          <a:xfrm>
            <a:off x="990600" y="1295400"/>
            <a:ext cx="7772400" cy="952839"/>
            <a:chOff x="990600" y="1295400"/>
            <a:chExt cx="7772400" cy="952839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ED4074B-536F-EF9B-3CF4-66E05B47A7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224F591-71FA-F746-0B43-4E528EF49116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271DD2F-BAFD-BA6D-C2F6-D5EA8BD3DA78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647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371600"/>
            <a:ext cx="9144000" cy="1803729"/>
            <a:chOff x="76200" y="3962400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62400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200" y="41910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11275" y="4800600"/>
              <a:ext cx="5934075" cy="596910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22A6271-95F6-B135-7633-B37A64B66ED8}"/>
                  </a:ext>
                </a:extLst>
              </p:cNvPr>
              <p:cNvSpPr txBox="1"/>
              <p:nvPr/>
            </p:nvSpPr>
            <p:spPr bwMode="auto">
              <a:xfrm>
                <a:off x="609600" y="3569644"/>
                <a:ext cx="5058210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22A6271-95F6-B135-7633-B37A64B66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569644"/>
                <a:ext cx="5058210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Picture 33">
            <a:extLst>
              <a:ext uri="{FF2B5EF4-FFF2-40B4-BE49-F238E27FC236}">
                <a16:creationId xmlns:a16="http://schemas.microsoft.com/office/drawing/2014/main" id="{B9649103-8386-E56A-A443-B73B54D4BA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3466978"/>
            <a:ext cx="2784831" cy="156222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B6689EC-4F3D-27B8-736B-E5B610BE943D}"/>
              </a:ext>
            </a:extLst>
          </p:cNvPr>
          <p:cNvSpPr txBox="1"/>
          <p:nvPr/>
        </p:nvSpPr>
        <p:spPr>
          <a:xfrm>
            <a:off x="396875" y="5048071"/>
            <a:ext cx="86106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chemeClr val="accent2"/>
                </a:solidFill>
                <a:latin typeface="TimesLTStd-Roman"/>
              </a:rPr>
              <a:t>This energy equation is linear and homogeneous</a:t>
            </a:r>
            <a:r>
              <a:rPr lang="en-US" dirty="0">
                <a:solidFill>
                  <a:schemeClr val="accent2"/>
                </a:solidFill>
                <a:latin typeface="TimesLTStd-Roman"/>
              </a:rPr>
              <a:t>!!!</a:t>
            </a:r>
            <a:endParaRPr lang="en-US" sz="2400" b="0" i="0" u="none" strike="noStrike" baseline="0" dirty="0">
              <a:solidFill>
                <a:schemeClr val="accent2"/>
              </a:solidFill>
              <a:latin typeface="TimesLTStd-Roman"/>
            </a:endParaRPr>
          </a:p>
          <a:p>
            <a:pPr algn="l"/>
            <a:endParaRPr lang="en-US" sz="2400" b="0" i="0" u="none" strike="noStrike" baseline="0" dirty="0">
              <a:solidFill>
                <a:srgbClr val="292526"/>
              </a:solidFill>
              <a:latin typeface="TimesLTStd-Roman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Separation of variables is achieved by assuming a product solution for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</a:t>
            </a:r>
            <a:r>
              <a:rPr lang="en-US" dirty="0">
                <a:solidFill>
                  <a:srgbClr val="292526"/>
                </a:solidFill>
                <a:latin typeface="TimesLTStd-Roman"/>
                <a:sym typeface="Symbol" panose="05050102010706020507" pitchFamily="18" charset="2"/>
              </a:rPr>
              <a:t>.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2083D4-5F9D-7F89-F9FE-ACEC8DCEBBED}"/>
              </a:ext>
            </a:extLst>
          </p:cNvPr>
          <p:cNvGrpSpPr/>
          <p:nvPr/>
        </p:nvGrpSpPr>
        <p:grpSpPr>
          <a:xfrm>
            <a:off x="990600" y="1295400"/>
            <a:ext cx="7772400" cy="952839"/>
            <a:chOff x="990600" y="1295400"/>
            <a:chExt cx="7772400" cy="95283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E530EB4-5F3E-A870-FFE1-3392E0B632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40E2C53-E4C0-6B09-0B0B-47B059C5A0FE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726C34A-28B7-2B81-257A-714288638CAA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89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2954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22A6271-95F6-B135-7633-B37A64B66ED8}"/>
                  </a:ext>
                </a:extLst>
              </p:cNvPr>
              <p:cNvSpPr txBox="1"/>
              <p:nvPr/>
            </p:nvSpPr>
            <p:spPr bwMode="auto">
              <a:xfrm>
                <a:off x="228600" y="3124200"/>
                <a:ext cx="5058210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num>
                              <m:den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1" name="Object 2">
                <a:extLst>
                  <a:ext uri="{FF2B5EF4-FFF2-40B4-BE49-F238E27FC236}">
                    <a16:creationId xmlns:a16="http://schemas.microsoft.com/office/drawing/2014/main" id="{E22A6271-95F6-B135-7633-B37A64B66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3124200"/>
                <a:ext cx="5058210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7F20D6A-7F51-F10B-FEEE-D8DB623F9F46}"/>
                  </a:ext>
                </a:extLst>
              </p:cNvPr>
              <p:cNvSpPr txBox="1"/>
              <p:nvPr/>
            </p:nvSpPr>
            <p:spPr>
              <a:xfrm>
                <a:off x="4800600" y="3593068"/>
                <a:ext cx="381681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𝐿𝑒𝑡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d>
                        <m:dPr>
                          <m:ctrlPr>
                            <a:rPr lang="en-I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7F20D6A-7F51-F10B-FEEE-D8DB623F9F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3593068"/>
                <a:ext cx="3816814" cy="369332"/>
              </a:xfrm>
              <a:prstGeom prst="rect">
                <a:avLst/>
              </a:prstGeom>
              <a:blipFill>
                <a:blip r:embed="rId7"/>
                <a:stretch>
                  <a:fillRect l="-1438" b="-98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DF5C33BD-5919-C81E-283A-DC3F082B2805}"/>
                  </a:ext>
                </a:extLst>
              </p:cNvPr>
              <p:cNvSpPr txBox="1"/>
              <p:nvPr/>
            </p:nvSpPr>
            <p:spPr bwMode="auto">
              <a:xfrm>
                <a:off x="1571190" y="4038600"/>
                <a:ext cx="5058210" cy="77754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num>
                              <m:den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29" name="Object 2">
                <a:extLst>
                  <a:ext uri="{FF2B5EF4-FFF2-40B4-BE49-F238E27FC236}">
                    <a16:creationId xmlns:a16="http://schemas.microsoft.com/office/drawing/2014/main" id="{DF5C33BD-5919-C81E-283A-DC3F082B28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1190" y="4038600"/>
                <a:ext cx="5058210" cy="77754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5A0180B3-75AD-4504-ED35-E73174B4AF9B}"/>
                  </a:ext>
                </a:extLst>
              </p:cNvPr>
              <p:cNvSpPr txBox="1"/>
              <p:nvPr/>
            </p:nvSpPr>
            <p:spPr bwMode="auto">
              <a:xfrm>
                <a:off x="380337" y="4950281"/>
                <a:ext cx="4191663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 algn="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num>
                              <m:den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2" name="Object 2">
                <a:extLst>
                  <a:ext uri="{FF2B5EF4-FFF2-40B4-BE49-F238E27FC236}">
                    <a16:creationId xmlns:a16="http://schemas.microsoft.com/office/drawing/2014/main" id="{5A0180B3-75AD-4504-ED35-E73174B4A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337" y="4950281"/>
                <a:ext cx="4191663" cy="7802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43507AD-7CE4-8DEB-7C49-B25DA536F458}"/>
                  </a:ext>
                </a:extLst>
              </p:cNvPr>
              <p:cNvSpPr txBox="1"/>
              <p:nvPr/>
            </p:nvSpPr>
            <p:spPr bwMode="auto">
              <a:xfrm>
                <a:off x="4585494" y="4853406"/>
                <a:ext cx="4191663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 algn="r"/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den>
                    </m:f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sSup>
                                  <m:sSup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e>
                                  <m:sup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sup>
                            </m:sSup>
                          </m:e>
                        </m:d>
                      </m:den>
                    </m:f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𝑑𝑅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3" name="Object 2">
                <a:extLst>
                  <a:ext uri="{FF2B5EF4-FFF2-40B4-BE49-F238E27FC236}">
                    <a16:creationId xmlns:a16="http://schemas.microsoft.com/office/drawing/2014/main" id="{243507AD-7CE4-8DEB-7C49-B25DA536F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85494" y="4853406"/>
                <a:ext cx="4191663" cy="7802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2">
                <a:extLst>
                  <a:ext uri="{FF2B5EF4-FFF2-40B4-BE49-F238E27FC236}">
                    <a16:creationId xmlns:a16="http://schemas.microsoft.com/office/drawing/2014/main" id="{68E703DB-331F-DECA-D003-1106712D3DAF}"/>
                  </a:ext>
                </a:extLst>
              </p:cNvPr>
              <p:cNvSpPr txBox="1"/>
              <p:nvPr/>
            </p:nvSpPr>
            <p:spPr bwMode="auto">
              <a:xfrm>
                <a:off x="2514600" y="5784908"/>
                <a:ext cx="5334000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 algn="r"/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den>
                    </m:f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den>
                    </m:f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𝑑𝑅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IN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4" name="Object 2">
                <a:extLst>
                  <a:ext uri="{FF2B5EF4-FFF2-40B4-BE49-F238E27FC236}">
                    <a16:creationId xmlns:a16="http://schemas.microsoft.com/office/drawing/2014/main" id="{68E703DB-331F-DECA-D003-1106712D3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5784908"/>
                <a:ext cx="5334000" cy="7802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394D11A8-9CB1-95D6-9C37-3E7CF227777D}"/>
              </a:ext>
            </a:extLst>
          </p:cNvPr>
          <p:cNvSpPr txBox="1"/>
          <p:nvPr/>
        </p:nvSpPr>
        <p:spPr>
          <a:xfrm>
            <a:off x="685800" y="6019800"/>
            <a:ext cx="16490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Possible  </a:t>
            </a:r>
            <a:r>
              <a:rPr lang="en-US" i="1" dirty="0" err="1"/>
              <a:t>iff</a:t>
            </a:r>
            <a:endParaRPr lang="en-IN" i="1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3930520-A218-A15B-189A-4244350580C0}"/>
              </a:ext>
            </a:extLst>
          </p:cNvPr>
          <p:cNvGrpSpPr/>
          <p:nvPr/>
        </p:nvGrpSpPr>
        <p:grpSpPr>
          <a:xfrm>
            <a:off x="990600" y="1295400"/>
            <a:ext cx="7772400" cy="952839"/>
            <a:chOff x="990600" y="1295400"/>
            <a:chExt cx="7772400" cy="952839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16185023-BB9A-7394-B689-F971E1D0EB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C91A1CD-D39B-5E44-1673-1CAF42B12D0A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89E5C3-1A35-7B5A-CC6B-45212EBE00CF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521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9" grpId="0"/>
      <p:bldP spid="32" grpId="0"/>
      <p:bldP spid="33" grpId="0"/>
      <p:bldP spid="34" grpId="0"/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168071"/>
            <a:ext cx="9144000" cy="1803729"/>
            <a:chOff x="76200" y="4012542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4012542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2">
                <a:extLst>
                  <a:ext uri="{FF2B5EF4-FFF2-40B4-BE49-F238E27FC236}">
                    <a16:creationId xmlns:a16="http://schemas.microsoft.com/office/drawing/2014/main" id="{68E703DB-331F-DECA-D003-1106712D3DAF}"/>
                  </a:ext>
                </a:extLst>
              </p:cNvPr>
              <p:cNvSpPr txBox="1"/>
              <p:nvPr/>
            </p:nvSpPr>
            <p:spPr bwMode="auto">
              <a:xfrm>
                <a:off x="1600200" y="2971800"/>
                <a:ext cx="4511675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 algn="r"/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den>
                    </m:f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  <m: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e>
                        </m:d>
                      </m:den>
                    </m:f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  <m:d>
                      <m:dPr>
                        <m:begChr m:val="{"/>
                        <m:endChr m:val="}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  <m:f>
                              <m:f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𝑑𝑅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4" name="Object 2">
                <a:extLst>
                  <a:ext uri="{FF2B5EF4-FFF2-40B4-BE49-F238E27FC236}">
                    <a16:creationId xmlns:a16="http://schemas.microsoft.com/office/drawing/2014/main" id="{68E703DB-331F-DECA-D003-1106712D3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2971800"/>
                <a:ext cx="4511675" cy="7802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4AC88AB3-502D-8A93-391B-F770E2B83E89}"/>
                  </a:ext>
                </a:extLst>
              </p:cNvPr>
              <p:cNvSpPr txBox="1"/>
              <p:nvPr/>
            </p:nvSpPr>
            <p:spPr bwMode="auto">
              <a:xfrm>
                <a:off x="609600" y="3810000"/>
                <a:ext cx="2453612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 algn="r"/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4AC88AB3-502D-8A93-391B-F770E2B83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3810000"/>
                <a:ext cx="2453612" cy="7802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A08F5746-23BE-A1A8-B6BC-201D025A2F24}"/>
                  </a:ext>
                </a:extLst>
              </p:cNvPr>
              <p:cNvSpPr txBox="1"/>
              <p:nvPr/>
            </p:nvSpPr>
            <p:spPr bwMode="auto">
              <a:xfrm>
                <a:off x="3336925" y="3733800"/>
                <a:ext cx="4511675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𝑑𝑅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A08F5746-23BE-A1A8-B6BC-201D025A2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36925" y="3733800"/>
                <a:ext cx="4511675" cy="7802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CD5E41E9-8AF5-561B-8467-FCB94731CCB0}"/>
              </a:ext>
            </a:extLst>
          </p:cNvPr>
          <p:cNvSpPr txBox="1"/>
          <p:nvPr/>
        </p:nvSpPr>
        <p:spPr>
          <a:xfrm>
            <a:off x="381000" y="4823532"/>
            <a:ext cx="8763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The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Roman"/>
              </a:rPr>
              <a:t>X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equation admits solutions of the type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 X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MTSY"/>
              </a:rPr>
              <a:t>=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C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exp(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MTSY"/>
              </a:rPr>
              <a:t>−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2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λ</a:t>
            </a:r>
            <a:r>
              <a:rPr lang="en-US" b="0" i="0" u="none" strike="noStrike" baseline="30000" dirty="0">
                <a:solidFill>
                  <a:srgbClr val="292526"/>
                </a:solidFill>
                <a:latin typeface="TimesLTStd-Roman"/>
              </a:rPr>
              <a:t>2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*), where both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C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and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MTMI"/>
              </a:rPr>
              <a:t>λ</a:t>
            </a:r>
            <a:r>
              <a:rPr lang="en-US" b="0" i="0" u="none" strike="noStrike" baseline="30000" dirty="0">
                <a:solidFill>
                  <a:srgbClr val="292526"/>
                </a:solidFill>
                <a:latin typeface="TimesLTStd-Roman"/>
              </a:rPr>
              <a:t>2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 are arbitrary constants. </a:t>
            </a:r>
          </a:p>
          <a:p>
            <a:pPr algn="l"/>
            <a:r>
              <a:rPr lang="en-US" dirty="0">
                <a:solidFill>
                  <a:schemeClr val="accent2"/>
                </a:solidFill>
                <a:latin typeface="TimesLTStd-Roman"/>
              </a:rPr>
              <a:t>T</a:t>
            </a:r>
            <a:r>
              <a:rPr lang="en-US" b="0" i="0" u="none" strike="noStrike" baseline="0" dirty="0">
                <a:solidFill>
                  <a:schemeClr val="accent2"/>
                </a:solidFill>
                <a:latin typeface="TimesLTStd-Roman"/>
              </a:rPr>
              <a:t>he </a:t>
            </a:r>
            <a:r>
              <a:rPr lang="en-US" b="0" i="1" u="none" strike="noStrike" baseline="0" dirty="0">
                <a:solidFill>
                  <a:schemeClr val="accent2"/>
                </a:solidFill>
                <a:latin typeface="TimesLTStd-Roman"/>
                <a:sym typeface="Symbol" panose="05050102010706020507" pitchFamily="18" charset="2"/>
              </a:rPr>
              <a:t> </a:t>
            </a:r>
            <a:r>
              <a:rPr lang="en-US" b="0" i="0" u="none" strike="noStrike" baseline="0" dirty="0">
                <a:solidFill>
                  <a:schemeClr val="accent2"/>
                </a:solidFill>
                <a:latin typeface="TimesLTStd-Roman"/>
              </a:rPr>
              <a:t>solution satisfying the </a:t>
            </a:r>
            <a:r>
              <a:rPr lang="en-US" b="0" i="1" u="none" strike="noStrike" baseline="0" dirty="0">
                <a:solidFill>
                  <a:schemeClr val="accent2"/>
                </a:solidFill>
                <a:latin typeface="TimesLTStd-Italic"/>
              </a:rPr>
              <a:t>r</a:t>
            </a:r>
            <a:r>
              <a:rPr lang="en-US" b="0" i="0" u="none" strike="noStrike" baseline="0" dirty="0">
                <a:solidFill>
                  <a:schemeClr val="accent2"/>
                </a:solidFill>
                <a:latin typeface="TimesLTStd-Roman"/>
              </a:rPr>
              <a:t>* </a:t>
            </a:r>
            <a:r>
              <a:rPr lang="en-US" b="0" i="0" u="none" strike="noStrike" baseline="0" dirty="0">
                <a:solidFill>
                  <a:schemeClr val="accent2"/>
                </a:solidFill>
                <a:latin typeface="MTSY"/>
              </a:rPr>
              <a:t>= </a:t>
            </a:r>
            <a:r>
              <a:rPr lang="en-US" b="0" i="0" u="none" strike="noStrike" baseline="0" dirty="0">
                <a:solidFill>
                  <a:schemeClr val="accent2"/>
                </a:solidFill>
                <a:latin typeface="TimesLTStd-Roman"/>
              </a:rPr>
              <a:t>0,1 boundary conditions is known as the </a:t>
            </a:r>
            <a:r>
              <a:rPr lang="en-US" b="0" i="1" u="none" strike="noStrike" baseline="0" dirty="0">
                <a:solidFill>
                  <a:schemeClr val="accent2"/>
                </a:solidFill>
                <a:latin typeface="TimesLTStd-Italic"/>
              </a:rPr>
              <a:t>Graetz series</a:t>
            </a:r>
            <a:endParaRPr lang="en-IN" dirty="0">
              <a:solidFill>
                <a:schemeClr val="accent2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39A54EC-D9BA-8296-F432-7FB7F3EC353E}"/>
              </a:ext>
            </a:extLst>
          </p:cNvPr>
          <p:cNvGrpSpPr/>
          <p:nvPr/>
        </p:nvGrpSpPr>
        <p:grpSpPr>
          <a:xfrm>
            <a:off x="914400" y="1028361"/>
            <a:ext cx="7772400" cy="952839"/>
            <a:chOff x="990600" y="1295400"/>
            <a:chExt cx="7772400" cy="95283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A52397BB-166C-9976-E89C-A028BCCCD95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992AF3C-8C6A-07D6-92A6-D8EDC9C3532B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12900A-0CB8-BE0F-1B7C-F957F4BC8DB6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177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6" grpId="0"/>
      <p:bldP spid="38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168071"/>
            <a:ext cx="9144000" cy="1803729"/>
            <a:chOff x="76200" y="4012542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4012542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4AC88AB3-502D-8A93-391B-F770E2B83E89}"/>
                  </a:ext>
                </a:extLst>
              </p:cNvPr>
              <p:cNvSpPr txBox="1"/>
              <p:nvPr/>
            </p:nvSpPr>
            <p:spPr bwMode="auto">
              <a:xfrm>
                <a:off x="2270788" y="3048000"/>
                <a:ext cx="2453612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 algn="r"/>
                <a14:m>
                  <m:oMath xmlns:m="http://schemas.openxmlformats.org/officeDocument/2006/math"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=0   </m:t>
                    </m:r>
                  </m:oMath>
                </a14:m>
                <a:r>
                  <a:rPr lang="en-IN" dirty="0"/>
                  <a:t>    </a:t>
                </a:r>
              </a:p>
            </p:txBody>
          </p:sp>
        </mc:Choice>
        <mc:Fallback xmlns="">
          <p:sp>
            <p:nvSpPr>
              <p:cNvPr id="30" name="Object 2">
                <a:extLst>
                  <a:ext uri="{FF2B5EF4-FFF2-40B4-BE49-F238E27FC236}">
                    <a16:creationId xmlns:a16="http://schemas.microsoft.com/office/drawing/2014/main" id="{4AC88AB3-502D-8A93-391B-F770E2B83E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70788" y="3048000"/>
                <a:ext cx="2453612" cy="7802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AD485F3-41CE-FCEC-8DEC-4D9C10264E00}"/>
                  </a:ext>
                </a:extLst>
              </p:cNvPr>
              <p:cNvSpPr txBox="1"/>
              <p:nvPr/>
            </p:nvSpPr>
            <p:spPr>
              <a:xfrm>
                <a:off x="2629813" y="4222250"/>
                <a:ext cx="2170787" cy="4259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AD485F3-41CE-FCEC-8DEC-4D9C10264E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9813" y="4222250"/>
                <a:ext cx="2170787" cy="4259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937AF082-24C5-5C76-E4D0-61F8DACD4B2E}"/>
              </a:ext>
            </a:extLst>
          </p:cNvPr>
          <p:cNvGrpSpPr/>
          <p:nvPr/>
        </p:nvGrpSpPr>
        <p:grpSpPr>
          <a:xfrm>
            <a:off x="990600" y="1066800"/>
            <a:ext cx="7772400" cy="952839"/>
            <a:chOff x="990600" y="1295400"/>
            <a:chExt cx="7772400" cy="952839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B4A02984-F49D-05D5-A185-21286D1456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02536C2E-2FD6-90CF-42A5-376E412EAD55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82997FC-EF5A-702A-C8FC-50968F55BB97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6520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168071"/>
            <a:ext cx="9144000" cy="1803729"/>
            <a:chOff x="76200" y="4012542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4012542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A08F5746-23BE-A1A8-B6BC-201D025A2F24}"/>
                  </a:ext>
                </a:extLst>
              </p:cNvPr>
              <p:cNvSpPr txBox="1"/>
              <p:nvPr/>
            </p:nvSpPr>
            <p:spPr bwMode="auto">
              <a:xfrm>
                <a:off x="1812925" y="2971800"/>
                <a:ext cx="4511675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𝑑𝑅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bSup>
                            <m:sSub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A08F5746-23BE-A1A8-B6BC-201D025A2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2925" y="2971800"/>
                <a:ext cx="4511675" cy="7802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CD5E41E9-8AF5-561B-8467-FCB94731CCB0}"/>
              </a:ext>
            </a:extLst>
          </p:cNvPr>
          <p:cNvSpPr txBox="1"/>
          <p:nvPr/>
        </p:nvSpPr>
        <p:spPr>
          <a:xfrm>
            <a:off x="228600" y="3810000"/>
            <a:ext cx="8763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The </a:t>
            </a:r>
            <a:r>
              <a:rPr lang="en-US" b="0" i="1" u="none" strike="noStrike" baseline="0" dirty="0">
                <a:solidFill>
                  <a:srgbClr val="292526"/>
                </a:solidFill>
                <a:latin typeface="TimesLTStd-Italic"/>
              </a:rPr>
              <a:t>R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equation is of the Sturm–Liouville type and its solution is obtainable as infinite series of special</a:t>
            </a:r>
            <a:r>
              <a:rPr lang="en-US" b="0" i="0" u="none" strike="noStrike" dirty="0">
                <a:solidFill>
                  <a:srgbClr val="292526"/>
                </a:solidFill>
                <a:latin typeface="TimesLTStd-Roman"/>
              </a:rPr>
              <a:t> </a:t>
            </a:r>
            <a:r>
              <a:rPr lang="en-US" b="0" i="0" u="none" strike="noStrike" baseline="0" dirty="0">
                <a:solidFill>
                  <a:srgbClr val="292526"/>
                </a:solidFill>
                <a:latin typeface="TimesLTStd-Roman"/>
              </a:rPr>
              <a:t>functions.</a:t>
            </a:r>
          </a:p>
          <a:p>
            <a:r>
              <a:rPr lang="en-US" dirty="0"/>
              <a:t>The above ordinary differential equation for </a:t>
            </a:r>
            <a:r>
              <a:rPr lang="en-US" i="1" dirty="0"/>
              <a:t>R(r</a:t>
            </a:r>
            <a:r>
              <a:rPr lang="en-US" i="1" baseline="-25000" dirty="0"/>
              <a:t>*</a:t>
            </a:r>
            <a:r>
              <a:rPr lang="en-US" i="1" dirty="0"/>
              <a:t>)</a:t>
            </a:r>
            <a:r>
              <a:rPr lang="en-US" dirty="0"/>
              <a:t> can be solved by applying the following transformations to both the dependent and the independent variables.</a:t>
            </a:r>
            <a:endParaRPr lang="en-US" b="0" i="0" u="none" strike="noStrike" baseline="0" dirty="0">
              <a:solidFill>
                <a:srgbClr val="292526"/>
              </a:solidFill>
              <a:latin typeface="TimesLTStd-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A452102-389B-9D6A-AA3F-3940EE3FAAA4}"/>
                  </a:ext>
                </a:extLst>
              </p:cNvPr>
              <p:cNvSpPr txBox="1"/>
              <p:nvPr/>
            </p:nvSpPr>
            <p:spPr>
              <a:xfrm>
                <a:off x="3448206" y="5650468"/>
                <a:ext cx="10528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A452102-389B-9D6A-AA3F-3940EE3FAA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206" y="5650468"/>
                <a:ext cx="1052852" cy="369332"/>
              </a:xfrm>
              <a:prstGeom prst="rect">
                <a:avLst/>
              </a:prstGeom>
              <a:blipFill>
                <a:blip r:embed="rId8"/>
                <a:stretch>
                  <a:fillRect l="-9884" r="-581" b="-344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D95AA4B-3818-2827-D46C-BA62784FE323}"/>
                  </a:ext>
                </a:extLst>
              </p:cNvPr>
              <p:cNvSpPr txBox="1"/>
              <p:nvPr/>
            </p:nvSpPr>
            <p:spPr>
              <a:xfrm>
                <a:off x="5038306" y="5410200"/>
                <a:ext cx="2498633" cy="613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D95AA4B-3818-2827-D46C-BA62784FE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8306" y="5410200"/>
                <a:ext cx="2498633" cy="6134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2C71FD66-3E09-D8E4-63CF-DCECBAB1319B}"/>
              </a:ext>
            </a:extLst>
          </p:cNvPr>
          <p:cNvSpPr txBox="1"/>
          <p:nvPr/>
        </p:nvSpPr>
        <p:spPr>
          <a:xfrm>
            <a:off x="576758" y="6091725"/>
            <a:ext cx="7848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leads to another differential equation for </a:t>
            </a:r>
            <a:r>
              <a:rPr lang="en-US" dirty="0">
                <a:sym typeface="Symbol" panose="05050102010706020507" pitchFamily="18" charset="2"/>
              </a:rPr>
              <a:t> </a:t>
            </a:r>
            <a:r>
              <a:rPr lang="en-US" dirty="0"/>
              <a:t>(</a:t>
            </a:r>
            <a:r>
              <a:rPr lang="en-US" dirty="0">
                <a:sym typeface="Symbol" panose="05050102010706020507" pitchFamily="18" charset="2"/>
              </a:rPr>
              <a:t></a:t>
            </a:r>
            <a:r>
              <a:rPr lang="en-US" dirty="0"/>
              <a:t>).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E6BD38-6CCE-7EEB-8B50-EB8AA12D0CEC}"/>
              </a:ext>
            </a:extLst>
          </p:cNvPr>
          <p:cNvGrpSpPr/>
          <p:nvPr/>
        </p:nvGrpSpPr>
        <p:grpSpPr>
          <a:xfrm>
            <a:off x="990600" y="1066800"/>
            <a:ext cx="7772400" cy="952839"/>
            <a:chOff x="990600" y="1295400"/>
            <a:chExt cx="7772400" cy="95283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A668696-72B8-AF50-702C-67BD766EFB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8FE40E1-393E-6FBB-41AC-7E17B8886583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0794E8E-950C-3ACE-3CFA-DC0055955078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632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 build="p"/>
      <p:bldP spid="33" grpId="0"/>
      <p:bldP spid="34" grpId="0"/>
      <p:bldP spid="3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168071"/>
            <a:ext cx="9144000" cy="1803729"/>
            <a:chOff x="76200" y="4012542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4012542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A08F5746-23BE-A1A8-B6BC-201D025A2F24}"/>
                  </a:ext>
                </a:extLst>
              </p:cNvPr>
              <p:cNvSpPr txBox="1"/>
              <p:nvPr/>
            </p:nvSpPr>
            <p:spPr bwMode="auto">
              <a:xfrm>
                <a:off x="1812925" y="2971800"/>
                <a:ext cx="4511675" cy="7802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d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6" name="Object 2">
                <a:extLst>
                  <a:ext uri="{FF2B5EF4-FFF2-40B4-BE49-F238E27FC236}">
                    <a16:creationId xmlns:a16="http://schemas.microsoft.com/office/drawing/2014/main" id="{A08F5746-23BE-A1A8-B6BC-201D025A2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2925" y="2971800"/>
                <a:ext cx="4511675" cy="7802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B6F2B5DD-C8F7-1208-E932-C8E5A8D94EFF}"/>
              </a:ext>
            </a:extLst>
          </p:cNvPr>
          <p:cNvSpPr txBox="1"/>
          <p:nvPr/>
        </p:nvSpPr>
        <p:spPr>
          <a:xfrm>
            <a:off x="304800" y="3802862"/>
            <a:ext cx="88392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This is known as </a:t>
            </a:r>
            <a:r>
              <a:rPr lang="en-US" dirty="0" err="1"/>
              <a:t>Kummer’s</a:t>
            </a:r>
            <a:r>
              <a:rPr lang="en-US" dirty="0"/>
              <a:t> equation. </a:t>
            </a:r>
          </a:p>
          <a:p>
            <a:r>
              <a:rPr lang="en-US" dirty="0"/>
              <a:t>It has two linearly independent solutions, but only one is bounded at </a:t>
            </a:r>
            <a:r>
              <a:rPr lang="en-US" i="1" dirty="0">
                <a:sym typeface="Symbol" panose="05050102010706020507" pitchFamily="18" charset="2"/>
              </a:rPr>
              <a:t></a:t>
            </a:r>
            <a:r>
              <a:rPr lang="en-US" dirty="0"/>
              <a:t> = 0. </a:t>
            </a:r>
          </a:p>
          <a:p>
            <a:r>
              <a:rPr lang="en-US" dirty="0"/>
              <a:t>Because </a:t>
            </a:r>
            <a:r>
              <a:rPr lang="en-US" i="1" dirty="0"/>
              <a:t>R(0)</a:t>
            </a:r>
            <a:r>
              <a:rPr lang="en-US" dirty="0"/>
              <a:t> must be bounded, we must require that </a:t>
            </a:r>
            <a:r>
              <a:rPr lang="en-US" i="1" dirty="0">
                <a:sym typeface="Symbol" panose="05050102010706020507" pitchFamily="18" charset="2"/>
              </a:rPr>
              <a:t></a:t>
            </a:r>
            <a:r>
              <a:rPr lang="en-US" i="1" dirty="0"/>
              <a:t>(0)</a:t>
            </a:r>
            <a:r>
              <a:rPr lang="en-US" dirty="0"/>
              <a:t> also remain bounded. </a:t>
            </a:r>
          </a:p>
          <a:p>
            <a:r>
              <a:rPr lang="en-US" dirty="0"/>
              <a:t>This rules out the singular solution, leaving us with the regular solution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C72BFBC-11C8-3991-70FE-6764F8A94EE1}"/>
              </a:ext>
            </a:extLst>
          </p:cNvPr>
          <p:cNvGrpSpPr/>
          <p:nvPr/>
        </p:nvGrpSpPr>
        <p:grpSpPr>
          <a:xfrm>
            <a:off x="914400" y="1066800"/>
            <a:ext cx="7772400" cy="952839"/>
            <a:chOff x="990600" y="1295400"/>
            <a:chExt cx="7772400" cy="95283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908E903-8016-7030-3C12-2D24A9823D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199FC60-8CAE-1BBA-7B97-7EAAF86DFD78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5C5977-E793-C8C2-EFB5-E387B585D810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647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1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168071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b="1" u="none" strike="noStrike" baseline="0" dirty="0" err="1">
                <a:solidFill>
                  <a:srgbClr val="292526"/>
                </a:solidFill>
                <a:latin typeface="TimesLTStd-Italic"/>
              </a:rPr>
              <a:t>Graetz</a:t>
            </a:r>
            <a:r>
              <a:rPr lang="en-IN" sz="2800" b="1" u="none" strike="noStrike" baseline="0" dirty="0">
                <a:solidFill>
                  <a:srgbClr val="292526"/>
                </a:solidFill>
                <a:latin typeface="TimesLTStd-Italic"/>
              </a:rPr>
              <a:t> problem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 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3754B4A-99BA-7E48-26C7-CAFD1196831F}"/>
                  </a:ext>
                </a:extLst>
              </p:cNvPr>
              <p:cNvSpPr txBox="1"/>
              <p:nvPr/>
            </p:nvSpPr>
            <p:spPr>
              <a:xfrm>
                <a:off x="2324993" y="2971800"/>
                <a:ext cx="5385000" cy="72442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∗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3754B4A-99BA-7E48-26C7-CAFD11968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4993" y="2971800"/>
                <a:ext cx="5385000" cy="7244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6E4244D9-E894-1B09-23FE-40723DB98506}"/>
              </a:ext>
            </a:extLst>
          </p:cNvPr>
          <p:cNvSpPr txBox="1"/>
          <p:nvPr/>
        </p:nvSpPr>
        <p:spPr>
          <a:xfrm>
            <a:off x="304800" y="3886200"/>
            <a:ext cx="87026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where  </a:t>
            </a:r>
            <a:r>
              <a:rPr lang="en-US" i="1" dirty="0">
                <a:solidFill>
                  <a:srgbClr val="292526"/>
                </a:solidFill>
                <a:latin typeface="MTMI"/>
                <a:sym typeface="Symbol" panose="05050102010706020507" pitchFamily="18" charset="2"/>
              </a:rPr>
              <a:t></a:t>
            </a:r>
            <a:r>
              <a:rPr lang="en-US" i="1" baseline="-25000" dirty="0">
                <a:solidFill>
                  <a:srgbClr val="292526"/>
                </a:solidFill>
                <a:latin typeface="MTMI"/>
                <a:sym typeface="Symbol" panose="05050102010706020507" pitchFamily="18" charset="2"/>
              </a:rPr>
              <a:t>n</a:t>
            </a:r>
            <a:r>
              <a:rPr lang="en-US" sz="800" b="0" i="1" u="none" strike="noStrike" baseline="0" dirty="0">
                <a:solidFill>
                  <a:srgbClr val="292526"/>
                </a:solidFill>
                <a:latin typeface="TimesLTStd-Italic"/>
              </a:rPr>
              <a:t> </a:t>
            </a:r>
            <a:r>
              <a:rPr lang="en-US" dirty="0">
                <a:solidFill>
                  <a:srgbClr val="292526"/>
                </a:solidFill>
                <a:latin typeface="TimesLTStd-Roman"/>
              </a:rPr>
              <a:t> is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eigenvalue, and the </a:t>
            </a:r>
            <a:r>
              <a:rPr lang="en-US" i="1" dirty="0">
                <a:solidFill>
                  <a:srgbClr val="292526"/>
                </a:solidFill>
                <a:latin typeface="TimesLTStd-Italic"/>
              </a:rPr>
              <a:t>C</a:t>
            </a:r>
            <a:r>
              <a:rPr lang="en-US" i="1" baseline="-25000" dirty="0">
                <a:solidFill>
                  <a:srgbClr val="292526"/>
                </a:solidFill>
                <a:latin typeface="TimesLTStd-Italic"/>
              </a:rPr>
              <a:t>n</a:t>
            </a:r>
            <a:r>
              <a:rPr lang="en-US" sz="800" b="0" i="1" u="none" strike="noStrike" baseline="0" dirty="0">
                <a:solidFill>
                  <a:srgbClr val="292526"/>
                </a:solidFill>
                <a:latin typeface="TimesLTStd-Italic"/>
              </a:rPr>
              <a:t>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are constants determined by the </a:t>
            </a:r>
            <a:r>
              <a:rPr lang="en-US" i="1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i="1" baseline="-25000" dirty="0">
                <a:solidFill>
                  <a:srgbClr val="292526"/>
                </a:solidFill>
                <a:latin typeface="TimesLTStd-Italic"/>
              </a:rPr>
              <a:t>*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MTSY"/>
              </a:rPr>
              <a:t> =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0 condition in the problem statement. </a:t>
            </a:r>
          </a:p>
          <a:p>
            <a:pPr algn="l"/>
            <a:endParaRPr lang="en-US" dirty="0">
              <a:solidFill>
                <a:srgbClr val="292526"/>
              </a:solidFill>
              <a:latin typeface="TimesLTStd-Roman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heat transfer results of interest are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5C4B26D-B7FE-D145-4D2D-835928B0677D}"/>
                  </a:ext>
                </a:extLst>
              </p:cNvPr>
              <p:cNvSpPr txBox="1"/>
              <p:nvPr/>
            </p:nvSpPr>
            <p:spPr>
              <a:xfrm>
                <a:off x="2477393" y="5562600"/>
                <a:ext cx="5569153" cy="792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5C4B26D-B7FE-D145-4D2D-835928B06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393" y="5562600"/>
                <a:ext cx="5569153" cy="7924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EB4E7E72-0989-F122-43AC-53F5DC4D2E20}"/>
              </a:ext>
            </a:extLst>
          </p:cNvPr>
          <p:cNvGrpSpPr/>
          <p:nvPr/>
        </p:nvGrpSpPr>
        <p:grpSpPr>
          <a:xfrm>
            <a:off x="990600" y="1143000"/>
            <a:ext cx="7772400" cy="952839"/>
            <a:chOff x="990600" y="1295400"/>
            <a:chExt cx="7772400" cy="95283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0EB4056-C19E-24CC-ADF6-15705D24BA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12BB3F32-0EF5-3908-67E4-7FD83873588F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774AB8F-A718-43BC-4628-71F2E4B9FD85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906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1" grpId="0" build="p"/>
      <p:bldP spid="3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7E3EE-ACD6-6EFC-3B96-0B154F681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IN" sz="2800" i="0" u="none" strike="noStrike" baseline="0" dirty="0" err="1">
                <a:solidFill>
                  <a:srgbClr val="292526"/>
                </a:solidFill>
              </a:rPr>
              <a:t>Graetz</a:t>
            </a:r>
            <a:r>
              <a:rPr lang="en-IN" sz="2800" i="0" u="none" strike="noStrike" baseline="0" dirty="0">
                <a:solidFill>
                  <a:srgbClr val="292526"/>
                </a:solidFill>
              </a:rPr>
              <a:t> series eigenvalues and constants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F42243-1185-C549-5B10-146B9BDAE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656120"/>
            <a:ext cx="7927442" cy="2839680"/>
          </a:xfrm>
        </p:spPr>
      </p:pic>
      <p:grpSp>
        <p:nvGrpSpPr>
          <p:cNvPr id="6" name="Group 38">
            <a:extLst>
              <a:ext uri="{FF2B5EF4-FFF2-40B4-BE49-F238E27FC236}">
                <a16:creationId xmlns:a16="http://schemas.microsoft.com/office/drawing/2014/main" id="{2B83BAF5-B8C3-E847-1161-221A6DB9493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7" name="Group 19">
              <a:extLst>
                <a:ext uri="{FF2B5EF4-FFF2-40B4-BE49-F238E27FC236}">
                  <a16:creationId xmlns:a16="http://schemas.microsoft.com/office/drawing/2014/main" id="{73D3085B-52C9-9D6A-5F43-B621532591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97C0093-79AE-A45D-B63F-CB49D6D1B0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>
                  <a:extLst>
                    <a:ext uri="{FF2B5EF4-FFF2-40B4-BE49-F238E27FC236}">
                      <a16:creationId xmlns:a16="http://schemas.microsoft.com/office/drawing/2014/main" id="{F5F840D6-DD81-0C10-BDCC-E84A8C3907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592FCA0E-40EE-1716-2A9B-C809C6322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89383C52-9ED3-58AD-EEC1-FA915909D6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CF20E6E4-45AC-9A05-CF79-EFC4948547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618754A4-DDBE-EEC1-5266-8B65361C98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F361FFBF-967B-D0A4-9C50-7E7B30B744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A5DB5F8D-3F13-EAB9-DDB4-42B68C0544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D220033D-7B55-CE18-16EB-7C99A92A99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30E3D314-9435-70E8-DF83-4446CC6D1F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31109B5B-A308-371E-6A22-109B0AA3FB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34C69792-4792-E21D-A770-0A742D2E81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8FA2FC0B-0F46-3A0B-32B3-3A34F9EFF1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EAF2BA1-8317-95C1-E14D-666CC122BA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528D39-F34A-5BA6-C10E-262DDAC2F3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4507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015671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i="1" dirty="0">
                <a:solidFill>
                  <a:srgbClr val="292526"/>
                </a:solidFill>
                <a:latin typeface="TimesLTStd-Italic"/>
              </a:rPr>
              <a:t>The Heat Transfer Coefficient</a:t>
            </a:r>
            <a:r>
              <a:rPr lang="en-IN" sz="2800" b="1" i="1" dirty="0">
                <a:solidFill>
                  <a:srgbClr val="292526"/>
                </a:solidFill>
                <a:latin typeface="TimesLTStd-Italic"/>
              </a:rPr>
              <a:t> 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5C4B26D-B7FE-D145-4D2D-835928B0677D}"/>
                  </a:ext>
                </a:extLst>
              </p:cNvPr>
              <p:cNvSpPr txBox="1"/>
              <p:nvPr/>
            </p:nvSpPr>
            <p:spPr>
              <a:xfrm>
                <a:off x="2057400" y="3017539"/>
                <a:ext cx="5569153" cy="792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5C4B26D-B7FE-D145-4D2D-835928B06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3017539"/>
                <a:ext cx="5569153" cy="792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142F213-8B02-F1F8-ED69-9B8BBB6DEBB4}"/>
                  </a:ext>
                </a:extLst>
              </p:cNvPr>
              <p:cNvSpPr txBox="1"/>
              <p:nvPr/>
            </p:nvSpPr>
            <p:spPr>
              <a:xfrm>
                <a:off x="311726" y="3962400"/>
                <a:ext cx="8583413" cy="2720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It can be calculated directly by using the result: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dirty="0"/>
                  <a:t>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endParaRPr lang="en-IN" dirty="0"/>
              </a:p>
              <a:p>
                <a:r>
                  <a:rPr lang="en-US" dirty="0"/>
                  <a:t>By substituting from the infinite series solution for both the numerator and the denominator, the Nusselt number can be written as an infinite series.</a:t>
                </a:r>
                <a:endParaRPr lang="en-IN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142F213-8B02-F1F8-ED69-9B8BBB6DE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726" y="3962400"/>
                <a:ext cx="8583413" cy="2720425"/>
              </a:xfrm>
              <a:prstGeom prst="rect">
                <a:avLst/>
              </a:prstGeom>
              <a:blipFill>
                <a:blip r:embed="rId8"/>
                <a:stretch>
                  <a:fillRect l="-1065" t="-1794" b="-42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ECE90D6-89DC-30A6-BE1A-5A935F2AC087}"/>
              </a:ext>
            </a:extLst>
          </p:cNvPr>
          <p:cNvGrpSpPr/>
          <p:nvPr/>
        </p:nvGrpSpPr>
        <p:grpSpPr>
          <a:xfrm>
            <a:off x="990600" y="1028361"/>
            <a:ext cx="7772400" cy="952839"/>
            <a:chOff x="990600" y="1295400"/>
            <a:chExt cx="7772400" cy="952839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5E25597-AD95-0122-B886-785C5CA4135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78D9EBC-41CF-E31D-A130-70379E770596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6BB7431-64A0-A9D6-2AA7-94DAA87A758D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621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0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0D387EC-C780-DC83-86E5-09791A116F0A}"/>
              </a:ext>
            </a:extLst>
          </p:cNvPr>
          <p:cNvGrpSpPr/>
          <p:nvPr/>
        </p:nvGrpSpPr>
        <p:grpSpPr>
          <a:xfrm>
            <a:off x="76200" y="1066800"/>
            <a:ext cx="9144000" cy="1803729"/>
            <a:chOff x="76200" y="3911271"/>
            <a:chExt cx="9144000" cy="1803729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ABF7D7C-821B-D359-948A-17F3EAD3AF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" y="3911271"/>
              <a:ext cx="9144000" cy="1803729"/>
            </a:xfrm>
            <a:prstGeom prst="rect">
              <a:avLst/>
            </a:prstGeom>
          </p:spPr>
        </p:pic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0E6BD3-88C4-941E-53D4-6136C306421E}"/>
                </a:ext>
              </a:extLst>
            </p:cNvPr>
            <p:cNvSpPr/>
            <p:nvPr/>
          </p:nvSpPr>
          <p:spPr bwMode="auto">
            <a:xfrm>
              <a:off x="1295400" y="4310152"/>
              <a:ext cx="1905000" cy="514889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3EF3292-E7CA-A02F-7B6D-A9527A72C4F3}"/>
                </a:ext>
              </a:extLst>
            </p:cNvPr>
            <p:cNvSpPr/>
            <p:nvPr/>
          </p:nvSpPr>
          <p:spPr bwMode="auto">
            <a:xfrm>
              <a:off x="1295400" y="4825040"/>
              <a:ext cx="1905000" cy="516743"/>
            </a:xfrm>
            <a:custGeom>
              <a:avLst/>
              <a:gdLst>
                <a:gd name="connsiteX0" fmla="*/ 0 w 1449238"/>
                <a:gd name="connsiteY0" fmla="*/ 0 h 500332"/>
                <a:gd name="connsiteX1" fmla="*/ 293299 w 1449238"/>
                <a:gd name="connsiteY1" fmla="*/ 224287 h 500332"/>
                <a:gd name="connsiteX2" fmla="*/ 776378 w 1449238"/>
                <a:gd name="connsiteY2" fmla="*/ 414068 h 500332"/>
                <a:gd name="connsiteX3" fmla="*/ 1449238 w 1449238"/>
                <a:gd name="connsiteY3" fmla="*/ 500332 h 500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9238" h="500332">
                  <a:moveTo>
                    <a:pt x="0" y="0"/>
                  </a:moveTo>
                  <a:cubicBezTo>
                    <a:pt x="81951" y="77638"/>
                    <a:pt x="163903" y="155276"/>
                    <a:pt x="293299" y="224287"/>
                  </a:cubicBezTo>
                  <a:cubicBezTo>
                    <a:pt x="422695" y="293298"/>
                    <a:pt x="583721" y="368060"/>
                    <a:pt x="776378" y="414068"/>
                  </a:cubicBezTo>
                  <a:cubicBezTo>
                    <a:pt x="969035" y="460076"/>
                    <a:pt x="1209136" y="480204"/>
                    <a:pt x="1449238" y="500332"/>
                  </a:cubicBezTo>
                </a:path>
              </a:pathLst>
            </a:custGeom>
            <a:noFill/>
            <a:ln w="317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E649237E-695F-7D9A-85C3-CA45A0DEC3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5400" y="4267200"/>
              <a:ext cx="5949950" cy="596910"/>
            </a:xfrm>
            <a:custGeom>
              <a:avLst/>
              <a:gdLst>
                <a:gd name="T0" fmla="*/ 0 w 4414184"/>
                <a:gd name="T1" fmla="*/ 0 h 455278"/>
                <a:gd name="T2" fmla="*/ 184784 w 4414184"/>
                <a:gd name="T3" fmla="*/ 264864 h 455278"/>
                <a:gd name="T4" fmla="*/ 528684 w 4414184"/>
                <a:gd name="T5" fmla="*/ 481580 h 455278"/>
                <a:gd name="T6" fmla="*/ 990640 w 4414184"/>
                <a:gd name="T7" fmla="*/ 710327 h 455278"/>
                <a:gd name="T8" fmla="*/ 1770832 w 4414184"/>
                <a:gd name="T9" fmla="*/ 806639 h 455278"/>
                <a:gd name="T10" fmla="*/ 2494565 w 4414184"/>
                <a:gd name="T11" fmla="*/ 927034 h 455278"/>
                <a:gd name="T12" fmla="*/ 3172101 w 4414184"/>
                <a:gd name="T13" fmla="*/ 1011311 h 455278"/>
                <a:gd name="T14" fmla="*/ 4065217 w 4414184"/>
                <a:gd name="T15" fmla="*/ 1155785 h 455278"/>
                <a:gd name="T16" fmla="*/ 4881340 w 4414184"/>
                <a:gd name="T17" fmla="*/ 1179861 h 4552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B952AAD9-3EBC-6000-3AE4-D39E3CF8E6EC}"/>
                </a:ext>
              </a:extLst>
            </p:cNvPr>
            <p:cNvSpPr/>
            <p:nvPr/>
          </p:nvSpPr>
          <p:spPr bwMode="auto">
            <a:xfrm>
              <a:off x="1377950" y="4867995"/>
              <a:ext cx="5867400" cy="432579"/>
            </a:xfrm>
            <a:custGeom>
              <a:avLst/>
              <a:gdLst>
                <a:gd name="connsiteX0" fmla="*/ 0 w 4414184"/>
                <a:gd name="connsiteY0" fmla="*/ 0 h 455278"/>
                <a:gd name="connsiteX1" fmla="*/ 167098 w 4414184"/>
                <a:gd name="connsiteY1" fmla="*/ 102115 h 455278"/>
                <a:gd name="connsiteX2" fmla="*/ 478087 w 4414184"/>
                <a:gd name="connsiteY2" fmla="*/ 185665 h 455278"/>
                <a:gd name="connsiteX3" fmla="*/ 895833 w 4414184"/>
                <a:gd name="connsiteY3" fmla="*/ 273855 h 455278"/>
                <a:gd name="connsiteX4" fmla="*/ 1601360 w 4414184"/>
                <a:gd name="connsiteY4" fmla="*/ 310988 h 455278"/>
                <a:gd name="connsiteX5" fmla="*/ 2255829 w 4414184"/>
                <a:gd name="connsiteY5" fmla="*/ 357405 h 455278"/>
                <a:gd name="connsiteX6" fmla="*/ 2868524 w 4414184"/>
                <a:gd name="connsiteY6" fmla="*/ 389896 h 455278"/>
                <a:gd name="connsiteX7" fmla="*/ 3676166 w 4414184"/>
                <a:gd name="connsiteY7" fmla="*/ 445596 h 455278"/>
                <a:gd name="connsiteX8" fmla="*/ 4414184 w 4414184"/>
                <a:gd name="connsiteY8" fmla="*/ 454879 h 45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14184" h="455278">
                  <a:moveTo>
                    <a:pt x="0" y="0"/>
                  </a:moveTo>
                  <a:cubicBezTo>
                    <a:pt x="43708" y="35585"/>
                    <a:pt x="87417" y="71171"/>
                    <a:pt x="167098" y="102115"/>
                  </a:cubicBezTo>
                  <a:cubicBezTo>
                    <a:pt x="246779" y="133059"/>
                    <a:pt x="356631" y="157042"/>
                    <a:pt x="478087" y="185665"/>
                  </a:cubicBezTo>
                  <a:cubicBezTo>
                    <a:pt x="599543" y="214288"/>
                    <a:pt x="708621" y="252968"/>
                    <a:pt x="895833" y="273855"/>
                  </a:cubicBezTo>
                  <a:cubicBezTo>
                    <a:pt x="1083045" y="294742"/>
                    <a:pt x="1601360" y="310988"/>
                    <a:pt x="1601360" y="310988"/>
                  </a:cubicBezTo>
                  <a:lnTo>
                    <a:pt x="2255829" y="357405"/>
                  </a:lnTo>
                  <a:lnTo>
                    <a:pt x="2868524" y="389896"/>
                  </a:lnTo>
                  <a:cubicBezTo>
                    <a:pt x="3105247" y="404594"/>
                    <a:pt x="3418556" y="434766"/>
                    <a:pt x="3676166" y="445596"/>
                  </a:cubicBezTo>
                  <a:cubicBezTo>
                    <a:pt x="3933776" y="456427"/>
                    <a:pt x="4173980" y="455653"/>
                    <a:pt x="4414184" y="454879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10800000" lon="0" rev="0"/>
              </a:camera>
              <a:lightRig rig="threePt" dir="t"/>
            </a:scene3d>
          </p:spPr>
          <p:txBody>
            <a:bodyPr/>
            <a:lstStyle/>
            <a:p>
              <a:pPr>
                <a:defRPr/>
              </a:pPr>
              <a:endParaRPr lang="en-IN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/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𝑇𝐷</m:t>
                            </m:r>
                          </m:sub>
                        </m:sSub>
                        <m:r>
                          <a:rPr lang="en-IN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𝑃𝑟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67AE789-C0CE-7B62-5518-D8859445B1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7036" y="5334000"/>
                  <a:ext cx="1684564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3623" r="-725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/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𝐻𝐷</m:t>
                            </m:r>
                          </m:sub>
                        </m:sSub>
                      </m:oMath>
                    </m:oMathPara>
                  </a14:m>
                  <a:endParaRPr lang="en-IN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A6D82D7-AFED-AD39-8106-12D6FD096CC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4200" y="5345668"/>
                  <a:ext cx="609013" cy="369332"/>
                </a:xfrm>
                <a:prstGeom prst="rect">
                  <a:avLst/>
                </a:prstGeom>
                <a:blipFill>
                  <a:blip r:embed="rId5"/>
                  <a:stretch>
                    <a:fillRect l="-11111" r="-3030" b="-1666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361026-C6E2-8608-FC3B-2856FDE89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r>
              <a:rPr lang="en-IN" sz="2800" i="1" dirty="0">
                <a:solidFill>
                  <a:srgbClr val="292526"/>
                </a:solidFill>
                <a:latin typeface="TimesLTStd-Italic"/>
              </a:rPr>
              <a:t>The Local Nusselt Number</a:t>
            </a:r>
            <a:r>
              <a:rPr lang="en-IN" sz="2800" b="0" i="1" u="none" strike="noStrike" baseline="0" dirty="0">
                <a:solidFill>
                  <a:srgbClr val="292526"/>
                </a:solidFill>
                <a:latin typeface="TimesLTStd-Italic"/>
              </a:rPr>
              <a:t>:</a:t>
            </a:r>
            <a:r>
              <a:rPr lang="en-US" sz="2800" i="0" u="none" strike="noStrike" baseline="0" dirty="0">
                <a:solidFill>
                  <a:srgbClr val="292526"/>
                </a:solidFill>
              </a:rPr>
              <a:t>Thermally Developing Hagen–Poiseuille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72DA619-5B85-288F-4065-E2970DE9F94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80CF40E-E21A-ABFA-2400-9A79370308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9F3259-34CB-208D-D9C9-C60972030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10FC1242-8633-D753-FAC2-DC7BA51A03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A2CA66-CEA9-FC99-07C6-CD4A6563BC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039D180-D276-1CAD-F756-8464D5AA70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39ADD098-1535-606F-B666-B6E71F2FC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46249BF-3CD6-3AEC-077B-944243DBD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BFC6DED-1E6D-6F94-F8D0-8ACE0F8132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075ADDB-0CA0-6034-C45A-76CB120483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7980570-FEEA-5347-7465-6893ADA0D7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BE6447F-A84A-C922-2745-CE7AC7D683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A47D646-D397-B871-F428-D0E5E69E97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DAB6422-427C-53D2-16E0-B524E41A7A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14A278-9609-2361-3F58-2BEC70071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549B96-6647-267C-6A47-505954C70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7A1374-D500-5F94-51E2-9A6C720D20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5C4B26D-B7FE-D145-4D2D-835928B0677D}"/>
                  </a:ext>
                </a:extLst>
              </p:cNvPr>
              <p:cNvSpPr txBox="1"/>
              <p:nvPr/>
            </p:nvSpPr>
            <p:spPr>
              <a:xfrm>
                <a:off x="2057400" y="3017539"/>
                <a:ext cx="5569153" cy="792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1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−2</m:t>
                                  </m:r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∗</m:t>
                                      </m:r>
                                    </m:sub>
                                  </m:sSub>
                                </m:e>
                              </m:d>
                            </m:sup>
                          </m:sSup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5C4B26D-B7FE-D145-4D2D-835928B06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3017539"/>
                <a:ext cx="5569153" cy="7924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2D086C-8BA1-C6D7-8D07-3D138A3AE33C}"/>
                  </a:ext>
                </a:extLst>
              </p:cNvPr>
              <p:cNvSpPr txBox="1"/>
              <p:nvPr/>
            </p:nvSpPr>
            <p:spPr>
              <a:xfrm>
                <a:off x="1981200" y="4312939"/>
                <a:ext cx="4611519" cy="12298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𝑁𝑢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subSup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1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−2</m:t>
                                      </m:r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nary>
                        </m:num>
                        <m:den>
                          <m:r>
                            <a:rPr lang="en-US" b="0" i="1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nary>
                            <m:naryPr>
                              <m:chr m:val="∑"/>
                              <m:limLoc m:val="subSup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1"/>
                                </m:r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−2</m:t>
                                      </m:r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b>
                                      </m:sSub>
                                    </m:e>
                                  </m:d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32D086C-8BA1-C6D7-8D07-3D138A3AE3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312939"/>
                <a:ext cx="4611519" cy="12298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2F006D7-C69A-AC18-A8A4-81A6C86C022E}"/>
                  </a:ext>
                </a:extLst>
              </p:cNvPr>
              <p:cNvSpPr txBox="1"/>
              <p:nvPr/>
            </p:nvSpPr>
            <p:spPr>
              <a:xfrm>
                <a:off x="1752600" y="5638800"/>
                <a:ext cx="6296724" cy="8416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𝑎𝑣𝑔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𝑇𝐷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𝑇𝐷</m:t>
                              </m:r>
                            </m:sub>
                          </m:sSub>
                        </m:den>
                      </m:f>
                      <m:nary>
                        <m:nary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𝑇𝐷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𝑁𝑢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29252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29252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29252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29252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29252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29252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2F006D7-C69A-AC18-A8A4-81A6C86C0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5638800"/>
                <a:ext cx="6296724" cy="8416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69DBAEDB-820D-C258-63DC-3E8E12F38EC8}"/>
              </a:ext>
            </a:extLst>
          </p:cNvPr>
          <p:cNvGrpSpPr/>
          <p:nvPr/>
        </p:nvGrpSpPr>
        <p:grpSpPr>
          <a:xfrm>
            <a:off x="990600" y="1066800"/>
            <a:ext cx="7772400" cy="952839"/>
            <a:chOff x="990600" y="1295400"/>
            <a:chExt cx="7772400" cy="952839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ED4E81A-91BF-A19F-3281-E70513E3C9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95400" y="2209169"/>
              <a:ext cx="7467600" cy="3907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0821A10-E012-3CB6-064D-AB513DA4A251}"/>
                </a:ext>
              </a:extLst>
            </p:cNvPr>
            <p:cNvCxnSpPr/>
            <p:nvPr/>
          </p:nvCxnSpPr>
          <p:spPr bwMode="auto">
            <a:xfrm flipV="1">
              <a:off x="1295400" y="1295400"/>
              <a:ext cx="0" cy="913769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6CD3529-CF88-78ED-1CCF-81D12B07823F}"/>
                </a:ext>
              </a:extLst>
            </p:cNvPr>
            <p:cNvSpPr txBox="1"/>
            <p:nvPr/>
          </p:nvSpPr>
          <p:spPr>
            <a:xfrm>
              <a:off x="990600" y="1600200"/>
              <a:ext cx="30489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758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" grpId="0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2C9C1-41F2-C495-A7BC-BB42AF89A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47700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solidFill>
                  <a:srgbClr val="292526"/>
                </a:solidFill>
              </a:rPr>
              <a:t>Heat transfer in the entrance region of a round tube with isothermal wall</a:t>
            </a:r>
            <a:endParaRPr lang="en-IN" sz="28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035B0C-2E5B-B250-2C2C-11833CE587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018" y="1371600"/>
            <a:ext cx="8763935" cy="5220238"/>
          </a:xfrm>
        </p:spPr>
      </p:pic>
      <p:grpSp>
        <p:nvGrpSpPr>
          <p:cNvPr id="9" name="Group 38">
            <a:extLst>
              <a:ext uri="{FF2B5EF4-FFF2-40B4-BE49-F238E27FC236}">
                <a16:creationId xmlns:a16="http://schemas.microsoft.com/office/drawing/2014/main" id="{F9048191-C6D2-53A2-7E28-ACCD34E45D51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7BEC89BC-635C-B7D1-FBD4-EEFDB8B51A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82B66DCD-CF2A-8C82-5BD8-C6AA307EFE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>
                  <a:extLst>
                    <a:ext uri="{FF2B5EF4-FFF2-40B4-BE49-F238E27FC236}">
                      <a16:creationId xmlns:a16="http://schemas.microsoft.com/office/drawing/2014/main" id="{3173C6AA-F05E-5C52-2971-E57DCD3249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80445625-01CE-3EB9-7C55-934C9159D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E23540BF-EAFF-C3B9-C37C-961C24E2C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5F2F5DFD-9B03-4DE6-2B92-27CF7D318D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36E56FB8-9BB1-E7F6-FF86-B70305CD35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8867199F-5884-01EB-983C-0CDB93C86E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E31CB890-1F2B-4A2D-197F-3DBBABFE7D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id="{695D6CF0-C49E-DAF9-FABA-B64D35741B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id="{BDDA4CB0-1B6A-B001-3230-1E8CD8FE7E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B2D93A7B-597D-5812-49A9-DFC9548C0B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87544364-2C1A-E783-5D42-DE90D3C2FE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7ACC4A43-828D-C316-1A94-191A693138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4CE9F59-5BF8-E581-E24F-596AAB4D7B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036C89E-D3E0-D085-34D7-1AFF032082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237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82" name="Rectangle 2">
            <a:extLst>
              <a:ext uri="{FF2B5EF4-FFF2-40B4-BE49-F238E27FC236}">
                <a16:creationId xmlns:a16="http://schemas.microsoft.com/office/drawing/2014/main" id="{F028FB68-7617-D845-5B51-272BFAE0D8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Thermally developing Internal Flows</a:t>
            </a:r>
            <a:endParaRPr lang="en-US" altLang="en-US" sz="2800" dirty="0"/>
          </a:p>
        </p:txBody>
      </p:sp>
      <p:sp>
        <p:nvSpPr>
          <p:cNvPr id="583683" name="Rectangle 3">
            <a:extLst>
              <a:ext uri="{FF2B5EF4-FFF2-40B4-BE49-F238E27FC236}">
                <a16:creationId xmlns:a16="http://schemas.microsoft.com/office/drawing/2014/main" id="{B14E7AC9-5EA8-B26E-24CC-96FB1B6A2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905000"/>
            <a:ext cx="594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cs typeface="Times New Roman" panose="02020603050405020304" pitchFamily="18" charset="0"/>
              </a:rPr>
              <a:t>Constant wall temperature: </a:t>
            </a:r>
          </a:p>
        </p:txBody>
      </p:sp>
      <p:pic>
        <p:nvPicPr>
          <p:cNvPr id="583684" name="Picture 4" descr="equation 2">
            <a:extLst>
              <a:ext uri="{FF2B5EF4-FFF2-40B4-BE49-F238E27FC236}">
                <a16:creationId xmlns:a16="http://schemas.microsoft.com/office/drawing/2014/main" id="{B43D3E74-CF09-4344-26C2-D91E62067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648200"/>
            <a:ext cx="5257800" cy="173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685" name="Picture 5" descr="equation 3">
            <a:extLst>
              <a:ext uri="{FF2B5EF4-FFF2-40B4-BE49-F238E27FC236}">
                <a16:creationId xmlns:a16="http://schemas.microsoft.com/office/drawing/2014/main" id="{5C272543-2294-940E-672D-F9ADFC138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6858000" cy="139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686" name="Rectangle 6">
            <a:extLst>
              <a:ext uri="{FF2B5EF4-FFF2-40B4-BE49-F238E27FC236}">
                <a16:creationId xmlns:a16="http://schemas.microsoft.com/office/drawing/2014/main" id="{0125B2ED-0ADC-7D0F-8BBB-BB12B1BB3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114800"/>
            <a:ext cx="457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0">
                <a:cs typeface="Times New Roman" panose="02020603050405020304" pitchFamily="18" charset="0"/>
              </a:rPr>
              <a:t>Constant wall heat flux: </a:t>
            </a:r>
            <a:endParaRPr lang="en-US" altLang="en-US" b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7B2CC00D-8497-707B-6A41-EAE235694B1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99BFAB7-1A0F-5604-661E-16EABACF40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E36CA60-4A05-422B-9B80-1A89C3379E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2F83CAE-35EE-C298-EFDD-EC0FDB4FB7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B1CB5856-3880-65FC-617E-2325572880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156ADF7F-08EA-7E2E-66B3-381237096D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24B8CBEA-6927-1778-6CB2-23C27AEF31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D46DE79-9AEB-05FD-E011-C2E2668F3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2E5A43E-3EEA-E950-FBFE-946011C90D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4EBD72EE-9383-7845-C4BA-BE02FAEA4F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05B770D-F77F-1C84-26FE-BA639679D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AD65679F-A3A2-BC3F-A84F-91F1AA49A1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66ADBD78-6B1D-6052-9A0D-3EE465E266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0AE0AD4-8012-F790-C924-8ECDE2EE93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52124924-F855-AD07-6685-26B4F95C89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E67341A-9DB9-6C80-8614-CB4A9EBFB3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C68A7EA-34D1-C336-AD0E-181710C4B0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1A30489-A692-60EA-076E-3006C2FAFB33}"/>
              </a:ext>
            </a:extLst>
          </p:cNvPr>
          <p:cNvSpPr txBox="1"/>
          <p:nvPr/>
        </p:nvSpPr>
        <p:spPr>
          <a:xfrm>
            <a:off x="457200" y="1066800"/>
            <a:ext cx="838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92526"/>
                </a:solidFill>
                <a:latin typeface="TimesLTStd-Roman"/>
              </a:rPr>
              <a:t>A</a:t>
            </a:r>
            <a:r>
              <a:rPr lang="en-US" sz="2400" b="0" i="0" u="none" strike="noStrike" baseline="0">
                <a:solidFill>
                  <a:srgbClr val="292526"/>
                </a:solidFill>
                <a:latin typeface="TimesLTStd-Roman"/>
              </a:rPr>
              <a:t>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simpler alternative to the 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Graetz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series solution are recommended in 20</a:t>
            </a:r>
            <a:r>
              <a:rPr lang="en-US" sz="2400" b="0" i="0" u="none" strike="noStrike" baseline="30000" dirty="0">
                <a:solidFill>
                  <a:srgbClr val="292526"/>
                </a:solidFill>
                <a:latin typeface="TimesLTStd-Roman"/>
              </a:rPr>
              <a:t>th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century: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750"/>
                                        <p:tgtEl>
                                          <p:spTgt spid="58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3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58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683" grpId="0"/>
      <p:bldP spid="583686" grpId="0"/>
      <p:bldP spid="2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C95EF-FA32-D9DA-6864-6CE8447C8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Simultaneously developing laminar flow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F0073B4-EED7-1993-A7CC-8D396CAE1D56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AF70DB3-E3A0-3671-68BB-FC26182222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1E85EFD-7740-A885-B219-80944950EC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F183106-7ED6-484A-B67B-4317D7F5E4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95FB15C-7CBC-2140-A823-4394CD4E1E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22EE6E4-3551-A1EF-2541-33EB6E92C6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3BCE341-65EB-3638-6EDE-190C34FD57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10812AE-DFA3-E282-AC2D-3FFA2866E1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1D4D12B-9CB2-49E9-74B6-114235B230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C9E84E9-57F2-74A7-F93D-AC8AB90984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02DF2A4-3655-F870-E583-5491CEB7D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D91927B-FDA1-76E2-E32E-2AEA00AA72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8701CE5-C585-5DE1-4BC2-96B20406E9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444B026-0E1C-6930-37B3-9AC4D16C13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14290D3-1C99-8403-B205-44C9EEBA02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0D4C34E-F5CA-3FDA-5A44-0BEF5A8B32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B6B80B4-86A3-C83F-3DDA-7F0FC5B4D2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26D0A76E-A30B-72D2-3595-F3D7CF546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12696" y="1422400"/>
            <a:ext cx="7772400" cy="2361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C222BB5-33EE-2A0F-384E-E69B2DFF9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426" y="4259076"/>
            <a:ext cx="8040222" cy="231489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67217B6-76EA-A2DF-426C-7DAA90636264}"/>
              </a:ext>
            </a:extLst>
          </p:cNvPr>
          <p:cNvSpPr txBox="1"/>
          <p:nvPr/>
        </p:nvSpPr>
        <p:spPr>
          <a:xfrm>
            <a:off x="460075" y="1151763"/>
            <a:ext cx="4267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Development of Velocity Profile: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53C0D22-70BF-700C-06C0-2499B6189740}"/>
              </a:ext>
            </a:extLst>
          </p:cNvPr>
          <p:cNvSpPr txBox="1"/>
          <p:nvPr/>
        </p:nvSpPr>
        <p:spPr>
          <a:xfrm>
            <a:off x="612475" y="3810000"/>
            <a:ext cx="4791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Development of Temperature Profile:</a:t>
            </a:r>
          </a:p>
        </p:txBody>
      </p:sp>
    </p:spTree>
    <p:extLst>
      <p:ext uri="{BB962C8B-B14F-4D97-AF65-F5344CB8AC3E}">
        <p14:creationId xmlns:p14="http://schemas.microsoft.com/office/powerpoint/2010/main" val="218063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>
            <a:extLst>
              <a:ext uri="{FF2B5EF4-FFF2-40B4-BE49-F238E27FC236}">
                <a16:creationId xmlns:a16="http://schemas.microsoft.com/office/drawing/2014/main" id="{A192C1BD-9605-F184-5042-679B2B00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7772400" cy="11430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Simultaneously developing laminar flow</a:t>
            </a:r>
            <a:endParaRPr lang="en-US" altLang="en-US" sz="2800" dirty="0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466660F1-B969-0BBE-00AA-771FFAD02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8736012" cy="2362444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The most realistic (and most difficult) version of the tube flow problem is  the Hagen–Poiseuille profile </a:t>
            </a:r>
            <a:r>
              <a:rPr lang="en-IN" sz="2400" b="0" i="0" u="none" strike="noStrike" baseline="0" dirty="0">
                <a:solidFill>
                  <a:srgbClr val="292526"/>
                </a:solidFill>
                <a:latin typeface="TimesLTStd-Roman"/>
              </a:rPr>
              <a:t>replaced 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by the actual </a:t>
            </a:r>
            <a:r>
              <a:rPr lang="en-US" sz="2400" b="0" i="1" u="none" strike="noStrike" baseline="0" dirty="0">
                <a:solidFill>
                  <a:srgbClr val="292526"/>
                </a:solidFill>
                <a:latin typeface="TimesLTStd-Italic"/>
              </a:rPr>
              <a:t>x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-dependent velocity profile present in the hydrodynamic entry region. </a:t>
            </a:r>
          </a:p>
          <a:p>
            <a:pPr algn="l"/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This, the finite-</a:t>
            </a:r>
            <a:r>
              <a:rPr lang="en-US" sz="2400" b="0" i="0" u="none" strike="noStrike" baseline="0" dirty="0" err="1">
                <a:solidFill>
                  <a:srgbClr val="292526"/>
                </a:solidFill>
                <a:latin typeface="TimesLTStd-Roman"/>
              </a:rPr>
              <a:t>Pr</a:t>
            </a:r>
            <a:r>
              <a:rPr lang="en-US" sz="2400" b="0" i="0" u="none" strike="noStrike" baseline="0" dirty="0">
                <a:solidFill>
                  <a:srgbClr val="292526"/>
                </a:solidFill>
                <a:latin typeface="TimesLTStd-Roman"/>
              </a:rPr>
              <a:t> problem, has been solved numerically by a number of investigators:</a:t>
            </a:r>
          </a:p>
        </p:txBody>
      </p:sp>
      <p:sp>
        <p:nvSpPr>
          <p:cNvPr id="584708" name="Rectangle 4">
            <a:extLst>
              <a:ext uri="{FF2B5EF4-FFF2-40B4-BE49-F238E27FC236}">
                <a16:creationId xmlns:a16="http://schemas.microsoft.com/office/drawing/2014/main" id="{D2808481-A1BF-0B9B-E8FF-9DB3761B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0" y="3052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584711" name="Rectangle 7">
            <a:extLst>
              <a:ext uri="{FF2B5EF4-FFF2-40B4-BE49-F238E27FC236}">
                <a16:creationId xmlns:a16="http://schemas.microsoft.com/office/drawing/2014/main" id="{5FE1EA3B-5EA4-A8F8-A26D-A8681DD67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B73F320-8367-1652-5A9D-21A4FF38576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77B7DB6-C4DF-F25C-F35D-17488CB291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47097F3-1EF8-E196-9A5E-0DB82DFBF1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592804C-6B0D-D235-E4C7-B9743135CA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A6BBFC5-33F3-58C7-DD92-665F315DCD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AA73007-233B-6406-13A8-CFB916C9D4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DBB79C9-3E8B-208B-03F7-B645C665C6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66BA4AC-22A8-41C6-F089-73F5E2216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F14F4CA-4C89-7877-7073-8F0CC122B7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AE71034-B6E5-B843-903B-AE3ADE853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0EDCFC6-C01A-7C77-91FE-F4EDD406A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317F8E6-24B3-07EF-1E10-2C8F93BDA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955C497-C850-69A8-19B9-F2DFB8505A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408A57A-0BA5-BF05-F577-FD3992CE5C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2ABA480-B049-A7DA-73C0-316704A77A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6095FE3-5F7B-935B-1A22-D986077C38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90854E-ED07-F00A-6D41-421E095F6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1FECA83A-DB95-3B90-721D-78D8CC937372}"/>
                  </a:ext>
                </a:extLst>
              </p:cNvPr>
              <p:cNvSpPr txBox="1"/>
              <p:nvPr/>
            </p:nvSpPr>
            <p:spPr bwMode="auto">
              <a:xfrm>
                <a:off x="2480350" y="3361454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2">
                <a:extLst>
                  <a:ext uri="{FF2B5EF4-FFF2-40B4-BE49-F238E27FC236}">
                    <a16:creationId xmlns:a16="http://schemas.microsoft.com/office/drawing/2014/main" id="{1FECA83A-DB95-3B90-721D-78D8CC9373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80350" y="3361454"/>
                <a:ext cx="5717816" cy="10785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38C27472-3F21-23C8-E1C5-DF1C4F25271D}"/>
                  </a:ext>
                </a:extLst>
              </p:cNvPr>
              <p:cNvSpPr txBox="1"/>
              <p:nvPr/>
            </p:nvSpPr>
            <p:spPr bwMode="auto">
              <a:xfrm>
                <a:off x="1713092" y="4388324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">
                <a:extLst>
                  <a:ext uri="{FF2B5EF4-FFF2-40B4-BE49-F238E27FC236}">
                    <a16:creationId xmlns:a16="http://schemas.microsoft.com/office/drawing/2014/main" id="{38C27472-3F21-23C8-E1C5-DF1C4F252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3092" y="4388324"/>
                <a:ext cx="5717816" cy="10785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26DB335B-2A53-72C0-4584-3DEB5A637919}"/>
                  </a:ext>
                </a:extLst>
              </p:cNvPr>
              <p:cNvSpPr txBox="1"/>
              <p:nvPr/>
            </p:nvSpPr>
            <p:spPr bwMode="auto">
              <a:xfrm>
                <a:off x="1830486" y="5096146"/>
                <a:ext cx="5717816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𝜈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2">
                <a:extLst>
                  <a:ext uri="{FF2B5EF4-FFF2-40B4-BE49-F238E27FC236}">
                    <a16:creationId xmlns:a16="http://schemas.microsoft.com/office/drawing/2014/main" id="{26DB335B-2A53-72C0-4584-3DEB5A637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30486" y="5096146"/>
                <a:ext cx="5717816" cy="10785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4FF7289D-A215-B946-D3D5-1F7B86CF1458}"/>
                  </a:ext>
                </a:extLst>
              </p:cNvPr>
              <p:cNvSpPr txBox="1"/>
              <p:nvPr/>
            </p:nvSpPr>
            <p:spPr bwMode="auto">
              <a:xfrm>
                <a:off x="3232857" y="5916682"/>
                <a:ext cx="3777543" cy="10785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𝑟𝑣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4FF7289D-A215-B946-D3D5-1F7B86CF1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32857" y="5916682"/>
                <a:ext cx="3777543" cy="10785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7797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/>
      <p:bldP spid="21" grpId="0"/>
      <p:bldP spid="26" grpId="0"/>
      <p:bldP spid="2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Rectangle 2">
            <a:extLst>
              <a:ext uri="{FF2B5EF4-FFF2-40B4-BE49-F238E27FC236}">
                <a16:creationId xmlns:a16="http://schemas.microsoft.com/office/drawing/2014/main" id="{A192C1BD-9605-F184-5042-679B2B00B0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6629400" cy="863600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Simultaneously developing laminar circular tube flow</a:t>
            </a:r>
            <a:endParaRPr lang="en-US" altLang="en-US" sz="2800" dirty="0"/>
          </a:p>
        </p:txBody>
      </p:sp>
      <p:sp>
        <p:nvSpPr>
          <p:cNvPr id="584707" name="Rectangle 3">
            <a:extLst>
              <a:ext uri="{FF2B5EF4-FFF2-40B4-BE49-F238E27FC236}">
                <a16:creationId xmlns:a16="http://schemas.microsoft.com/office/drawing/2014/main" id="{389F81ED-7AB3-F49C-1608-752FCFE7AD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548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>
                <a:cs typeface="Times New Roman" panose="02020603050405020304" pitchFamily="18" charset="0"/>
              </a:rPr>
              <a:t>Constant wall temperature: </a:t>
            </a:r>
            <a:endParaRPr lang="en-US" altLang="en-US" b="0"/>
          </a:p>
        </p:txBody>
      </p:sp>
      <p:sp>
        <p:nvSpPr>
          <p:cNvPr id="584708" name="Rectangle 4">
            <a:extLst>
              <a:ext uri="{FF2B5EF4-FFF2-40B4-BE49-F238E27FC236}">
                <a16:creationId xmlns:a16="http://schemas.microsoft.com/office/drawing/2014/main" id="{D2808481-A1BF-0B9B-E8FF-9DB3761B1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6150" y="3052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584710" name="Rectangle 6">
            <a:extLst>
              <a:ext uri="{FF2B5EF4-FFF2-40B4-BE49-F238E27FC236}">
                <a16:creationId xmlns:a16="http://schemas.microsoft.com/office/drawing/2014/main" id="{9638B45D-1AC8-7199-8E79-32F28B345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305961"/>
            <a:ext cx="426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cs typeface="Times New Roman" panose="02020603050405020304" pitchFamily="18" charset="0"/>
              </a:rPr>
              <a:t>Constant wall heat flux:</a:t>
            </a:r>
            <a:r>
              <a:rPr lang="en-US" altLang="en-US" b="0" dirty="0"/>
              <a:t> </a:t>
            </a:r>
          </a:p>
        </p:txBody>
      </p:sp>
      <p:sp>
        <p:nvSpPr>
          <p:cNvPr id="584711" name="Rectangle 7">
            <a:extLst>
              <a:ext uri="{FF2B5EF4-FFF2-40B4-BE49-F238E27FC236}">
                <a16:creationId xmlns:a16="http://schemas.microsoft.com/office/drawing/2014/main" id="{5FE1EA3B-5EA4-A8F8-A26D-A8681DD678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584713" name="Rectangle 9">
            <a:extLst>
              <a:ext uri="{FF2B5EF4-FFF2-40B4-BE49-F238E27FC236}">
                <a16:creationId xmlns:a16="http://schemas.microsoft.com/office/drawing/2014/main" id="{9ADEFE6B-AFEB-4B6C-E9AA-2615DEA40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791200"/>
            <a:ext cx="7848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dirty="0">
                <a:cs typeface="Times New Roman" panose="02020603050405020304" pitchFamily="18" charset="0"/>
              </a:rPr>
              <a:t>These are </a:t>
            </a:r>
            <a:r>
              <a:rPr lang="en-US" altLang="en-US" b="0" dirty="0">
                <a:cs typeface="Times New Roman" panose="02020603050405020304" pitchFamily="18" charset="0"/>
              </a:rPr>
              <a:t>valid over the range 0.7 &lt; </a:t>
            </a:r>
            <a:r>
              <a:rPr lang="en-US" altLang="en-US" b="0" dirty="0" err="1">
                <a:cs typeface="Times New Roman" panose="02020603050405020304" pitchFamily="18" charset="0"/>
              </a:rPr>
              <a:t>Pr</a:t>
            </a:r>
            <a:r>
              <a:rPr lang="en-US" altLang="en-US" b="0" dirty="0">
                <a:cs typeface="Times New Roman" panose="02020603050405020304" pitchFamily="18" charset="0"/>
              </a:rPr>
              <a:t> &lt; 7 or </a:t>
            </a:r>
          </a:p>
          <a:p>
            <a:pPr algn="ctr"/>
            <a:r>
              <a:rPr lang="en-US" altLang="en-US" b="0" dirty="0">
                <a:cs typeface="Times New Roman" panose="02020603050405020304" pitchFamily="18" charset="0"/>
              </a:rPr>
              <a:t>if Re </a:t>
            </a:r>
            <a:r>
              <a:rPr lang="en-US" altLang="en-US" b="0" dirty="0" err="1">
                <a:cs typeface="Times New Roman" panose="02020603050405020304" pitchFamily="18" charset="0"/>
              </a:rPr>
              <a:t>Pr</a:t>
            </a:r>
            <a:r>
              <a:rPr lang="en-US" altLang="en-US" b="0" dirty="0">
                <a:cs typeface="Times New Roman" panose="02020603050405020304" pitchFamily="18" charset="0"/>
              </a:rPr>
              <a:t> </a:t>
            </a:r>
            <a:r>
              <a:rPr lang="en-US" altLang="en-US" b="0" i="1" dirty="0">
                <a:cs typeface="Times New Roman" panose="02020603050405020304" pitchFamily="18" charset="0"/>
              </a:rPr>
              <a:t>D</a:t>
            </a:r>
            <a:r>
              <a:rPr lang="en-US" altLang="en-US" b="0" dirty="0">
                <a:cs typeface="Times New Roman" panose="02020603050405020304" pitchFamily="18" charset="0"/>
              </a:rPr>
              <a:t>/</a:t>
            </a:r>
            <a:r>
              <a:rPr lang="en-US" altLang="en-US" b="0" i="1" dirty="0">
                <a:cs typeface="Times New Roman" panose="02020603050405020304" pitchFamily="18" charset="0"/>
              </a:rPr>
              <a:t>L</a:t>
            </a:r>
            <a:r>
              <a:rPr lang="en-US" altLang="en-US" b="0" dirty="0">
                <a:cs typeface="Times New Roman" panose="02020603050405020304" pitchFamily="18" charset="0"/>
              </a:rPr>
              <a:t> &lt; 33 also for </a:t>
            </a:r>
            <a:r>
              <a:rPr lang="en-US" altLang="en-US" b="0" dirty="0" err="1">
                <a:cs typeface="Times New Roman" panose="02020603050405020304" pitchFamily="18" charset="0"/>
              </a:rPr>
              <a:t>Pr</a:t>
            </a:r>
            <a:r>
              <a:rPr lang="en-US" altLang="en-US" b="0" dirty="0">
                <a:cs typeface="Times New Roman" panose="02020603050405020304" pitchFamily="18" charset="0"/>
              </a:rPr>
              <a:t> &gt; 7. </a:t>
            </a:r>
            <a:endParaRPr lang="en-US" altLang="en-US" b="0" dirty="0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2B73F320-8367-1652-5A9D-21A4FF385765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77B7DB6-C4DF-F25C-F35D-17488CB291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C47097F3-1EF8-E196-9A5E-0DB82DFBF1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B592804C-6B0D-D235-E4C7-B9743135CA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A6BBFC5-33F3-58C7-DD92-665F315DCD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AA73007-233B-6406-13A8-CFB916C9D4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0DBB79C9-3E8B-208B-03F7-B645C665C6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E66BA4AC-22A8-41C6-F089-73F5E2216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F14F4CA-4C89-7877-7073-8F0CC122B7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FAE71034-B6E5-B843-903B-AE3ADE8533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0EDCFC6-C01A-7C77-91FE-F4EDD406A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5317F8E6-24B3-07EF-1E10-2C8F93BDA4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F955C497-C850-69A8-19B9-F2DFB8505A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408A57A-0BA5-BF05-F577-FD3992CE5C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82ABA480-B049-A7DA-73C0-316704A77A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6095FE3-5F7B-935B-1A22-D986077C38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490854E-ED07-F00A-6D41-421E095F63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B7004AE-E017-56DF-5919-601A3A825717}"/>
                  </a:ext>
                </a:extLst>
              </p:cNvPr>
              <p:cNvSpPr txBox="1"/>
              <p:nvPr/>
            </p:nvSpPr>
            <p:spPr>
              <a:xfrm>
                <a:off x="2242928" y="1799063"/>
                <a:ext cx="5673091" cy="153792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657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0677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33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B7004AE-E017-56DF-5919-601A3A825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2928" y="1799063"/>
                <a:ext cx="5673091" cy="15379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B86C83C-D3AA-D67C-412A-848A7AF7D4AD}"/>
                  </a:ext>
                </a:extLst>
              </p:cNvPr>
              <p:cNvSpPr txBox="1"/>
              <p:nvPr/>
            </p:nvSpPr>
            <p:spPr>
              <a:xfrm>
                <a:off x="2133600" y="3890829"/>
                <a:ext cx="5558958" cy="15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364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086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𝑃𝑟</m:t>
                                  </m:r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33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𝐷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B86C83C-D3AA-D67C-412A-848A7AF7D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890829"/>
                <a:ext cx="5558958" cy="1505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4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4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4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4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4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4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07" grpId="0"/>
      <p:bldP spid="584710" grpId="0"/>
      <p:bldP spid="584713" grpId="0"/>
      <p:bldP spid="19" grpId="0"/>
      <p:bldP spid="2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754" name="Rectangle 2">
            <a:extLst>
              <a:ext uri="{FF2B5EF4-FFF2-40B4-BE49-F238E27FC236}">
                <a16:creationId xmlns:a16="http://schemas.microsoft.com/office/drawing/2014/main" id="{DBC2663D-3C87-9EDE-52D9-0CB7796EF9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799"/>
            <a:ext cx="6629400" cy="854075"/>
          </a:xfrm>
        </p:spPr>
        <p:txBody>
          <a:bodyPr/>
          <a:lstStyle/>
          <a:p>
            <a:r>
              <a:rPr lang="en-US" altLang="en-US" sz="2800" dirty="0">
                <a:cs typeface="Times New Roman" panose="02020603050405020304" pitchFamily="18" charset="0"/>
              </a:rPr>
              <a:t>Effects of property variation with temperature</a:t>
            </a:r>
            <a:r>
              <a:rPr lang="en-US" altLang="en-US" sz="2800" dirty="0"/>
              <a:t> </a:t>
            </a:r>
          </a:p>
        </p:txBody>
      </p:sp>
      <p:sp>
        <p:nvSpPr>
          <p:cNvPr id="586755" name="Rectangle 3">
            <a:extLst>
              <a:ext uri="{FF2B5EF4-FFF2-40B4-BE49-F238E27FC236}">
                <a16:creationId xmlns:a16="http://schemas.microsoft.com/office/drawing/2014/main" id="{1D71AA32-C963-FC4B-1092-A3D5180D8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447800"/>
            <a:ext cx="670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b="0" dirty="0">
                <a:cs typeface="Times New Roman" panose="02020603050405020304" pitchFamily="18" charset="0"/>
              </a:rPr>
              <a:t>Liquids:</a:t>
            </a:r>
            <a:r>
              <a:rPr lang="en-US" altLang="en-US" b="0" dirty="0"/>
              <a:t> </a:t>
            </a:r>
          </a:p>
        </p:txBody>
      </p:sp>
      <p:sp>
        <p:nvSpPr>
          <p:cNvPr id="586756" name="Rectangle 4">
            <a:extLst>
              <a:ext uri="{FF2B5EF4-FFF2-40B4-BE49-F238E27FC236}">
                <a16:creationId xmlns:a16="http://schemas.microsoft.com/office/drawing/2014/main" id="{2F4103FC-CEBA-68FB-989B-65654BFB4F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586758" name="Rectangle 6">
            <a:extLst>
              <a:ext uri="{FF2B5EF4-FFF2-40B4-BE49-F238E27FC236}">
                <a16:creationId xmlns:a16="http://schemas.microsoft.com/office/drawing/2014/main" id="{BA6B5D5E-1D77-5ACA-81B9-819ACFEBD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38" y="2775376"/>
            <a:ext cx="8610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cs typeface="Times New Roman" panose="02020603050405020304" pitchFamily="18" charset="0"/>
              </a:rPr>
              <a:t>Subscript w: at wall temperature, without subscript: at mean fluid temperature</a:t>
            </a:r>
            <a:r>
              <a:rPr lang="en-US" altLang="en-US" b="0" dirty="0"/>
              <a:t> </a:t>
            </a:r>
          </a:p>
        </p:txBody>
      </p:sp>
      <p:sp>
        <p:nvSpPr>
          <p:cNvPr id="586759" name="Rectangle 7">
            <a:extLst>
              <a:ext uri="{FF2B5EF4-FFF2-40B4-BE49-F238E27FC236}">
                <a16:creationId xmlns:a16="http://schemas.microsoft.com/office/drawing/2014/main" id="{F88F03AF-C184-572E-3EE0-B113EA5CA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267200"/>
            <a:ext cx="678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b="0" dirty="0">
                <a:cs typeface="Times New Roman" panose="02020603050405020304" pitchFamily="18" charset="0"/>
              </a:rPr>
              <a:t>Gases, laminar flow</a:t>
            </a:r>
            <a:r>
              <a:rPr lang="en-US" altLang="en-US" b="0" dirty="0"/>
              <a:t> 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A655C30-E97F-2397-035E-D673CDCC317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6E7F4F70-8D79-D354-6B51-A236B7DE89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D49A469A-93AB-3E25-2A0B-9B279C716F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614EFDEA-8FBC-D931-0784-FD25443E8B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C1EDB2EC-4C7B-6082-FFE4-734E803782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4F9D878-9600-41DD-3DF2-0654678E4B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5709A6B-D74D-0212-3331-31604D321B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DB74CCE-6939-3B4A-BBEB-49E3B2AF60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B0615C79-E60D-4CF7-7536-C576EF6F2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2C89008C-E68C-4F56-6E2E-3BF7ADA8D7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AFC6F989-70EB-A06F-4E1A-276FBDECF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96FD44BE-169E-4D87-D89D-740778E4D1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70A7EB9-985B-3B86-6539-C6A384BC0E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CCF21F5-7B62-70B9-6CAF-1A1F2B205A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E6DEFE1-2C99-8835-EF4E-7699BF3723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E34E898-AF4E-F635-16CF-025958D8B9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262983-C8B3-66E7-AA00-FB0DCCD14F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818FA3-D57D-249D-3A50-70A93B79256D}"/>
                  </a:ext>
                </a:extLst>
              </p:cNvPr>
              <p:cNvSpPr txBox="1"/>
              <p:nvPr/>
            </p:nvSpPr>
            <p:spPr>
              <a:xfrm>
                <a:off x="3264860" y="1588575"/>
                <a:ext cx="4050340" cy="90281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𝐶𝑃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0.14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2818FA3-D57D-249D-3A50-70A93B7925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860" y="1588575"/>
                <a:ext cx="4050340" cy="9028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1452C89-9894-A254-617F-DA4A2FE1E63A}"/>
                  </a:ext>
                </a:extLst>
              </p:cNvPr>
              <p:cNvSpPr txBox="1"/>
              <p:nvPr/>
            </p:nvSpPr>
            <p:spPr>
              <a:xfrm>
                <a:off x="4032281" y="4516716"/>
                <a:ext cx="2825965" cy="39940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𝑎𝑣𝑔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1452C89-9894-A254-617F-DA4A2FE1E6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2281" y="4516716"/>
                <a:ext cx="2825965" cy="399405"/>
              </a:xfrm>
              <a:prstGeom prst="rect">
                <a:avLst/>
              </a:prstGeom>
              <a:blipFill>
                <a:blip r:embed="rId4"/>
                <a:stretch>
                  <a:fillRect l="-1940" r="-431" b="-2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6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6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6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6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6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6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6755" grpId="0"/>
      <p:bldP spid="586758" grpId="0"/>
      <p:bldP spid="586759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7814</TotalTime>
  <Words>2341</Words>
  <Application>Microsoft Office PowerPoint</Application>
  <PresentationFormat>On-screen Show (4:3)</PresentationFormat>
  <Paragraphs>300</Paragraphs>
  <Slides>43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63" baseType="lpstr">
      <vt:lpstr>STXingkai</vt:lpstr>
      <vt:lpstr>Arial</vt:lpstr>
      <vt:lpstr>Baguet Script</vt:lpstr>
      <vt:lpstr>Blackadder ITC</vt:lpstr>
      <vt:lpstr>Calibri</vt:lpstr>
      <vt:lpstr>Cambria Math</vt:lpstr>
      <vt:lpstr>CommercialScript BT</vt:lpstr>
      <vt:lpstr>Google Sans</vt:lpstr>
      <vt:lpstr>MTMI</vt:lpstr>
      <vt:lpstr>MTSY</vt:lpstr>
      <vt:lpstr>Siddhanta</vt:lpstr>
      <vt:lpstr>Symbol</vt:lpstr>
      <vt:lpstr>system-ui</vt:lpstr>
      <vt:lpstr>Tempus Sans ITC</vt:lpstr>
      <vt:lpstr>Tenorite</vt:lpstr>
      <vt:lpstr>Times New Roman</vt:lpstr>
      <vt:lpstr>TimesLTStd-Italic</vt:lpstr>
      <vt:lpstr>TimesLTStd-Roman</vt:lpstr>
      <vt:lpstr>TimesNewRoman,Bold</vt:lpstr>
      <vt:lpstr>Blank Presentation</vt:lpstr>
      <vt:lpstr>FORCED CONVECTION IN LAMINAR INTERNAL FLOWS</vt:lpstr>
      <vt:lpstr>Developing Internal Flows</vt:lpstr>
      <vt:lpstr>Prandtl number effect on XHD wrt XTD</vt:lpstr>
      <vt:lpstr>Simultaneously developing laminar flow</vt:lpstr>
      <vt:lpstr>Simultaneously developing laminar Pipe flow</vt:lpstr>
      <vt:lpstr>Thermo-hydraulically Developed Flow</vt:lpstr>
      <vt:lpstr>History of Viscous Flow Analysis</vt:lpstr>
      <vt:lpstr>PowerPoint Presentation</vt:lpstr>
      <vt:lpstr>अंतर्बाहिश्च तत्सर्वं व्याप्य :  (अंदर और बाहर समान रूप से )</vt:lpstr>
      <vt:lpstr>Hagen-Poiseuille Flow through Pipes</vt:lpstr>
      <vt:lpstr>PowerPoint Presentation</vt:lpstr>
      <vt:lpstr>Incompressible Fully Developed flow in A Circular Pipe</vt:lpstr>
      <vt:lpstr>Poiseuille Pipe Flow: Solution Domain </vt:lpstr>
      <vt:lpstr>Dimensionless variables for Poiseuille Pipe Flow Solution Domain </vt:lpstr>
      <vt:lpstr>The Circular Pipe: Hagen-Poiseuille Flow</vt:lpstr>
      <vt:lpstr>Macro Engineering No-Slip Hagen-Poiseuille Flow </vt:lpstr>
      <vt:lpstr>Fluid Mechanics vs Convection Heat Transfer</vt:lpstr>
      <vt:lpstr>Thermally Developing Hagen–Poiseuille Flow</vt:lpstr>
      <vt:lpstr>Thermally Developing Hagen–Poiseuille Flow</vt:lpstr>
      <vt:lpstr>Thermally Developing Hagen–Poiseuille Flow</vt:lpstr>
      <vt:lpstr>Thermally Developing Hagen–Poiseuille Flow</vt:lpstr>
      <vt:lpstr>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problem :Thermally Developing Hagen–Poiseuille Flow</vt:lpstr>
      <vt:lpstr>Graetz series eigenvalues and constants</vt:lpstr>
      <vt:lpstr>The Heat Transfer Coefficient :Thermally Developing Hagen–Poiseuille Flow</vt:lpstr>
      <vt:lpstr>The Local Nusselt Number:Thermally Developing Hagen–Poiseuille Flow</vt:lpstr>
      <vt:lpstr>Heat transfer in the entrance region of a round tube with isothermal wall</vt:lpstr>
      <vt:lpstr>Thermally developing Internal Flows</vt:lpstr>
      <vt:lpstr>Simultaneously developing laminar flow</vt:lpstr>
      <vt:lpstr>Simultaneously developing laminar flow</vt:lpstr>
      <vt:lpstr>Simultaneously developing laminar circular tube flow</vt:lpstr>
      <vt:lpstr>Effects of property variation with temperature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675</cp:revision>
  <cp:lastPrinted>2002-07-26T02:11:33Z</cp:lastPrinted>
  <dcterms:created xsi:type="dcterms:W3CDTF">2002-07-26T01:39:54Z</dcterms:created>
  <dcterms:modified xsi:type="dcterms:W3CDTF">2026-03-18T09:15:58Z</dcterms:modified>
</cp:coreProperties>
</file>