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410" r:id="rId2"/>
    <p:sldId id="1178" r:id="rId3"/>
    <p:sldId id="381" r:id="rId4"/>
    <p:sldId id="1513" r:id="rId5"/>
    <p:sldId id="1514" r:id="rId6"/>
    <p:sldId id="1515" r:id="rId7"/>
    <p:sldId id="1516" r:id="rId8"/>
    <p:sldId id="1517" r:id="rId9"/>
    <p:sldId id="1518" r:id="rId10"/>
    <p:sldId id="1519" r:id="rId11"/>
    <p:sldId id="1526" r:id="rId12"/>
    <p:sldId id="1520" r:id="rId13"/>
    <p:sldId id="1525" r:id="rId14"/>
    <p:sldId id="1521" r:id="rId15"/>
    <p:sldId id="1527" r:id="rId16"/>
    <p:sldId id="1528" r:id="rId17"/>
    <p:sldId id="1529" r:id="rId18"/>
    <p:sldId id="1530" r:id="rId19"/>
    <p:sldId id="1531" r:id="rId20"/>
    <p:sldId id="1532" r:id="rId21"/>
    <p:sldId id="1446" r:id="rId22"/>
    <p:sldId id="1447" r:id="rId23"/>
    <p:sldId id="1448" r:id="rId24"/>
    <p:sldId id="1449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2-08T02:28:01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20231 14737 226 0,'0'0'83'0,"-13"-14"-7"16,13 14-85-16,0 0-10 15,-9-15-3-15,9 15 0 16,0 0-10-16,15-11-41 16,-15 11-4-16,13-1 5 31,-13 1 14-31,13-1 58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2T04:12:04.0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987 14976 303 0,'0'-10'59'0,"-2"-1"11"0,0 0 54 0,-2 1-53 0,2 0-9 16,-1 0-12-16,1 1-25 0,-1 0 1 0,0 1-8 0,2-1 6 0,-1 0 0 0,0-1 1 16,0 1 6-1,0 2-6-15,-4-3-16 0,2 4 12 0,0-1-10 0,-2 1 13 16,3 0-10-16,-3 1-5 0,-2-2 2 0,3 2-4 16,0 1-13-16,-1 1 12 0,3 3-10 0,-3-1 11 15,2 0-5-15,-1 1 2 0,-1 0 2 0,2 0-3 16,-3 0-9-16,3 0 6 0,4 3-6 0,-2 0 7 0,2-3-1 15,0 0-2-15,0 1 3 0,0 0-4 0,0 0-8 16,0 0 14-16,0 0-4 0,8 20 6 0,-1-18 3 16,3 2 4-16,1-1 1 0,2-2-2 0,2 3-13 0,1-1 7 15,0-2-3-15,-1 2 6 0,-2 0 0 0,4 0-8 16,0 1 7-16,2-3-7 0,0 1 0 0,0-1 2 16,3 2-9-16,-3-1 7 0,1 1 3 0,1-1 0 15,4-3 5-15,2 1-5 0,-1-1-10 0,9 0 14 16,3 1-10-16,5-1 12 0,1 1-8 0,-3 2-2 15,-4-2 5-15,3 1-6 0,-1 1-7 0,0 0 14 0,3 1-8 16,3-2 10-16,4 1-11 0,3-3 5 16,-1 1 1-16,3 0 0 0,-8 1-15 0,6 5 21 0,0-3-14 15,7 2 16-15,5-2-11 0,0-3 1 0,3 0 11 16,-3 0-8-16,1 1-7 0,-1 2 8 0,2-1-11 16,6 0 11-16,-4-1 5 0,5-1-9 15,-1 1 4-15,1 2-8 0,2 0-6 0,7-1 12 0,2-1-7 16,0 0 8-16,2 0-2 0,2 2 0 0,-4-2 3 15,3 0-4-15,-2-2-8 0,-4 2 11 0,7 1-9 16,2-2 8-16,3 1-5 0,-1-2 3 16,-3 3 4-16,3 0-2 0,1-1-9 0,2 1 6 0,-1-1-5 0,-6 0 6 15,6 1 3-15,3 2-3 0,-1-2 1 0,5 1-2 16,-3-2 2-16,0 1-1 0,1-1-1 0,-1 1-1 16,0 1 2-16,2-1 1 0,5 0 4 0,-4-1-2 15,7 0 1-15,-3 1-3 0,-2-2-2 0,0 1 0 16,-2-1 5-16,5 1-2 0,0 0 6 0,1-1-8 15,1-1-9-15,3 0 15 0,-3 1-9 0,0 1 12 0,2-2-9 0,0 0-2 16,-2 0 5-16,3-2-5 0,0 2-7 0,-1-1 13 16,1 0-6-16,-3 1 8 15,-3-2-5-15,3 2-1 0,0-1 0 0,1 0-1 0,-1 1-6 16,-1-1 9-16,-1 1-10 0,-1 2 12 16,0-1 4-16,-3 1-7 0,3 1 10 0,2 0-12 0,1 0-6 0,0-1 10 15,2 2-9-15,-1-2 11 0,-2 1 2 0,3-1-6 0,3 0 13 16,0-2-14-16,3 1-5 0,3-1 9 15,-1 0-9-15,-2 0 11 0,-1 0-1 16,2-2-1-16,0-1 3 0,2-1-4 0,-2 1-7 0,1 0 5 0,-1-1-4 16,0 2 5-16,-1-2 2 0,0 1-1 15,1-1 4-15,0 1-3 0,1 0-1 0,-3 0 9 16,-1 1-7-16,-3 0 8 0,1-1 3 0,0 0-14 0,0 1 13 16,2 0-15-16,-1-1 4 0,-4 1 5 0,1 1-2 0,-2 0 3 15,-3-1-8-15,2 2 1 16,1-1-6-16,-1 1 4 0,-1 0 1 0,-2 0 1 15,-2 0-2-15,-5 0 3 0,-1 0 4 0,-3 0-6 0,-1-1 6 0,3 0-7 16,-9-1-2-16,4 2 3 0,-7 0-3 0,-1 0 4 0,0-1-1 16,-8-1-1-16,-1 0 4 0,-8 1-5 0,2 0-13 15,6 0 16-15,-1-2-1 0,3 0 9 0,-4 0 0 0,-4 1-6 16,-7 0-2 0,5 1-1-16,4-2-3 0,-7 0 5 0,5-2 2 15,-9 1 2-15,-4 0-3 0,-2 0-4 0,-2 0-4 16,5-1 3-16,2 0 7 0,-5-1 58 0,3 0-74 0,-10 1 52 0,0 1-126 15,-4-1 70-15,0 2 19 16,0 0 3-16,-8-3-8 0,5 2-5 0,-4-3-42 0,4 0 14 16,3 2-112-16,-3-3-139 0</inkml:trace>
  <inkml:trace contextRef="#ctx0" brushRef="#br0" timeOffset="1566.14">18336 9506 234 0,'0'-10'-53'0,"0"-1"44"16,1-1 80-16,-1 0-12 0,1 1 8 16,-1-1-12-16,2 1-19 0,-3-2 14 0,-1-2 7 0,2 4-33 15,-5-2 18-15,5 4-26 0,0 1-12 0,-2-2 22 16,2 2-19-16,-1-2 23 0,-3 0 2 0,1 1-20 16,-1-2 14-16,-1 1-18 0,0 0 3 0,1 0 12 15,-1 0-10-15,1-1 13 0,-1-1-9 0,0 2 1 0,-2-1 4 16,1 1-3-16,-2 1-4 0,0-1 1 15,1 3-7-15,-3-2 6 0,0 2-2 0,-3 0-9 0,-1 1 5 0,0 4-8 16,-2-2-16-16,0 4 17 0,-3-1-13 0,1 2 15 16,-5 1-13-16,1 2 1 0,-1 0 4 15,-2 0-4-15,7 2 0 0,-3 1 3 0,3 0-7 0,0 2 7 0,1-1 8 16,-4 0-10-16,0 0 11 16,5 0-13-16,-3 2 5 0,1 2 3 0,1 1-11 0,-3 2 10 0,4 1 1 0,-1 3-3 15,-1-1 12 1,3 1-11-16,-3 1-11 0,3 1 12 0,-1 1-13 0,0 2 13 0,1-1-2 0,0 4 6 15,-2-3 4-15,1-1-2 0,1 2-14 0,3-1 17 16,0 2-9 0,7-1 12-16,-3-2-8 0,-3 2-2 0,10-1 4 15,-8 0-5-15,2 1-10 0,5 1 15 0,-8-3-14 0,8-1 16 16,-2 2-5-16,2-1-1 0,3 1 10 0,-1-2-10 0,3 0-4 16,1 1 14-16,2 0-9 0,3 0 13 15,-3-2-6-15,8 0-7 0,-2-3 3 0,1-1-5 16,7-2-3-16,-1 0 12 0,7-2-8 0,4 1 8 0,-4 0-4 15,2-2 6-15,0 0 4 0,1-2-2 0,0-2-11 0,-1-1 11 16,2-2-8-16,2-3 10 0,4-2-1 16,1-1-8-16,0-3 7 0,5-2-8 0,1-2-3 15,1-1 17-15,-1-1-9 0,-3-2 12 0,-4-1 1 16,2-1-9-16,-3-1 9 0,2 0-11 0,-3-3-4 16,-1-3 8-16,-1-3-5 0,1-5 8 0,-1-2 4 0,-6-2-4 15,3 0 4-15,-8 1-3 0,-2 1 15 0,-5-1-17 16,-4-1 3-16,-3-1-7 0,-5 0 16 0,-3 1-14 15,-3-1 9-15,-7 0-13 0,-1-1-1 0,-5 1-1 16,-5 1-8-16,-5 0 4 0,-6 1-5 0,-2 2-3 16,-2 2 5-16,-5 3-4 0,-4 2-8 0,-3 2 0 15,-9 3-8-15,-2 2 7 0,-6 4 6 0,-10 4-7 16,-2 4 5-16,-2 2-10 0,1 5-29 0,-7 6-42 0,-5 6-34 16,-5 7 2-16,-8 2-57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5.xml"/><Relationship Id="rId18" Type="http://schemas.openxmlformats.org/officeDocument/2006/relationships/image" Target="NUL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NULL"/><Relationship Id="rId17" Type="http://schemas.openxmlformats.org/officeDocument/2006/relationships/customXml" Target="../ink/ink7.xml"/><Relationship Id="rId2" Type="http://schemas.openxmlformats.org/officeDocument/2006/relationships/image" Target="../media/image1.png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NULL"/><Relationship Id="rId9" Type="http://schemas.openxmlformats.org/officeDocument/2006/relationships/customXml" Target="../ink/ink3.xml"/><Relationship Id="rId14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customXml" Target="../ink/ink8.xml"/><Relationship Id="rId5" Type="http://schemas.openxmlformats.org/officeDocument/2006/relationships/image" Target="../media/image32.png"/><Relationship Id="rId10" Type="http://schemas.openxmlformats.org/officeDocument/2006/relationships/image" Target="../media/image7.png"/><Relationship Id="rId4" Type="http://schemas.openxmlformats.org/officeDocument/2006/relationships/image" Target="NUL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0.png"/><Relationship Id="rId5" Type="http://schemas.openxmlformats.org/officeDocument/2006/relationships/image" Target="../media/image56.png"/><Relationship Id="rId10" Type="http://schemas.openxmlformats.org/officeDocument/2006/relationships/image" Target="../media/image65.png"/><Relationship Id="rId4" Type="http://schemas.openxmlformats.org/officeDocument/2006/relationships/image" Target="../media/image55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Laminar Natural Convection on A Vertical Plate :  Integral Solutions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 &amp; Head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8160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More Focus on Events at Wall in Natural Convection Processes….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14:cNvPr>
              <p14:cNvContentPartPr/>
              <p14:nvPr/>
            </p14:nvContentPartPr>
            <p14:xfrm>
              <a:off x="7275240" y="5290200"/>
              <a:ext cx="15120" cy="1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3DC296-16A0-EB32-A0FC-2D5C08EE2B4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65880" y="5280840"/>
                <a:ext cx="33840" cy="3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Integrodifferential Equations for Natural Convection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70D261A-046D-A917-913B-38B86965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280" y="2514600"/>
            <a:ext cx="1675520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752C6D4-6D99-09CD-9A30-D18A9A2A3097}"/>
              </a:ext>
            </a:extLst>
          </p:cNvPr>
          <p:cNvGrpSpPr/>
          <p:nvPr/>
        </p:nvGrpSpPr>
        <p:grpSpPr>
          <a:xfrm>
            <a:off x="6477000" y="4110919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1EE81D-7C39-8BD3-0758-9E71C40D7835}"/>
                </a:ext>
              </a:extLst>
            </p:cNvPr>
            <p:cNvSpPr/>
            <p:nvPr/>
          </p:nvSpPr>
          <p:spPr bwMode="auto">
            <a:xfrm>
              <a:off x="5791200" y="2478087"/>
              <a:ext cx="274320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A7E2F6C-D604-72B0-3AC0-4A0C2079E5E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1741180-EF72-28E9-8AFF-C920CDC48F7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F499697-5220-09AF-F452-B63EABE5532F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/>
              <p:nvPr/>
            </p:nvSpPr>
            <p:spPr>
              <a:xfrm>
                <a:off x="381000" y="1143000"/>
                <a:ext cx="5410200" cy="784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3A70A-6A75-D0B9-1E41-64A55473A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5410200" cy="7845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3A0AC-930C-18E0-C635-1FEC28D766C7}"/>
                  </a:ext>
                </a:extLst>
              </p:cNvPr>
              <p:cNvSpPr txBox="1"/>
              <p:nvPr/>
            </p:nvSpPr>
            <p:spPr>
              <a:xfrm>
                <a:off x="2914259" y="1778248"/>
                <a:ext cx="6324600" cy="1039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F83A0AC-930C-18E0-C635-1FEC28D76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259" y="1778248"/>
                <a:ext cx="6324600" cy="1039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E4789B4-6407-F290-9187-5EE7C12A6810}"/>
              </a:ext>
            </a:extLst>
          </p:cNvPr>
          <p:cNvSpPr txBox="1"/>
          <p:nvPr/>
        </p:nvSpPr>
        <p:spPr>
          <a:xfrm>
            <a:off x="304800" y="2115435"/>
            <a:ext cx="2840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5C69A0-C353-CA63-2C46-3431C2E6B237}"/>
                  </a:ext>
                </a:extLst>
              </p:cNvPr>
              <p:cNvSpPr txBox="1"/>
              <p:nvPr/>
            </p:nvSpPr>
            <p:spPr>
              <a:xfrm>
                <a:off x="529087" y="2858571"/>
                <a:ext cx="42525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5C69A0-C353-CA63-2C46-3431C2E6B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87" y="2858571"/>
                <a:ext cx="4252511" cy="369332"/>
              </a:xfrm>
              <a:prstGeom prst="rect">
                <a:avLst/>
              </a:prstGeom>
              <a:blipFill>
                <a:blip r:embed="rId6"/>
                <a:stretch>
                  <a:fillRect l="-1148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74B99B-63C0-658F-32AA-34705991C7B7}"/>
                  </a:ext>
                </a:extLst>
              </p:cNvPr>
              <p:cNvSpPr txBox="1"/>
              <p:nvPr/>
            </p:nvSpPr>
            <p:spPr>
              <a:xfrm>
                <a:off x="131387" y="4004655"/>
                <a:ext cx="54864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74B99B-63C0-658F-32AA-34705991C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87" y="4004655"/>
                <a:ext cx="5486400" cy="8965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AC53A3-7E8D-06AF-420A-D846317E8385}"/>
                  </a:ext>
                </a:extLst>
              </p:cNvPr>
              <p:cNvSpPr txBox="1"/>
              <p:nvPr/>
            </p:nvSpPr>
            <p:spPr>
              <a:xfrm>
                <a:off x="972447" y="4754605"/>
                <a:ext cx="3258597" cy="709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IN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=0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AC53A3-7E8D-06AF-420A-D846317E8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47" y="4754605"/>
                <a:ext cx="3258597" cy="709618"/>
              </a:xfrm>
              <a:prstGeom prst="rect">
                <a:avLst/>
              </a:prstGeom>
              <a:blipFill>
                <a:blip r:embed="rId8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7BF584-2962-50C2-0C30-FEC31C0842DA}"/>
                  </a:ext>
                </a:extLst>
              </p:cNvPr>
              <p:cNvSpPr txBox="1"/>
              <p:nvPr/>
            </p:nvSpPr>
            <p:spPr>
              <a:xfrm>
                <a:off x="543464" y="5507555"/>
                <a:ext cx="3474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7BF584-2962-50C2-0C30-FEC31C084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64" y="5507555"/>
                <a:ext cx="3474028" cy="369332"/>
              </a:xfrm>
              <a:prstGeom prst="rect">
                <a:avLst/>
              </a:prstGeom>
              <a:blipFill>
                <a:blip r:embed="rId9"/>
                <a:stretch>
                  <a:fillRect l="-1404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DA84-7131-BC64-0325-8605242F5CD9}"/>
                  </a:ext>
                </a:extLst>
              </p:cNvPr>
              <p:cNvSpPr txBox="1"/>
              <p:nvPr/>
            </p:nvSpPr>
            <p:spPr>
              <a:xfrm>
                <a:off x="441887" y="5872497"/>
                <a:ext cx="4694555" cy="804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916DA84-7131-BC64-0325-8605242F5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87" y="5872497"/>
                <a:ext cx="4694555" cy="8042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6CB73D3-9913-9B1C-A3A7-65E55F42F65D}"/>
              </a:ext>
            </a:extLst>
          </p:cNvPr>
          <p:cNvSpPr txBox="1"/>
          <p:nvPr/>
        </p:nvSpPr>
        <p:spPr>
          <a:xfrm>
            <a:off x="381000" y="3256504"/>
            <a:ext cx="5149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Another Wall BC can be obtained using </a:t>
            </a:r>
          </a:p>
          <a:p>
            <a:r>
              <a:rPr lang="en-US" dirty="0"/>
              <a:t>x-momentum equation: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FCC6A68-6821-74D4-FD4B-A9F4C2BE713A}"/>
                  </a:ext>
                </a:extLst>
              </p14:cNvPr>
              <p14:cNvContentPartPr/>
              <p14:nvPr/>
            </p14:nvContentPartPr>
            <p14:xfrm>
              <a:off x="310680" y="3291840"/>
              <a:ext cx="6407640" cy="2133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FCC6A68-6821-74D4-FD4B-A9F4C2BE713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1320" y="3282480"/>
                <a:ext cx="6426360" cy="215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41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0" grpId="0"/>
      <p:bldP spid="25" grpId="0"/>
      <p:bldP spid="19" grpId="0"/>
      <p:bldP spid="22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2D000E8-C421-8E79-2DD0-48B411CE5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143000"/>
            <a:ext cx="1744673" cy="2766553"/>
          </a:xfrm>
          <a:prstGeom prst="rect">
            <a:avLst/>
          </a:prstGeom>
        </p:spPr>
      </p:pic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86" y="219837"/>
            <a:ext cx="6532940" cy="87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of Natural Convection from Constant Heat Flux Vertical Flat Plate </a:t>
            </a: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9859712-C959-1AC5-BFF6-5276CA9CA1E5}"/>
              </a:ext>
            </a:extLst>
          </p:cNvPr>
          <p:cNvSpPr txBox="1"/>
          <p:nvPr/>
        </p:nvSpPr>
        <p:spPr>
          <a:xfrm>
            <a:off x="381000" y="1219200"/>
            <a:ext cx="421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Integrated Momentum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59B1F6-E1AB-F3A4-25BC-0EBFEF9944E5}"/>
                  </a:ext>
                </a:extLst>
              </p:cNvPr>
              <p:cNvSpPr txBox="1"/>
              <p:nvPr/>
            </p:nvSpPr>
            <p:spPr>
              <a:xfrm>
                <a:off x="304800" y="1676400"/>
                <a:ext cx="5316392" cy="830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59B1F6-E1AB-F3A4-25BC-0EBFEF994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676400"/>
                <a:ext cx="5316392" cy="8306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C8006EDA-448A-9C66-D5D4-25CE71DCAC97}"/>
              </a:ext>
            </a:extLst>
          </p:cNvPr>
          <p:cNvSpPr txBox="1"/>
          <p:nvPr/>
        </p:nvSpPr>
        <p:spPr>
          <a:xfrm>
            <a:off x="381000" y="2514600"/>
            <a:ext cx="3737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Integrated Energy 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1243BD-AA61-8F27-D18A-D595466176C8}"/>
                  </a:ext>
                </a:extLst>
              </p:cNvPr>
              <p:cNvSpPr txBox="1"/>
              <p:nvPr/>
            </p:nvSpPr>
            <p:spPr>
              <a:xfrm>
                <a:off x="381000" y="3048000"/>
                <a:ext cx="3849324" cy="830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1243BD-AA61-8F27-D18A-D59546617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048000"/>
                <a:ext cx="3849324" cy="8306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TextBox 593919">
            <a:extLst>
              <a:ext uri="{FF2B5EF4-FFF2-40B4-BE49-F238E27FC236}">
                <a16:creationId xmlns:a16="http://schemas.microsoft.com/office/drawing/2014/main" id="{BE4D9086-D14C-0B62-5D36-FEFAD1F038E0}"/>
              </a:ext>
            </a:extLst>
          </p:cNvPr>
          <p:cNvSpPr txBox="1"/>
          <p:nvPr/>
        </p:nvSpPr>
        <p:spPr>
          <a:xfrm>
            <a:off x="453286" y="3983893"/>
            <a:ext cx="5167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latin typeface="+mj-lt"/>
              </a:rPr>
              <a:t>Laminar Flow, Uniform </a:t>
            </a:r>
            <a:r>
              <a:rPr lang="en-IN" dirty="0">
                <a:latin typeface="+mj-lt"/>
              </a:rPr>
              <a:t>Heat flux: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89A58837-ABC7-80DA-EC9B-F55CF3C50435}"/>
                  </a:ext>
                </a:extLst>
              </p:cNvPr>
              <p:cNvSpPr txBox="1"/>
              <p:nvPr/>
            </p:nvSpPr>
            <p:spPr>
              <a:xfrm>
                <a:off x="557202" y="4610063"/>
                <a:ext cx="8382000" cy="15963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>
                    <a:latin typeface="TimesTen-Roman"/>
                  </a:rPr>
                  <a:t>Here,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latin typeface="TimesTen-Roman"/>
                  </a:rPr>
                  <a:t>known</a:t>
                </a:r>
                <a:r>
                  <a:rPr lang="en-US" sz="2400" b="0" i="0" u="none" strike="noStrike" dirty="0">
                    <a:latin typeface="TimesTen-Roman"/>
                  </a:rPr>
                  <a:t> and</a:t>
                </a:r>
                <a:r>
                  <a:rPr lang="en-US" sz="2400" b="0" i="0" u="none" strike="noStrike" baseline="0" dirty="0">
                    <a:latin typeface="TimesTen-Roman"/>
                  </a:rPr>
                  <a:t> the </a:t>
                </a:r>
                <a:r>
                  <a:rPr lang="en-US" dirty="0">
                    <a:latin typeface="TimesTen-Roman"/>
                  </a:rPr>
                  <a:t>expected</a:t>
                </a:r>
                <a:r>
                  <a:rPr lang="en-US" sz="2400" b="0" i="0" u="none" strike="noStrike" baseline="0" dirty="0">
                    <a:latin typeface="TimesTen-Roman"/>
                  </a:rPr>
                  <a:t> temperature profile must now satisfy the </a:t>
                </a:r>
                <a:r>
                  <a:rPr lang="en-IN" sz="2400" b="0" i="0" u="none" strike="noStrike" baseline="0" dirty="0">
                    <a:latin typeface="TimesTen-Roman"/>
                  </a:rPr>
                  <a:t>following condition:</a:t>
                </a:r>
                <a:endParaRPr lang="en-IN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89A58837-ABC7-80DA-EC9B-F55CF3C50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02" y="4610063"/>
                <a:ext cx="8382000" cy="1596399"/>
              </a:xfrm>
              <a:prstGeom prst="rect">
                <a:avLst/>
              </a:prstGeom>
              <a:blipFill>
                <a:blip r:embed="rId6"/>
                <a:stretch>
                  <a:fillRect l="-1091" t="-3053" r="-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3949" name="Group 593948">
            <a:extLst>
              <a:ext uri="{FF2B5EF4-FFF2-40B4-BE49-F238E27FC236}">
                <a16:creationId xmlns:a16="http://schemas.microsoft.com/office/drawing/2014/main" id="{14952461-F1F5-9A6D-9FF2-B217E995004F}"/>
              </a:ext>
            </a:extLst>
          </p:cNvPr>
          <p:cNvGrpSpPr/>
          <p:nvPr/>
        </p:nvGrpSpPr>
        <p:grpSpPr>
          <a:xfrm>
            <a:off x="6509788" y="1295400"/>
            <a:ext cx="920044" cy="2286000"/>
            <a:chOff x="6509788" y="1295400"/>
            <a:chExt cx="920044" cy="2286000"/>
          </a:xfrm>
        </p:grpSpPr>
        <p:grpSp>
          <p:nvGrpSpPr>
            <p:cNvPr id="593947" name="Group 593946">
              <a:extLst>
                <a:ext uri="{FF2B5EF4-FFF2-40B4-BE49-F238E27FC236}">
                  <a16:creationId xmlns:a16="http://schemas.microsoft.com/office/drawing/2014/main" id="{C9B52C35-C3A4-8B62-5D3F-D9F238211DD6}"/>
                </a:ext>
              </a:extLst>
            </p:cNvPr>
            <p:cNvGrpSpPr/>
            <p:nvPr/>
          </p:nvGrpSpPr>
          <p:grpSpPr>
            <a:xfrm>
              <a:off x="6858000" y="1295400"/>
              <a:ext cx="571832" cy="2286000"/>
              <a:chOff x="6858000" y="1295400"/>
              <a:chExt cx="571832" cy="2286000"/>
            </a:xfrm>
          </p:grpSpPr>
          <p:cxnSp>
            <p:nvCxnSpPr>
              <p:cNvPr id="593931" name="Straight Arrow Connector 593930">
                <a:extLst>
                  <a:ext uri="{FF2B5EF4-FFF2-40B4-BE49-F238E27FC236}">
                    <a16:creationId xmlns:a16="http://schemas.microsoft.com/office/drawing/2014/main" id="{CF13D214-D49D-2A41-E16C-62074E655B24}"/>
                  </a:ext>
                </a:extLst>
              </p:cNvPr>
              <p:cNvCxnSpPr/>
              <p:nvPr/>
            </p:nvCxnSpPr>
            <p:spPr bwMode="auto">
              <a:xfrm>
                <a:off x="6858000" y="1295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2" name="Straight Arrow Connector 593931">
                <a:extLst>
                  <a:ext uri="{FF2B5EF4-FFF2-40B4-BE49-F238E27FC236}">
                    <a16:creationId xmlns:a16="http://schemas.microsoft.com/office/drawing/2014/main" id="{AE7819F6-9F9C-EC92-7DD7-8F936CF88652}"/>
                  </a:ext>
                </a:extLst>
              </p:cNvPr>
              <p:cNvCxnSpPr/>
              <p:nvPr/>
            </p:nvCxnSpPr>
            <p:spPr bwMode="auto">
              <a:xfrm>
                <a:off x="6858000" y="1447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3" name="Straight Arrow Connector 593932">
                <a:extLst>
                  <a:ext uri="{FF2B5EF4-FFF2-40B4-BE49-F238E27FC236}">
                    <a16:creationId xmlns:a16="http://schemas.microsoft.com/office/drawing/2014/main" id="{5E96FA35-E9AB-FC27-0785-04D4F3E44FA4}"/>
                  </a:ext>
                </a:extLst>
              </p:cNvPr>
              <p:cNvCxnSpPr/>
              <p:nvPr/>
            </p:nvCxnSpPr>
            <p:spPr bwMode="auto">
              <a:xfrm>
                <a:off x="6858000" y="1600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4" name="Straight Arrow Connector 593933">
                <a:extLst>
                  <a:ext uri="{FF2B5EF4-FFF2-40B4-BE49-F238E27FC236}">
                    <a16:creationId xmlns:a16="http://schemas.microsoft.com/office/drawing/2014/main" id="{91E48DA3-8379-372B-05F9-FEF2F2A0ED87}"/>
                  </a:ext>
                </a:extLst>
              </p:cNvPr>
              <p:cNvCxnSpPr/>
              <p:nvPr/>
            </p:nvCxnSpPr>
            <p:spPr bwMode="auto">
              <a:xfrm>
                <a:off x="6858000" y="1752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5" name="Straight Arrow Connector 593934">
                <a:extLst>
                  <a:ext uri="{FF2B5EF4-FFF2-40B4-BE49-F238E27FC236}">
                    <a16:creationId xmlns:a16="http://schemas.microsoft.com/office/drawing/2014/main" id="{C543989C-6D92-D3AE-4AD7-0C00874EE38E}"/>
                  </a:ext>
                </a:extLst>
              </p:cNvPr>
              <p:cNvCxnSpPr/>
              <p:nvPr/>
            </p:nvCxnSpPr>
            <p:spPr bwMode="auto">
              <a:xfrm>
                <a:off x="6858000" y="1905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6" name="Straight Arrow Connector 593935">
                <a:extLst>
                  <a:ext uri="{FF2B5EF4-FFF2-40B4-BE49-F238E27FC236}">
                    <a16:creationId xmlns:a16="http://schemas.microsoft.com/office/drawing/2014/main" id="{A5AD283D-C7B0-8E31-719E-29FC243455CE}"/>
                  </a:ext>
                </a:extLst>
              </p:cNvPr>
              <p:cNvCxnSpPr/>
              <p:nvPr/>
            </p:nvCxnSpPr>
            <p:spPr bwMode="auto">
              <a:xfrm>
                <a:off x="6858000" y="2057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7" name="Straight Arrow Connector 593936">
                <a:extLst>
                  <a:ext uri="{FF2B5EF4-FFF2-40B4-BE49-F238E27FC236}">
                    <a16:creationId xmlns:a16="http://schemas.microsoft.com/office/drawing/2014/main" id="{B9DB8693-19E9-4B0D-6C0A-FDF10D483ECB}"/>
                  </a:ext>
                </a:extLst>
              </p:cNvPr>
              <p:cNvCxnSpPr/>
              <p:nvPr/>
            </p:nvCxnSpPr>
            <p:spPr bwMode="auto">
              <a:xfrm>
                <a:off x="6858000" y="2209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8" name="Straight Arrow Connector 593937">
                <a:extLst>
                  <a:ext uri="{FF2B5EF4-FFF2-40B4-BE49-F238E27FC236}">
                    <a16:creationId xmlns:a16="http://schemas.microsoft.com/office/drawing/2014/main" id="{C8496A3C-4A90-81BE-6B6E-513009CC4CE6}"/>
                  </a:ext>
                </a:extLst>
              </p:cNvPr>
              <p:cNvCxnSpPr/>
              <p:nvPr/>
            </p:nvCxnSpPr>
            <p:spPr bwMode="auto">
              <a:xfrm>
                <a:off x="6858000" y="2362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39" name="Straight Arrow Connector 593938">
                <a:extLst>
                  <a:ext uri="{FF2B5EF4-FFF2-40B4-BE49-F238E27FC236}">
                    <a16:creationId xmlns:a16="http://schemas.microsoft.com/office/drawing/2014/main" id="{353B6C30-273D-4A4E-91FE-012390C11144}"/>
                  </a:ext>
                </a:extLst>
              </p:cNvPr>
              <p:cNvCxnSpPr/>
              <p:nvPr/>
            </p:nvCxnSpPr>
            <p:spPr bwMode="auto">
              <a:xfrm>
                <a:off x="6858000" y="2514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0" name="Straight Arrow Connector 593939">
                <a:extLst>
                  <a:ext uri="{FF2B5EF4-FFF2-40B4-BE49-F238E27FC236}">
                    <a16:creationId xmlns:a16="http://schemas.microsoft.com/office/drawing/2014/main" id="{944C2640-EB4C-5416-0A83-3304BA8C7B3E}"/>
                  </a:ext>
                </a:extLst>
              </p:cNvPr>
              <p:cNvCxnSpPr/>
              <p:nvPr/>
            </p:nvCxnSpPr>
            <p:spPr bwMode="auto">
              <a:xfrm>
                <a:off x="6858000" y="2667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1" name="Straight Arrow Connector 593940">
                <a:extLst>
                  <a:ext uri="{FF2B5EF4-FFF2-40B4-BE49-F238E27FC236}">
                    <a16:creationId xmlns:a16="http://schemas.microsoft.com/office/drawing/2014/main" id="{9D1F192B-0ADD-CB69-6FEA-4D1539DDE6B0}"/>
                  </a:ext>
                </a:extLst>
              </p:cNvPr>
              <p:cNvCxnSpPr/>
              <p:nvPr/>
            </p:nvCxnSpPr>
            <p:spPr bwMode="auto">
              <a:xfrm>
                <a:off x="6858000" y="2819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2" name="Straight Arrow Connector 593941">
                <a:extLst>
                  <a:ext uri="{FF2B5EF4-FFF2-40B4-BE49-F238E27FC236}">
                    <a16:creationId xmlns:a16="http://schemas.microsoft.com/office/drawing/2014/main" id="{98EAD0A6-83D8-BBB3-3CE5-F2FAAF62F1AC}"/>
                  </a:ext>
                </a:extLst>
              </p:cNvPr>
              <p:cNvCxnSpPr/>
              <p:nvPr/>
            </p:nvCxnSpPr>
            <p:spPr bwMode="auto">
              <a:xfrm>
                <a:off x="6858000" y="2971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3" name="Straight Arrow Connector 593942">
                <a:extLst>
                  <a:ext uri="{FF2B5EF4-FFF2-40B4-BE49-F238E27FC236}">
                    <a16:creationId xmlns:a16="http://schemas.microsoft.com/office/drawing/2014/main" id="{CD4BCB94-ABCB-92A4-C885-B7A8A2C8B060}"/>
                  </a:ext>
                </a:extLst>
              </p:cNvPr>
              <p:cNvCxnSpPr/>
              <p:nvPr/>
            </p:nvCxnSpPr>
            <p:spPr bwMode="auto">
              <a:xfrm>
                <a:off x="6858000" y="3124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4" name="Straight Arrow Connector 593943">
                <a:extLst>
                  <a:ext uri="{FF2B5EF4-FFF2-40B4-BE49-F238E27FC236}">
                    <a16:creationId xmlns:a16="http://schemas.microsoft.com/office/drawing/2014/main" id="{6F3A9489-F1D2-42DC-FF05-37FCD393EA19}"/>
                  </a:ext>
                </a:extLst>
              </p:cNvPr>
              <p:cNvCxnSpPr/>
              <p:nvPr/>
            </p:nvCxnSpPr>
            <p:spPr bwMode="auto">
              <a:xfrm>
                <a:off x="6858000" y="3276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5" name="Straight Arrow Connector 593944">
                <a:extLst>
                  <a:ext uri="{FF2B5EF4-FFF2-40B4-BE49-F238E27FC236}">
                    <a16:creationId xmlns:a16="http://schemas.microsoft.com/office/drawing/2014/main" id="{83A8ADE3-EADB-85B2-2867-8F1472A7D0BD}"/>
                  </a:ext>
                </a:extLst>
              </p:cNvPr>
              <p:cNvCxnSpPr/>
              <p:nvPr/>
            </p:nvCxnSpPr>
            <p:spPr bwMode="auto">
              <a:xfrm>
                <a:off x="6858000" y="3429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93946" name="Straight Arrow Connector 593945">
                <a:extLst>
                  <a:ext uri="{FF2B5EF4-FFF2-40B4-BE49-F238E27FC236}">
                    <a16:creationId xmlns:a16="http://schemas.microsoft.com/office/drawing/2014/main" id="{259FB722-9630-06AB-4CA2-59315207D9B4}"/>
                  </a:ext>
                </a:extLst>
              </p:cNvPr>
              <p:cNvCxnSpPr/>
              <p:nvPr/>
            </p:nvCxnSpPr>
            <p:spPr bwMode="auto">
              <a:xfrm>
                <a:off x="6858000" y="3581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3948" name="TextBox 593947">
                  <a:extLst>
                    <a:ext uri="{FF2B5EF4-FFF2-40B4-BE49-F238E27FC236}">
                      <a16:creationId xmlns:a16="http://schemas.microsoft.com/office/drawing/2014/main" id="{74E65155-4C88-84AA-CC30-D97343CBC97F}"/>
                    </a:ext>
                  </a:extLst>
                </p:cNvPr>
                <p:cNvSpPr txBox="1"/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93948" name="TextBox 593947">
                  <a:extLst>
                    <a:ext uri="{FF2B5EF4-FFF2-40B4-BE49-F238E27FC236}">
                      <a16:creationId xmlns:a16="http://schemas.microsoft.com/office/drawing/2014/main" id="{74E65155-4C88-84AA-CC30-D97343CBC9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5714" r="-2857" b="-2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9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93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93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4" grpId="0"/>
      <p:bldP spid="593920" grpId="0"/>
      <p:bldP spid="5939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CDB295B-2788-43C4-947E-9154AF314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8BC497BE-9065-5F3D-B2DE-FB4BF2E1DC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Valid Velocity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FB38354-8DD2-2E65-4E65-E78BE8C4828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1DC0450-8387-5DD9-E0D9-7AF022724F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8458398-1D7D-8670-0E04-CFCDF25786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C42697D-26D3-3829-F6AE-55AA712C8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61ABD2A-0DAB-D599-996F-FE0476CD7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DB638CF-7B43-35A3-079A-5A4E84F554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78341AD-B30B-1FB7-5D9A-D3AB8B9B8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9036FC8-74B9-2114-154E-F75F43E99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C82D6C8-0CC1-727A-EBA0-9FD11F4FC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5A5CF6D-A790-91D0-B9BC-0CDA7428D8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A9A42D3-9AD0-8E84-35E3-BA6E4A1EF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79F6EBF-3756-6D54-10B7-3F9707C3C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77F89F6-1EE5-F745-1D36-BD99E2041C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A8666D3-69AF-C5CC-D14E-67920C89FA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30E336D-C040-A12A-0D0E-BCFBA9CECB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0D6A6E9-04B0-9237-4B18-E10514047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DDAACA-1779-0CB7-DCC6-DD45B5FC7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8230BB20-391F-700D-FBBE-2910DEA5E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998" y="249401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18D6926-368F-4678-6319-6EF2623C4868}"/>
              </a:ext>
            </a:extLst>
          </p:cNvPr>
          <p:cNvGrpSpPr/>
          <p:nvPr/>
        </p:nvGrpSpPr>
        <p:grpSpPr>
          <a:xfrm>
            <a:off x="6477000" y="4110919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F27ADF-57B9-FEFB-A4C4-506B9AA0B2E0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19CA641-3954-E290-FA98-FA9200884312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0C9B183-A44B-0F15-B4BA-F2D2E8199935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2F37976-189D-8DE3-D140-4A629439E1CE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C2A7A0-1732-A7E4-414C-84A8FF3EB389}"/>
              </a:ext>
            </a:extLst>
          </p:cNvPr>
          <p:cNvSpPr txBox="1"/>
          <p:nvPr/>
        </p:nvSpPr>
        <p:spPr>
          <a:xfrm>
            <a:off x="248682" y="2073840"/>
            <a:ext cx="6612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 fourth-degree polynomial for velocity, </a:t>
            </a:r>
            <a:r>
              <a:rPr lang="en-US" i="1" dirty="0"/>
              <a:t>u: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ADDCE5-3E70-6A94-570A-0A5A10DF84C7}"/>
                  </a:ext>
                </a:extLst>
              </p:cNvPr>
              <p:cNvSpPr txBox="1"/>
              <p:nvPr/>
            </p:nvSpPr>
            <p:spPr>
              <a:xfrm>
                <a:off x="228600" y="2585824"/>
                <a:ext cx="63512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DADDCE5-3E70-6A94-570A-0A5A10DF8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585824"/>
                <a:ext cx="6351226" cy="369332"/>
              </a:xfrm>
              <a:prstGeom prst="rect">
                <a:avLst/>
              </a:prstGeom>
              <a:blipFill>
                <a:blip r:embed="rId4"/>
                <a:stretch>
                  <a:fillRect l="-192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D803988D-1DE8-8AD0-2C84-78F1F6E10BB4}"/>
              </a:ext>
            </a:extLst>
          </p:cNvPr>
          <p:cNvSpPr txBox="1"/>
          <p:nvPr/>
        </p:nvSpPr>
        <p:spPr>
          <a:xfrm>
            <a:off x="248682" y="3165285"/>
            <a:ext cx="622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four unknown coefficients, which are functions of </a:t>
            </a:r>
            <a:r>
              <a:rPr lang="en-US" i="1" dirty="0"/>
              <a:t>x.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14CF17-8DD8-6B11-09D0-D2E48DEF3E68}"/>
              </a:ext>
            </a:extLst>
          </p:cNvPr>
          <p:cNvSpPr txBox="1"/>
          <p:nvPr/>
        </p:nvSpPr>
        <p:spPr>
          <a:xfrm>
            <a:off x="564808" y="4147119"/>
            <a:ext cx="2840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D297E57-BEFF-55D6-A1CC-0FBA8A0753BD}"/>
                  </a:ext>
                </a:extLst>
              </p:cNvPr>
              <p:cNvSpPr txBox="1"/>
              <p:nvPr/>
            </p:nvSpPr>
            <p:spPr>
              <a:xfrm>
                <a:off x="3475115" y="4190417"/>
                <a:ext cx="21033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D297E57-BEFF-55D6-A1CC-0FBA8A075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115" y="4190417"/>
                <a:ext cx="2103332" cy="369332"/>
              </a:xfrm>
              <a:prstGeom prst="rect">
                <a:avLst/>
              </a:prstGeom>
              <a:blipFill>
                <a:blip r:embed="rId5"/>
                <a:stretch>
                  <a:fillRect l="-2609" r="-2899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841AA5-2A9C-1615-FE56-6D2DECC535E8}"/>
                  </a:ext>
                </a:extLst>
              </p:cNvPr>
              <p:cNvSpPr txBox="1"/>
              <p:nvPr/>
            </p:nvSpPr>
            <p:spPr>
              <a:xfrm>
                <a:off x="1320518" y="5662161"/>
                <a:ext cx="3417026" cy="765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→∞;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2841AA5-2A9C-1615-FE56-6D2DECC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518" y="5662161"/>
                <a:ext cx="3417026" cy="7654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89E45-DB2A-98C4-7239-85C3D67122CB}"/>
                  </a:ext>
                </a:extLst>
              </p:cNvPr>
              <p:cNvSpPr txBox="1"/>
              <p:nvPr/>
            </p:nvSpPr>
            <p:spPr>
              <a:xfrm>
                <a:off x="1774914" y="4798532"/>
                <a:ext cx="3258597" cy="709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IN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=0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B89E45-DB2A-98C4-7239-85C3D6712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914" y="4798532"/>
                <a:ext cx="3258597" cy="709618"/>
              </a:xfrm>
              <a:prstGeom prst="rect">
                <a:avLst/>
              </a:prstGeom>
              <a:blipFill>
                <a:blip r:embed="rId7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DB04F99-7D6B-BC34-987E-5313057168BE}"/>
                  </a:ext>
                </a:extLst>
              </p:cNvPr>
              <p:cNvSpPr txBox="1"/>
              <p:nvPr/>
            </p:nvSpPr>
            <p:spPr>
              <a:xfrm>
                <a:off x="609600" y="1202857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DB04F99-7D6B-BC34-987E-531305716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02857"/>
                <a:ext cx="6324600" cy="9666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09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1" grpId="0"/>
      <p:bldP spid="32" grpId="0"/>
      <p:bldP spid="34" grpId="0"/>
      <p:bldP spid="35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0D0302E-0AA6-B00B-456E-A513400EC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42FED34A-16EE-C374-92B0-63680BCFD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Valid Velocity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5845528-94AE-C5DD-6199-238A40CDD02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0F38141-47C4-E5CD-D428-4E81F359F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7C1C910-8D6C-7F64-8147-676D1F5CE2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9C46344-AF48-BD56-4408-DA618570AC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913749-8495-E944-EDB1-01869A860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CC65134-EBE9-5716-40D6-D4CC89EAC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AF89BD6-9A7D-E924-913D-D28F09228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21C3E64-615F-D8E3-0BC8-7AD315B41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8521CA7-674E-7C96-03D4-2FBB1F7232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1AE92DB-4E58-7BCF-330D-51925E37A8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B8C2616-CA40-9C6E-1EF6-E7FFA549E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8D85CEB-861B-C9AB-BF74-9EF0D7210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83F076F-E9A3-D6FA-27AB-BBF196131C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2762D4B-FDC9-863F-A686-1E5B2547F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54A06D8-1FA2-3E45-D5F6-A642AECFF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D668B7A-53E1-B6B4-B193-0795E3723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C64938-CACF-F3BA-68F9-F05F298036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A9A3278-8C55-EE22-9119-0557FD4A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4A0A38D-338E-3712-B7B0-8F5C156D80AB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B2843E0-63A0-2027-FABA-9B3FF0BCE90B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4501F85-8063-B3A4-20BD-1DB74E12C392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9B04D6-A83C-109C-2124-2C52E3889CD6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44A275A-2710-7BAC-F04A-E7BC255DBF7A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348844-AF99-CF4C-1F35-291A09461C2E}"/>
              </a:ext>
            </a:extLst>
          </p:cNvPr>
          <p:cNvSpPr txBox="1"/>
          <p:nvPr/>
        </p:nvSpPr>
        <p:spPr>
          <a:xfrm>
            <a:off x="293400" y="2061917"/>
            <a:ext cx="6612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 fourth-degree polynomial for velocity, </a:t>
            </a:r>
            <a:r>
              <a:rPr lang="en-US" i="1" dirty="0"/>
              <a:t>u: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1BD85A6-2361-8A39-0CB9-FB686C6664A9}"/>
                  </a:ext>
                </a:extLst>
              </p:cNvPr>
              <p:cNvSpPr txBox="1"/>
              <p:nvPr/>
            </p:nvSpPr>
            <p:spPr>
              <a:xfrm>
                <a:off x="228600" y="2585824"/>
                <a:ext cx="63512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1BD85A6-2361-8A39-0CB9-FB686C666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585824"/>
                <a:ext cx="6351226" cy="369332"/>
              </a:xfrm>
              <a:prstGeom prst="rect">
                <a:avLst/>
              </a:prstGeom>
              <a:blipFill>
                <a:blip r:embed="rId4"/>
                <a:stretch>
                  <a:fillRect l="-192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94257608-86A8-94A3-C6FE-FE12AE997A2D}"/>
              </a:ext>
            </a:extLst>
          </p:cNvPr>
          <p:cNvSpPr txBox="1"/>
          <p:nvPr/>
        </p:nvSpPr>
        <p:spPr>
          <a:xfrm>
            <a:off x="417135" y="3201231"/>
            <a:ext cx="622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four unknown coefficients, which are functions of </a:t>
            </a:r>
            <a:r>
              <a:rPr lang="en-US" i="1" dirty="0"/>
              <a:t>x.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106966-8580-B2D9-9179-36C06E7B61F2}"/>
              </a:ext>
            </a:extLst>
          </p:cNvPr>
          <p:cNvSpPr txBox="1"/>
          <p:nvPr/>
        </p:nvSpPr>
        <p:spPr>
          <a:xfrm>
            <a:off x="661384" y="4060555"/>
            <a:ext cx="2840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67D582-7C37-214B-D814-715AB3B82BEC}"/>
                  </a:ext>
                </a:extLst>
              </p:cNvPr>
              <p:cNvSpPr txBox="1"/>
              <p:nvPr/>
            </p:nvSpPr>
            <p:spPr>
              <a:xfrm>
                <a:off x="3475115" y="4190417"/>
                <a:ext cx="21033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367D582-7C37-214B-D814-715AB3B82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115" y="4190417"/>
                <a:ext cx="2103332" cy="369332"/>
              </a:xfrm>
              <a:prstGeom prst="rect">
                <a:avLst/>
              </a:prstGeom>
              <a:blipFill>
                <a:blip r:embed="rId5"/>
                <a:stretch>
                  <a:fillRect l="-2609" r="-2899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41AB4F-C9FA-80F1-20B9-01C516D26E08}"/>
                  </a:ext>
                </a:extLst>
              </p:cNvPr>
              <p:cNvSpPr txBox="1"/>
              <p:nvPr/>
            </p:nvSpPr>
            <p:spPr>
              <a:xfrm>
                <a:off x="1306141" y="5508150"/>
                <a:ext cx="3417026" cy="765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→∞;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41AB4F-C9FA-80F1-20B9-01C516D26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141" y="5508150"/>
                <a:ext cx="3417026" cy="7654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07B0B9-A45B-56A7-C7EE-29110A5CF568}"/>
                  </a:ext>
                </a:extLst>
              </p:cNvPr>
              <p:cNvSpPr txBox="1"/>
              <p:nvPr/>
            </p:nvSpPr>
            <p:spPr>
              <a:xfrm>
                <a:off x="1762608" y="4644837"/>
                <a:ext cx="3258597" cy="709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IN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=0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07B0B9-A45B-56A7-C7EE-29110A5CF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608" y="4644837"/>
                <a:ext cx="3258597" cy="709618"/>
              </a:xfrm>
              <a:prstGeom prst="rect">
                <a:avLst/>
              </a:prstGeom>
              <a:blipFill>
                <a:blip r:embed="rId7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C418C80-33EB-C3B0-4ECF-08108E439669}"/>
                  </a:ext>
                </a:extLst>
              </p:cNvPr>
              <p:cNvSpPr txBox="1"/>
              <p:nvPr/>
            </p:nvSpPr>
            <p:spPr>
              <a:xfrm>
                <a:off x="609600" y="1268589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C418C80-33EB-C3B0-4ECF-08108E439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68589"/>
                <a:ext cx="6324600" cy="9666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3E151BB-8275-A5B9-1290-401B659E22DE}"/>
              </a:ext>
            </a:extLst>
          </p:cNvPr>
          <p:cNvSpPr txBox="1"/>
          <p:nvPr/>
        </p:nvSpPr>
        <p:spPr>
          <a:xfrm>
            <a:off x="679699" y="6203216"/>
            <a:ext cx="83277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Use these boundary condition to get the unknown of coefficients.. </a:t>
            </a:r>
          </a:p>
        </p:txBody>
      </p:sp>
    </p:spTree>
    <p:extLst>
      <p:ext uri="{BB962C8B-B14F-4D97-AF65-F5344CB8AC3E}">
        <p14:creationId xmlns:p14="http://schemas.microsoft.com/office/powerpoint/2010/main" val="139567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1" grpId="0"/>
      <p:bldP spid="32" grpId="0"/>
      <p:bldP spid="34" grpId="0"/>
      <p:bldP spid="35" grpId="0"/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D9E897-29D3-397B-0E5F-4E716966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AE8DD2B3-68FF-696B-9ACA-FF12876E3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Valid Velocity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06F9924-766F-D7DD-424A-4F1A9475498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AA4AFDB-4B6D-581A-9F49-AFA0276888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6EEF1BE-E625-9910-73AA-0E67D45564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BB314BD-AE67-B313-35C1-D72F1943D9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928B5BF-2812-DBDD-481A-706CB4060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7384505-7F35-27B8-E52F-3B3DBF474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21B261B-7BC7-22AD-9106-02524532E7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0AE3FF5-ED56-6CD4-F9B4-428247897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3304A8B-0242-E39D-3E42-208C062A7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EF3298-1609-6357-8CE5-D64150DF7B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BB8B1B3-DEAE-8352-E8FF-3D7F6D4D5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8C8765A-11F6-4752-9FB3-945DF3F6B5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B4CD3D0-5F60-29AC-585F-BB5A2FDFB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7BD654D-485B-2ACD-D135-E15DCCE9D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42C76E7-5A51-7AD3-374C-F9E2D62202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826882-6D3C-2230-5130-17E4169E0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4E3E0AB-2E0C-DCED-4468-5518A87E4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8E22A364-B4A8-907F-D224-9B1D68F3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94084EB-CC62-CAA2-F956-9FE6C1591924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0E2FD67-E91A-9C57-7D27-D66BF0AFD0D6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083EED8-E6AA-0641-2CA4-3529C360FC00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782D5A1-D807-D872-D65C-2CAC2073AA6B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1F804CE-C027-519C-0366-3947FC921225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90350F7-C499-7E2D-C607-E7A6B72D93B1}"/>
                  </a:ext>
                </a:extLst>
              </p:cNvPr>
              <p:cNvSpPr txBox="1"/>
              <p:nvPr/>
            </p:nvSpPr>
            <p:spPr>
              <a:xfrm>
                <a:off x="417135" y="1254103"/>
                <a:ext cx="63512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90350F7-C499-7E2D-C607-E7A6B72D9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1254103"/>
                <a:ext cx="6351226" cy="369332"/>
              </a:xfrm>
              <a:prstGeom prst="rect">
                <a:avLst/>
              </a:prstGeom>
              <a:blipFill>
                <a:blip r:embed="rId4"/>
                <a:stretch>
                  <a:fillRect l="-96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A5C710-CD84-9D92-DD79-F9C358E399D5}"/>
                  </a:ext>
                </a:extLst>
              </p:cNvPr>
              <p:cNvSpPr txBox="1"/>
              <p:nvPr/>
            </p:nvSpPr>
            <p:spPr>
              <a:xfrm>
                <a:off x="511061" y="2165113"/>
                <a:ext cx="2763384" cy="702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A5C710-CD84-9D92-DD79-F9C358E39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61" y="2165113"/>
                <a:ext cx="2763384" cy="7024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C08E83B-F8E2-25AA-4BF8-F27E5C41F83F}"/>
                  </a:ext>
                </a:extLst>
              </p:cNvPr>
              <p:cNvSpPr txBox="1"/>
              <p:nvPr/>
            </p:nvSpPr>
            <p:spPr>
              <a:xfrm>
                <a:off x="3580028" y="1956271"/>
                <a:ext cx="2771720" cy="702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C08E83B-F8E2-25AA-4BF8-F27E5C41F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028" y="1956271"/>
                <a:ext cx="2771720" cy="7024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1B6BDC-9A5C-2D6B-DB82-05AD4B4C444D}"/>
                  </a:ext>
                </a:extLst>
              </p:cNvPr>
              <p:cNvSpPr txBox="1"/>
              <p:nvPr/>
            </p:nvSpPr>
            <p:spPr>
              <a:xfrm>
                <a:off x="1220496" y="3121437"/>
                <a:ext cx="2551404" cy="702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1B6BDC-9A5C-2D6B-DB82-05AD4B4C4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496" y="3121437"/>
                <a:ext cx="2551404" cy="7024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F603088-7526-A8B0-D73E-A1196553A62A}"/>
              </a:ext>
            </a:extLst>
          </p:cNvPr>
          <p:cNvSpPr txBox="1"/>
          <p:nvPr/>
        </p:nvSpPr>
        <p:spPr>
          <a:xfrm>
            <a:off x="596427" y="4080403"/>
            <a:ext cx="59929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Substitute all these coefficients in the assumed velocity profile.</a:t>
            </a:r>
          </a:p>
          <a:p>
            <a:r>
              <a:rPr lang="en-US" dirty="0"/>
              <a:t>The required velocity profile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3F7CD9C-9F95-86DB-E41C-68BDC8C27BF7}"/>
                  </a:ext>
                </a:extLst>
              </p:cNvPr>
              <p:cNvSpPr txBox="1"/>
              <p:nvPr/>
            </p:nvSpPr>
            <p:spPr>
              <a:xfrm>
                <a:off x="596426" y="5480772"/>
                <a:ext cx="6059172" cy="923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3F7CD9C-9F95-86DB-E41C-68BDC8C27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26" y="5480772"/>
                <a:ext cx="6059172" cy="9237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91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 build="p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E9373CF-730D-32CC-08EB-1D6A6888D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AE5D1FEC-681D-F652-A1FF-B7284F61C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Valid Velocity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F0CDD70-EC34-18FE-DA08-529CBEC719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067079E-3BF2-3259-A100-DD727B867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6BDD28-56C8-9628-CB83-24413856B1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FF87C54-32F7-77D2-6A80-A2C7D357D8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2F036A9-70BE-0643-BA0F-FBABC4B14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639E471-02B8-84BF-7C4C-99AEAD09D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E4D37EB-EE7F-4295-D0C8-57A8256219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B2114FC-3A4C-5F7D-A352-91F5A6EF2D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554F046-D861-92F4-E87B-4A1E33B09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81D7AC6-9122-55BD-7C62-810CF48FE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F566B33-FAB3-8E64-B583-1A38EBB495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BA641D-727E-6F4D-6FE9-6F1562A6F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DBC8DC7-FAE9-A8DF-4DB0-FD1BA00BDE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DD3F5F2-331D-7AFE-5219-FD53FE2497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A5912E1-3835-F16E-5A5A-695674194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A5A6EEF-4A8C-F7EA-AC19-3CEABB533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84A345-D499-D90E-F2B7-9214E81812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59ED6BCF-71F1-FDBD-69DF-4AE00D0AA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2891EA7-1D67-19AE-712D-52EBBC12B3C7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25E7955-38B0-155A-3AC4-57902DA445DD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205F19-97E8-3D50-F747-DBDBE4E97E8B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518B8A-2ABE-801A-E930-9400835D17B4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B4BFCF5-8C76-4895-12A7-14B5D589B93D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1F7B56-DA82-B2BA-59A0-C0D8201AF91A}"/>
              </a:ext>
            </a:extLst>
          </p:cNvPr>
          <p:cNvSpPr txBox="1"/>
          <p:nvPr/>
        </p:nvSpPr>
        <p:spPr>
          <a:xfrm>
            <a:off x="502845" y="1498885"/>
            <a:ext cx="59929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 velocity profile in boundary layer is: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79AE7DD-4D62-1DA3-D0F0-8B032D7B1FA3}"/>
                  </a:ext>
                </a:extLst>
              </p:cNvPr>
              <p:cNvSpPr txBox="1"/>
              <p:nvPr/>
            </p:nvSpPr>
            <p:spPr>
              <a:xfrm>
                <a:off x="742314" y="2127991"/>
                <a:ext cx="6059172" cy="923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79AE7DD-4D62-1DA3-D0F0-8B032D7B1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14" y="2127991"/>
                <a:ext cx="6059172" cy="9237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346E3B-F282-C21B-D21A-9020B92F9230}"/>
                  </a:ext>
                </a:extLst>
              </p:cNvPr>
              <p:cNvSpPr txBox="1"/>
              <p:nvPr/>
            </p:nvSpPr>
            <p:spPr>
              <a:xfrm>
                <a:off x="879718" y="3310162"/>
                <a:ext cx="4835282" cy="844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346E3B-F282-C21B-D21A-9020B92F9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718" y="3310162"/>
                <a:ext cx="4835282" cy="8440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3E114613-09FC-B83F-3350-2BE042CB25A4}"/>
              </a:ext>
            </a:extLst>
          </p:cNvPr>
          <p:cNvSpPr txBox="1"/>
          <p:nvPr/>
        </p:nvSpPr>
        <p:spPr>
          <a:xfrm>
            <a:off x="634412" y="443742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characteristic velocity is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875F31-C2D4-C7FB-BB6F-B339E94EF3CD}"/>
                  </a:ext>
                </a:extLst>
              </p:cNvPr>
              <p:cNvSpPr txBox="1"/>
              <p:nvPr/>
            </p:nvSpPr>
            <p:spPr>
              <a:xfrm>
                <a:off x="1935473" y="5372965"/>
                <a:ext cx="3962400" cy="832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U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875F31-C2D4-C7FB-BB6F-B339E94EF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473" y="5372965"/>
                <a:ext cx="3962400" cy="8324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84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0174B6A-7ED5-3982-B1FA-6B57D6EA6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8424AF5E-238F-FB0A-9DC2-E4C79C643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Valid Velocity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8DA05F9-8C63-0757-C5A0-1009C063AD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57EC035-8255-DD7B-86C6-90EBB5DD07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AD7CB44-9881-6294-6D73-7F3CB5EA8E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1AEF15A-E2A4-64A9-7E4A-768894B44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66D6E7F-5782-8E9D-C2E8-8F73D616A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1B49DFD-62C3-7301-476A-BA7A16BBE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616E993-0D44-2BB4-3A12-1FE3826CB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172E853-440D-C9D5-BD4B-AA18594FA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EFA9063-C4F9-768D-149B-BE486ED94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B578C76-81C9-3A98-8E10-B8DECD63A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075A0D5-2FCF-3803-F81A-DA112EBE6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4E33363-6675-BCB1-E201-7B1A3B03A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9A71A28-640F-356E-928A-293E25F6C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9947CC5-5526-C70B-8637-791B7D8458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4DDF177-694C-20F5-AF88-755874379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11B6DE3-CFE9-5979-3D1E-3A7EE03EA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6B1708-BBE0-F329-3B16-B3179DE91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484073F6-5896-BF5B-23CC-EAC0A4B2B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D99D4CC-1A6E-16F3-F88B-2A7F5B3ED034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4C4D617-C258-299E-B9D9-EC9BAEF94750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317C517-FBB8-DB89-F934-930D0E3103C6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7B69F33-3A45-5ACE-654E-AC9EDFCF4CB4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DCC3272-C24B-DA82-6CE1-1ACE5651AC5D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FF54B1-1E2A-AF98-82FA-BDAC172FEF6A}"/>
              </a:ext>
            </a:extLst>
          </p:cNvPr>
          <p:cNvSpPr txBox="1"/>
          <p:nvPr/>
        </p:nvSpPr>
        <p:spPr>
          <a:xfrm>
            <a:off x="533400" y="1337232"/>
            <a:ext cx="640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characteristic velocity is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B63BB9-2250-9A86-38B5-DE8387BAEF6C}"/>
                  </a:ext>
                </a:extLst>
              </p:cNvPr>
              <p:cNvSpPr txBox="1"/>
              <p:nvPr/>
            </p:nvSpPr>
            <p:spPr>
              <a:xfrm>
                <a:off x="1905000" y="2042267"/>
                <a:ext cx="3962400" cy="832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U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B63BB9-2250-9A86-38B5-DE8387BAE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2042267"/>
                <a:ext cx="3962400" cy="8324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610EB55-7DCD-8F3C-2900-1B1378C88A56}"/>
              </a:ext>
            </a:extLst>
          </p:cNvPr>
          <p:cNvSpPr txBox="1"/>
          <p:nvPr/>
        </p:nvSpPr>
        <p:spPr>
          <a:xfrm>
            <a:off x="609600" y="2879357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non-dimensional velocity profile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23C9DF-B0D0-4173-A81D-F696355AF79B}"/>
                  </a:ext>
                </a:extLst>
              </p:cNvPr>
              <p:cNvSpPr txBox="1"/>
              <p:nvPr/>
            </p:nvSpPr>
            <p:spPr>
              <a:xfrm>
                <a:off x="2057371" y="3367066"/>
                <a:ext cx="3124229" cy="823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23C9DF-B0D0-4173-A81D-F696355AF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371" y="3367066"/>
                <a:ext cx="3124229" cy="8238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70E2DD43-515B-F853-C837-DC4A098AC98D}"/>
              </a:ext>
            </a:extLst>
          </p:cNvPr>
          <p:cNvSpPr txBox="1"/>
          <p:nvPr/>
        </p:nvSpPr>
        <p:spPr>
          <a:xfrm>
            <a:off x="371066" y="4264422"/>
            <a:ext cx="69643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known  velocity profile can be used to find the maximum velocity and its location.</a:t>
            </a:r>
          </a:p>
          <a:p>
            <a:endParaRPr lang="en-US" dirty="0"/>
          </a:p>
          <a:p>
            <a:r>
              <a:rPr lang="en-US" dirty="0"/>
              <a:t>The location of maximum velocity profile is obtained by taking the derivative of velocity </a:t>
            </a:r>
            <a:r>
              <a:rPr lang="en-US" i="1" dirty="0"/>
              <a:t>u</a:t>
            </a:r>
            <a:r>
              <a:rPr lang="en-US" dirty="0"/>
              <a:t>, then equating it to 0. </a:t>
            </a:r>
          </a:p>
        </p:txBody>
      </p:sp>
    </p:spTree>
    <p:extLst>
      <p:ext uri="{BB962C8B-B14F-4D97-AF65-F5344CB8AC3E}">
        <p14:creationId xmlns:p14="http://schemas.microsoft.com/office/powerpoint/2010/main" val="10925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679ACF-E706-B837-4FF3-5898EAB17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C0DB52F9-44FF-7751-E2D2-D9CE4665BA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Location of Maximum Velocity 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E2F83D2-40C0-F9C1-F9D5-25D909AA86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65E3BAC-9577-6E2E-DA2D-BAA3DEC349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AB32EA4-92AF-4FDB-62A3-14BB878DF7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CC01540-4657-9DAD-C799-F6A137CDC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00C4840-8D48-B69C-8059-28C5558400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241C688-1D59-11B9-F40A-E927157D7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5205446-0B63-EEE7-AC74-4AFA547616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55DFC9B-91F9-F1FC-5003-1884135E7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71B18DE-71C6-FC84-55D3-AF01CC55C3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EAA6688-857A-EDFD-2E27-BEDB267D27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7CE4003-FE64-F81D-72ED-C4F724CB3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8C6268D-A05A-CEC2-2C98-4C505F8CB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151DA60-F8EC-7F8B-AC96-97C95C81F3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A0DF4C4-DF36-FDD1-789A-C57033A45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F9FFC22-6731-0A27-D1A2-D0C1A1010D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F57FD2-AE1A-1204-3C4E-5945B0843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D1584B-F7D8-56B5-2253-C69C7F5AD2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B79E02E1-F517-53BD-9033-FFB7D087E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DEF141B-6D28-37DE-5E77-D24DB95FB1E8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CE244D0-2071-ED88-B11E-660040B04C9C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4549330-9DD7-85D9-035D-81F0DE6007DB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E76E667-729C-907D-9304-3794A46CE7C8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027001C-C96D-F3BA-19E0-5C16709128D2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907EFFD-208B-AAA2-2CDB-BFD642F07B95}"/>
                  </a:ext>
                </a:extLst>
              </p:cNvPr>
              <p:cNvSpPr txBox="1"/>
              <p:nvPr/>
            </p:nvSpPr>
            <p:spPr>
              <a:xfrm>
                <a:off x="1279169" y="1215465"/>
                <a:ext cx="3902094" cy="676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At maximum velocity: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907EFFD-208B-AAA2-2CDB-BFD642F07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169" y="1215465"/>
                <a:ext cx="3902094" cy="676595"/>
              </a:xfrm>
              <a:prstGeom prst="rect">
                <a:avLst/>
              </a:prstGeom>
              <a:blipFill>
                <a:blip r:embed="rId4"/>
                <a:stretch>
                  <a:fillRect l="-2500"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FDF5231-95A3-1DE8-D07C-6149A08EFD6D}"/>
                  </a:ext>
                </a:extLst>
              </p:cNvPr>
              <p:cNvSpPr txBox="1"/>
              <p:nvPr/>
            </p:nvSpPr>
            <p:spPr>
              <a:xfrm>
                <a:off x="291627" y="2117821"/>
                <a:ext cx="6297706" cy="926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1−2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FDF5231-95A3-1DE8-D07C-6149A08EF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27" y="2117821"/>
                <a:ext cx="6297706" cy="926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9EF6555-2FF4-5001-B341-098B4914193D}"/>
                  </a:ext>
                </a:extLst>
              </p:cNvPr>
              <p:cNvSpPr txBox="1"/>
              <p:nvPr/>
            </p:nvSpPr>
            <p:spPr>
              <a:xfrm>
                <a:off x="2574291" y="4132252"/>
                <a:ext cx="1700594" cy="7021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𝑣𝑒𝑙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9EF6555-2FF4-5001-B341-098B49141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291" y="4132252"/>
                <a:ext cx="1700594" cy="7021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DFB66BB-0FEB-D029-8A9D-EC102ECB00B2}"/>
                  </a:ext>
                </a:extLst>
              </p:cNvPr>
              <p:cNvSpPr txBox="1"/>
              <p:nvPr/>
            </p:nvSpPr>
            <p:spPr>
              <a:xfrm>
                <a:off x="840330" y="5374996"/>
                <a:ext cx="4835282" cy="832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DFB66BB-0FEB-D029-8A9D-EC102ECB0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30" y="5374996"/>
                <a:ext cx="4835282" cy="8324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1CD2156-BDAF-467D-F299-A147325159E5}"/>
                  </a:ext>
                </a:extLst>
              </p:cNvPr>
              <p:cNvSpPr txBox="1"/>
              <p:nvPr/>
            </p:nvSpPr>
            <p:spPr>
              <a:xfrm>
                <a:off x="2002580" y="3361223"/>
                <a:ext cx="31243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1CD2156-BDAF-467D-F299-A14732515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580" y="3361223"/>
                <a:ext cx="3124317" cy="369332"/>
              </a:xfrm>
              <a:prstGeom prst="rect">
                <a:avLst/>
              </a:prstGeom>
              <a:blipFill>
                <a:blip r:embed="rId8"/>
                <a:stretch>
                  <a:fillRect r="-1758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33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68629C-4A97-468A-4C90-07E524AE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B7DA33CD-A3EA-C178-B3A5-9DBEE3EA03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Suitable Temperature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1247FAB-93EE-FDE6-AB21-7BCB4ACE4C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7A6D403-95C2-637D-D97C-C67FE80D9F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66CECB3-78F1-E94F-24FC-1310649035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BAB1695-367C-6975-BC76-D41D09AD5B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CDC63B1-8463-A4B7-622E-EE8A0A577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4DEC8B1-3E32-07A6-88DF-A3F56DB506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BCB1D20-AD91-15A2-FA90-B1E5A591A1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071F8CA-927A-6023-191E-F1D71C7268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ED96DC-65E1-81AE-CF89-12BDCFB94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35BF3C1-30C8-1328-2084-5B02EC5B5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44906FE-D248-912C-6523-0085F96C9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1BC61AB-7411-C73F-3147-5DA3C2474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33BB461-86C9-ECAD-1369-0805F96C7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1AA934-2019-70BD-F07B-9840522BA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EC6843F-7BF8-888F-868B-5F0DF2E1B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6AFEDBB-4202-9BD2-C72A-EB1FF9CD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62280F-3946-9AE1-E8F9-5D7BA359C1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F895D1F2-B774-8ECF-5979-5001AA4BC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94021DC-46B0-EAC1-4DFC-2A74A29F0F5E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A37EA49-0AFC-B345-F877-F7A90294A2ED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9371AA4-BD58-2863-AB72-E3CB7936465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BB5DC2B-4BFD-189F-029C-89BBEEB23C08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A2C19FA-2D57-50E2-FBD0-53615C06A80C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17C495-11A4-451B-501E-CD10543C51A0}"/>
                  </a:ext>
                </a:extLst>
              </p:cNvPr>
              <p:cNvSpPr txBox="1"/>
              <p:nvPr/>
            </p:nvSpPr>
            <p:spPr>
              <a:xfrm>
                <a:off x="783160" y="1357710"/>
                <a:ext cx="4720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17C495-11A4-451B-501E-CD10543C5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160" y="1357710"/>
                <a:ext cx="4720972" cy="369332"/>
              </a:xfrm>
              <a:prstGeom prst="rect">
                <a:avLst/>
              </a:prstGeom>
              <a:blipFill>
                <a:blip r:embed="rId4"/>
                <a:stretch>
                  <a:fillRect l="-3871" t="-26667" r="-51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F69E87-735F-CB63-D59F-EB2F6F67845F}"/>
                  </a:ext>
                </a:extLst>
              </p:cNvPr>
              <p:cNvSpPr txBox="1"/>
              <p:nvPr/>
            </p:nvSpPr>
            <p:spPr>
              <a:xfrm>
                <a:off x="1186104" y="2012332"/>
                <a:ext cx="10518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F69E87-735F-CB63-D59F-EB2F6F6784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04" y="2012332"/>
                <a:ext cx="1051891" cy="369332"/>
              </a:xfrm>
              <a:prstGeom prst="rect">
                <a:avLst/>
              </a:prstGeom>
              <a:blipFill>
                <a:blip r:embed="rId5"/>
                <a:stretch>
                  <a:fillRect l="-639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6D09ED7-BE25-85CE-436B-517DB6ACA49A}"/>
                  </a:ext>
                </a:extLst>
              </p:cNvPr>
              <p:cNvSpPr txBox="1"/>
              <p:nvPr/>
            </p:nvSpPr>
            <p:spPr>
              <a:xfrm>
                <a:off x="2688665" y="1981200"/>
                <a:ext cx="2197268" cy="71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6D09ED7-BE25-85CE-436B-517DB6ACA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665" y="1981200"/>
                <a:ext cx="2197268" cy="7143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0C5DB6-886B-64D8-A853-6DE75C7EBD4E}"/>
                  </a:ext>
                </a:extLst>
              </p:cNvPr>
              <p:cNvSpPr txBox="1"/>
              <p:nvPr/>
            </p:nvSpPr>
            <p:spPr>
              <a:xfrm>
                <a:off x="1712049" y="3045445"/>
                <a:ext cx="2025490" cy="739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0C5DB6-886B-64D8-A853-6DE75C7EB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049" y="3045445"/>
                <a:ext cx="2025490" cy="739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567CC1-1A05-ACD0-1B41-C9D7B0D10FA1}"/>
                  </a:ext>
                </a:extLst>
              </p:cNvPr>
              <p:cNvSpPr txBox="1"/>
              <p:nvPr/>
            </p:nvSpPr>
            <p:spPr>
              <a:xfrm>
                <a:off x="710648" y="3955420"/>
                <a:ext cx="4763292" cy="550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567CC1-1A05-ACD0-1B41-C9D7B0D10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48" y="3955420"/>
                <a:ext cx="4763292" cy="550407"/>
              </a:xfrm>
              <a:prstGeom prst="rect">
                <a:avLst/>
              </a:prstGeom>
              <a:blipFill>
                <a:blip r:embed="rId8"/>
                <a:stretch>
                  <a:fillRect l="-396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52917C9-7D23-3304-DEA5-991D03CA11C0}"/>
              </a:ext>
            </a:extLst>
          </p:cNvPr>
          <p:cNvSpPr txBox="1"/>
          <p:nvPr/>
        </p:nvSpPr>
        <p:spPr>
          <a:xfrm>
            <a:off x="430820" y="4715460"/>
            <a:ext cx="59095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Both velocity profile as well as the temperature profile are selected. </a:t>
            </a:r>
          </a:p>
          <a:p>
            <a:r>
              <a:rPr lang="en-US" dirty="0"/>
              <a:t>Substitute these profiles into the integral equations. </a:t>
            </a:r>
          </a:p>
        </p:txBody>
      </p:sp>
    </p:spTree>
    <p:extLst>
      <p:ext uri="{BB962C8B-B14F-4D97-AF65-F5344CB8AC3E}">
        <p14:creationId xmlns:p14="http://schemas.microsoft.com/office/powerpoint/2010/main" val="24677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E12B87-5315-1A19-4AC7-5F0F2764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1AEEF798-CBBE-7E61-29BE-B334EED47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Selection of Suitable Temperature Profile: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56EA8C3-88E7-338E-B661-2EA23D043E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02B9083-204C-6027-D6FC-60372BF42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DC43B8D-06D9-83C8-E853-1528CDFFAE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4FACF0D-525F-B5A9-09A5-EA44541671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1B008A3-C8BC-8430-B2B0-EA20590D5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31F0A2-5EB0-91E4-077E-AF2C8F6B5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CEE7789-B818-7556-5033-6A72299BD4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4867AA-D494-A1ED-D379-A2730FBF6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62906B0-24A8-9BB7-1CE9-2BBC2D3AD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09CCB2B-1139-7A19-22C5-AF578E7EF7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442FDEC-E2E8-FC80-6FE0-2E3E85B01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25FA5DA-AE78-C8AC-156E-A311018AE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081BF9-458F-C25F-144A-B39963AC06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1339F2F-9503-4BB4-C24F-75749E4C13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9FF1B2D-95E4-46B7-27D9-7088AC36A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13FEE9-32B6-227F-BAE6-AA01DFC2B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C08357-6ECE-9402-553A-E801167C8B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DCCEF68-5708-0566-1BD0-3E65AB9A6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84C7E2F-EC18-B5E6-3A93-2F14F4DF1A3A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C400FFE-DBA6-9278-9641-4132DF7AE6F3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1A156A0-40D2-E7B3-6D39-2227B8195EE3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AADDDB8-A362-657E-BCAA-17B4A75DD46B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7FADF65-9426-A3C1-337F-6B8E1A3440B9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6E6112-A228-69A1-861C-947B28E23A47}"/>
                  </a:ext>
                </a:extLst>
              </p:cNvPr>
              <p:cNvSpPr txBox="1"/>
              <p:nvPr/>
            </p:nvSpPr>
            <p:spPr>
              <a:xfrm>
                <a:off x="783160" y="1357710"/>
                <a:ext cx="4720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6E6112-A228-69A1-861C-947B28E23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160" y="1357710"/>
                <a:ext cx="4720972" cy="369332"/>
              </a:xfrm>
              <a:prstGeom prst="rect">
                <a:avLst/>
              </a:prstGeom>
              <a:blipFill>
                <a:blip r:embed="rId4"/>
                <a:stretch>
                  <a:fillRect l="-3871" t="-26667" r="-51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5B9F81-F0CC-5DCE-A71D-C229C2B69DD9}"/>
                  </a:ext>
                </a:extLst>
              </p:cNvPr>
              <p:cNvSpPr txBox="1"/>
              <p:nvPr/>
            </p:nvSpPr>
            <p:spPr>
              <a:xfrm>
                <a:off x="1186104" y="2012332"/>
                <a:ext cx="10518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5B9F81-F0CC-5DCE-A71D-C229C2B69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04" y="2012332"/>
                <a:ext cx="1051891" cy="369332"/>
              </a:xfrm>
              <a:prstGeom prst="rect">
                <a:avLst/>
              </a:prstGeom>
              <a:blipFill>
                <a:blip r:embed="rId5"/>
                <a:stretch>
                  <a:fillRect l="-639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F183C9-83EC-DD93-782A-D1CEAA467B51}"/>
                  </a:ext>
                </a:extLst>
              </p:cNvPr>
              <p:cNvSpPr txBox="1"/>
              <p:nvPr/>
            </p:nvSpPr>
            <p:spPr>
              <a:xfrm>
                <a:off x="2688665" y="1981200"/>
                <a:ext cx="2197268" cy="71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F183C9-83EC-DD93-782A-D1CEAA467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665" y="1981200"/>
                <a:ext cx="2197268" cy="7143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1651BF-848E-52FD-A02E-20DD1F4AD182}"/>
                  </a:ext>
                </a:extLst>
              </p:cNvPr>
              <p:cNvSpPr txBox="1"/>
              <p:nvPr/>
            </p:nvSpPr>
            <p:spPr>
              <a:xfrm>
                <a:off x="1712049" y="3045445"/>
                <a:ext cx="2025490" cy="739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A1651BF-848E-52FD-A02E-20DD1F4AD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049" y="3045445"/>
                <a:ext cx="2025490" cy="739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5E83E99-3497-FE44-A0E3-CA51CEFC02D0}"/>
                  </a:ext>
                </a:extLst>
              </p:cNvPr>
              <p:cNvSpPr txBox="1"/>
              <p:nvPr/>
            </p:nvSpPr>
            <p:spPr>
              <a:xfrm>
                <a:off x="710648" y="3955420"/>
                <a:ext cx="4763292" cy="550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5E83E99-3497-FE44-A0E3-CA51CEFC0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48" y="3955420"/>
                <a:ext cx="4763292" cy="550407"/>
              </a:xfrm>
              <a:prstGeom prst="rect">
                <a:avLst/>
              </a:prstGeom>
              <a:blipFill>
                <a:blip r:embed="rId8"/>
                <a:stretch>
                  <a:fillRect l="-396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246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5D7B56F-C7CA-5A4D-49BF-CFE21178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D5C1FCD7-F61D-1E84-8DD3-B0B8503C6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A2886D0-9312-DE52-D717-C872A522E7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EBB3750-96BD-C840-1470-0C174CEA14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28916CB-B151-7618-8DCC-D5297626A4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096AAE3-48E4-05FB-EB43-2299BD290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36D888C-7488-E4E8-D3AC-9764C1D09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883C1DA-6D1B-2958-2F22-E9E43B8613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FEF8EA8-3F1B-39AC-38DE-4E0F6A617C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D47DC94-5F48-199B-2B55-9F67F09DC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45B2133-CF90-73BF-1C91-71986B5E87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7BF0119-1BDE-CFD0-ECA5-4E3666D73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59EE8F0-A9E7-8E35-B8D4-3F22027B9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727208-BC31-5B6D-AB38-AE11B1A7D0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BC06B64-4750-6825-0030-C03BA02927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F4E2F18-A24E-7827-1AA0-FAC7DD9AA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F06FF32-D817-1B5E-EE69-88BAC1D97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1E923B-8AAA-60B0-F3F6-EE2C44E6D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A966F5-DA19-DE9D-6704-6481F5502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B2F7B69A-110C-E00C-3789-1F1EF348F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E668B7C-EFB1-510E-512D-8019E37FA78F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CBAAC8-651D-BBB4-A5CF-5148C6B296F3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BE2DB48-2E03-668E-4ECE-8909C033F5D7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52BCB5E-3C5B-9988-1976-B6EE3166DDDD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E90CC2E-9B70-4D4A-DAC8-B2C7CBA50270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793A6F-A4E0-7651-6078-941CC1E7ED2C}"/>
              </a:ext>
            </a:extLst>
          </p:cNvPr>
          <p:cNvSpPr txBox="1"/>
          <p:nvPr/>
        </p:nvSpPr>
        <p:spPr>
          <a:xfrm>
            <a:off x="425094" y="1120654"/>
            <a:ext cx="60579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Both the valid velocity profile as well as the temperature profile are available now. </a:t>
            </a:r>
          </a:p>
          <a:p>
            <a:r>
              <a:rPr lang="en-US" dirty="0"/>
              <a:t>Substitute this profiles into the integral equations. </a:t>
            </a:r>
          </a:p>
          <a:p>
            <a:r>
              <a:rPr lang="en-US" dirty="0"/>
              <a:t>The momentum integral equation  need the temperature profile as well as the velocity profile.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65BBD4-A25E-11F1-9249-15E58C4F9EBA}"/>
                  </a:ext>
                </a:extLst>
              </p:cNvPr>
              <p:cNvSpPr txBox="1"/>
              <p:nvPr/>
            </p:nvSpPr>
            <p:spPr>
              <a:xfrm>
                <a:off x="376817" y="3765998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65BBD4-A25E-11F1-9249-15E58C4F9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17" y="3765998"/>
                <a:ext cx="6324600" cy="9666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BDBFAAF-DDF0-28FA-F56B-CEA7859AB410}"/>
                  </a:ext>
                </a:extLst>
              </p:cNvPr>
              <p:cNvSpPr txBox="1"/>
              <p:nvPr/>
            </p:nvSpPr>
            <p:spPr>
              <a:xfrm>
                <a:off x="1826772" y="4608933"/>
                <a:ext cx="3215819" cy="823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BDBFAAF-DDF0-28FA-F56B-CEA7859AB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772" y="4608933"/>
                <a:ext cx="3215819" cy="8238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C76217-F722-63D1-B0EF-E98E1C93F31C}"/>
                  </a:ext>
                </a:extLst>
              </p:cNvPr>
              <p:cNvSpPr txBox="1"/>
              <p:nvPr/>
            </p:nvSpPr>
            <p:spPr>
              <a:xfrm>
                <a:off x="1098554" y="5832515"/>
                <a:ext cx="4420506" cy="622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C76217-F722-63D1-B0EF-E98E1C93F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554" y="5832515"/>
                <a:ext cx="4420506" cy="622414"/>
              </a:xfrm>
              <a:prstGeom prst="rect">
                <a:avLst/>
              </a:prstGeom>
              <a:blipFill>
                <a:blip r:embed="rId6"/>
                <a:stretch>
                  <a:fillRect l="-413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12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E77B6F1-531A-5E53-2139-9F9A0E704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A6970A37-540A-0002-F834-1B69A71EB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6D362A-2DD3-4C1E-D0CC-6E6ADE6C92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BA7BFF9-3767-080F-662D-3AC61DA7F6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1BC0F4F-ACFE-EC83-51B4-892ABD6079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56BE9BF-9B19-6688-5065-4C8283F3A9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2C57724-7F5F-F02C-1D31-73D84EF2E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525BBB0-670B-680E-6B7A-D0627D74C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B76C9B2-FA1B-D848-1935-95880DC9EE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CA33333-3756-3845-AD14-6B96F676AA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83E2494-586D-988D-07F5-FEF6E5F98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0CEB8E2-2A3F-D7D4-BB78-0D2DF98BA9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9C4A8E6-72BC-CE9F-EBBC-44B5B0611B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46F61D2-A6BD-5100-053B-B50BDA320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32870D5-6A68-9612-E951-AD5885C1F2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EE5A787-2A1F-5092-CC9F-432958220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BE02CB9-DA08-4FDC-15D9-20DD70867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172B59D-3685-492F-B725-B9CE8178C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87904C-D846-4F36-EF3E-334D1778A3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FF07A17-7B73-E1E2-3E12-BBDAE7511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8552486-5084-4361-4F0F-BACAC61A0C49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601415D-23A6-FD20-28CB-F5097DA25472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FB86049-576D-46D0-23FD-F105E904AB1F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CC5EB40-48EF-58E0-5096-6DFA3AA7C51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3C3BE8C-0F5B-FF0C-5667-A6ED4869556E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1C92EF-9E3F-8529-ECB0-289B8B472E12}"/>
              </a:ext>
            </a:extLst>
          </p:cNvPr>
          <p:cNvSpPr txBox="1"/>
          <p:nvPr/>
        </p:nvSpPr>
        <p:spPr>
          <a:xfrm>
            <a:off x="425094" y="1120654"/>
            <a:ext cx="60579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Both the valid velocity profile as well as the temperature profile are available now. </a:t>
            </a:r>
          </a:p>
          <a:p>
            <a:r>
              <a:rPr lang="en-US" dirty="0"/>
              <a:t>Substitute this profiles into the integral equations. </a:t>
            </a:r>
          </a:p>
          <a:p>
            <a:r>
              <a:rPr lang="en-US" dirty="0"/>
              <a:t>The momentum integral equation  need the temperature profile as well as the velocity profile.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59C5A40-7579-8061-824D-706CF57C44FB}"/>
                  </a:ext>
                </a:extLst>
              </p:cNvPr>
              <p:cNvSpPr txBox="1"/>
              <p:nvPr/>
            </p:nvSpPr>
            <p:spPr>
              <a:xfrm>
                <a:off x="376817" y="3765998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65BBD4-A25E-11F1-9249-15E58C4F9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17" y="3765998"/>
                <a:ext cx="6324600" cy="9666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89D409-5189-1A9D-2B98-94C3789EC52B}"/>
                  </a:ext>
                </a:extLst>
              </p:cNvPr>
              <p:cNvSpPr txBox="1"/>
              <p:nvPr/>
            </p:nvSpPr>
            <p:spPr>
              <a:xfrm>
                <a:off x="1826772" y="4608933"/>
                <a:ext cx="3215819" cy="823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BDBFAAF-DDF0-28FA-F56B-CEA7859AB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772" y="4608933"/>
                <a:ext cx="3215819" cy="8238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C50398-DD93-A6C1-AB71-8160D8FB5D88}"/>
                  </a:ext>
                </a:extLst>
              </p:cNvPr>
              <p:cNvSpPr txBox="1"/>
              <p:nvPr/>
            </p:nvSpPr>
            <p:spPr>
              <a:xfrm>
                <a:off x="1098554" y="5832515"/>
                <a:ext cx="4420506" cy="622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C76217-F722-63D1-B0EF-E98E1C93F3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554" y="5832515"/>
                <a:ext cx="4420506" cy="622414"/>
              </a:xfrm>
              <a:prstGeom prst="rect">
                <a:avLst/>
              </a:prstGeom>
              <a:blipFill>
                <a:blip r:embed="rId6"/>
                <a:stretch>
                  <a:fillRect l="-413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20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60B838D-1B83-7F79-E722-3EDD779A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7B3FD1BB-6FEA-3A63-D011-7C6CB72D4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B85EBC7-F337-DFAF-3E1D-1F245F9B2C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BE0FAD7-753E-CBC7-D14C-40A05E426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D418FE2-D09B-9F0C-E9B9-9672429F0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55D6445-9E07-6396-B8C6-513EF390C9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0BFF497-80AC-4B77-97F0-D6B6DF0CC5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076D605-9CC0-93E7-D2A8-56845D812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2D96CEA-75CB-B54D-0D7F-4D5CEF1B8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2DAB91F-3328-4CCF-2D02-838D31601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0EB0869-C74B-B2AC-498A-50E2283A4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770C9F7-0B81-88D8-7DE4-42C7E8D9AC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2370750-25C4-A907-4ED4-D7ECA624DE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A593254-81D7-DD36-1072-40644E446B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7E8C205-18AE-6F2F-C12A-4A8C8B3C29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CF6F83E-6C74-44D5-DFC4-C1C564282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E7B0943-C613-B0ED-4654-5CEC0BF278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A272BBC-B284-0DF7-CA97-9D749DBFA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829C47-2F94-F99F-E1D4-AEA717A5E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453C031-257E-B6AD-F109-4374436D4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DE28F14-CB9B-FC1B-6629-055D01A996A5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836380F-34F4-9810-FD59-EC261217FAAF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5463491-C552-EB43-3873-89A013746869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B1F66E9-C437-F816-5B03-F9B58FC463B6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A374669-78C4-C160-6373-F3494B9AF8F6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5975A5-36B4-636F-F07F-4D95066C5C7C}"/>
                  </a:ext>
                </a:extLst>
              </p:cNvPr>
              <p:cNvSpPr txBox="1"/>
              <p:nvPr/>
            </p:nvSpPr>
            <p:spPr>
              <a:xfrm>
                <a:off x="344912" y="1251029"/>
                <a:ext cx="6324600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I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5975A5-36B4-636F-F07F-4D95066C5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12" y="1251029"/>
                <a:ext cx="6324600" cy="9666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5B9A3C38-CF8B-53BE-2099-B13ED2A05049}"/>
              </a:ext>
            </a:extLst>
          </p:cNvPr>
          <p:cNvSpPr txBox="1"/>
          <p:nvPr/>
        </p:nvSpPr>
        <p:spPr>
          <a:xfrm>
            <a:off x="364947" y="3151764"/>
            <a:ext cx="61642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Similarly,  substitute  temperature profile and velocity profile in the energy integral equation.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DB4A189-F6FB-730A-D691-E735137C0BB8}"/>
                  </a:ext>
                </a:extLst>
              </p:cNvPr>
              <p:cNvSpPr txBox="1"/>
              <p:nvPr/>
            </p:nvSpPr>
            <p:spPr>
              <a:xfrm>
                <a:off x="617784" y="4095506"/>
                <a:ext cx="5262587" cy="1039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DB4A189-F6FB-730A-D691-E735137C0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84" y="4095506"/>
                <a:ext cx="5262587" cy="1039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04F5F28-045F-3A0F-D706-DB21A9077D15}"/>
                  </a:ext>
                </a:extLst>
              </p:cNvPr>
              <p:cNvSpPr txBox="1"/>
              <p:nvPr/>
            </p:nvSpPr>
            <p:spPr>
              <a:xfrm>
                <a:off x="364947" y="5535959"/>
                <a:ext cx="7976188" cy="1050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nary>
                            <m:nary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𝛿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04F5F28-045F-3A0F-D706-DB21A9077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47" y="5535959"/>
                <a:ext cx="7976188" cy="10502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79416F6-BD22-2C04-B2D1-99C7CFDA35EF}"/>
                  </a:ext>
                </a:extLst>
              </p:cNvPr>
              <p:cNvSpPr txBox="1"/>
              <p:nvPr/>
            </p:nvSpPr>
            <p:spPr>
              <a:xfrm>
                <a:off x="364947" y="2270200"/>
                <a:ext cx="6324600" cy="697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79416F6-BD22-2C04-B2D1-99C7CFDA3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47" y="2270200"/>
                <a:ext cx="6324600" cy="697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28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496B068-7391-B59B-CB2B-F856D839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0E1FB5F9-5D1E-62A4-0A6E-4B0719B517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F270E07-B3D0-4989-0DC6-C583EF5D82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1891AA3-19E6-866A-AF1D-AA0E13A12E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D793C3B-C584-E4C8-E415-3AF3D42AA7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A8DB806-71BF-AEB6-FD09-3213103DB8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C651F8C-E970-E962-4E66-6CB6405DD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15511C0-1E64-E57F-D924-23A900FC3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A87F03-96D4-1BE5-B860-6AE486D9F1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031B356-372B-7ADB-75A2-97DA01CE2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B5F494-518A-2527-4632-80AEAD8735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B638DC-418B-54ED-176C-41ADF5C18D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A278745-AE51-C46E-DE34-EE40A23352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54943E-CE36-8D60-EAF3-74B115BBA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D551EBB-6C39-6016-37F3-A78907B5C0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69F1A85-D41E-D5CA-ED7F-1073F6010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233FA9C-62D6-5687-2804-CCEEC5EA04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AAA8EC8-0D74-D801-B6E8-3499630E2F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34C2F8-BFC8-F528-C3AC-1983B929B2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661B59D-5345-9F6D-DA54-9CDC74709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82BBE7F-104D-C127-B77F-A982EC381C10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D8F256-001F-0CC5-5574-D12E2FA546DA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97A2018-1A55-52AA-96DF-3964EE146D2E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52E35E1-70F4-7120-C639-AC647ECD0C5A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98D39BE-E859-3873-E068-80178F031B14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111D432-076B-8621-4953-A9CAE9CB964E}"/>
                  </a:ext>
                </a:extLst>
              </p:cNvPr>
              <p:cNvSpPr txBox="1"/>
              <p:nvPr/>
            </p:nvSpPr>
            <p:spPr>
              <a:xfrm>
                <a:off x="402823" y="1145426"/>
                <a:ext cx="7976188" cy="1050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nary>
                            <m:nary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𝛿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111D432-076B-8621-4953-A9CAE9CB9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23" y="1145426"/>
                <a:ext cx="7976188" cy="10502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DFFA89D-F914-3A6E-809F-468633225995}"/>
              </a:ext>
            </a:extLst>
          </p:cNvPr>
          <p:cNvSpPr txBox="1"/>
          <p:nvPr/>
        </p:nvSpPr>
        <p:spPr>
          <a:xfrm>
            <a:off x="609600" y="23957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Rearrange the terms to get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9791A6A-BE56-7B3F-1086-E2AB2F9B05AE}"/>
                  </a:ext>
                </a:extLst>
              </p:cNvPr>
              <p:cNvSpPr txBox="1"/>
              <p:nvPr/>
            </p:nvSpPr>
            <p:spPr>
              <a:xfrm>
                <a:off x="1442525" y="3094866"/>
                <a:ext cx="3891476" cy="818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9791A6A-BE56-7B3F-1086-E2AB2F9B0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525" y="3094866"/>
                <a:ext cx="3891476" cy="8181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31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D6E9EC2-200B-43DD-966B-2E53C45FA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1DF1BEDD-D7B7-EF8D-990C-856A070C99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00D361F-F8BA-D20F-E964-20C4F08BCA2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EC63CF5-7263-8D83-5813-362EC3970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6A1C859-C063-5745-24AD-930F08E2AC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6648E88-82FD-B4FB-5645-93AD804F39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D61286C-2E08-C7F5-FC5B-6307196E2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AFD8474-D699-596B-16D4-DB597290C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9ABD18C-2BDE-998D-B226-EA850A2CF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2CC2157-9E1C-CCBF-EAEB-2010E1736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A8CC79-809F-0DC1-5054-4FA0C95499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707E6CA-A6C1-1159-1303-D92732BDF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67071F7-B24F-A09D-AD3D-2F3862572A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A2503C-4ED6-3D4D-1A08-64D4DAAF4F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8121A96-39CA-0BC6-15AC-05E9C20786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4B747EB-C09F-B64C-041D-B2F2E43122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CD59D26-0733-99BD-2352-E65164566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0AD7EB3-395C-B8FE-2E23-52488584F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9C9939-0233-7596-E158-079B28E66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8ADB331C-A536-22E4-5724-EAB91E614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5E20C63-2A23-38A9-A565-E7C02A5F8129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AEDE965-546E-21A1-8899-78DD7E9EEC2B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000AF0A-B0DC-D5B1-97E5-9D396D6B93DF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ECCC44C-C757-29E8-A295-8D3EDE1E2493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4DD1A8A-E8AD-DE3D-71D4-5D65BD961A82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9B4E4F3-6BE0-AF65-6735-05487BD2AA4A}"/>
                  </a:ext>
                </a:extLst>
              </p:cNvPr>
              <p:cNvSpPr txBox="1"/>
              <p:nvPr/>
            </p:nvSpPr>
            <p:spPr>
              <a:xfrm>
                <a:off x="1408489" y="2270250"/>
                <a:ext cx="3891476" cy="818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9B4E4F3-6BE0-AF65-6735-05487BD2A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489" y="2270250"/>
                <a:ext cx="3891476" cy="8181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2AAF28-1EE3-BC9E-7DF4-54A2726CD9CB}"/>
                  </a:ext>
                </a:extLst>
              </p:cNvPr>
              <p:cNvSpPr txBox="1"/>
              <p:nvPr/>
            </p:nvSpPr>
            <p:spPr>
              <a:xfrm>
                <a:off x="302056" y="3021733"/>
                <a:ext cx="6324600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Two first order ordinary differential equations are obtained by using suitable profiles. </a:t>
                </a:r>
              </a:p>
              <a:p>
                <a:r>
                  <a:rPr lang="en-US" dirty="0"/>
                  <a:t>These equations are to be solved to get </a:t>
                </a:r>
                <a:r>
                  <a:rPr lang="en-US" i="1" dirty="0"/>
                  <a:t>U(x)</a:t>
                </a:r>
                <a:r>
                  <a:rPr lang="en-US" dirty="0"/>
                  <a:t> and δ from here.</a:t>
                </a:r>
              </a:p>
              <a:p>
                <a:r>
                  <a:rPr lang="en-US" dirty="0"/>
                  <a:t>Assume suitable profiles for two dependent variables of the form.</a:t>
                </a:r>
              </a:p>
              <a:p>
                <a:r>
                  <a:rPr lang="en-US" dirty="0"/>
                  <a:t>Most preferred function of </a:t>
                </a:r>
                <a:r>
                  <a:rPr lang="en-US" dirty="0">
                    <a:sym typeface="Symbol" panose="05050102010706020507" pitchFamily="18" charset="2"/>
                  </a:rPr>
                  <a:t> is: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>
                  <a:sym typeface="Symbol" panose="05050102010706020507" pitchFamily="18" charset="2"/>
                </a:endParaRPr>
              </a:p>
              <a:p>
                <a:endParaRPr lang="en-US" dirty="0"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22AAF28-1EE3-BC9E-7DF4-54A2726CD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56" y="3021733"/>
                <a:ext cx="6324600" cy="3785652"/>
              </a:xfrm>
              <a:prstGeom prst="rect">
                <a:avLst/>
              </a:prstGeom>
              <a:blipFill>
                <a:blip r:embed="rId5"/>
                <a:stretch>
                  <a:fillRect l="-1543" t="-1288" r="-1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15DE83E-C34F-BDBC-119D-DE9B103FDB45}"/>
                  </a:ext>
                </a:extLst>
              </p:cNvPr>
              <p:cNvSpPr txBox="1"/>
              <p:nvPr/>
            </p:nvSpPr>
            <p:spPr>
              <a:xfrm>
                <a:off x="502906" y="1212534"/>
                <a:ext cx="6324600" cy="697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15DE83E-C34F-BDBC-119D-DE9B103FD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06" y="1212534"/>
                <a:ext cx="6324600" cy="6971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 build="p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C9DF504-CB4A-D47F-2538-17DA29C70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0EBBCB2A-275A-709A-31C7-70024F0E6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Solution of 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4DD2947-79FF-C3CF-3C40-FEC948765C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6F11261-F2B1-6D7D-D46E-D42DA99429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5FD4968-42AB-8DFC-49B1-836179E4A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812C217-7205-23D4-177B-265C72FD0D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FD99C34-3BA4-C2ED-9C02-EDFB2218A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B9B235C-AFB8-93B6-C9B2-98C7D54F9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C5EE7DA-B14C-4141-D76C-46E2E7F7A1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3E0E5CF-6C66-0BCF-88A8-06AF2CCE9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EF368D7-8F2F-4C48-5665-A06F296371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BB76964-12A7-7AFE-A9DB-FA6F83FFC4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75EEA57-7C93-515C-17C0-53A28E886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31E7708-A391-242C-796C-6423717D0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8BC5BE2-1BCA-AB07-F362-8C5009DA9D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9EC0376-3836-B104-1F6F-AB99A74F59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4C4221E-EC97-572F-0B78-AB854F2AC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4A569CD-66F0-3C50-81D5-B87E4FFFF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B5C81A-F86D-86C3-5F40-EECDA2CEA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705ADB1-EA21-3933-87B9-74E87A50F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0404528-B980-7712-1E20-C8F2B48B30C7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AF23E2D-6611-6534-8C8C-E3FE79F20F36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BD42BAF-1234-0F4C-2EB1-B96054476628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96B54DA-E7A1-5635-51A5-4E30A9E50A3C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96B7853-1C96-BFB6-EB6B-7CE786A63BD9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D53584C-29EA-524F-A1AE-F09CDE1ABEF2}"/>
                  </a:ext>
                </a:extLst>
              </p:cNvPr>
              <p:cNvSpPr txBox="1"/>
              <p:nvPr/>
            </p:nvSpPr>
            <p:spPr>
              <a:xfrm>
                <a:off x="1415028" y="2111343"/>
                <a:ext cx="3891476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D53584C-29EA-524F-A1AE-F09CDE1AB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28" y="2111343"/>
                <a:ext cx="3891476" cy="816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F68248-5D5A-C845-34AC-8D32C7D03778}"/>
                  </a:ext>
                </a:extLst>
              </p:cNvPr>
              <p:cNvSpPr txBox="1"/>
              <p:nvPr/>
            </p:nvSpPr>
            <p:spPr>
              <a:xfrm>
                <a:off x="502906" y="1212534"/>
                <a:ext cx="6324600" cy="684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F68248-5D5A-C845-34AC-8D32C7D03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06" y="1212534"/>
                <a:ext cx="6324600" cy="6849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FEDA84B-0CB6-9F43-CB5B-4223E8BBB2B5}"/>
                  </a:ext>
                </a:extLst>
              </p:cNvPr>
              <p:cNvSpPr txBox="1"/>
              <p:nvPr/>
            </p:nvSpPr>
            <p:spPr>
              <a:xfrm>
                <a:off x="168464" y="3143661"/>
                <a:ext cx="6324600" cy="7099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FEDA84B-0CB6-9F43-CB5B-4223E8BBB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64" y="3143661"/>
                <a:ext cx="6324600" cy="709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3A3496-E31B-129C-FDFB-474D863B9C9B}"/>
                  </a:ext>
                </a:extLst>
              </p:cNvPr>
              <p:cNvSpPr txBox="1"/>
              <p:nvPr/>
            </p:nvSpPr>
            <p:spPr>
              <a:xfrm>
                <a:off x="202970" y="4609681"/>
                <a:ext cx="6517586" cy="7099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3A3496-E31B-129C-FDFB-474D863B9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70" y="4609681"/>
                <a:ext cx="6517586" cy="7099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7BA442-DD56-A1DA-2803-25CE09CA3879}"/>
                  </a:ext>
                </a:extLst>
              </p:cNvPr>
              <p:cNvSpPr txBox="1"/>
              <p:nvPr/>
            </p:nvSpPr>
            <p:spPr>
              <a:xfrm>
                <a:off x="1153187" y="3633405"/>
                <a:ext cx="3891476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7BA442-DD56-A1DA-2803-25CE09CA3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187" y="3633405"/>
                <a:ext cx="3891476" cy="8160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EB3F40-47C0-C33E-5A4F-C904356AFD67}"/>
                  </a:ext>
                </a:extLst>
              </p:cNvPr>
              <p:cNvSpPr txBox="1"/>
              <p:nvPr/>
            </p:nvSpPr>
            <p:spPr>
              <a:xfrm>
                <a:off x="1415028" y="5530492"/>
                <a:ext cx="3891476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EB3F40-47C0-C33E-5A4F-C904356AF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28" y="5530492"/>
                <a:ext cx="3891476" cy="8160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10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9" grpId="0"/>
      <p:bldP spid="20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60B3A5B-5CDF-2A65-ACAD-733942925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1F8ED047-0C83-6B57-37B5-9D668E96D8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Solution of 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9FD01DA-4289-D18F-1B4E-0FDE73FFA6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7A5CA0A-825C-8771-4D11-36A884CD0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5067C80-1B6C-30B7-3499-36C3DDFDB4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60208F5-2FF2-D096-A581-F049E500E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FCA4344-55B4-1986-842E-5BD795283A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C7CA970-45CA-4B6F-C8A0-7CECD2095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648C5E8-5916-F4EA-CC7D-02C3A45A9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6E9AA64-ED45-806B-045A-C2FD6A4869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F52675E-4C82-E6E8-74FF-564932EBD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3BC4E19-62E8-B383-3991-FD8494C3D5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44B04AE-D119-B709-D81D-1F980CD656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64302B0-5C1C-BAB9-6843-3F294C6057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67C8C80-A20A-4A59-5B5E-6E1BACA55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ABE8F15-68B6-C35C-90AE-DD0836155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71A5D25-5610-974C-DC90-F71A892D3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AF5981B-0C90-B8A0-AD93-C6EA19C6C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A22422-29B2-CF32-A7F7-438194231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CBBEA137-2838-A3E0-932F-781433EE8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00E5AA2-3F24-0789-3743-79BCA8EA8C36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3256149-8D3C-31C4-1367-0526D9EA23B1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695F718-ECC3-619C-351D-F5D972809EA5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0C359ED-7C11-8FED-83D8-3FC77B72B012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973EB5D-C991-83EA-E73C-BC6CA4D7A3EC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A5F637-33AA-58C7-9499-52BD340DF915}"/>
                  </a:ext>
                </a:extLst>
              </p:cNvPr>
              <p:cNvSpPr txBox="1"/>
              <p:nvPr/>
            </p:nvSpPr>
            <p:spPr>
              <a:xfrm>
                <a:off x="467846" y="1121166"/>
                <a:ext cx="6517586" cy="7099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A5F637-33AA-58C7-9499-52BD340DF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46" y="1121166"/>
                <a:ext cx="6517586" cy="709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D0452F7-662F-4E5D-891A-2C578CB8A333}"/>
                  </a:ext>
                </a:extLst>
              </p:cNvPr>
              <p:cNvSpPr txBox="1"/>
              <p:nvPr/>
            </p:nvSpPr>
            <p:spPr>
              <a:xfrm>
                <a:off x="1645792" y="1831104"/>
                <a:ext cx="3891476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D0452F7-662F-4E5D-891A-2C578CB8A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792" y="1831104"/>
                <a:ext cx="3891476" cy="8160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460A7A-5508-4B11-0004-ED418917161A}"/>
                  </a:ext>
                </a:extLst>
              </p:cNvPr>
              <p:cNvSpPr txBox="1"/>
              <p:nvPr/>
            </p:nvSpPr>
            <p:spPr>
              <a:xfrm>
                <a:off x="417135" y="2583950"/>
                <a:ext cx="644086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above equations are to be satisfied at all values of </a:t>
                </a:r>
                <a:r>
                  <a:rPr lang="en-US" i="1" dirty="0"/>
                  <a:t>x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According to dimensional consistency, the exponents of </a:t>
                </a:r>
                <a:r>
                  <a:rPr lang="en-US" i="1" dirty="0"/>
                  <a:t>x</a:t>
                </a:r>
                <a:r>
                  <a:rPr lang="en-US" dirty="0"/>
                  <a:t> in each term must be identical. </a:t>
                </a:r>
              </a:p>
              <a:p>
                <a:r>
                  <a:rPr lang="en-US" dirty="0"/>
                  <a:t>There are three possible relations: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final values are </a:t>
                </a:r>
                <a:r>
                  <a:rPr lang="en-US" i="1" dirty="0"/>
                  <a:t>m</a:t>
                </a:r>
                <a:r>
                  <a:rPr lang="en-US" dirty="0"/>
                  <a:t> = 1 /4 and </a:t>
                </a:r>
                <a:r>
                  <a:rPr lang="en-US" i="1" dirty="0"/>
                  <a:t>n</a:t>
                </a:r>
                <a:r>
                  <a:rPr lang="en-US" dirty="0"/>
                  <a:t> =1/2. </a:t>
                </a:r>
              </a:p>
              <a:p>
                <a:r>
                  <a:rPr lang="en-US" dirty="0"/>
                  <a:t>Substitute these values in above equations.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460A7A-5508-4B11-0004-ED4189171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2583950"/>
                <a:ext cx="6440865" cy="3785652"/>
              </a:xfrm>
              <a:prstGeom prst="rect">
                <a:avLst/>
              </a:prstGeom>
              <a:blipFill>
                <a:blip r:embed="rId6"/>
                <a:stretch>
                  <a:fillRect l="-1419" t="-128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83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AD7F049-D65F-1DB5-69EA-FE29D4D4B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53A05875-A1B9-E739-CE22-05D567C841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Solution of 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0CC7895-1AF8-D75D-C38E-B561EFC605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24C331F-34A0-C32D-468D-68BEE023C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D0BA4D2-42E1-E74D-AC70-F056872516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72B62D8-B4B0-9050-88AA-1929E1BC7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953EBF1-770F-46EE-D308-789E15DE1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3151FE4-8FCB-A253-6713-18392BC73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C15B914-8E8A-AFE7-2693-4D079FCAC3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04A0F6-39E7-61C2-4209-577F73C27B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588E351-72CF-1505-8352-6B6FFF2E87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7DB4A44-87F8-BC33-7C8F-812122EBDB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CD26EC9-F246-8E35-14EF-4A60C0760E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888DA3B-C0D4-FFA5-E3A0-4F846FAFD7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4AF9228-B600-B064-76D8-BC99CE144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F731076-4EC0-9995-F34F-9C9D38118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42E4739-72D1-0E04-CBF7-1E03D8BBA1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99CDEE-7D78-6FE1-168F-24C110415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9BA547-B8F0-5D4F-2C32-CBBA4154D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7BC4832D-72A1-E2B1-1F04-7AE7B7F43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D31AC26-C54D-889C-FA67-B954E7D85315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7EC5C3D-17BB-D88D-6240-00BD92E13018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D2C12E8-A783-9890-5E5A-69A1C37B9D57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4299941-2F7C-823D-EB6F-E839401A4A20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82958C5-A4F7-19AE-DF62-94C8BEAF0D8E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26DFEE-6332-3DD5-D8B5-E7407F5948E3}"/>
                  </a:ext>
                </a:extLst>
              </p:cNvPr>
              <p:cNvSpPr txBox="1"/>
              <p:nvPr/>
            </p:nvSpPr>
            <p:spPr>
              <a:xfrm>
                <a:off x="467846" y="1121166"/>
                <a:ext cx="6517586" cy="7099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B26DFEE-6332-3DD5-D8B5-E7407F594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46" y="1121166"/>
                <a:ext cx="6517586" cy="709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E3A7E6-7CEE-1B88-83D6-A7D85E1AFDEF}"/>
                  </a:ext>
                </a:extLst>
              </p:cNvPr>
              <p:cNvSpPr txBox="1"/>
              <p:nvPr/>
            </p:nvSpPr>
            <p:spPr>
              <a:xfrm>
                <a:off x="1645792" y="1831104"/>
                <a:ext cx="3891476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E3A7E6-7CEE-1B88-83D6-A7D85E1AF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5792" y="1831104"/>
                <a:ext cx="3891476" cy="8160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CA54F4CA-36E8-7498-2F74-0D228BC7263F}"/>
              </a:ext>
            </a:extLst>
          </p:cNvPr>
          <p:cNvSpPr txBox="1"/>
          <p:nvPr/>
        </p:nvSpPr>
        <p:spPr>
          <a:xfrm>
            <a:off x="417135" y="2583950"/>
            <a:ext cx="6440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With m</a:t>
            </a:r>
            <a:r>
              <a:rPr lang="en-US" dirty="0"/>
              <a:t> = 1 /4 and </a:t>
            </a:r>
            <a:r>
              <a:rPr lang="en-US" i="1" dirty="0"/>
              <a:t>n</a:t>
            </a:r>
            <a:r>
              <a:rPr lang="en-US" dirty="0"/>
              <a:t> =1/2.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4D6809-C0E2-A015-1C07-DEDB951E8AC8}"/>
                  </a:ext>
                </a:extLst>
              </p:cNvPr>
              <p:cNvSpPr txBox="1"/>
              <p:nvPr/>
            </p:nvSpPr>
            <p:spPr>
              <a:xfrm>
                <a:off x="228600" y="3179752"/>
                <a:ext cx="3483691" cy="7099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4D6809-C0E2-A015-1C07-DEDB951E8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179752"/>
                <a:ext cx="3483691" cy="7099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A8FEF9-778C-CE71-FA5E-F37EADBF4936}"/>
                  </a:ext>
                </a:extLst>
              </p:cNvPr>
              <p:cNvSpPr txBox="1"/>
              <p:nvPr/>
            </p:nvSpPr>
            <p:spPr>
              <a:xfrm>
                <a:off x="4706219" y="3192024"/>
                <a:ext cx="1536891" cy="816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A8FEF9-778C-CE71-FA5E-F37EADBF4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219" y="3192024"/>
                <a:ext cx="1536891" cy="8160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62476C5-5447-5EF2-4D07-BCCEC72880CC}"/>
                  </a:ext>
                </a:extLst>
              </p:cNvPr>
              <p:cNvSpPr txBox="1"/>
              <p:nvPr/>
            </p:nvSpPr>
            <p:spPr>
              <a:xfrm>
                <a:off x="1370635" y="4082193"/>
                <a:ext cx="4496463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6400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84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−80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62476C5-5447-5EF2-4D07-BCCEC7288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635" y="4082193"/>
                <a:ext cx="4496463" cy="6705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A704F8-77EA-2924-2DAC-70FB37A8367C}"/>
                  </a:ext>
                </a:extLst>
              </p:cNvPr>
              <p:cNvSpPr txBox="1"/>
              <p:nvPr/>
            </p:nvSpPr>
            <p:spPr>
              <a:xfrm>
                <a:off x="1296879" y="4733913"/>
                <a:ext cx="4681376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A704F8-77EA-2924-2DAC-70FB37A83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879" y="4733913"/>
                <a:ext cx="4681376" cy="7838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67B9419-BCDF-3186-7340-3801F13870DC}"/>
                  </a:ext>
                </a:extLst>
              </p:cNvPr>
              <p:cNvSpPr txBox="1"/>
              <p:nvPr/>
            </p:nvSpPr>
            <p:spPr>
              <a:xfrm>
                <a:off x="1113769" y="5618506"/>
                <a:ext cx="5967376" cy="928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3.93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67B9419-BCDF-3186-7340-3801F1387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769" y="5618506"/>
                <a:ext cx="5967376" cy="9289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7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1" grpId="0"/>
      <p:bldP spid="23" grpId="0"/>
      <p:bldP spid="28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D4A4118-C1D2-E886-E9C7-394F5DDB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77DAB4AB-BA17-ACA3-8827-F6E187C37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Solution of GDE for BL: Isothermal Wall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40EC323-5327-441A-9F2E-ED1FC0360F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76AE018-C29B-FF96-7B66-DC9CD83A7B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163C34F-EAA7-F8FC-B6F0-7F8A69817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59ACF91-1C00-D42B-46B4-CB09B7A92B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16D71DB-F87B-AAFC-EF28-079BEF235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68957FA-DC6B-FF93-1D42-471FFE507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24A9296-E298-7DB6-1C47-F3104A055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82FA21-75D8-2B41-E0F0-84909EECB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4BA56E2-CAF4-587A-48CF-05CBC4F9B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C82CF85-86D8-EEFB-CD0E-BF5E57F4F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8C0C163-F750-6B8A-EA3A-40201C26F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18F5003-21E5-798A-5FAD-49FF0D21A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6023517-B3DF-2D8A-2F96-BE40C14AE5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2C5FB6B-E70C-2D35-EFC9-49EA5991E3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ED4FCDC-A280-1F40-C7C6-484F9E5E1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812AC94-84A1-87DA-358D-A63BC9106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A233CC-98AE-FCA7-4EF6-62C8D306A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A6F73B1-8B82-B523-8263-24DDADDFE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33" y="1809270"/>
            <a:ext cx="1443773" cy="41910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E6FDFF9-1547-8754-15C6-A1624FBACA8D}"/>
              </a:ext>
            </a:extLst>
          </p:cNvPr>
          <p:cNvGrpSpPr/>
          <p:nvPr/>
        </p:nvGrpSpPr>
        <p:grpSpPr>
          <a:xfrm>
            <a:off x="6523067" y="3210935"/>
            <a:ext cx="2514600" cy="864466"/>
            <a:chOff x="5791200" y="2478087"/>
            <a:chExt cx="2743200" cy="9509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10C973-A578-274F-6C83-02F9ED8F9A0B}"/>
                </a:ext>
              </a:extLst>
            </p:cNvPr>
            <p:cNvSpPr/>
            <p:nvPr/>
          </p:nvSpPr>
          <p:spPr bwMode="auto">
            <a:xfrm>
              <a:off x="6355130" y="2478087"/>
              <a:ext cx="2179270" cy="493713"/>
            </a:xfrm>
            <a:prstGeom prst="rect">
              <a:avLst/>
            </a:prstGeom>
            <a:noFill/>
            <a:ln w="34925" cap="flat" cmpd="sng" algn="ctr">
              <a:solidFill>
                <a:srgbClr val="00B0F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880E130-4957-8372-C643-408B10CD921A}"/>
                </a:ext>
              </a:extLst>
            </p:cNvPr>
            <p:cNvCxnSpPr/>
            <p:nvPr/>
          </p:nvCxnSpPr>
          <p:spPr bwMode="auto">
            <a:xfrm>
              <a:off x="5791200" y="31242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344CCD-C018-4F0A-8E7B-3E3E7968A987}"/>
                </a:ext>
              </a:extLst>
            </p:cNvPr>
            <p:cNvCxnSpPr/>
            <p:nvPr/>
          </p:nvCxnSpPr>
          <p:spPr bwMode="auto">
            <a:xfrm>
              <a:off x="8534400" y="2971800"/>
              <a:ext cx="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66A4436-08DC-E24E-7787-994A62D184B2}"/>
              </a:ext>
            </a:extLst>
          </p:cNvPr>
          <p:cNvSpPr txBox="1"/>
          <p:nvPr/>
        </p:nvSpPr>
        <p:spPr>
          <a:xfrm>
            <a:off x="8153400" y="4810994"/>
            <a:ext cx="356188" cy="419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8E0D1D3-3F4E-4285-28C6-A6618B097B92}"/>
                  </a:ext>
                </a:extLst>
              </p:cNvPr>
              <p:cNvSpPr txBox="1"/>
              <p:nvPr/>
            </p:nvSpPr>
            <p:spPr>
              <a:xfrm>
                <a:off x="788212" y="1288668"/>
                <a:ext cx="5967376" cy="928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3.93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8E0D1D3-3F4E-4285-28C6-A6618B097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12" y="1288668"/>
                <a:ext cx="5967376" cy="928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995357-A8AF-1D87-E864-0157E88EEC61}"/>
                  </a:ext>
                </a:extLst>
              </p:cNvPr>
              <p:cNvSpPr txBox="1"/>
              <p:nvPr/>
            </p:nvSpPr>
            <p:spPr>
              <a:xfrm>
                <a:off x="924857" y="2492197"/>
                <a:ext cx="5612587" cy="7649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dirty="0">
                    <a:ea typeface="Cambria Math" panose="02040503050406030204" pitchFamily="18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=5.17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𝑃𝑟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∞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995357-A8AF-1D87-E864-0157E88EE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857" y="2492197"/>
                <a:ext cx="5612587" cy="764953"/>
              </a:xfrm>
              <a:prstGeom prst="rect">
                <a:avLst/>
              </a:prstGeom>
              <a:blipFill>
                <a:blip r:embed="rId5"/>
                <a:stretch>
                  <a:fillRect l="-1739"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2B8B7E-A6C0-94FA-E20F-9424078B1E8B}"/>
                  </a:ext>
                </a:extLst>
              </p:cNvPr>
              <p:cNvSpPr txBox="1"/>
              <p:nvPr/>
            </p:nvSpPr>
            <p:spPr>
              <a:xfrm>
                <a:off x="333685" y="3906664"/>
                <a:ext cx="6599034" cy="20226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𝛿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3.93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>
                  <a:sym typeface="Symbol" panose="05050102010706020507" pitchFamily="18" charset="2"/>
                </a:endParaRPr>
              </a:p>
              <a:p>
                <a:endParaRPr lang="en-US" sz="2000" dirty="0"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𝑈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5.17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2B8B7E-A6C0-94FA-E20F-9424078B1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85" y="3906664"/>
                <a:ext cx="6599034" cy="20226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448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6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Master Velocity and Temperature Profiles: CHF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C69ED6-E52A-815F-DD53-5010C85BAA77}"/>
                  </a:ext>
                </a:extLst>
              </p:cNvPr>
              <p:cNvSpPr txBox="1"/>
              <p:nvPr/>
            </p:nvSpPr>
            <p:spPr>
              <a:xfrm>
                <a:off x="1143000" y="2221468"/>
                <a:ext cx="28318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C69ED6-E52A-815F-DD53-5010C85BA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221468"/>
                <a:ext cx="2831801" cy="369332"/>
              </a:xfrm>
              <a:prstGeom prst="rect">
                <a:avLst/>
              </a:prstGeom>
              <a:blipFill>
                <a:blip r:embed="rId3"/>
                <a:stretch>
                  <a:fillRect l="-1078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C15CC-6C15-2410-07D6-3862AFC8ECFB}"/>
                  </a:ext>
                </a:extLst>
              </p:cNvPr>
              <p:cNvSpPr txBox="1"/>
              <p:nvPr/>
            </p:nvSpPr>
            <p:spPr>
              <a:xfrm>
                <a:off x="1066800" y="2831068"/>
                <a:ext cx="26861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C15CC-6C15-2410-07D6-3862AFC8E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831068"/>
                <a:ext cx="2686185" cy="369332"/>
              </a:xfrm>
              <a:prstGeom prst="rect">
                <a:avLst/>
              </a:prstGeom>
              <a:blipFill>
                <a:blip r:embed="rId4"/>
                <a:stretch>
                  <a:fillRect l="-2041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04D011-F965-67C4-2C75-D1868D177C18}"/>
                  </a:ext>
                </a:extLst>
              </p:cNvPr>
              <p:cNvSpPr txBox="1"/>
              <p:nvPr/>
            </p:nvSpPr>
            <p:spPr>
              <a:xfrm>
                <a:off x="228600" y="3309797"/>
                <a:ext cx="3381076" cy="881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E04D011-F965-67C4-2C75-D1868D177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309797"/>
                <a:ext cx="3381076" cy="8812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8F923E-6252-629B-6042-03AC5A022433}"/>
                  </a:ext>
                </a:extLst>
              </p:cNvPr>
              <p:cNvSpPr txBox="1"/>
              <p:nvPr/>
            </p:nvSpPr>
            <p:spPr>
              <a:xfrm>
                <a:off x="304800" y="4224197"/>
                <a:ext cx="3517601" cy="881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8F923E-6252-629B-6042-03AC5A022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224197"/>
                <a:ext cx="3517601" cy="881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C91DFD-C695-7CDA-A247-DB206E20D2E3}"/>
                  </a:ext>
                </a:extLst>
              </p:cNvPr>
              <p:cNvSpPr txBox="1"/>
              <p:nvPr/>
            </p:nvSpPr>
            <p:spPr>
              <a:xfrm>
                <a:off x="5194574" y="2263247"/>
                <a:ext cx="825226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FC91DFD-C695-7CDA-A247-DB206E20D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574" y="2263247"/>
                <a:ext cx="825226" cy="6323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980BA9D-34B0-87D8-8FD8-52DE5E9F7E57}"/>
                  </a:ext>
                </a:extLst>
              </p:cNvPr>
              <p:cNvSpPr txBox="1"/>
              <p:nvPr/>
            </p:nvSpPr>
            <p:spPr>
              <a:xfrm>
                <a:off x="6566174" y="2269556"/>
                <a:ext cx="1167884" cy="702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𝜕𝜂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980BA9D-34B0-87D8-8FD8-52DE5E9F7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174" y="2269556"/>
                <a:ext cx="1167884" cy="702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3A25A2-AD47-C275-880A-DDAC35E13FDE}"/>
                  </a:ext>
                </a:extLst>
              </p:cNvPr>
              <p:cNvSpPr txBox="1"/>
              <p:nvPr/>
            </p:nvSpPr>
            <p:spPr>
              <a:xfrm>
                <a:off x="4953000" y="3233597"/>
                <a:ext cx="3382962" cy="881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13A25A2-AD47-C275-880A-DDAC35E13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3233597"/>
                <a:ext cx="3382962" cy="8812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255B30-A6A3-8492-412C-D27257A93C56}"/>
                  </a:ext>
                </a:extLst>
              </p:cNvPr>
              <p:cNvSpPr txBox="1"/>
              <p:nvPr/>
            </p:nvSpPr>
            <p:spPr>
              <a:xfrm>
                <a:off x="4924724" y="4191000"/>
                <a:ext cx="3381076" cy="880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255B30-A6A3-8492-412C-D27257A93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724" y="4191000"/>
                <a:ext cx="3381076" cy="8806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CB7E62-3034-D147-9E19-3EC06C31D664}"/>
                  </a:ext>
                </a:extLst>
              </p:cNvPr>
              <p:cNvSpPr txBox="1"/>
              <p:nvPr/>
            </p:nvSpPr>
            <p:spPr>
              <a:xfrm>
                <a:off x="672826" y="5440743"/>
                <a:ext cx="2527574" cy="8076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CB7E62-3034-D147-9E19-3EC06C31D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6" y="5440743"/>
                <a:ext cx="2527574" cy="8076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6EDCE03-990B-8B22-ADDB-280A4AAA7EC3}"/>
              </a:ext>
            </a:extLst>
          </p:cNvPr>
          <p:cNvSpPr txBox="1"/>
          <p:nvPr/>
        </p:nvSpPr>
        <p:spPr>
          <a:xfrm>
            <a:off x="3581400" y="5100935"/>
            <a:ext cx="512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non-dimensional temperature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CD299A-CE98-7FB8-1B3A-85C817245434}"/>
                  </a:ext>
                </a:extLst>
              </p:cNvPr>
              <p:cNvSpPr txBox="1"/>
              <p:nvPr/>
            </p:nvSpPr>
            <p:spPr>
              <a:xfrm>
                <a:off x="4267200" y="5638800"/>
                <a:ext cx="4336995" cy="11363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CD299A-CE98-7FB8-1B3A-85C817245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638800"/>
                <a:ext cx="4336995" cy="11363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83AB154-D495-C250-DB62-4218AAA79B6C}"/>
              </a:ext>
            </a:extLst>
          </p:cNvPr>
          <p:cNvSpPr txBox="1"/>
          <p:nvPr/>
        </p:nvSpPr>
        <p:spPr>
          <a:xfrm>
            <a:off x="304800" y="1191612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Shapes of master velocity and temperature profiles are similar for both CT and CHF Vertical Plates.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29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1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Velocity and Length Scales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/>
              <p:nvPr/>
            </p:nvSpPr>
            <p:spPr>
              <a:xfrm>
                <a:off x="4770976" y="1288534"/>
                <a:ext cx="28190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288534"/>
                <a:ext cx="2819041" cy="369332"/>
              </a:xfrm>
              <a:prstGeom prst="rect">
                <a:avLst/>
              </a:prstGeom>
              <a:blipFill>
                <a:blip r:embed="rId3"/>
                <a:stretch>
                  <a:fillRect l="-2165"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/>
              <p:nvPr/>
            </p:nvSpPr>
            <p:spPr>
              <a:xfrm>
                <a:off x="4770976" y="1916668"/>
                <a:ext cx="28605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916668"/>
                <a:ext cx="2860590" cy="369332"/>
              </a:xfrm>
              <a:prstGeom prst="rect">
                <a:avLst/>
              </a:prstGeom>
              <a:blipFill>
                <a:blip r:embed="rId4"/>
                <a:stretch>
                  <a:fillRect l="-640"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TextBox 593919">
            <a:extLst>
              <a:ext uri="{FF2B5EF4-FFF2-40B4-BE49-F238E27FC236}">
                <a16:creationId xmlns:a16="http://schemas.microsoft.com/office/drawing/2014/main" id="{13F8D1A7-D775-0BCD-073E-9B89D39A71D7}"/>
              </a:ext>
            </a:extLst>
          </p:cNvPr>
          <p:cNvSpPr txBox="1"/>
          <p:nvPr/>
        </p:nvSpPr>
        <p:spPr>
          <a:xfrm>
            <a:off x="381000" y="2814935"/>
            <a:ext cx="365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Using dimensional analysis: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/>
              <p:nvPr/>
            </p:nvSpPr>
            <p:spPr>
              <a:xfrm>
                <a:off x="4180962" y="2514600"/>
                <a:ext cx="2219838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962" y="2514600"/>
                <a:ext cx="2219838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/>
              <p:nvPr/>
            </p:nvSpPr>
            <p:spPr>
              <a:xfrm>
                <a:off x="6858000" y="2351999"/>
                <a:ext cx="1771447" cy="1153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2351999"/>
                <a:ext cx="1771447" cy="1153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4" name="TextBox 593923">
                <a:extLst>
                  <a:ext uri="{FF2B5EF4-FFF2-40B4-BE49-F238E27FC236}">
                    <a16:creationId xmlns:a16="http://schemas.microsoft.com/office/drawing/2014/main" id="{EE0DD9AD-C8BA-98B5-0D0D-4A8B6CF55035}"/>
                  </a:ext>
                </a:extLst>
              </p:cNvPr>
              <p:cNvSpPr txBox="1"/>
              <p:nvPr/>
            </p:nvSpPr>
            <p:spPr>
              <a:xfrm>
                <a:off x="381000" y="3886200"/>
                <a:ext cx="5616346" cy="632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ym typeface="Symbol" panose="05050102010706020507" pitchFamily="18" charset="2"/>
                  </a:rPr>
                  <a:t>non-</a:t>
                </a:r>
                <a:r>
                  <a:rPr lang="en-US" dirty="0"/>
                  <a:t>dimensional master velocity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93924" name="TextBox 593923">
                <a:extLst>
                  <a:ext uri="{FF2B5EF4-FFF2-40B4-BE49-F238E27FC236}">
                    <a16:creationId xmlns:a16="http://schemas.microsoft.com/office/drawing/2014/main" id="{EE0DD9AD-C8BA-98B5-0D0D-4A8B6CF5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886200"/>
                <a:ext cx="5616346" cy="632417"/>
              </a:xfrm>
              <a:prstGeom prst="rect">
                <a:avLst/>
              </a:prstGeom>
              <a:blipFill>
                <a:blip r:embed="rId7"/>
                <a:stretch>
                  <a:fillRect l="-1737" t="-1942" b="-9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5" name="TextBox 593924">
                <a:extLst>
                  <a:ext uri="{FF2B5EF4-FFF2-40B4-BE49-F238E27FC236}">
                    <a16:creationId xmlns:a16="http://schemas.microsoft.com/office/drawing/2014/main" id="{8BD8DD6E-E90E-7704-DCCF-98100409FF1F}"/>
                  </a:ext>
                </a:extLst>
              </p:cNvPr>
              <p:cNvSpPr txBox="1"/>
              <p:nvPr/>
            </p:nvSpPr>
            <p:spPr>
              <a:xfrm>
                <a:off x="533400" y="4800600"/>
                <a:ext cx="6873100" cy="681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ym typeface="Symbol" panose="05050102010706020507" pitchFamily="18" charset="2"/>
                  </a:rPr>
                  <a:t>non-</a:t>
                </a:r>
                <a:r>
                  <a:rPr lang="en-US" dirty="0"/>
                  <a:t>dimensional  Boundary layer thickness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93925" name="TextBox 593924">
                <a:extLst>
                  <a:ext uri="{FF2B5EF4-FFF2-40B4-BE49-F238E27FC236}">
                    <a16:creationId xmlns:a16="http://schemas.microsoft.com/office/drawing/2014/main" id="{8BD8DD6E-E90E-7704-DCCF-98100409F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800600"/>
                <a:ext cx="6873100" cy="681212"/>
              </a:xfrm>
              <a:prstGeom prst="rect">
                <a:avLst/>
              </a:prstGeom>
              <a:blipFill>
                <a:blip r:embed="rId8"/>
                <a:stretch>
                  <a:fillRect l="-1420" b="-9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6" name="TextBox 593925">
            <a:extLst>
              <a:ext uri="{FF2B5EF4-FFF2-40B4-BE49-F238E27FC236}">
                <a16:creationId xmlns:a16="http://schemas.microsoft.com/office/drawing/2014/main" id="{22C53054-7D31-D78C-FC5E-795B4478F4C9}"/>
              </a:ext>
            </a:extLst>
          </p:cNvPr>
          <p:cNvSpPr txBox="1"/>
          <p:nvPr/>
        </p:nvSpPr>
        <p:spPr>
          <a:xfrm>
            <a:off x="304800" y="5973903"/>
            <a:ext cx="5843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non-dimensional master  temperature 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F7237570-2E92-ED37-140D-FCC7EEE29862}"/>
                  </a:ext>
                </a:extLst>
              </p:cNvPr>
              <p:cNvSpPr txBox="1"/>
              <p:nvPr/>
            </p:nvSpPr>
            <p:spPr>
              <a:xfrm>
                <a:off x="6019800" y="5645463"/>
                <a:ext cx="2513832" cy="11363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7" name="TextBox 593926">
                <a:extLst>
                  <a:ext uri="{FF2B5EF4-FFF2-40B4-BE49-F238E27FC236}">
                    <a16:creationId xmlns:a16="http://schemas.microsoft.com/office/drawing/2014/main" id="{F7237570-2E92-ED37-140D-FCC7EEE29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5645463"/>
                <a:ext cx="2513832" cy="11363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8" name="Rectangle 2">
            <a:extLst>
              <a:ext uri="{FF2B5EF4-FFF2-40B4-BE49-F238E27FC236}">
                <a16:creationId xmlns:a16="http://schemas.microsoft.com/office/drawing/2014/main" id="{483EC787-BBF5-D979-DFFF-27563F8D4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</a:t>
            </a:r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master Velocity</a:t>
            </a:r>
          </a:p>
        </p:txBody>
      </p:sp>
      <p:sp>
        <p:nvSpPr>
          <p:cNvPr id="593929" name="Rectangle 2">
            <a:extLst>
              <a:ext uri="{FF2B5EF4-FFF2-40B4-BE49-F238E27FC236}">
                <a16:creationId xmlns:a16="http://schemas.microsoft.com/office/drawing/2014/main" id="{B07F2D70-62DB-AE7C-6269-9398B33F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050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length</a:t>
            </a:r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94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3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593920" grpId="0"/>
      <p:bldP spid="593921" grpId="0"/>
      <p:bldP spid="593923" grpId="0"/>
      <p:bldP spid="593924" grpId="0"/>
      <p:bldP spid="593925" grpId="0"/>
      <p:bldP spid="593926" grpId="0"/>
      <p:bldP spid="593927" grpId="0"/>
      <p:bldP spid="593928" grpId="0"/>
      <p:bldP spid="5939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86" y="219837"/>
            <a:ext cx="6532940" cy="87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Integral Analysis of Natural Convection from Vertical Flat Plate with UHF</a:t>
            </a: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22ADBE3-DB0D-FBB0-4889-4398CD8F63B8}"/>
              </a:ext>
            </a:extLst>
          </p:cNvPr>
          <p:cNvSpPr txBox="1"/>
          <p:nvPr/>
        </p:nvSpPr>
        <p:spPr>
          <a:xfrm>
            <a:off x="782260" y="1378803"/>
            <a:ext cx="4704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dimensionless temperature therefore is defined here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837AD7-3827-AFF6-5E8C-ABA2368FF64C}"/>
                  </a:ext>
                </a:extLst>
              </p:cNvPr>
              <p:cNvSpPr txBox="1"/>
              <p:nvPr/>
            </p:nvSpPr>
            <p:spPr>
              <a:xfrm>
                <a:off x="5130553" y="1295400"/>
                <a:ext cx="1575047" cy="10407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837AD7-3827-AFF6-5E8C-ABA2368FF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553" y="1295400"/>
                <a:ext cx="1575047" cy="10407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052C359F-DA93-2DDB-0CD9-4E6227E07A77}"/>
              </a:ext>
            </a:extLst>
          </p:cNvPr>
          <p:cNvSpPr txBox="1"/>
          <p:nvPr/>
        </p:nvSpPr>
        <p:spPr>
          <a:xfrm>
            <a:off x="838200" y="3625816"/>
            <a:ext cx="4704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dimensionless </a:t>
            </a:r>
            <a:r>
              <a:rPr lang="en-US" sz="2400" b="0" i="1" u="none" strike="noStrike" baseline="0" dirty="0">
                <a:latin typeface="TimesTen-Roman"/>
              </a:rPr>
              <a:t>x</a:t>
            </a:r>
            <a:r>
              <a:rPr lang="en-US" sz="2400" b="0" i="0" u="none" strike="noStrike" baseline="0" dirty="0">
                <a:latin typeface="TimesTen-Roman"/>
              </a:rPr>
              <a:t>- axis defined here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ACDCDF3-F37D-E941-7C32-26ABB927DDF2}"/>
                  </a:ext>
                </a:extLst>
              </p:cNvPr>
              <p:cNvSpPr txBox="1"/>
              <p:nvPr/>
            </p:nvSpPr>
            <p:spPr>
              <a:xfrm>
                <a:off x="5410200" y="3542413"/>
                <a:ext cx="2308452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ACDCDF3-F37D-E941-7C32-26ABB927D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3542413"/>
                <a:ext cx="2308452" cy="109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52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9400"/>
            <a:ext cx="64008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ODEs for master profiles in the case of Constant Heat Flux Vertical Wall</a:t>
            </a:r>
            <a:endParaRPr lang="en-IN" sz="2800" dirty="0"/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E5B1D9A0-8CFF-F821-CB61-49FB1EF2F863}"/>
                  </a:ext>
                </a:extLst>
              </p:cNvPr>
              <p:cNvSpPr txBox="1"/>
              <p:nvPr/>
            </p:nvSpPr>
            <p:spPr>
              <a:xfrm>
                <a:off x="2694507" y="1372455"/>
                <a:ext cx="2868093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105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E5B1D9A0-8CFF-F821-CB61-49FB1EF2F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507" y="1372455"/>
                <a:ext cx="2868093" cy="8373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FBF598-B65D-E5FF-7DD1-8189687C1CB0}"/>
                  </a:ext>
                </a:extLst>
              </p:cNvPr>
              <p:cNvSpPr txBox="1"/>
              <p:nvPr/>
            </p:nvSpPr>
            <p:spPr>
              <a:xfrm>
                <a:off x="3200400" y="2667000"/>
                <a:ext cx="2098908" cy="837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  <m:sSup>
                                <m:sSupPr>
                                  <m:ctrl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FBF598-B65D-E5FF-7DD1-8189687C1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667000"/>
                <a:ext cx="2098908" cy="8373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F07DA5B-D167-E1E2-87DD-92EF396F9619}"/>
              </a:ext>
            </a:extLst>
          </p:cNvPr>
          <p:cNvSpPr txBox="1"/>
          <p:nvPr/>
        </p:nvSpPr>
        <p:spPr>
          <a:xfrm>
            <a:off x="914400" y="389340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solution to these Equations is: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EABC9B-FF0D-FE06-3501-693A071FBD20}"/>
                  </a:ext>
                </a:extLst>
              </p:cNvPr>
              <p:cNvSpPr txBox="1"/>
              <p:nvPr/>
            </p:nvSpPr>
            <p:spPr>
              <a:xfrm>
                <a:off x="1418549" y="4936914"/>
                <a:ext cx="2801729" cy="1006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6000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0.8+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EABC9B-FF0D-FE06-3501-693A071FB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549" y="4936914"/>
                <a:ext cx="2801729" cy="1006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33DBB3-47BA-79EC-A354-AB844D450399}"/>
                  </a:ext>
                </a:extLst>
              </p:cNvPr>
              <p:cNvSpPr txBox="1"/>
              <p:nvPr/>
            </p:nvSpPr>
            <p:spPr>
              <a:xfrm>
                <a:off x="4692520" y="5011614"/>
                <a:ext cx="2698880" cy="9319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33DBB3-47BA-79EC-A354-AB844D450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520" y="5011614"/>
                <a:ext cx="2698880" cy="9319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4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1" grpId="0"/>
      <p:bldP spid="19" grpId="0"/>
      <p:bldP spid="21" grpId="0"/>
      <p:bldP spid="22" grpId="0"/>
      <p:bldP spid="26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7441</TotalTime>
  <Words>1439</Words>
  <Application>Microsoft Office PowerPoint</Application>
  <PresentationFormat>On-screen Show (4:3)</PresentationFormat>
  <Paragraphs>207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SimSun</vt:lpstr>
      <vt:lpstr>Brush Script Std</vt:lpstr>
      <vt:lpstr>Calibri</vt:lpstr>
      <vt:lpstr>Cambria Math</vt:lpstr>
      <vt:lpstr>CommercialScript BT</vt:lpstr>
      <vt:lpstr>Symbol</vt:lpstr>
      <vt:lpstr>Tempus Sans ITC</vt:lpstr>
      <vt:lpstr>Times New Roman</vt:lpstr>
      <vt:lpstr>TimesTen-Roman</vt:lpstr>
      <vt:lpstr>Blank Presentation</vt:lpstr>
      <vt:lpstr>Laminar Natural Convection on A Vertical Plate :  Integral Solutions</vt:lpstr>
      <vt:lpstr>Integrodifferential Equations for Natural Convection : Isothermal Wall</vt:lpstr>
      <vt:lpstr>PowerPoint Presentation</vt:lpstr>
      <vt:lpstr>Selection of Valid Velocity Profile: Isothermal Wall</vt:lpstr>
      <vt:lpstr>Selection of Valid Velocity Profile: Isothermal Wall</vt:lpstr>
      <vt:lpstr>Selection of Valid Velocity Profile: Isothermal Wall</vt:lpstr>
      <vt:lpstr>Selection of Valid Velocity Profile: Isothermal Wall</vt:lpstr>
      <vt:lpstr>Valid Velocity Profile: Isothermal Wall</vt:lpstr>
      <vt:lpstr>Location of Maximum Velocity : Isothermal Wall</vt:lpstr>
      <vt:lpstr>Selection of Suitable Temperature Profile: Isothermal Wall</vt:lpstr>
      <vt:lpstr>Selection of Suitable Temperature Profile: Isothermal Wall</vt:lpstr>
      <vt:lpstr>GDE for BL: Isothermal Wall</vt:lpstr>
      <vt:lpstr>GDE for BL: Isothermal Wall</vt:lpstr>
      <vt:lpstr>GDE for BL: Isothermal Wall</vt:lpstr>
      <vt:lpstr>GDE for BL: Isothermal Wall</vt:lpstr>
      <vt:lpstr>GDE for BL: Isothermal Wall</vt:lpstr>
      <vt:lpstr>Solution of GDE for BL: Isothermal Wall</vt:lpstr>
      <vt:lpstr>Solution of GDE for BL: Isothermal Wall</vt:lpstr>
      <vt:lpstr>Solution of GDE for BL: Isothermal Wall</vt:lpstr>
      <vt:lpstr>Solution of GDE for BL: Isothermal Wall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650</cp:revision>
  <cp:lastPrinted>2002-07-26T02:11:33Z</cp:lastPrinted>
  <dcterms:created xsi:type="dcterms:W3CDTF">2002-07-26T01:39:54Z</dcterms:created>
  <dcterms:modified xsi:type="dcterms:W3CDTF">2026-03-14T01:10:03Z</dcterms:modified>
</cp:coreProperties>
</file>