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410" r:id="rId2"/>
    <p:sldId id="1506" r:id="rId3"/>
    <p:sldId id="1150" r:id="rId4"/>
    <p:sldId id="1149" r:id="rId5"/>
    <p:sldId id="1151" r:id="rId6"/>
    <p:sldId id="1152" r:id="rId7"/>
    <p:sldId id="1509" r:id="rId8"/>
    <p:sldId id="1507" r:id="rId9"/>
    <p:sldId id="1176" r:id="rId10"/>
    <p:sldId id="1510" r:id="rId11"/>
    <p:sldId id="1511" r:id="rId12"/>
    <p:sldId id="1512" r:id="rId13"/>
    <p:sldId id="1445" r:id="rId14"/>
    <p:sldId id="1177" r:id="rId15"/>
    <p:sldId id="1153" r:id="rId16"/>
    <p:sldId id="1170" r:id="rId17"/>
    <p:sldId id="1172" r:id="rId18"/>
    <p:sldId id="1174" r:id="rId19"/>
    <p:sldId id="1173" r:id="rId20"/>
    <p:sldId id="1178" r:id="rId21"/>
    <p:sldId id="381" r:id="rId2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2-08T02:28:01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20231 14737 226 0,'0'0'83'0,"-13"-14"-7"16,13 14-85-16,0 0-10 15,-9-15-3-15,9 15 0 16,0 0-10-16,15-11-41 16,-15 11-4-16,13-1 5 31,-13 1 14-31,13-1 58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04:52:54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7803 4669 1884 0,'45'-39'4'0,"-2"1"-4"0,1 3-1 0,-4 0 6 0,-2 2-2 0,-3 1 4 0,0-3 1 0,-1 2-8 16,-2 4 4-16,0-3-4 0,1 6 10 0,-8-1-10 0,-2 2 4 0,5 0-5 0,-12 4 5 0,11 5-3 0,-6-1 3 0,-3 1-2 0,3-1 6 0,-7 1-6 0,3 4 2 16,-3 1-2-16,-4 1 4 0,0 1-6 0,-2 0-1 15,-2 3-3-15,-1 1 2 0,0 0-8 0,0 2-14 16,-3 1 2-16,1-1-37 0,1 3-55 0,-2 2-25 16,0-2-15-16,0 3-64 0,-2 0-45 15</inkml:trace>
  <inkml:trace contextRef="#ctx0" brushRef="#br0" timeOffset="912.32">6801 5691 244 0,'3'-2'-30'0,"1"2"16"0,0 0 13 0,-1 2 5 0,-1-2-12 15,1 0-31-15,-3 0 6 0,0 0-17 16,0 0 2-16,0 0 45 0,0 0 6 0,1 0 16 16,0 0 46-16,0 0 7 0,-1 0 16 15,0 0-8-15,0 0-14 0,0 0 4 0,0 0 2 16,0 0 8-16,0 0 28 0,0 0-36 0,0 0 7 0,-1 0-16 15,0 0-10-15,0 0 19 0,1 0-7 16,-1 0 14-16,-1 0-12 0,1 0-21 0,1-1-2 0,0 0-5 16,-2-19-17-16,8 11 14 15,-1-1-1-15,5-1 8 0,-1-2 6 0,5-7-9 16,1 0 4-16,6-2-4 0,5-3 6 0,1 1-10 16,3-1 4-16,2-6-5 0,0 2-2 0,5-4-12 15,3-2-5-15,1-1 1 0,1-2 4 0,3-1-8 0,-2 1 8 0,2-2-7 16,2 0 5-16,5-1 0 15,8-1-2-15,-2 0 3 0,1-2-5 0,-2 1-10 16,-7-1 0-16,0 3-2 0,0 0 7 0,5-1-2 0,-1 2-2 16,1 4 0-16,-2 0-3 0,-8 1 4 15,-2 2 6-15,-2 0-3 0,-1-2 0 16,-1 6-1-16,-5-2-2 0,6 1 2 0,-3 2 7 0,2 1-12 16,1-2 6-16,-9 3-8 0,-2-5 8 15,1 3-2-15,-4 0-5 0,-3-2 3 0,0 5 1 0,2-3-2 0,-2 3 7 0,0 2-6 16,0 2-5-16,-3-2 4 15,-4 4-5-15,-1 2 6 0,-2 2-4 0,3 2 1 16,-3 1 1-16,2 2 0 0,1 0-3 16,-3 2 0-16,-4 2-1 0,1 1 0 0,-4 1 2 0,1 1 1 0,-2 0 0 0,-1 0 0 15,-4 0-2-15,0-1 0 0,0-1-1 16,1 5 1-16,1-1 0 0,-1 1-2 0,-1 5-9 0,0-5 2 31,0 0-33-31,0 0-35 0,0 0-34 0,0 0-1 16,0 0-69-16,0 0-58 0,-1 0-27 0,-15 5-14 15,12-10-14-15</inkml:trace>
  <inkml:trace contextRef="#ctx0" brushRef="#br0" timeOffset="1311.38">8387 3767 1570 0,'-8'-2'79'0,"3"-4"-48"0,-1 6-3 0,6 0-16 0,0 0-16 0,5 10-8 15,-1-6 3-15,5 4-5 0,2-5-7 0,3 4 21 16,2-1-15-16,1 0 16 0,3 0-1 0,-1-5-9 16,0 2 7-16,2-4-10 0,-1 0-6 0,0 1 11 15,3-2-9-15,-3-1 12 0,2 1 7 0,3-7-5 16,-4 1 11-16,0-1-11 0,2 0-4 0,-4 1 10 15,1 2-12-15,4 1 12 0,-2-3-3 0,-2 2 3 16,-1 0 5-16,-4-2-4 0,-6 8-8 0,-1-2 9 16,-2 4-7-16,0 6 7 0,-4-3-3 0,1 6-1 15,-3-3 5-15,-5 6-4 0,1 1 3 0,-4 0-2 16,0 3 1-16,-1-1 0 0,-3 2 7 0,3 2-12 16,-1 0 3-16,3-1-6 0,0-1-3 15,-1-2 7-15,5 1-2 0,2-1 3 16,1 0-3-16,5-1-8 0,0-2-15 0,4-1-1 0,0 0-77 15,4-3-152-15,0 1-22 0,0-2-44 0,6-4 14 16</inkml:trace>
  <inkml:trace contextRef="#ctx0" brushRef="#br0" timeOffset="1843.22">9300 3602 780 0,'-13'-5'119'0,"-1"-3"144"0,2 2 126 16,-2-1-345-16,5 6-24 0,0-3-16 0,-3 3 1 0,3 1-5 15,2-5-1-15,2 2 1 0,2-2-7 0,0-1 6 16,0-1-3-16,3-2-10 0,-4-3 12 15,8-4-13-15,5 0 3 0,-4-5 12 0,7 3-3 0,-2-1 7 16,-3-3-2-16,0 0-4 0,6 3 2 16,-1 0-2-16,7 7 2 0,-2 4 9 0,-1-1-1 0,-1 5 5 15,-1 4-9-15,16 1-13 0,-29 0 10 16,29 4-6-16,-13 2-2 16,-1 2 0-16,1 5-5 0,-3 1 13 0,1 1-2 0,-2-1 5 0,2 2-6 15,-1-1-7-15,4 0 13 16,-2-1 1-16,0-5 5 0,-1 0-8 0,-4-1-2 15,5-1 2-15,0-1 0 0,-1-2 0 0,1-3 5 16,0-2 2-16,-4-2 3 0,8-3 18 0,-8-2 3 0,1 1-2 0,0-2 1 16,0 0-18-16,-2-6 11 0,2 1-2 15,-3-1 6-15,-1 0-6 0,1-2-2 16,-3-1-4-16,-2-4 4 0,3 0 3 0,-6 8-7 0,0-4 4 16,-1 4-5-16,-1 2 9 0,1-8-13 0,-3 8 2 15,-1 1-5-15,-2-3-2 16,3 7-4-16,0-1-9 0,-2 2 3 0,1 3-2 0,1 0-2 0,-2-1 1 15,1-1-4 1,-1 3-6-16,1 2-59 0,-1-1-18 0,0 2-19 16,2-2-54-16,-2 3-49 0,1 1-42 0,-2 3-3 15,0-2-40-15</inkml:trace>
  <inkml:trace contextRef="#ctx0" brushRef="#br0" timeOffset="2130.69">9409 3814 1288 0,'0'2'95'0,"0"-2"134"0,0 0-160 0,-4-3-31 0,4-3-7 0,1 2-5 0,3 2-15 16,3-2-7-16,2 0-4 0,4-1 1 0,2-4-10 15,2 4 8-15,1-3-3 0,1-2 4 0,-3 1 3 0,0-5-2 16,2 7-3-1,-3-3 1-15,1 4 2 0,-3 1-1 0,-1-4 2 0,2 3-2 0,3-1 6 16,2 1-9-16,1-2 0 16,1 1-5-16,0 0 8 0,0 0-2 0,0 4 5 0,-1-4-4 0,0 3-8 15,1-2-8 1,0 0-36-16,0 0 11 0,-1-2-82 0,-1 1-48 16,4-3-50-16,-3 2 2 0,0-2-66 0,3-1 66 15</inkml:trace>
  <inkml:trace contextRef="#ctx0" brushRef="#br0" timeOffset="2530.77">10129 3289 610 0,'-9'-12'235'0,"1"4"-82"0,4-2-45 0,-7 4 10 16,4 1-52-16,0 1-22 0,-2 2-12 0,5-3 3 15,-2 3-7-15,2-2-21 0,-1 2-1 0,5 2-6 16,0 0 11-16,0 0-11 0,0 0 9 0,0 0-12 15,0 0 3-15,0 0 1 0,0 0 0 0,0 0 0 16,0 1 3-16,0 0 2 0,0 0 0 0,1 0 1 16,13 21-13-16,-7-12 17 0,-4-1-4 0,3 1 11 15,1 1-13-15,1 2 0 0,3 1-3 16,-2 4 3-16,3 3-13 0,-2-3 10 0,1 2-9 0,1-1 10 16,-3-4 8-16,1 0-9 0,0-1 9 15,1-2-11-15,4 2 4 0,-2-4-2 0,-2-2 1 16,0-5 0-16,-2-2 17 0,1 0-3 0,1-1 13 15,0-2-9-15,-3-3 14 0,2-3-7 0,-2 0 8 16,0-6-6-16,0 2-4 0,-1-4-2 0,2-5-9 16,-7 2 8-16,4-5 4 0,-3 1-9 0,-3 3 2 15,0-2-5-15,-2 2 2 0,-4 1-9 16,0 4 2-16,-2 3-3 0,-1 2-1 0,-1 1-8 16,-2-1-10-16,-4 7 2 0,-1 3-2 0,-5 2-7 15,-2 5-6-15,-9 4-8 0,-3 2-75 0,-13 6-232 16</inkml:trace>
  <inkml:trace contextRef="#ctx0" brushRef="#br0" timeOffset="8697.62">9014 6286 231 0,'-6'-2'-61'0,"2"1"55"0,-1-1 73 0,2 1 0 15,0 0-13-15,1-1-32 0,1 2 7 0,1 0-17 16,0 0-21-16,0 0 24 0,0 0-17 0,0 0 21 16,0 0-7-16,0 0 7 0,0 0 8 0,0 0-3 15,0 0-2-15,0 0 36 0,0 0-16 0,0 0 22 16,0 0-19-16,0-1-12 0,0 1 7 0,0 0-10 0,0 0-14 15,0 0-7-15,0 0-10 0,0 0 5 0,0 0 3 16,1 0-7-16,17-6 6 0,-8 7-9 0,-1 0-4 0,1 0 10 16,-1-1-6-16,1 0 7 0,5 3 4 0,3-4-2 15,-1 5 13-15,5 1-13 0,-1-1-6 0,2 0 12 16,4 0-12-16,1-3 14 0,2 2 0 0,8 0-1 16,-3-3 9-16,2 0-8 0,-2-1-7 0,3 2 14 15,1-2-10-15,4 1 12 0,0 0-8 0,5-4-1 16,-2 2 3-16,4 3-3 0,0-3-7 0,-5 0 7 15,7 1-7-15,-3-2 10 0,1-1 3 0,5 1-8 16,3 1 10-16,3 0-11 0,0-1 6 0,-4-1-3 0,1 0 0 16,-2-1 0-16,3 4-2 0,1-2-8 0,5 2 3 15,1-2-3-15,-1 0-4 0,-1 1 6 0,-7-2-12 16,1-1 10-16,4 3 4 0,4-2-8 0,0-1 9 0,3 0-11 16,-9-3 0-16,0 1 8 0,-2 0-5 15,7 1 8-15,0-1-3 0,0-1-6 0,3 0 5 0,-6-2-5 16,-5 3 2-16,2 0 2 0,-8 0-5 0,0 2 4 15,2-5 2-15,-3 4 2 0,1-3 1 16,-6 3-2-16,-3 4-7 0,0-2 3 0,-3 2-4 0,2-2 3 0,-11 3 3 16,-1-3-4-16,-6 0 2 0,-1 3-6 0,-12-7-9 15,2 4 20-15,-1 2-8 0,-11 1 11 0,14 3-3 16,-8 1-5-16,-6-3 7 0,2-3-9 0,-1-1-4 0,-1 2 5 16,0 2 2-16,-1 1 3 15,1-1-4-15,0 0-4 0,0 0-2 0,-1 0 1 0,0 0 3 16,1 0-5-16,-1 0-4 0,-1 0 1 0,-19 4 10 0,17-2-8 15,-1-3-3-15,-2 3-9 0,2 0-36 16,-3-2-56-16,1 3-26 0,13-3-6 0,-3 0-40 16,0 0-30-16</inkml:trace>
  <inkml:trace contextRef="#ctx0" brushRef="#br0" timeOffset="9078.9">12264 5864 426 0,'-13'-18'64'0,"7"9"88"0,-6-2 26 0,8 4-45 0,0 2-42 0,1 0-39 15,3 5-29-15,0 0 8 0,0 0-37 0,0 0-6 0,8 5 9 0,-5 0-8 0,2 1 5 16,3 3 10-16,-6-2-6 0,4 2 8 0,1-2-6 16,1-1 0-1,4 1 0-15,6-1 0 0,3 1-12 0,-1 1 19 0,0-4-10 16,1 2 11-16,0-1-7 0,-1-2 1 0,1-1 5 15,2 0-4-15,3 1-11 0,-5 1 13 0,3 3-9 0,-6 3 11 0,5-4-6 16,4 6-1-16,-1-2 2 0,-5-2-2 0,-1 1-2 0,-12-1 2 16,-5 1-6-16,13-2 5 15,-14 4-4-15,4 1-6 0,0-4 4 0,-14 5-7 0,3-3-6 0,-8-4 21 16,3 6-7-16,-8-3 12 0,-5 1 3 16,-2 2-5-16,-8-2 8 0,4 1-8 0,4 0-1 0,-4 2 1 0,-2 0-6 15,1 1 3-15,-1 0 0 0,-2-1 1 16,2 0 5-16,3-1-4 0,-1 1 3 0,1-4-2 0,-1 0-6 0,2-1 2 15,2 0 4-15,7 2-4 0,3 0 0 0,-1-1-7 16,2-1-23-16,2-1-89 0,-2 1-35 0,3 3-15 16,0-1-57-16</inkml:trace>
  <inkml:trace contextRef="#ctx0" brushRef="#br0" timeOffset="9996.64">9314 6036 202 0,'-4'-7'33'0,"-1"8"-7"0,2 1-19 0,1 2 28 0,-1 2-55 15,0-3 17-15,-2 4-16 0,5 5 19 0,-9-4 0 0,1 9-1 16,1 0 15-16,-14-4-14 16,2 2-3-16,6 1 4 0,-10-1-15 0,-2-1 14 15,14 0 3-15,-13 0 32 0,3 0 14 0,2-1-1 16,-7 2-6-16,2-3 8 0,1 0-14 0,3-1 16 0,-1-1-11 0,2 0-15 15,0-1 5-15,2-2-11 16,0 2-14-16,1-3 5 0,-1 1-17 0,2 0 14 0,2-2 4 0,-1 0-10 16,3-1 16-16,0-3-17 0,1 0 2 0,4 0 6 0,6 2-16 15,0-1 12-15,0-2-5 0,-1-1-15 0,1-4 7 16,7 0-14-16,3 1-9 0,4 0 12 16,1 0-2-16,1-1 6 0,1 2 14 0,2 0-1 0,2 1 7 15,-3 2-6-15,1 0-11 0,1 1 12 0,0 2-13 16,2 2 13-16,-2 2-3 0,4 3-8 0,2 0 17 15,2 3-15-15,-4 2 6 0,1 5 0 0,-2 1-8 0,-2-1 9 16,3 2 18-16,-4-4-15 0,-1 4 10 0,3 1-13 16,-3-4-5-16,-5 2 14 0,4-3-5 0,-9 2 10 15,1-3-4-15,-1-3-1 16,-1-2 10-16,-1-4-4 0,0 0 20 0,-6-4 14 0,-1-4-5 0,0 0 12 0,0 0 36 16,0 0 16-16,0 0-2 15,3-4-2-15,-6-5-58 0,0-1-26 0,-2-4-6 0,-2-1-2 0,0-1-2 0,-2-3-8 16,0-1 7-1,-1 0-7-15,-3-2-13 0,-1-1 19 0,0 1-13 0,-2-6 17 0,-1 0 2 16,2 0-13-16,1 1 8 0,2 5-11 16,-3-1-7-16,6 0 13 0,-2 3-12 0,5 0 13 0,-2 5 1 0,0 1-8 15,0 1 5-15,2 5-13 0,5 2-48 0,-1 3-140 16,-1 2-67-16</inkml:trace>
  <inkml:trace contextRef="#ctx0" brushRef="#br0" timeOffset="17358.24">10890 5983 256 0,'5'-9'1'0,"-1"-3"28"0,-3 7 46 0,-1-2-7 15,-3 1-28-15,3 4-16 0,3-2-19 0,-3 4 10 0,0 0-1 0,0 0-11 16,-1-12 10-16,8 5-13 0,-6 5-9 0,-1 2 17 16,3-7-14-16,1 1 15 0,-3 0-2 15,-1 1 5-15,0 2 14 0,0 2-8 0,1-2 15 0,4 1-19 16,-4-3-4-16,-5-1-2 0,5 2 9 0,-3-1-11 0,4 2 6 16,4-1-10-16,-4 4-6 0,0-4 10 0,0 2-6 0,-2 2 9 15,-1-2-7-15,1 2-4 0,0 0 7 0,0 0-6 16,1 0-9-16,0 0 19 0,0 0-14 0,20 6 18 15,-15-4-2-15,-1 1 0 0,-2-1 7 16,-4-2-8-16,1 0-6 16,3 4 10-16,1-1-9 0,4 0 9 0,-2 3-4 0,2 3-5 15,5 0 9-15,0 6-10 0,1 3-16 0,-5-5 18 0,2 3-13 16,-1 4 18-16,-2 0 2 0,0 6-16 0,-1 7 8 16,-1-8-10-16,2 1 1 0,-1 2 7 0,-1 3-10 0,1 3 15 15,0-2 58-15,-2 3-101 16,0 0 53-16,-2-2-72 0,1 0 52 0,1 7 4 0,-2-1-6 0,2 3 7 0,-2 3-2 0,-1-6 1 15,2 3 5 1,-2 3-5-16,1-1-11 0,0-2 17 0,-2-4-9 0,1 1 12 0,-1 1-5 0,-1-1-5 16,1 3 6-16,-1-4-6 0,0-3-1 0,0 1 7 15,0-4-8 1,0 0 7-16,0-2 1 0,3-3-6 0,-2 1 8 0,0-2-9 0,0-7-8 16,0 0 13-16,0-4-7 0,1-2 9 0,-2 6-1 0,1-6-4 15,-1 2 9-15,2-1-10 16,0-6 0-16,-1 2 10 0,2-5-7 0,-2-1 9 0,1-4-2 0,-3-2 6 0,1 0 3 15,0 2-1-15,1 4-8 0,-1-4 38 16,0-2-9-16,-1-3 18 0,-1-2-24 0,3 4-17 0,0-2-3 16,-1-5-3-1,-1-1-13-15,1-3 6 0,-1-3-8 0,-1 3 8 0,1-5 3 0,-1 0-5 0,0 1 6 16,1-1-7 0,0 1 1-16,-3-4 1 0,1 0-3 0,0-3 2 15,-1 0 0-15,3-1 0 0,-3 1 0 0,2-1-2 0,-1 0-7 0,-1-5 12 0,0 0-6 0,-1-2 8 16,2-2 4-1,-2 0-14-15,1 0 9 0,-1-3-10 0,2 0 14 0,-2-4-8 0,2-3 0 0,-2-1-2 16,1 2 2 0,-2-2-2-16,2 2 0 0,2 1-3 0,-1 4-13 0,0 3 26 0,0 3-13 0,1 1 16 15,-1 1-9 1,2 2-5-16,0 2 6 0,-1 2-8 0,1 1-9 16,0 5 13-16,-1-1-3 0,0 3 6 0,0-1 0 0,0-2-5 15,-4 2 1-15,4 1-3 0,-3 3-2 0,2 2 9 16,3-3-2-16,-2 3 6 0,-3-4-4 0,2 3-4 15,-3 3-3-15,0-1 1 0,3 2-7 0,-1 4 7 16,-1-1-6-16,0 1 6 0,2 1 5 0,-1-3-5 16,1 3 2-16,-1-1-3 0,4 5 6 0,0 0-19 15,0 0 1-15,-13-5-8 0,4 6 5 0,5 2 6 16,-4 1 6-16,6 5-3 0,-3-1-2 0,-4 1 12 16,5 2-10-16,-3 4 11 0,-2 1-2 0,9 8-1 15,-1-7 4-15,-4-2-3 0,1 2 0 0,-4-5 0 16,-6 5-2-16,4-1 0 0,10-5 8 0,-4 0-6 0,2 1 8 15,5-3-10-15,-8-4-3 0,1-2 11 0,0-3-11 16,4 0 12-16,0 0 4 0,0 0 11 0,0 0 14 16,0 0-10-16,9-6-6 0,-6 3 3 0,-3-5-13 15,4 0 10-15,-8 0-12 0,6-4-4 0,-2 2 8 0,10 0-7 16,-6-5-2-16,8 2 8 0,-3-9-10 0,-7-1 10 16,15 2-11-16,-4 0-1 0,2 6 4 0,0-1-3 15,-4 1 11-15,1 3-16 0,6 3-2 0,-1 3-4 16,-5 3 14-16,-2 3-7 0,0 1 4 0,0 3-10 15,-3 1-12-15,4 1 14 0,-3 0-2 0,1 3 7 16,1 2-4-16,-1 0 1 0,-2 1 5 0,0 1-3 16,1-3 4-16,-3 7-2 0,2-1-8 0,-2-5 7 15,2 1 3-15,-2-6 0 0,0-1 7 0,0 4-7 0,2-2 0 16,1 1-112-16,-2-3-55 0,2-1-13 0,-5-2-92 16</inkml:trace>
  <inkml:trace contextRef="#ctx0" brushRef="#br0" timeOffset="18033">10394 7347 677 0,'-2'-15'35'0,"4"4"25"0,-1-3-20 0,1 5 17 0,1-1-39 0,3-1-13 16,-4 3 6-16,3 1-11 0,3 1-7 16,0 0 7-16,3 2-3 0,2 1 4 0,-3-1-4 0,2 0 1 15,-5 2 5-15,4-3-4 0,1 0-5 0,-5 0 10 0,2 0-7 16,-5-2 12-16,6 4 20 0,4 1 3 0,2-1 12 15,6 4-10-15,-5-3-4 0,4 0 3 0,-2-1-6 0,4-3 6 16,3 1-11-16,5 0-3 0,2-2-2 0,4 1 0 16,8 0-8-16,-1-5-3 15,6-1-8-15,6-6 4 0,-1-3 8 0,7 0-1 0,2 0 12 0,0 0-12 16,-1-2-6-16,0 1 15 0,-8-8-15 0,7 5 14 16,-1 3-14-16,-4-3 2 15,2 9 5-15,-3-3-3 0,-11-5-7 0,7 10 16 0,-1-2-8 0,-10-2 14 0,7 7-5 16,-9-6-3-16,-1 2 1 15,-6 2-4-15,0 0-18 0,-2 2 16 0,-2 3-10 0,-1 0 13 0,-1 1-6 0,-3 0-6 16,-3-2 3 0,-9 1-5-16,-2 1-6 0,0 3 11 0,-2 1-8 0,2 2 8 15,-6 0-2-15,-3 1-4 0,4-2 3 0,-4 2-8 0,0 0-13 16,-4-2 15-16,-8 0-11 0,6 0 9 0,-2 2-34 0,0 0-41 16,10 1-25-16,-9 0-2 0,-3-1-53 0,-2-2-25 15,-13 0-41 1</inkml:trace>
  <inkml:trace contextRef="#ctx0" brushRef="#br0" timeOffset="18351.62">11895 6619 263 0,'-10'-2'40'16,"-3"-2"148"-16,4-1 11 0,-1 0-20 0,4-1-42 0,2 3-69 0,4 3-8 0,0 0-18 31,0 0-39-31,0 0 0 0,15-2-6 0,-6 2 3 16,7-1-2-16,6 1 0 0,-1-2 2 0,3 2-1 15,0-2-7-15,0-4 13 0,6 2-7 0,-1-2 8 16,0 2-7-16,0 0 2 0,-1 0 2 0,0 2-2 16,-3-3-9-16,0 1 11 0,-5 2-9 0,1 0 11 0,6 4-5 15,-12-1-8-15,6 3 5 0,-7 0-8 0,-7 0-10 16,8 4 20-16,-8-2-11 0,-2 3 13 0,0 3 2 0,-4 1-7 16,-2 4 7-16,-8-1-9 0,1 0-5 0,-6-1 15 15,3 3-11-15,3-2 14 0,-9 1 0 0,3 0-8 16,-2-4 11-16,-2 2-12 0,5-1-9 0,4-1 14 15,-1 1-10-15,-5-3 12 0,12 8-2 0,-11-4 3 16,6-9 2-16,9 0-3 0,-6-5-16 0,3 2 19 16,2 6-13-16,-3-2 16 0,2-1-8 0,1-3-47 15,-1 2-17-15,2 3-17 0,2-3-77 0,0 0 5 16,-1-3-45-16</inkml:trace>
  <inkml:trace contextRef="#ctx0" brushRef="#br0" timeOffset="18796.91">12627 6521 869 0,'16'-19'142'0,"-7"0"-94"0,-4 1 9 0,-1 7 1 16,-2 0-13-16,-1 7-24 0,3 1-15 0,-4-5 5 0,0 6-9 15,0 2-4-15,0 1-1 0,1 5-2 0,3-6 3 16,-4-3-9-16,-1-1 1 0,-4-1-5 0,2 5 4 0,-1-1 11 15,2 1-2-15,7 3 2 0,-7-2-1 0,1 1-4 16,0-2-3-16,-3 2 2 0,4 3 6 0,-6-2 1 16,2 9 4-16,-4-4-5 0,0 3-4 0,11 4 7 15,-3-3-6-15,8 9 6 16,-3-2 0-16,2 4-3 0,4 0 7 0,-11-5-8 0,6 3-8 0,-6 1 12 16,5-1-6-16,4 1 9 0,-2-3-1 0,-3-2-1 15,4-5 5-15,5-1-5 16,-6-1-2-16,9-2 5 0,-7 0 0 0,3 0 4 15,4 0-1-15,-3-5 15 0,1-1 2 0,-3-7 6 16,2 0 15-16,2-2-21 0,-2 0 0 0,0-1-7 0,0-3 9 16,-1-4-18-16,-1-4 9 15,-3 0-12-15,0-4-6 0,-3-1 6 0,-2-1-12 16,-2 1 10-16,-1-1-1 0,-4 0-5 0,-1 4 6 0,-3-4-7 0,-3 3 1 0,-1 4 1 16,-3 0-7-16,-2 6 5 15,-2 2-7-15,-3 8-8 0,-1 2 8 0,-7 5-10 0,-2 4 1 16,-5 5-1-16,-6 3-65 0,0 5 23 15,-5 5-164-15,-1 3-164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5.xml"/><Relationship Id="rId18" Type="http://schemas.openxmlformats.org/officeDocument/2006/relationships/image" Target="NUL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NULL"/><Relationship Id="rId17" Type="http://schemas.openxmlformats.org/officeDocument/2006/relationships/customXml" Target="../ink/ink7.xml"/><Relationship Id="rId2" Type="http://schemas.openxmlformats.org/officeDocument/2006/relationships/image" Target="../media/image1.png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NULL"/><Relationship Id="rId9" Type="http://schemas.openxmlformats.org/officeDocument/2006/relationships/customXml" Target="../ink/ink3.xml"/><Relationship Id="rId1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15" Type="http://schemas.openxmlformats.org/officeDocument/2006/relationships/image" Target="../media/image13.png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6.jpe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7.png"/><Relationship Id="rId1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0.wmf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NULL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Natural Convection on A Vertical Plate with Constant Heat Flux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 &amp; Head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8160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Models for Analysis of Factual Natural Convection Processes….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14:cNvPr>
              <p14:cNvContentPartPr/>
              <p14:nvPr/>
            </p14:nvContentPartPr>
            <p14:xfrm>
              <a:off x="7275240" y="5290200"/>
              <a:ext cx="15120" cy="1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65880" y="5280840"/>
                <a:ext cx="33840" cy="3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 descr="Insolation and Heat Balance of the Earth - Clear IAS">
            <a:extLst>
              <a:ext uri="{FF2B5EF4-FFF2-40B4-BE49-F238E27FC236}">
                <a16:creationId xmlns:a16="http://schemas.microsoft.com/office/drawing/2014/main" id="{9A191371-EA11-C5E1-6319-B111BCE85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590" y="3081494"/>
            <a:ext cx="6459655" cy="3391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1715E2-DBD4-EB3B-BCC1-3DDD7BC0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hi-IN" sz="2800" i="1" dirty="0">
                <a:solidFill>
                  <a:srgbClr val="FF9900"/>
                </a:solidFill>
                <a:latin typeface="+mn-lt"/>
              </a:rPr>
              <a:t>अतर् बहिश्च तत् सर्वम् व्याप्य</a:t>
            </a:r>
            <a:r>
              <a:rPr lang="en-US" sz="2800" i="1" dirty="0">
                <a:solidFill>
                  <a:srgbClr val="FF9900"/>
                </a:solidFill>
                <a:latin typeface="+mn-lt"/>
              </a:rPr>
              <a:t> </a:t>
            </a:r>
            <a:br>
              <a:rPr lang="en-US" sz="2800" i="1" dirty="0">
                <a:solidFill>
                  <a:srgbClr val="FF9900"/>
                </a:solidFill>
                <a:latin typeface="+mn-lt"/>
              </a:rPr>
            </a:br>
            <a:r>
              <a:rPr lang="en-US" sz="2800" i="1" dirty="0">
                <a:solidFill>
                  <a:srgbClr val="FF9900"/>
                </a:solidFill>
                <a:latin typeface="+mn-lt"/>
              </a:rPr>
              <a:t>  </a:t>
            </a:r>
            <a:r>
              <a:rPr lang="hi-IN" sz="2800" dirty="0">
                <a:solidFill>
                  <a:srgbClr val="00B050"/>
                </a:solidFill>
                <a:latin typeface="+mn-lt"/>
              </a:rPr>
              <a:t>प्राकृतिक संवहन </a:t>
            </a:r>
            <a:endParaRPr lang="en-IN" sz="2800" dirty="0">
              <a:solidFill>
                <a:srgbClr val="00B050"/>
              </a:solidFill>
              <a:latin typeface="+mn-lt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C3C9528-217F-C108-8F6C-208631BAD0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C14633E-6C23-9899-1D29-3ABB67F7D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DE98813-21C6-EDAD-4009-1D75379784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15DA776-85C9-B43E-3F8D-9598B0FFAB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863ABB8-2C20-F3CF-2AEB-5D90518214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123BAED-3225-7FB3-EBBB-DAF6BAC336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9934138-F2CB-1692-1801-AB237F975C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96D065-56EF-47DB-F3F9-DE977C213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1F109C8-37E2-CDBC-98B5-EF40EB03F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FB02E16-F221-87A3-8CD9-FE13197F8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1A771D4-1135-77CE-2E16-2C71A63DDC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C4F8C68-D628-A172-CACE-7B048781C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C173DCB-6837-A7C8-0AAB-7D04D9D53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5154BE9-F69A-2BF0-3865-D717F4A3E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8B7A99D-B6FA-8090-2D96-7C7460FAB0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B21574-6EB2-492C-A08B-FD81F314F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D9431D-FACB-9E59-4345-ED76CAC3AC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Picture 2">
            <a:extLst>
              <a:ext uri="{FF2B5EF4-FFF2-40B4-BE49-F238E27FC236}">
                <a16:creationId xmlns:a16="http://schemas.microsoft.com/office/drawing/2014/main" id="{C3603089-5D23-32D6-217B-3B7FCF8957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04830"/>
            <a:ext cx="3962400" cy="3192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424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76225"/>
            <a:ext cx="5886557" cy="778907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on A VFP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0067" name="TextBox 600066">
            <a:extLst>
              <a:ext uri="{FF2B5EF4-FFF2-40B4-BE49-F238E27FC236}">
                <a16:creationId xmlns:a16="http://schemas.microsoft.com/office/drawing/2014/main" id="{BD7FFE69-DA00-8F50-B223-A763E6D99310}"/>
              </a:ext>
            </a:extLst>
          </p:cNvPr>
          <p:cNvSpPr txBox="1"/>
          <p:nvPr/>
        </p:nvSpPr>
        <p:spPr>
          <a:xfrm>
            <a:off x="685800" y="305966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boundary conditions will be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/>
              <p:nvPr/>
            </p:nvSpPr>
            <p:spPr>
              <a:xfrm>
                <a:off x="914400" y="3669268"/>
                <a:ext cx="20769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669268"/>
                <a:ext cx="2076915" cy="369332"/>
              </a:xfrm>
              <a:prstGeom prst="rect">
                <a:avLst/>
              </a:prstGeom>
              <a:blipFill>
                <a:blip r:embed="rId7"/>
                <a:stretch>
                  <a:fillRect l="-1173" r="-263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/>
              <p:nvPr/>
            </p:nvSpPr>
            <p:spPr>
              <a:xfrm>
                <a:off x="950234" y="4964668"/>
                <a:ext cx="36318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→∞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234" y="4964668"/>
                <a:ext cx="3631892" cy="369332"/>
              </a:xfrm>
              <a:prstGeom prst="rect">
                <a:avLst/>
              </a:prstGeom>
              <a:blipFill>
                <a:blip r:embed="rId8"/>
                <a:stretch>
                  <a:fillRect l="-671" r="-503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6">
                <a:extLst>
                  <a:ext uri="{FF2B5EF4-FFF2-40B4-BE49-F238E27FC236}">
                    <a16:creationId xmlns:a16="http://schemas.microsoft.com/office/drawing/2014/main" id="{E08F9D07-0AA2-3312-9F32-A0810961B3C2}"/>
                  </a:ext>
                </a:extLst>
              </p:cNvPr>
              <p:cNvSpPr txBox="1"/>
              <p:nvPr/>
            </p:nvSpPr>
            <p:spPr bwMode="auto">
              <a:xfrm>
                <a:off x="914400" y="19939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6">
                <a:extLst>
                  <a:ext uri="{FF2B5EF4-FFF2-40B4-BE49-F238E27FC236}">
                    <a16:creationId xmlns:a16="http://schemas.microsoft.com/office/drawing/2014/main" id="{E08F9D07-0AA2-3312-9F32-A0810961B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993900"/>
                <a:ext cx="3886200" cy="977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0A5460-FFB8-CD79-BA31-3215C3EC663A}"/>
                  </a:ext>
                </a:extLst>
              </p:cNvPr>
              <p:cNvSpPr txBox="1"/>
              <p:nvPr/>
            </p:nvSpPr>
            <p:spPr>
              <a:xfrm>
                <a:off x="971085" y="4278868"/>
                <a:ext cx="3241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0A5460-FFB8-CD79-BA31-3215C3EC6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85" y="4278868"/>
                <a:ext cx="3241337" cy="369332"/>
              </a:xfrm>
              <a:prstGeom prst="rect">
                <a:avLst/>
              </a:prstGeom>
              <a:blipFill>
                <a:blip r:embed="rId10"/>
                <a:stretch>
                  <a:fillRect l="-564" r="-1692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ABD12279-E12D-9640-37CA-68F67D0CE8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7843" y="1447800"/>
            <a:ext cx="2076557" cy="325771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1E7FBEF-15C3-A32B-F367-7AB449105A88}"/>
              </a:ext>
            </a:extLst>
          </p:cNvPr>
          <p:cNvGrpSpPr/>
          <p:nvPr/>
        </p:nvGrpSpPr>
        <p:grpSpPr>
          <a:xfrm>
            <a:off x="6248400" y="1612900"/>
            <a:ext cx="704957" cy="2743200"/>
            <a:chOff x="6248400" y="1612900"/>
            <a:chExt cx="704957" cy="27432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5FCA6C8-85AF-293B-8C37-34ADD49E6000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7DEC471-F341-D75D-95F4-1CC25B42C128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D43EFF2-18CD-6987-A9CF-92A2DE71DB02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950710C-972E-18B4-FE13-4B38301B4D72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81042FC-B705-EFD4-A4C6-5E9A8E146179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F609582-19D8-2064-614A-5AB723E106CA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ED3EDD2-CFBB-03F1-6AA3-FCC2586A0888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F7553EB-9856-50A9-D071-69D30F087F0C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3F80778-7D51-BAF0-EE5E-BD5F51400E5E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AE47DB5-73FA-2F4B-6A99-89C955635C75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3432D73-3567-AE82-AAD5-F5ADCFE52639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0C2647E-D765-8D78-8734-094CBC4143B3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3A56B89-C0C7-9D7E-31B7-AA2FAFCC11D6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23873A6-1545-D738-D1C1-A8C9776A4ADE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65DE90A-B5E7-B45F-B255-61257C10D63A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218A69D0-A91D-879C-67B5-2CE6F117090F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719FB1F-69E6-3045-B9A2-E1258F471BAB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744CF12-8ACE-79C8-2BE5-1E3FFEEF1B0E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B913452-00A1-097A-9A6B-8FA54818ACF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DB8D3-1665-E017-75FD-19AE0258F149}"/>
                  </a:ext>
                </a:extLst>
              </p:cNvPr>
              <p:cNvSpPr txBox="1"/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DB8D3-1665-E017-75FD-19AE0258F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blipFill>
                <a:blip r:embed="rId12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80CE350E-E97B-D9B7-D51E-0D32732FEACF}"/>
                  </a:ext>
                </a:extLst>
              </p:cNvPr>
              <p:cNvSpPr txBox="1"/>
              <p:nvPr/>
            </p:nvSpPr>
            <p:spPr bwMode="auto">
              <a:xfrm>
                <a:off x="914400" y="11430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80CE350E-E97B-D9B7-D51E-0D32732FE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143000"/>
                <a:ext cx="4495800" cy="9779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A32A01-985B-630B-0E5D-EE9A68E4105B}"/>
                  </a:ext>
                </a:extLst>
              </p:cNvPr>
              <p:cNvSpPr txBox="1"/>
              <p:nvPr/>
            </p:nvSpPr>
            <p:spPr>
              <a:xfrm>
                <a:off x="5015846" y="4800600"/>
                <a:ext cx="3823354" cy="9130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A32A01-985B-630B-0E5D-EE9A68E41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846" y="4800600"/>
                <a:ext cx="3823354" cy="9130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4F26A3-8415-F20F-C648-67322C2BE570}"/>
                  </a:ext>
                </a:extLst>
              </p:cNvPr>
              <p:cNvSpPr txBox="1"/>
              <p:nvPr/>
            </p:nvSpPr>
            <p:spPr>
              <a:xfrm>
                <a:off x="5218486" y="5867400"/>
                <a:ext cx="2435346" cy="77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𝑙𝑜𝑐𝑎𝑙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D4F26A3-8415-F20F-C648-67322C2BE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86" y="5867400"/>
                <a:ext cx="2435346" cy="77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48E28D6-4A96-C900-4041-E3BAC17B315E}"/>
              </a:ext>
            </a:extLst>
          </p:cNvPr>
          <p:cNvSpPr/>
          <p:nvPr/>
        </p:nvSpPr>
        <p:spPr bwMode="auto">
          <a:xfrm>
            <a:off x="7162800" y="1386847"/>
            <a:ext cx="1468289" cy="310895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7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/>
      <p:bldP spid="600070" grpId="0"/>
      <p:bldP spid="600071" grpId="0"/>
      <p:bldP spid="33" grpId="0"/>
      <p:bldP spid="34" grpId="0"/>
      <p:bldP spid="58" grpId="0"/>
      <p:bldP spid="59" grpId="0"/>
      <p:bldP spid="60" grpId="0"/>
      <p:bldP spid="61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7AE1FEBD-2DDF-AE43-38BB-AAB1C2EC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447800"/>
            <a:ext cx="2076557" cy="3257717"/>
          </a:xfrm>
          <a:prstGeom prst="rect">
            <a:avLst/>
          </a:prstGeom>
        </p:spPr>
      </p:pic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1285B1-0B42-09FC-2E95-C3DF5BCDFEC4}"/>
                  </a:ext>
                </a:extLst>
              </p:cNvPr>
              <p:cNvSpPr txBox="1"/>
              <p:nvPr/>
            </p:nvSpPr>
            <p:spPr>
              <a:xfrm>
                <a:off x="464254" y="2414004"/>
                <a:ext cx="2659946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1285B1-0B42-09FC-2E95-C3DF5BCD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54" y="2414004"/>
                <a:ext cx="2659946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537AB7D-9151-CA7C-BA60-52DFA40E8F30}"/>
                  </a:ext>
                </a:extLst>
              </p:cNvPr>
              <p:cNvSpPr txBox="1"/>
              <p:nvPr/>
            </p:nvSpPr>
            <p:spPr>
              <a:xfrm>
                <a:off x="616654" y="5004804"/>
                <a:ext cx="4793546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537AB7D-9151-CA7C-BA60-52DFA40E8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54" y="5004804"/>
                <a:ext cx="4793546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0D42EB-EAC6-2014-DD68-C6726728D217}"/>
                  </a:ext>
                </a:extLst>
              </p:cNvPr>
              <p:cNvSpPr txBox="1"/>
              <p:nvPr/>
            </p:nvSpPr>
            <p:spPr>
              <a:xfrm>
                <a:off x="457200" y="3581400"/>
                <a:ext cx="4876800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rad>
                                <m:ra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g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0D42EB-EAC6-2014-DD68-C6726728D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581400"/>
                <a:ext cx="4876800" cy="109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78EB8E25-1879-EBE2-7DE9-34C9CD3EA800}"/>
              </a:ext>
            </a:extLst>
          </p:cNvPr>
          <p:cNvSpPr txBox="1"/>
          <p:nvPr/>
        </p:nvSpPr>
        <p:spPr>
          <a:xfrm>
            <a:off x="454079" y="1143000"/>
            <a:ext cx="6251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1956, Sparrow and Gregg,  derived a similarity solution for this system by defining novel similarity variables: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FC1A54-34F8-1CC8-4CCA-4B93A6CD6C0D}"/>
              </a:ext>
            </a:extLst>
          </p:cNvPr>
          <p:cNvGrpSpPr/>
          <p:nvPr/>
        </p:nvGrpSpPr>
        <p:grpSpPr>
          <a:xfrm>
            <a:off x="6477000" y="1612900"/>
            <a:ext cx="704957" cy="2743200"/>
            <a:chOff x="6248400" y="1612900"/>
            <a:chExt cx="704957" cy="27432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840EEEC-BE6E-D1B0-C606-351FD4BB037C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24B430-2915-5AB2-A79C-9620845611CB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8AF3182-F179-E1CA-B1B4-0272C43972F9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6A93162-BCEA-E80D-028B-2F1B233B274F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0F402F8-67BA-0ADF-DA4F-1C692E504DB0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FCCE291-2C1A-D4BE-3ACE-D24B698B10E2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FEF97BE-2121-969B-7933-36B03B71C4A7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1B31BE2-CE39-251D-24E8-0ED5BCC5CEB0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3C61F50-68B5-04C4-6208-10D4A35490E1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B7E9E84-5A88-3911-376F-DDAD8ABABC82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50BA488-7D5D-A7C6-4057-67D5159A8C99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B1A9359-03CE-98F2-8437-01A478537B22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7E53F4C-D376-4E30-33E7-A449FF4136D8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286FEFD-1DBA-02D2-59AF-F3BC0F8F6E4E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B9E42D6-DA8A-CF78-D720-DA775738C112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E52807B-22E4-E828-76C1-84F9166A0230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AD2235-D1C4-CA93-C36F-67986B2C1E3C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0D462B6-3413-C238-397E-DD197E0FF57A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969EE9F-3640-3B1A-6DAB-0F784817B83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691F31-022B-1C3A-C746-81ED8BE44619}"/>
                  </a:ext>
                </a:extLst>
              </p:cNvPr>
              <p:cNvSpPr txBox="1"/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691F31-022B-1C3A-C746-81ED8BE44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blipFill>
                <a:blip r:embed="rId7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39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4992" y="302164"/>
            <a:ext cx="7212012" cy="7620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Governing ODEs Natural Convection on Vertical Plate with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CFC1E1-9160-6507-B210-4510B480B08E}"/>
                  </a:ext>
                </a:extLst>
              </p:cNvPr>
              <p:cNvSpPr txBox="1"/>
              <p:nvPr/>
            </p:nvSpPr>
            <p:spPr>
              <a:xfrm>
                <a:off x="624750" y="1600200"/>
                <a:ext cx="4480650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CFC1E1-9160-6507-B210-4510B480B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750" y="1600200"/>
                <a:ext cx="4480650" cy="902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2B39393-1A1F-2FB5-8B70-E9A172157AB2}"/>
                  </a:ext>
                </a:extLst>
              </p:cNvPr>
              <p:cNvSpPr txBox="1"/>
              <p:nvPr/>
            </p:nvSpPr>
            <p:spPr>
              <a:xfrm>
                <a:off x="842518" y="2971800"/>
                <a:ext cx="3729482" cy="803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2B39393-1A1F-2FB5-8B70-E9A172157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518" y="2971800"/>
                <a:ext cx="3729482" cy="8036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7AE4A66-30DF-5CC6-043E-DECEF2BACE26}"/>
              </a:ext>
            </a:extLst>
          </p:cNvPr>
          <p:cNvSpPr txBox="1"/>
          <p:nvPr/>
        </p:nvSpPr>
        <p:spPr>
          <a:xfrm>
            <a:off x="381000" y="4191000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modified </a:t>
            </a:r>
            <a:r>
              <a:rPr lang="en-US" dirty="0" err="1"/>
              <a:t>Grashof</a:t>
            </a:r>
            <a:r>
              <a:rPr lang="en-US" dirty="0"/>
              <a:t> number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/>
              <p:nvPr/>
            </p:nvSpPr>
            <p:spPr>
              <a:xfrm>
                <a:off x="1371600" y="4876800"/>
                <a:ext cx="461234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76800"/>
                <a:ext cx="4612340" cy="831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D000F58A-2697-6DB3-4EB4-86E20DE20425}"/>
              </a:ext>
            </a:extLst>
          </p:cNvPr>
          <p:cNvGrpSpPr/>
          <p:nvPr/>
        </p:nvGrpSpPr>
        <p:grpSpPr>
          <a:xfrm>
            <a:off x="6477000" y="1447800"/>
            <a:ext cx="2286000" cy="3257717"/>
            <a:chOff x="6477000" y="1447800"/>
            <a:chExt cx="2286000" cy="325771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2630D86-69B5-1D9B-15FC-7700B3929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6443" y="1447800"/>
              <a:ext cx="2076557" cy="3257717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08C5EB0-71C6-6E76-390D-4A282D5AFEC4}"/>
                </a:ext>
              </a:extLst>
            </p:cNvPr>
            <p:cNvGrpSpPr/>
            <p:nvPr/>
          </p:nvGrpSpPr>
          <p:grpSpPr>
            <a:xfrm>
              <a:off x="6477000" y="1612900"/>
              <a:ext cx="704957" cy="2743200"/>
              <a:chOff x="6248400" y="1612900"/>
              <a:chExt cx="704957" cy="2743200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4E6865C-601D-6013-1FF2-350D4B22602E}"/>
                  </a:ext>
                </a:extLst>
              </p:cNvPr>
              <p:cNvCxnSpPr/>
              <p:nvPr/>
            </p:nvCxnSpPr>
            <p:spPr bwMode="auto">
              <a:xfrm>
                <a:off x="6248400" y="1612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8F11320-D27C-714D-2AB5-7CB0F81904EA}"/>
                  </a:ext>
                </a:extLst>
              </p:cNvPr>
              <p:cNvCxnSpPr/>
              <p:nvPr/>
            </p:nvCxnSpPr>
            <p:spPr bwMode="auto">
              <a:xfrm>
                <a:off x="6248400" y="1765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5326AB1D-45A3-B443-D92C-767395FBCC4A}"/>
                  </a:ext>
                </a:extLst>
              </p:cNvPr>
              <p:cNvCxnSpPr/>
              <p:nvPr/>
            </p:nvCxnSpPr>
            <p:spPr bwMode="auto">
              <a:xfrm>
                <a:off x="6248400" y="1917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BFE76787-614D-EE14-F465-256E9582CF73}"/>
                  </a:ext>
                </a:extLst>
              </p:cNvPr>
              <p:cNvCxnSpPr/>
              <p:nvPr/>
            </p:nvCxnSpPr>
            <p:spPr bwMode="auto">
              <a:xfrm>
                <a:off x="6248400" y="2070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016F6BA-2D1A-F1EA-6257-D683FE67D7E4}"/>
                  </a:ext>
                </a:extLst>
              </p:cNvPr>
              <p:cNvCxnSpPr/>
              <p:nvPr/>
            </p:nvCxnSpPr>
            <p:spPr bwMode="auto">
              <a:xfrm>
                <a:off x="6248400" y="2222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E4E02CA-B8A0-B1D1-8282-CF6144CB950F}"/>
                  </a:ext>
                </a:extLst>
              </p:cNvPr>
              <p:cNvCxnSpPr/>
              <p:nvPr/>
            </p:nvCxnSpPr>
            <p:spPr bwMode="auto">
              <a:xfrm>
                <a:off x="6248400" y="2374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1F21DC99-215E-DDE8-4BEB-C3A193D39991}"/>
                  </a:ext>
                </a:extLst>
              </p:cNvPr>
              <p:cNvCxnSpPr/>
              <p:nvPr/>
            </p:nvCxnSpPr>
            <p:spPr bwMode="auto">
              <a:xfrm>
                <a:off x="6248400" y="2527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94DAE3C2-004D-583E-2602-2B656CAADE63}"/>
                  </a:ext>
                </a:extLst>
              </p:cNvPr>
              <p:cNvCxnSpPr/>
              <p:nvPr/>
            </p:nvCxnSpPr>
            <p:spPr bwMode="auto">
              <a:xfrm>
                <a:off x="6248400" y="2679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6CEA5F93-C083-9540-19F2-8665DC374FA5}"/>
                  </a:ext>
                </a:extLst>
              </p:cNvPr>
              <p:cNvCxnSpPr/>
              <p:nvPr/>
            </p:nvCxnSpPr>
            <p:spPr bwMode="auto">
              <a:xfrm>
                <a:off x="6248400" y="2832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981E77E-40CC-9B31-C6C2-E0466A895DDC}"/>
                  </a:ext>
                </a:extLst>
              </p:cNvPr>
              <p:cNvCxnSpPr/>
              <p:nvPr/>
            </p:nvCxnSpPr>
            <p:spPr bwMode="auto">
              <a:xfrm>
                <a:off x="6248400" y="2984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574A9351-122E-1CE9-53B4-641F241D05E8}"/>
                  </a:ext>
                </a:extLst>
              </p:cNvPr>
              <p:cNvCxnSpPr/>
              <p:nvPr/>
            </p:nvCxnSpPr>
            <p:spPr bwMode="auto">
              <a:xfrm>
                <a:off x="6248400" y="3136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94D643B-EF8A-E2DC-03CD-FB691FC4B9F3}"/>
                  </a:ext>
                </a:extLst>
              </p:cNvPr>
              <p:cNvCxnSpPr/>
              <p:nvPr/>
            </p:nvCxnSpPr>
            <p:spPr bwMode="auto">
              <a:xfrm>
                <a:off x="6248400" y="3289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AC15395A-7767-8079-4A52-0587E72194E0}"/>
                  </a:ext>
                </a:extLst>
              </p:cNvPr>
              <p:cNvCxnSpPr/>
              <p:nvPr/>
            </p:nvCxnSpPr>
            <p:spPr bwMode="auto">
              <a:xfrm>
                <a:off x="6248400" y="3441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5763683-DAE8-704F-0B4D-B64C6FA31820}"/>
                  </a:ext>
                </a:extLst>
              </p:cNvPr>
              <p:cNvCxnSpPr/>
              <p:nvPr/>
            </p:nvCxnSpPr>
            <p:spPr bwMode="auto">
              <a:xfrm>
                <a:off x="6248400" y="3594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AEF4024-FB4C-EE5C-0B5D-A9D0E7B382EE}"/>
                  </a:ext>
                </a:extLst>
              </p:cNvPr>
              <p:cNvCxnSpPr/>
              <p:nvPr/>
            </p:nvCxnSpPr>
            <p:spPr bwMode="auto">
              <a:xfrm>
                <a:off x="6248400" y="3746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639A3EC-60CF-3E9C-5667-86D7D44E9113}"/>
                  </a:ext>
                </a:extLst>
              </p:cNvPr>
              <p:cNvCxnSpPr/>
              <p:nvPr/>
            </p:nvCxnSpPr>
            <p:spPr bwMode="auto">
              <a:xfrm>
                <a:off x="6248400" y="3898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6767C6A-1FF9-85B1-6579-88EAF7C4B6F0}"/>
                  </a:ext>
                </a:extLst>
              </p:cNvPr>
              <p:cNvCxnSpPr/>
              <p:nvPr/>
            </p:nvCxnSpPr>
            <p:spPr bwMode="auto">
              <a:xfrm>
                <a:off x="6248400" y="4051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F1E51190-7B88-2C77-BEFF-923D046CF579}"/>
                  </a:ext>
                </a:extLst>
              </p:cNvPr>
              <p:cNvCxnSpPr/>
              <p:nvPr/>
            </p:nvCxnSpPr>
            <p:spPr bwMode="auto">
              <a:xfrm>
                <a:off x="6248400" y="4203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6E91B836-C8C1-11F8-BD06-EE28BC9375E5}"/>
                  </a:ext>
                </a:extLst>
              </p:cNvPr>
              <p:cNvCxnSpPr/>
              <p:nvPr/>
            </p:nvCxnSpPr>
            <p:spPr bwMode="auto">
              <a:xfrm>
                <a:off x="6248400" y="4356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8E93581-9A0E-3CD8-B9CA-75AED761E100}"/>
                  </a:ext>
                </a:extLst>
              </p:cNvPr>
              <p:cNvSpPr txBox="1"/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8E93581-9A0E-3CD8-B9CA-75AED761E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blipFill>
                <a:blip r:embed="rId7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781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7AE4A66-30DF-5CC6-043E-DECEF2BACE26}"/>
              </a:ext>
            </a:extLst>
          </p:cNvPr>
          <p:cNvSpPr txBox="1"/>
          <p:nvPr/>
        </p:nvSpPr>
        <p:spPr>
          <a:xfrm>
            <a:off x="381000" y="1143000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modified </a:t>
            </a:r>
            <a:r>
              <a:rPr lang="en-US" dirty="0" err="1"/>
              <a:t>Grashof</a:t>
            </a:r>
            <a:r>
              <a:rPr lang="en-US" dirty="0"/>
              <a:t> number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/>
              <p:nvPr/>
            </p:nvSpPr>
            <p:spPr>
              <a:xfrm>
                <a:off x="1371600" y="1530306"/>
                <a:ext cx="461234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530306"/>
                <a:ext cx="4612340" cy="8318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72D4F7-0FE0-6FA3-601D-82DA4777A53D}"/>
                  </a:ext>
                </a:extLst>
              </p:cNvPr>
              <p:cNvSpPr txBox="1"/>
              <p:nvPr/>
            </p:nvSpPr>
            <p:spPr>
              <a:xfrm>
                <a:off x="381001" y="2362200"/>
                <a:ext cx="5602940" cy="42397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Constant wall heat flux leads to a wall with </a:t>
                </a:r>
                <a:r>
                  <a:rPr lang="en-US" i="1" dirty="0"/>
                  <a:t>(T</a:t>
                </a:r>
                <a:r>
                  <a:rPr lang="en-US" i="1" baseline="-25000" dirty="0"/>
                  <a:t>s</a:t>
                </a:r>
                <a:r>
                  <a:rPr lang="en-US" i="1" dirty="0"/>
                  <a:t> − T</a:t>
                </a:r>
                <a:r>
                  <a:rPr lang="en-US" i="1" baseline="-25000" dirty="0"/>
                  <a:t>∞</a:t>
                </a:r>
                <a:r>
                  <a:rPr lang="en-US" i="1" dirty="0"/>
                  <a:t>) ∼ x</a:t>
                </a:r>
                <a:r>
                  <a:rPr lang="en-US" i="1" baseline="30000" dirty="0"/>
                  <a:t>1/5</a:t>
                </a:r>
                <a:r>
                  <a:rPr lang="en-US" dirty="0"/>
                  <a:t> . </a:t>
                </a:r>
              </a:p>
              <a:p>
                <a:r>
                  <a:rPr lang="en-US" dirty="0"/>
                  <a:t>Finally, the local Nusselt number is defined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rad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𝑃𝑟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fName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func>
                                </m:num>
                                <m:den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72D4F7-0FE0-6FA3-601D-82DA4777A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2362200"/>
                <a:ext cx="5602940" cy="4239750"/>
              </a:xfrm>
              <a:prstGeom prst="rect">
                <a:avLst/>
              </a:prstGeom>
              <a:blipFill>
                <a:blip r:embed="rId4"/>
                <a:stretch>
                  <a:fillRect l="-1741" t="-1151" r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9D2C5C5-8E21-24B4-D06F-A30B1E58F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643" y="1447800"/>
            <a:ext cx="2076557" cy="325771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AB83B99-AEAC-AB40-78E5-30194F80FDF0}"/>
              </a:ext>
            </a:extLst>
          </p:cNvPr>
          <p:cNvGrpSpPr/>
          <p:nvPr/>
        </p:nvGrpSpPr>
        <p:grpSpPr>
          <a:xfrm>
            <a:off x="6553200" y="1612900"/>
            <a:ext cx="704957" cy="2743200"/>
            <a:chOff x="6248400" y="1612900"/>
            <a:chExt cx="704957" cy="27432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D9C0E7A-B998-8BD7-56D1-14FE0A00BF89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8EF234-1A11-1689-8D35-DC5E8E1034F4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48E4CAE-9D59-04E6-C260-7523E5DF38FC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B404526-D7D7-5398-2072-158E123D6487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A390EAB-ACA4-71F7-95E8-7688C7E104A2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66A5F53-3999-D028-0A54-0416F75EACCD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089F326-CBB8-0D96-BCCB-C65EBEF611AE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404DEB-5267-33EA-A07C-A063FB613C90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73B460E-7601-83B6-872E-D208D1E6F216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16D1EC7-0DA6-12C2-6DE9-0BD8DA6E8648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0C4EDC0-1E99-F016-AA59-46A6962486B8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0F4729D-0E1F-A4DA-8154-35F4A3015269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09B4D12-B5FF-A2C4-8D09-9D068434A512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9FDB820-EDBF-A470-E764-10622E569E58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2C91AAD-CCDF-9F7F-207A-597AE70AAF89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A7FA76A-3825-A303-00AF-E24CEF2C4597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D1678CE-67F6-9B44-6199-5625FAD2F826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563BB4C-3A04-2964-4036-443FE183A205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AD5DC7D-1BC4-EF97-EB69-F43CB44FC1A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685ECD-9C91-A9C0-D389-98C3E503E01D}"/>
                  </a:ext>
                </a:extLst>
              </p:cNvPr>
              <p:cNvSpPr txBox="1"/>
              <p:nvPr/>
            </p:nvSpPr>
            <p:spPr>
              <a:xfrm>
                <a:off x="60525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685ECD-9C91-A9C0-D389-98C3E503E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588" y="2984739"/>
                <a:ext cx="424412" cy="369332"/>
              </a:xfrm>
              <a:prstGeom prst="rect">
                <a:avLst/>
              </a:prstGeom>
              <a:blipFill>
                <a:blip r:embed="rId6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97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743F4F3-7C35-B2F4-A879-3D47DB60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8BC01D34-2B40-0828-B80F-2993A2EA00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555" y="160008"/>
            <a:ext cx="7772400" cy="1143000"/>
          </a:xfrm>
        </p:spPr>
        <p:txBody>
          <a:bodyPr/>
          <a:lstStyle/>
          <a:p>
            <a:r>
              <a:rPr lang="en-US" sz="2800" dirty="0"/>
              <a:t>Impact and Extensions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23AEDD9-9F72-BBCF-3897-1D47499FA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780" y="1195754"/>
            <a:ext cx="8269665" cy="5080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A0A0A"/>
                </a:solidFill>
              </a:rPr>
              <a:t>The 1956 solution for uniform surface heat flux served as a foundation for several subsequent advancements in convection and condensation research:</a:t>
            </a:r>
          </a:p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srgbClr val="0A0A0A"/>
                </a:solidFill>
              </a:rPr>
              <a:t>Laminar Film Condensation:</a:t>
            </a:r>
            <a:r>
              <a:rPr lang="en-US" altLang="en-US" sz="2400" dirty="0">
                <a:solidFill>
                  <a:srgbClr val="0A0A0A"/>
                </a:solidFill>
              </a:rPr>
              <a:t> Sparrow and Gregg's similarity approach was later used to solve problems of laminar film condensation on vertical surfaces, providing a base for understanding condensation phenomena.</a:t>
            </a:r>
          </a:p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srgbClr val="0A0A0A"/>
                </a:solidFill>
              </a:rPr>
              <a:t>Complex Geometries:</a:t>
            </a:r>
            <a:r>
              <a:rPr lang="en-US" altLang="en-US" sz="2400" dirty="0">
                <a:solidFill>
                  <a:srgbClr val="0A0A0A"/>
                </a:solidFill>
              </a:rPr>
              <a:t> Their method was extended to vertical cylinders by adding series expansions for cylindrical effects to the flat plate solution.</a:t>
            </a:r>
          </a:p>
          <a:p>
            <a:pPr>
              <a:spcBef>
                <a:spcPct val="0"/>
              </a:spcBef>
            </a:pPr>
            <a:r>
              <a:rPr lang="en-US" altLang="en-US" sz="2400" b="1" dirty="0">
                <a:solidFill>
                  <a:srgbClr val="0A0A0A"/>
                </a:solidFill>
              </a:rPr>
              <a:t>Variable Gravity:</a:t>
            </a:r>
            <a:r>
              <a:rPr lang="en-US" altLang="en-US" sz="2400" dirty="0">
                <a:solidFill>
                  <a:srgbClr val="0A0A0A"/>
                </a:solidFill>
              </a:rPr>
              <a:t> Later researchers generalized their approach to account for situations where gravity varies along the flow direction due to surface curvature or rotating fields.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E626FF-A3CA-D44E-749B-B60E52841FB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FF96D7A-15DE-6099-098F-B589BA8206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C554CC9-ABCA-B2ED-6402-FDFD49923D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50D3597-D0B8-AA70-CC3E-76FA5550E8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84150F-8406-3D02-FB82-C858232F1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C125270-E3A3-66D4-31D2-6B6081276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AB1151B-7D19-DD14-9BF1-C9A10D174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B942605-AC07-B9E9-0973-28948F0E6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9BE069-E1C3-F7B6-62C4-B05C065BC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FFB8CB9-279D-9592-EAC3-C8B29ABB81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FB40570-31DC-0C9A-964D-A37B4D9A3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1E270CA-9120-EF54-6C43-00E1DF021B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5D9D13D-49FF-1593-56B3-AB2DAB443E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325FC4E-40CA-CC64-53E1-734BB73DE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EDE203A-4DA2-4246-382A-8915D831A8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A6AACF-E2D0-25FC-21FD-2AF8784295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AE24EC-3F58-7629-8E49-48402ED080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174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 Natural Convection on A Vertical Flat Plate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209800"/>
            <a:ext cx="2057400" cy="2895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/>
              <p:nvPr/>
            </p:nvSpPr>
            <p:spPr>
              <a:xfrm>
                <a:off x="484248" y="2378329"/>
                <a:ext cx="2258952" cy="66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48" y="2378329"/>
                <a:ext cx="2258952" cy="6696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DCAE6C-F99E-8FC7-E7FA-9BDD2D7525CF}"/>
                  </a:ext>
                </a:extLst>
              </p:cNvPr>
              <p:cNvSpPr txBox="1"/>
              <p:nvPr/>
            </p:nvSpPr>
            <p:spPr>
              <a:xfrm>
                <a:off x="381000" y="1524000"/>
                <a:ext cx="3749808" cy="752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DCAE6C-F99E-8FC7-E7FA-9BDD2D752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24000"/>
                <a:ext cx="3749808" cy="7523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ED2AA661-7D72-8C74-AB48-89BFD25B5577}"/>
              </a:ext>
            </a:extLst>
          </p:cNvPr>
          <p:cNvSpPr txBox="1"/>
          <p:nvPr/>
        </p:nvSpPr>
        <p:spPr>
          <a:xfrm>
            <a:off x="721634" y="1143000"/>
            <a:ext cx="2728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Isothermal Hot Plate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3BBCA26-4E19-793E-B7E6-9ADA25471F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5602" y="2362200"/>
            <a:ext cx="1765998" cy="200735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70E09DF-EC46-AC72-744A-FF1742E58D6D}"/>
              </a:ext>
            </a:extLst>
          </p:cNvPr>
          <p:cNvSpPr txBox="1"/>
          <p:nvPr/>
        </p:nvSpPr>
        <p:spPr>
          <a:xfrm>
            <a:off x="4815168" y="1066800"/>
            <a:ext cx="3762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Heat-flux Hot Plate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A06B9F3-4805-66A1-201E-5816FA5FDA2A}"/>
                  </a:ext>
                </a:extLst>
              </p:cNvPr>
              <p:cNvSpPr txBox="1"/>
              <p:nvPr/>
            </p:nvSpPr>
            <p:spPr>
              <a:xfrm>
                <a:off x="4434750" y="1600200"/>
                <a:ext cx="3749809" cy="752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A06B9F3-4805-66A1-201E-5816FA5FD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750" y="1600200"/>
                <a:ext cx="3749809" cy="7523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DC5BCD-54B4-135D-4372-069DE4EB7357}"/>
                  </a:ext>
                </a:extLst>
              </p:cNvPr>
              <p:cNvSpPr txBox="1"/>
              <p:nvPr/>
            </p:nvSpPr>
            <p:spPr>
              <a:xfrm>
                <a:off x="4348797" y="2606929"/>
                <a:ext cx="3118803" cy="66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+4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DC5BCD-54B4-135D-4372-069DE4EB7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797" y="2606929"/>
                <a:ext cx="3118803" cy="6696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A98548-D6D7-68E0-5351-614757D558E0}"/>
                  </a:ext>
                </a:extLst>
              </p:cNvPr>
              <p:cNvSpPr txBox="1"/>
              <p:nvPr/>
            </p:nvSpPr>
            <p:spPr>
              <a:xfrm>
                <a:off x="5486400" y="5187288"/>
                <a:ext cx="3589706" cy="12897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𝑃𝑟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fName>
                                    <m:e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𝐺𝑟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func>
                                </m:num>
                                <m:den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A98548-D6D7-68E0-5351-614757D55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187288"/>
                <a:ext cx="3589706" cy="12897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51384D-7B8D-D2E3-92FD-35036C9B5E17}"/>
                  </a:ext>
                </a:extLst>
              </p:cNvPr>
              <p:cNvSpPr txBox="1"/>
              <p:nvPr/>
            </p:nvSpPr>
            <p:spPr>
              <a:xfrm>
                <a:off x="4850628" y="3581400"/>
                <a:ext cx="211532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51384D-7B8D-D2E3-92FD-35036C9B5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28" y="3581400"/>
                <a:ext cx="2115320" cy="8318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7001E47-6E95-89EE-8411-76D5A1CAFEA4}"/>
                  </a:ext>
                </a:extLst>
              </p:cNvPr>
              <p:cNvSpPr txBox="1"/>
              <p:nvPr/>
            </p:nvSpPr>
            <p:spPr>
              <a:xfrm>
                <a:off x="313106" y="4953000"/>
                <a:ext cx="5249494" cy="1365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0.75 </m:t>
                          </m:r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0.609+1.221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rad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+1.238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7001E47-6E95-89EE-8411-76D5A1CAF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06" y="4953000"/>
                <a:ext cx="5249494" cy="136524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8">
                <a:extLst>
                  <a:ext uri="{FF2B5EF4-FFF2-40B4-BE49-F238E27FC236}">
                    <a16:creationId xmlns:a16="http://schemas.microsoft.com/office/drawing/2014/main" id="{F134FE13-6AC7-374A-AEB7-62E0137A661E}"/>
                  </a:ext>
                </a:extLst>
              </p:cNvPr>
              <p:cNvSpPr txBox="1"/>
              <p:nvPr/>
            </p:nvSpPr>
            <p:spPr bwMode="auto">
              <a:xfrm>
                <a:off x="304800" y="3352800"/>
                <a:ext cx="3124200" cy="819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" name="Object 8">
                <a:extLst>
                  <a:ext uri="{FF2B5EF4-FFF2-40B4-BE49-F238E27FC236}">
                    <a16:creationId xmlns:a16="http://schemas.microsoft.com/office/drawing/2014/main" id="{F134FE13-6AC7-374A-AEB7-62E0137A6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352800"/>
                <a:ext cx="3124200" cy="81915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A7851C1-E3F9-7741-1075-DEAF69F9AC47}"/>
              </a:ext>
            </a:extLst>
          </p:cNvPr>
          <p:cNvCxnSpPr/>
          <p:nvPr/>
        </p:nvCxnSpPr>
        <p:spPr bwMode="auto">
          <a:xfrm>
            <a:off x="4267200" y="1143000"/>
            <a:ext cx="88339" cy="4114800"/>
          </a:xfrm>
          <a:prstGeom prst="line">
            <a:avLst/>
          </a:prstGeom>
          <a:solidFill>
            <a:schemeClr val="accent1"/>
          </a:solidFill>
          <a:ln w="66675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2332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83" grpId="0"/>
      <p:bldP spid="32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594CB-847A-9609-E436-0F96B8736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/>
              <a:t>Similarity Solutions to Natural Convections Systems are Tough!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98F76-994A-1898-B92B-91A72A5266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D625B9E-E9F4-5055-1428-D09FC031322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7AB67EE-5503-CCF7-C8AD-56F4EB20E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60EE8B8-5973-29F3-8510-6D5E1307D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23621F4-9D5B-3F4A-5617-C99B45C462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C1DC0E4-E161-3C83-5DAC-0FADA714DB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655B627-D9B7-1E1E-709B-86BA023EC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503BEE4-4BC1-EC8B-C14E-28CCA3A624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8556208-716F-8E43-E49D-1B309D49D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87E2833-7ECB-2ECB-364F-1A5D124AE7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63C14A6-1EAC-17A1-0E4D-8C1DFC5F30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6482182-F77C-4762-34D0-479A0B379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6702D11-7910-069C-6986-21B995900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D813819-4C47-9F30-5DD9-CE97ED7AE3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76AEB37-0D44-294D-4E3F-08E93CDA4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4D818C1-8BED-018C-B88B-371A2AD44C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B29449C-781E-9454-4038-8A9EC58AC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E18FF1-7E46-2788-F7AA-DA91C72AF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632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F73BA2-B0D0-EEEE-D5F2-CB6D2E0B1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C06C87D9-49A6-B3AC-375A-D1A497B98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06ADC162-50E1-B6A5-E4E9-AAA3DF158F50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06ADC162-50E1-B6A5-E4E9-AAA3DF158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D023483D-50A0-9B78-7A89-05040FA2387B}"/>
                  </a:ext>
                </a:extLst>
              </p:cNvPr>
              <p:cNvSpPr txBox="1"/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428492FC-1387-6A85-7554-E2D69EDF6019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885474C-A66C-43ED-C01B-C242966EE2E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773BD8F-7B51-118C-EE5D-960B049C6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322A4A-638A-1A9B-CF1F-A730561AA6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1D0C804-7EBC-426B-1CC8-4D2016DA45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9C13C91-CF70-03EE-0D8B-2C4CB92E4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53C4DAD-8522-07C5-64B5-28BF7544F9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0C69CF4-19DC-F64F-770E-39371E392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2C62D51-A3CA-0312-1141-D89DF6D788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B3FF729-5B13-4725-30C3-003BF79AC4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7F8797B-E3B0-683B-F527-ADA072D70E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E72DA7E-3FC0-22DB-72FA-E8CB4570CE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0EE8A45-6C6D-3E0C-33E4-631F05B4F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C1DDC57-B625-AAFF-3BA9-E5C382DB75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085EC4D-14F6-E36D-4F6D-293AA77EC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D234FF7-1838-F050-F338-3C64FA5FC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05D5E98-880D-F486-CF94-A713CDB63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8FD42A8-242E-1759-8D04-8F974FA14B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DF4E59B-67F7-B074-A663-B42F3A07E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007" y="1168400"/>
            <a:ext cx="1566469" cy="26289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3764ED5-6099-E67A-5895-C07170971827}"/>
              </a:ext>
            </a:extLst>
          </p:cNvPr>
          <p:cNvSpPr txBox="1"/>
          <p:nvPr/>
        </p:nvSpPr>
        <p:spPr>
          <a:xfrm>
            <a:off x="347212" y="3909509"/>
            <a:ext cx="84495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For Integral analysis of Natural Convection on a vertical flat plate, a modified momentum integral equation and energy integral equation are necessary to deal with the buoyancy term in the boundary layer equations.</a:t>
            </a:r>
          </a:p>
          <a:p>
            <a:r>
              <a:rPr lang="en-US" dirty="0"/>
              <a:t>Also recall that the goal of Integral analysis is to develop ODEs for momentum boundary layer thickness δ and thermal boundary layer thickness </a:t>
            </a:r>
            <a:r>
              <a:rPr lang="en-US" dirty="0" err="1"/>
              <a:t>δ</a:t>
            </a:r>
            <a:r>
              <a:rPr lang="en-US" baseline="-25000" dirty="0" err="1"/>
              <a:t>T</a:t>
            </a:r>
            <a:r>
              <a:rPr lang="en-US" dirty="0"/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29364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4B65DAB-3E2A-B8E2-2B24-0DA6174E1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620081E8-D20D-5AA6-26EA-859EF8157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Forced 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FFDA972-80A7-0527-29EB-154D455BD9D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0F6F3A1-FFEC-79A9-4ADF-54CDE9D784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A745B4F-AE1A-AA51-03EE-47A0BAC594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2758886-7EB5-BBEF-7039-E117E9B8A7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16EE539-7EFA-39E2-B46C-FB708A655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886B0D-4B05-1A5D-8755-1D29C5EF4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6BCE8E0-2A0D-F759-61D1-27F6127FE4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229DB5D-8CB9-E138-8D49-093ACAF90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6C255EB-02AC-1C9B-3B1D-B251E592FC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49E1A8-00A5-6F9E-02DC-6056489751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4E6AA0C-F2F4-43CC-5D7A-698984CBA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5F8F6BF-2CEE-9196-49D3-5AA44D9D0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9C03551-54F5-24AF-137E-6E75DBEAC5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13C88E8-B225-9209-21F8-7544C6C45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4B5D5E6-7906-0762-3137-CCE0AF5F0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377041-1235-DE79-4AA7-888EA4CC6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93E75B-F2EF-4104-3125-79BEC7FB13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DE8F562B-F746-5335-A0F2-5AF4308DB9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1416050"/>
          <a:ext cx="40116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47840" imgH="444240" progId="Equation.3">
                  <p:embed/>
                </p:oleObj>
              </mc:Choice>
              <mc:Fallback>
                <p:oleObj name="Equation" r:id="rId3" imgW="2247840" imgH="444240" progId="Equation.3">
                  <p:embed/>
                  <p:pic>
                    <p:nvPicPr>
                      <p:cNvPr id="23" name="Object 2">
                        <a:extLst>
                          <a:ext uri="{FF2B5EF4-FFF2-40B4-BE49-F238E27FC236}">
                            <a16:creationId xmlns:a16="http://schemas.microsoft.com/office/drawing/2014/main" id="{7F04DD26-DC5F-A93F-9BB7-56F00CEADF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16050"/>
                        <a:ext cx="4011613" cy="793750"/>
                      </a:xfrm>
                      <a:prstGeom prst="rect">
                        <a:avLst/>
                      </a:prstGeom>
                      <a:noFill/>
                      <a:ln w="25400" algn="ctr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B70D3BE5-5568-5648-991D-F33CB768C691}"/>
                  </a:ext>
                </a:extLst>
              </p:cNvPr>
              <p:cNvSpPr txBox="1"/>
              <p:nvPr/>
            </p:nvSpPr>
            <p:spPr bwMode="auto">
              <a:xfrm>
                <a:off x="457200" y="2433637"/>
                <a:ext cx="3270250" cy="10715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nary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B70D3BE5-5568-5648-991D-F33CB768C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433637"/>
                <a:ext cx="3270250" cy="1071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0BD667-00F2-CDB9-6804-C0CE363BF850}"/>
                  </a:ext>
                </a:extLst>
              </p:cNvPr>
              <p:cNvSpPr txBox="1"/>
              <p:nvPr/>
            </p:nvSpPr>
            <p:spPr>
              <a:xfrm>
                <a:off x="276045" y="3769275"/>
                <a:ext cx="4572000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0BD667-00F2-CDB9-6804-C0CE363BF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045" y="3769275"/>
                <a:ext cx="4572000" cy="10515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3DCBD8E9-C3A4-5848-EE29-730E961F510A}"/>
                  </a:ext>
                </a:extLst>
              </p:cNvPr>
              <p:cNvSpPr txBox="1"/>
              <p:nvPr/>
            </p:nvSpPr>
            <p:spPr bwMode="auto">
              <a:xfrm>
                <a:off x="5393367" y="1411737"/>
                <a:ext cx="2209800" cy="729950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3DCBD8E9-C3A4-5848-EE29-730E961F5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3367" y="1411737"/>
                <a:ext cx="2209800" cy="729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CC38C4-47AD-3F61-82B7-9954114FF597}"/>
                  </a:ext>
                </a:extLst>
              </p:cNvPr>
              <p:cNvSpPr txBox="1"/>
              <p:nvPr/>
            </p:nvSpPr>
            <p:spPr>
              <a:xfrm>
                <a:off x="5693703" y="2482779"/>
                <a:ext cx="1373518" cy="857158"/>
              </a:xfrm>
              <a:prstGeom prst="rect">
                <a:avLst/>
              </a:prstGeom>
              <a:noFill/>
              <a:ln w="104775" cmpd="dbl"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5.83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CC38C4-47AD-3F61-82B7-9954114FF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703" y="2482779"/>
                <a:ext cx="1373518" cy="8571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04775" cmpd="dbl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DEDFD31-7B03-9D18-2E52-36FEA1AF9764}"/>
                  </a:ext>
                </a:extLst>
              </p:cNvPr>
              <p:cNvSpPr txBox="1"/>
              <p:nvPr/>
            </p:nvSpPr>
            <p:spPr>
              <a:xfrm>
                <a:off x="762000" y="5464172"/>
                <a:ext cx="4418938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37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DEDFD31-7B03-9D18-2E52-36FEA1AF9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464172"/>
                <a:ext cx="4418938" cy="9161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9B9ED7-0751-7119-F9CC-A365D6312143}"/>
                  </a:ext>
                </a:extLst>
              </p:cNvPr>
              <p:cNvSpPr txBox="1"/>
              <p:nvPr/>
            </p:nvSpPr>
            <p:spPr>
              <a:xfrm>
                <a:off x="5390758" y="4411658"/>
                <a:ext cx="1676463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9B9ED7-0751-7119-F9CC-A365D6312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758" y="4411658"/>
                <a:ext cx="1676463" cy="7944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562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311AE4C-9BB7-C03A-6DEF-48AC149B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A24E42BA-9E0C-1488-AD6F-0497559415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41CAD759-84B0-82CF-B577-D23EAB040A90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41CAD759-84B0-82CF-B577-D23EAB040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35430AD1-265C-3859-F36B-DDF6A5F4AFBB}"/>
                  </a:ext>
                </a:extLst>
              </p:cNvPr>
              <p:cNvSpPr txBox="1"/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29E392CB-94E8-92A4-4AB1-1C581C7AA0C3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03F0E62-F028-145F-42CE-7FF77FF0218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48949EB-F06B-C61A-BC62-16D19E7AC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139064C-7795-E220-F511-3C83ABC029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60AE2EF-0985-DFFF-B69D-29D750118C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5D9AC9F-3D10-FA7B-4D01-01743E836C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4CDD395-CF06-7FCC-1C44-9CFA6AC3B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839BBE-AF3D-47D5-E2A8-554F25ABBB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8FD18B1-13EA-186F-348E-C043CD6B8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1ED9BAC-99FF-B38A-3BBF-17EED39D0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55623EF-F888-A751-913C-E121EA5FF4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140087-B9F7-4DF7-3EE4-A2388DFE03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7DC2FA7-49AD-B713-26E6-F630352E5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5B5B06A-418D-977D-D219-7815692302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FF0F6AF-FD3B-289F-F989-D74EBF40C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BA37742-C0CD-BF66-A016-A4A7E9E12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9E4D082-8186-70E5-C095-586D4CE58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B6DE5A-F1CC-2E5F-A4D1-18423B450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46725BD-72EA-BBFF-19A1-364C3893E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5992" y="1092200"/>
            <a:ext cx="1464216" cy="36624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B70A796-8CD9-6303-E3D2-93B4C07F3E21}"/>
              </a:ext>
            </a:extLst>
          </p:cNvPr>
          <p:cNvSpPr txBox="1"/>
          <p:nvPr/>
        </p:nvSpPr>
        <p:spPr>
          <a:xfrm>
            <a:off x="381000" y="3761633"/>
            <a:ext cx="5791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plate is maintained at uniform wall temperature </a:t>
            </a:r>
            <a:r>
              <a:rPr lang="en-US" i="1" dirty="0"/>
              <a:t>T</a:t>
            </a:r>
            <a:r>
              <a:rPr lang="en-US" i="1" baseline="-25000" dirty="0"/>
              <a:t>w</a:t>
            </a:r>
            <a:r>
              <a:rPr lang="en-US" dirty="0"/>
              <a:t> and the quiescent medium temperature is T</a:t>
            </a:r>
            <a:r>
              <a:rPr lang="en-US" baseline="-25000" dirty="0"/>
              <a:t>∞</a:t>
            </a:r>
            <a:r>
              <a:rPr lang="en-US" dirty="0"/>
              <a:t> and that is also maintained at constant temperature.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8E9491-8DB0-294A-D05A-05E05EC68D21}"/>
              </a:ext>
            </a:extLst>
          </p:cNvPr>
          <p:cNvSpPr txBox="1"/>
          <p:nvPr/>
        </p:nvSpPr>
        <p:spPr>
          <a:xfrm>
            <a:off x="304800" y="5445369"/>
            <a:ext cx="86854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Assumptions: 2-dimensional steady laminar flow with constant properties, neglect the viscous dissipation.</a:t>
            </a:r>
          </a:p>
        </p:txBody>
      </p:sp>
    </p:spTree>
    <p:extLst>
      <p:ext uri="{BB962C8B-B14F-4D97-AF65-F5344CB8AC3E}">
        <p14:creationId xmlns:p14="http://schemas.microsoft.com/office/powerpoint/2010/main" val="19997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/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772" y="674453"/>
            <a:ext cx="2203563" cy="55118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7AE8B30-C7D9-C13D-AD02-2E05CB9D0DC8}"/>
              </a:ext>
            </a:extLst>
          </p:cNvPr>
          <p:cNvSpPr txBox="1"/>
          <p:nvPr/>
        </p:nvSpPr>
        <p:spPr>
          <a:xfrm>
            <a:off x="381000" y="3733800"/>
            <a:ext cx="49523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Assume </a:t>
            </a:r>
            <a:r>
              <a:rPr lang="en-US" dirty="0" err="1">
                <a:solidFill>
                  <a:srgbClr val="00B0F0"/>
                </a:solidFill>
              </a:rPr>
              <a:t>Pr</a:t>
            </a:r>
            <a:r>
              <a:rPr lang="en-US" dirty="0">
                <a:solidFill>
                  <a:srgbClr val="00B0F0"/>
                </a:solidFill>
              </a:rPr>
              <a:t> ≈ 1, so that </a:t>
            </a:r>
            <a:r>
              <a:rPr lang="en-US" i="1" dirty="0">
                <a:solidFill>
                  <a:srgbClr val="00B0F0"/>
                </a:solidFill>
              </a:rPr>
              <a:t>δ = </a:t>
            </a:r>
            <a:r>
              <a:rPr lang="en-US" i="1" dirty="0" err="1">
                <a:solidFill>
                  <a:srgbClr val="00B0F0"/>
                </a:solidFill>
              </a:rPr>
              <a:t>δ</a:t>
            </a:r>
            <a:r>
              <a:rPr lang="en-US" i="1" baseline="-25000" dirty="0" err="1">
                <a:solidFill>
                  <a:srgbClr val="00B0F0"/>
                </a:solidFill>
              </a:rPr>
              <a:t>th</a:t>
            </a:r>
            <a:r>
              <a:rPr lang="en-US" dirty="0">
                <a:solidFill>
                  <a:srgbClr val="00B0F0"/>
                </a:solidFill>
              </a:rPr>
              <a:t>.</a:t>
            </a:r>
            <a:r>
              <a:rPr lang="en-US" dirty="0"/>
              <a:t> </a:t>
            </a:r>
          </a:p>
          <a:p>
            <a:r>
              <a:rPr lang="en-US" dirty="0"/>
              <a:t>Define the control volume shown, where </a:t>
            </a:r>
            <a:r>
              <a:rPr lang="en-US" i="1" dirty="0"/>
              <a:t>Y</a:t>
            </a:r>
            <a:r>
              <a:rPr lang="en-US" dirty="0"/>
              <a:t> = constant,</a:t>
            </a:r>
          </a:p>
          <a:p>
            <a:r>
              <a:rPr lang="en-US" i="1" dirty="0"/>
              <a:t>Y</a:t>
            </a:r>
            <a:r>
              <a:rPr lang="en-US" dirty="0"/>
              <a:t> is chosen so that everywhere </a:t>
            </a:r>
            <a:r>
              <a:rPr lang="en-US" i="1" dirty="0"/>
              <a:t>Y</a:t>
            </a:r>
            <a:r>
              <a:rPr lang="en-US" dirty="0"/>
              <a:t> &gt; </a:t>
            </a:r>
            <a:r>
              <a:rPr lang="en-US" i="1" dirty="0"/>
              <a:t>δ or </a:t>
            </a:r>
            <a:r>
              <a:rPr lang="en-US" i="1" dirty="0" err="1"/>
              <a:t>δ</a:t>
            </a:r>
            <a:r>
              <a:rPr lang="en-US" i="1" baseline="-25000" dirty="0" err="1"/>
              <a:t>th</a:t>
            </a:r>
            <a:r>
              <a:rPr lang="en-US" dirty="0"/>
              <a:t>.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248400" y="2478087"/>
            <a:ext cx="2743200" cy="950913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7467600" y="32004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046399-CDB5-8E37-BF0B-A4EE9CE70AAC}"/>
                  </a:ext>
                </a:extLst>
              </p:cNvPr>
              <p:cNvSpPr txBox="1"/>
              <p:nvPr/>
            </p:nvSpPr>
            <p:spPr>
              <a:xfrm>
                <a:off x="405501" y="5643406"/>
                <a:ext cx="8601974" cy="963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Apply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r>
                  <a:rPr lang="en-US" dirty="0"/>
                  <a:t> both sides of governing  equations to get ODEs in terms of </a:t>
                </a:r>
                <a:r>
                  <a:rPr lang="en-US" i="1" dirty="0"/>
                  <a:t>x</a:t>
                </a:r>
                <a:r>
                  <a:rPr lang="en-US" dirty="0"/>
                  <a:t> only!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046399-CDB5-8E37-BF0B-A4EE9CE70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01" y="5643406"/>
                <a:ext cx="8601974" cy="963469"/>
              </a:xfrm>
              <a:prstGeom prst="rect">
                <a:avLst/>
              </a:prstGeom>
              <a:blipFill>
                <a:blip r:embed="rId7"/>
                <a:stretch>
                  <a:fillRect l="-1134" b="-13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22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E15E-0D09-4B78-3635-A7908B90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Integral Analysis of Energy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2D278C-4075-C7FD-4B81-B3B220D167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199"/>
                <a:ext cx="5486400" cy="4724401"/>
              </a:xfrm>
            </p:spPr>
            <p:txBody>
              <a:bodyPr/>
              <a:lstStyle/>
              <a:p>
                <a:r>
                  <a:rPr lang="en-US" sz="2400" dirty="0"/>
                  <a:t>Conservation of energy for the control volume considered at a given </a:t>
                </a:r>
                <a:r>
                  <a:rPr lang="en-US" sz="2400" i="1" dirty="0"/>
                  <a:t>x</a:t>
                </a:r>
                <a:r>
                  <a:rPr lang="en-US" sz="2400" dirty="0"/>
                  <a:t> location suggests:</a:t>
                </a:r>
              </a:p>
              <a:p>
                <a:r>
                  <a:rPr lang="en-US" sz="2400" dirty="0"/>
                  <a:t>The total change in rate of enthalpy of net mass flow rate of entrained into the boundary layer must be equal to total heat transferred into the differential volume.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2D278C-4075-C7FD-4B81-B3B220D167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199"/>
                <a:ext cx="5486400" cy="4724401"/>
              </a:xfrm>
              <a:blipFill>
                <a:blip r:embed="rId2"/>
                <a:stretch>
                  <a:fillRect l="-1667" t="-1032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6EDDE2B3-A583-DAA3-200E-A2357B2CAA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73048E9-09D0-B7F3-37AA-9C6CAB135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739FE3F-F021-ABF3-1EE0-191CB8617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BB9AC1A-F1CB-2EF4-7621-51353FD37A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4A7F4DE-057F-BF78-288F-003EECD69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758B268-EEE6-7830-7842-5E19D91EAB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07B9E90-37A5-48D3-A868-E94951C434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5E7DAA4-026C-3165-1D84-1DB2BD0C2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FCC89A9-6236-4316-200C-DF6F896A6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3C6A3A6-1521-E30E-2378-45F1008AC3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0CF9B23-5769-992F-636A-98F276D05F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F496D04-F7D3-7CE7-4DCD-F68EC0F3B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9F7C2D0-5AE8-2B0D-8B57-9F5108EF5F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EA920BA-8180-7499-409A-7010D5C37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9236BC1-6121-6369-EDFD-EE94A3247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0A02FB4-D2D8-30B9-AB7A-29AE52C6E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FAC8E5-F980-9763-D887-B4199444F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4FE842-9238-7237-D7E7-C85D12C2A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295400"/>
            <a:ext cx="1675520" cy="4191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F9B0692-3AD1-B9D7-EB7C-C2D8B54679CE}"/>
              </a:ext>
            </a:extLst>
          </p:cNvPr>
          <p:cNvGrpSpPr/>
          <p:nvPr/>
        </p:nvGrpSpPr>
        <p:grpSpPr>
          <a:xfrm>
            <a:off x="6171320" y="2891719"/>
            <a:ext cx="2743200" cy="864466"/>
            <a:chOff x="5791200" y="2478087"/>
            <a:chExt cx="2743200" cy="95091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604E094-6EE3-E701-8CAB-963E84654B7C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98827F4-7905-10C5-76B8-0645DA75F1FD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9F59317-4C01-0C08-1442-6CC12B994BA6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1A47394-09F0-D503-9B60-E75CD786842F}"/>
              </a:ext>
            </a:extLst>
          </p:cNvPr>
          <p:cNvSpPr txBox="1"/>
          <p:nvPr/>
        </p:nvSpPr>
        <p:spPr>
          <a:xfrm>
            <a:off x="7467600" y="35814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03B9FD-22D9-4C2A-FF38-37BBC0990C08}"/>
                  </a:ext>
                </a:extLst>
              </p:cNvPr>
              <p:cNvSpPr txBox="1"/>
              <p:nvPr/>
            </p:nvSpPr>
            <p:spPr>
              <a:xfrm>
                <a:off x="500331" y="5844828"/>
                <a:ext cx="850714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It is important to translate the given energy equation into an ODE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!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03B9FD-22D9-4C2A-FF38-37BBC0990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31" y="5844828"/>
                <a:ext cx="8507143" cy="830997"/>
              </a:xfrm>
              <a:prstGeom prst="rect">
                <a:avLst/>
              </a:prstGeom>
              <a:blipFill>
                <a:blip r:embed="rId5"/>
                <a:stretch>
                  <a:fillRect l="-1074" t="-5882" r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530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E15E-0D09-4B78-3635-A7908B90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Integral Analysis of Energy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2D278C-4075-C7FD-4B81-B3B220D167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19199"/>
                <a:ext cx="8610600" cy="533400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Develop a differential equation for </a:t>
                </a:r>
                <a:r>
                  <a:rPr lang="en-IN" sz="2400" dirty="0">
                    <a:sym typeface="Symbol" panose="05050102010706020507" pitchFamily="18" charset="2"/>
                  </a:rPr>
                  <a:t>T!</a:t>
                </a:r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Apply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sup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𝑑𝑦</m:t>
                        </m:r>
                      </m:e>
                    </m:nary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dirty="0"/>
                  <a:t>  to all terms and simplify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IN" sz="2400" dirty="0"/>
              </a:p>
              <a:p>
                <a:r>
                  <a:rPr lang="en-US" sz="2400" dirty="0"/>
                  <a:t>Assume appropriate distribution for temperature and evaluate coefficients using boundary conditions.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2D278C-4075-C7FD-4B81-B3B220D167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19199"/>
                <a:ext cx="8610600" cy="5334001"/>
              </a:xfrm>
              <a:blipFill>
                <a:blip r:embed="rId2"/>
                <a:stretch>
                  <a:fillRect l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6EDDE2B3-A583-DAA3-200E-A2357B2CAA0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73048E9-09D0-B7F3-37AA-9C6CAB135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739FE3F-F021-ABF3-1EE0-191CB8617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BB9AC1A-F1CB-2EF4-7621-51353FD37A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4A7F4DE-057F-BF78-288F-003EECD69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758B268-EEE6-7830-7842-5E19D91EAB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07B9E90-37A5-48D3-A868-E94951C434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5E7DAA4-026C-3165-1D84-1DB2BD0C2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FCC89A9-6236-4316-200C-DF6F896A6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3C6A3A6-1521-E30E-2378-45F1008AC3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0CF9B23-5769-992F-636A-98F276D05F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F496D04-F7D3-7CE7-4DCD-F68EC0F3B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9F7C2D0-5AE8-2B0D-8B57-9F5108EF5F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EA920BA-8180-7499-409A-7010D5C37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9236BC1-6121-6369-EDFD-EE94A3247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0A02FB4-D2D8-30B9-AB7A-29AE52C6E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FAC8E5-F980-9763-D887-B4199444F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017B87B1-B679-7953-9471-2DAE25B8F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151" y="2141855"/>
            <a:ext cx="1946449" cy="238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7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334" y="1313873"/>
            <a:ext cx="2003239" cy="50107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7AE8B30-C7D9-C13D-AD02-2E05CB9D0DC8}"/>
                  </a:ext>
                </a:extLst>
              </p:cNvPr>
              <p:cNvSpPr txBox="1"/>
              <p:nvPr/>
            </p:nvSpPr>
            <p:spPr>
              <a:xfrm>
                <a:off x="457863" y="1246331"/>
                <a:ext cx="5180937" cy="1332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Consider continuity equation and Apply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r>
                  <a:rPr lang="en-US" dirty="0"/>
                  <a:t> both sides of this equation as.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7AE8B30-C7D9-C13D-AD02-2E05CB9D0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63" y="1246331"/>
                <a:ext cx="5180937" cy="1332801"/>
              </a:xfrm>
              <a:prstGeom prst="rect">
                <a:avLst/>
              </a:prstGeom>
              <a:blipFill>
                <a:blip r:embed="rId4"/>
                <a:stretch>
                  <a:fillRect l="-1765" t="-3653" r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019800" y="2910193"/>
            <a:ext cx="27432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7696200" y="3610268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914C7E17-C9C0-A79C-251D-0E4B52E5AD48}"/>
                  </a:ext>
                </a:extLst>
              </p:cNvPr>
              <p:cNvSpPr txBox="1"/>
              <p:nvPr/>
            </p:nvSpPr>
            <p:spPr bwMode="auto">
              <a:xfrm>
                <a:off x="838200" y="2670175"/>
                <a:ext cx="3826538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914C7E17-C9C0-A79C-251D-0E4B52E5A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670175"/>
                <a:ext cx="3826538" cy="835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8F34B76A-09AE-9242-AF02-619D090BE00F}"/>
                  </a:ext>
                </a:extLst>
              </p:cNvPr>
              <p:cNvSpPr txBox="1"/>
              <p:nvPr/>
            </p:nvSpPr>
            <p:spPr bwMode="auto">
              <a:xfrm>
                <a:off x="1143000" y="4005732"/>
                <a:ext cx="3402647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𝑢𝑑𝑦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8F34B76A-09AE-9242-AF02-619D090BE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005732"/>
                <a:ext cx="3402647" cy="8350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5">
                <a:extLst>
                  <a:ext uri="{FF2B5EF4-FFF2-40B4-BE49-F238E27FC236}">
                    <a16:creationId xmlns:a16="http://schemas.microsoft.com/office/drawing/2014/main" id="{4FD9A836-5949-8F93-BB19-B20734AAA010}"/>
                  </a:ext>
                </a:extLst>
              </p:cNvPr>
              <p:cNvSpPr txBox="1"/>
              <p:nvPr/>
            </p:nvSpPr>
            <p:spPr bwMode="auto">
              <a:xfrm>
                <a:off x="1219200" y="5184775"/>
                <a:ext cx="2895600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p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𝑢𝑑𝑦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5">
                <a:extLst>
                  <a:ext uri="{FF2B5EF4-FFF2-40B4-BE49-F238E27FC236}">
                    <a16:creationId xmlns:a16="http://schemas.microsoft.com/office/drawing/2014/main" id="{4FD9A836-5949-8F93-BB19-B20734AAA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184775"/>
                <a:ext cx="2895600" cy="8350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59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9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334" y="1313873"/>
            <a:ext cx="2003239" cy="501072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7AE8B30-C7D9-C13D-AD02-2E05CB9D0DC8}"/>
              </a:ext>
            </a:extLst>
          </p:cNvPr>
          <p:cNvSpPr txBox="1"/>
          <p:nvPr/>
        </p:nvSpPr>
        <p:spPr>
          <a:xfrm>
            <a:off x="457863" y="1246331"/>
            <a:ext cx="5180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Momentum equation: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019800" y="2910193"/>
            <a:ext cx="27432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7696200" y="3610268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D30FAED9-F1FB-9CED-6E8F-13DBCB6F7D20}"/>
                  </a:ext>
                </a:extLst>
              </p:cNvPr>
              <p:cNvSpPr txBox="1"/>
              <p:nvPr/>
            </p:nvSpPr>
            <p:spPr bwMode="auto">
              <a:xfrm>
                <a:off x="838200" y="18288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D30FAED9-F1FB-9CED-6E8F-13DBCB6F7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828800"/>
                <a:ext cx="44958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3589B196-263D-AA6C-61E4-B94992B87A17}"/>
                  </a:ext>
                </a:extLst>
              </p:cNvPr>
              <p:cNvSpPr txBox="1"/>
              <p:nvPr/>
            </p:nvSpPr>
            <p:spPr bwMode="auto">
              <a:xfrm>
                <a:off x="762000" y="35814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3589B196-263D-AA6C-61E4-B94992B87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3581400"/>
                <a:ext cx="4495800" cy="977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565CE356-BCAD-4A7B-6318-635296B8B1A3}"/>
              </a:ext>
            </a:extLst>
          </p:cNvPr>
          <p:cNvSpPr txBox="1"/>
          <p:nvPr/>
        </p:nvSpPr>
        <p:spPr>
          <a:xfrm>
            <a:off x="533400" y="27432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Modify the  second term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94BF2D35-56D6-78D6-CF11-321BB36E870E}"/>
                  </a:ext>
                </a:extLst>
              </p:cNvPr>
              <p:cNvSpPr txBox="1"/>
              <p:nvPr/>
            </p:nvSpPr>
            <p:spPr bwMode="auto">
              <a:xfrm>
                <a:off x="609600" y="54991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94BF2D35-56D6-78D6-CF11-321BB36E8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499100"/>
                <a:ext cx="4495800" cy="977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31FD0364-4D87-E2B6-585B-2A697FC01F5F}"/>
              </a:ext>
            </a:extLst>
          </p:cNvPr>
          <p:cNvSpPr txBox="1"/>
          <p:nvPr/>
        </p:nvSpPr>
        <p:spPr>
          <a:xfrm>
            <a:off x="533400" y="46437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Modified momentum equation is</a:t>
            </a:r>
          </a:p>
        </p:txBody>
      </p:sp>
    </p:spTree>
    <p:extLst>
      <p:ext uri="{BB962C8B-B14F-4D97-AF65-F5344CB8AC3E}">
        <p14:creationId xmlns:p14="http://schemas.microsoft.com/office/powerpoint/2010/main" val="16770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0" grpId="0"/>
      <p:bldP spid="23" grpId="0"/>
      <p:bldP spid="25" grpId="0"/>
      <p:bldP spid="2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880" y="990601"/>
            <a:ext cx="1675520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324600" y="2586920"/>
            <a:ext cx="27432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8001000" y="3286995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94BF2D35-56D6-78D6-CF11-321BB36E870E}"/>
                  </a:ext>
                </a:extLst>
              </p:cNvPr>
              <p:cNvSpPr txBox="1"/>
              <p:nvPr/>
            </p:nvSpPr>
            <p:spPr bwMode="auto">
              <a:xfrm>
                <a:off x="457200" y="13716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94BF2D35-56D6-78D6-CF11-321BB36E8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371600"/>
                <a:ext cx="44958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3F84A6-C9AA-59E0-A30B-17BD6DDDE7FC}"/>
                  </a:ext>
                </a:extLst>
              </p:cNvPr>
              <p:cNvSpPr txBox="1"/>
              <p:nvPr/>
            </p:nvSpPr>
            <p:spPr>
              <a:xfrm>
                <a:off x="457199" y="2209800"/>
                <a:ext cx="5318125" cy="963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Applying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r>
                  <a:rPr lang="en-US" dirty="0"/>
                  <a:t> both sides of above equation.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3F84A6-C9AA-59E0-A30B-17BD6DDD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2209800"/>
                <a:ext cx="5318125" cy="963469"/>
              </a:xfrm>
              <a:prstGeom prst="rect">
                <a:avLst/>
              </a:prstGeom>
              <a:blipFill>
                <a:blip r:embed="rId5"/>
                <a:stretch>
                  <a:fillRect l="-1720" b="-13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9EC944-5B52-4304-ED82-3D905950F68A}"/>
                  </a:ext>
                </a:extLst>
              </p:cNvPr>
              <p:cNvSpPr txBox="1"/>
              <p:nvPr/>
            </p:nvSpPr>
            <p:spPr>
              <a:xfrm>
                <a:off x="228600" y="3378671"/>
                <a:ext cx="5715000" cy="1802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𝑢𝑣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IN" sz="2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9EC944-5B52-4304-ED82-3D905950F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378671"/>
                <a:ext cx="5715000" cy="18029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53AD02B-78B1-02C5-1F0D-D37D2E8E5685}"/>
                  </a:ext>
                </a:extLst>
              </p:cNvPr>
              <p:cNvSpPr txBox="1"/>
              <p:nvPr/>
            </p:nvSpPr>
            <p:spPr>
              <a:xfrm>
                <a:off x="532737" y="5389284"/>
                <a:ext cx="8229600" cy="1301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53AD02B-78B1-02C5-1F0D-D37D2E8E5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37" y="5389284"/>
                <a:ext cx="8229600" cy="1301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0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1" grpId="0"/>
      <p:bldP spid="2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for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80" y="2514600"/>
            <a:ext cx="1675520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477000" y="4110919"/>
            <a:ext cx="27432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53AD02B-78B1-02C5-1F0D-D37D2E8E5685}"/>
                  </a:ext>
                </a:extLst>
              </p:cNvPr>
              <p:cNvSpPr txBox="1"/>
              <p:nvPr/>
            </p:nvSpPr>
            <p:spPr>
              <a:xfrm>
                <a:off x="304800" y="1295400"/>
                <a:ext cx="8229600" cy="9935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53AD02B-78B1-02C5-1F0D-D37D2E8E5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95400"/>
                <a:ext cx="8229600" cy="9935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EC1C2D-46C7-857D-DD31-298AC128E7E9}"/>
                  </a:ext>
                </a:extLst>
              </p:cNvPr>
              <p:cNvSpPr txBox="1"/>
              <p:nvPr/>
            </p:nvSpPr>
            <p:spPr>
              <a:xfrm>
                <a:off x="360429" y="3034016"/>
                <a:ext cx="5598735" cy="1301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EC1C2D-46C7-857D-DD31-298AC128E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29" y="3034016"/>
                <a:ext cx="5598735" cy="13013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/>
              <p:nvPr/>
            </p:nvSpPr>
            <p:spPr>
              <a:xfrm>
                <a:off x="381880" y="5626333"/>
                <a:ext cx="5410200" cy="784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80" y="5626333"/>
                <a:ext cx="5410200" cy="7845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07DC72-2545-29C4-5C18-FD59E93EE010}"/>
                  </a:ext>
                </a:extLst>
              </p:cNvPr>
              <p:cNvSpPr txBox="1"/>
              <p:nvPr/>
            </p:nvSpPr>
            <p:spPr>
              <a:xfrm>
                <a:off x="228600" y="4233049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07DC72-2545-29C4-5C18-FD59E93EE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233049"/>
                <a:ext cx="6324600" cy="9666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F137E08-C93A-05E0-DFA2-1F7BFA2BE79A}"/>
                  </a:ext>
                </a:extLst>
              </p14:cNvPr>
              <p14:cNvContentPartPr/>
              <p14:nvPr/>
            </p14:nvContentPartPr>
            <p14:xfrm>
              <a:off x="2448360" y="1156680"/>
              <a:ext cx="2206080" cy="15015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F137E08-C93A-05E0-DFA2-1F7BFA2BE7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39000" y="1147320"/>
                <a:ext cx="2224800" cy="152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559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Integrodifferential Equations for Natural Convection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80" y="2514600"/>
            <a:ext cx="1675520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477000" y="4110919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/>
              <p:nvPr/>
            </p:nvSpPr>
            <p:spPr>
              <a:xfrm>
                <a:off x="381000" y="1143000"/>
                <a:ext cx="5410200" cy="784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5410200" cy="7845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3A0AC-930C-18E0-C635-1FEC28D766C7}"/>
                  </a:ext>
                </a:extLst>
              </p:cNvPr>
              <p:cNvSpPr txBox="1"/>
              <p:nvPr/>
            </p:nvSpPr>
            <p:spPr>
              <a:xfrm>
                <a:off x="2914259" y="1778248"/>
                <a:ext cx="6324600" cy="1039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3A0AC-930C-18E0-C635-1FEC28D76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259" y="1778248"/>
                <a:ext cx="6324600" cy="1039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E4789B4-6407-F290-9187-5EE7C12A6810}"/>
              </a:ext>
            </a:extLst>
          </p:cNvPr>
          <p:cNvSpPr txBox="1"/>
          <p:nvPr/>
        </p:nvSpPr>
        <p:spPr>
          <a:xfrm>
            <a:off x="304800" y="2115435"/>
            <a:ext cx="2840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5C69A0-C353-CA63-2C46-3431C2E6B237}"/>
                  </a:ext>
                </a:extLst>
              </p:cNvPr>
              <p:cNvSpPr txBox="1"/>
              <p:nvPr/>
            </p:nvSpPr>
            <p:spPr>
              <a:xfrm>
                <a:off x="529087" y="2858571"/>
                <a:ext cx="42525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5C69A0-C353-CA63-2C46-3431C2E6B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87" y="2858571"/>
                <a:ext cx="4252511" cy="369332"/>
              </a:xfrm>
              <a:prstGeom prst="rect">
                <a:avLst/>
              </a:prstGeom>
              <a:blipFill>
                <a:blip r:embed="rId6"/>
                <a:stretch>
                  <a:fillRect l="-1148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74B99B-63C0-658F-32AA-34705991C7B7}"/>
                  </a:ext>
                </a:extLst>
              </p:cNvPr>
              <p:cNvSpPr txBox="1"/>
              <p:nvPr/>
            </p:nvSpPr>
            <p:spPr>
              <a:xfrm>
                <a:off x="319596" y="3587884"/>
                <a:ext cx="54864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74B99B-63C0-658F-32AA-34705991C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96" y="3587884"/>
                <a:ext cx="5486400" cy="8965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AC53A3-7E8D-06AF-420A-D846317E8385}"/>
                  </a:ext>
                </a:extLst>
              </p:cNvPr>
              <p:cNvSpPr txBox="1"/>
              <p:nvPr/>
            </p:nvSpPr>
            <p:spPr>
              <a:xfrm>
                <a:off x="1038434" y="4409860"/>
                <a:ext cx="3258597" cy="709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IN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=0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AC53A3-7E8D-06AF-420A-D846317E8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434" y="4409860"/>
                <a:ext cx="3258597" cy="709618"/>
              </a:xfrm>
              <a:prstGeom prst="rect">
                <a:avLst/>
              </a:prstGeom>
              <a:blipFill>
                <a:blip r:embed="rId8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7BF584-2962-50C2-0C30-FEC31C0842DA}"/>
                  </a:ext>
                </a:extLst>
              </p:cNvPr>
              <p:cNvSpPr txBox="1"/>
              <p:nvPr/>
            </p:nvSpPr>
            <p:spPr>
              <a:xfrm>
                <a:off x="537438" y="5089101"/>
                <a:ext cx="3474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7BF584-2962-50C2-0C30-FEC31C084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38" y="5089101"/>
                <a:ext cx="3474028" cy="369332"/>
              </a:xfrm>
              <a:prstGeom prst="rect">
                <a:avLst/>
              </a:prstGeom>
              <a:blipFill>
                <a:blip r:embed="rId9"/>
                <a:stretch>
                  <a:fillRect l="-1404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DA84-7131-BC64-0325-8605242F5CD9}"/>
                  </a:ext>
                </a:extLst>
              </p:cNvPr>
              <p:cNvSpPr txBox="1"/>
              <p:nvPr/>
            </p:nvSpPr>
            <p:spPr>
              <a:xfrm>
                <a:off x="388100" y="5678438"/>
                <a:ext cx="4694555" cy="804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DA84-7131-BC64-0325-8605242F5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0" y="5678438"/>
                <a:ext cx="4694555" cy="8042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6CB73D3-9913-9B1C-A3A7-65E55F42F65D}"/>
              </a:ext>
            </a:extLst>
          </p:cNvPr>
          <p:cNvSpPr txBox="1"/>
          <p:nvPr/>
        </p:nvSpPr>
        <p:spPr>
          <a:xfrm>
            <a:off x="381000" y="3256504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x-momentum equation:</a:t>
            </a:r>
          </a:p>
        </p:txBody>
      </p:sp>
    </p:spTree>
    <p:extLst>
      <p:ext uri="{BB962C8B-B14F-4D97-AF65-F5344CB8AC3E}">
        <p14:creationId xmlns:p14="http://schemas.microsoft.com/office/powerpoint/2010/main" val="180141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0" grpId="0"/>
      <p:bldP spid="25" grpId="0"/>
      <p:bldP spid="19" grpId="0"/>
      <p:bldP spid="22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2D000E8-C421-8E79-2DD0-48B411CE5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143000"/>
            <a:ext cx="1744673" cy="2766553"/>
          </a:xfrm>
          <a:prstGeom prst="rect">
            <a:avLst/>
          </a:prstGeom>
        </p:spPr>
      </p:pic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86" y="219837"/>
            <a:ext cx="6532940" cy="87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of Natural Convection from Constant Heat Flux Vertical Flat Plate </a:t>
            </a: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9859712-C959-1AC5-BFF6-5276CA9CA1E5}"/>
              </a:ext>
            </a:extLst>
          </p:cNvPr>
          <p:cNvSpPr txBox="1"/>
          <p:nvPr/>
        </p:nvSpPr>
        <p:spPr>
          <a:xfrm>
            <a:off x="381000" y="1219200"/>
            <a:ext cx="421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Integrated Momentum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59B1F6-E1AB-F3A4-25BC-0EBFEF9944E5}"/>
                  </a:ext>
                </a:extLst>
              </p:cNvPr>
              <p:cNvSpPr txBox="1"/>
              <p:nvPr/>
            </p:nvSpPr>
            <p:spPr>
              <a:xfrm>
                <a:off x="304800" y="1676400"/>
                <a:ext cx="5316392" cy="830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59B1F6-E1AB-F3A4-25BC-0EBFEF994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676400"/>
                <a:ext cx="5316392" cy="8306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C8006EDA-448A-9C66-D5D4-25CE71DCAC97}"/>
              </a:ext>
            </a:extLst>
          </p:cNvPr>
          <p:cNvSpPr txBox="1"/>
          <p:nvPr/>
        </p:nvSpPr>
        <p:spPr>
          <a:xfrm>
            <a:off x="381000" y="2514600"/>
            <a:ext cx="3737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Integrated Energy 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1243BD-AA61-8F27-D18A-D595466176C8}"/>
                  </a:ext>
                </a:extLst>
              </p:cNvPr>
              <p:cNvSpPr txBox="1"/>
              <p:nvPr/>
            </p:nvSpPr>
            <p:spPr>
              <a:xfrm>
                <a:off x="381000" y="3048000"/>
                <a:ext cx="3849324" cy="830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1243BD-AA61-8F27-D18A-D59546617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048000"/>
                <a:ext cx="3849324" cy="8306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TextBox 593919">
            <a:extLst>
              <a:ext uri="{FF2B5EF4-FFF2-40B4-BE49-F238E27FC236}">
                <a16:creationId xmlns:a16="http://schemas.microsoft.com/office/drawing/2014/main" id="{BE4D9086-D14C-0B62-5D36-FEFAD1F038E0}"/>
              </a:ext>
            </a:extLst>
          </p:cNvPr>
          <p:cNvSpPr txBox="1"/>
          <p:nvPr/>
        </p:nvSpPr>
        <p:spPr>
          <a:xfrm>
            <a:off x="453286" y="3983893"/>
            <a:ext cx="5167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latin typeface="+mj-lt"/>
              </a:rPr>
              <a:t>Laminar Flow, Uniform </a:t>
            </a:r>
            <a:r>
              <a:rPr lang="en-IN" dirty="0">
                <a:latin typeface="+mj-lt"/>
              </a:rPr>
              <a:t>Heat flux: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89A58837-ABC7-80DA-EC9B-F55CF3C50435}"/>
                  </a:ext>
                </a:extLst>
              </p:cNvPr>
              <p:cNvSpPr txBox="1"/>
              <p:nvPr/>
            </p:nvSpPr>
            <p:spPr>
              <a:xfrm>
                <a:off x="557202" y="4610063"/>
                <a:ext cx="8382000" cy="15963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>
                    <a:latin typeface="TimesTen-Roman"/>
                  </a:rPr>
                  <a:t>Here,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latin typeface="TimesTen-Roman"/>
                  </a:rPr>
                  <a:t>known</a:t>
                </a:r>
                <a:r>
                  <a:rPr lang="en-US" sz="2400" b="0" i="0" u="none" strike="noStrike" dirty="0">
                    <a:latin typeface="TimesTen-Roman"/>
                  </a:rPr>
                  <a:t> and</a:t>
                </a:r>
                <a:r>
                  <a:rPr lang="en-US" sz="2400" b="0" i="0" u="none" strike="noStrike" baseline="0" dirty="0">
                    <a:latin typeface="TimesTen-Roman"/>
                  </a:rPr>
                  <a:t> the </a:t>
                </a:r>
                <a:r>
                  <a:rPr lang="en-US" dirty="0">
                    <a:latin typeface="TimesTen-Roman"/>
                  </a:rPr>
                  <a:t>expected</a:t>
                </a:r>
                <a:r>
                  <a:rPr lang="en-US" sz="2400" b="0" i="0" u="none" strike="noStrike" baseline="0" dirty="0">
                    <a:latin typeface="TimesTen-Roman"/>
                  </a:rPr>
                  <a:t> temperature profile must now satisfy the </a:t>
                </a:r>
                <a:r>
                  <a:rPr lang="en-IN" sz="2400" b="0" i="0" u="none" strike="noStrike" baseline="0" dirty="0">
                    <a:latin typeface="TimesTen-Roman"/>
                  </a:rPr>
                  <a:t>following condition:</a:t>
                </a:r>
                <a:endParaRPr lang="en-IN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89A58837-ABC7-80DA-EC9B-F55CF3C50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02" y="4610063"/>
                <a:ext cx="8382000" cy="1596399"/>
              </a:xfrm>
              <a:prstGeom prst="rect">
                <a:avLst/>
              </a:prstGeom>
              <a:blipFill>
                <a:blip r:embed="rId6"/>
                <a:stretch>
                  <a:fillRect l="-1091" t="-3053" r="-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3949" name="Group 593948">
            <a:extLst>
              <a:ext uri="{FF2B5EF4-FFF2-40B4-BE49-F238E27FC236}">
                <a16:creationId xmlns:a16="http://schemas.microsoft.com/office/drawing/2014/main" id="{14952461-F1F5-9A6D-9FF2-B217E995004F}"/>
              </a:ext>
            </a:extLst>
          </p:cNvPr>
          <p:cNvGrpSpPr/>
          <p:nvPr/>
        </p:nvGrpSpPr>
        <p:grpSpPr>
          <a:xfrm>
            <a:off x="6509788" y="1295400"/>
            <a:ext cx="920044" cy="2286000"/>
            <a:chOff x="6509788" y="1295400"/>
            <a:chExt cx="920044" cy="2286000"/>
          </a:xfrm>
        </p:grpSpPr>
        <p:grpSp>
          <p:nvGrpSpPr>
            <p:cNvPr id="593947" name="Group 593946">
              <a:extLst>
                <a:ext uri="{FF2B5EF4-FFF2-40B4-BE49-F238E27FC236}">
                  <a16:creationId xmlns:a16="http://schemas.microsoft.com/office/drawing/2014/main" id="{C9B52C35-C3A4-8B62-5D3F-D9F238211DD6}"/>
                </a:ext>
              </a:extLst>
            </p:cNvPr>
            <p:cNvGrpSpPr/>
            <p:nvPr/>
          </p:nvGrpSpPr>
          <p:grpSpPr>
            <a:xfrm>
              <a:off x="6858000" y="1295400"/>
              <a:ext cx="571832" cy="2286000"/>
              <a:chOff x="6858000" y="1295400"/>
              <a:chExt cx="571832" cy="2286000"/>
            </a:xfrm>
          </p:grpSpPr>
          <p:cxnSp>
            <p:nvCxnSpPr>
              <p:cNvPr id="593931" name="Straight Arrow Connector 593930">
                <a:extLst>
                  <a:ext uri="{FF2B5EF4-FFF2-40B4-BE49-F238E27FC236}">
                    <a16:creationId xmlns:a16="http://schemas.microsoft.com/office/drawing/2014/main" id="{CF13D214-D49D-2A41-E16C-62074E655B24}"/>
                  </a:ext>
                </a:extLst>
              </p:cNvPr>
              <p:cNvCxnSpPr/>
              <p:nvPr/>
            </p:nvCxnSpPr>
            <p:spPr bwMode="auto">
              <a:xfrm>
                <a:off x="6858000" y="1295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2" name="Straight Arrow Connector 593931">
                <a:extLst>
                  <a:ext uri="{FF2B5EF4-FFF2-40B4-BE49-F238E27FC236}">
                    <a16:creationId xmlns:a16="http://schemas.microsoft.com/office/drawing/2014/main" id="{AE7819F6-9F9C-EC92-7DD7-8F936CF88652}"/>
                  </a:ext>
                </a:extLst>
              </p:cNvPr>
              <p:cNvCxnSpPr/>
              <p:nvPr/>
            </p:nvCxnSpPr>
            <p:spPr bwMode="auto">
              <a:xfrm>
                <a:off x="6858000" y="1447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3" name="Straight Arrow Connector 593932">
                <a:extLst>
                  <a:ext uri="{FF2B5EF4-FFF2-40B4-BE49-F238E27FC236}">
                    <a16:creationId xmlns:a16="http://schemas.microsoft.com/office/drawing/2014/main" id="{5E96FA35-E9AB-FC27-0785-04D4F3E44FA4}"/>
                  </a:ext>
                </a:extLst>
              </p:cNvPr>
              <p:cNvCxnSpPr/>
              <p:nvPr/>
            </p:nvCxnSpPr>
            <p:spPr bwMode="auto">
              <a:xfrm>
                <a:off x="6858000" y="1600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4" name="Straight Arrow Connector 593933">
                <a:extLst>
                  <a:ext uri="{FF2B5EF4-FFF2-40B4-BE49-F238E27FC236}">
                    <a16:creationId xmlns:a16="http://schemas.microsoft.com/office/drawing/2014/main" id="{91E48DA3-8379-372B-05F9-FEF2F2A0ED87}"/>
                  </a:ext>
                </a:extLst>
              </p:cNvPr>
              <p:cNvCxnSpPr/>
              <p:nvPr/>
            </p:nvCxnSpPr>
            <p:spPr bwMode="auto">
              <a:xfrm>
                <a:off x="6858000" y="1752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5" name="Straight Arrow Connector 593934">
                <a:extLst>
                  <a:ext uri="{FF2B5EF4-FFF2-40B4-BE49-F238E27FC236}">
                    <a16:creationId xmlns:a16="http://schemas.microsoft.com/office/drawing/2014/main" id="{C543989C-6D92-D3AE-4AD7-0C00874EE38E}"/>
                  </a:ext>
                </a:extLst>
              </p:cNvPr>
              <p:cNvCxnSpPr/>
              <p:nvPr/>
            </p:nvCxnSpPr>
            <p:spPr bwMode="auto">
              <a:xfrm>
                <a:off x="6858000" y="1905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6" name="Straight Arrow Connector 593935">
                <a:extLst>
                  <a:ext uri="{FF2B5EF4-FFF2-40B4-BE49-F238E27FC236}">
                    <a16:creationId xmlns:a16="http://schemas.microsoft.com/office/drawing/2014/main" id="{A5AD283D-C7B0-8E31-719E-29FC243455CE}"/>
                  </a:ext>
                </a:extLst>
              </p:cNvPr>
              <p:cNvCxnSpPr/>
              <p:nvPr/>
            </p:nvCxnSpPr>
            <p:spPr bwMode="auto">
              <a:xfrm>
                <a:off x="6858000" y="2057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7" name="Straight Arrow Connector 593936">
                <a:extLst>
                  <a:ext uri="{FF2B5EF4-FFF2-40B4-BE49-F238E27FC236}">
                    <a16:creationId xmlns:a16="http://schemas.microsoft.com/office/drawing/2014/main" id="{B9DB8693-19E9-4B0D-6C0A-FDF10D483ECB}"/>
                  </a:ext>
                </a:extLst>
              </p:cNvPr>
              <p:cNvCxnSpPr/>
              <p:nvPr/>
            </p:nvCxnSpPr>
            <p:spPr bwMode="auto">
              <a:xfrm>
                <a:off x="6858000" y="2209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8" name="Straight Arrow Connector 593937">
                <a:extLst>
                  <a:ext uri="{FF2B5EF4-FFF2-40B4-BE49-F238E27FC236}">
                    <a16:creationId xmlns:a16="http://schemas.microsoft.com/office/drawing/2014/main" id="{C8496A3C-4A90-81BE-6B6E-513009CC4CE6}"/>
                  </a:ext>
                </a:extLst>
              </p:cNvPr>
              <p:cNvCxnSpPr/>
              <p:nvPr/>
            </p:nvCxnSpPr>
            <p:spPr bwMode="auto">
              <a:xfrm>
                <a:off x="6858000" y="2362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9" name="Straight Arrow Connector 593938">
                <a:extLst>
                  <a:ext uri="{FF2B5EF4-FFF2-40B4-BE49-F238E27FC236}">
                    <a16:creationId xmlns:a16="http://schemas.microsoft.com/office/drawing/2014/main" id="{353B6C30-273D-4A4E-91FE-012390C11144}"/>
                  </a:ext>
                </a:extLst>
              </p:cNvPr>
              <p:cNvCxnSpPr/>
              <p:nvPr/>
            </p:nvCxnSpPr>
            <p:spPr bwMode="auto">
              <a:xfrm>
                <a:off x="6858000" y="2514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0" name="Straight Arrow Connector 593939">
                <a:extLst>
                  <a:ext uri="{FF2B5EF4-FFF2-40B4-BE49-F238E27FC236}">
                    <a16:creationId xmlns:a16="http://schemas.microsoft.com/office/drawing/2014/main" id="{944C2640-EB4C-5416-0A83-3304BA8C7B3E}"/>
                  </a:ext>
                </a:extLst>
              </p:cNvPr>
              <p:cNvCxnSpPr/>
              <p:nvPr/>
            </p:nvCxnSpPr>
            <p:spPr bwMode="auto">
              <a:xfrm>
                <a:off x="6858000" y="2667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1" name="Straight Arrow Connector 593940">
                <a:extLst>
                  <a:ext uri="{FF2B5EF4-FFF2-40B4-BE49-F238E27FC236}">
                    <a16:creationId xmlns:a16="http://schemas.microsoft.com/office/drawing/2014/main" id="{9D1F192B-0ADD-CB69-6FEA-4D1539DDE6B0}"/>
                  </a:ext>
                </a:extLst>
              </p:cNvPr>
              <p:cNvCxnSpPr/>
              <p:nvPr/>
            </p:nvCxnSpPr>
            <p:spPr bwMode="auto">
              <a:xfrm>
                <a:off x="6858000" y="2819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2" name="Straight Arrow Connector 593941">
                <a:extLst>
                  <a:ext uri="{FF2B5EF4-FFF2-40B4-BE49-F238E27FC236}">
                    <a16:creationId xmlns:a16="http://schemas.microsoft.com/office/drawing/2014/main" id="{98EAD0A6-83D8-BBB3-3CE5-F2FAAF62F1AC}"/>
                  </a:ext>
                </a:extLst>
              </p:cNvPr>
              <p:cNvCxnSpPr/>
              <p:nvPr/>
            </p:nvCxnSpPr>
            <p:spPr bwMode="auto">
              <a:xfrm>
                <a:off x="6858000" y="2971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3" name="Straight Arrow Connector 593942">
                <a:extLst>
                  <a:ext uri="{FF2B5EF4-FFF2-40B4-BE49-F238E27FC236}">
                    <a16:creationId xmlns:a16="http://schemas.microsoft.com/office/drawing/2014/main" id="{CD4BCB94-ABCB-92A4-C885-B7A8A2C8B060}"/>
                  </a:ext>
                </a:extLst>
              </p:cNvPr>
              <p:cNvCxnSpPr/>
              <p:nvPr/>
            </p:nvCxnSpPr>
            <p:spPr bwMode="auto">
              <a:xfrm>
                <a:off x="6858000" y="3124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4" name="Straight Arrow Connector 593943">
                <a:extLst>
                  <a:ext uri="{FF2B5EF4-FFF2-40B4-BE49-F238E27FC236}">
                    <a16:creationId xmlns:a16="http://schemas.microsoft.com/office/drawing/2014/main" id="{6F3A9489-F1D2-42DC-FF05-37FCD393EA19}"/>
                  </a:ext>
                </a:extLst>
              </p:cNvPr>
              <p:cNvCxnSpPr/>
              <p:nvPr/>
            </p:nvCxnSpPr>
            <p:spPr bwMode="auto">
              <a:xfrm>
                <a:off x="6858000" y="3276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5" name="Straight Arrow Connector 593944">
                <a:extLst>
                  <a:ext uri="{FF2B5EF4-FFF2-40B4-BE49-F238E27FC236}">
                    <a16:creationId xmlns:a16="http://schemas.microsoft.com/office/drawing/2014/main" id="{83A8ADE3-EADB-85B2-2867-8F1472A7D0BD}"/>
                  </a:ext>
                </a:extLst>
              </p:cNvPr>
              <p:cNvCxnSpPr/>
              <p:nvPr/>
            </p:nvCxnSpPr>
            <p:spPr bwMode="auto">
              <a:xfrm>
                <a:off x="6858000" y="3429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6" name="Straight Arrow Connector 593945">
                <a:extLst>
                  <a:ext uri="{FF2B5EF4-FFF2-40B4-BE49-F238E27FC236}">
                    <a16:creationId xmlns:a16="http://schemas.microsoft.com/office/drawing/2014/main" id="{259FB722-9630-06AB-4CA2-59315207D9B4}"/>
                  </a:ext>
                </a:extLst>
              </p:cNvPr>
              <p:cNvCxnSpPr/>
              <p:nvPr/>
            </p:nvCxnSpPr>
            <p:spPr bwMode="auto">
              <a:xfrm>
                <a:off x="6858000" y="3581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3948" name="TextBox 593947">
                  <a:extLst>
                    <a:ext uri="{FF2B5EF4-FFF2-40B4-BE49-F238E27FC236}">
                      <a16:creationId xmlns:a16="http://schemas.microsoft.com/office/drawing/2014/main" id="{74E65155-4C88-84AA-CC30-D97343CBC97F}"/>
                    </a:ext>
                  </a:extLst>
                </p:cNvPr>
                <p:cNvSpPr txBox="1"/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93948" name="TextBox 593947">
                  <a:extLst>
                    <a:ext uri="{FF2B5EF4-FFF2-40B4-BE49-F238E27FC236}">
                      <a16:creationId xmlns:a16="http://schemas.microsoft.com/office/drawing/2014/main" id="{74E65155-4C88-84AA-CC30-D97343CBC9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5714" r="-2857" b="-2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9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93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4" grpId="0"/>
      <p:bldP spid="593920" grpId="0"/>
      <p:bldP spid="593927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7246</TotalTime>
  <Words>1241</Words>
  <Application>Microsoft Office PowerPoint</Application>
  <PresentationFormat>On-screen Show (4:3)</PresentationFormat>
  <Paragraphs>153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SimSun</vt:lpstr>
      <vt:lpstr>Brush Script Std</vt:lpstr>
      <vt:lpstr>Calibri</vt:lpstr>
      <vt:lpstr>Cambria Math</vt:lpstr>
      <vt:lpstr>CommercialScript BT</vt:lpstr>
      <vt:lpstr>Symbol</vt:lpstr>
      <vt:lpstr>Tempus Sans ITC</vt:lpstr>
      <vt:lpstr>Times New Roman</vt:lpstr>
      <vt:lpstr>TimesTen-Roman</vt:lpstr>
      <vt:lpstr>Blank Presentation</vt:lpstr>
      <vt:lpstr>Equation</vt:lpstr>
      <vt:lpstr>Natural Convection on A Vertical Plate with Constant Heat Flux</vt:lpstr>
      <vt:lpstr>अतर् बहिश्च तत् सर्वम् व्याप्य    प्राकृतिक संवहन </vt:lpstr>
      <vt:lpstr>Natural Convection on A VFP : Constant Heat Flux</vt:lpstr>
      <vt:lpstr>Natural Convection : Constant Heat Flux</vt:lpstr>
      <vt:lpstr>Governing ODEs Natural Convection on Vertical Plate with Constant Heat Flux</vt:lpstr>
      <vt:lpstr>Natural Convection : Constant Heat Flux</vt:lpstr>
      <vt:lpstr>Impact and Extensions</vt:lpstr>
      <vt:lpstr> Natural Convection on A Vertical Flat Plate </vt:lpstr>
      <vt:lpstr>Similarity Solutions to Natural Convections Systems are Tough!</vt:lpstr>
      <vt:lpstr>Integral Analysis for Natural Convection </vt:lpstr>
      <vt:lpstr>Integral Analysis for Forced  Convection </vt:lpstr>
      <vt:lpstr>Integral Analysis for Natural Convection </vt:lpstr>
      <vt:lpstr>Integral Analysis for Natural Convection </vt:lpstr>
      <vt:lpstr>Integral Analysis of Energy Equation</vt:lpstr>
      <vt:lpstr>Integral Analysis of Energy Equation</vt:lpstr>
      <vt:lpstr>Integral Analysis for Natural Convection </vt:lpstr>
      <vt:lpstr>Integral Analysis for Natural Convection </vt:lpstr>
      <vt:lpstr>Integral Analysis for Natural Convection </vt:lpstr>
      <vt:lpstr>Integral Analysis for Natural Convection </vt:lpstr>
      <vt:lpstr>Integrodifferential Equations for Natural Convection : Isothermal Wall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641</cp:revision>
  <cp:lastPrinted>2002-07-26T02:11:33Z</cp:lastPrinted>
  <dcterms:created xsi:type="dcterms:W3CDTF">2002-07-26T01:39:54Z</dcterms:created>
  <dcterms:modified xsi:type="dcterms:W3CDTF">2026-02-19T09:53:14Z</dcterms:modified>
</cp:coreProperties>
</file>