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1"/>
  </p:notesMasterIdLst>
  <p:sldIdLst>
    <p:sldId id="1286" r:id="rId2"/>
    <p:sldId id="1499" r:id="rId3"/>
    <p:sldId id="1156" r:id="rId4"/>
    <p:sldId id="1457" r:id="rId5"/>
    <p:sldId id="1496" r:id="rId6"/>
    <p:sldId id="1509" r:id="rId7"/>
    <p:sldId id="1497" r:id="rId8"/>
    <p:sldId id="299" r:id="rId9"/>
    <p:sldId id="308" r:id="rId10"/>
    <p:sldId id="302" r:id="rId11"/>
    <p:sldId id="303" r:id="rId12"/>
    <p:sldId id="305" r:id="rId13"/>
    <p:sldId id="404" r:id="rId14"/>
    <p:sldId id="1498" r:id="rId15"/>
    <p:sldId id="384" r:id="rId16"/>
    <p:sldId id="385" r:id="rId17"/>
    <p:sldId id="400" r:id="rId18"/>
    <p:sldId id="386" r:id="rId19"/>
    <p:sldId id="387" r:id="rId20"/>
    <p:sldId id="388" r:id="rId21"/>
    <p:sldId id="389" r:id="rId22"/>
    <p:sldId id="392" r:id="rId23"/>
    <p:sldId id="1133" r:id="rId24"/>
    <p:sldId id="1454" r:id="rId25"/>
    <p:sldId id="1134" r:id="rId26"/>
    <p:sldId id="1135" r:id="rId27"/>
    <p:sldId id="1143" r:id="rId28"/>
    <p:sldId id="1137" r:id="rId29"/>
    <p:sldId id="1136" r:id="rId30"/>
    <p:sldId id="1144" r:id="rId31"/>
    <p:sldId id="1138" r:id="rId32"/>
    <p:sldId id="1139" r:id="rId33"/>
    <p:sldId id="1140" r:id="rId34"/>
    <p:sldId id="1141" r:id="rId35"/>
    <p:sldId id="1142" r:id="rId36"/>
    <p:sldId id="1145" r:id="rId37"/>
    <p:sldId id="1146" r:id="rId38"/>
    <p:sldId id="1175" r:id="rId39"/>
    <p:sldId id="314" r:id="rId40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FF9900"/>
    <a:srgbClr val="FF66FF"/>
    <a:srgbClr val="FF33CC"/>
    <a:srgbClr val="000099"/>
    <a:srgbClr val="FF00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8235" autoAdjust="0"/>
    <p:restoredTop sz="93969" autoAdjust="0"/>
  </p:normalViewPr>
  <p:slideViewPr>
    <p:cSldViewPr>
      <p:cViewPr varScale="1">
        <p:scale>
          <a:sx n="74" d="100"/>
          <a:sy n="74" d="100"/>
        </p:scale>
        <p:origin x="9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08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18T02:37:24.67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14 17 6566,'0'0'2146,"-13"-16"-8039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8T02:37:43.4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2203 17898 126 0,'0'0'72'0,"-11"4"-25"15,11-4-26-15,0 0-13 16,0 0-16-16,0 0-26 15,24-6-36-15,-24 6-8 16,24-11 0-16,-19-6 73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5T02:34:44.7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15843 15626 342 0,'11'-12'117'16,"-11"12"1"-16,0 0-101 16,2-14 1-16,-2 14-3 15,0 0-1-15,0 0-8 16,0 0-15-16,0 0-51 16,0 0-58-16,0 0-1 15,13-6-5-15,-13 6-2 16,0 0 36-16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9T02:20:06.6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20204 14884 367 0,'0'-13'112'15,"0"13"1"-15,-4-14-109 16,4 14 2-16,0 0-1 0,0 0-1 15,0 0-1-15,0 0-7 16,0 0-27-16,0 0-77 16,0 0-4-16,0 0-4 15,0 0-3-15,7 14-4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4-02-01T02:24:55.33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2-01T02:25:00.069"/>
    </inkml:context>
  </inkml:definitions>
  <inkml:trace contextRef="#ctx0" brushRef="#br0">9029 14709 0</inkml:trace>
  <inkml:trace contextRef="#ctx1" brushRef="#br0">19742 15462 357 0,'-10'-11'106'16,"2"-1"-3"-16,3 0-108 15,5 12-7-15,0 0-5 16,0 0 3-16,12 2 0 0,-12-2-9 16,18 11-33-16,-7-5-41 15,4 6 2-15,-3-7-1 16,0-1-4-16,-12-4 64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2/19/2026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customXml" Target="../ink/ink5.xml"/><Relationship Id="rId18" Type="http://schemas.openxmlformats.org/officeDocument/2006/relationships/image" Target="../media/image2.jpeg"/><Relationship Id="rId7" Type="http://schemas.openxmlformats.org/officeDocument/2006/relationships/customXml" Target="../ink/ink2.xml"/><Relationship Id="rId12" Type="http://schemas.openxmlformats.org/officeDocument/2006/relationships/image" Target="../media/image510.png"/><Relationship Id="rId17" Type="http://schemas.openxmlformats.org/officeDocument/2006/relationships/image" Target="../media/image1.png"/><Relationship Id="rId2" Type="http://schemas.openxmlformats.org/officeDocument/2006/relationships/customXml" Target="../ink/ink1.xml"/><Relationship Id="rId16" Type="http://schemas.openxmlformats.org/officeDocument/2006/relationships/image" Target="../media/image7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1.png"/><Relationship Id="rId11" Type="http://schemas.openxmlformats.org/officeDocument/2006/relationships/customXml" Target="../ink/ink4.xml"/><Relationship Id="rId15" Type="http://schemas.openxmlformats.org/officeDocument/2006/relationships/customXml" Target="../ink/ink6.xml"/><Relationship Id="rId10" Type="http://schemas.openxmlformats.org/officeDocument/2006/relationships/image" Target="../media/image410.png"/><Relationship Id="rId9" Type="http://schemas.openxmlformats.org/officeDocument/2006/relationships/customXml" Target="../ink/ink3.xml"/><Relationship Id="rId14" Type="http://schemas.openxmlformats.org/officeDocument/2006/relationships/image" Target="../media/image6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NUL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2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4.jpeg"/><Relationship Id="rId7" Type="http://schemas.openxmlformats.org/officeDocument/2006/relationships/image" Target="../media/image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NUL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NUL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NUL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11" Type="http://schemas.openxmlformats.org/officeDocument/2006/relationships/image" Target="NULL"/><Relationship Id="rId5" Type="http://schemas.openxmlformats.org/officeDocument/2006/relationships/image" Target="../media/image3.png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NULL"/><Relationship Id="rId7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.png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../media/image32.jpeg"/><Relationship Id="rId9" Type="http://schemas.openxmlformats.org/officeDocument/2006/relationships/image" Target="NUL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.png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../media/image32.jpeg"/><Relationship Id="rId9" Type="http://schemas.openxmlformats.org/officeDocument/2006/relationships/image" Target="NUL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2.jpeg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2.jpeg"/><Relationship Id="rId12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37.png"/><Relationship Id="rId7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66700"/>
            <a:ext cx="8610600" cy="952609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b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Natural Convection HT 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on A Flat Plate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b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5596724"/>
            <a:ext cx="8610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sz="3600" b="1" dirty="0">
                <a:solidFill>
                  <a:schemeClr val="accent2"/>
                </a:solidFill>
                <a:latin typeface="Curlz MT" panose="04040404050702020202" pitchFamily="82" charset="0"/>
              </a:rPr>
              <a:t> Cooling/Heating with Zero Operating Cost….</a:t>
            </a:r>
            <a:endParaRPr lang="en-US" altLang="en-US" sz="3600" b="1" dirty="0">
              <a:solidFill>
                <a:schemeClr val="accent2"/>
              </a:solidFill>
              <a:latin typeface="Curlz MT" panose="04040404050702020202" pitchFamily="8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4A87BB-C289-AF1F-69E8-E3EF5B8D339C}"/>
                  </a:ext>
                </a:extLst>
              </p14:cNvPr>
              <p14:cNvContentPartPr/>
              <p14:nvPr/>
            </p14:nvContentPartPr>
            <p14:xfrm>
              <a:off x="9762929" y="5516238"/>
              <a:ext cx="5040" cy="6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4A87BB-C289-AF1F-69E8-E3EF5B8D339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56809" y="5510118"/>
                <a:ext cx="17280" cy="1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EE0578E-A0E8-3523-0537-D5ABF89088AB}"/>
                  </a:ext>
                </a:extLst>
              </p14:cNvPr>
              <p14:cNvContentPartPr/>
              <p14:nvPr/>
            </p14:nvContentPartPr>
            <p14:xfrm>
              <a:off x="789120" y="6432480"/>
              <a:ext cx="19440" cy="12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EE0578E-A0E8-3523-0537-D5ABF89088A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79760" y="6423120"/>
                <a:ext cx="38160" cy="3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2EFFC4F-4EE6-B4AD-47B2-5DE693905345}"/>
                  </a:ext>
                </a:extLst>
              </p14:cNvPr>
              <p14:cNvContentPartPr/>
              <p14:nvPr/>
            </p14:nvContentPartPr>
            <p14:xfrm>
              <a:off x="5703480" y="5613840"/>
              <a:ext cx="9720" cy="118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2EFFC4F-4EE6-B4AD-47B2-5DE69390534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94120" y="5604480"/>
                <a:ext cx="28440" cy="3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19ADC33-4734-8BD1-9135-6A89C8E61C18}"/>
                  </a:ext>
                </a:extLst>
              </p14:cNvPr>
              <p14:cNvContentPartPr/>
              <p14:nvPr/>
            </p14:nvContentPartPr>
            <p14:xfrm>
              <a:off x="7272000" y="5348520"/>
              <a:ext cx="2880" cy="100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19ADC33-4734-8BD1-9135-6A89C8E61C1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262640" y="5339160"/>
                <a:ext cx="21600" cy="2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18C7EA6-F9B7-36A4-E26B-6EB33366CBA1}"/>
                  </a:ext>
                </a:extLst>
              </p14:cNvPr>
              <p14:cNvContentPartPr/>
              <p14:nvPr/>
            </p14:nvContentPartPr>
            <p14:xfrm>
              <a:off x="3250440" y="5295240"/>
              <a:ext cx="3877560" cy="2732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18C7EA6-F9B7-36A4-E26B-6EB33366CBA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241080" y="5285880"/>
                <a:ext cx="3896280" cy="29196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Rectangle 3">
            <a:extLst>
              <a:ext uri="{FF2B5EF4-FFF2-40B4-BE49-F238E27FC236}">
                <a16:creationId xmlns:a16="http://schemas.microsoft.com/office/drawing/2014/main" id="{351C84D3-B2C7-12F6-01B9-2D227F5FA89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87570" y="3503438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1A49E3C3-62BC-F33D-3A6A-8CE68401B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268" y="1309391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F11584A-679C-DFB2-2695-62EA3DF9F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89" y="1368017"/>
            <a:ext cx="7675233" cy="4154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800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8CA60-4D75-744A-B882-8076C5DD0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8">
            <a:extLst>
              <a:ext uri="{FF2B5EF4-FFF2-40B4-BE49-F238E27FC236}">
                <a16:creationId xmlns:a16="http://schemas.microsoft.com/office/drawing/2014/main" id="{7BF74ACA-1403-6C56-D940-A66AA11F8457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47C64784-011F-66A0-0C3F-5FF048E98C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621EDD1A-9D8E-E348-9EB2-D620D18CD9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6217EA93-1AD1-F0D5-ADF4-94D93A8D94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4D9DC301-FBB1-C0C1-265D-B89A940874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94C6216D-37C7-E478-0281-BEDFB72111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83E77458-57AA-0B2F-1490-B94F0F5546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2122990F-A4A7-E296-CD9E-903C81E809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EDBA49C6-F3A4-6988-EE28-E4F18D3511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80382AD0-C771-B723-B94D-4472C3F649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C28FD12A-D83C-CB87-C226-16C5F64668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2209EA07-6E33-A932-4EAB-923867BAE7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75B0006B-C054-4F8C-03A1-541120EF3A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D882459F-05DF-06B8-89F2-B3316F13C5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0443E58B-7A90-76B7-61F0-5124612745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AC6C6632-034A-F5D8-20A8-0A73019419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4EE082C-D9C0-5A8E-F938-C69111D167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5007B45-172C-36A4-2514-903D7F4BC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/>
          <a:lstStyle/>
          <a:p>
            <a:r>
              <a:rPr lang="en-US" sz="2800" dirty="0"/>
              <a:t>Sustainable Convection Systems </a:t>
            </a:r>
            <a:br>
              <a:rPr lang="en-US" sz="2800" dirty="0"/>
            </a:br>
            <a:r>
              <a:rPr lang="en-US" sz="2800" dirty="0"/>
              <a:t>Basic Needs to Exotic Needs.</a:t>
            </a:r>
          </a:p>
        </p:txBody>
      </p:sp>
      <p:pic>
        <p:nvPicPr>
          <p:cNvPr id="23" name="Content Placeholder 20">
            <a:extLst>
              <a:ext uri="{FF2B5EF4-FFF2-40B4-BE49-F238E27FC236}">
                <a16:creationId xmlns:a16="http://schemas.microsoft.com/office/drawing/2014/main" id="{BEFF3CC1-CF81-6F5C-F10A-E1B56C6720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76464" y="1672941"/>
            <a:ext cx="3502085" cy="4114800"/>
          </a:xfr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D197BAE-FA03-9E65-3A5F-E9CA26EA58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397" t="25390" r="31546" b="12595"/>
          <a:stretch/>
        </p:blipFill>
        <p:spPr>
          <a:xfrm>
            <a:off x="565451" y="1543341"/>
            <a:ext cx="3870430" cy="384934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EF584DF-E079-2DAF-D3E8-755A5C5174DA}"/>
              </a:ext>
            </a:extLst>
          </p:cNvPr>
          <p:cNvSpPr/>
          <p:nvPr/>
        </p:nvSpPr>
        <p:spPr>
          <a:xfrm>
            <a:off x="565451" y="5545285"/>
            <a:ext cx="3870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A Solar Dryer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064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715E2-DBD4-EB3B-BCC1-3DDD7BC04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7772400" cy="1143000"/>
          </a:xfrm>
        </p:spPr>
        <p:txBody>
          <a:bodyPr/>
          <a:lstStyle/>
          <a:p>
            <a:r>
              <a:rPr lang="en-US" sz="2800" dirty="0"/>
              <a:t>Solar Radiation Drive Natural Convection</a:t>
            </a:r>
            <a:endParaRPr lang="en-IN" sz="2800" dirty="0"/>
          </a:p>
        </p:txBody>
      </p:sp>
      <p:pic>
        <p:nvPicPr>
          <p:cNvPr id="1026" name="Picture 2" descr="Heat flux through the wall surface. Heat conduction = Solar radiation -Natural convection -Long wave radiation">
            <a:extLst>
              <a:ext uri="{FF2B5EF4-FFF2-40B4-BE49-F238E27FC236}">
                <a16:creationId xmlns:a16="http://schemas.microsoft.com/office/drawing/2014/main" id="{EA8C83EC-2002-F1A2-2A68-B04ABB59BDC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8550075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AC3C9528-217F-C108-8F6C-208631BAD0C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CC14633E-6C23-9899-1D29-3ABB67F7DC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7DE98813-21C6-EDAD-4009-1D75379784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D15DA776-85C9-B43E-3F8D-9598B0FFAB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7863ABB8-2C20-F3CF-2AEB-5D90518214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7123BAED-3225-7FB3-EBBB-DAF6BAC336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09934138-F2CB-1692-1801-AB237F975C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8D96D065-56EF-47DB-F3F9-DE977C213C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F1F109C8-37E2-CDBC-98B5-EF40EB03F7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FB02E16-F221-87A3-8CD9-FE13197F8A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1A771D4-1135-77CE-2E16-2C71A63DDC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CC4F8C68-D628-A172-CACE-7B048781C9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BC173DCB-6837-A7C8-0AAB-7D04D9D53E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C5154BE9-F69A-2BF0-3865-D717F4A3EB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F8B7A99D-B6FA-8090-2D96-7C7460FAB0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AB21574-6EB2-492C-A08B-FD81F314F7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CD9431D-FACB-9E59-4345-ED76CAC3AC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B2C97C3C-2744-AC8F-FFB7-73ECBA374E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6226" y="3024647"/>
            <a:ext cx="1744673" cy="2766553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18F7D28D-6CA0-8BD5-BCD8-9A4622C5AFCE}"/>
              </a:ext>
            </a:extLst>
          </p:cNvPr>
          <p:cNvGrpSpPr/>
          <p:nvPr/>
        </p:nvGrpSpPr>
        <p:grpSpPr>
          <a:xfrm>
            <a:off x="6509788" y="3142884"/>
            <a:ext cx="920044" cy="2286000"/>
            <a:chOff x="6509788" y="1295400"/>
            <a:chExt cx="920044" cy="228600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DAB7BAA-8576-2004-DDD4-46E6971835E4}"/>
                </a:ext>
              </a:extLst>
            </p:cNvPr>
            <p:cNvGrpSpPr/>
            <p:nvPr/>
          </p:nvGrpSpPr>
          <p:grpSpPr>
            <a:xfrm>
              <a:off x="6858000" y="1295400"/>
              <a:ext cx="571832" cy="2286000"/>
              <a:chOff x="6858000" y="1295400"/>
              <a:chExt cx="571832" cy="2286000"/>
            </a:xfrm>
          </p:grpSpPr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2AD0CE4C-25CE-6CD6-945D-866924693B76}"/>
                  </a:ext>
                </a:extLst>
              </p:cNvPr>
              <p:cNvCxnSpPr/>
              <p:nvPr/>
            </p:nvCxnSpPr>
            <p:spPr bwMode="auto">
              <a:xfrm>
                <a:off x="6858000" y="12954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8FB88A81-91BA-4307-17FE-4033B852E317}"/>
                  </a:ext>
                </a:extLst>
              </p:cNvPr>
              <p:cNvCxnSpPr/>
              <p:nvPr/>
            </p:nvCxnSpPr>
            <p:spPr bwMode="auto">
              <a:xfrm>
                <a:off x="6858000" y="14478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303E8B0A-A1D1-91B0-58A8-802A48CD71BA}"/>
                  </a:ext>
                </a:extLst>
              </p:cNvPr>
              <p:cNvCxnSpPr/>
              <p:nvPr/>
            </p:nvCxnSpPr>
            <p:spPr bwMode="auto">
              <a:xfrm>
                <a:off x="6858000" y="16002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B3029359-8905-24EB-0D6A-4927C66EDD8F}"/>
                  </a:ext>
                </a:extLst>
              </p:cNvPr>
              <p:cNvCxnSpPr/>
              <p:nvPr/>
            </p:nvCxnSpPr>
            <p:spPr bwMode="auto">
              <a:xfrm>
                <a:off x="6858000" y="17526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89EB0544-8430-FBB3-103D-FCA7E895ECD1}"/>
                  </a:ext>
                </a:extLst>
              </p:cNvPr>
              <p:cNvCxnSpPr/>
              <p:nvPr/>
            </p:nvCxnSpPr>
            <p:spPr bwMode="auto">
              <a:xfrm>
                <a:off x="6858000" y="19050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646F486C-9619-D235-C322-8C86DD2C0E19}"/>
                  </a:ext>
                </a:extLst>
              </p:cNvPr>
              <p:cNvCxnSpPr/>
              <p:nvPr/>
            </p:nvCxnSpPr>
            <p:spPr bwMode="auto">
              <a:xfrm>
                <a:off x="6858000" y="20574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AF400C05-06BA-B446-74D4-49EDE5998692}"/>
                  </a:ext>
                </a:extLst>
              </p:cNvPr>
              <p:cNvCxnSpPr/>
              <p:nvPr/>
            </p:nvCxnSpPr>
            <p:spPr bwMode="auto">
              <a:xfrm>
                <a:off x="6858000" y="22098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024" name="Straight Arrow Connector 1023">
                <a:extLst>
                  <a:ext uri="{FF2B5EF4-FFF2-40B4-BE49-F238E27FC236}">
                    <a16:creationId xmlns:a16="http://schemas.microsoft.com/office/drawing/2014/main" id="{9FBEAE7A-23DC-8023-92F6-8BECB586761D}"/>
                  </a:ext>
                </a:extLst>
              </p:cNvPr>
              <p:cNvCxnSpPr/>
              <p:nvPr/>
            </p:nvCxnSpPr>
            <p:spPr bwMode="auto">
              <a:xfrm>
                <a:off x="6858000" y="23622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025" name="Straight Arrow Connector 1024">
                <a:extLst>
                  <a:ext uri="{FF2B5EF4-FFF2-40B4-BE49-F238E27FC236}">
                    <a16:creationId xmlns:a16="http://schemas.microsoft.com/office/drawing/2014/main" id="{77ED5AD3-B2A5-F2A4-5F00-04B630995E6C}"/>
                  </a:ext>
                </a:extLst>
              </p:cNvPr>
              <p:cNvCxnSpPr/>
              <p:nvPr/>
            </p:nvCxnSpPr>
            <p:spPr bwMode="auto">
              <a:xfrm>
                <a:off x="6858000" y="25146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027" name="Straight Arrow Connector 1026">
                <a:extLst>
                  <a:ext uri="{FF2B5EF4-FFF2-40B4-BE49-F238E27FC236}">
                    <a16:creationId xmlns:a16="http://schemas.microsoft.com/office/drawing/2014/main" id="{EFFBF9B3-F907-5201-3736-EED1E768099E}"/>
                  </a:ext>
                </a:extLst>
              </p:cNvPr>
              <p:cNvCxnSpPr/>
              <p:nvPr/>
            </p:nvCxnSpPr>
            <p:spPr bwMode="auto">
              <a:xfrm>
                <a:off x="6858000" y="26670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028" name="Straight Arrow Connector 1027">
                <a:extLst>
                  <a:ext uri="{FF2B5EF4-FFF2-40B4-BE49-F238E27FC236}">
                    <a16:creationId xmlns:a16="http://schemas.microsoft.com/office/drawing/2014/main" id="{B12B49AF-046D-29FE-53E2-513882C34698}"/>
                  </a:ext>
                </a:extLst>
              </p:cNvPr>
              <p:cNvCxnSpPr/>
              <p:nvPr/>
            </p:nvCxnSpPr>
            <p:spPr bwMode="auto">
              <a:xfrm>
                <a:off x="6858000" y="28194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029" name="Straight Arrow Connector 1028">
                <a:extLst>
                  <a:ext uri="{FF2B5EF4-FFF2-40B4-BE49-F238E27FC236}">
                    <a16:creationId xmlns:a16="http://schemas.microsoft.com/office/drawing/2014/main" id="{0B4DD92A-B0EB-4D3E-F3C5-CCC30A64883A}"/>
                  </a:ext>
                </a:extLst>
              </p:cNvPr>
              <p:cNvCxnSpPr/>
              <p:nvPr/>
            </p:nvCxnSpPr>
            <p:spPr bwMode="auto">
              <a:xfrm>
                <a:off x="6858000" y="29718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030" name="Straight Arrow Connector 1029">
                <a:extLst>
                  <a:ext uri="{FF2B5EF4-FFF2-40B4-BE49-F238E27FC236}">
                    <a16:creationId xmlns:a16="http://schemas.microsoft.com/office/drawing/2014/main" id="{ECB7B0BF-9AA2-DF4A-CC3D-72092C14C4DF}"/>
                  </a:ext>
                </a:extLst>
              </p:cNvPr>
              <p:cNvCxnSpPr/>
              <p:nvPr/>
            </p:nvCxnSpPr>
            <p:spPr bwMode="auto">
              <a:xfrm>
                <a:off x="6858000" y="31242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031" name="Straight Arrow Connector 1030">
                <a:extLst>
                  <a:ext uri="{FF2B5EF4-FFF2-40B4-BE49-F238E27FC236}">
                    <a16:creationId xmlns:a16="http://schemas.microsoft.com/office/drawing/2014/main" id="{A6BF11CA-145F-79AD-B421-5107F61AA0E5}"/>
                  </a:ext>
                </a:extLst>
              </p:cNvPr>
              <p:cNvCxnSpPr/>
              <p:nvPr/>
            </p:nvCxnSpPr>
            <p:spPr bwMode="auto">
              <a:xfrm>
                <a:off x="6858000" y="32766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032" name="Straight Arrow Connector 1031">
                <a:extLst>
                  <a:ext uri="{FF2B5EF4-FFF2-40B4-BE49-F238E27FC236}">
                    <a16:creationId xmlns:a16="http://schemas.microsoft.com/office/drawing/2014/main" id="{C1F01BD0-73F8-7D40-ED61-8A4E85D83B9E}"/>
                  </a:ext>
                </a:extLst>
              </p:cNvPr>
              <p:cNvCxnSpPr/>
              <p:nvPr/>
            </p:nvCxnSpPr>
            <p:spPr bwMode="auto">
              <a:xfrm>
                <a:off x="6858000" y="34290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1033" name="Straight Arrow Connector 1032">
                <a:extLst>
                  <a:ext uri="{FF2B5EF4-FFF2-40B4-BE49-F238E27FC236}">
                    <a16:creationId xmlns:a16="http://schemas.microsoft.com/office/drawing/2014/main" id="{F782EE8B-C9C3-CD32-B193-657D9B8D75EB}"/>
                  </a:ext>
                </a:extLst>
              </p:cNvPr>
              <p:cNvCxnSpPr/>
              <p:nvPr/>
            </p:nvCxnSpPr>
            <p:spPr bwMode="auto">
              <a:xfrm>
                <a:off x="6858000" y="3581400"/>
                <a:ext cx="571832" cy="0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F6A52959-CE93-9D12-B15C-2172C6E5A48E}"/>
                    </a:ext>
                  </a:extLst>
                </p:cNvPr>
                <p:cNvSpPr txBox="1"/>
                <p:nvPr/>
              </p:nvSpPr>
              <p:spPr>
                <a:xfrm>
                  <a:off x="6509788" y="2209800"/>
                  <a:ext cx="424412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IN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′′</m:t>
                            </m:r>
                          </m:sup>
                        </m:sSubSup>
                      </m:oMath>
                    </m:oMathPara>
                  </a14:m>
                  <a:endParaRPr lang="en-IN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593948" name="TextBox 593947">
                  <a:extLst>
                    <a:ext uri="{FF2B5EF4-FFF2-40B4-BE49-F238E27FC236}">
                      <a16:creationId xmlns:a16="http://schemas.microsoft.com/office/drawing/2014/main" id="{74E65155-4C88-84AA-CC30-D97343CBC9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09788" y="2209800"/>
                  <a:ext cx="424412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15714" r="-2857" b="-2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17245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9D51D-41EC-2435-77BB-6EAC0349F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03B6ED70-C6D9-2A2C-A047-FEBA55187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992" y="1371600"/>
            <a:ext cx="5430008" cy="43344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8497C5-C20A-45FB-4804-69214C7F7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11" y="381000"/>
            <a:ext cx="7772400" cy="533400"/>
          </a:xfrm>
        </p:spPr>
        <p:txBody>
          <a:bodyPr/>
          <a:lstStyle/>
          <a:p>
            <a:r>
              <a:rPr lang="en-US" sz="2800" dirty="0"/>
              <a:t>Hot Vertical Plate as A Heat Engine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54E20692-3423-2EC4-3804-71FA3BF83AC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582DCDB-2107-4C66-775B-97158FD266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AA882ADC-E904-3971-9BF6-4C93B2EC47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F180132C-8CD1-5C21-C337-160A7293DC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2AFB4061-7524-DCDA-1BE7-D8DFDEF893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0640992E-75EF-9072-3B86-FD2F15C2D2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585E7BBF-F104-5A85-B079-3E56C4B4C3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A72D28C9-BC10-90EA-8EFE-51D0D3320A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975049DC-23B4-559F-5375-AAF874A941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BC988B9-FEA6-8FED-BBDC-219F83A440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D98A76F6-14C4-D927-C89C-FCB749A9B3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47B0BC31-5272-4254-1E09-2ED1BDD5E3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87FEEFF-026E-C0A7-5891-01CCEF775D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DF93EF1C-BED3-6C5C-95E8-1F9D64953F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08EF22C9-9C54-794F-3410-1D1B7707E8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2918CA8-FCD5-5C86-4550-8E0FD99F8A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DB85870-0404-90ED-3305-AD4AD16C4C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CD6546B9-8519-7882-64EC-5526EDD01C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33400" y="1600200"/>
            <a:ext cx="1345391" cy="4114800"/>
          </a:xfr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CDF7C2B-CA31-DFE7-6AB3-1A444C5B93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7156" y="1133357"/>
            <a:ext cx="1209844" cy="84784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DB5940D-BEDB-9F39-B1DD-889F5D9B70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600" y="2590800"/>
            <a:ext cx="762106" cy="33342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F6FDE00-6B7E-5880-6FD3-6F31FC380E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6400" y="2209800"/>
            <a:ext cx="3839111" cy="315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20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7B9D401-F88E-3F2D-CE0C-0B32893F1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2400" y="76200"/>
            <a:ext cx="7772400" cy="1143000"/>
          </a:xfrm>
        </p:spPr>
        <p:txBody>
          <a:bodyPr/>
          <a:lstStyle/>
          <a:p>
            <a:r>
              <a:rPr lang="en-US" sz="2800" dirty="0"/>
              <a:t>Natural Convection in Electronic Devices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F5F220-77BA-DC27-7F95-5FB660934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142999"/>
            <a:ext cx="8610600" cy="5502275"/>
          </a:xfrm>
        </p:spPr>
        <p:txBody>
          <a:bodyPr/>
          <a:lstStyle/>
          <a:p>
            <a:r>
              <a:rPr lang="en-US" sz="2400" dirty="0"/>
              <a:t>Natural convection in vertical channels with asymmetric heating of this nature is found in communication equipment. </a:t>
            </a:r>
          </a:p>
          <a:p>
            <a:r>
              <a:rPr lang="en-US" sz="2400" dirty="0"/>
              <a:t>In such equipment, vertical circuit cards containing heat generating electronic devices are arrayed to form vertical channels and are cooled by free convection. </a:t>
            </a:r>
          </a:p>
          <a:p>
            <a:r>
              <a:rPr lang="en-US" sz="2400" dirty="0"/>
              <a:t>Natural or free convection occurs due to the change in density of the fluid caused by heating process. </a:t>
            </a:r>
          </a:p>
          <a:p>
            <a:r>
              <a:rPr lang="en-US" sz="2400" dirty="0"/>
              <a:t>In a gravity field, the fluid, which has a lower density, is lighter and therefore rises, creating a movement in the fluid which is called convection. </a:t>
            </a:r>
          </a:p>
          <a:p>
            <a:r>
              <a:rPr lang="en-US" sz="2400" dirty="0"/>
              <a:t>This movement permits the fluid to pick up heat and carry it away. 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accent2"/>
                </a:solidFill>
              </a:rPr>
              <a:t>The natural convection is A Sustainable method in electronics cooling.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F985A3B2-EB2C-B03F-68B7-5924B0F4CA5E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FB7B69D6-1C5F-EB32-1175-65E427A3E7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7975E3FD-3AE3-D35B-3170-5FF90F0009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2D0C61F4-6C0B-CB4F-6164-D44F13CF14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10BC1A2E-A8F7-DD30-0F86-39031AAF10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EF87E14B-9892-525F-7BC6-61AB4CE78E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66489B8E-DBA0-9142-483C-DE312B26EC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39672C0A-BC29-3209-6FB8-79D678DB1E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D4B6E62B-4873-3DF1-217B-E60A19428E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E8EBDA2A-5A50-2ACD-7D8E-B65AA546EA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4E70A9AC-2286-811E-3CF0-1E5BEC9FC9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E983127E-5DAC-602C-21FF-E169C0AEC0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D61B7DCB-E280-C016-498C-A0892FE4C4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63D542C8-78DA-0753-3413-EF588D1BEC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093C01DF-35A9-B405-06FC-FB941A1431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C54BF81A-6D76-0A7F-3407-94C5F17A0A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AF30F9F-9A8D-CC50-BF25-54315D7FC9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1260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64EE558-5B9F-F022-FC8B-EC84380E1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E4DC7948-75A3-2948-C303-D2E7792CB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923" y="2057400"/>
            <a:ext cx="1806533" cy="883371"/>
          </a:xfrm>
          <a:prstGeom prst="rect">
            <a:avLst/>
          </a:prstGeom>
        </p:spPr>
      </p:pic>
      <p:sp>
        <p:nvSpPr>
          <p:cNvPr id="596994" name="Rectangle 2">
            <a:extLst>
              <a:ext uri="{FF2B5EF4-FFF2-40B4-BE49-F238E27FC236}">
                <a16:creationId xmlns:a16="http://schemas.microsoft.com/office/drawing/2014/main" id="{F8C54CCF-090F-C446-19F8-C569FDF572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72482"/>
            <a:ext cx="6858000" cy="785864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Natural Convection from A Heated Vertical Plate: Creation of Boundary Layers</a:t>
            </a:r>
          </a:p>
        </p:txBody>
      </p:sp>
      <p:sp>
        <p:nvSpPr>
          <p:cNvPr id="596995" name="Rectangle 3">
            <a:extLst>
              <a:ext uri="{FF2B5EF4-FFF2-40B4-BE49-F238E27FC236}">
                <a16:creationId xmlns:a16="http://schemas.microsoft.com/office/drawing/2014/main" id="{BDED05A2-D43A-69CA-7004-55992836B2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610600" cy="106322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400" dirty="0">
                <a:ea typeface="SimSun" panose="02010600030101010101" pitchFamily="2" charset="-122"/>
              </a:rPr>
              <a:t>We focus on </a:t>
            </a:r>
            <a:r>
              <a:rPr lang="en-US" altLang="zh-CN" sz="2400" dirty="0">
                <a:solidFill>
                  <a:schemeClr val="accent2"/>
                </a:solidFill>
                <a:ea typeface="SimSun" panose="02010600030101010101" pitchFamily="2" charset="-122"/>
              </a:rPr>
              <a:t>free convection flows bounded by a vertical surface. </a:t>
            </a:r>
          </a:p>
          <a:p>
            <a:pPr>
              <a:lnSpc>
                <a:spcPct val="90000"/>
              </a:lnSpc>
            </a:pPr>
            <a:r>
              <a:rPr lang="en-US" altLang="zh-CN" sz="2400" dirty="0">
                <a:ea typeface="SimSun" panose="02010600030101010101" pitchFamily="2" charset="-122"/>
              </a:rPr>
              <a:t>The classic example is </a:t>
            </a:r>
          </a:p>
        </p:txBody>
      </p:sp>
      <p:sp>
        <p:nvSpPr>
          <p:cNvPr id="597014" name="Text Box 22">
            <a:extLst>
              <a:ext uri="{FF2B5EF4-FFF2-40B4-BE49-F238E27FC236}">
                <a16:creationId xmlns:a16="http://schemas.microsoft.com/office/drawing/2014/main" id="{47C86C39-AF52-E4C2-8DE2-AA7762E7B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7200" y="3409890"/>
            <a:ext cx="23368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000" b="0" dirty="0">
                <a:ea typeface="SimSun" panose="02010600030101010101" pitchFamily="2" charset="-122"/>
              </a:rPr>
              <a:t>Quiescent fluid</a:t>
            </a:r>
          </a:p>
          <a:p>
            <a:pPr algn="ctr">
              <a:spcBef>
                <a:spcPct val="50000"/>
              </a:spcBef>
            </a:pPr>
            <a:endParaRPr lang="en-US" altLang="zh-CN" sz="2000" b="0" dirty="0">
              <a:ea typeface="SimSun" panose="02010600030101010101" pitchFamily="2" charset="-12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11EEC69A-240E-877F-6FFE-4068204D2C26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D1AFF80-34FD-4A9E-1437-B28EB86474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C900938-7327-620E-D5BF-E1DC723ECF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680A3B7-173B-D6D2-FB15-E6EEA1D14C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348CCAE3-3DEA-A381-7B68-E3FDDD83BB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729E1F0-F67F-5C3A-A50D-8DEAA3E1F9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48867F49-222D-6876-C957-C1B86C69F5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105C0C80-FEF0-E2C6-D2E5-0E39311129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FAB8F65-D73E-7236-1F9F-D0A8B81A40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E7602E8-F6B1-E766-75C1-A0E5910D01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7ED4862C-F991-5C7A-6CAE-D820D1B9D3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C8E1A02-5F8B-16F9-1C4A-3AAC92DDE1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033B178-3F71-C887-42D5-AE1524FD8A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788A741-F946-7D63-5C15-C3B515B07A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6909E519-F604-0C59-BE91-A49754EA80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B49EB69-473A-FCAE-596C-A8033D2625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1C40AA9-258C-E1C0-7B40-F922283072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30991FD1-B44C-1A4A-50F9-1427709D9F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0" y="1676401"/>
            <a:ext cx="2336800" cy="507047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8E33E84-AA55-109D-FF84-C72EBACF5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1" y="3209778"/>
            <a:ext cx="1606268" cy="78544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6A1B588-7DBC-3354-A317-94CF9CD54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3962400"/>
            <a:ext cx="1346564" cy="65845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4CDC22C-AD7F-CA3F-CCEB-3106F7AAC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4648200"/>
            <a:ext cx="988730" cy="48347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0ADEADB-DC6A-2F02-9AF1-100D4072F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5181600"/>
            <a:ext cx="633316" cy="309683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EC7881A-AE99-A366-9619-25DDBEC586CB}"/>
              </a:ext>
            </a:extLst>
          </p:cNvPr>
          <p:cNvSpPr/>
          <p:nvPr/>
        </p:nvSpPr>
        <p:spPr bwMode="auto">
          <a:xfrm>
            <a:off x="4475018" y="1953491"/>
            <a:ext cx="1939637" cy="3796145"/>
          </a:xfrm>
          <a:custGeom>
            <a:avLst/>
            <a:gdLst>
              <a:gd name="connsiteX0" fmla="*/ 0 w 1939637"/>
              <a:gd name="connsiteY0" fmla="*/ 3796145 h 3796145"/>
              <a:gd name="connsiteX1" fmla="*/ 568037 w 1939637"/>
              <a:gd name="connsiteY1" fmla="*/ 3491345 h 3796145"/>
              <a:gd name="connsiteX2" fmla="*/ 1011382 w 1939637"/>
              <a:gd name="connsiteY2" fmla="*/ 3117273 h 3796145"/>
              <a:gd name="connsiteX3" fmla="*/ 1385455 w 1939637"/>
              <a:gd name="connsiteY3" fmla="*/ 2618509 h 3796145"/>
              <a:gd name="connsiteX4" fmla="*/ 1565564 w 1939637"/>
              <a:gd name="connsiteY4" fmla="*/ 1995054 h 3796145"/>
              <a:gd name="connsiteX5" fmla="*/ 1939637 w 1939637"/>
              <a:gd name="connsiteY5" fmla="*/ 0 h 3796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9637" h="3796145">
                <a:moveTo>
                  <a:pt x="0" y="3796145"/>
                </a:moveTo>
                <a:cubicBezTo>
                  <a:pt x="199736" y="3700317"/>
                  <a:pt x="399473" y="3604490"/>
                  <a:pt x="568037" y="3491345"/>
                </a:cubicBezTo>
                <a:cubicBezTo>
                  <a:pt x="736601" y="3378200"/>
                  <a:pt x="875146" y="3262746"/>
                  <a:pt x="1011382" y="3117273"/>
                </a:cubicBezTo>
                <a:cubicBezTo>
                  <a:pt x="1147618" y="2971800"/>
                  <a:pt x="1293091" y="2805545"/>
                  <a:pt x="1385455" y="2618509"/>
                </a:cubicBezTo>
                <a:cubicBezTo>
                  <a:pt x="1477819" y="2431472"/>
                  <a:pt x="1473200" y="2431472"/>
                  <a:pt x="1565564" y="1995054"/>
                </a:cubicBezTo>
                <a:cubicBezTo>
                  <a:pt x="1657928" y="1558636"/>
                  <a:pt x="1798782" y="779318"/>
                  <a:pt x="1939637" y="0"/>
                </a:cubicBezTo>
              </a:path>
            </a:pathLst>
          </a:custGeom>
          <a:noFill/>
          <a:ln w="381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F9966B2F-2A55-FE3C-3FCC-A8D32A37AE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8944" y="2175947"/>
            <a:ext cx="1574456" cy="734746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4FC49E4-F777-3459-4BE7-1B033FDF78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6531" y="3352800"/>
            <a:ext cx="1250669" cy="583646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B4F025A-0393-0234-9B6A-A85FB516CE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8955" y="4191000"/>
            <a:ext cx="979714" cy="457200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596992" name="Picture 596991">
            <a:extLst>
              <a:ext uri="{FF2B5EF4-FFF2-40B4-BE49-F238E27FC236}">
                <a16:creationId xmlns:a16="http://schemas.microsoft.com/office/drawing/2014/main" id="{3CFB1E4E-6B8D-9653-BE05-98373B7F26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2674" y="4953000"/>
            <a:ext cx="644525" cy="30077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597015" name="Freeform: Shape 597014">
            <a:extLst>
              <a:ext uri="{FF2B5EF4-FFF2-40B4-BE49-F238E27FC236}">
                <a16:creationId xmlns:a16="http://schemas.microsoft.com/office/drawing/2014/main" id="{7CE6C6D4-C796-2962-D591-F6AE8A962392}"/>
              </a:ext>
            </a:extLst>
          </p:cNvPr>
          <p:cNvSpPr/>
          <p:nvPr/>
        </p:nvSpPr>
        <p:spPr bwMode="auto">
          <a:xfrm>
            <a:off x="2479964" y="1676400"/>
            <a:ext cx="1814945" cy="4059382"/>
          </a:xfrm>
          <a:custGeom>
            <a:avLst/>
            <a:gdLst>
              <a:gd name="connsiteX0" fmla="*/ 1814945 w 1814945"/>
              <a:gd name="connsiteY0" fmla="*/ 4059382 h 4059382"/>
              <a:gd name="connsiteX1" fmla="*/ 1136072 w 1814945"/>
              <a:gd name="connsiteY1" fmla="*/ 3602182 h 4059382"/>
              <a:gd name="connsiteX2" fmla="*/ 692727 w 1814945"/>
              <a:gd name="connsiteY2" fmla="*/ 2757055 h 4059382"/>
              <a:gd name="connsiteX3" fmla="*/ 443345 w 1814945"/>
              <a:gd name="connsiteY3" fmla="*/ 2022764 h 4059382"/>
              <a:gd name="connsiteX4" fmla="*/ 0 w 1814945"/>
              <a:gd name="connsiteY4" fmla="*/ 0 h 4059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4945" h="4059382">
                <a:moveTo>
                  <a:pt x="1814945" y="4059382"/>
                </a:moveTo>
                <a:cubicBezTo>
                  <a:pt x="1569026" y="3939309"/>
                  <a:pt x="1323108" y="3819236"/>
                  <a:pt x="1136072" y="3602182"/>
                </a:cubicBezTo>
                <a:cubicBezTo>
                  <a:pt x="949036" y="3385128"/>
                  <a:pt x="808182" y="3020291"/>
                  <a:pt x="692727" y="2757055"/>
                </a:cubicBezTo>
                <a:cubicBezTo>
                  <a:pt x="577272" y="2493819"/>
                  <a:pt x="558799" y="2482273"/>
                  <a:pt x="443345" y="2022764"/>
                </a:cubicBezTo>
                <a:cubicBezTo>
                  <a:pt x="327891" y="1563255"/>
                  <a:pt x="163945" y="781627"/>
                  <a:pt x="0" y="0"/>
                </a:cubicBezTo>
              </a:path>
            </a:pathLst>
          </a:cu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97016" name="TextBox 597015">
            <a:extLst>
              <a:ext uri="{FF2B5EF4-FFF2-40B4-BE49-F238E27FC236}">
                <a16:creationId xmlns:a16="http://schemas.microsoft.com/office/drawing/2014/main" id="{3B74CC49-A92B-744E-BA9B-C34970CAA644}"/>
              </a:ext>
            </a:extLst>
          </p:cNvPr>
          <p:cNvSpPr txBox="1"/>
          <p:nvPr/>
        </p:nvSpPr>
        <p:spPr>
          <a:xfrm>
            <a:off x="5105400" y="5253335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</a:rPr>
              <a:t>u(x</a:t>
            </a:r>
            <a:r>
              <a:rPr lang="en-US" i="1" baseline="-25000" dirty="0">
                <a:solidFill>
                  <a:srgbClr val="3366FF"/>
                </a:solidFill>
              </a:rPr>
              <a:t>1</a:t>
            </a:r>
            <a:r>
              <a:rPr lang="en-US" i="1" dirty="0">
                <a:solidFill>
                  <a:srgbClr val="3366FF"/>
                </a:solidFill>
              </a:rPr>
              <a:t>,y)</a:t>
            </a:r>
            <a:endParaRPr lang="en-IN" i="1" dirty="0">
              <a:solidFill>
                <a:srgbClr val="3366FF"/>
              </a:solidFill>
            </a:endParaRPr>
          </a:p>
        </p:txBody>
      </p:sp>
      <p:sp>
        <p:nvSpPr>
          <p:cNvPr id="597017" name="TextBox 597016">
            <a:extLst>
              <a:ext uri="{FF2B5EF4-FFF2-40B4-BE49-F238E27FC236}">
                <a16:creationId xmlns:a16="http://schemas.microsoft.com/office/drawing/2014/main" id="{E04C8EE4-2F32-109E-BFD6-BE7C8386FE9D}"/>
              </a:ext>
            </a:extLst>
          </p:cNvPr>
          <p:cNvSpPr txBox="1"/>
          <p:nvPr/>
        </p:nvSpPr>
        <p:spPr>
          <a:xfrm>
            <a:off x="5522149" y="48006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</a:rPr>
              <a:t>u(x</a:t>
            </a:r>
            <a:r>
              <a:rPr lang="en-US" i="1" baseline="-25000" dirty="0">
                <a:solidFill>
                  <a:srgbClr val="3366FF"/>
                </a:solidFill>
              </a:rPr>
              <a:t>2</a:t>
            </a:r>
            <a:r>
              <a:rPr lang="en-US" i="1" dirty="0">
                <a:solidFill>
                  <a:srgbClr val="3366FF"/>
                </a:solidFill>
              </a:rPr>
              <a:t>,y)</a:t>
            </a:r>
            <a:endParaRPr lang="en-IN" i="1" dirty="0">
              <a:solidFill>
                <a:srgbClr val="3366FF"/>
              </a:solidFill>
            </a:endParaRPr>
          </a:p>
        </p:txBody>
      </p:sp>
      <p:sp>
        <p:nvSpPr>
          <p:cNvPr id="597018" name="TextBox 597017">
            <a:extLst>
              <a:ext uri="{FF2B5EF4-FFF2-40B4-BE49-F238E27FC236}">
                <a16:creationId xmlns:a16="http://schemas.microsoft.com/office/drawing/2014/main" id="{36F4C759-6408-6922-B838-8EECEF2DEBC2}"/>
              </a:ext>
            </a:extLst>
          </p:cNvPr>
          <p:cNvSpPr txBox="1"/>
          <p:nvPr/>
        </p:nvSpPr>
        <p:spPr>
          <a:xfrm>
            <a:off x="5791200" y="42672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</a:rPr>
              <a:t>u(x</a:t>
            </a:r>
            <a:r>
              <a:rPr lang="en-US" i="1" baseline="-25000" dirty="0">
                <a:solidFill>
                  <a:srgbClr val="3366FF"/>
                </a:solidFill>
              </a:rPr>
              <a:t>3</a:t>
            </a:r>
            <a:r>
              <a:rPr lang="en-US" i="1" dirty="0">
                <a:solidFill>
                  <a:srgbClr val="3366FF"/>
                </a:solidFill>
              </a:rPr>
              <a:t>,y)</a:t>
            </a:r>
            <a:endParaRPr lang="en-IN" i="1" dirty="0">
              <a:solidFill>
                <a:srgbClr val="3366FF"/>
              </a:solidFill>
            </a:endParaRPr>
          </a:p>
        </p:txBody>
      </p:sp>
      <p:sp>
        <p:nvSpPr>
          <p:cNvPr id="597019" name="TextBox 597018">
            <a:extLst>
              <a:ext uri="{FF2B5EF4-FFF2-40B4-BE49-F238E27FC236}">
                <a16:creationId xmlns:a16="http://schemas.microsoft.com/office/drawing/2014/main" id="{5C9A4F70-2000-7B1E-BA38-BD702F1EEBC6}"/>
              </a:ext>
            </a:extLst>
          </p:cNvPr>
          <p:cNvSpPr txBox="1"/>
          <p:nvPr/>
        </p:nvSpPr>
        <p:spPr>
          <a:xfrm>
            <a:off x="6019800" y="35814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</a:rPr>
              <a:t>u(x</a:t>
            </a:r>
            <a:r>
              <a:rPr lang="en-US" i="1" baseline="-25000" dirty="0">
                <a:solidFill>
                  <a:srgbClr val="3366FF"/>
                </a:solidFill>
              </a:rPr>
              <a:t>4</a:t>
            </a:r>
            <a:r>
              <a:rPr lang="en-US" i="1" dirty="0">
                <a:solidFill>
                  <a:srgbClr val="3366FF"/>
                </a:solidFill>
              </a:rPr>
              <a:t>,y)</a:t>
            </a:r>
            <a:endParaRPr lang="en-IN" i="1" dirty="0">
              <a:solidFill>
                <a:srgbClr val="3366FF"/>
              </a:solidFill>
            </a:endParaRPr>
          </a:p>
        </p:txBody>
      </p:sp>
      <p:sp>
        <p:nvSpPr>
          <p:cNvPr id="597020" name="TextBox 597019">
            <a:extLst>
              <a:ext uri="{FF2B5EF4-FFF2-40B4-BE49-F238E27FC236}">
                <a16:creationId xmlns:a16="http://schemas.microsoft.com/office/drawing/2014/main" id="{BAFBF44D-06C6-8303-7218-B60A5B605EAF}"/>
              </a:ext>
            </a:extLst>
          </p:cNvPr>
          <p:cNvSpPr txBox="1"/>
          <p:nvPr/>
        </p:nvSpPr>
        <p:spPr>
          <a:xfrm>
            <a:off x="6207949" y="25908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</a:rPr>
              <a:t>u(x</a:t>
            </a:r>
            <a:r>
              <a:rPr lang="en-US" i="1" baseline="-25000" dirty="0">
                <a:solidFill>
                  <a:srgbClr val="3366FF"/>
                </a:solidFill>
              </a:rPr>
              <a:t>5</a:t>
            </a:r>
            <a:r>
              <a:rPr lang="en-US" i="1" dirty="0">
                <a:solidFill>
                  <a:srgbClr val="3366FF"/>
                </a:solidFill>
              </a:rPr>
              <a:t>,y)</a:t>
            </a:r>
            <a:endParaRPr lang="en-IN" i="1" dirty="0">
              <a:solidFill>
                <a:srgbClr val="3366FF"/>
              </a:solidFill>
            </a:endParaRPr>
          </a:p>
        </p:txBody>
      </p:sp>
      <p:sp>
        <p:nvSpPr>
          <p:cNvPr id="597021" name="TextBox 597020">
            <a:extLst>
              <a:ext uri="{FF2B5EF4-FFF2-40B4-BE49-F238E27FC236}">
                <a16:creationId xmlns:a16="http://schemas.microsoft.com/office/drawing/2014/main" id="{5AF0C3F3-580D-AEF1-C16D-E609E1874DBF}"/>
              </a:ext>
            </a:extLst>
          </p:cNvPr>
          <p:cNvSpPr txBox="1"/>
          <p:nvPr/>
        </p:nvSpPr>
        <p:spPr>
          <a:xfrm>
            <a:off x="2474149" y="4948535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T(x</a:t>
            </a:r>
            <a:r>
              <a:rPr lang="en-US" i="1" baseline="-25000" dirty="0">
                <a:solidFill>
                  <a:srgbClr val="FF0000"/>
                </a:solidFill>
              </a:rPr>
              <a:t>1</a:t>
            </a:r>
            <a:r>
              <a:rPr lang="en-US" i="1" dirty="0">
                <a:solidFill>
                  <a:srgbClr val="FF0000"/>
                </a:solidFill>
              </a:rPr>
              <a:t>,y)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597022" name="TextBox 597021">
            <a:extLst>
              <a:ext uri="{FF2B5EF4-FFF2-40B4-BE49-F238E27FC236}">
                <a16:creationId xmlns:a16="http://schemas.microsoft.com/office/drawing/2014/main" id="{FA5F51C0-E2EB-C9C9-7F3C-C9A76F407AB2}"/>
              </a:ext>
            </a:extLst>
          </p:cNvPr>
          <p:cNvSpPr txBox="1"/>
          <p:nvPr/>
        </p:nvSpPr>
        <p:spPr>
          <a:xfrm>
            <a:off x="2362200" y="4415135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T(x</a:t>
            </a:r>
            <a:r>
              <a:rPr lang="en-US" i="1" baseline="-25000" dirty="0">
                <a:solidFill>
                  <a:srgbClr val="FF0000"/>
                </a:solidFill>
              </a:rPr>
              <a:t>2</a:t>
            </a:r>
            <a:r>
              <a:rPr lang="en-US" i="1" dirty="0">
                <a:solidFill>
                  <a:srgbClr val="FF0000"/>
                </a:solidFill>
              </a:rPr>
              <a:t>,y)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597023" name="TextBox 597022">
            <a:extLst>
              <a:ext uri="{FF2B5EF4-FFF2-40B4-BE49-F238E27FC236}">
                <a16:creationId xmlns:a16="http://schemas.microsoft.com/office/drawing/2014/main" id="{70A195AE-0EE9-90FF-6C87-4421FA5C216D}"/>
              </a:ext>
            </a:extLst>
          </p:cNvPr>
          <p:cNvSpPr txBox="1"/>
          <p:nvPr/>
        </p:nvSpPr>
        <p:spPr>
          <a:xfrm>
            <a:off x="1981200" y="3581400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T(x</a:t>
            </a:r>
            <a:r>
              <a:rPr lang="en-US" i="1" baseline="-25000" dirty="0">
                <a:solidFill>
                  <a:srgbClr val="FF0000"/>
                </a:solidFill>
              </a:rPr>
              <a:t>3</a:t>
            </a:r>
            <a:r>
              <a:rPr lang="en-US" i="1" dirty="0">
                <a:solidFill>
                  <a:srgbClr val="FF0000"/>
                </a:solidFill>
              </a:rPr>
              <a:t>,y)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597024" name="TextBox 597023">
            <a:extLst>
              <a:ext uri="{FF2B5EF4-FFF2-40B4-BE49-F238E27FC236}">
                <a16:creationId xmlns:a16="http://schemas.microsoft.com/office/drawing/2014/main" id="{F9E5B997-743A-374D-416F-64B71B6C4364}"/>
              </a:ext>
            </a:extLst>
          </p:cNvPr>
          <p:cNvSpPr txBox="1"/>
          <p:nvPr/>
        </p:nvSpPr>
        <p:spPr>
          <a:xfrm>
            <a:off x="1828800" y="2514600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T(x</a:t>
            </a:r>
            <a:r>
              <a:rPr lang="en-US" i="1" baseline="-25000" dirty="0">
                <a:solidFill>
                  <a:srgbClr val="FF0000"/>
                </a:solidFill>
              </a:rPr>
              <a:t>4</a:t>
            </a:r>
            <a:r>
              <a:rPr lang="en-US" i="1" dirty="0">
                <a:solidFill>
                  <a:srgbClr val="FF0000"/>
                </a:solidFill>
              </a:rPr>
              <a:t>,y)</a:t>
            </a:r>
            <a:endParaRPr lang="en-IN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760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6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96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970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97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97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97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97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97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97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97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97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97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97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970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97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97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96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96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97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97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97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97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97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97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97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597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970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5970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5970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597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6995" grpId="0" build="p"/>
      <p:bldP spid="597014" grpId="0"/>
      <p:bldP spid="27" grpId="0" animBg="1"/>
      <p:bldP spid="597015" grpId="0" animBg="1"/>
      <p:bldP spid="597016" grpId="0"/>
      <p:bldP spid="597017" grpId="0"/>
      <p:bldP spid="597018" grpId="0"/>
      <p:bldP spid="597019" grpId="0"/>
      <p:bldP spid="597020" grpId="0"/>
      <p:bldP spid="597021" grpId="0"/>
      <p:bldP spid="597022" grpId="0"/>
      <p:bldP spid="597023" grpId="0"/>
      <p:bldP spid="5970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8" name="Rectangle 2">
            <a:extLst>
              <a:ext uri="{FF2B5EF4-FFF2-40B4-BE49-F238E27FC236}">
                <a16:creationId xmlns:a16="http://schemas.microsoft.com/office/drawing/2014/main" id="{2027A513-5857-7299-9330-BC26A30511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6019800" cy="770763"/>
          </a:xfrm>
        </p:spPr>
        <p:txBody>
          <a:bodyPr/>
          <a:lstStyle/>
          <a:p>
            <a:r>
              <a:rPr lang="en-IN" sz="2800" dirty="0"/>
              <a:t>Natural Convection on Inclined Hot Flat Surface</a:t>
            </a:r>
            <a:endParaRPr lang="en-US" altLang="zh-CN" sz="280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0695F2B-1CB2-A678-535D-A933F48B2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870" y="1291780"/>
            <a:ext cx="7782530" cy="5162795"/>
          </a:xfrm>
          <a:prstGeom prst="rect">
            <a:avLst/>
          </a:prstGeom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4E0A808A-E965-1592-2D9E-11E735FC2F4D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3BAF9D6D-683F-8F63-D4CE-50CA347B93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8CA2EC1A-8EBD-9AC6-440C-9B1FF7A5866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1C9E1938-E7DD-9C82-66C3-4774F36C52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984EF58F-0492-5C51-E182-C32CD11645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B260EA20-BF50-591A-8128-4FBF81FC95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26B3C9D6-DC18-4225-E83A-A9D0804714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F3B02C66-D70B-842F-8903-DFE352C12D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DB0869C-1B54-86A2-6B0F-E5C14DDF12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3BC8FE73-CC03-93FC-ED7F-E3297982A1D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9A7F5F7F-3FE7-823C-083C-587D1E6A80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149D1C24-CF16-C3CA-8808-AC2B318161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8E3BC7C0-DCAE-4675-9BB3-F5FAC9926E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ADF1BB0C-B04B-2139-ABF5-99A475635D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AAC4AF2C-EDBF-0DFC-5FF7-CFB00E7BA6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4B6AF624-F02F-D29D-7D3F-70FDACAD82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002340-BF21-0E37-58DE-16F77D6F3C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E230E34C-5E09-937C-A15C-4B02462FE9FC}"/>
              </a:ext>
            </a:extLst>
          </p:cNvPr>
          <p:cNvSpPr/>
          <p:nvPr/>
        </p:nvSpPr>
        <p:spPr bwMode="auto">
          <a:xfrm>
            <a:off x="476851" y="1128600"/>
            <a:ext cx="5381846" cy="4693554"/>
          </a:xfrm>
          <a:custGeom>
            <a:avLst/>
            <a:gdLst>
              <a:gd name="csX0" fmla="*/ 394417 w 5381846"/>
              <a:gd name="csY0" fmla="*/ 2140811 h 4693554"/>
              <a:gd name="csX1" fmla="*/ 920628 w 5381846"/>
              <a:gd name="csY1" fmla="*/ 898608 h 4693554"/>
              <a:gd name="csX2" fmla="*/ 2723549 w 5381846"/>
              <a:gd name="csY2" fmla="*/ 61845 h 4693554"/>
              <a:gd name="csX3" fmla="*/ 4983670 w 5381846"/>
              <a:gd name="csY3" fmla="*/ 182615 h 4693554"/>
              <a:gd name="csX4" fmla="*/ 5380485 w 5381846"/>
              <a:gd name="csY4" fmla="*/ 1140147 h 4693554"/>
              <a:gd name="csX5" fmla="*/ 4983670 w 5381846"/>
              <a:gd name="csY5" fmla="*/ 1640479 h 4693554"/>
              <a:gd name="csX6" fmla="*/ 3465421 w 5381846"/>
              <a:gd name="csY6" fmla="*/ 3339883 h 4693554"/>
              <a:gd name="csX7" fmla="*/ 2343987 w 5381846"/>
              <a:gd name="csY7" fmla="*/ 4469943 h 4693554"/>
              <a:gd name="csX8" fmla="*/ 1990304 w 5381846"/>
              <a:gd name="csY8" fmla="*/ 4685604 h 4693554"/>
              <a:gd name="csX9" fmla="*/ 877496 w 5381846"/>
              <a:gd name="csY9" fmla="*/ 4331921 h 4693554"/>
              <a:gd name="csX10" fmla="*/ 14855 w 5381846"/>
              <a:gd name="csY10" fmla="*/ 3037958 h 4693554"/>
              <a:gd name="csX11" fmla="*/ 334032 w 5381846"/>
              <a:gd name="csY11" fmla="*/ 2132185 h 4693554"/>
              <a:gd name="csX12" fmla="*/ 394417 w 5381846"/>
              <a:gd name="csY12" fmla="*/ 2140811 h 46935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5381846" h="4693554">
                <a:moveTo>
                  <a:pt x="394417" y="2140811"/>
                </a:moveTo>
                <a:cubicBezTo>
                  <a:pt x="492183" y="1935215"/>
                  <a:pt x="532439" y="1245102"/>
                  <a:pt x="920628" y="898608"/>
                </a:cubicBezTo>
                <a:cubicBezTo>
                  <a:pt x="1308817" y="552114"/>
                  <a:pt x="2046375" y="181177"/>
                  <a:pt x="2723549" y="61845"/>
                </a:cubicBezTo>
                <a:cubicBezTo>
                  <a:pt x="3400723" y="-57487"/>
                  <a:pt x="4540847" y="2898"/>
                  <a:pt x="4983670" y="182615"/>
                </a:cubicBezTo>
                <a:cubicBezTo>
                  <a:pt x="5426493" y="362332"/>
                  <a:pt x="5380485" y="897170"/>
                  <a:pt x="5380485" y="1140147"/>
                </a:cubicBezTo>
                <a:cubicBezTo>
                  <a:pt x="5380485" y="1383124"/>
                  <a:pt x="5302847" y="1273856"/>
                  <a:pt x="4983670" y="1640479"/>
                </a:cubicBezTo>
                <a:cubicBezTo>
                  <a:pt x="4664493" y="2007102"/>
                  <a:pt x="3905368" y="2868306"/>
                  <a:pt x="3465421" y="3339883"/>
                </a:cubicBezTo>
                <a:cubicBezTo>
                  <a:pt x="3025474" y="3811460"/>
                  <a:pt x="2589840" y="4245656"/>
                  <a:pt x="2343987" y="4469943"/>
                </a:cubicBezTo>
                <a:cubicBezTo>
                  <a:pt x="2098134" y="4694230"/>
                  <a:pt x="2234719" y="4708608"/>
                  <a:pt x="1990304" y="4685604"/>
                </a:cubicBezTo>
                <a:cubicBezTo>
                  <a:pt x="1745889" y="4662600"/>
                  <a:pt x="1206737" y="4606529"/>
                  <a:pt x="877496" y="4331921"/>
                </a:cubicBezTo>
                <a:cubicBezTo>
                  <a:pt x="548255" y="4057313"/>
                  <a:pt x="105432" y="3404581"/>
                  <a:pt x="14855" y="3037958"/>
                </a:cubicBezTo>
                <a:cubicBezTo>
                  <a:pt x="-75722" y="2671335"/>
                  <a:pt x="275085" y="2287460"/>
                  <a:pt x="334032" y="2132185"/>
                </a:cubicBezTo>
                <a:cubicBezTo>
                  <a:pt x="392979" y="1976910"/>
                  <a:pt x="296651" y="2346407"/>
                  <a:pt x="394417" y="2140811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502" y="5402798"/>
            <a:ext cx="367240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Medium Size Solar Dryer with Two Collector </a:t>
            </a:r>
          </a:p>
          <a:p>
            <a:pPr algn="ctr"/>
            <a:r>
              <a:rPr lang="en-US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(One small and one large collector) </a:t>
            </a:r>
            <a:endParaRPr lang="en-US" sz="135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6717" t="18500" r="34505" b="11609"/>
          <a:stretch/>
        </p:blipFill>
        <p:spPr>
          <a:xfrm>
            <a:off x="611560" y="1477802"/>
            <a:ext cx="2808312" cy="38344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3397" t="25390" r="31546" b="12595"/>
          <a:stretch/>
        </p:blipFill>
        <p:spPr>
          <a:xfrm>
            <a:off x="4085946" y="1462887"/>
            <a:ext cx="3870430" cy="384934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085946" y="5464831"/>
            <a:ext cx="4572000" cy="5078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Large Size Solar Dryer with Three Collector </a:t>
            </a:r>
          </a:p>
          <a:p>
            <a:pPr algn="ctr"/>
            <a:r>
              <a:rPr lang="en-US" sz="1350" dirty="0">
                <a:solidFill>
                  <a:srgbClr val="000000"/>
                </a:solidFill>
                <a:latin typeface="Times New Roman" panose="02020603050405020304" pitchFamily="18" charset="0"/>
              </a:rPr>
              <a:t>(Two small and one large collector) </a:t>
            </a:r>
            <a:endParaRPr lang="en-US" sz="1350" dirty="0"/>
          </a:p>
        </p:txBody>
      </p:sp>
      <p:grpSp>
        <p:nvGrpSpPr>
          <p:cNvPr id="11" name="Group 38"/>
          <p:cNvGrpSpPr>
            <a:grpSpLocks/>
          </p:cNvGrpSpPr>
          <p:nvPr/>
        </p:nvGrpSpPr>
        <p:grpSpPr bwMode="auto">
          <a:xfrm>
            <a:off x="0" y="27383"/>
            <a:ext cx="9144000" cy="6858001"/>
            <a:chOff x="0" y="0"/>
            <a:chExt cx="9144000" cy="6858000"/>
          </a:xfrm>
        </p:grpSpPr>
        <p:grpSp>
          <p:nvGrpSpPr>
            <p:cNvPr id="1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" name="Group 19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33383"/>
            <a:ext cx="8229600" cy="733417"/>
          </a:xfrm>
        </p:spPr>
        <p:txBody>
          <a:bodyPr>
            <a:noAutofit/>
          </a:bodyPr>
          <a:lstStyle/>
          <a:p>
            <a:r>
              <a:rPr lang="en-US" altLang="en-US" sz="2800" dirty="0"/>
              <a:t>Solar  Dryers for Agricultural Products </a:t>
            </a:r>
            <a:br>
              <a:rPr lang="en-US" altLang="en-US" sz="2800" dirty="0"/>
            </a:br>
            <a:r>
              <a:rPr lang="en-US" sz="2800" dirty="0"/>
              <a:t>IIT Delhi Designs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18333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47" t="14322" r="17462" b="8721"/>
          <a:stretch/>
        </p:blipFill>
        <p:spPr>
          <a:xfrm>
            <a:off x="467544" y="1124744"/>
            <a:ext cx="3960441" cy="34563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3397" t="25390" r="37881" b="12595"/>
          <a:stretch/>
        </p:blipFill>
        <p:spPr>
          <a:xfrm>
            <a:off x="5292080" y="1563214"/>
            <a:ext cx="3672408" cy="44580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7" t="6334" r="17314" b="2503"/>
          <a:stretch/>
        </p:blipFill>
        <p:spPr>
          <a:xfrm>
            <a:off x="683568" y="3557549"/>
            <a:ext cx="3538736" cy="3183819"/>
          </a:xfrm>
          <a:prstGeom prst="rect">
            <a:avLst/>
          </a:prstGeom>
        </p:spPr>
      </p:pic>
      <p:grpSp>
        <p:nvGrpSpPr>
          <p:cNvPr id="8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6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Content Placeholder 3"/>
          <p:cNvSpPr>
            <a:spLocks noGrp="1"/>
          </p:cNvSpPr>
          <p:nvPr>
            <p:ph idx="1"/>
          </p:nvPr>
        </p:nvSpPr>
        <p:spPr>
          <a:xfrm>
            <a:off x="444185" y="188640"/>
            <a:ext cx="6432071" cy="9296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 Development : 1. Multipurpose 5 in 1 Indirect Type of Solar Dryer</a:t>
            </a:r>
          </a:p>
        </p:txBody>
      </p:sp>
    </p:spTree>
    <p:extLst>
      <p:ext uri="{BB962C8B-B14F-4D97-AF65-F5344CB8AC3E}">
        <p14:creationId xmlns:p14="http://schemas.microsoft.com/office/powerpoint/2010/main" val="41402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64" y="476672"/>
            <a:ext cx="6817916" cy="486054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Mango Drying and Potato Drying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0460"/>
          <a:stretch/>
        </p:blipFill>
        <p:spPr>
          <a:xfrm>
            <a:off x="249212" y="1405069"/>
            <a:ext cx="3294366" cy="28129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922" y="1539983"/>
            <a:ext cx="5186784" cy="404925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66634" y="5655772"/>
            <a:ext cx="2605457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/>
              <a:t>5 kg Potato Drying within 24 hours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529" y="4229696"/>
            <a:ext cx="3127731" cy="1703075"/>
          </a:xfrm>
          <a:prstGeom prst="rect">
            <a:avLst/>
          </a:prstGeom>
        </p:spPr>
      </p:pic>
      <p:grpSp>
        <p:nvGrpSpPr>
          <p:cNvPr id="8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9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70557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737" y="404664"/>
            <a:ext cx="8229600" cy="40477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CFD Analysis of Dryers</a:t>
            </a:r>
          </a:p>
        </p:txBody>
      </p:sp>
      <p:pic>
        <p:nvPicPr>
          <p:cNvPr id="4" name="Content Placeholder 3" descr="D:\IITD\Solar Dryer\Design\New Design\Product\Potato Chips\gandr-1612260811923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042" y="1475195"/>
            <a:ext cx="3942438" cy="351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D:\IITD\Solar Dryer\Design\New Design\Product\Potato Chips\IMG_20210215_10190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868" y="1513503"/>
            <a:ext cx="1464469" cy="1464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D:\IITD\Solar Dryer\Design\New Design\Product\Potato Chips\IMG_20210215_10185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731" y="3566814"/>
            <a:ext cx="1421606" cy="142160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3411405" y="3065389"/>
            <a:ext cx="148309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Open Sun Drying</a:t>
            </a:r>
            <a:endParaRPr lang="en-US" sz="1350" dirty="0"/>
          </a:p>
        </p:txBody>
      </p:sp>
      <p:sp>
        <p:nvSpPr>
          <p:cNvPr id="7" name="Rectangle 6"/>
          <p:cNvSpPr/>
          <p:nvPr/>
        </p:nvSpPr>
        <p:spPr>
          <a:xfrm>
            <a:off x="3540497" y="5212845"/>
            <a:ext cx="1138517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latin typeface="Times New Roman" panose="02020603050405020304" pitchFamily="18" charset="0"/>
                <a:ea typeface="Calibri" panose="020F0502020204030204" pitchFamily="34" charset="0"/>
              </a:rPr>
              <a:t>Solar Drying</a:t>
            </a:r>
            <a:endParaRPr lang="en-US" sz="1350" dirty="0"/>
          </a:p>
        </p:txBody>
      </p:sp>
      <p:pic>
        <p:nvPicPr>
          <p:cNvPr id="12" name="Picture 11" descr="D:\G\Solar Dryer\5pm\temp_5pm051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93" y="1302370"/>
            <a:ext cx="3019425" cy="2264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D:\G\Solar Dryer\10 am\velo_10am301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93" y="3699031"/>
            <a:ext cx="2924175" cy="21931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2D778FB-0E55-2A85-3CB2-333FEFC1AC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4138" y="1449012"/>
            <a:ext cx="5962662" cy="3955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55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74675" y="150019"/>
            <a:ext cx="8208963" cy="7739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 Quality of Solar Air-Dried Products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74675" y="5774681"/>
            <a:ext cx="82089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de-DE" dirty="0">
                <a:solidFill>
                  <a:srgbClr val="0070C0"/>
                </a:solidFill>
              </a:rPr>
              <a:t>Main Product: Amla Candy: Excellent Colour, Aroma and Taste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6" name="Picture 5" descr="CANDYB~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412875"/>
            <a:ext cx="4319588" cy="323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CANDYG~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1447800"/>
            <a:ext cx="4248150" cy="318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233424" y="4796135"/>
            <a:ext cx="22717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de-DE" b="1" i="0" dirty="0">
                <a:solidFill>
                  <a:schemeClr val="tx2"/>
                </a:solidFill>
              </a:rPr>
              <a:t>Open Sun dried</a:t>
            </a:r>
            <a:endParaRPr lang="en-US" b="1" i="0" dirty="0">
              <a:solidFill>
                <a:schemeClr val="tx2"/>
              </a:solidFill>
            </a:endParaRPr>
          </a:p>
        </p:txBody>
      </p:sp>
      <p:grpSp>
        <p:nvGrpSpPr>
          <p:cNvPr id="9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EC0B6BDB-B75D-C8F5-6A61-A90769A30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1830" y="4948535"/>
            <a:ext cx="29987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de-DE" b="1" i="0" dirty="0">
                <a:solidFill>
                  <a:schemeClr val="tx2"/>
                </a:solidFill>
              </a:rPr>
              <a:t> Dried on Solar dryer</a:t>
            </a:r>
            <a:endParaRPr lang="en-US" b="1" i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489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8" name="Rectangle 2">
            <a:extLst>
              <a:ext uri="{FF2B5EF4-FFF2-40B4-BE49-F238E27FC236}">
                <a16:creationId xmlns:a16="http://schemas.microsoft.com/office/drawing/2014/main" id="{2027A513-5857-7299-9330-BC26A30511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6705600" cy="609600"/>
          </a:xfrm>
        </p:spPr>
        <p:txBody>
          <a:bodyPr/>
          <a:lstStyle/>
          <a:p>
            <a:r>
              <a:rPr lang="en-IN" sz="2800" dirty="0"/>
              <a:t>Natural Convection on Inclined Hot Flat Surface</a:t>
            </a:r>
            <a:endParaRPr lang="en-US" altLang="zh-CN" sz="280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CC129E4-F93B-4FE7-6B44-22CDD3D98E0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209512E-AFF5-A433-9929-DE26361450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8235495-C8E1-1832-2021-675FD7BBB9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D870E91-A060-1CAF-8D32-4553EFC39C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19ED90E7-417E-D71D-76CD-EC1CB60A82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22B7BBEF-CBD4-8FF4-5665-C1245D6035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AE9D3155-C8E7-028A-D208-8975710F28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2B8F81A5-E4DD-9721-6A68-5AC45DFE85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E0D082E-E6AA-E86E-ED51-E0CA84A6EB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C13F067-C709-91AA-5867-8BFD97B1B2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C4C65AE-EDD2-34A9-C5DD-1BED094770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F487507-5FC5-1792-EFDF-2810D82621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1EE2EAC-6995-95CD-A967-3E6109727D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9D3374A-C294-8E48-B390-71A3FBCA51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B0109F53-394E-A325-D93D-F686B77A51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B70C05B-0202-267B-915F-5348C8476E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2EA4C54-F57A-B71F-F468-45BA24D96F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40695F2B-1CB2-A678-535D-A933F48B2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870" y="1291780"/>
            <a:ext cx="7782530" cy="5162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25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Rectangle 2">
            <a:extLst>
              <a:ext uri="{FF2B5EF4-FFF2-40B4-BE49-F238E27FC236}">
                <a16:creationId xmlns:a16="http://schemas.microsoft.com/office/drawing/2014/main" id="{B59EFF37-6FE9-5B9A-1453-E132AEDBCB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381000"/>
            <a:ext cx="7772400" cy="4572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accent2"/>
                </a:solidFill>
                <a:ea typeface="SimSun" panose="02010600030101010101" pitchFamily="2" charset="-122"/>
              </a:rPr>
              <a:t>Natural Convection from Horizontal Plate</a:t>
            </a:r>
            <a:endParaRPr lang="en-US" altLang="en-US" sz="2800" dirty="0">
              <a:solidFill>
                <a:schemeClr val="accent2"/>
              </a:solidFill>
              <a:ea typeface="SimSun" panose="02010600030101010101" pitchFamily="2" charset="-122"/>
            </a:endParaRPr>
          </a:p>
        </p:txBody>
      </p:sp>
      <p:sp>
        <p:nvSpPr>
          <p:cNvPr id="619525" name="Text Box 5">
            <a:extLst>
              <a:ext uri="{FF2B5EF4-FFF2-40B4-BE49-F238E27FC236}">
                <a16:creationId xmlns:a16="http://schemas.microsoft.com/office/drawing/2014/main" id="{2E3B6CE7-6F25-8BAF-3127-6570B00A1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295400"/>
            <a:ext cx="3886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i="1" dirty="0">
                <a:solidFill>
                  <a:srgbClr val="FF0000"/>
                </a:solidFill>
                <a:ea typeface="SimSun" panose="02010600030101010101" pitchFamily="2" charset="-122"/>
              </a:rPr>
              <a:t>Hot Plate  (Ts &gt; T</a:t>
            </a:r>
            <a:r>
              <a:rPr lang="en-US" altLang="zh-CN" sz="2800" i="1" baseline="-10000" dirty="0">
                <a:solidFill>
                  <a:srgbClr val="FF0000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</a:t>
            </a:r>
            <a:r>
              <a:rPr lang="en-US" altLang="zh-CN" sz="2800" i="1" dirty="0">
                <a:solidFill>
                  <a:srgbClr val="FF0000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)</a:t>
            </a:r>
          </a:p>
        </p:txBody>
      </p:sp>
      <p:pic>
        <p:nvPicPr>
          <p:cNvPr id="619527" name="Picture 7">
            <a:extLst>
              <a:ext uri="{FF2B5EF4-FFF2-40B4-BE49-F238E27FC236}">
                <a16:creationId xmlns:a16="http://schemas.microsoft.com/office/drawing/2014/main" id="{45458A53-16D6-C2BB-3141-16148B4E2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09800"/>
            <a:ext cx="7620000" cy="227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6641CC65-CA55-49E4-D01E-2C12B91B74F8}"/>
              </a:ext>
            </a:extLst>
          </p:cNvPr>
          <p:cNvGrpSpPr>
            <a:grpSpLocks/>
          </p:cNvGrpSpPr>
          <p:nvPr/>
        </p:nvGrpSpPr>
        <p:grpSpPr bwMode="auto">
          <a:xfrm>
            <a:off x="0" y="3459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BA8B080-AF80-0471-2B10-C7CF32BE65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DA8CDECF-358F-BA95-64B4-587B885B14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BFA8E021-46E2-C239-BF9F-83CCA1F486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0E0A82B-6C70-F4E5-6C4F-C1CF667D0C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A1F28F2-A975-7835-209D-604E7577E9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8EE44DD3-DD0C-7FE4-499B-E1A3EC418E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4ADAA67-9FE2-40B9-04EB-58D0967F2F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8428250-3E4E-C8FC-5B70-A56125B62C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7691CA5-F00F-0424-C8DA-D1E5B31052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4E843E73-D8EE-0FC7-708A-2F6A78444B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D04F5802-70A6-1B5F-F370-C0C8AF205E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916C78E-EC9C-B250-4BCA-E53F2C0881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34FCB3F-5AF8-E83D-4341-C2AB245588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076F6074-036F-414E-D506-DDBF27ACF6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5705F542-A052-0E79-CCB7-D5CC886779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2788C63-93C9-FB3E-0FAA-CD0F1AD271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CE1D5E56-19D6-DFE1-A6E5-9E0E3DE31111}"/>
              </a:ext>
            </a:extLst>
          </p:cNvPr>
          <p:cNvSpPr/>
          <p:nvPr/>
        </p:nvSpPr>
        <p:spPr bwMode="auto">
          <a:xfrm>
            <a:off x="4267200" y="2133600"/>
            <a:ext cx="4572000" cy="247930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195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9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77540CFA-5C8A-0E0A-383A-044C6F7DC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923" y="2057400"/>
            <a:ext cx="1806533" cy="883371"/>
          </a:xfrm>
          <a:prstGeom prst="rect">
            <a:avLst/>
          </a:prstGeom>
        </p:spPr>
      </p:pic>
      <p:sp>
        <p:nvSpPr>
          <p:cNvPr id="596994" name="Rectangle 2">
            <a:extLst>
              <a:ext uri="{FF2B5EF4-FFF2-40B4-BE49-F238E27FC236}">
                <a16:creationId xmlns:a16="http://schemas.microsoft.com/office/drawing/2014/main" id="{CFAF1449-15B1-E2D9-B4E1-FB75A5B127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72482"/>
            <a:ext cx="6858000" cy="785864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Boundary Layer Theory for Natural Convection from A Heated Vertical Plate</a:t>
            </a:r>
          </a:p>
        </p:txBody>
      </p:sp>
      <p:sp>
        <p:nvSpPr>
          <p:cNvPr id="596995" name="Rectangle 3">
            <a:extLst>
              <a:ext uri="{FF2B5EF4-FFF2-40B4-BE49-F238E27FC236}">
                <a16:creationId xmlns:a16="http://schemas.microsoft.com/office/drawing/2014/main" id="{E8ED0646-A1A3-8918-0D3D-6C52D131BD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610600" cy="106322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400" dirty="0">
                <a:ea typeface="SimSun" panose="02010600030101010101" pitchFamily="2" charset="-122"/>
              </a:rPr>
              <a:t>We focus on </a:t>
            </a:r>
            <a:r>
              <a:rPr lang="en-US" altLang="zh-CN" sz="2400" dirty="0">
                <a:solidFill>
                  <a:schemeClr val="accent2"/>
                </a:solidFill>
                <a:ea typeface="SimSun" panose="02010600030101010101" pitchFamily="2" charset="-122"/>
              </a:rPr>
              <a:t>free convection flows bounded by a vertical surface. </a:t>
            </a:r>
          </a:p>
          <a:p>
            <a:pPr>
              <a:lnSpc>
                <a:spcPct val="90000"/>
              </a:lnSpc>
            </a:pPr>
            <a:r>
              <a:rPr lang="en-US" altLang="zh-CN" sz="2400" dirty="0">
                <a:ea typeface="SimSun" panose="02010600030101010101" pitchFamily="2" charset="-122"/>
              </a:rPr>
              <a:t>The classic example is </a:t>
            </a:r>
          </a:p>
        </p:txBody>
      </p:sp>
      <p:sp>
        <p:nvSpPr>
          <p:cNvPr id="597014" name="Text Box 22">
            <a:extLst>
              <a:ext uri="{FF2B5EF4-FFF2-40B4-BE49-F238E27FC236}">
                <a16:creationId xmlns:a16="http://schemas.microsoft.com/office/drawing/2014/main" id="{BB6102DB-0863-FD66-1BFA-E95E4E397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7200" y="3409890"/>
            <a:ext cx="23368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000" b="0" dirty="0">
                <a:ea typeface="SimSun" panose="02010600030101010101" pitchFamily="2" charset="-122"/>
              </a:rPr>
              <a:t>Quiescent fluid</a:t>
            </a:r>
          </a:p>
          <a:p>
            <a:pPr algn="ctr">
              <a:spcBef>
                <a:spcPct val="50000"/>
              </a:spcBef>
            </a:pPr>
            <a:endParaRPr lang="en-US" altLang="zh-CN" sz="2000" b="0" dirty="0">
              <a:ea typeface="SimSun" panose="02010600030101010101" pitchFamily="2" charset="-12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5D6960EB-2398-6210-76A2-AA424CD09808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07B6EB5-C046-EC8F-CF73-E8758D6009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DA5A56F-996E-C269-6A3E-A9FDF29BB4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EE1F5FE-8E6E-1361-2642-3C82FF6DF3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9D2C719-88F1-CA08-EE65-0C2E81CDE4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B0C48C4-D41C-1154-F687-F0B9EDAD1A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B668FE4-67C7-9B7E-E8AE-56BDD0EFE1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827555C-5FCD-4159-7AC7-CE54215D0C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E3946CD8-235D-DB46-6AE3-3C88DDB18E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11B6DAF-CC2A-84F8-6D55-4687B00438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36C0DA0-D76E-3E04-728E-8460E5DBBF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847FBC4F-100C-519E-3C6A-698C5EB279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FB62C39-68BA-2F59-97BE-04698577CC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5FE8603-1F09-BE31-6A1F-37B50EB0D4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E76604B8-FE44-6B28-50D3-6C20AB755C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A458ECC-C2B4-48EB-4A2B-38E3A34F10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FE0C7E9-9A8E-15E7-364C-431DC4B326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7219643F-DD5F-381F-1F96-6F61AFD9D4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800" y="1676401"/>
            <a:ext cx="2336800" cy="507047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8C04D2F-E5DE-2E45-840E-032F5FFA9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1" y="3209778"/>
            <a:ext cx="1606268" cy="78544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5BA6AEE-5B26-B206-4647-4626BF564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3962400"/>
            <a:ext cx="1346564" cy="65845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F203BAE-7985-A17D-8C7C-95873526F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4648200"/>
            <a:ext cx="988730" cy="48347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C28F4D4-3E1D-3F27-6F41-52A643955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5181600"/>
            <a:ext cx="633316" cy="309683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91627100-6982-EF5F-2323-8173E33AC28E}"/>
              </a:ext>
            </a:extLst>
          </p:cNvPr>
          <p:cNvSpPr/>
          <p:nvPr/>
        </p:nvSpPr>
        <p:spPr bwMode="auto">
          <a:xfrm>
            <a:off x="4475018" y="1953491"/>
            <a:ext cx="1939637" cy="3796145"/>
          </a:xfrm>
          <a:custGeom>
            <a:avLst/>
            <a:gdLst>
              <a:gd name="connsiteX0" fmla="*/ 0 w 1939637"/>
              <a:gd name="connsiteY0" fmla="*/ 3796145 h 3796145"/>
              <a:gd name="connsiteX1" fmla="*/ 568037 w 1939637"/>
              <a:gd name="connsiteY1" fmla="*/ 3491345 h 3796145"/>
              <a:gd name="connsiteX2" fmla="*/ 1011382 w 1939637"/>
              <a:gd name="connsiteY2" fmla="*/ 3117273 h 3796145"/>
              <a:gd name="connsiteX3" fmla="*/ 1385455 w 1939637"/>
              <a:gd name="connsiteY3" fmla="*/ 2618509 h 3796145"/>
              <a:gd name="connsiteX4" fmla="*/ 1565564 w 1939637"/>
              <a:gd name="connsiteY4" fmla="*/ 1995054 h 3796145"/>
              <a:gd name="connsiteX5" fmla="*/ 1939637 w 1939637"/>
              <a:gd name="connsiteY5" fmla="*/ 0 h 3796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9637" h="3796145">
                <a:moveTo>
                  <a:pt x="0" y="3796145"/>
                </a:moveTo>
                <a:cubicBezTo>
                  <a:pt x="199736" y="3700317"/>
                  <a:pt x="399473" y="3604490"/>
                  <a:pt x="568037" y="3491345"/>
                </a:cubicBezTo>
                <a:cubicBezTo>
                  <a:pt x="736601" y="3378200"/>
                  <a:pt x="875146" y="3262746"/>
                  <a:pt x="1011382" y="3117273"/>
                </a:cubicBezTo>
                <a:cubicBezTo>
                  <a:pt x="1147618" y="2971800"/>
                  <a:pt x="1293091" y="2805545"/>
                  <a:pt x="1385455" y="2618509"/>
                </a:cubicBezTo>
                <a:cubicBezTo>
                  <a:pt x="1477819" y="2431472"/>
                  <a:pt x="1473200" y="2431472"/>
                  <a:pt x="1565564" y="1995054"/>
                </a:cubicBezTo>
                <a:cubicBezTo>
                  <a:pt x="1657928" y="1558636"/>
                  <a:pt x="1798782" y="779318"/>
                  <a:pt x="1939637" y="0"/>
                </a:cubicBezTo>
              </a:path>
            </a:pathLst>
          </a:custGeom>
          <a:noFill/>
          <a:ln w="381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6D2EE678-0B74-025C-B602-C637330004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8944" y="2175947"/>
            <a:ext cx="1574456" cy="734746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037B8BF-9784-47AF-8BE0-C5DB90F055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6531" y="3352800"/>
            <a:ext cx="1250669" cy="583646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E5D1A8E-F29B-E34C-4320-0AE3E96218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8955" y="4191000"/>
            <a:ext cx="979714" cy="457200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596992" name="Picture 596991">
            <a:extLst>
              <a:ext uri="{FF2B5EF4-FFF2-40B4-BE49-F238E27FC236}">
                <a16:creationId xmlns:a16="http://schemas.microsoft.com/office/drawing/2014/main" id="{A4C91D6C-CDEB-5BF5-F506-02169AC2E7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2674" y="4953000"/>
            <a:ext cx="644525" cy="30077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597015" name="Freeform: Shape 597014">
            <a:extLst>
              <a:ext uri="{FF2B5EF4-FFF2-40B4-BE49-F238E27FC236}">
                <a16:creationId xmlns:a16="http://schemas.microsoft.com/office/drawing/2014/main" id="{4C21DF40-BB5D-C348-E461-B8AE767685FD}"/>
              </a:ext>
            </a:extLst>
          </p:cNvPr>
          <p:cNvSpPr/>
          <p:nvPr/>
        </p:nvSpPr>
        <p:spPr bwMode="auto">
          <a:xfrm>
            <a:off x="2479964" y="1676400"/>
            <a:ext cx="1814945" cy="4059382"/>
          </a:xfrm>
          <a:custGeom>
            <a:avLst/>
            <a:gdLst>
              <a:gd name="connsiteX0" fmla="*/ 1814945 w 1814945"/>
              <a:gd name="connsiteY0" fmla="*/ 4059382 h 4059382"/>
              <a:gd name="connsiteX1" fmla="*/ 1136072 w 1814945"/>
              <a:gd name="connsiteY1" fmla="*/ 3602182 h 4059382"/>
              <a:gd name="connsiteX2" fmla="*/ 692727 w 1814945"/>
              <a:gd name="connsiteY2" fmla="*/ 2757055 h 4059382"/>
              <a:gd name="connsiteX3" fmla="*/ 443345 w 1814945"/>
              <a:gd name="connsiteY3" fmla="*/ 2022764 h 4059382"/>
              <a:gd name="connsiteX4" fmla="*/ 0 w 1814945"/>
              <a:gd name="connsiteY4" fmla="*/ 0 h 4059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4945" h="4059382">
                <a:moveTo>
                  <a:pt x="1814945" y="4059382"/>
                </a:moveTo>
                <a:cubicBezTo>
                  <a:pt x="1569026" y="3939309"/>
                  <a:pt x="1323108" y="3819236"/>
                  <a:pt x="1136072" y="3602182"/>
                </a:cubicBezTo>
                <a:cubicBezTo>
                  <a:pt x="949036" y="3385128"/>
                  <a:pt x="808182" y="3020291"/>
                  <a:pt x="692727" y="2757055"/>
                </a:cubicBezTo>
                <a:cubicBezTo>
                  <a:pt x="577272" y="2493819"/>
                  <a:pt x="558799" y="2482273"/>
                  <a:pt x="443345" y="2022764"/>
                </a:cubicBezTo>
                <a:cubicBezTo>
                  <a:pt x="327891" y="1563255"/>
                  <a:pt x="163945" y="781627"/>
                  <a:pt x="0" y="0"/>
                </a:cubicBezTo>
              </a:path>
            </a:pathLst>
          </a:cu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97016" name="TextBox 597015">
            <a:extLst>
              <a:ext uri="{FF2B5EF4-FFF2-40B4-BE49-F238E27FC236}">
                <a16:creationId xmlns:a16="http://schemas.microsoft.com/office/drawing/2014/main" id="{ABE8F6EC-D9C3-A616-FBFA-5B9BEA8AC7C7}"/>
              </a:ext>
            </a:extLst>
          </p:cNvPr>
          <p:cNvSpPr txBox="1"/>
          <p:nvPr/>
        </p:nvSpPr>
        <p:spPr>
          <a:xfrm>
            <a:off x="5105400" y="5253335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</a:rPr>
              <a:t>u(x</a:t>
            </a:r>
            <a:r>
              <a:rPr lang="en-US" i="1" baseline="-25000" dirty="0">
                <a:solidFill>
                  <a:srgbClr val="3366FF"/>
                </a:solidFill>
              </a:rPr>
              <a:t>1</a:t>
            </a:r>
            <a:r>
              <a:rPr lang="en-US" i="1" dirty="0">
                <a:solidFill>
                  <a:srgbClr val="3366FF"/>
                </a:solidFill>
              </a:rPr>
              <a:t>,y)</a:t>
            </a:r>
            <a:endParaRPr lang="en-IN" i="1" dirty="0">
              <a:solidFill>
                <a:srgbClr val="3366FF"/>
              </a:solidFill>
            </a:endParaRPr>
          </a:p>
        </p:txBody>
      </p:sp>
      <p:sp>
        <p:nvSpPr>
          <p:cNvPr id="597017" name="TextBox 597016">
            <a:extLst>
              <a:ext uri="{FF2B5EF4-FFF2-40B4-BE49-F238E27FC236}">
                <a16:creationId xmlns:a16="http://schemas.microsoft.com/office/drawing/2014/main" id="{C19BF861-1B9B-3109-B80F-21E7A9621DED}"/>
              </a:ext>
            </a:extLst>
          </p:cNvPr>
          <p:cNvSpPr txBox="1"/>
          <p:nvPr/>
        </p:nvSpPr>
        <p:spPr>
          <a:xfrm>
            <a:off x="5522149" y="48006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</a:rPr>
              <a:t>u(x</a:t>
            </a:r>
            <a:r>
              <a:rPr lang="en-US" i="1" baseline="-25000" dirty="0">
                <a:solidFill>
                  <a:srgbClr val="3366FF"/>
                </a:solidFill>
              </a:rPr>
              <a:t>2</a:t>
            </a:r>
            <a:r>
              <a:rPr lang="en-US" i="1" dirty="0">
                <a:solidFill>
                  <a:srgbClr val="3366FF"/>
                </a:solidFill>
              </a:rPr>
              <a:t>,y)</a:t>
            </a:r>
            <a:endParaRPr lang="en-IN" i="1" dirty="0">
              <a:solidFill>
                <a:srgbClr val="3366FF"/>
              </a:solidFill>
            </a:endParaRPr>
          </a:p>
        </p:txBody>
      </p:sp>
      <p:sp>
        <p:nvSpPr>
          <p:cNvPr id="597018" name="TextBox 597017">
            <a:extLst>
              <a:ext uri="{FF2B5EF4-FFF2-40B4-BE49-F238E27FC236}">
                <a16:creationId xmlns:a16="http://schemas.microsoft.com/office/drawing/2014/main" id="{6470879F-2B16-4AEA-5C13-67CCDFC31D88}"/>
              </a:ext>
            </a:extLst>
          </p:cNvPr>
          <p:cNvSpPr txBox="1"/>
          <p:nvPr/>
        </p:nvSpPr>
        <p:spPr>
          <a:xfrm>
            <a:off x="5791200" y="42672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</a:rPr>
              <a:t>u(x</a:t>
            </a:r>
            <a:r>
              <a:rPr lang="en-US" i="1" baseline="-25000" dirty="0">
                <a:solidFill>
                  <a:srgbClr val="3366FF"/>
                </a:solidFill>
              </a:rPr>
              <a:t>3</a:t>
            </a:r>
            <a:r>
              <a:rPr lang="en-US" i="1" dirty="0">
                <a:solidFill>
                  <a:srgbClr val="3366FF"/>
                </a:solidFill>
              </a:rPr>
              <a:t>,y)</a:t>
            </a:r>
            <a:endParaRPr lang="en-IN" i="1" dirty="0">
              <a:solidFill>
                <a:srgbClr val="3366FF"/>
              </a:solidFill>
            </a:endParaRPr>
          </a:p>
        </p:txBody>
      </p:sp>
      <p:sp>
        <p:nvSpPr>
          <p:cNvPr id="597019" name="TextBox 597018">
            <a:extLst>
              <a:ext uri="{FF2B5EF4-FFF2-40B4-BE49-F238E27FC236}">
                <a16:creationId xmlns:a16="http://schemas.microsoft.com/office/drawing/2014/main" id="{8869BCD8-FBC0-9EBF-7DEB-66C70BD7AED1}"/>
              </a:ext>
            </a:extLst>
          </p:cNvPr>
          <p:cNvSpPr txBox="1"/>
          <p:nvPr/>
        </p:nvSpPr>
        <p:spPr>
          <a:xfrm>
            <a:off x="6019800" y="35814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</a:rPr>
              <a:t>u(x</a:t>
            </a:r>
            <a:r>
              <a:rPr lang="en-US" i="1" baseline="-25000" dirty="0">
                <a:solidFill>
                  <a:srgbClr val="3366FF"/>
                </a:solidFill>
              </a:rPr>
              <a:t>4</a:t>
            </a:r>
            <a:r>
              <a:rPr lang="en-US" i="1" dirty="0">
                <a:solidFill>
                  <a:srgbClr val="3366FF"/>
                </a:solidFill>
              </a:rPr>
              <a:t>,y)</a:t>
            </a:r>
            <a:endParaRPr lang="en-IN" i="1" dirty="0">
              <a:solidFill>
                <a:srgbClr val="3366FF"/>
              </a:solidFill>
            </a:endParaRPr>
          </a:p>
        </p:txBody>
      </p:sp>
      <p:sp>
        <p:nvSpPr>
          <p:cNvPr id="597020" name="TextBox 597019">
            <a:extLst>
              <a:ext uri="{FF2B5EF4-FFF2-40B4-BE49-F238E27FC236}">
                <a16:creationId xmlns:a16="http://schemas.microsoft.com/office/drawing/2014/main" id="{A963B66F-C31B-FD3D-6A61-5A77424C200B}"/>
              </a:ext>
            </a:extLst>
          </p:cNvPr>
          <p:cNvSpPr txBox="1"/>
          <p:nvPr/>
        </p:nvSpPr>
        <p:spPr>
          <a:xfrm>
            <a:off x="6207949" y="25908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</a:rPr>
              <a:t>u(x</a:t>
            </a:r>
            <a:r>
              <a:rPr lang="en-US" i="1" baseline="-25000" dirty="0">
                <a:solidFill>
                  <a:srgbClr val="3366FF"/>
                </a:solidFill>
              </a:rPr>
              <a:t>5</a:t>
            </a:r>
            <a:r>
              <a:rPr lang="en-US" i="1" dirty="0">
                <a:solidFill>
                  <a:srgbClr val="3366FF"/>
                </a:solidFill>
              </a:rPr>
              <a:t>,y)</a:t>
            </a:r>
            <a:endParaRPr lang="en-IN" i="1" dirty="0">
              <a:solidFill>
                <a:srgbClr val="3366FF"/>
              </a:solidFill>
            </a:endParaRPr>
          </a:p>
        </p:txBody>
      </p:sp>
      <p:sp>
        <p:nvSpPr>
          <p:cNvPr id="597021" name="TextBox 597020">
            <a:extLst>
              <a:ext uri="{FF2B5EF4-FFF2-40B4-BE49-F238E27FC236}">
                <a16:creationId xmlns:a16="http://schemas.microsoft.com/office/drawing/2014/main" id="{03B4F6E5-8271-7801-812E-C2D495CCB826}"/>
              </a:ext>
            </a:extLst>
          </p:cNvPr>
          <p:cNvSpPr txBox="1"/>
          <p:nvPr/>
        </p:nvSpPr>
        <p:spPr>
          <a:xfrm>
            <a:off x="2474149" y="4948535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T(x</a:t>
            </a:r>
            <a:r>
              <a:rPr lang="en-US" i="1" baseline="-25000" dirty="0">
                <a:solidFill>
                  <a:srgbClr val="FF0000"/>
                </a:solidFill>
              </a:rPr>
              <a:t>1</a:t>
            </a:r>
            <a:r>
              <a:rPr lang="en-US" i="1" dirty="0">
                <a:solidFill>
                  <a:srgbClr val="FF0000"/>
                </a:solidFill>
              </a:rPr>
              <a:t>,y)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597022" name="TextBox 597021">
            <a:extLst>
              <a:ext uri="{FF2B5EF4-FFF2-40B4-BE49-F238E27FC236}">
                <a16:creationId xmlns:a16="http://schemas.microsoft.com/office/drawing/2014/main" id="{A1DF0288-A8FA-AD6E-C617-B8CA4E62795A}"/>
              </a:ext>
            </a:extLst>
          </p:cNvPr>
          <p:cNvSpPr txBox="1"/>
          <p:nvPr/>
        </p:nvSpPr>
        <p:spPr>
          <a:xfrm>
            <a:off x="2362200" y="4415135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T(x</a:t>
            </a:r>
            <a:r>
              <a:rPr lang="en-US" i="1" baseline="-25000" dirty="0">
                <a:solidFill>
                  <a:srgbClr val="FF0000"/>
                </a:solidFill>
              </a:rPr>
              <a:t>2</a:t>
            </a:r>
            <a:r>
              <a:rPr lang="en-US" i="1" dirty="0">
                <a:solidFill>
                  <a:srgbClr val="FF0000"/>
                </a:solidFill>
              </a:rPr>
              <a:t>,y)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597023" name="TextBox 597022">
            <a:extLst>
              <a:ext uri="{FF2B5EF4-FFF2-40B4-BE49-F238E27FC236}">
                <a16:creationId xmlns:a16="http://schemas.microsoft.com/office/drawing/2014/main" id="{16F5EB7B-831D-A928-BE85-FA71814801C6}"/>
              </a:ext>
            </a:extLst>
          </p:cNvPr>
          <p:cNvSpPr txBox="1"/>
          <p:nvPr/>
        </p:nvSpPr>
        <p:spPr>
          <a:xfrm>
            <a:off x="1981200" y="3581400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T(x</a:t>
            </a:r>
            <a:r>
              <a:rPr lang="en-US" i="1" baseline="-25000" dirty="0">
                <a:solidFill>
                  <a:srgbClr val="FF0000"/>
                </a:solidFill>
              </a:rPr>
              <a:t>3</a:t>
            </a:r>
            <a:r>
              <a:rPr lang="en-US" i="1" dirty="0">
                <a:solidFill>
                  <a:srgbClr val="FF0000"/>
                </a:solidFill>
              </a:rPr>
              <a:t>,y)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597024" name="TextBox 597023">
            <a:extLst>
              <a:ext uri="{FF2B5EF4-FFF2-40B4-BE49-F238E27FC236}">
                <a16:creationId xmlns:a16="http://schemas.microsoft.com/office/drawing/2014/main" id="{ADACC7C6-F423-6AD2-9C68-70C5A2141AB4}"/>
              </a:ext>
            </a:extLst>
          </p:cNvPr>
          <p:cNvSpPr txBox="1"/>
          <p:nvPr/>
        </p:nvSpPr>
        <p:spPr>
          <a:xfrm>
            <a:off x="1828800" y="2514600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T(x</a:t>
            </a:r>
            <a:r>
              <a:rPr lang="en-US" i="1" baseline="-25000" dirty="0">
                <a:solidFill>
                  <a:srgbClr val="FF0000"/>
                </a:solidFill>
              </a:rPr>
              <a:t>4</a:t>
            </a:r>
            <a:r>
              <a:rPr lang="en-US" i="1" dirty="0">
                <a:solidFill>
                  <a:srgbClr val="FF0000"/>
                </a:solidFill>
              </a:rPr>
              <a:t>,y)</a:t>
            </a:r>
            <a:endParaRPr lang="en-IN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6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96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970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97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97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97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97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97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97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97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97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97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97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970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97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97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96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96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97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97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97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97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97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97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97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597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970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5970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5970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597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6995" grpId="0" build="p"/>
      <p:bldP spid="597014" grpId="0"/>
      <p:bldP spid="27" grpId="0" animBg="1"/>
      <p:bldP spid="597015" grpId="0" animBg="1"/>
      <p:bldP spid="597016" grpId="0"/>
      <p:bldP spid="597017" grpId="0"/>
      <p:bldP spid="597018" grpId="0"/>
      <p:bldP spid="597019" grpId="0"/>
      <p:bldP spid="597020" grpId="0"/>
      <p:bldP spid="597021" grpId="0"/>
      <p:bldP spid="597022" grpId="0"/>
      <p:bldP spid="597023" grpId="0"/>
      <p:bldP spid="5970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018" name="Rectangle 2">
            <a:extLst>
              <a:ext uri="{FF2B5EF4-FFF2-40B4-BE49-F238E27FC236}">
                <a16:creationId xmlns:a16="http://schemas.microsoft.com/office/drawing/2014/main" id="{5879426D-CA04-D8F7-EFED-B16D20AECC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7010400" cy="6858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The Momentum Equation for Natural Convection </a:t>
            </a:r>
            <a:endParaRPr lang="zh-CN" altLang="en-US" sz="280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sp>
        <p:nvSpPr>
          <p:cNvPr id="598019" name="Rectangle 3">
            <a:extLst>
              <a:ext uri="{FF2B5EF4-FFF2-40B4-BE49-F238E27FC236}">
                <a16:creationId xmlns:a16="http://schemas.microsoft.com/office/drawing/2014/main" id="{69774E4D-BAA3-79E7-8339-296CABE85D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066800"/>
            <a:ext cx="8382000" cy="1371600"/>
          </a:xfrm>
        </p:spPr>
        <p:txBody>
          <a:bodyPr/>
          <a:lstStyle/>
          <a:p>
            <a:r>
              <a:rPr lang="en-US" altLang="zh-CN" sz="2400" dirty="0">
                <a:ea typeface="SimSun" panose="02010600030101010101" pitchFamily="2" charset="-122"/>
              </a:rPr>
              <a:t>The difference between the two flows (forced flow and free flow) is that, in free convection, a major role is played by buoyancy forces.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8020" name="Object 4">
                <a:extLst>
                  <a:ext uri="{FF2B5EF4-FFF2-40B4-BE49-F238E27FC236}">
                    <a16:creationId xmlns:a16="http://schemas.microsoft.com/office/drawing/2014/main" id="{8C7C1CC4-5998-237D-2C31-97E3F127CB84}"/>
                  </a:ext>
                </a:extLst>
              </p:cNvPr>
              <p:cNvSpPr txBox="1"/>
              <p:nvPr/>
            </p:nvSpPr>
            <p:spPr bwMode="auto">
              <a:xfrm>
                <a:off x="3048000" y="1828800"/>
                <a:ext cx="1752600" cy="5969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8020" name="Object 4">
                <a:extLst>
                  <a:ext uri="{FF2B5EF4-FFF2-40B4-BE49-F238E27FC236}">
                    <a16:creationId xmlns:a16="http://schemas.microsoft.com/office/drawing/2014/main" id="{8C7C1CC4-5998-237D-2C31-97E3F127CB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0" y="1828800"/>
                <a:ext cx="1752600" cy="596900"/>
              </a:xfrm>
              <a:prstGeom prst="rect">
                <a:avLst/>
              </a:prstGeom>
              <a:blipFill>
                <a:blip r:embed="rId3"/>
                <a:stretch>
                  <a:fillRect l="-69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8021" name="Text Box 5">
            <a:extLst>
              <a:ext uri="{FF2B5EF4-FFF2-40B4-BE49-F238E27FC236}">
                <a16:creationId xmlns:a16="http://schemas.microsoft.com/office/drawing/2014/main" id="{9EDE4515-91D5-A369-6C98-3977750AB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9660" y="2181015"/>
            <a:ext cx="2946400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0" dirty="0">
                <a:ea typeface="SimSun" panose="02010600030101010101" pitchFamily="2" charset="-122"/>
              </a:rPr>
              <a:t>Very important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8022" name="Object 6">
                <a:extLst>
                  <a:ext uri="{FF2B5EF4-FFF2-40B4-BE49-F238E27FC236}">
                    <a16:creationId xmlns:a16="http://schemas.microsoft.com/office/drawing/2014/main" id="{8CDC8F68-46D0-AEBF-7B06-C44DCC89A9D0}"/>
                  </a:ext>
                </a:extLst>
              </p:cNvPr>
              <p:cNvSpPr txBox="1"/>
              <p:nvPr/>
            </p:nvSpPr>
            <p:spPr bwMode="auto">
              <a:xfrm>
                <a:off x="2035838" y="2842351"/>
                <a:ext cx="5257800" cy="1116013"/>
              </a:xfrm>
              <a:prstGeom prst="rect">
                <a:avLst/>
              </a:prstGeom>
              <a:solidFill>
                <a:srgbClr val="FFFF99">
                  <a:alpha val="50000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g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𝜈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8022" name="Object 6">
                <a:extLst>
                  <a:ext uri="{FF2B5EF4-FFF2-40B4-BE49-F238E27FC236}">
                    <a16:creationId xmlns:a16="http://schemas.microsoft.com/office/drawing/2014/main" id="{8CDC8F68-46D0-AEBF-7B06-C44DCC89A9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35838" y="2842351"/>
                <a:ext cx="5257800" cy="11160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8024" name="Line 8">
            <a:extLst>
              <a:ext uri="{FF2B5EF4-FFF2-40B4-BE49-F238E27FC236}">
                <a16:creationId xmlns:a16="http://schemas.microsoft.com/office/drawing/2014/main" id="{6D570512-4FE3-5341-FA4C-C075F5B9093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19600" y="2159000"/>
            <a:ext cx="960060" cy="304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IN"/>
          </a:p>
        </p:txBody>
      </p:sp>
      <p:sp>
        <p:nvSpPr>
          <p:cNvPr id="598030" name="Rectangle 14">
            <a:extLst>
              <a:ext uri="{FF2B5EF4-FFF2-40B4-BE49-F238E27FC236}">
                <a16:creationId xmlns:a16="http://schemas.microsoft.com/office/drawing/2014/main" id="{A7642E65-813A-73B5-B209-2ABB186C5A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860" y="2369184"/>
            <a:ext cx="48863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zh-CN" b="0" dirty="0">
                <a:ea typeface="SimSun" panose="02010600030101010101" pitchFamily="2" charset="-122"/>
              </a:rPr>
              <a:t>Consider the </a:t>
            </a:r>
            <a:r>
              <a:rPr lang="en-US" altLang="zh-CN" b="0" i="1" dirty="0">
                <a:solidFill>
                  <a:schemeClr val="accent2"/>
                </a:solidFill>
                <a:ea typeface="SimSun" panose="02010600030101010101" pitchFamily="2" charset="-122"/>
              </a:rPr>
              <a:t>x</a:t>
            </a:r>
            <a:r>
              <a:rPr lang="en-US" altLang="zh-CN" b="0" dirty="0">
                <a:solidFill>
                  <a:schemeClr val="accent2"/>
                </a:solidFill>
                <a:ea typeface="SimSun" panose="02010600030101010101" pitchFamily="2" charset="-122"/>
              </a:rPr>
              <a:t>-momentum equation</a:t>
            </a:r>
            <a:r>
              <a:rPr lang="en-US" altLang="zh-CN" sz="2800" b="0" dirty="0">
                <a:ea typeface="SimSun" panose="02010600030101010101" pitchFamily="2" charset="-122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8031" name="Rectangle 15">
                <a:extLst>
                  <a:ext uri="{FF2B5EF4-FFF2-40B4-BE49-F238E27FC236}">
                    <a16:creationId xmlns:a16="http://schemas.microsoft.com/office/drawing/2014/main" id="{0853CABE-CFD8-BD6F-63AD-93989F7E2F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436" y="4045955"/>
                <a:ext cx="8382001" cy="14676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50000"/>
                  </a:spcBef>
                  <a:buFontTx/>
                  <a:buChar char="•"/>
                </a:pPr>
                <a:r>
                  <a:rPr lang="en-US" altLang="zh-CN" dirty="0">
                    <a:ea typeface="SimSun" panose="02010600030101010101" pitchFamily="2" charset="-122"/>
                  </a:rPr>
                  <a:t>It is </a:t>
                </a:r>
                <a:r>
                  <a:rPr lang="en-US" altLang="zh-CN" b="0" dirty="0">
                    <a:ea typeface="SimSun" panose="02010600030101010101" pitchFamily="2" charset="-122"/>
                  </a:rPr>
                  <a:t> well known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for</m:t>
                    </m:r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a</m:t>
                    </m:r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boundary</m:t>
                    </m:r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layer</m:t>
                    </m:r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flow</m:t>
                    </m:r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b="0" dirty="0">
                  <a:solidFill>
                    <a:srgbClr val="000000"/>
                  </a:solidFill>
                </a:endParaRPr>
              </a:p>
              <a:p>
                <a:pPr>
                  <a:lnSpc>
                    <a:spcPct val="90000"/>
                  </a:lnSpc>
                  <a:spcBef>
                    <a:spcPct val="50000"/>
                  </a:spcBef>
                  <a:buFontTx/>
                  <a:buChar char="•"/>
                </a:pPr>
                <a:r>
                  <a:rPr lang="en-US" altLang="zh-CN" b="0" dirty="0">
                    <a:ea typeface="SimSun" panose="02010600030101010101" pitchFamily="2" charset="-122"/>
                  </a:rPr>
                  <a:t> Therefore, the </a:t>
                </a:r>
                <a:r>
                  <a:rPr lang="en-US" altLang="zh-CN" b="0" i="1" dirty="0">
                    <a:ea typeface="SimSun" panose="02010600030101010101" pitchFamily="2" charset="-122"/>
                  </a:rPr>
                  <a:t>x</a:t>
                </a:r>
                <a:r>
                  <a:rPr lang="en-US" altLang="zh-CN" b="0" dirty="0">
                    <a:ea typeface="SimSun" panose="02010600030101010101" pitchFamily="2" charset="-122"/>
                  </a:rPr>
                  <a:t>-pressure gradient in the boundary layer must equal that in the quiescent region outside the boundary layer.</a:t>
                </a:r>
              </a:p>
            </p:txBody>
          </p:sp>
        </mc:Choice>
        <mc:Fallback xmlns="">
          <p:sp>
            <p:nvSpPr>
              <p:cNvPr id="598031" name="Rectangle 15">
                <a:extLst>
                  <a:ext uri="{FF2B5EF4-FFF2-40B4-BE49-F238E27FC236}">
                    <a16:creationId xmlns:a16="http://schemas.microsoft.com/office/drawing/2014/main" id="{0853CABE-CFD8-BD6F-63AD-93989F7E2F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9436" y="4045955"/>
                <a:ext cx="8382001" cy="1467646"/>
              </a:xfrm>
              <a:prstGeom prst="rect">
                <a:avLst/>
              </a:prstGeom>
              <a:blipFill>
                <a:blip r:embed="rId5"/>
                <a:stretch>
                  <a:fillRect l="-1164" b="-91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02027746-1053-FAE4-69EF-436AF1047C9E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37AF3D5-CBFE-44FD-1EF1-DFF65D23E3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299E43C-B9E5-E28D-ED96-824E67706B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C6B1BA7-3487-B85C-768D-3A24117E69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76977BFE-B9D7-1AEE-53CA-AA73A3D8A8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1C937374-57F9-D173-5CAB-08531525D0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2F414A22-5476-CD38-1EA2-7B952405A8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9A53D1B1-8468-7078-C77F-C895FACF03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01585C57-26B5-ED58-7B31-ADD9A21FCA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EBBEF8CD-D2FC-6505-6BD8-75571A2611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72F0BA3C-66B0-6303-7E70-FADCADF01B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388769B-1E34-065C-6224-A042271132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8B397B6-0891-C8E8-9C55-B51B43C2C0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DD0C1AE1-99E8-3B58-353C-5B4D1E112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9D08DD2-047D-3CE5-7E30-D949C6D058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2D61A21-4D99-10A1-2F68-D1CB03EEBD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A947E07-F995-688F-CC2C-6945397AFB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14402" name="Object 2">
                <a:extLst>
                  <a:ext uri="{FF2B5EF4-FFF2-40B4-BE49-F238E27FC236}">
                    <a16:creationId xmlns:a16="http://schemas.microsoft.com/office/drawing/2014/main" id="{29A20BAB-8C9F-29C5-F20C-42F7F2E616C1}"/>
                  </a:ext>
                </a:extLst>
              </p:cNvPr>
              <p:cNvSpPr txBox="1"/>
              <p:nvPr/>
            </p:nvSpPr>
            <p:spPr bwMode="auto">
              <a:xfrm>
                <a:off x="2819400" y="5594984"/>
                <a:ext cx="2362200" cy="88201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14402" name="Object 2">
                <a:extLst>
                  <a:ext uri="{FF2B5EF4-FFF2-40B4-BE49-F238E27FC236}">
                    <a16:creationId xmlns:a16="http://schemas.microsoft.com/office/drawing/2014/main" id="{29A20BAB-8C9F-29C5-F20C-42F7F2E616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9400" y="5594984"/>
                <a:ext cx="2362200" cy="88201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4408" name="Text Box 8">
            <a:extLst>
              <a:ext uri="{FF2B5EF4-FFF2-40B4-BE49-F238E27FC236}">
                <a16:creationId xmlns:a16="http://schemas.microsoft.com/office/drawing/2014/main" id="{B0447158-F81A-1D48-22AA-A77DE20A2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725" y="5638800"/>
            <a:ext cx="1843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Pascal Law 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980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598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8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98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98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598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98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0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980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14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14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144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14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14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8020" grpId="0"/>
      <p:bldP spid="598022" grpId="0" animBg="1"/>
      <p:bldP spid="598031" grpId="0" build="p"/>
      <p:bldP spid="61440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14403" name="Object 3">
                <a:extLst>
                  <a:ext uri="{FF2B5EF4-FFF2-40B4-BE49-F238E27FC236}">
                    <a16:creationId xmlns:a16="http://schemas.microsoft.com/office/drawing/2014/main" id="{2A33A211-FFFA-CE9D-C64A-C9CBF8EF66A6}"/>
                  </a:ext>
                </a:extLst>
              </p:cNvPr>
              <p:cNvSpPr txBox="1"/>
              <p:nvPr/>
            </p:nvSpPr>
            <p:spPr bwMode="auto">
              <a:xfrm>
                <a:off x="1447800" y="3760785"/>
                <a:ext cx="4800600" cy="1039815"/>
              </a:xfrm>
              <a:prstGeom prst="rect">
                <a:avLst/>
              </a:prstGeom>
              <a:solidFill>
                <a:srgbClr val="FFFF99">
                  <a:alpha val="50000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𝜈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14403" name="Object 3">
                <a:extLst>
                  <a:ext uri="{FF2B5EF4-FFF2-40B4-BE49-F238E27FC236}">
                    <a16:creationId xmlns:a16="http://schemas.microsoft.com/office/drawing/2014/main" id="{2A33A211-FFFA-CE9D-C64A-C9CBF8EF66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3760785"/>
                <a:ext cx="4800600" cy="103981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4404" name="Object 4">
                <a:extLst>
                  <a:ext uri="{FF2B5EF4-FFF2-40B4-BE49-F238E27FC236}">
                    <a16:creationId xmlns:a16="http://schemas.microsoft.com/office/drawing/2014/main" id="{FD7C2A08-321D-40CA-F609-7BBABF92C97B}"/>
                  </a:ext>
                </a:extLst>
              </p:cNvPr>
              <p:cNvSpPr txBox="1"/>
              <p:nvPr/>
            </p:nvSpPr>
            <p:spPr bwMode="auto">
              <a:xfrm>
                <a:off x="4572000" y="5562600"/>
                <a:ext cx="2590800" cy="687388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614404" name="Object 4">
                <a:extLst>
                  <a:ext uri="{FF2B5EF4-FFF2-40B4-BE49-F238E27FC236}">
                    <a16:creationId xmlns:a16="http://schemas.microsoft.com/office/drawing/2014/main" id="{FD7C2A08-321D-40CA-F609-7BBABF92C9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5562600"/>
                <a:ext cx="2590800" cy="687388"/>
              </a:xfrm>
              <a:prstGeom prst="rect">
                <a:avLst/>
              </a:prstGeom>
              <a:blipFill>
                <a:blip r:embed="rId3"/>
                <a:stretch>
                  <a:fillRect l="-188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4405" name="Line 5">
            <a:extLst>
              <a:ext uri="{FF2B5EF4-FFF2-40B4-BE49-F238E27FC236}">
                <a16:creationId xmlns:a16="http://schemas.microsoft.com/office/drawing/2014/main" id="{029EF8AC-60C3-F5E9-32B0-1181AC4812AF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4191000"/>
            <a:ext cx="1371600" cy="137392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IN"/>
          </a:p>
        </p:txBody>
      </p:sp>
      <p:sp>
        <p:nvSpPr>
          <p:cNvPr id="614406" name="Text Box 6">
            <a:extLst>
              <a:ext uri="{FF2B5EF4-FFF2-40B4-BE49-F238E27FC236}">
                <a16:creationId xmlns:a16="http://schemas.microsoft.com/office/drawing/2014/main" id="{1AB3561D-C725-46B1-07D5-E8DF05753E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562600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0" dirty="0">
                <a:solidFill>
                  <a:schemeClr val="accent2"/>
                </a:solidFill>
                <a:ea typeface="SimSun" panose="02010600030101010101" pitchFamily="2" charset="-122"/>
              </a:rPr>
              <a:t>Buoyancy force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4407" name="Object 7">
                <a:extLst>
                  <a:ext uri="{FF2B5EF4-FFF2-40B4-BE49-F238E27FC236}">
                    <a16:creationId xmlns:a16="http://schemas.microsoft.com/office/drawing/2014/main" id="{E072A56E-5231-CB8F-EDCD-9FB9511C96BB}"/>
                  </a:ext>
                </a:extLst>
              </p:cNvPr>
              <p:cNvSpPr txBox="1"/>
              <p:nvPr/>
            </p:nvSpPr>
            <p:spPr bwMode="auto">
              <a:xfrm>
                <a:off x="1365250" y="2209800"/>
                <a:ext cx="5576888" cy="1116013"/>
              </a:xfrm>
              <a:prstGeom prst="rect">
                <a:avLst/>
              </a:prstGeom>
              <a:solidFill>
                <a:srgbClr val="FFFF99">
                  <a:alpha val="50000"/>
                </a:srgb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𝜈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14407" name="Object 7">
                <a:extLst>
                  <a:ext uri="{FF2B5EF4-FFF2-40B4-BE49-F238E27FC236}">
                    <a16:creationId xmlns:a16="http://schemas.microsoft.com/office/drawing/2014/main" id="{E072A56E-5231-CB8F-EDCD-9FB9511C96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65250" y="2209800"/>
                <a:ext cx="5576888" cy="11160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FCE19D89-BED1-D820-DA50-B1A26158490E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B6E6AD9-144C-3AB5-4C5C-B90975E34E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1178F41-9524-2105-58A8-C46F2E9FDF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52EA564-C7E4-4779-0C33-45D02F4789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95DAA12-A8D4-9F4B-24DB-48640820C9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74F9271-5783-26B9-1884-E280881EF7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60D9B63-7F42-22A0-8B52-8C31491FF3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DF9A31A-052D-B07B-C6B0-DDDEA5D3AF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996FBC4-1CA4-D92B-4150-ABAF0A7EBC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912DDBC-A59D-410B-13A7-D6434810A5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6CF58149-1BA9-F058-0C9F-0DC8CB025A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2BCFDC6-11A4-E0D1-531D-6E27CE9856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7166557-7D05-D94A-4C0F-A55F105191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2445AC1-95E9-78DF-34E8-45B40C9915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44DAAA3-9D0E-20A8-B01B-80FBD12776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9EAF4E3-AC1A-EBB2-3AB0-84402BBFE7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27B1E81-7EC8-DB7E-712A-B6EC859E26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385FB1B5-7487-2043-C122-0D9F4253526E}"/>
              </a:ext>
            </a:extLst>
          </p:cNvPr>
          <p:cNvSpPr txBox="1">
            <a:spLocks noChangeArrowheads="1"/>
          </p:cNvSpPr>
          <p:nvPr/>
        </p:nvSpPr>
        <p:spPr>
          <a:xfrm>
            <a:off x="381000" y="304800"/>
            <a:ext cx="7010400" cy="6858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zh-CN" sz="2800" kern="0" dirty="0">
                <a:solidFill>
                  <a:schemeClr val="tx1"/>
                </a:solidFill>
                <a:ea typeface="SimSun" panose="02010600030101010101" pitchFamily="2" charset="-122"/>
              </a:rPr>
              <a:t>Equations Governing the Natural Convection </a:t>
            </a:r>
            <a:endParaRPr lang="zh-CN" altLang="en-US" sz="2800" kern="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sp>
        <p:nvSpPr>
          <p:cNvPr id="20" name="Text Box 8">
            <a:extLst>
              <a:ext uri="{FF2B5EF4-FFF2-40B4-BE49-F238E27FC236}">
                <a16:creationId xmlns:a16="http://schemas.microsoft.com/office/drawing/2014/main" id="{4783AE38-CA82-9C48-10B3-BE1F02292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1" y="1371600"/>
            <a:ext cx="740727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i="1" dirty="0"/>
              <a:t>x</a:t>
            </a:r>
            <a:r>
              <a:rPr lang="en-US" altLang="en-US" dirty="0"/>
              <a:t>-momentum equation for a Natural Convection boundary layer flow 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14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03" grpId="0" animBg="1"/>
      <p:bldP spid="614404" grpId="0" animBg="1"/>
      <p:bldP spid="61440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Rectangle 2">
            <a:extLst>
              <a:ext uri="{FF2B5EF4-FFF2-40B4-BE49-F238E27FC236}">
                <a16:creationId xmlns:a16="http://schemas.microsoft.com/office/drawing/2014/main" id="{8496DDD0-3B09-0130-BFA2-31BC045DD5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77800"/>
            <a:ext cx="5943600" cy="8128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Thermodynamics of Buoyancy Force</a:t>
            </a:r>
            <a:endParaRPr lang="zh-CN" altLang="en-US" sz="280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sp>
        <p:nvSpPr>
          <p:cNvPr id="599043" name="Rectangle 3">
            <a:extLst>
              <a:ext uri="{FF2B5EF4-FFF2-40B4-BE49-F238E27FC236}">
                <a16:creationId xmlns:a16="http://schemas.microsoft.com/office/drawing/2014/main" id="{C6B2F942-B63E-9C3B-D0C2-44C02167B4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50137"/>
            <a:ext cx="7315200" cy="5548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400" dirty="0">
                <a:solidFill>
                  <a:schemeClr val="accent2"/>
                </a:solidFill>
                <a:ea typeface="SimSun" panose="02010600030101010101" pitchFamily="2" charset="-122"/>
              </a:rPr>
              <a:t>Define </a:t>
            </a:r>
            <a:r>
              <a:rPr lang="en-US" altLang="zh-CN" sz="2400" dirty="0">
                <a:solidFill>
                  <a:schemeClr val="accent2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</a:t>
            </a:r>
            <a:r>
              <a:rPr lang="en-US" altLang="zh-CN" sz="2400" dirty="0">
                <a:ea typeface="SimSun" panose="02010600030101010101" pitchFamily="2" charset="-122"/>
                <a:sym typeface="Symbol" panose="05050102010706020507" pitchFamily="18" charset="2"/>
              </a:rPr>
              <a:t>, the volumetric thermal expansion coefficient</a:t>
            </a:r>
            <a:r>
              <a:rPr lang="en-US" altLang="zh-CN" sz="2400" dirty="0">
                <a:ea typeface="SimSun" panose="02010600030101010101" pitchFamily="2" charset="-122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9044" name="Object 4">
                <a:extLst>
                  <a:ext uri="{FF2B5EF4-FFF2-40B4-BE49-F238E27FC236}">
                    <a16:creationId xmlns:a16="http://schemas.microsoft.com/office/drawing/2014/main" id="{8F8B4D63-6560-3DCA-9698-A9E4AB85782C}"/>
                  </a:ext>
                </a:extLst>
              </p:cNvPr>
              <p:cNvSpPr txBox="1"/>
              <p:nvPr/>
            </p:nvSpPr>
            <p:spPr bwMode="auto">
              <a:xfrm>
                <a:off x="5718174" y="1710841"/>
                <a:ext cx="2435226" cy="1066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𝜕𝜌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br>
                  <a:rPr lang="en-IN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IN" dirty="0"/>
              </a:p>
            </p:txBody>
          </p:sp>
        </mc:Choice>
        <mc:Fallback xmlns="">
          <p:sp>
            <p:nvSpPr>
              <p:cNvPr id="599044" name="Object 4">
                <a:extLst>
                  <a:ext uri="{FF2B5EF4-FFF2-40B4-BE49-F238E27FC236}">
                    <a16:creationId xmlns:a16="http://schemas.microsoft.com/office/drawing/2014/main" id="{8F8B4D63-6560-3DCA-9698-A9E4AB8578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8174" y="1710841"/>
                <a:ext cx="2435226" cy="10668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9045" name="Text Box 5">
            <a:extLst>
              <a:ext uri="{FF2B5EF4-FFF2-40B4-BE49-F238E27FC236}">
                <a16:creationId xmlns:a16="http://schemas.microsoft.com/office/drawing/2014/main" id="{1D0E6179-9027-7EA7-064D-75FF15A43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0738" y="3189826"/>
            <a:ext cx="3759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0" dirty="0">
                <a:ea typeface="SimSun" panose="02010600030101010101" pitchFamily="2" charset="-122"/>
              </a:rPr>
              <a:t>Not valid for liquids and non-ideal gases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9046" name="Object 6">
                <a:extLst>
                  <a:ext uri="{FF2B5EF4-FFF2-40B4-BE49-F238E27FC236}">
                    <a16:creationId xmlns:a16="http://schemas.microsoft.com/office/drawing/2014/main" id="{AD22A786-3791-E9EA-8909-1212C1797F5F}"/>
                  </a:ext>
                </a:extLst>
              </p:cNvPr>
              <p:cNvSpPr txBox="1"/>
              <p:nvPr/>
            </p:nvSpPr>
            <p:spPr bwMode="auto">
              <a:xfrm>
                <a:off x="1520825" y="4419600"/>
                <a:ext cx="3355975" cy="8842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99046" name="Object 6">
                <a:extLst>
                  <a:ext uri="{FF2B5EF4-FFF2-40B4-BE49-F238E27FC236}">
                    <a16:creationId xmlns:a16="http://schemas.microsoft.com/office/drawing/2014/main" id="{AD22A786-3791-E9EA-8909-1212C1797F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0825" y="4419600"/>
                <a:ext cx="3355975" cy="8842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9047" name="Object 7">
                <a:extLst>
                  <a:ext uri="{FF2B5EF4-FFF2-40B4-BE49-F238E27FC236}">
                    <a16:creationId xmlns:a16="http://schemas.microsoft.com/office/drawing/2014/main" id="{56A5FE8F-25D8-A0E2-FECB-90A32BCDAB8B}"/>
                  </a:ext>
                </a:extLst>
              </p:cNvPr>
              <p:cNvSpPr txBox="1"/>
              <p:nvPr/>
            </p:nvSpPr>
            <p:spPr bwMode="auto">
              <a:xfrm>
                <a:off x="1524000" y="5486400"/>
                <a:ext cx="4267200" cy="508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𝜌𝛽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599047" name="Object 7">
                <a:extLst>
                  <a:ext uri="{FF2B5EF4-FFF2-40B4-BE49-F238E27FC236}">
                    <a16:creationId xmlns:a16="http://schemas.microsoft.com/office/drawing/2014/main" id="{56A5FE8F-25D8-A0E2-FECB-90A32BCDA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0" y="5486400"/>
                <a:ext cx="4267200" cy="508000"/>
              </a:xfrm>
              <a:prstGeom prst="rect">
                <a:avLst/>
              </a:prstGeom>
              <a:blipFill>
                <a:blip r:embed="rId5"/>
                <a:stretch>
                  <a:fillRect l="-429" b="-843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9048" name="Text Box 8">
            <a:extLst>
              <a:ext uri="{FF2B5EF4-FFF2-40B4-BE49-F238E27FC236}">
                <a16:creationId xmlns:a16="http://schemas.microsoft.com/office/drawing/2014/main" id="{77715F25-BDD9-AD65-C356-2B2FF1D51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6080125"/>
            <a:ext cx="7315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0" dirty="0">
                <a:solidFill>
                  <a:schemeClr val="accent2"/>
                </a:solidFill>
                <a:ea typeface="SimSun" panose="02010600030101010101" pitchFamily="2" charset="-122"/>
              </a:rPr>
              <a:t>Density gradient is due to the temperature gradient</a:t>
            </a:r>
          </a:p>
        </p:txBody>
      </p:sp>
      <p:sp>
        <p:nvSpPr>
          <p:cNvPr id="599049" name="Line 9">
            <a:extLst>
              <a:ext uri="{FF2B5EF4-FFF2-40B4-BE49-F238E27FC236}">
                <a16:creationId xmlns:a16="http://schemas.microsoft.com/office/drawing/2014/main" id="{F64B07F0-A52F-8DBE-00EF-76A59A2CE09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49600" y="3552486"/>
            <a:ext cx="1422400" cy="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IN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BBF8E3E-9ED7-B83F-BDDE-84FD5FDE0F47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D49F89D-7AFF-1306-7557-50496F0ACC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95ACDD3-6DC3-08E2-7FB4-CEC4140348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1BD0E4AF-6805-9E9D-BF8D-AE5BB83B00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10E7D0DE-C6E1-EA9F-9735-7140936935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93652B9E-9CFE-4B76-EF7E-2DC875EB7D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03277A5-E51F-F418-6E27-F2C1D61B58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24A919B-B0EB-63B8-4FBF-CAC97A1417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7EEA0A8-98EF-5403-12E1-1EC64164F9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918EE0D4-C071-1F08-E5BB-C8E069D9CB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E271833-EBC6-6B61-47A1-00C08EFFD7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FFAFB85-172C-46B9-EB9F-231EC6A545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E80F67B-BF77-B42B-F132-33576FE23B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C427E0D-5473-304E-22B0-0630BEBAA9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CF3EF2A4-B48C-6238-2158-66FBBFA908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1D54E46-887D-F1B0-FB96-1E5B94E7A2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8B1655B-DE4A-6565-219B-8730052445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4">
                <a:extLst>
                  <a:ext uri="{FF2B5EF4-FFF2-40B4-BE49-F238E27FC236}">
                    <a16:creationId xmlns:a16="http://schemas.microsoft.com/office/drawing/2014/main" id="{0FF14C79-38DA-8E53-ADD5-36B26424AD60}"/>
                  </a:ext>
                </a:extLst>
              </p:cNvPr>
              <p:cNvSpPr txBox="1"/>
              <p:nvPr/>
            </p:nvSpPr>
            <p:spPr bwMode="auto">
              <a:xfrm>
                <a:off x="1482725" y="2236788"/>
                <a:ext cx="4537075" cy="83099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an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ideal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gas</m:t>
                      </m:r>
                      <m:r>
                        <m:rPr>
                          <m:nor/>
                        </m:rPr>
                        <a:rPr lang="en-IN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 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Object 4">
                <a:extLst>
                  <a:ext uri="{FF2B5EF4-FFF2-40B4-BE49-F238E27FC236}">
                    <a16:creationId xmlns:a16="http://schemas.microsoft.com/office/drawing/2014/main" id="{0FF14C79-38DA-8E53-ADD5-36B26424AD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82725" y="2236788"/>
                <a:ext cx="4537075" cy="830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C7D22742-6269-088F-8CD3-25048F8D2212}"/>
                  </a:ext>
                </a:extLst>
              </p:cNvPr>
              <p:cNvSpPr txBox="1"/>
              <p:nvPr/>
            </p:nvSpPr>
            <p:spPr bwMode="auto">
              <a:xfrm>
                <a:off x="962026" y="3109487"/>
                <a:ext cx="2057402" cy="80211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𝑇h𝑢𝑠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4">
                <a:extLst>
                  <a:ext uri="{FF2B5EF4-FFF2-40B4-BE49-F238E27FC236}">
                    <a16:creationId xmlns:a16="http://schemas.microsoft.com/office/drawing/2014/main" id="{C7D22742-6269-088F-8CD3-25048F8D22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2026" y="3109487"/>
                <a:ext cx="2057402" cy="80211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Box 5">
            <a:extLst>
              <a:ext uri="{FF2B5EF4-FFF2-40B4-BE49-F238E27FC236}">
                <a16:creationId xmlns:a16="http://schemas.microsoft.com/office/drawing/2014/main" id="{47456084-5709-4A8A-5E2E-394E34648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138" y="4567535"/>
            <a:ext cx="3759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>
                <a:ea typeface="SimSun" panose="02010600030101010101" pitchFamily="2" charset="-122"/>
              </a:rPr>
              <a:t>V</a:t>
            </a:r>
            <a:r>
              <a:rPr lang="en-US" altLang="zh-CN" b="0" dirty="0">
                <a:ea typeface="SimSun" panose="02010600030101010101" pitchFamily="2" charset="-122"/>
              </a:rPr>
              <a:t>alid for any general fluid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381000"/>
            <a:ext cx="7772400" cy="5334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Governing Equations for Natural Convection</a:t>
            </a:r>
          </a:p>
        </p:txBody>
      </p:sp>
      <p:sp>
        <p:nvSpPr>
          <p:cNvPr id="600067" name="Rectangle 3">
            <a:extLst>
              <a:ext uri="{FF2B5EF4-FFF2-40B4-BE49-F238E27FC236}">
                <a16:creationId xmlns:a16="http://schemas.microsoft.com/office/drawing/2014/main" id="{19B93F88-9F44-7DCF-BE2A-D913C1ACC3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7797800" cy="76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400" i="1" dirty="0">
                <a:ea typeface="SimSun" panose="02010600030101010101" pitchFamily="2" charset="-122"/>
              </a:rPr>
              <a:t>x</a:t>
            </a:r>
            <a:r>
              <a:rPr lang="en-US" altLang="zh-CN" sz="2400" dirty="0">
                <a:ea typeface="SimSun" panose="02010600030101010101" pitchFamily="2" charset="-122"/>
              </a:rPr>
              <a:t>-momentum equation with Buoyancy effects replacing pressure gradient.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0068" name="Object 4">
                <a:extLst>
                  <a:ext uri="{FF2B5EF4-FFF2-40B4-BE49-F238E27FC236}">
                    <a16:creationId xmlns:a16="http://schemas.microsoft.com/office/drawing/2014/main" id="{A0DF74B3-0043-4231-D459-73ACCBCE3BCE}"/>
                  </a:ext>
                </a:extLst>
              </p:cNvPr>
              <p:cNvSpPr txBox="1"/>
              <p:nvPr/>
            </p:nvSpPr>
            <p:spPr bwMode="auto">
              <a:xfrm>
                <a:off x="2362200" y="1993900"/>
                <a:ext cx="4495800" cy="97790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600068" name="Object 4">
                <a:extLst>
                  <a:ext uri="{FF2B5EF4-FFF2-40B4-BE49-F238E27FC236}">
                    <a16:creationId xmlns:a16="http://schemas.microsoft.com/office/drawing/2014/main" id="{A0DF74B3-0043-4231-D459-73ACCBCE3B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2200" y="1993900"/>
                <a:ext cx="4495800" cy="9779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0069" name="Object 5">
                <a:extLst>
                  <a:ext uri="{FF2B5EF4-FFF2-40B4-BE49-F238E27FC236}">
                    <a16:creationId xmlns:a16="http://schemas.microsoft.com/office/drawing/2014/main" id="{49297A04-B4B7-EBFC-D174-88F5E9F78B6C}"/>
                  </a:ext>
                </a:extLst>
              </p:cNvPr>
              <p:cNvSpPr txBox="1"/>
              <p:nvPr/>
            </p:nvSpPr>
            <p:spPr bwMode="auto">
              <a:xfrm>
                <a:off x="2971800" y="3962400"/>
                <a:ext cx="1524000" cy="835025"/>
              </a:xfrm>
              <a:prstGeom prst="rect">
                <a:avLst/>
              </a:prstGeom>
              <a:solidFill>
                <a:srgbClr val="FFFF99">
                  <a:alpha val="50000"/>
                </a:srgbClr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600069" name="Object 5">
                <a:extLst>
                  <a:ext uri="{FF2B5EF4-FFF2-40B4-BE49-F238E27FC236}">
                    <a16:creationId xmlns:a16="http://schemas.microsoft.com/office/drawing/2014/main" id="{49297A04-B4B7-EBFC-D174-88F5E9F78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71800" y="3962400"/>
                <a:ext cx="1524000" cy="8350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0070" name="Object 6">
                <a:extLst>
                  <a:ext uri="{FF2B5EF4-FFF2-40B4-BE49-F238E27FC236}">
                    <a16:creationId xmlns:a16="http://schemas.microsoft.com/office/drawing/2014/main" id="{0AD595A6-7B05-424C-958F-EF79F292C4E7}"/>
                  </a:ext>
                </a:extLst>
              </p:cNvPr>
              <p:cNvSpPr txBox="1"/>
              <p:nvPr/>
            </p:nvSpPr>
            <p:spPr bwMode="auto">
              <a:xfrm>
                <a:off x="2133600" y="5029200"/>
                <a:ext cx="3886200" cy="977900"/>
              </a:xfrm>
              <a:prstGeom prst="rect">
                <a:avLst/>
              </a:prstGeom>
              <a:solidFill>
                <a:srgbClr val="FFFF99">
                  <a:alpha val="50000"/>
                </a:srgbClr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600070" name="Object 6">
                <a:extLst>
                  <a:ext uri="{FF2B5EF4-FFF2-40B4-BE49-F238E27FC236}">
                    <a16:creationId xmlns:a16="http://schemas.microsoft.com/office/drawing/2014/main" id="{0AD595A6-7B05-424C-958F-EF79F292C4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33600" y="5029200"/>
                <a:ext cx="3886200" cy="9779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0071" name="Text Box 7">
            <a:extLst>
              <a:ext uri="{FF2B5EF4-FFF2-40B4-BE49-F238E27FC236}">
                <a16:creationId xmlns:a16="http://schemas.microsoft.com/office/drawing/2014/main" id="{D4174A9A-30DC-240D-A6B4-A9122A779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6096000"/>
            <a:ext cx="7416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0">
                <a:solidFill>
                  <a:schemeClr val="accent2"/>
                </a:solidFill>
                <a:ea typeface="SimSun" panose="02010600030101010101" pitchFamily="2" charset="-122"/>
              </a:rPr>
              <a:t>Strongly coupled and must be solved simultaneously</a:t>
            </a:r>
          </a:p>
        </p:txBody>
      </p:sp>
      <p:sp>
        <p:nvSpPr>
          <p:cNvPr id="600072" name="Rectangle 8">
            <a:extLst>
              <a:ext uri="{FF2B5EF4-FFF2-40B4-BE49-F238E27FC236}">
                <a16:creationId xmlns:a16="http://schemas.microsoft.com/office/drawing/2014/main" id="{6BA6CEDE-7CEF-16BF-E160-F0DA31C086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3048000"/>
            <a:ext cx="853440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zh-CN" b="0" dirty="0">
                <a:ea typeface="SimSun" panose="02010600030101010101" pitchFamily="2" charset="-122"/>
                <a:sym typeface="Symbol" panose="05050102010706020507" pitchFamily="18" charset="2"/>
              </a:rPr>
              <a:t>The buoyancy effects are confined to the momentum equation, so the mass and energy equations are the same.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000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0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0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0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0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00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0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00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0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00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0068" grpId="0" animBg="1"/>
      <p:bldP spid="600069" grpId="0" animBg="1"/>
      <p:bldP spid="600070" grpId="0" animBg="1"/>
      <p:bldP spid="60007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2">
            <a:extLst>
              <a:ext uri="{FF2B5EF4-FFF2-40B4-BE49-F238E27FC236}">
                <a16:creationId xmlns:a16="http://schemas.microsoft.com/office/drawing/2014/main" id="{C9D84D5B-256D-0555-C977-1BB4C4D6F4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77875" y="228600"/>
            <a:ext cx="5867400" cy="8382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Dimensionless Analysis and Similarity Variables</a:t>
            </a:r>
            <a:endParaRPr lang="zh-CN" altLang="en-US" sz="280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sp>
        <p:nvSpPr>
          <p:cNvPr id="601091" name="Rectangle 3">
            <a:extLst>
              <a:ext uri="{FF2B5EF4-FFF2-40B4-BE49-F238E27FC236}">
                <a16:creationId xmlns:a16="http://schemas.microsoft.com/office/drawing/2014/main" id="{8C631658-9316-DBBE-F917-E3751CEAAB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4343400"/>
            <a:ext cx="7315200" cy="457200"/>
          </a:xfrm>
        </p:spPr>
        <p:txBody>
          <a:bodyPr/>
          <a:lstStyle/>
          <a:p>
            <a:pPr>
              <a:spcBef>
                <a:spcPct val="5000"/>
              </a:spcBef>
            </a:pPr>
            <a:r>
              <a:rPr lang="en-US" altLang="zh-CN" sz="2400" b="1" i="1" dirty="0">
                <a:solidFill>
                  <a:schemeClr val="accent2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The x-momentum and energy equations are</a:t>
            </a:r>
            <a:endParaRPr lang="zh-CN" altLang="en-US" sz="2400" dirty="0">
              <a:ea typeface="SimSun" panose="02010600030101010101" pitchFamily="2" charset="-122"/>
            </a:endParaRPr>
          </a:p>
        </p:txBody>
      </p:sp>
      <p:graphicFrame>
        <p:nvGraphicFramePr>
          <p:cNvPr id="601092" name="Object 4">
            <a:extLst>
              <a:ext uri="{FF2B5EF4-FFF2-40B4-BE49-F238E27FC236}">
                <a16:creationId xmlns:a16="http://schemas.microsoft.com/office/drawing/2014/main" id="{9016A9E8-CA31-BCA3-FD7D-8846F15ABF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9200" y="1212850"/>
          <a:ext cx="7315200" cy="305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52400" imgH="1295280" progId="Equation.3">
                  <p:embed/>
                </p:oleObj>
              </mc:Choice>
              <mc:Fallback>
                <p:oleObj name="Equation" r:id="rId2" imgW="2552400" imgH="1295280" progId="Equation.3">
                  <p:embed/>
                  <p:pic>
                    <p:nvPicPr>
                      <p:cNvPr id="601092" name="Object 4">
                        <a:extLst>
                          <a:ext uri="{FF2B5EF4-FFF2-40B4-BE49-F238E27FC236}">
                            <a16:creationId xmlns:a16="http://schemas.microsoft.com/office/drawing/2014/main" id="{9016A9E8-CA31-BCA3-FD7D-8846F15ABFB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212850"/>
                        <a:ext cx="7315200" cy="305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01093" name="Object 5">
                <a:extLst>
                  <a:ext uri="{FF2B5EF4-FFF2-40B4-BE49-F238E27FC236}">
                    <a16:creationId xmlns:a16="http://schemas.microsoft.com/office/drawing/2014/main" id="{A36BA497-FAC2-14F5-1AC7-58C4C9132A06}"/>
                  </a:ext>
                </a:extLst>
              </p:cNvPr>
              <p:cNvSpPr txBox="1"/>
              <p:nvPr/>
            </p:nvSpPr>
            <p:spPr bwMode="auto">
              <a:xfrm>
                <a:off x="1447800" y="4797425"/>
                <a:ext cx="5943600" cy="11461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  <m:sup>
                          <m: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Re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fName>
                            <m:e/>
                          </m:func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601093" name="Object 5">
                <a:extLst>
                  <a:ext uri="{FF2B5EF4-FFF2-40B4-BE49-F238E27FC236}">
                    <a16:creationId xmlns:a16="http://schemas.microsoft.com/office/drawing/2014/main" id="{A36BA497-FAC2-14F5-1AC7-58C4C9132A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4797425"/>
                <a:ext cx="5943600" cy="11461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1094" name="Object 6">
                <a:extLst>
                  <a:ext uri="{FF2B5EF4-FFF2-40B4-BE49-F238E27FC236}">
                    <a16:creationId xmlns:a16="http://schemas.microsoft.com/office/drawing/2014/main" id="{12D1238A-02D9-EBE4-4B21-D2563E8FCA7F}"/>
                  </a:ext>
                </a:extLst>
              </p:cNvPr>
              <p:cNvSpPr txBox="1"/>
              <p:nvPr/>
            </p:nvSpPr>
            <p:spPr bwMode="auto">
              <a:xfrm>
                <a:off x="2362200" y="5791200"/>
                <a:ext cx="3657600" cy="863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Re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fName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e>
                          </m:func>
                          <m: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1094" name="Object 6">
                <a:extLst>
                  <a:ext uri="{FF2B5EF4-FFF2-40B4-BE49-F238E27FC236}">
                    <a16:creationId xmlns:a16="http://schemas.microsoft.com/office/drawing/2014/main" id="{12D1238A-02D9-EBE4-4B21-D2563E8FCA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2200" y="5791200"/>
                <a:ext cx="3657600" cy="8636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EFB59E1A-7DB7-55C0-933F-587601F46342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F3F9B56-8514-27E8-BFA8-D907CC5EFC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4FA3862-7F99-A97B-BB45-C41C9D9238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D0D5FC3-9BCE-6FE2-A8F3-97BE6F2088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03C9414-4014-280C-EDBD-D6E2BB3A81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B8526674-BBF9-4A3B-CAED-7EA22E659E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920B510-6BE4-CB19-DAAC-5E6149EC6C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2FFDB06-16E2-6F29-8D63-620A3B19AF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15B5AF6-A5D2-D4A1-8092-B86F482652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12D94BF-EFA7-A25E-F35F-C37D58EF4E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394D4F2-B2E8-F523-96CE-B7825F7565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C6B16A8-67D3-FEB4-4F48-F88513E1C7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ABE80A9-AE10-4F16-F7C5-A9110031FA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D475BD45-2EF2-D4E0-5398-EACCB55B99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A20DFE1-68EC-AD0D-1479-073AAE21AC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10867BD-A562-4423-6AE7-D3622002BE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0B31F46-A20F-C60F-A51A-2347E788A4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4" name="Rectangle 2">
            <a:extLst>
              <a:ext uri="{FF2B5EF4-FFF2-40B4-BE49-F238E27FC236}">
                <a16:creationId xmlns:a16="http://schemas.microsoft.com/office/drawing/2014/main" id="{E5B489F2-E442-5C2E-7143-352D1574BE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7772400" cy="6096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Dimensionless Similarity Parameter</a:t>
            </a:r>
            <a:endParaRPr lang="zh-CN" altLang="en-US" sz="280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sp>
        <p:nvSpPr>
          <p:cNvPr id="602115" name="Rectangle 3">
            <a:extLst>
              <a:ext uri="{FF2B5EF4-FFF2-40B4-BE49-F238E27FC236}">
                <a16:creationId xmlns:a16="http://schemas.microsoft.com/office/drawing/2014/main" id="{581C0ACA-8D4F-5020-A6E1-3DBE306F96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7315200" cy="685800"/>
          </a:xfrm>
        </p:spPr>
        <p:txBody>
          <a:bodyPr/>
          <a:lstStyle/>
          <a:p>
            <a:pPr>
              <a:spcBef>
                <a:spcPct val="5000"/>
              </a:spcBef>
            </a:pPr>
            <a:r>
              <a:rPr lang="en-US" altLang="zh-CN" sz="2400" dirty="0">
                <a:ea typeface="SimSun" panose="02010600030101010101" pitchFamily="2" charset="-122"/>
                <a:sym typeface="Symbol" panose="05050102010706020507" pitchFamily="18" charset="2"/>
              </a:rPr>
              <a:t>Define new dimensionless parameter,</a:t>
            </a:r>
            <a:r>
              <a:rPr lang="en-US" altLang="zh-CN" sz="2400" b="1" i="1" dirty="0">
                <a:ea typeface="SimSun" panose="02010600030101010101" pitchFamily="2" charset="-122"/>
                <a:sym typeface="Symbol" panose="05050102010706020507" pitchFamily="18" charset="2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2117" name="Object 5">
                <a:extLst>
                  <a:ext uri="{FF2B5EF4-FFF2-40B4-BE49-F238E27FC236}">
                    <a16:creationId xmlns:a16="http://schemas.microsoft.com/office/drawing/2014/main" id="{C8AA3DB8-3BD7-B2DA-3676-18064055BC95}"/>
                  </a:ext>
                </a:extLst>
              </p:cNvPr>
              <p:cNvSpPr txBox="1"/>
              <p:nvPr/>
            </p:nvSpPr>
            <p:spPr bwMode="auto">
              <a:xfrm>
                <a:off x="381000" y="5486400"/>
                <a:ext cx="3124200" cy="10207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&lt;&lt;1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2117" name="Object 5">
                <a:extLst>
                  <a:ext uri="{FF2B5EF4-FFF2-40B4-BE49-F238E27FC236}">
                    <a16:creationId xmlns:a16="http://schemas.microsoft.com/office/drawing/2014/main" id="{C8AA3DB8-3BD7-B2DA-3676-18064055BC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5486400"/>
                <a:ext cx="3124200" cy="10207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2118" name="Object 6">
                <a:extLst>
                  <a:ext uri="{FF2B5EF4-FFF2-40B4-BE49-F238E27FC236}">
                    <a16:creationId xmlns:a16="http://schemas.microsoft.com/office/drawing/2014/main" id="{9E39661F-E082-F304-B76A-25FC4C3723EE}"/>
                  </a:ext>
                </a:extLst>
              </p:cNvPr>
              <p:cNvSpPr txBox="1"/>
              <p:nvPr/>
            </p:nvSpPr>
            <p:spPr bwMode="auto">
              <a:xfrm>
                <a:off x="5207000" y="5486400"/>
                <a:ext cx="1524000" cy="10747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&gt;&gt;1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2118" name="Object 6">
                <a:extLst>
                  <a:ext uri="{FF2B5EF4-FFF2-40B4-BE49-F238E27FC236}">
                    <a16:creationId xmlns:a16="http://schemas.microsoft.com/office/drawing/2014/main" id="{9E39661F-E082-F304-B76A-25FC4C3723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07000" y="5486400"/>
                <a:ext cx="1524000" cy="10747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2120" name="Object 8">
                <a:extLst>
                  <a:ext uri="{FF2B5EF4-FFF2-40B4-BE49-F238E27FC236}">
                    <a16:creationId xmlns:a16="http://schemas.microsoft.com/office/drawing/2014/main" id="{EC2DA809-D558-74A3-DED2-9D2225EC526F}"/>
                  </a:ext>
                </a:extLst>
              </p:cNvPr>
              <p:cNvSpPr txBox="1"/>
              <p:nvPr/>
            </p:nvSpPr>
            <p:spPr bwMode="auto">
              <a:xfrm>
                <a:off x="990600" y="1905000"/>
                <a:ext cx="6934200" cy="1225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2120" name="Object 8">
                <a:extLst>
                  <a:ext uri="{FF2B5EF4-FFF2-40B4-BE49-F238E27FC236}">
                    <a16:creationId xmlns:a16="http://schemas.microsoft.com/office/drawing/2014/main" id="{EC2DA809-D558-74A3-DED2-9D2225EC52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1905000"/>
                <a:ext cx="6934200" cy="12255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2121" name="Text Box 9">
            <a:extLst>
              <a:ext uri="{FF2B5EF4-FFF2-40B4-BE49-F238E27FC236}">
                <a16:creationId xmlns:a16="http://schemas.microsoft.com/office/drawing/2014/main" id="{3F6D3DAB-9605-2A27-0F7D-C8B3047A9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5715000"/>
            <a:ext cx="25311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>
                <a:ea typeface="SimSun" panose="02010600030101010101" pitchFamily="2" charset="-122"/>
              </a:rPr>
              <a:t>F</a:t>
            </a:r>
            <a:r>
              <a:rPr lang="en-US" altLang="zh-CN" b="0" dirty="0">
                <a:ea typeface="SimSun" panose="02010600030101010101" pitchFamily="2" charset="-122"/>
              </a:rPr>
              <a:t>orced Convection</a:t>
            </a:r>
          </a:p>
        </p:txBody>
      </p:sp>
      <p:sp>
        <p:nvSpPr>
          <p:cNvPr id="602122" name="Text Box 10">
            <a:extLst>
              <a:ext uri="{FF2B5EF4-FFF2-40B4-BE49-F238E27FC236}">
                <a16:creationId xmlns:a16="http://schemas.microsoft.com/office/drawing/2014/main" id="{9020F56C-9B33-6E18-956A-257EE2FAB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7000" y="6176665"/>
            <a:ext cx="365826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dirty="0">
                <a:solidFill>
                  <a:srgbClr val="FF0000"/>
                </a:solidFill>
                <a:ea typeface="SimSun" panose="02010600030101010101" pitchFamily="2" charset="-122"/>
              </a:rPr>
              <a:t>N</a:t>
            </a:r>
            <a:r>
              <a:rPr lang="en-US" altLang="zh-CN" b="0" dirty="0">
                <a:solidFill>
                  <a:srgbClr val="FF0000"/>
                </a:solidFill>
                <a:ea typeface="SimSun" panose="02010600030101010101" pitchFamily="2" charset="-122"/>
              </a:rPr>
              <a:t>atural Convection</a:t>
            </a:r>
          </a:p>
        </p:txBody>
      </p:sp>
      <p:sp>
        <p:nvSpPr>
          <p:cNvPr id="602123" name="Rectangle 11">
            <a:extLst>
              <a:ext uri="{FF2B5EF4-FFF2-40B4-BE49-F238E27FC236}">
                <a16:creationId xmlns:a16="http://schemas.microsoft.com/office/drawing/2014/main" id="{714F9BC2-55BC-847C-F38D-CD8A7E67F4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895600"/>
            <a:ext cx="86868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zh-CN" i="1" dirty="0" err="1">
                <a:solidFill>
                  <a:schemeClr val="accent2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Grashof</a:t>
            </a:r>
            <a:r>
              <a:rPr lang="en-US" altLang="zh-CN" i="1" dirty="0">
                <a:solidFill>
                  <a:schemeClr val="accent2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 number</a:t>
            </a:r>
            <a:r>
              <a:rPr lang="en-US" altLang="zh-CN" i="1" dirty="0">
                <a:ea typeface="SimSun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b="0" dirty="0">
                <a:ea typeface="SimSun" panose="02010600030101010101" pitchFamily="2" charset="-122"/>
                <a:sym typeface="Symbol" panose="05050102010706020507" pitchFamily="18" charset="2"/>
              </a:rPr>
              <a:t>in natural convection is analogous to the Reynolds number in forced convection.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zh-CN" i="1" dirty="0" err="1">
                <a:solidFill>
                  <a:schemeClr val="accent2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Grashof</a:t>
            </a:r>
            <a:r>
              <a:rPr lang="en-US" altLang="zh-CN" i="1" dirty="0">
                <a:solidFill>
                  <a:schemeClr val="accent2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 number</a:t>
            </a:r>
            <a:r>
              <a:rPr lang="en-US" altLang="zh-CN" i="1" dirty="0">
                <a:ea typeface="SimSun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en-US" altLang="zh-CN" b="0" dirty="0">
                <a:ea typeface="SimSun" panose="02010600030101010101" pitchFamily="2" charset="-122"/>
                <a:sym typeface="Symbol" panose="05050102010706020507" pitchFamily="18" charset="2"/>
              </a:rPr>
              <a:t>indicates the ratio of the buoyancy force to the viscous force.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zh-CN" b="0" dirty="0">
                <a:ea typeface="SimSun" panose="02010600030101010101" pitchFamily="2" charset="-122"/>
                <a:sym typeface="Symbol" panose="05050102010706020507" pitchFamily="18" charset="2"/>
              </a:rPr>
              <a:t>Higher Gr number means </a:t>
            </a:r>
            <a:r>
              <a:rPr lang="en-US" altLang="zh-CN" b="0" dirty="0">
                <a:solidFill>
                  <a:srgbClr val="FF0000"/>
                </a:solidFill>
                <a:ea typeface="SimSun" panose="02010600030101010101" pitchFamily="2" charset="-122"/>
                <a:sym typeface="Symbol" panose="05050102010706020507" pitchFamily="18" charset="2"/>
              </a:rPr>
              <a:t>increased</a:t>
            </a:r>
            <a:r>
              <a:rPr lang="en-US" altLang="zh-CN" b="0" dirty="0">
                <a:ea typeface="SimSun" panose="02010600030101010101" pitchFamily="2" charset="-122"/>
                <a:sym typeface="Symbol" panose="05050102010706020507" pitchFamily="18" charset="2"/>
              </a:rPr>
              <a:t> natural convection flow</a:t>
            </a:r>
            <a:endParaRPr lang="zh-CN" altLang="en-US" b="0" dirty="0">
              <a:ea typeface="SimSun" panose="02010600030101010101" pitchFamily="2" charset="-12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D4EB0AD-E420-A24B-3F4B-C89368A6E79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6C2D3D4-5813-3939-4F36-EBE23C9BC5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D4E55587-298E-5756-717B-97C0DA56E6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5DD2E93D-7F58-AFF7-2D6F-28BA2A25B0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439656EA-EAC7-CDCF-4FF8-9D5CBDF0CE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CF1F4C93-4414-C62E-FC1D-A3B0CD4547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17C18F44-2418-774E-9673-61275C1FA5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629B556-F705-9C7F-A0E3-7A0A9A993A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3802123-8320-D742-742D-DC7F7F930A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3A80C7A-7753-D1D7-EC26-BF9C5489D1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B37FF47D-BF8F-795C-906B-26D74D3F48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898EB13-C8FD-47DC-7BEF-6B627977C9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E3D81DB-DE11-BD7E-5F1B-0E7E22B7CA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25AD8DA-3278-9516-9D9C-10741D8D9C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EE1AE9C-D303-E0E6-67E6-D01FEBCBA2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AD9EFED-D050-EC1A-C55B-4DEBB1002B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2F52A09-EBB7-E092-F6AC-119E275E1F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2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2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2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2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02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02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602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02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02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02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02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02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02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2115" grpId="0" build="p"/>
      <p:bldP spid="602117" grpId="0"/>
      <p:bldP spid="602118" grpId="0"/>
      <p:bldP spid="602120" grpId="0"/>
      <p:bldP spid="60212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5186" name="Group 2">
            <a:extLst>
              <a:ext uri="{FF2B5EF4-FFF2-40B4-BE49-F238E27FC236}">
                <a16:creationId xmlns:a16="http://schemas.microsoft.com/office/drawing/2014/main" id="{6ED685A4-81F9-2DAF-2AC2-CEAABA565A15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1676400"/>
            <a:ext cx="3352800" cy="4038600"/>
            <a:chOff x="336" y="1262"/>
            <a:chExt cx="1974" cy="3392"/>
          </a:xfrm>
        </p:grpSpPr>
        <p:pic>
          <p:nvPicPr>
            <p:cNvPr id="605187" name="Picture 3">
              <a:extLst>
                <a:ext uri="{FF2B5EF4-FFF2-40B4-BE49-F238E27FC236}">
                  <a16:creationId xmlns:a16="http://schemas.microsoft.com/office/drawing/2014/main" id="{4CC5F9E1-3A31-1072-5E65-A41CDEE5EC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1296"/>
              <a:ext cx="1878" cy="27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05188" name="Group 4">
              <a:extLst>
                <a:ext uri="{FF2B5EF4-FFF2-40B4-BE49-F238E27FC236}">
                  <a16:creationId xmlns:a16="http://schemas.microsoft.com/office/drawing/2014/main" id="{487FC36F-17F1-9994-966D-3FEE4D5FF4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" y="1262"/>
              <a:ext cx="1392" cy="3392"/>
              <a:chOff x="336" y="1262"/>
              <a:chExt cx="1392" cy="339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5189" name="Object 5">
                    <a:extLst>
                      <a:ext uri="{FF2B5EF4-FFF2-40B4-BE49-F238E27FC236}">
                        <a16:creationId xmlns:a16="http://schemas.microsoft.com/office/drawing/2014/main" id="{42F9539C-A72C-CED5-4DFE-A5C60C9EBBF7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768" y="1262"/>
                    <a:ext cx="576" cy="24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475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605189" name="Object 5">
                    <a:extLst>
                      <a:ext uri="{FF2B5EF4-FFF2-40B4-BE49-F238E27FC236}">
                        <a16:creationId xmlns:a16="http://schemas.microsoft.com/office/drawing/2014/main" id="{42F9539C-A72C-CED5-4DFE-A5C60C9EBBF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68" y="1262"/>
                    <a:ext cx="576" cy="24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05190" name="Text Box 6">
                <a:extLst>
                  <a:ext uri="{FF2B5EF4-FFF2-40B4-BE49-F238E27FC236}">
                    <a16:creationId xmlns:a16="http://schemas.microsoft.com/office/drawing/2014/main" id="{A28DB18A-C31F-A94A-6791-5067A3FB3F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04" y="1489"/>
                <a:ext cx="52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u(x,y)</a:t>
                </a:r>
              </a:p>
            </p:txBody>
          </p:sp>
          <p:sp>
            <p:nvSpPr>
              <p:cNvPr id="605191" name="Text Box 7">
                <a:extLst>
                  <a:ext uri="{FF2B5EF4-FFF2-40B4-BE49-F238E27FC236}">
                    <a16:creationId xmlns:a16="http://schemas.microsoft.com/office/drawing/2014/main" id="{054EC2E9-C4D7-928A-4C0B-A8D079EB56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0" y="3841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y</a:t>
                </a:r>
              </a:p>
            </p:txBody>
          </p:sp>
          <p:sp>
            <p:nvSpPr>
              <p:cNvPr id="605192" name="Text Box 8">
                <a:extLst>
                  <a:ext uri="{FF2B5EF4-FFF2-40B4-BE49-F238E27FC236}">
                    <a16:creationId xmlns:a16="http://schemas.microsoft.com/office/drawing/2014/main" id="{15C43F9E-FCE3-201E-19F9-C960558CD55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0" y="3121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g</a:t>
                </a:r>
              </a:p>
            </p:txBody>
          </p:sp>
          <p:sp>
            <p:nvSpPr>
              <p:cNvPr id="605193" name="Line 9">
                <a:extLst>
                  <a:ext uri="{FF2B5EF4-FFF2-40B4-BE49-F238E27FC236}">
                    <a16:creationId xmlns:a16="http://schemas.microsoft.com/office/drawing/2014/main" id="{7999D8DE-048A-FB7C-B169-1E353E4EDC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0" y="3072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605194" name="Arc 10">
                <a:extLst>
                  <a:ext uri="{FF2B5EF4-FFF2-40B4-BE49-F238E27FC236}">
                    <a16:creationId xmlns:a16="http://schemas.microsoft.com/office/drawing/2014/main" id="{CF23E6F3-9FFD-2D5F-6AF2-F1E32251DAF8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816" y="2496"/>
                <a:ext cx="576" cy="24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IN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5195" name="Object 11">
                    <a:extLst>
                      <a:ext uri="{FF2B5EF4-FFF2-40B4-BE49-F238E27FC236}">
                        <a16:creationId xmlns:a16="http://schemas.microsoft.com/office/drawing/2014/main" id="{AFA44548-E258-F207-727A-18029E655A35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528" y="2304"/>
                    <a:ext cx="176" cy="24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475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605195" name="Object 11">
                    <a:extLst>
                      <a:ext uri="{FF2B5EF4-FFF2-40B4-BE49-F238E27FC236}">
                        <a16:creationId xmlns:a16="http://schemas.microsoft.com/office/drawing/2014/main" id="{AFA44548-E258-F207-727A-18029E655A3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28" y="2304"/>
                    <a:ext cx="176" cy="24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5196" name="Object 12">
                    <a:extLst>
                      <a:ext uri="{FF2B5EF4-FFF2-40B4-BE49-F238E27FC236}">
                        <a16:creationId xmlns:a16="http://schemas.microsoft.com/office/drawing/2014/main" id="{D6D41B01-F728-423F-8649-3E2F02AAB5EA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1418" y="2599"/>
                    <a:ext cx="214" cy="23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475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605196" name="Object 12">
                    <a:extLst>
                      <a:ext uri="{FF2B5EF4-FFF2-40B4-BE49-F238E27FC236}">
                        <a16:creationId xmlns:a16="http://schemas.microsoft.com/office/drawing/2014/main" id="{D6D41B01-F728-423F-8649-3E2F02AAB5E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1418" y="2599"/>
                    <a:ext cx="214" cy="233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05197" name="Text Box 13">
                <a:extLst>
                  <a:ext uri="{FF2B5EF4-FFF2-40B4-BE49-F238E27FC236}">
                    <a16:creationId xmlns:a16="http://schemas.microsoft.com/office/drawing/2014/main" id="{FCADEC12-9E13-5E09-2EB9-74545098CD6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3446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x</a:t>
                </a:r>
              </a:p>
            </p:txBody>
          </p:sp>
          <p:sp>
            <p:nvSpPr>
              <p:cNvPr id="605198" name="Line 14">
                <a:extLst>
                  <a:ext uri="{FF2B5EF4-FFF2-40B4-BE49-F238E27FC236}">
                    <a16:creationId xmlns:a16="http://schemas.microsoft.com/office/drawing/2014/main" id="{CD42360D-59BD-682C-016E-D3EB24CE5A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6" y="4464"/>
                <a:ext cx="3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605199" name="Line 15">
                <a:extLst>
                  <a:ext uri="{FF2B5EF4-FFF2-40B4-BE49-F238E27FC236}">
                    <a16:creationId xmlns:a16="http://schemas.microsoft.com/office/drawing/2014/main" id="{D472D989-A3FB-3BFC-3DF4-EA4F4F7150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6" y="4176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605200" name="Text Box 16">
                <a:extLst>
                  <a:ext uri="{FF2B5EF4-FFF2-40B4-BE49-F238E27FC236}">
                    <a16:creationId xmlns:a16="http://schemas.microsoft.com/office/drawing/2014/main" id="{41B8FB85-1EC7-D87C-EE29-50DFD4B57C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4321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v</a:t>
                </a:r>
              </a:p>
            </p:txBody>
          </p:sp>
          <p:sp>
            <p:nvSpPr>
              <p:cNvPr id="605201" name="Text Box 17">
                <a:extLst>
                  <a:ext uri="{FF2B5EF4-FFF2-40B4-BE49-F238E27FC236}">
                    <a16:creationId xmlns:a16="http://schemas.microsoft.com/office/drawing/2014/main" id="{FC102602-338D-1B2D-98BF-1890921861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6" y="3985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u</a:t>
                </a:r>
              </a:p>
            </p:txBody>
          </p:sp>
        </p:grpSp>
      </p:grpSp>
      <p:sp>
        <p:nvSpPr>
          <p:cNvPr id="605202" name="Rectangle 18">
            <a:extLst>
              <a:ext uri="{FF2B5EF4-FFF2-40B4-BE49-F238E27FC236}">
                <a16:creationId xmlns:a16="http://schemas.microsoft.com/office/drawing/2014/main" id="{037DE14E-D59E-8309-8FFC-8DE73303CA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9275" y="248461"/>
            <a:ext cx="6172200" cy="8723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Laminar Free Convection on a Vertical  Flat Plate</a:t>
            </a:r>
          </a:p>
        </p:txBody>
      </p:sp>
      <p:sp>
        <p:nvSpPr>
          <p:cNvPr id="605203" name="Rectangle 19">
            <a:extLst>
              <a:ext uri="{FF2B5EF4-FFF2-40B4-BE49-F238E27FC236}">
                <a16:creationId xmlns:a16="http://schemas.microsoft.com/office/drawing/2014/main" id="{03399A8A-3A7A-9C99-FB38-714127485A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76600" y="1371600"/>
            <a:ext cx="5486400" cy="2514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400" dirty="0">
                <a:ea typeface="SimSun" panose="02010600030101010101" pitchFamily="2" charset="-122"/>
              </a:rPr>
              <a:t>As y </a:t>
            </a:r>
            <a:r>
              <a:rPr lang="en-US" altLang="zh-CN" sz="2400" dirty="0">
                <a:ea typeface="SimSun" panose="02010600030101010101" pitchFamily="2" charset="-122"/>
                <a:sym typeface="Symbol" panose="05050102010706020507" pitchFamily="18" charset="2"/>
              </a:rPr>
              <a:t>  :  u = 0,  T = T</a:t>
            </a:r>
            <a:r>
              <a:rPr lang="en-US" altLang="zh-CN" sz="2400" baseline="-15000" dirty="0">
                <a:ea typeface="SimSun" panose="02010600030101010101" pitchFamily="2" charset="-122"/>
                <a:sym typeface="Symbol" panose="05050102010706020507" pitchFamily="18" charset="2"/>
              </a:rPr>
              <a:t></a:t>
            </a:r>
          </a:p>
          <a:p>
            <a:pPr>
              <a:lnSpc>
                <a:spcPct val="90000"/>
              </a:lnSpc>
            </a:pPr>
            <a:r>
              <a:rPr lang="en-US" altLang="zh-CN" sz="2400" dirty="0">
                <a:ea typeface="SimSun" panose="02010600030101010101" pitchFamily="2" charset="-122"/>
              </a:rPr>
              <a:t>At y =</a:t>
            </a:r>
            <a:r>
              <a:rPr lang="en-US" altLang="zh-CN" sz="2400" dirty="0">
                <a:ea typeface="SimSun" panose="02010600030101010101" pitchFamily="2" charset="-122"/>
                <a:sym typeface="Symbol" panose="05050102010706020507" pitchFamily="18" charset="2"/>
              </a:rPr>
              <a:t> 0  :  u = 0,  T = T</a:t>
            </a:r>
            <a:r>
              <a:rPr lang="en-US" altLang="zh-CN" sz="2400" baseline="-15000" dirty="0">
                <a:ea typeface="SimSun" panose="02010600030101010101" pitchFamily="2" charset="-122"/>
                <a:sym typeface="Symbol" panose="05050102010706020507" pitchFamily="18" charset="2"/>
              </a:rPr>
              <a:t>s</a:t>
            </a:r>
            <a:endParaRPr lang="en-US" altLang="zh-CN" sz="2400" dirty="0">
              <a:ea typeface="SimSun" panose="02010600030101010101" pitchFamily="2" charset="-122"/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</a:pPr>
            <a:endParaRPr lang="en-US" altLang="zh-CN" sz="2400" dirty="0">
              <a:ea typeface="SimSun" panose="02010600030101010101" pitchFamily="2" charset="-122"/>
              <a:sym typeface="Symbol" panose="05050102010706020507" pitchFamily="18" charset="2"/>
            </a:endParaRPr>
          </a:p>
          <a:p>
            <a:pPr>
              <a:lnSpc>
                <a:spcPct val="90000"/>
              </a:lnSpc>
            </a:pPr>
            <a:r>
              <a:rPr lang="en-US" altLang="zh-CN" sz="2400" dirty="0">
                <a:ea typeface="SimSun" panose="02010600030101010101" pitchFamily="2" charset="-122"/>
                <a:sym typeface="Symbol" panose="05050102010706020507" pitchFamily="18" charset="2"/>
              </a:rPr>
              <a:t>With little or no external driving flow, Re  0 and forced convection effects can be safely neglects</a:t>
            </a:r>
            <a:r>
              <a:rPr lang="en-US" altLang="zh-CN" dirty="0">
                <a:ea typeface="SimSun" panose="02010600030101010101" pitchFamily="2" charset="-122"/>
                <a:sym typeface="Symbol" panose="05050102010706020507" pitchFamily="18" charset="2"/>
              </a:rPr>
              <a:t> 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endParaRPr lang="en-US" altLang="zh-CN" dirty="0">
              <a:ea typeface="SimSun" panose="02010600030101010101" pitchFamily="2" charset="-122"/>
              <a:sym typeface="Symbol" panose="05050102010706020507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5204" name="Object 20">
                <a:extLst>
                  <a:ext uri="{FF2B5EF4-FFF2-40B4-BE49-F238E27FC236}">
                    <a16:creationId xmlns:a16="http://schemas.microsoft.com/office/drawing/2014/main" id="{7A8EE732-12A4-91E8-172C-22D6D3DCCAED}"/>
                  </a:ext>
                </a:extLst>
              </p:cNvPr>
              <p:cNvSpPr txBox="1"/>
              <p:nvPr/>
            </p:nvSpPr>
            <p:spPr bwMode="auto">
              <a:xfrm>
                <a:off x="4267200" y="5237162"/>
                <a:ext cx="3657600" cy="6302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5204" name="Object 20">
                <a:extLst>
                  <a:ext uri="{FF2B5EF4-FFF2-40B4-BE49-F238E27FC236}">
                    <a16:creationId xmlns:a16="http://schemas.microsoft.com/office/drawing/2014/main" id="{7A8EE732-12A4-91E8-172C-22D6D3DCCA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67200" y="5237162"/>
                <a:ext cx="3657600" cy="630238"/>
              </a:xfrm>
              <a:prstGeom prst="rect">
                <a:avLst/>
              </a:prstGeom>
              <a:blipFill>
                <a:blip r:embed="rId7"/>
                <a:stretch>
                  <a:fillRect l="-33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5205" name="Object 21">
                <a:extLst>
                  <a:ext uri="{FF2B5EF4-FFF2-40B4-BE49-F238E27FC236}">
                    <a16:creationId xmlns:a16="http://schemas.microsoft.com/office/drawing/2014/main" id="{B98B74F3-7525-E11F-918B-A9F69BBFDDF0}"/>
                  </a:ext>
                </a:extLst>
              </p:cNvPr>
              <p:cNvSpPr txBox="1"/>
              <p:nvPr/>
            </p:nvSpPr>
            <p:spPr bwMode="auto">
              <a:xfrm>
                <a:off x="5087513" y="3914263"/>
                <a:ext cx="1905000" cy="95011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IN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&gt;&gt;1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5205" name="Object 21">
                <a:extLst>
                  <a:ext uri="{FF2B5EF4-FFF2-40B4-BE49-F238E27FC236}">
                    <a16:creationId xmlns:a16="http://schemas.microsoft.com/office/drawing/2014/main" id="{B98B74F3-7525-E11F-918B-A9F69BBFDD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87513" y="3914263"/>
                <a:ext cx="1905000" cy="95011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C018A2A4-EA3F-FE38-4BFB-5D39E9BDD6B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D9FF399-A471-0CAC-E2D5-A9AABC7FC5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E92234B-6A20-52F9-CF2D-630EAA215B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C458D02A-E0AC-0D46-514F-E6DAB31A3D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BAF764B-4A16-361D-EBB4-F5FA9FEDE9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1266DDE-5194-9AEB-1903-0C5AF642F9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6B43E4D6-DA76-97FF-7036-91A409F54D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976F8B7B-949C-D121-E13E-449D31018A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EB7F3DF-DD39-53A1-8A1A-2BF2ACEB4E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54BBDD0-03C5-C498-54F8-13D7231C59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4D08755-77DF-5260-83C3-584B4E06A0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1553B1E-EE2A-E87A-D70E-051A93F13A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3F0F0F74-D183-2EAC-323F-7FCDE0B52C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D2F5BEAE-B2F6-2761-AD26-7822133D79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956EDC5-4CA0-852B-E109-259128C295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D7B7D73-06CB-A58E-7113-146C0C123C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00D24AF-8D3F-D1B0-4814-AAF6EA97E6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605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5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05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05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605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05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05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5203" grpId="0" build="p"/>
      <p:bldP spid="605204" grpId="0"/>
      <p:bldP spid="60520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5060" y="300037"/>
            <a:ext cx="6532940" cy="766763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Final Governing Equations for Natural Convection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0068" name="Object 4">
                <a:extLst>
                  <a:ext uri="{FF2B5EF4-FFF2-40B4-BE49-F238E27FC236}">
                    <a16:creationId xmlns:a16="http://schemas.microsoft.com/office/drawing/2014/main" id="{A0DF74B3-0043-4231-D459-73ACCBCE3BCE}"/>
                  </a:ext>
                </a:extLst>
              </p:cNvPr>
              <p:cNvSpPr txBox="1"/>
              <p:nvPr/>
            </p:nvSpPr>
            <p:spPr bwMode="auto">
              <a:xfrm>
                <a:off x="381000" y="1219200"/>
                <a:ext cx="4495800" cy="977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600068" name="Object 4">
                <a:extLst>
                  <a:ext uri="{FF2B5EF4-FFF2-40B4-BE49-F238E27FC236}">
                    <a16:creationId xmlns:a16="http://schemas.microsoft.com/office/drawing/2014/main" id="{A0DF74B3-0043-4231-D459-73ACCBCE3B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1219200"/>
                <a:ext cx="4495800" cy="9779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0069" name="Object 5">
                <a:extLst>
                  <a:ext uri="{FF2B5EF4-FFF2-40B4-BE49-F238E27FC236}">
                    <a16:creationId xmlns:a16="http://schemas.microsoft.com/office/drawing/2014/main" id="{49297A04-B4B7-EBFC-D174-88F5E9F78B6C}"/>
                  </a:ext>
                </a:extLst>
              </p:cNvPr>
              <p:cNvSpPr txBox="1"/>
              <p:nvPr/>
            </p:nvSpPr>
            <p:spPr bwMode="auto">
              <a:xfrm>
                <a:off x="609600" y="2060575"/>
                <a:ext cx="1524000" cy="8350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0069" name="Object 5">
                <a:extLst>
                  <a:ext uri="{FF2B5EF4-FFF2-40B4-BE49-F238E27FC236}">
                    <a16:creationId xmlns:a16="http://schemas.microsoft.com/office/drawing/2014/main" id="{49297A04-B4B7-EBFC-D174-88F5E9F78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2060575"/>
                <a:ext cx="1524000" cy="8350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0070" name="Object 6">
                <a:extLst>
                  <a:ext uri="{FF2B5EF4-FFF2-40B4-BE49-F238E27FC236}">
                    <a16:creationId xmlns:a16="http://schemas.microsoft.com/office/drawing/2014/main" id="{0AD595A6-7B05-424C-958F-EF79F292C4E7}"/>
                  </a:ext>
                </a:extLst>
              </p:cNvPr>
              <p:cNvSpPr txBox="1"/>
              <p:nvPr/>
            </p:nvSpPr>
            <p:spPr bwMode="auto">
              <a:xfrm>
                <a:off x="304800" y="2895600"/>
                <a:ext cx="3886200" cy="977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0070" name="Object 6">
                <a:extLst>
                  <a:ext uri="{FF2B5EF4-FFF2-40B4-BE49-F238E27FC236}">
                    <a16:creationId xmlns:a16="http://schemas.microsoft.com/office/drawing/2014/main" id="{0AD595A6-7B05-424C-958F-EF79F292C4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2895600"/>
                <a:ext cx="3886200" cy="9779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 2">
            <a:extLst>
              <a:ext uri="{FF2B5EF4-FFF2-40B4-BE49-F238E27FC236}">
                <a16:creationId xmlns:a16="http://schemas.microsoft.com/office/drawing/2014/main" id="{CFDEC460-A9D8-F708-1F1F-07FB047AD50D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1219200"/>
            <a:ext cx="3352800" cy="4038600"/>
            <a:chOff x="336" y="1262"/>
            <a:chExt cx="1974" cy="3392"/>
          </a:xfrm>
        </p:grpSpPr>
        <p:pic>
          <p:nvPicPr>
            <p:cNvPr id="21" name="Picture 3">
              <a:extLst>
                <a:ext uri="{FF2B5EF4-FFF2-40B4-BE49-F238E27FC236}">
                  <a16:creationId xmlns:a16="http://schemas.microsoft.com/office/drawing/2014/main" id="{D5934490-5284-938E-91C4-4407A8CDBE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1296"/>
              <a:ext cx="1878" cy="27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4">
              <a:extLst>
                <a:ext uri="{FF2B5EF4-FFF2-40B4-BE49-F238E27FC236}">
                  <a16:creationId xmlns:a16="http://schemas.microsoft.com/office/drawing/2014/main" id="{186B00F6-AE77-ABDB-3660-472D65870A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" y="1262"/>
              <a:ext cx="1392" cy="3392"/>
              <a:chOff x="336" y="1262"/>
              <a:chExt cx="1392" cy="339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Object 5">
                    <a:extLst>
                      <a:ext uri="{FF2B5EF4-FFF2-40B4-BE49-F238E27FC236}">
                        <a16:creationId xmlns:a16="http://schemas.microsoft.com/office/drawing/2014/main" id="{922E2E9B-7E6E-2A73-4308-93F76D69B342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768" y="1262"/>
                    <a:ext cx="576" cy="24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475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23" name="Object 5">
                    <a:extLst>
                      <a:ext uri="{FF2B5EF4-FFF2-40B4-BE49-F238E27FC236}">
                        <a16:creationId xmlns:a16="http://schemas.microsoft.com/office/drawing/2014/main" id="{922E2E9B-7E6E-2A73-4308-93F76D69B34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68" y="1262"/>
                    <a:ext cx="576" cy="24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4" name="Text Box 6">
                <a:extLst>
                  <a:ext uri="{FF2B5EF4-FFF2-40B4-BE49-F238E27FC236}">
                    <a16:creationId xmlns:a16="http://schemas.microsoft.com/office/drawing/2014/main" id="{5B3C89B1-0A98-571E-41C9-ED7D7D52EE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04" y="1489"/>
                <a:ext cx="52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u(x,y)</a:t>
                </a:r>
              </a:p>
            </p:txBody>
          </p:sp>
          <p:sp>
            <p:nvSpPr>
              <p:cNvPr id="25" name="Text Box 7">
                <a:extLst>
                  <a:ext uri="{FF2B5EF4-FFF2-40B4-BE49-F238E27FC236}">
                    <a16:creationId xmlns:a16="http://schemas.microsoft.com/office/drawing/2014/main" id="{7BFC26B2-33C4-D335-F299-DA51CFE61B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0" y="3841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y</a:t>
                </a:r>
              </a:p>
            </p:txBody>
          </p:sp>
          <p:sp>
            <p:nvSpPr>
              <p:cNvPr id="26" name="Text Box 8">
                <a:extLst>
                  <a:ext uri="{FF2B5EF4-FFF2-40B4-BE49-F238E27FC236}">
                    <a16:creationId xmlns:a16="http://schemas.microsoft.com/office/drawing/2014/main" id="{7BE04006-9B32-41FD-EC01-9E958E1938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0" y="3121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g</a:t>
                </a:r>
              </a:p>
            </p:txBody>
          </p:sp>
          <p:sp>
            <p:nvSpPr>
              <p:cNvPr id="27" name="Line 9">
                <a:extLst>
                  <a:ext uri="{FF2B5EF4-FFF2-40B4-BE49-F238E27FC236}">
                    <a16:creationId xmlns:a16="http://schemas.microsoft.com/office/drawing/2014/main" id="{F6BC9AB4-EC6A-B146-C8C7-31892E57AA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0" y="3072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28" name="Arc 10">
                <a:extLst>
                  <a:ext uri="{FF2B5EF4-FFF2-40B4-BE49-F238E27FC236}">
                    <a16:creationId xmlns:a16="http://schemas.microsoft.com/office/drawing/2014/main" id="{00B4B5A5-B955-AB77-3010-F71308D8541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816" y="2496"/>
                <a:ext cx="576" cy="24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IN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Object 11">
                    <a:extLst>
                      <a:ext uri="{FF2B5EF4-FFF2-40B4-BE49-F238E27FC236}">
                        <a16:creationId xmlns:a16="http://schemas.microsoft.com/office/drawing/2014/main" id="{F4712E58-75ED-1CD3-B185-581F5486696E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528" y="2304"/>
                    <a:ext cx="176" cy="24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475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29" name="Object 11">
                    <a:extLst>
                      <a:ext uri="{FF2B5EF4-FFF2-40B4-BE49-F238E27FC236}">
                        <a16:creationId xmlns:a16="http://schemas.microsoft.com/office/drawing/2014/main" id="{F4712E58-75ED-1CD3-B185-581F5486696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28" y="2304"/>
                    <a:ext cx="176" cy="24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Object 12">
                    <a:extLst>
                      <a:ext uri="{FF2B5EF4-FFF2-40B4-BE49-F238E27FC236}">
                        <a16:creationId xmlns:a16="http://schemas.microsoft.com/office/drawing/2014/main" id="{0528B9E9-E16E-5185-E63C-D082FCF1E69F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1418" y="2599"/>
                    <a:ext cx="214" cy="23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475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30" name="Object 12">
                    <a:extLst>
                      <a:ext uri="{FF2B5EF4-FFF2-40B4-BE49-F238E27FC236}">
                        <a16:creationId xmlns:a16="http://schemas.microsoft.com/office/drawing/2014/main" id="{0528B9E9-E16E-5185-E63C-D082FCF1E69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1418" y="2599"/>
                    <a:ext cx="214" cy="233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1" name="Text Box 13">
                <a:extLst>
                  <a:ext uri="{FF2B5EF4-FFF2-40B4-BE49-F238E27FC236}">
                    <a16:creationId xmlns:a16="http://schemas.microsoft.com/office/drawing/2014/main" id="{EB2CBAFE-CEBB-9364-3B53-48FC96679C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3446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x</a:t>
                </a:r>
              </a:p>
            </p:txBody>
          </p:sp>
          <p:sp>
            <p:nvSpPr>
              <p:cNvPr id="600064" name="Line 14">
                <a:extLst>
                  <a:ext uri="{FF2B5EF4-FFF2-40B4-BE49-F238E27FC236}">
                    <a16:creationId xmlns:a16="http://schemas.microsoft.com/office/drawing/2014/main" id="{D20034EA-2607-E580-E7B3-21D92A1EEE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6" y="4464"/>
                <a:ext cx="3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600065" name="Line 15">
                <a:extLst>
                  <a:ext uri="{FF2B5EF4-FFF2-40B4-BE49-F238E27FC236}">
                    <a16:creationId xmlns:a16="http://schemas.microsoft.com/office/drawing/2014/main" id="{7582FC5F-63C2-7749-8092-7CCE33F3D2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6" y="4176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600073" name="Text Box 16">
                <a:extLst>
                  <a:ext uri="{FF2B5EF4-FFF2-40B4-BE49-F238E27FC236}">
                    <a16:creationId xmlns:a16="http://schemas.microsoft.com/office/drawing/2014/main" id="{B773EACE-3F82-2632-B344-7C81B17060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4321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v</a:t>
                </a:r>
              </a:p>
            </p:txBody>
          </p:sp>
          <p:sp>
            <p:nvSpPr>
              <p:cNvPr id="600074" name="Text Box 17">
                <a:extLst>
                  <a:ext uri="{FF2B5EF4-FFF2-40B4-BE49-F238E27FC236}">
                    <a16:creationId xmlns:a16="http://schemas.microsoft.com/office/drawing/2014/main" id="{2C7FD066-A520-79B8-722D-2A5E2679D2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6" y="3985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u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0077" name="TextBox 600076">
                <a:extLst>
                  <a:ext uri="{FF2B5EF4-FFF2-40B4-BE49-F238E27FC236}">
                    <a16:creationId xmlns:a16="http://schemas.microsoft.com/office/drawing/2014/main" id="{6FF5FD2A-2DC9-0EB6-564B-973D8B18AA46}"/>
                  </a:ext>
                </a:extLst>
              </p:cNvPr>
              <p:cNvSpPr txBox="1"/>
              <p:nvPr/>
            </p:nvSpPr>
            <p:spPr>
              <a:xfrm>
                <a:off x="609600" y="3962400"/>
                <a:ext cx="200958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600077" name="TextBox 600076">
                <a:extLst>
                  <a:ext uri="{FF2B5EF4-FFF2-40B4-BE49-F238E27FC236}">
                    <a16:creationId xmlns:a16="http://schemas.microsoft.com/office/drawing/2014/main" id="{6FF5FD2A-2DC9-0EB6-564B-973D8B18AA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3962400"/>
                <a:ext cx="2009588" cy="369332"/>
              </a:xfrm>
              <a:prstGeom prst="rect">
                <a:avLst/>
              </a:prstGeom>
              <a:blipFill>
                <a:blip r:embed="rId10"/>
                <a:stretch>
                  <a:fillRect l="-1212" r="-2727" b="-655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0078" name="TextBox 600077">
                <a:extLst>
                  <a:ext uri="{FF2B5EF4-FFF2-40B4-BE49-F238E27FC236}">
                    <a16:creationId xmlns:a16="http://schemas.microsoft.com/office/drawing/2014/main" id="{F303E87A-20E7-BABA-5A3D-0233691C4D67}"/>
                  </a:ext>
                </a:extLst>
              </p:cNvPr>
              <p:cNvSpPr txBox="1"/>
              <p:nvPr/>
            </p:nvSpPr>
            <p:spPr>
              <a:xfrm>
                <a:off x="381000" y="4636532"/>
                <a:ext cx="407618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&amp;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600078" name="TextBox 600077">
                <a:extLst>
                  <a:ext uri="{FF2B5EF4-FFF2-40B4-BE49-F238E27FC236}">
                    <a16:creationId xmlns:a16="http://schemas.microsoft.com/office/drawing/2014/main" id="{F303E87A-20E7-BABA-5A3D-0233691C4D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636532"/>
                <a:ext cx="4076180" cy="369332"/>
              </a:xfrm>
              <a:prstGeom prst="rect">
                <a:avLst/>
              </a:prstGeom>
              <a:blipFill>
                <a:blip r:embed="rId11"/>
                <a:stretch>
                  <a:fillRect l="-599" r="-1198" b="-28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0079" name="TextBox 600078">
                <a:extLst>
                  <a:ext uri="{FF2B5EF4-FFF2-40B4-BE49-F238E27FC236}">
                    <a16:creationId xmlns:a16="http://schemas.microsoft.com/office/drawing/2014/main" id="{01707587-C459-0C23-6973-69222DF21CC9}"/>
                  </a:ext>
                </a:extLst>
              </p:cNvPr>
              <p:cNvSpPr txBox="1"/>
              <p:nvPr/>
            </p:nvSpPr>
            <p:spPr>
              <a:xfrm>
                <a:off x="530614" y="5322332"/>
                <a:ext cx="358418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&amp;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→∞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600079" name="TextBox 600078">
                <a:extLst>
                  <a:ext uri="{FF2B5EF4-FFF2-40B4-BE49-F238E27FC236}">
                    <a16:creationId xmlns:a16="http://schemas.microsoft.com/office/drawing/2014/main" id="{01707587-C459-0C23-6973-69222DF21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614" y="5322332"/>
                <a:ext cx="3584186" cy="369332"/>
              </a:xfrm>
              <a:prstGeom prst="rect">
                <a:avLst/>
              </a:prstGeom>
              <a:blipFill>
                <a:blip r:embed="rId12"/>
                <a:stretch>
                  <a:fillRect l="-510" r="-680" b="-2623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0080" name="Object 8">
                <a:extLst>
                  <a:ext uri="{FF2B5EF4-FFF2-40B4-BE49-F238E27FC236}">
                    <a16:creationId xmlns:a16="http://schemas.microsoft.com/office/drawing/2014/main" id="{4392FD77-CF34-2448-F8D2-7C8F8FC49C7D}"/>
                  </a:ext>
                </a:extLst>
              </p:cNvPr>
              <p:cNvSpPr txBox="1"/>
              <p:nvPr/>
            </p:nvSpPr>
            <p:spPr bwMode="auto">
              <a:xfrm>
                <a:off x="957305" y="5873750"/>
                <a:ext cx="3124200" cy="1225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0080" name="Object 8">
                <a:extLst>
                  <a:ext uri="{FF2B5EF4-FFF2-40B4-BE49-F238E27FC236}">
                    <a16:creationId xmlns:a16="http://schemas.microsoft.com/office/drawing/2014/main" id="{4392FD77-CF34-2448-F8D2-7C8F8FC49C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57305" y="5873750"/>
                <a:ext cx="3124200" cy="122555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A4EEA447-5304-2A92-5A54-6AD36BC9102C}"/>
              </a:ext>
            </a:extLst>
          </p:cNvPr>
          <p:cNvSpPr txBox="1"/>
          <p:nvPr/>
        </p:nvSpPr>
        <p:spPr>
          <a:xfrm>
            <a:off x="4595014" y="5334000"/>
            <a:ext cx="41679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Local </a:t>
            </a:r>
            <a:r>
              <a:rPr lang="en-US" dirty="0" err="1"/>
              <a:t>Grashof</a:t>
            </a:r>
            <a:r>
              <a:rPr lang="en-US" dirty="0"/>
              <a:t> Number: Measure of  local driving force/resistance force  ratio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34722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0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0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00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0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00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00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00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00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0077" grpId="0"/>
      <p:bldP spid="600078" grpId="0"/>
      <p:bldP spid="600079" grpId="0"/>
      <p:bldP spid="60008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72D2F-98A6-5941-7F66-1044322A6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304800"/>
            <a:ext cx="6400800" cy="752475"/>
          </a:xfrm>
        </p:spPr>
        <p:txBody>
          <a:bodyPr/>
          <a:lstStyle/>
          <a:p>
            <a:r>
              <a:rPr lang="en-US" sz="2800" dirty="0"/>
              <a:t>Source of Kinetic Energy to Create Velocity Field NC in VFP-BL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24919D-F5BA-A839-11AA-ABEA526220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118362"/>
                <a:ext cx="7772400" cy="5587238"/>
              </a:xfrm>
            </p:spPr>
            <p:txBody>
              <a:bodyPr/>
              <a:lstStyle/>
              <a:p>
                <a:r>
                  <a:rPr lang="en-US" sz="2400" dirty="0"/>
                  <a:t>By means of the various intuitive and transformations skills acquired thru FPBL theory, it can easily be verified that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𝑂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𝑇𝑔𝑥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proportionality variable is a function of y.</a:t>
                </a:r>
              </a:p>
              <a:p>
                <a:r>
                  <a:rPr lang="en-US" sz="2400" dirty="0"/>
                  <a:t>As the value of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𝑇𝑔</m:t>
                    </m:r>
                  </m:oMath>
                </a14:m>
                <a:r>
                  <a:rPr lang="en-US" sz="2400" dirty="0"/>
                  <a:t> is same for entire plate, there exist a mater profile for velocity as function of a similarity variable </a:t>
                </a:r>
                <a:r>
                  <a:rPr lang="en-US" sz="2400" i="1" dirty="0">
                    <a:sym typeface="Symbol" panose="05050102010706020507" pitchFamily="18" charset="2"/>
                  </a:rPr>
                  <a:t>.</a:t>
                </a:r>
              </a:p>
              <a:p>
                <a:r>
                  <a:rPr lang="en-US" sz="2400" dirty="0">
                    <a:sym typeface="Symbol" panose="05050102010706020507" pitchFamily="18" charset="2"/>
                  </a:rPr>
                  <a:t>The challenge is to find the definitions of </a:t>
                </a:r>
                <a:r>
                  <a:rPr lang="en-US" sz="2400" i="1" dirty="0">
                    <a:sym typeface="Symbol" panose="05050102010706020507" pitchFamily="18" charset="2"/>
                  </a:rPr>
                  <a:t> and </a:t>
                </a:r>
                <a:r>
                  <a:rPr lang="en-US" sz="2400" dirty="0">
                    <a:sym typeface="Symbol" panose="05050102010706020507" pitchFamily="18" charset="2"/>
                  </a:rPr>
                  <a:t>the mother of velocity field  as function of this similarity variable,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𝐹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𝜂</m:t>
                        </m:r>
                      </m:e>
                    </m:d>
                  </m:oMath>
                </a14:m>
                <a:r>
                  <a:rPr lang="en-US" sz="2400" dirty="0">
                    <a:sym typeface="Symbol" panose="05050102010706020507" pitchFamily="18" charset="2"/>
                  </a:rPr>
                  <a:t>.</a:t>
                </a:r>
              </a:p>
              <a:p>
                <a:r>
                  <a:rPr lang="en-US" sz="2400" dirty="0">
                    <a:sym typeface="Symbol" panose="05050102010706020507" pitchFamily="18" charset="2"/>
                  </a:rPr>
                  <a:t>Using the definition of </a:t>
                </a:r>
                <a:r>
                  <a:rPr lang="en-US" sz="2400" dirty="0" err="1">
                    <a:sym typeface="Symbol" panose="05050102010706020507" pitchFamily="18" charset="2"/>
                  </a:rPr>
                  <a:t>Grashof</a:t>
                </a:r>
                <a:r>
                  <a:rPr lang="en-US" sz="2400" dirty="0">
                    <a:sym typeface="Symbol" panose="05050102010706020507" pitchFamily="18" charset="2"/>
                  </a:rPr>
                  <a:t> number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𝐺𝑟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𝑑𝐹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24919D-F5BA-A839-11AA-ABEA526220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118362"/>
                <a:ext cx="7772400" cy="5587238"/>
              </a:xfrm>
              <a:blipFill>
                <a:blip r:embed="rId2"/>
                <a:stretch>
                  <a:fillRect l="-1020" t="-872" r="-1647" b="-47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212DCC53-CDD8-DC28-0991-A59423E9A30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6635A238-048E-BCDF-2451-BAE4EAF537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200C9EB-1734-8269-822B-F50E6AC26A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D74BC271-87D5-60AA-2C02-1482B6532E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050763F-9B29-4BED-F99F-01CE0E30AE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8B3F967C-8BAB-634C-B64C-4601EBEBFF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A872D38E-3468-92C9-5992-A22DA7DE2C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2515ADB1-FD51-5ABF-EC21-5F163E760F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37D6492B-5494-35B4-AAB8-21F31B08AE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64D5AAB3-2B15-CB29-098F-DF84DBC3BB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A3E92767-0E49-DE61-30CF-A6936A3C93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A1C1B9C2-1DD8-A408-F930-8937056D60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5739681-CD3D-3AF5-4EB7-188ED9C8D2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7A79ED4-E1D5-209C-C524-0D2AA1B9DD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A18AE902-8ACB-2B7C-429B-23A795A4F0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74AA0A2-6E8C-F2B6-3599-B8B6FA5BDF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98204B5-D418-6BBA-F4F6-CCD184598F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15259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6908800" cy="5334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Creator of Flow Field in Natural Convection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0080" name="Object 8">
                <a:extLst>
                  <a:ext uri="{FF2B5EF4-FFF2-40B4-BE49-F238E27FC236}">
                    <a16:creationId xmlns:a16="http://schemas.microsoft.com/office/drawing/2014/main" id="{4392FD77-CF34-2448-F8D2-7C8F8FC49C7D}"/>
                  </a:ext>
                </a:extLst>
              </p:cNvPr>
              <p:cNvSpPr txBox="1"/>
              <p:nvPr/>
            </p:nvSpPr>
            <p:spPr bwMode="auto">
              <a:xfrm>
                <a:off x="401031" y="1066800"/>
                <a:ext cx="3124200" cy="8191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0080" name="Object 8">
                <a:extLst>
                  <a:ext uri="{FF2B5EF4-FFF2-40B4-BE49-F238E27FC236}">
                    <a16:creationId xmlns:a16="http://schemas.microsoft.com/office/drawing/2014/main" id="{4392FD77-CF34-2448-F8D2-7C8F8FC49C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1031" y="1066800"/>
                <a:ext cx="3124200" cy="8191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8">
                <a:extLst>
                  <a:ext uri="{FF2B5EF4-FFF2-40B4-BE49-F238E27FC236}">
                    <a16:creationId xmlns:a16="http://schemas.microsoft.com/office/drawing/2014/main" id="{C969EA95-FF1E-DF42-EA56-1C9514A59859}"/>
                  </a:ext>
                </a:extLst>
              </p:cNvPr>
              <p:cNvSpPr txBox="1"/>
              <p:nvPr/>
            </p:nvSpPr>
            <p:spPr bwMode="auto">
              <a:xfrm>
                <a:off x="1524000" y="5562600"/>
                <a:ext cx="3124200" cy="1225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sSup>
                        <m:s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𝐺𝑟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Object 8">
                <a:extLst>
                  <a:ext uri="{FF2B5EF4-FFF2-40B4-BE49-F238E27FC236}">
                    <a16:creationId xmlns:a16="http://schemas.microsoft.com/office/drawing/2014/main" id="{C969EA95-FF1E-DF42-EA56-1C9514A598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0" y="5562600"/>
                <a:ext cx="3124200" cy="12255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0067" name="Object 8">
                <a:extLst>
                  <a:ext uri="{FF2B5EF4-FFF2-40B4-BE49-F238E27FC236}">
                    <a16:creationId xmlns:a16="http://schemas.microsoft.com/office/drawing/2014/main" id="{CFA9E2C5-1FED-2036-86C9-8685ED42DA39}"/>
                  </a:ext>
                </a:extLst>
              </p:cNvPr>
              <p:cNvSpPr txBox="1"/>
              <p:nvPr/>
            </p:nvSpPr>
            <p:spPr bwMode="auto">
              <a:xfrm>
                <a:off x="838200" y="3657600"/>
                <a:ext cx="2427639" cy="1225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𝐺𝑟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0067" name="Object 8">
                <a:extLst>
                  <a:ext uri="{FF2B5EF4-FFF2-40B4-BE49-F238E27FC236}">
                    <a16:creationId xmlns:a16="http://schemas.microsoft.com/office/drawing/2014/main" id="{CFA9E2C5-1FED-2036-86C9-8685ED42DA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3657600"/>
                <a:ext cx="2427639" cy="12255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00082" name="Picture 600081">
            <a:extLst>
              <a:ext uri="{FF2B5EF4-FFF2-40B4-BE49-F238E27FC236}">
                <a16:creationId xmlns:a16="http://schemas.microsoft.com/office/drawing/2014/main" id="{709C8F31-037E-3337-F117-9872B3B850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5723" y="2057400"/>
            <a:ext cx="1806533" cy="883371"/>
          </a:xfrm>
          <a:prstGeom prst="rect">
            <a:avLst/>
          </a:prstGeom>
        </p:spPr>
      </p:pic>
      <p:pic>
        <p:nvPicPr>
          <p:cNvPr id="600083" name="Picture 600082">
            <a:extLst>
              <a:ext uri="{FF2B5EF4-FFF2-40B4-BE49-F238E27FC236}">
                <a16:creationId xmlns:a16="http://schemas.microsoft.com/office/drawing/2014/main" id="{8B7C3C44-0904-BF87-41D5-9AC82EA4E5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1600" y="1676401"/>
            <a:ext cx="2336800" cy="5070474"/>
          </a:xfrm>
          <a:prstGeom prst="rect">
            <a:avLst/>
          </a:prstGeom>
        </p:spPr>
      </p:pic>
      <p:pic>
        <p:nvPicPr>
          <p:cNvPr id="600084" name="Picture 600083">
            <a:extLst>
              <a:ext uri="{FF2B5EF4-FFF2-40B4-BE49-F238E27FC236}">
                <a16:creationId xmlns:a16="http://schemas.microsoft.com/office/drawing/2014/main" id="{DA7819D6-922D-524F-512C-6A8EB65ED5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8401" y="3209778"/>
            <a:ext cx="1606268" cy="785444"/>
          </a:xfrm>
          <a:prstGeom prst="rect">
            <a:avLst/>
          </a:prstGeom>
        </p:spPr>
      </p:pic>
      <p:pic>
        <p:nvPicPr>
          <p:cNvPr id="600085" name="Picture 600084">
            <a:extLst>
              <a:ext uri="{FF2B5EF4-FFF2-40B4-BE49-F238E27FC236}">
                <a16:creationId xmlns:a16="http://schemas.microsoft.com/office/drawing/2014/main" id="{71DEF94C-CB1F-5762-8359-80924E7957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600" y="3962400"/>
            <a:ext cx="1346564" cy="658452"/>
          </a:xfrm>
          <a:prstGeom prst="rect">
            <a:avLst/>
          </a:prstGeom>
        </p:spPr>
      </p:pic>
      <p:pic>
        <p:nvPicPr>
          <p:cNvPr id="600086" name="Picture 600085">
            <a:extLst>
              <a:ext uri="{FF2B5EF4-FFF2-40B4-BE49-F238E27FC236}">
                <a16:creationId xmlns:a16="http://schemas.microsoft.com/office/drawing/2014/main" id="{6BFE021A-2460-D2E3-7767-16F2ED8FB8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600" y="4648200"/>
            <a:ext cx="988730" cy="483476"/>
          </a:xfrm>
          <a:prstGeom prst="rect">
            <a:avLst/>
          </a:prstGeom>
        </p:spPr>
      </p:pic>
      <p:pic>
        <p:nvPicPr>
          <p:cNvPr id="600087" name="Picture 600086">
            <a:extLst>
              <a:ext uri="{FF2B5EF4-FFF2-40B4-BE49-F238E27FC236}">
                <a16:creationId xmlns:a16="http://schemas.microsoft.com/office/drawing/2014/main" id="{6624611F-60F4-75F9-F004-8537A799E5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8400" y="5181600"/>
            <a:ext cx="633316" cy="309683"/>
          </a:xfrm>
          <a:prstGeom prst="rect">
            <a:avLst/>
          </a:prstGeom>
        </p:spPr>
      </p:pic>
      <p:sp>
        <p:nvSpPr>
          <p:cNvPr id="600088" name="Freeform: Shape 600087">
            <a:extLst>
              <a:ext uri="{FF2B5EF4-FFF2-40B4-BE49-F238E27FC236}">
                <a16:creationId xmlns:a16="http://schemas.microsoft.com/office/drawing/2014/main" id="{C13A9263-47FD-7A6B-4DC6-E945505A0BEF}"/>
              </a:ext>
            </a:extLst>
          </p:cNvPr>
          <p:cNvSpPr/>
          <p:nvPr/>
        </p:nvSpPr>
        <p:spPr bwMode="auto">
          <a:xfrm>
            <a:off x="6303818" y="1953491"/>
            <a:ext cx="1939637" cy="3796145"/>
          </a:xfrm>
          <a:custGeom>
            <a:avLst/>
            <a:gdLst>
              <a:gd name="connsiteX0" fmla="*/ 0 w 1939637"/>
              <a:gd name="connsiteY0" fmla="*/ 3796145 h 3796145"/>
              <a:gd name="connsiteX1" fmla="*/ 568037 w 1939637"/>
              <a:gd name="connsiteY1" fmla="*/ 3491345 h 3796145"/>
              <a:gd name="connsiteX2" fmla="*/ 1011382 w 1939637"/>
              <a:gd name="connsiteY2" fmla="*/ 3117273 h 3796145"/>
              <a:gd name="connsiteX3" fmla="*/ 1385455 w 1939637"/>
              <a:gd name="connsiteY3" fmla="*/ 2618509 h 3796145"/>
              <a:gd name="connsiteX4" fmla="*/ 1565564 w 1939637"/>
              <a:gd name="connsiteY4" fmla="*/ 1995054 h 3796145"/>
              <a:gd name="connsiteX5" fmla="*/ 1939637 w 1939637"/>
              <a:gd name="connsiteY5" fmla="*/ 0 h 3796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9637" h="3796145">
                <a:moveTo>
                  <a:pt x="0" y="3796145"/>
                </a:moveTo>
                <a:cubicBezTo>
                  <a:pt x="199736" y="3700317"/>
                  <a:pt x="399473" y="3604490"/>
                  <a:pt x="568037" y="3491345"/>
                </a:cubicBezTo>
                <a:cubicBezTo>
                  <a:pt x="736601" y="3378200"/>
                  <a:pt x="875146" y="3262746"/>
                  <a:pt x="1011382" y="3117273"/>
                </a:cubicBezTo>
                <a:cubicBezTo>
                  <a:pt x="1147618" y="2971800"/>
                  <a:pt x="1293091" y="2805545"/>
                  <a:pt x="1385455" y="2618509"/>
                </a:cubicBezTo>
                <a:cubicBezTo>
                  <a:pt x="1477819" y="2431472"/>
                  <a:pt x="1473200" y="2431472"/>
                  <a:pt x="1565564" y="1995054"/>
                </a:cubicBezTo>
                <a:cubicBezTo>
                  <a:pt x="1657928" y="1558636"/>
                  <a:pt x="1798782" y="779318"/>
                  <a:pt x="1939637" y="0"/>
                </a:cubicBezTo>
              </a:path>
            </a:pathLst>
          </a:custGeom>
          <a:noFill/>
          <a:ln w="381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600089" name="Picture 600088">
            <a:extLst>
              <a:ext uri="{FF2B5EF4-FFF2-40B4-BE49-F238E27FC236}">
                <a16:creationId xmlns:a16="http://schemas.microsoft.com/office/drawing/2014/main" id="{97390B97-D9DA-0941-55FB-C3C3328C76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97744" y="2175947"/>
            <a:ext cx="1574456" cy="734746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600090" name="Picture 600089">
            <a:extLst>
              <a:ext uri="{FF2B5EF4-FFF2-40B4-BE49-F238E27FC236}">
                <a16:creationId xmlns:a16="http://schemas.microsoft.com/office/drawing/2014/main" id="{9ED0DF60-FD25-3020-F7D2-2FAEB67E39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5331" y="3352800"/>
            <a:ext cx="1250669" cy="583646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600091" name="Picture 600090">
            <a:extLst>
              <a:ext uri="{FF2B5EF4-FFF2-40B4-BE49-F238E27FC236}">
                <a16:creationId xmlns:a16="http://schemas.microsoft.com/office/drawing/2014/main" id="{A020C8DF-2E7A-087E-1D79-F586B18FFE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47755" y="4191000"/>
            <a:ext cx="979714" cy="457200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600092" name="Picture 600091">
            <a:extLst>
              <a:ext uri="{FF2B5EF4-FFF2-40B4-BE49-F238E27FC236}">
                <a16:creationId xmlns:a16="http://schemas.microsoft.com/office/drawing/2014/main" id="{103DDD40-C098-0CE2-6A0A-AEA9C4FA73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51474" y="4953000"/>
            <a:ext cx="644525" cy="300779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600093" name="Freeform: Shape 600092">
            <a:extLst>
              <a:ext uri="{FF2B5EF4-FFF2-40B4-BE49-F238E27FC236}">
                <a16:creationId xmlns:a16="http://schemas.microsoft.com/office/drawing/2014/main" id="{8903B403-5012-42FB-A00A-12906E1F0B38}"/>
              </a:ext>
            </a:extLst>
          </p:cNvPr>
          <p:cNvSpPr/>
          <p:nvPr/>
        </p:nvSpPr>
        <p:spPr bwMode="auto">
          <a:xfrm>
            <a:off x="4308764" y="1676400"/>
            <a:ext cx="1814945" cy="4059382"/>
          </a:xfrm>
          <a:custGeom>
            <a:avLst/>
            <a:gdLst>
              <a:gd name="connsiteX0" fmla="*/ 1814945 w 1814945"/>
              <a:gd name="connsiteY0" fmla="*/ 4059382 h 4059382"/>
              <a:gd name="connsiteX1" fmla="*/ 1136072 w 1814945"/>
              <a:gd name="connsiteY1" fmla="*/ 3602182 h 4059382"/>
              <a:gd name="connsiteX2" fmla="*/ 692727 w 1814945"/>
              <a:gd name="connsiteY2" fmla="*/ 2757055 h 4059382"/>
              <a:gd name="connsiteX3" fmla="*/ 443345 w 1814945"/>
              <a:gd name="connsiteY3" fmla="*/ 2022764 h 4059382"/>
              <a:gd name="connsiteX4" fmla="*/ 0 w 1814945"/>
              <a:gd name="connsiteY4" fmla="*/ 0 h 4059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4945" h="4059382">
                <a:moveTo>
                  <a:pt x="1814945" y="4059382"/>
                </a:moveTo>
                <a:cubicBezTo>
                  <a:pt x="1569026" y="3939309"/>
                  <a:pt x="1323108" y="3819236"/>
                  <a:pt x="1136072" y="3602182"/>
                </a:cubicBezTo>
                <a:cubicBezTo>
                  <a:pt x="949036" y="3385128"/>
                  <a:pt x="808182" y="3020291"/>
                  <a:pt x="692727" y="2757055"/>
                </a:cubicBezTo>
                <a:cubicBezTo>
                  <a:pt x="577272" y="2493819"/>
                  <a:pt x="558799" y="2482273"/>
                  <a:pt x="443345" y="2022764"/>
                </a:cubicBezTo>
                <a:cubicBezTo>
                  <a:pt x="327891" y="1563255"/>
                  <a:pt x="163945" y="781627"/>
                  <a:pt x="0" y="0"/>
                </a:cubicBezTo>
              </a:path>
            </a:pathLst>
          </a:custGeom>
          <a:noFill/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00094" name="TextBox 600093">
            <a:extLst>
              <a:ext uri="{FF2B5EF4-FFF2-40B4-BE49-F238E27FC236}">
                <a16:creationId xmlns:a16="http://schemas.microsoft.com/office/drawing/2014/main" id="{FFB760C7-9C15-D8EE-D11B-90AB85F5F546}"/>
              </a:ext>
            </a:extLst>
          </p:cNvPr>
          <p:cNvSpPr txBox="1"/>
          <p:nvPr/>
        </p:nvSpPr>
        <p:spPr>
          <a:xfrm>
            <a:off x="6934200" y="5253335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</a:rPr>
              <a:t>u(x</a:t>
            </a:r>
            <a:r>
              <a:rPr lang="en-US" i="1" baseline="-25000" dirty="0">
                <a:solidFill>
                  <a:srgbClr val="3366FF"/>
                </a:solidFill>
              </a:rPr>
              <a:t>1</a:t>
            </a:r>
            <a:r>
              <a:rPr lang="en-US" i="1" dirty="0">
                <a:solidFill>
                  <a:srgbClr val="3366FF"/>
                </a:solidFill>
              </a:rPr>
              <a:t>,y)</a:t>
            </a:r>
            <a:endParaRPr lang="en-IN" i="1" dirty="0">
              <a:solidFill>
                <a:srgbClr val="3366FF"/>
              </a:solidFill>
            </a:endParaRPr>
          </a:p>
        </p:txBody>
      </p:sp>
      <p:sp>
        <p:nvSpPr>
          <p:cNvPr id="600095" name="TextBox 600094">
            <a:extLst>
              <a:ext uri="{FF2B5EF4-FFF2-40B4-BE49-F238E27FC236}">
                <a16:creationId xmlns:a16="http://schemas.microsoft.com/office/drawing/2014/main" id="{AC168E87-B421-7CBD-E51A-5EE01B2CE54C}"/>
              </a:ext>
            </a:extLst>
          </p:cNvPr>
          <p:cNvSpPr txBox="1"/>
          <p:nvPr/>
        </p:nvSpPr>
        <p:spPr>
          <a:xfrm>
            <a:off x="7350949" y="48006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</a:rPr>
              <a:t>u(x</a:t>
            </a:r>
            <a:r>
              <a:rPr lang="en-US" i="1" baseline="-25000" dirty="0">
                <a:solidFill>
                  <a:srgbClr val="3366FF"/>
                </a:solidFill>
              </a:rPr>
              <a:t>2</a:t>
            </a:r>
            <a:r>
              <a:rPr lang="en-US" i="1" dirty="0">
                <a:solidFill>
                  <a:srgbClr val="3366FF"/>
                </a:solidFill>
              </a:rPr>
              <a:t>,y)</a:t>
            </a:r>
            <a:endParaRPr lang="en-IN" i="1" dirty="0">
              <a:solidFill>
                <a:srgbClr val="3366FF"/>
              </a:solidFill>
            </a:endParaRPr>
          </a:p>
        </p:txBody>
      </p:sp>
      <p:sp>
        <p:nvSpPr>
          <p:cNvPr id="600096" name="TextBox 600095">
            <a:extLst>
              <a:ext uri="{FF2B5EF4-FFF2-40B4-BE49-F238E27FC236}">
                <a16:creationId xmlns:a16="http://schemas.microsoft.com/office/drawing/2014/main" id="{AB1E0CC7-6519-09D4-4462-145526D96FE0}"/>
              </a:ext>
            </a:extLst>
          </p:cNvPr>
          <p:cNvSpPr txBox="1"/>
          <p:nvPr/>
        </p:nvSpPr>
        <p:spPr>
          <a:xfrm>
            <a:off x="7620000" y="42672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</a:rPr>
              <a:t>u(x</a:t>
            </a:r>
            <a:r>
              <a:rPr lang="en-US" i="1" baseline="-25000" dirty="0">
                <a:solidFill>
                  <a:srgbClr val="3366FF"/>
                </a:solidFill>
              </a:rPr>
              <a:t>3</a:t>
            </a:r>
            <a:r>
              <a:rPr lang="en-US" i="1" dirty="0">
                <a:solidFill>
                  <a:srgbClr val="3366FF"/>
                </a:solidFill>
              </a:rPr>
              <a:t>,y)</a:t>
            </a:r>
            <a:endParaRPr lang="en-IN" i="1" dirty="0">
              <a:solidFill>
                <a:srgbClr val="3366FF"/>
              </a:solidFill>
            </a:endParaRPr>
          </a:p>
        </p:txBody>
      </p:sp>
      <p:sp>
        <p:nvSpPr>
          <p:cNvPr id="600097" name="TextBox 600096">
            <a:extLst>
              <a:ext uri="{FF2B5EF4-FFF2-40B4-BE49-F238E27FC236}">
                <a16:creationId xmlns:a16="http://schemas.microsoft.com/office/drawing/2014/main" id="{E21EDE38-58D0-EA93-90F4-CCBB54766073}"/>
              </a:ext>
            </a:extLst>
          </p:cNvPr>
          <p:cNvSpPr txBox="1"/>
          <p:nvPr/>
        </p:nvSpPr>
        <p:spPr>
          <a:xfrm>
            <a:off x="7848600" y="35814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</a:rPr>
              <a:t>u(x</a:t>
            </a:r>
            <a:r>
              <a:rPr lang="en-US" i="1" baseline="-25000" dirty="0">
                <a:solidFill>
                  <a:srgbClr val="3366FF"/>
                </a:solidFill>
              </a:rPr>
              <a:t>4</a:t>
            </a:r>
            <a:r>
              <a:rPr lang="en-US" i="1" dirty="0">
                <a:solidFill>
                  <a:srgbClr val="3366FF"/>
                </a:solidFill>
              </a:rPr>
              <a:t>,y)</a:t>
            </a:r>
            <a:endParaRPr lang="en-IN" i="1" dirty="0">
              <a:solidFill>
                <a:srgbClr val="3366FF"/>
              </a:solidFill>
            </a:endParaRPr>
          </a:p>
        </p:txBody>
      </p:sp>
      <p:sp>
        <p:nvSpPr>
          <p:cNvPr id="600098" name="TextBox 600097">
            <a:extLst>
              <a:ext uri="{FF2B5EF4-FFF2-40B4-BE49-F238E27FC236}">
                <a16:creationId xmlns:a16="http://schemas.microsoft.com/office/drawing/2014/main" id="{14131A6C-5832-E9E5-03DD-665DDCC98300}"/>
              </a:ext>
            </a:extLst>
          </p:cNvPr>
          <p:cNvSpPr txBox="1"/>
          <p:nvPr/>
        </p:nvSpPr>
        <p:spPr>
          <a:xfrm>
            <a:off x="8036749" y="2590800"/>
            <a:ext cx="103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3366FF"/>
                </a:solidFill>
              </a:rPr>
              <a:t>u(x</a:t>
            </a:r>
            <a:r>
              <a:rPr lang="en-US" i="1" baseline="-25000" dirty="0">
                <a:solidFill>
                  <a:srgbClr val="3366FF"/>
                </a:solidFill>
              </a:rPr>
              <a:t>5</a:t>
            </a:r>
            <a:r>
              <a:rPr lang="en-US" i="1" dirty="0">
                <a:solidFill>
                  <a:srgbClr val="3366FF"/>
                </a:solidFill>
              </a:rPr>
              <a:t>,y)</a:t>
            </a:r>
            <a:endParaRPr lang="en-IN" i="1" dirty="0">
              <a:solidFill>
                <a:srgbClr val="3366FF"/>
              </a:solidFill>
            </a:endParaRPr>
          </a:p>
        </p:txBody>
      </p:sp>
      <p:sp>
        <p:nvSpPr>
          <p:cNvPr id="600099" name="TextBox 600098">
            <a:extLst>
              <a:ext uri="{FF2B5EF4-FFF2-40B4-BE49-F238E27FC236}">
                <a16:creationId xmlns:a16="http://schemas.microsoft.com/office/drawing/2014/main" id="{03E28090-6320-FF05-8F73-A94DFF48A0F3}"/>
              </a:ext>
            </a:extLst>
          </p:cNvPr>
          <p:cNvSpPr txBox="1"/>
          <p:nvPr/>
        </p:nvSpPr>
        <p:spPr>
          <a:xfrm>
            <a:off x="4302949" y="4948535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T(x</a:t>
            </a:r>
            <a:r>
              <a:rPr lang="en-US" i="1" baseline="-25000" dirty="0">
                <a:solidFill>
                  <a:srgbClr val="FF0000"/>
                </a:solidFill>
              </a:rPr>
              <a:t>1</a:t>
            </a:r>
            <a:r>
              <a:rPr lang="en-US" i="1" dirty="0">
                <a:solidFill>
                  <a:srgbClr val="FF0000"/>
                </a:solidFill>
              </a:rPr>
              <a:t>,y)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600100" name="TextBox 600099">
            <a:extLst>
              <a:ext uri="{FF2B5EF4-FFF2-40B4-BE49-F238E27FC236}">
                <a16:creationId xmlns:a16="http://schemas.microsoft.com/office/drawing/2014/main" id="{37626F97-125D-C824-5B95-8FB68DF1321C}"/>
              </a:ext>
            </a:extLst>
          </p:cNvPr>
          <p:cNvSpPr txBox="1"/>
          <p:nvPr/>
        </p:nvSpPr>
        <p:spPr>
          <a:xfrm>
            <a:off x="4191000" y="4415135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T(x</a:t>
            </a:r>
            <a:r>
              <a:rPr lang="en-US" i="1" baseline="-25000" dirty="0">
                <a:solidFill>
                  <a:srgbClr val="FF0000"/>
                </a:solidFill>
              </a:rPr>
              <a:t>2</a:t>
            </a:r>
            <a:r>
              <a:rPr lang="en-US" i="1" dirty="0">
                <a:solidFill>
                  <a:srgbClr val="FF0000"/>
                </a:solidFill>
              </a:rPr>
              <a:t>,y)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600101" name="TextBox 600100">
            <a:extLst>
              <a:ext uri="{FF2B5EF4-FFF2-40B4-BE49-F238E27FC236}">
                <a16:creationId xmlns:a16="http://schemas.microsoft.com/office/drawing/2014/main" id="{D879BE2E-6E6D-A4F4-8260-8951AED376F4}"/>
              </a:ext>
            </a:extLst>
          </p:cNvPr>
          <p:cNvSpPr txBox="1"/>
          <p:nvPr/>
        </p:nvSpPr>
        <p:spPr>
          <a:xfrm>
            <a:off x="3810000" y="3581400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T(x</a:t>
            </a:r>
            <a:r>
              <a:rPr lang="en-US" i="1" baseline="-25000" dirty="0">
                <a:solidFill>
                  <a:srgbClr val="FF0000"/>
                </a:solidFill>
              </a:rPr>
              <a:t>3</a:t>
            </a:r>
            <a:r>
              <a:rPr lang="en-US" i="1" dirty="0">
                <a:solidFill>
                  <a:srgbClr val="FF0000"/>
                </a:solidFill>
              </a:rPr>
              <a:t>,y)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600102" name="TextBox 600101">
            <a:extLst>
              <a:ext uri="{FF2B5EF4-FFF2-40B4-BE49-F238E27FC236}">
                <a16:creationId xmlns:a16="http://schemas.microsoft.com/office/drawing/2014/main" id="{26474AE0-9ED3-2FF4-ED5E-0664ACE2E17C}"/>
              </a:ext>
            </a:extLst>
          </p:cNvPr>
          <p:cNvSpPr txBox="1"/>
          <p:nvPr/>
        </p:nvSpPr>
        <p:spPr>
          <a:xfrm>
            <a:off x="3657600" y="2514600"/>
            <a:ext cx="101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T(x</a:t>
            </a:r>
            <a:r>
              <a:rPr lang="en-US" i="1" baseline="-25000" dirty="0">
                <a:solidFill>
                  <a:srgbClr val="FF0000"/>
                </a:solidFill>
              </a:rPr>
              <a:t>4</a:t>
            </a:r>
            <a:r>
              <a:rPr lang="en-US" i="1" dirty="0">
                <a:solidFill>
                  <a:srgbClr val="FF0000"/>
                </a:solidFill>
              </a:rPr>
              <a:t>,y)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600103" name="TextBox 600102">
            <a:extLst>
              <a:ext uri="{FF2B5EF4-FFF2-40B4-BE49-F238E27FC236}">
                <a16:creationId xmlns:a16="http://schemas.microsoft.com/office/drawing/2014/main" id="{77FC63EE-D40D-98BE-0664-8DCE34CAE9D2}"/>
              </a:ext>
            </a:extLst>
          </p:cNvPr>
          <p:cNvSpPr txBox="1"/>
          <p:nvPr/>
        </p:nvSpPr>
        <p:spPr>
          <a:xfrm>
            <a:off x="609600" y="2209800"/>
            <a:ext cx="29202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/>
              <a:t>u, v</a:t>
            </a:r>
            <a:r>
              <a:rPr lang="en-US" dirty="0"/>
              <a:t> and </a:t>
            </a:r>
            <a:r>
              <a:rPr lang="en-US" i="1" dirty="0"/>
              <a:t>T in x-y plane</a:t>
            </a:r>
          </a:p>
          <a:p>
            <a:pPr algn="ctr"/>
            <a:r>
              <a:rPr lang="en-US" i="1" dirty="0">
                <a:sym typeface="Symbol" panose="05050102010706020507" pitchFamily="18" charset="2"/>
              </a:rPr>
              <a:t>x, plane</a:t>
            </a:r>
            <a:endParaRPr lang="en-IN" i="1" dirty="0"/>
          </a:p>
        </p:txBody>
      </p:sp>
      <p:sp>
        <p:nvSpPr>
          <p:cNvPr id="600104" name="TextBox 600103">
            <a:extLst>
              <a:ext uri="{FF2B5EF4-FFF2-40B4-BE49-F238E27FC236}">
                <a16:creationId xmlns:a16="http://schemas.microsoft.com/office/drawing/2014/main" id="{61BF11C0-2E14-DD89-C031-A3AA2159B92B}"/>
              </a:ext>
            </a:extLst>
          </p:cNvPr>
          <p:cNvSpPr txBox="1"/>
          <p:nvPr/>
        </p:nvSpPr>
        <p:spPr>
          <a:xfrm>
            <a:off x="401031" y="3124200"/>
            <a:ext cx="2618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Discovery of </a:t>
            </a:r>
            <a:r>
              <a:rPr lang="en-US" i="1" dirty="0">
                <a:sym typeface="Symbol" panose="05050102010706020507" pitchFamily="18" charset="2"/>
              </a:rPr>
              <a:t> axis</a:t>
            </a:r>
            <a:endParaRPr lang="en-IN" i="1" dirty="0"/>
          </a:p>
        </p:txBody>
      </p:sp>
      <p:sp>
        <p:nvSpPr>
          <p:cNvPr id="600105" name="TextBox 600104">
            <a:extLst>
              <a:ext uri="{FF2B5EF4-FFF2-40B4-BE49-F238E27FC236}">
                <a16:creationId xmlns:a16="http://schemas.microsoft.com/office/drawing/2014/main" id="{A807DD3C-4DE8-FF28-13EA-941D24F05A4C}"/>
              </a:ext>
            </a:extLst>
          </p:cNvPr>
          <p:cNvSpPr txBox="1"/>
          <p:nvPr/>
        </p:nvSpPr>
        <p:spPr>
          <a:xfrm>
            <a:off x="609600" y="5131676"/>
            <a:ext cx="2473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70C0"/>
                </a:solidFill>
              </a:rPr>
              <a:t>u &amp; v</a:t>
            </a:r>
            <a:r>
              <a:rPr lang="en-US" dirty="0">
                <a:solidFill>
                  <a:srgbClr val="0070C0"/>
                </a:solidFill>
              </a:rPr>
              <a:t> are siblings!</a:t>
            </a:r>
            <a:endParaRPr lang="en-IN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727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0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0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0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0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0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0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00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00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00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00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00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00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00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00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00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00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00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00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00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00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00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00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00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00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00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00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00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00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00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00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00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00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00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00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00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00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00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00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600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00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00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600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1" dur="1000"/>
                                        <p:tgtEl>
                                          <p:spTgt spid="600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00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600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6000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600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00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600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600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600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600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600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600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600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0080" grpId="0"/>
      <p:bldP spid="19" grpId="0"/>
      <p:bldP spid="600067" grpId="0"/>
      <p:bldP spid="600088" grpId="0" animBg="1"/>
      <p:bldP spid="600093" grpId="0" animBg="1"/>
      <p:bldP spid="600094" grpId="0"/>
      <p:bldP spid="600095" grpId="0"/>
      <p:bldP spid="600096" grpId="0"/>
      <p:bldP spid="600097" grpId="0"/>
      <p:bldP spid="600098" grpId="0"/>
      <p:bldP spid="600099" grpId="0"/>
      <p:bldP spid="600100" grpId="0"/>
      <p:bldP spid="600101" grpId="0"/>
      <p:bldP spid="600102" grpId="0"/>
      <p:bldP spid="600103" grpId="0"/>
      <p:bldP spid="600104" grpId="0"/>
      <p:bldP spid="60010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381000"/>
            <a:ext cx="7772400" cy="5334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The Stream Function Generated by Buoyancy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 2">
            <a:extLst>
              <a:ext uri="{FF2B5EF4-FFF2-40B4-BE49-F238E27FC236}">
                <a16:creationId xmlns:a16="http://schemas.microsoft.com/office/drawing/2014/main" id="{CFDEC460-A9D8-F708-1F1F-07FB047AD50D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1371600"/>
            <a:ext cx="3731977" cy="4800600"/>
            <a:chOff x="336" y="1262"/>
            <a:chExt cx="1974" cy="3392"/>
          </a:xfrm>
        </p:grpSpPr>
        <p:pic>
          <p:nvPicPr>
            <p:cNvPr id="21" name="Picture 3">
              <a:extLst>
                <a:ext uri="{FF2B5EF4-FFF2-40B4-BE49-F238E27FC236}">
                  <a16:creationId xmlns:a16="http://schemas.microsoft.com/office/drawing/2014/main" id="{D5934490-5284-938E-91C4-4407A8CDBE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1296"/>
              <a:ext cx="1878" cy="27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4">
              <a:extLst>
                <a:ext uri="{FF2B5EF4-FFF2-40B4-BE49-F238E27FC236}">
                  <a16:creationId xmlns:a16="http://schemas.microsoft.com/office/drawing/2014/main" id="{186B00F6-AE77-ABDB-3660-472D65870A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" y="1262"/>
              <a:ext cx="1392" cy="3392"/>
              <a:chOff x="336" y="1262"/>
              <a:chExt cx="1392" cy="339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Object 5">
                    <a:extLst>
                      <a:ext uri="{FF2B5EF4-FFF2-40B4-BE49-F238E27FC236}">
                        <a16:creationId xmlns:a16="http://schemas.microsoft.com/office/drawing/2014/main" id="{922E2E9B-7E6E-2A73-4308-93F76D69B342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768" y="1262"/>
                    <a:ext cx="576" cy="24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625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23" name="Object 5">
                    <a:extLst>
                      <a:ext uri="{FF2B5EF4-FFF2-40B4-BE49-F238E27FC236}">
                        <a16:creationId xmlns:a16="http://schemas.microsoft.com/office/drawing/2014/main" id="{922E2E9B-7E6E-2A73-4308-93F76D69B34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68" y="1262"/>
                    <a:ext cx="576" cy="24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4" name="Text Box 6">
                <a:extLst>
                  <a:ext uri="{FF2B5EF4-FFF2-40B4-BE49-F238E27FC236}">
                    <a16:creationId xmlns:a16="http://schemas.microsoft.com/office/drawing/2014/main" id="{5B3C89B1-0A98-571E-41C9-ED7D7D52EE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04" y="1489"/>
                <a:ext cx="52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u(x,y)</a:t>
                </a:r>
              </a:p>
            </p:txBody>
          </p:sp>
          <p:sp>
            <p:nvSpPr>
              <p:cNvPr id="25" name="Text Box 7">
                <a:extLst>
                  <a:ext uri="{FF2B5EF4-FFF2-40B4-BE49-F238E27FC236}">
                    <a16:creationId xmlns:a16="http://schemas.microsoft.com/office/drawing/2014/main" id="{7BFC26B2-33C4-D335-F299-DA51CFE61B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0" y="3841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y</a:t>
                </a:r>
              </a:p>
            </p:txBody>
          </p:sp>
          <p:sp>
            <p:nvSpPr>
              <p:cNvPr id="26" name="Text Box 8">
                <a:extLst>
                  <a:ext uri="{FF2B5EF4-FFF2-40B4-BE49-F238E27FC236}">
                    <a16:creationId xmlns:a16="http://schemas.microsoft.com/office/drawing/2014/main" id="{7BE04006-9B32-41FD-EC01-9E958E1938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0" y="3121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g</a:t>
                </a:r>
              </a:p>
            </p:txBody>
          </p:sp>
          <p:sp>
            <p:nvSpPr>
              <p:cNvPr id="27" name="Line 9">
                <a:extLst>
                  <a:ext uri="{FF2B5EF4-FFF2-40B4-BE49-F238E27FC236}">
                    <a16:creationId xmlns:a16="http://schemas.microsoft.com/office/drawing/2014/main" id="{F6BC9AB4-EC6A-B146-C8C7-31892E57AA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0" y="3072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28" name="Arc 10">
                <a:extLst>
                  <a:ext uri="{FF2B5EF4-FFF2-40B4-BE49-F238E27FC236}">
                    <a16:creationId xmlns:a16="http://schemas.microsoft.com/office/drawing/2014/main" id="{00B4B5A5-B955-AB77-3010-F71308D8541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816" y="2496"/>
                <a:ext cx="576" cy="24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IN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Object 11">
                    <a:extLst>
                      <a:ext uri="{FF2B5EF4-FFF2-40B4-BE49-F238E27FC236}">
                        <a16:creationId xmlns:a16="http://schemas.microsoft.com/office/drawing/2014/main" id="{F4712E58-75ED-1CD3-B185-581F5486696E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528" y="2304"/>
                    <a:ext cx="176" cy="24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625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29" name="Object 11">
                    <a:extLst>
                      <a:ext uri="{FF2B5EF4-FFF2-40B4-BE49-F238E27FC236}">
                        <a16:creationId xmlns:a16="http://schemas.microsoft.com/office/drawing/2014/main" id="{F4712E58-75ED-1CD3-B185-581F5486696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28" y="2304"/>
                    <a:ext cx="176" cy="24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Object 12">
                    <a:extLst>
                      <a:ext uri="{FF2B5EF4-FFF2-40B4-BE49-F238E27FC236}">
                        <a16:creationId xmlns:a16="http://schemas.microsoft.com/office/drawing/2014/main" id="{0528B9E9-E16E-5185-E63C-D082FCF1E69F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1418" y="2599"/>
                    <a:ext cx="214" cy="23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625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30" name="Object 12">
                    <a:extLst>
                      <a:ext uri="{FF2B5EF4-FFF2-40B4-BE49-F238E27FC236}">
                        <a16:creationId xmlns:a16="http://schemas.microsoft.com/office/drawing/2014/main" id="{0528B9E9-E16E-5185-E63C-D082FCF1E69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1418" y="2599"/>
                    <a:ext cx="214" cy="233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1" name="Text Box 13">
                <a:extLst>
                  <a:ext uri="{FF2B5EF4-FFF2-40B4-BE49-F238E27FC236}">
                    <a16:creationId xmlns:a16="http://schemas.microsoft.com/office/drawing/2014/main" id="{EB2CBAFE-CEBB-9364-3B53-48FC96679C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3446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x</a:t>
                </a:r>
              </a:p>
            </p:txBody>
          </p:sp>
          <p:sp>
            <p:nvSpPr>
              <p:cNvPr id="600064" name="Line 14">
                <a:extLst>
                  <a:ext uri="{FF2B5EF4-FFF2-40B4-BE49-F238E27FC236}">
                    <a16:creationId xmlns:a16="http://schemas.microsoft.com/office/drawing/2014/main" id="{D20034EA-2607-E580-E7B3-21D92A1EEE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6" y="4464"/>
                <a:ext cx="3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600065" name="Line 15">
                <a:extLst>
                  <a:ext uri="{FF2B5EF4-FFF2-40B4-BE49-F238E27FC236}">
                    <a16:creationId xmlns:a16="http://schemas.microsoft.com/office/drawing/2014/main" id="{7582FC5F-63C2-7749-8092-7CCE33F3D2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6" y="4176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600073" name="Text Box 16">
                <a:extLst>
                  <a:ext uri="{FF2B5EF4-FFF2-40B4-BE49-F238E27FC236}">
                    <a16:creationId xmlns:a16="http://schemas.microsoft.com/office/drawing/2014/main" id="{B773EACE-3F82-2632-B344-7C81B17060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4321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 dirty="0">
                    <a:ea typeface="SimSun" panose="02010600030101010101" pitchFamily="2" charset="-122"/>
                  </a:rPr>
                  <a:t>v</a:t>
                </a:r>
              </a:p>
            </p:txBody>
          </p:sp>
          <p:sp>
            <p:nvSpPr>
              <p:cNvPr id="600074" name="Text Box 17">
                <a:extLst>
                  <a:ext uri="{FF2B5EF4-FFF2-40B4-BE49-F238E27FC236}">
                    <a16:creationId xmlns:a16="http://schemas.microsoft.com/office/drawing/2014/main" id="{2C7FD066-A520-79B8-722D-2A5E2679D2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6" y="3985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u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0069" name="TextBox 600068">
                <a:extLst>
                  <a:ext uri="{FF2B5EF4-FFF2-40B4-BE49-F238E27FC236}">
                    <a16:creationId xmlns:a16="http://schemas.microsoft.com/office/drawing/2014/main" id="{CDF0706D-EE1E-FDF4-46BE-A1AB19D7E988}"/>
                  </a:ext>
                </a:extLst>
              </p:cNvPr>
              <p:cNvSpPr txBox="1"/>
              <p:nvPr/>
            </p:nvSpPr>
            <p:spPr>
              <a:xfrm>
                <a:off x="406976" y="1143000"/>
                <a:ext cx="5308024" cy="48623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sz="2400" b="0" i="0" u="none" strike="noStrike" baseline="0" dirty="0">
                    <a:latin typeface="TimesTen-Roman"/>
                  </a:rPr>
                  <a:t>The velocity components in the (</a:t>
                </a:r>
                <a:r>
                  <a:rPr lang="en-US" sz="2400" b="0" i="1" u="none" strike="noStrike" baseline="0" dirty="0">
                    <a:latin typeface="TimesTen-Italic"/>
                  </a:rPr>
                  <a:t>x</a:t>
                </a:r>
                <a:r>
                  <a:rPr lang="en-US" sz="2400" b="0" i="0" u="none" strike="noStrike" baseline="0" dirty="0">
                    <a:latin typeface="RMTMI"/>
                  </a:rPr>
                  <a:t>, </a:t>
                </a:r>
                <a:r>
                  <a:rPr lang="en-US" sz="2400" b="0" i="1" u="none" strike="noStrike" baseline="0" dirty="0">
                    <a:latin typeface="TimesTen-Italic"/>
                  </a:rPr>
                  <a:t>y</a:t>
                </a:r>
                <a:r>
                  <a:rPr lang="en-US" sz="2400" b="0" i="0" u="none" strike="noStrike" baseline="0" dirty="0">
                    <a:latin typeface="TimesTen-Roman"/>
                  </a:rPr>
                  <a:t>) coordinate system </a:t>
                </a:r>
                <a:r>
                  <a:rPr lang="en-US" dirty="0">
                    <a:latin typeface="TimesTen-Roman"/>
                  </a:rPr>
                  <a:t>are defined as</a:t>
                </a:r>
              </a:p>
              <a:p>
                <a:pPr algn="l"/>
                <a:endParaRPr lang="en-US" sz="2400" b="0" i="0" u="none" strike="noStrike" baseline="0" dirty="0">
                  <a:latin typeface="TimesTen-Roman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US" sz="2400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u="none" strike="noStrike" baseline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 &amp; </m:t>
                      </m:r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400" b="0" i="0" u="none" strike="noStrike" baseline="0" dirty="0">
                  <a:latin typeface="TimesTen-Roman"/>
                </a:endParaRPr>
              </a:p>
              <a:p>
                <a:pPr algn="l"/>
                <a:endParaRPr lang="en-US" sz="2400" b="0" i="0" u="none" strike="noStrike" baseline="0" dirty="0">
                  <a:latin typeface="TimesTen-Roman"/>
                </a:endParaRPr>
              </a:p>
              <a:p>
                <a:pPr algn="l"/>
                <a:r>
                  <a:rPr lang="en-US" dirty="0">
                    <a:latin typeface="TimesTen-Roman"/>
                  </a:rPr>
                  <a:t>In </a:t>
                </a:r>
                <a:r>
                  <a:rPr lang="en-IN" sz="2400" b="0" i="0" u="none" strike="noStrike" baseline="0" dirty="0">
                    <a:latin typeface="TimesTen-Roman"/>
                  </a:rPr>
                  <a:t>(</a:t>
                </a:r>
                <a:r>
                  <a:rPr lang="en-IN" sz="2400" b="0" i="1" u="none" strike="noStrike" baseline="0" dirty="0">
                    <a:latin typeface="TimesTen-Italic"/>
                  </a:rPr>
                  <a:t>x</a:t>
                </a:r>
                <a:r>
                  <a:rPr lang="en-IN" sz="2400" b="0" i="0" u="none" strike="noStrike" baseline="0" dirty="0">
                    <a:latin typeface="RMTMI"/>
                  </a:rPr>
                  <a:t>, </a:t>
                </a:r>
                <a:r>
                  <a:rPr lang="el-GR" sz="2400" b="0" i="0" u="none" strike="noStrike" baseline="0" dirty="0">
                    <a:latin typeface="RMTMI"/>
                  </a:rPr>
                  <a:t>η</a:t>
                </a:r>
                <a:r>
                  <a:rPr lang="el-GR" sz="2400" b="0" i="0" u="none" strike="noStrike" baseline="0" dirty="0">
                    <a:latin typeface="TimesTen-Roman"/>
                  </a:rPr>
                  <a:t>)</a:t>
                </a:r>
                <a:r>
                  <a:rPr lang="en-US" dirty="0">
                    <a:latin typeface="TimesTen-Roman"/>
                  </a:rPr>
                  <a:t> </a:t>
                </a:r>
                <a:r>
                  <a:rPr lang="en-US" sz="2400" b="0" i="0" u="none" strike="noStrike" baseline="0" dirty="0">
                    <a:latin typeface="TimesTen-Roman"/>
                  </a:rPr>
                  <a:t>coordinates:</a:t>
                </a:r>
              </a:p>
              <a:p>
                <a:pPr algn="l"/>
                <a:endParaRPr lang="en-US" dirty="0">
                  <a:latin typeface="TimesTen-Roman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400" b="0" i="1" u="none" strike="noStrike" baseline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b="0" i="1" u="none" strike="noStrike" baseline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US" sz="2400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𝜕𝜂</m:t>
                          </m:r>
                        </m:den>
                      </m:f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i="1" u="none" strike="noStrike" baseline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400" b="0" i="1" u="none" strike="noStrike" baseline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𝜕𝜓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𝜕𝜂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𝜕𝜂</m:t>
                          </m:r>
                        </m:den>
                      </m:f>
                    </m:oMath>
                  </m:oMathPara>
                </a14:m>
                <a:endParaRPr lang="en-US" sz="2400" b="0" i="0" u="none" strike="noStrike" baseline="0" dirty="0">
                  <a:latin typeface="TimesTen-Roman"/>
                </a:endParaRPr>
              </a:p>
            </p:txBody>
          </p:sp>
        </mc:Choice>
        <mc:Fallback xmlns="">
          <p:sp>
            <p:nvSpPr>
              <p:cNvPr id="600069" name="TextBox 600068">
                <a:extLst>
                  <a:ext uri="{FF2B5EF4-FFF2-40B4-BE49-F238E27FC236}">
                    <a16:creationId xmlns:a16="http://schemas.microsoft.com/office/drawing/2014/main" id="{CDF0706D-EE1E-FDF4-46BE-A1AB19D7E9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976" y="1143000"/>
                <a:ext cx="5308024" cy="4862357"/>
              </a:xfrm>
              <a:prstGeom prst="rect">
                <a:avLst/>
              </a:prstGeom>
              <a:blipFill>
                <a:blip r:embed="rId7"/>
                <a:stretch>
                  <a:fillRect l="-1837" t="-112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3116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00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00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000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0006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0006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0069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69069"/>
            <a:ext cx="6820092" cy="919162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Development of ODEs as Governing Equations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0069" name="Object 5">
                <a:extLst>
                  <a:ext uri="{FF2B5EF4-FFF2-40B4-BE49-F238E27FC236}">
                    <a16:creationId xmlns:a16="http://schemas.microsoft.com/office/drawing/2014/main" id="{49297A04-B4B7-EBFC-D174-88F5E9F78B6C}"/>
                  </a:ext>
                </a:extLst>
              </p:cNvPr>
              <p:cNvSpPr txBox="1"/>
              <p:nvPr/>
            </p:nvSpPr>
            <p:spPr bwMode="auto">
              <a:xfrm>
                <a:off x="1828800" y="2174752"/>
                <a:ext cx="3327894" cy="14066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3200" dirty="0"/>
              </a:p>
            </p:txBody>
          </p:sp>
        </mc:Choice>
        <mc:Fallback xmlns="">
          <p:sp>
            <p:nvSpPr>
              <p:cNvPr id="600069" name="Object 5">
                <a:extLst>
                  <a:ext uri="{FF2B5EF4-FFF2-40B4-BE49-F238E27FC236}">
                    <a16:creationId xmlns:a16="http://schemas.microsoft.com/office/drawing/2014/main" id="{49297A04-B4B7-EBFC-D174-88F5E9F78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2174752"/>
                <a:ext cx="3327894" cy="140664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 2">
            <a:extLst>
              <a:ext uri="{FF2B5EF4-FFF2-40B4-BE49-F238E27FC236}">
                <a16:creationId xmlns:a16="http://schemas.microsoft.com/office/drawing/2014/main" id="{CFDEC460-A9D8-F708-1F1F-07FB047AD50D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1219200"/>
            <a:ext cx="3352800" cy="4038600"/>
            <a:chOff x="336" y="1262"/>
            <a:chExt cx="1974" cy="3392"/>
          </a:xfrm>
        </p:grpSpPr>
        <p:pic>
          <p:nvPicPr>
            <p:cNvPr id="21" name="Picture 3">
              <a:extLst>
                <a:ext uri="{FF2B5EF4-FFF2-40B4-BE49-F238E27FC236}">
                  <a16:creationId xmlns:a16="http://schemas.microsoft.com/office/drawing/2014/main" id="{D5934490-5284-938E-91C4-4407A8CDBE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1296"/>
              <a:ext cx="1878" cy="27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4">
              <a:extLst>
                <a:ext uri="{FF2B5EF4-FFF2-40B4-BE49-F238E27FC236}">
                  <a16:creationId xmlns:a16="http://schemas.microsoft.com/office/drawing/2014/main" id="{186B00F6-AE77-ABDB-3660-472D65870A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" y="1262"/>
              <a:ext cx="1392" cy="3392"/>
              <a:chOff x="336" y="1262"/>
              <a:chExt cx="1392" cy="339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Object 5">
                    <a:extLst>
                      <a:ext uri="{FF2B5EF4-FFF2-40B4-BE49-F238E27FC236}">
                        <a16:creationId xmlns:a16="http://schemas.microsoft.com/office/drawing/2014/main" id="{922E2E9B-7E6E-2A73-4308-93F76D69B342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768" y="1262"/>
                    <a:ext cx="576" cy="24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475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23" name="Object 5">
                    <a:extLst>
                      <a:ext uri="{FF2B5EF4-FFF2-40B4-BE49-F238E27FC236}">
                        <a16:creationId xmlns:a16="http://schemas.microsoft.com/office/drawing/2014/main" id="{922E2E9B-7E6E-2A73-4308-93F76D69B34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68" y="1262"/>
                    <a:ext cx="576" cy="24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4" name="Text Box 6">
                <a:extLst>
                  <a:ext uri="{FF2B5EF4-FFF2-40B4-BE49-F238E27FC236}">
                    <a16:creationId xmlns:a16="http://schemas.microsoft.com/office/drawing/2014/main" id="{5B3C89B1-0A98-571E-41C9-ED7D7D52EE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04" y="1489"/>
                <a:ext cx="52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u(x,y)</a:t>
                </a:r>
              </a:p>
            </p:txBody>
          </p:sp>
          <p:sp>
            <p:nvSpPr>
              <p:cNvPr id="25" name="Text Box 7">
                <a:extLst>
                  <a:ext uri="{FF2B5EF4-FFF2-40B4-BE49-F238E27FC236}">
                    <a16:creationId xmlns:a16="http://schemas.microsoft.com/office/drawing/2014/main" id="{7BFC26B2-33C4-D335-F299-DA51CFE61B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0" y="3841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y</a:t>
                </a:r>
              </a:p>
            </p:txBody>
          </p:sp>
          <p:sp>
            <p:nvSpPr>
              <p:cNvPr id="26" name="Text Box 8">
                <a:extLst>
                  <a:ext uri="{FF2B5EF4-FFF2-40B4-BE49-F238E27FC236}">
                    <a16:creationId xmlns:a16="http://schemas.microsoft.com/office/drawing/2014/main" id="{7BE04006-9B32-41FD-EC01-9E958E1938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0" y="3121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g</a:t>
                </a:r>
              </a:p>
            </p:txBody>
          </p:sp>
          <p:sp>
            <p:nvSpPr>
              <p:cNvPr id="27" name="Line 9">
                <a:extLst>
                  <a:ext uri="{FF2B5EF4-FFF2-40B4-BE49-F238E27FC236}">
                    <a16:creationId xmlns:a16="http://schemas.microsoft.com/office/drawing/2014/main" id="{F6BC9AB4-EC6A-B146-C8C7-31892E57AA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0" y="3072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28" name="Arc 10">
                <a:extLst>
                  <a:ext uri="{FF2B5EF4-FFF2-40B4-BE49-F238E27FC236}">
                    <a16:creationId xmlns:a16="http://schemas.microsoft.com/office/drawing/2014/main" id="{00B4B5A5-B955-AB77-3010-F71308D8541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816" y="2496"/>
                <a:ext cx="576" cy="24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IN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Object 11">
                    <a:extLst>
                      <a:ext uri="{FF2B5EF4-FFF2-40B4-BE49-F238E27FC236}">
                        <a16:creationId xmlns:a16="http://schemas.microsoft.com/office/drawing/2014/main" id="{F4712E58-75ED-1CD3-B185-581F5486696E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528" y="2304"/>
                    <a:ext cx="176" cy="24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475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29" name="Object 11">
                    <a:extLst>
                      <a:ext uri="{FF2B5EF4-FFF2-40B4-BE49-F238E27FC236}">
                        <a16:creationId xmlns:a16="http://schemas.microsoft.com/office/drawing/2014/main" id="{F4712E58-75ED-1CD3-B185-581F5486696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28" y="2304"/>
                    <a:ext cx="176" cy="24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Object 12">
                    <a:extLst>
                      <a:ext uri="{FF2B5EF4-FFF2-40B4-BE49-F238E27FC236}">
                        <a16:creationId xmlns:a16="http://schemas.microsoft.com/office/drawing/2014/main" id="{0528B9E9-E16E-5185-E63C-D082FCF1E69F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1418" y="2599"/>
                    <a:ext cx="214" cy="23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475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30" name="Object 12">
                    <a:extLst>
                      <a:ext uri="{FF2B5EF4-FFF2-40B4-BE49-F238E27FC236}">
                        <a16:creationId xmlns:a16="http://schemas.microsoft.com/office/drawing/2014/main" id="{0528B9E9-E16E-5185-E63C-D082FCF1E69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1418" y="2599"/>
                    <a:ext cx="214" cy="233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1" name="Text Box 13">
                <a:extLst>
                  <a:ext uri="{FF2B5EF4-FFF2-40B4-BE49-F238E27FC236}">
                    <a16:creationId xmlns:a16="http://schemas.microsoft.com/office/drawing/2014/main" id="{EB2CBAFE-CEBB-9364-3B53-48FC96679C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3446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x</a:t>
                </a:r>
              </a:p>
            </p:txBody>
          </p:sp>
          <p:sp>
            <p:nvSpPr>
              <p:cNvPr id="600064" name="Line 14">
                <a:extLst>
                  <a:ext uri="{FF2B5EF4-FFF2-40B4-BE49-F238E27FC236}">
                    <a16:creationId xmlns:a16="http://schemas.microsoft.com/office/drawing/2014/main" id="{D20034EA-2607-E580-E7B3-21D92A1EEE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6" y="4464"/>
                <a:ext cx="3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600065" name="Line 15">
                <a:extLst>
                  <a:ext uri="{FF2B5EF4-FFF2-40B4-BE49-F238E27FC236}">
                    <a16:creationId xmlns:a16="http://schemas.microsoft.com/office/drawing/2014/main" id="{7582FC5F-63C2-7749-8092-7CCE33F3D2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6" y="4176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600073" name="Text Box 16">
                <a:extLst>
                  <a:ext uri="{FF2B5EF4-FFF2-40B4-BE49-F238E27FC236}">
                    <a16:creationId xmlns:a16="http://schemas.microsoft.com/office/drawing/2014/main" id="{B773EACE-3F82-2632-B344-7C81B17060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4321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v</a:t>
                </a:r>
              </a:p>
            </p:txBody>
          </p:sp>
          <p:sp>
            <p:nvSpPr>
              <p:cNvPr id="600074" name="Text Box 17">
                <a:extLst>
                  <a:ext uri="{FF2B5EF4-FFF2-40B4-BE49-F238E27FC236}">
                    <a16:creationId xmlns:a16="http://schemas.microsoft.com/office/drawing/2014/main" id="{2C7FD066-A520-79B8-722D-2A5E2679D2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6" y="3985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u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0067" name="TextBox 600066">
                <a:extLst>
                  <a:ext uri="{FF2B5EF4-FFF2-40B4-BE49-F238E27FC236}">
                    <a16:creationId xmlns:a16="http://schemas.microsoft.com/office/drawing/2014/main" id="{6A1F253B-3B7B-C112-870E-4CB7872047DF}"/>
                  </a:ext>
                </a:extLst>
              </p:cNvPr>
              <p:cNvSpPr txBox="1"/>
              <p:nvPr/>
            </p:nvSpPr>
            <p:spPr>
              <a:xfrm>
                <a:off x="2514600" y="2819400"/>
                <a:ext cx="3466224" cy="13784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i="1" u="none" strike="noStrike" baseline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400" b="0" i="1" u="none" strike="noStrike" baseline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𝜕𝜓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𝜕𝜂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𝜕𝜂</m:t>
                          </m:r>
                        </m:den>
                      </m:f>
                    </m:oMath>
                  </m:oMathPara>
                </a14:m>
                <a:endParaRPr lang="en-US" sz="2400" b="0" i="0" u="none" strike="noStrike" baseline="0" dirty="0">
                  <a:latin typeface="TimesTen-Roman"/>
                </a:endParaRPr>
              </a:p>
            </p:txBody>
          </p:sp>
        </mc:Choice>
        <mc:Fallback xmlns="">
          <p:sp>
            <p:nvSpPr>
              <p:cNvPr id="600067" name="TextBox 600066">
                <a:extLst>
                  <a:ext uri="{FF2B5EF4-FFF2-40B4-BE49-F238E27FC236}">
                    <a16:creationId xmlns:a16="http://schemas.microsoft.com/office/drawing/2014/main" id="{6A1F253B-3B7B-C112-870E-4CB7872047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600" y="2819400"/>
                <a:ext cx="3466224" cy="13784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0071" name="Object 8">
                <a:extLst>
                  <a:ext uri="{FF2B5EF4-FFF2-40B4-BE49-F238E27FC236}">
                    <a16:creationId xmlns:a16="http://schemas.microsoft.com/office/drawing/2014/main" id="{79255B1C-4656-80D0-C98B-9B3BC183EDFB}"/>
                  </a:ext>
                </a:extLst>
              </p:cNvPr>
              <p:cNvSpPr txBox="1"/>
              <p:nvPr/>
            </p:nvSpPr>
            <p:spPr bwMode="auto">
              <a:xfrm>
                <a:off x="1143000" y="4419600"/>
                <a:ext cx="3124200" cy="1225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sSup>
                        <m:s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𝐺𝑟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0071" name="Object 8">
                <a:extLst>
                  <a:ext uri="{FF2B5EF4-FFF2-40B4-BE49-F238E27FC236}">
                    <a16:creationId xmlns:a16="http://schemas.microsoft.com/office/drawing/2014/main" id="{79255B1C-4656-80D0-C98B-9B3BC183ED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4419600"/>
                <a:ext cx="3124200" cy="12255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0072" name="TextBox 600071">
                <a:extLst>
                  <a:ext uri="{FF2B5EF4-FFF2-40B4-BE49-F238E27FC236}">
                    <a16:creationId xmlns:a16="http://schemas.microsoft.com/office/drawing/2014/main" id="{BE28B4DA-2B75-9CD2-9C61-2547CE94C9C4}"/>
                  </a:ext>
                </a:extLst>
              </p:cNvPr>
              <p:cNvSpPr txBox="1"/>
              <p:nvPr/>
            </p:nvSpPr>
            <p:spPr>
              <a:xfrm>
                <a:off x="457200" y="1143000"/>
                <a:ext cx="1981200" cy="9641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400" b="0" i="1" u="none" strike="noStrike" baseline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b="0" i="1" u="none" strike="noStrike" baseline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US" sz="2400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𝜕𝜂</m:t>
                          </m:r>
                        </m:den>
                      </m:f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0072" name="TextBox 600071">
                <a:extLst>
                  <a:ext uri="{FF2B5EF4-FFF2-40B4-BE49-F238E27FC236}">
                    <a16:creationId xmlns:a16="http://schemas.microsoft.com/office/drawing/2014/main" id="{BE28B4DA-2B75-9CD2-9C61-2547CE94C9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143000"/>
                <a:ext cx="1981200" cy="9641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3186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000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00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00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00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00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00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000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00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00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00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0067" grpId="0"/>
      <p:bldP spid="600071" grpId="0"/>
      <p:bldP spid="60007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5334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The ODE for Momentum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0068" name="Object 4">
                <a:extLst>
                  <a:ext uri="{FF2B5EF4-FFF2-40B4-BE49-F238E27FC236}">
                    <a16:creationId xmlns:a16="http://schemas.microsoft.com/office/drawing/2014/main" id="{A0DF74B3-0043-4231-D459-73ACCBCE3BCE}"/>
                  </a:ext>
                </a:extLst>
              </p:cNvPr>
              <p:cNvSpPr txBox="1"/>
              <p:nvPr/>
            </p:nvSpPr>
            <p:spPr bwMode="auto">
              <a:xfrm>
                <a:off x="1295400" y="1752600"/>
                <a:ext cx="4495800" cy="977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0068" name="Object 4">
                <a:extLst>
                  <a:ext uri="{FF2B5EF4-FFF2-40B4-BE49-F238E27FC236}">
                    <a16:creationId xmlns:a16="http://schemas.microsoft.com/office/drawing/2014/main" id="{A0DF74B3-0043-4231-D459-73ACCBCE3B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5400" y="1752600"/>
                <a:ext cx="4495800" cy="9779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 2">
            <a:extLst>
              <a:ext uri="{FF2B5EF4-FFF2-40B4-BE49-F238E27FC236}">
                <a16:creationId xmlns:a16="http://schemas.microsoft.com/office/drawing/2014/main" id="{CFDEC460-A9D8-F708-1F1F-07FB047AD50D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1219200"/>
            <a:ext cx="3352800" cy="4038600"/>
            <a:chOff x="336" y="1262"/>
            <a:chExt cx="1974" cy="3392"/>
          </a:xfrm>
        </p:grpSpPr>
        <p:pic>
          <p:nvPicPr>
            <p:cNvPr id="21" name="Picture 3">
              <a:extLst>
                <a:ext uri="{FF2B5EF4-FFF2-40B4-BE49-F238E27FC236}">
                  <a16:creationId xmlns:a16="http://schemas.microsoft.com/office/drawing/2014/main" id="{D5934490-5284-938E-91C4-4407A8CDBE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1296"/>
              <a:ext cx="1878" cy="27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4">
              <a:extLst>
                <a:ext uri="{FF2B5EF4-FFF2-40B4-BE49-F238E27FC236}">
                  <a16:creationId xmlns:a16="http://schemas.microsoft.com/office/drawing/2014/main" id="{186B00F6-AE77-ABDB-3660-472D65870A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" y="1262"/>
              <a:ext cx="1392" cy="3392"/>
              <a:chOff x="336" y="1262"/>
              <a:chExt cx="1392" cy="339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Object 5">
                    <a:extLst>
                      <a:ext uri="{FF2B5EF4-FFF2-40B4-BE49-F238E27FC236}">
                        <a16:creationId xmlns:a16="http://schemas.microsoft.com/office/drawing/2014/main" id="{922E2E9B-7E6E-2A73-4308-93F76D69B342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768" y="1262"/>
                    <a:ext cx="576" cy="24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475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23" name="Object 5">
                    <a:extLst>
                      <a:ext uri="{FF2B5EF4-FFF2-40B4-BE49-F238E27FC236}">
                        <a16:creationId xmlns:a16="http://schemas.microsoft.com/office/drawing/2014/main" id="{922E2E9B-7E6E-2A73-4308-93F76D69B34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68" y="1262"/>
                    <a:ext cx="576" cy="24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4" name="Text Box 6">
                <a:extLst>
                  <a:ext uri="{FF2B5EF4-FFF2-40B4-BE49-F238E27FC236}">
                    <a16:creationId xmlns:a16="http://schemas.microsoft.com/office/drawing/2014/main" id="{5B3C89B1-0A98-571E-41C9-ED7D7D52EE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04" y="1489"/>
                <a:ext cx="52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u(x,y)</a:t>
                </a:r>
              </a:p>
            </p:txBody>
          </p:sp>
          <p:sp>
            <p:nvSpPr>
              <p:cNvPr id="25" name="Text Box 7">
                <a:extLst>
                  <a:ext uri="{FF2B5EF4-FFF2-40B4-BE49-F238E27FC236}">
                    <a16:creationId xmlns:a16="http://schemas.microsoft.com/office/drawing/2014/main" id="{7BFC26B2-33C4-D335-F299-DA51CFE61B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0" y="3841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y</a:t>
                </a:r>
              </a:p>
            </p:txBody>
          </p:sp>
          <p:sp>
            <p:nvSpPr>
              <p:cNvPr id="26" name="Text Box 8">
                <a:extLst>
                  <a:ext uri="{FF2B5EF4-FFF2-40B4-BE49-F238E27FC236}">
                    <a16:creationId xmlns:a16="http://schemas.microsoft.com/office/drawing/2014/main" id="{7BE04006-9B32-41FD-EC01-9E958E1938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0" y="3121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g</a:t>
                </a:r>
              </a:p>
            </p:txBody>
          </p:sp>
          <p:sp>
            <p:nvSpPr>
              <p:cNvPr id="27" name="Line 9">
                <a:extLst>
                  <a:ext uri="{FF2B5EF4-FFF2-40B4-BE49-F238E27FC236}">
                    <a16:creationId xmlns:a16="http://schemas.microsoft.com/office/drawing/2014/main" id="{F6BC9AB4-EC6A-B146-C8C7-31892E57AA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0" y="3072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28" name="Arc 10">
                <a:extLst>
                  <a:ext uri="{FF2B5EF4-FFF2-40B4-BE49-F238E27FC236}">
                    <a16:creationId xmlns:a16="http://schemas.microsoft.com/office/drawing/2014/main" id="{00B4B5A5-B955-AB77-3010-F71308D8541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816" y="2496"/>
                <a:ext cx="576" cy="24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IN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Object 11">
                    <a:extLst>
                      <a:ext uri="{FF2B5EF4-FFF2-40B4-BE49-F238E27FC236}">
                        <a16:creationId xmlns:a16="http://schemas.microsoft.com/office/drawing/2014/main" id="{F4712E58-75ED-1CD3-B185-581F5486696E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528" y="2304"/>
                    <a:ext cx="176" cy="24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475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29" name="Object 11">
                    <a:extLst>
                      <a:ext uri="{FF2B5EF4-FFF2-40B4-BE49-F238E27FC236}">
                        <a16:creationId xmlns:a16="http://schemas.microsoft.com/office/drawing/2014/main" id="{F4712E58-75ED-1CD3-B185-581F5486696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28" y="2304"/>
                    <a:ext cx="176" cy="24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Object 12">
                    <a:extLst>
                      <a:ext uri="{FF2B5EF4-FFF2-40B4-BE49-F238E27FC236}">
                        <a16:creationId xmlns:a16="http://schemas.microsoft.com/office/drawing/2014/main" id="{0528B9E9-E16E-5185-E63C-D082FCF1E69F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1418" y="2599"/>
                    <a:ext cx="214" cy="23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475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30" name="Object 12">
                    <a:extLst>
                      <a:ext uri="{FF2B5EF4-FFF2-40B4-BE49-F238E27FC236}">
                        <a16:creationId xmlns:a16="http://schemas.microsoft.com/office/drawing/2014/main" id="{0528B9E9-E16E-5185-E63C-D082FCF1E69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1418" y="2599"/>
                    <a:ext cx="214" cy="233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1" name="Text Box 13">
                <a:extLst>
                  <a:ext uri="{FF2B5EF4-FFF2-40B4-BE49-F238E27FC236}">
                    <a16:creationId xmlns:a16="http://schemas.microsoft.com/office/drawing/2014/main" id="{EB2CBAFE-CEBB-9364-3B53-48FC96679C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3446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x</a:t>
                </a:r>
              </a:p>
            </p:txBody>
          </p:sp>
          <p:sp>
            <p:nvSpPr>
              <p:cNvPr id="600064" name="Line 14">
                <a:extLst>
                  <a:ext uri="{FF2B5EF4-FFF2-40B4-BE49-F238E27FC236}">
                    <a16:creationId xmlns:a16="http://schemas.microsoft.com/office/drawing/2014/main" id="{D20034EA-2607-E580-E7B3-21D92A1EEE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6" y="4464"/>
                <a:ext cx="3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600065" name="Line 15">
                <a:extLst>
                  <a:ext uri="{FF2B5EF4-FFF2-40B4-BE49-F238E27FC236}">
                    <a16:creationId xmlns:a16="http://schemas.microsoft.com/office/drawing/2014/main" id="{7582FC5F-63C2-7749-8092-7CCE33F3D2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6" y="4176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600073" name="Text Box 16">
                <a:extLst>
                  <a:ext uri="{FF2B5EF4-FFF2-40B4-BE49-F238E27FC236}">
                    <a16:creationId xmlns:a16="http://schemas.microsoft.com/office/drawing/2014/main" id="{B773EACE-3F82-2632-B344-7C81B17060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4321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v</a:t>
                </a:r>
              </a:p>
            </p:txBody>
          </p:sp>
          <p:sp>
            <p:nvSpPr>
              <p:cNvPr id="600074" name="Text Box 17">
                <a:extLst>
                  <a:ext uri="{FF2B5EF4-FFF2-40B4-BE49-F238E27FC236}">
                    <a16:creationId xmlns:a16="http://schemas.microsoft.com/office/drawing/2014/main" id="{2C7FD066-A520-79B8-722D-2A5E2679D2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6" y="3985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u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0067" name="TextBox 600066">
                <a:extLst>
                  <a:ext uri="{FF2B5EF4-FFF2-40B4-BE49-F238E27FC236}">
                    <a16:creationId xmlns:a16="http://schemas.microsoft.com/office/drawing/2014/main" id="{6A1F253B-3B7B-C112-870E-4CB7872047DF}"/>
                  </a:ext>
                </a:extLst>
              </p:cNvPr>
              <p:cNvSpPr txBox="1"/>
              <p:nvPr/>
            </p:nvSpPr>
            <p:spPr>
              <a:xfrm>
                <a:off x="2743200" y="2804053"/>
                <a:ext cx="3272894" cy="10091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400" b="0" i="1" u="none" strike="noStrike" baseline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𝜕𝜓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𝜕𝜂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𝜕𝜂</m:t>
                          </m:r>
                        </m:den>
                      </m:f>
                    </m:oMath>
                  </m:oMathPara>
                </a14:m>
                <a:endParaRPr lang="en-US" sz="2400" b="0" i="0" u="none" strike="noStrike" baseline="0" dirty="0">
                  <a:latin typeface="TimesTen-Roman"/>
                </a:endParaRPr>
              </a:p>
            </p:txBody>
          </p:sp>
        </mc:Choice>
        <mc:Fallback xmlns="">
          <p:sp>
            <p:nvSpPr>
              <p:cNvPr id="600067" name="TextBox 600066">
                <a:extLst>
                  <a:ext uri="{FF2B5EF4-FFF2-40B4-BE49-F238E27FC236}">
                    <a16:creationId xmlns:a16="http://schemas.microsoft.com/office/drawing/2014/main" id="{6A1F253B-3B7B-C112-870E-4CB7872047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3200" y="2804053"/>
                <a:ext cx="3272894" cy="100912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0071" name="Object 8">
                <a:extLst>
                  <a:ext uri="{FF2B5EF4-FFF2-40B4-BE49-F238E27FC236}">
                    <a16:creationId xmlns:a16="http://schemas.microsoft.com/office/drawing/2014/main" id="{79255B1C-4656-80D0-C98B-9B3BC183EDFB}"/>
                  </a:ext>
                </a:extLst>
              </p:cNvPr>
              <p:cNvSpPr txBox="1"/>
              <p:nvPr/>
            </p:nvSpPr>
            <p:spPr bwMode="auto">
              <a:xfrm>
                <a:off x="838200" y="4125912"/>
                <a:ext cx="3124200" cy="1225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𝜓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sSup>
                        <m:s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𝐺𝑟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0071" name="Object 8">
                <a:extLst>
                  <a:ext uri="{FF2B5EF4-FFF2-40B4-BE49-F238E27FC236}">
                    <a16:creationId xmlns:a16="http://schemas.microsoft.com/office/drawing/2014/main" id="{79255B1C-4656-80D0-C98B-9B3BC183ED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4125912"/>
                <a:ext cx="3124200" cy="12255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7CD0C73-D3EC-4355-A92E-93FE758AA395}"/>
                  </a:ext>
                </a:extLst>
              </p:cNvPr>
              <p:cNvSpPr txBox="1"/>
              <p:nvPr/>
            </p:nvSpPr>
            <p:spPr>
              <a:xfrm>
                <a:off x="1447800" y="5486400"/>
                <a:ext cx="5313699" cy="9028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f>
                        <m:f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𝑑𝐹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7CD0C73-D3EC-4355-A92E-93FE758AA3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5486400"/>
                <a:ext cx="5313699" cy="90281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0072" name="TextBox 600071">
                <a:extLst>
                  <a:ext uri="{FF2B5EF4-FFF2-40B4-BE49-F238E27FC236}">
                    <a16:creationId xmlns:a16="http://schemas.microsoft.com/office/drawing/2014/main" id="{B54C7641-320A-E74D-6A60-502498C13B38}"/>
                  </a:ext>
                </a:extLst>
              </p:cNvPr>
              <p:cNvSpPr txBox="1"/>
              <p:nvPr/>
            </p:nvSpPr>
            <p:spPr>
              <a:xfrm>
                <a:off x="381000" y="2704458"/>
                <a:ext cx="2220454" cy="9641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400" b="0" i="1" u="none" strike="noStrike" baseline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b="0" i="1" u="none" strike="noStrike" baseline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US" sz="2400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𝜕𝜂</m:t>
                          </m:r>
                        </m:den>
                      </m:f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i="1" u="none" strike="noStrike" baseline="0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00072" name="TextBox 600071">
                <a:extLst>
                  <a:ext uri="{FF2B5EF4-FFF2-40B4-BE49-F238E27FC236}">
                    <a16:creationId xmlns:a16="http://schemas.microsoft.com/office/drawing/2014/main" id="{B54C7641-320A-E74D-6A60-502498C13B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704458"/>
                <a:ext cx="2220454" cy="9641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2102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0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0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000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000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000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00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00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00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000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00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00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00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0068" grpId="0"/>
      <p:bldP spid="600067" grpId="0"/>
      <p:bldP spid="600071" grpId="0"/>
      <p:bldP spid="19" grpId="0"/>
      <p:bldP spid="60007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5334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The ODE for Natural Convection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 2">
            <a:extLst>
              <a:ext uri="{FF2B5EF4-FFF2-40B4-BE49-F238E27FC236}">
                <a16:creationId xmlns:a16="http://schemas.microsoft.com/office/drawing/2014/main" id="{CFDEC460-A9D8-F708-1F1F-07FB047AD50D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1219200"/>
            <a:ext cx="3352800" cy="4038600"/>
            <a:chOff x="336" y="1262"/>
            <a:chExt cx="1974" cy="3392"/>
          </a:xfrm>
        </p:grpSpPr>
        <p:pic>
          <p:nvPicPr>
            <p:cNvPr id="21" name="Picture 3">
              <a:extLst>
                <a:ext uri="{FF2B5EF4-FFF2-40B4-BE49-F238E27FC236}">
                  <a16:creationId xmlns:a16="http://schemas.microsoft.com/office/drawing/2014/main" id="{D5934490-5284-938E-91C4-4407A8CDBE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1296"/>
              <a:ext cx="1878" cy="27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4">
              <a:extLst>
                <a:ext uri="{FF2B5EF4-FFF2-40B4-BE49-F238E27FC236}">
                  <a16:creationId xmlns:a16="http://schemas.microsoft.com/office/drawing/2014/main" id="{186B00F6-AE77-ABDB-3660-472D65870A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" y="1262"/>
              <a:ext cx="1392" cy="3392"/>
              <a:chOff x="336" y="1262"/>
              <a:chExt cx="1392" cy="339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Object 5">
                    <a:extLst>
                      <a:ext uri="{FF2B5EF4-FFF2-40B4-BE49-F238E27FC236}">
                        <a16:creationId xmlns:a16="http://schemas.microsoft.com/office/drawing/2014/main" id="{922E2E9B-7E6E-2A73-4308-93F76D69B342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768" y="1262"/>
                    <a:ext cx="576" cy="24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475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23" name="Object 5">
                    <a:extLst>
                      <a:ext uri="{FF2B5EF4-FFF2-40B4-BE49-F238E27FC236}">
                        <a16:creationId xmlns:a16="http://schemas.microsoft.com/office/drawing/2014/main" id="{922E2E9B-7E6E-2A73-4308-93F76D69B34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68" y="1262"/>
                    <a:ext cx="576" cy="24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4" name="Text Box 6">
                <a:extLst>
                  <a:ext uri="{FF2B5EF4-FFF2-40B4-BE49-F238E27FC236}">
                    <a16:creationId xmlns:a16="http://schemas.microsoft.com/office/drawing/2014/main" id="{5B3C89B1-0A98-571E-41C9-ED7D7D52EE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04" y="1489"/>
                <a:ext cx="52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u(x,y)</a:t>
                </a:r>
              </a:p>
            </p:txBody>
          </p:sp>
          <p:sp>
            <p:nvSpPr>
              <p:cNvPr id="25" name="Text Box 7">
                <a:extLst>
                  <a:ext uri="{FF2B5EF4-FFF2-40B4-BE49-F238E27FC236}">
                    <a16:creationId xmlns:a16="http://schemas.microsoft.com/office/drawing/2014/main" id="{7BFC26B2-33C4-D335-F299-DA51CFE61B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0" y="3841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y</a:t>
                </a:r>
              </a:p>
            </p:txBody>
          </p:sp>
          <p:sp>
            <p:nvSpPr>
              <p:cNvPr id="26" name="Text Box 8">
                <a:extLst>
                  <a:ext uri="{FF2B5EF4-FFF2-40B4-BE49-F238E27FC236}">
                    <a16:creationId xmlns:a16="http://schemas.microsoft.com/office/drawing/2014/main" id="{7BE04006-9B32-41FD-EC01-9E958E1938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0" y="3121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g</a:t>
                </a:r>
              </a:p>
            </p:txBody>
          </p:sp>
          <p:sp>
            <p:nvSpPr>
              <p:cNvPr id="27" name="Line 9">
                <a:extLst>
                  <a:ext uri="{FF2B5EF4-FFF2-40B4-BE49-F238E27FC236}">
                    <a16:creationId xmlns:a16="http://schemas.microsoft.com/office/drawing/2014/main" id="{F6BC9AB4-EC6A-B146-C8C7-31892E57AA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0" y="3072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28" name="Arc 10">
                <a:extLst>
                  <a:ext uri="{FF2B5EF4-FFF2-40B4-BE49-F238E27FC236}">
                    <a16:creationId xmlns:a16="http://schemas.microsoft.com/office/drawing/2014/main" id="{00B4B5A5-B955-AB77-3010-F71308D8541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816" y="2496"/>
                <a:ext cx="576" cy="24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IN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Object 11">
                    <a:extLst>
                      <a:ext uri="{FF2B5EF4-FFF2-40B4-BE49-F238E27FC236}">
                        <a16:creationId xmlns:a16="http://schemas.microsoft.com/office/drawing/2014/main" id="{F4712E58-75ED-1CD3-B185-581F5486696E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528" y="2304"/>
                    <a:ext cx="176" cy="24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475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29" name="Object 11">
                    <a:extLst>
                      <a:ext uri="{FF2B5EF4-FFF2-40B4-BE49-F238E27FC236}">
                        <a16:creationId xmlns:a16="http://schemas.microsoft.com/office/drawing/2014/main" id="{F4712E58-75ED-1CD3-B185-581F5486696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28" y="2304"/>
                    <a:ext cx="176" cy="24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Object 12">
                    <a:extLst>
                      <a:ext uri="{FF2B5EF4-FFF2-40B4-BE49-F238E27FC236}">
                        <a16:creationId xmlns:a16="http://schemas.microsoft.com/office/drawing/2014/main" id="{0528B9E9-E16E-5185-E63C-D082FCF1E69F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1418" y="2599"/>
                    <a:ext cx="214" cy="23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475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30" name="Object 12">
                    <a:extLst>
                      <a:ext uri="{FF2B5EF4-FFF2-40B4-BE49-F238E27FC236}">
                        <a16:creationId xmlns:a16="http://schemas.microsoft.com/office/drawing/2014/main" id="{0528B9E9-E16E-5185-E63C-D082FCF1E69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1418" y="2599"/>
                    <a:ext cx="214" cy="233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1" name="Text Box 13">
                <a:extLst>
                  <a:ext uri="{FF2B5EF4-FFF2-40B4-BE49-F238E27FC236}">
                    <a16:creationId xmlns:a16="http://schemas.microsoft.com/office/drawing/2014/main" id="{EB2CBAFE-CEBB-9364-3B53-48FC96679C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3446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x</a:t>
                </a:r>
              </a:p>
            </p:txBody>
          </p:sp>
          <p:sp>
            <p:nvSpPr>
              <p:cNvPr id="600064" name="Line 14">
                <a:extLst>
                  <a:ext uri="{FF2B5EF4-FFF2-40B4-BE49-F238E27FC236}">
                    <a16:creationId xmlns:a16="http://schemas.microsoft.com/office/drawing/2014/main" id="{D20034EA-2607-E580-E7B3-21D92A1EEE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6" y="4464"/>
                <a:ext cx="3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600065" name="Line 15">
                <a:extLst>
                  <a:ext uri="{FF2B5EF4-FFF2-40B4-BE49-F238E27FC236}">
                    <a16:creationId xmlns:a16="http://schemas.microsoft.com/office/drawing/2014/main" id="{7582FC5F-63C2-7749-8092-7CCE33F3D2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6" y="4176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600073" name="Text Box 16">
                <a:extLst>
                  <a:ext uri="{FF2B5EF4-FFF2-40B4-BE49-F238E27FC236}">
                    <a16:creationId xmlns:a16="http://schemas.microsoft.com/office/drawing/2014/main" id="{B773EACE-3F82-2632-B344-7C81B17060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4321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v</a:t>
                </a:r>
              </a:p>
            </p:txBody>
          </p:sp>
          <p:sp>
            <p:nvSpPr>
              <p:cNvPr id="600074" name="Text Box 17">
                <a:extLst>
                  <a:ext uri="{FF2B5EF4-FFF2-40B4-BE49-F238E27FC236}">
                    <a16:creationId xmlns:a16="http://schemas.microsoft.com/office/drawing/2014/main" id="{2C7FD066-A520-79B8-722D-2A5E2679D2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6" y="3985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u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0076" name="TextBox 600075">
                <a:extLst>
                  <a:ext uri="{FF2B5EF4-FFF2-40B4-BE49-F238E27FC236}">
                    <a16:creationId xmlns:a16="http://schemas.microsoft.com/office/drawing/2014/main" id="{362AE8C6-FDFC-D736-4310-59A5006C8BBA}"/>
                  </a:ext>
                </a:extLst>
              </p:cNvPr>
              <p:cNvSpPr txBox="1"/>
              <p:nvPr/>
            </p:nvSpPr>
            <p:spPr>
              <a:xfrm>
                <a:off x="330540" y="1219200"/>
                <a:ext cx="5313699" cy="9028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f>
                        <m:f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𝑑𝐹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0076" name="TextBox 600075">
                <a:extLst>
                  <a:ext uri="{FF2B5EF4-FFF2-40B4-BE49-F238E27FC236}">
                    <a16:creationId xmlns:a16="http://schemas.microsoft.com/office/drawing/2014/main" id="{362AE8C6-FDFC-D736-4310-59A5006C8B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540" y="1219200"/>
                <a:ext cx="5313699" cy="90281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0081" name="TextBox 600080">
                <a:extLst>
                  <a:ext uri="{FF2B5EF4-FFF2-40B4-BE49-F238E27FC236}">
                    <a16:creationId xmlns:a16="http://schemas.microsoft.com/office/drawing/2014/main" id="{10A64A9F-B807-F1F0-82EE-8DDCC6AEAA2B}"/>
                  </a:ext>
                </a:extLst>
              </p:cNvPr>
              <p:cNvSpPr txBox="1"/>
              <p:nvPr/>
            </p:nvSpPr>
            <p:spPr>
              <a:xfrm>
                <a:off x="709568" y="2438400"/>
                <a:ext cx="1652632" cy="7538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0081" name="TextBox 600080">
                <a:extLst>
                  <a:ext uri="{FF2B5EF4-FFF2-40B4-BE49-F238E27FC236}">
                    <a16:creationId xmlns:a16="http://schemas.microsoft.com/office/drawing/2014/main" id="{10A64A9F-B807-F1F0-82EE-8DDCC6AEAA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568" y="2438400"/>
                <a:ext cx="1652632" cy="75386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0070" name="TextBox 600069">
                <a:extLst>
                  <a:ext uri="{FF2B5EF4-FFF2-40B4-BE49-F238E27FC236}">
                    <a16:creationId xmlns:a16="http://schemas.microsoft.com/office/drawing/2014/main" id="{E725E89D-CA63-E60A-DD53-45C0E832F914}"/>
                  </a:ext>
                </a:extLst>
              </p:cNvPr>
              <p:cNvSpPr txBox="1"/>
              <p:nvPr/>
            </p:nvSpPr>
            <p:spPr>
              <a:xfrm>
                <a:off x="572020" y="4800600"/>
                <a:ext cx="4183133" cy="7637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=0,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𝑑𝐹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&amp;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600070" name="TextBox 600069">
                <a:extLst>
                  <a:ext uri="{FF2B5EF4-FFF2-40B4-BE49-F238E27FC236}">
                    <a16:creationId xmlns:a16="http://schemas.microsoft.com/office/drawing/2014/main" id="{E725E89D-CA63-E60A-DD53-45C0E832F9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020" y="4800600"/>
                <a:ext cx="4183133" cy="7637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0071" name="TextBox 600070">
                <a:extLst>
                  <a:ext uri="{FF2B5EF4-FFF2-40B4-BE49-F238E27FC236}">
                    <a16:creationId xmlns:a16="http://schemas.microsoft.com/office/drawing/2014/main" id="{A557D6E5-175C-8FFF-6B24-D7EEA8EC5BEF}"/>
                  </a:ext>
                </a:extLst>
              </p:cNvPr>
              <p:cNvSpPr txBox="1"/>
              <p:nvPr/>
            </p:nvSpPr>
            <p:spPr>
              <a:xfrm>
                <a:off x="721634" y="5726668"/>
                <a:ext cx="3621824" cy="7637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𝑑𝐹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=0 &amp;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600071" name="TextBox 600070">
                <a:extLst>
                  <a:ext uri="{FF2B5EF4-FFF2-40B4-BE49-F238E27FC236}">
                    <a16:creationId xmlns:a16="http://schemas.microsoft.com/office/drawing/2014/main" id="{A557D6E5-175C-8FFF-6B24-D7EEA8EC5B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634" y="5726668"/>
                <a:ext cx="3621824" cy="76379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F817453-0095-C35E-D36B-B7511ACE83AC}"/>
                  </a:ext>
                </a:extLst>
              </p:cNvPr>
              <p:cNvSpPr txBox="1"/>
              <p:nvPr/>
            </p:nvSpPr>
            <p:spPr>
              <a:xfrm>
                <a:off x="381000" y="3516789"/>
                <a:ext cx="4522328" cy="9028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f>
                        <m:f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𝑑𝐹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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F817453-0095-C35E-D36B-B7511ACE83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3516789"/>
                <a:ext cx="4522328" cy="90281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5270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0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0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0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0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0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00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0081" grpId="0"/>
      <p:bldP spid="600070" grpId="0"/>
      <p:bldP spid="600071" grpId="0"/>
      <p:bldP spid="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5334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The Energy Equation for Natural </a:t>
            </a:r>
            <a:r>
              <a:rPr lang="en-US" altLang="zh-CN" sz="2800" dirty="0" err="1">
                <a:solidFill>
                  <a:schemeClr val="tx1"/>
                </a:solidFill>
                <a:ea typeface="SimSun" panose="02010600030101010101" pitchFamily="2" charset="-122"/>
              </a:rPr>
              <a:t>Convectio</a:t>
            </a:r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 2">
            <a:extLst>
              <a:ext uri="{FF2B5EF4-FFF2-40B4-BE49-F238E27FC236}">
                <a16:creationId xmlns:a16="http://schemas.microsoft.com/office/drawing/2014/main" id="{CFDEC460-A9D8-F708-1F1F-07FB047AD50D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1219200"/>
            <a:ext cx="3352800" cy="4038600"/>
            <a:chOff x="336" y="1262"/>
            <a:chExt cx="1974" cy="3392"/>
          </a:xfrm>
        </p:grpSpPr>
        <p:pic>
          <p:nvPicPr>
            <p:cNvPr id="21" name="Picture 3">
              <a:extLst>
                <a:ext uri="{FF2B5EF4-FFF2-40B4-BE49-F238E27FC236}">
                  <a16:creationId xmlns:a16="http://schemas.microsoft.com/office/drawing/2014/main" id="{D5934490-5284-938E-91C4-4407A8CDBE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1296"/>
              <a:ext cx="1878" cy="27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4">
              <a:extLst>
                <a:ext uri="{FF2B5EF4-FFF2-40B4-BE49-F238E27FC236}">
                  <a16:creationId xmlns:a16="http://schemas.microsoft.com/office/drawing/2014/main" id="{186B00F6-AE77-ABDB-3660-472D65870A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" y="1262"/>
              <a:ext cx="1392" cy="3392"/>
              <a:chOff x="336" y="1262"/>
              <a:chExt cx="1392" cy="339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Object 5">
                    <a:extLst>
                      <a:ext uri="{FF2B5EF4-FFF2-40B4-BE49-F238E27FC236}">
                        <a16:creationId xmlns:a16="http://schemas.microsoft.com/office/drawing/2014/main" id="{922E2E9B-7E6E-2A73-4308-93F76D69B342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768" y="1262"/>
                    <a:ext cx="576" cy="24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475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&gt;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23" name="Object 5">
                    <a:extLst>
                      <a:ext uri="{FF2B5EF4-FFF2-40B4-BE49-F238E27FC236}">
                        <a16:creationId xmlns:a16="http://schemas.microsoft.com/office/drawing/2014/main" id="{922E2E9B-7E6E-2A73-4308-93F76D69B34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68" y="1262"/>
                    <a:ext cx="576" cy="24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4" name="Text Box 6">
                <a:extLst>
                  <a:ext uri="{FF2B5EF4-FFF2-40B4-BE49-F238E27FC236}">
                    <a16:creationId xmlns:a16="http://schemas.microsoft.com/office/drawing/2014/main" id="{5B3C89B1-0A98-571E-41C9-ED7D7D52EE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04" y="1489"/>
                <a:ext cx="52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u(x,y)</a:t>
                </a:r>
              </a:p>
            </p:txBody>
          </p:sp>
          <p:sp>
            <p:nvSpPr>
              <p:cNvPr id="25" name="Text Box 7">
                <a:extLst>
                  <a:ext uri="{FF2B5EF4-FFF2-40B4-BE49-F238E27FC236}">
                    <a16:creationId xmlns:a16="http://schemas.microsoft.com/office/drawing/2014/main" id="{7BFC26B2-33C4-D335-F299-DA51CFE61B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0" y="3841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y</a:t>
                </a:r>
              </a:p>
            </p:txBody>
          </p:sp>
          <p:sp>
            <p:nvSpPr>
              <p:cNvPr id="26" name="Text Box 8">
                <a:extLst>
                  <a:ext uri="{FF2B5EF4-FFF2-40B4-BE49-F238E27FC236}">
                    <a16:creationId xmlns:a16="http://schemas.microsoft.com/office/drawing/2014/main" id="{7BE04006-9B32-41FD-EC01-9E958E1938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0" y="3121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g</a:t>
                </a:r>
              </a:p>
            </p:txBody>
          </p:sp>
          <p:sp>
            <p:nvSpPr>
              <p:cNvPr id="27" name="Line 9">
                <a:extLst>
                  <a:ext uri="{FF2B5EF4-FFF2-40B4-BE49-F238E27FC236}">
                    <a16:creationId xmlns:a16="http://schemas.microsoft.com/office/drawing/2014/main" id="{F6BC9AB4-EC6A-B146-C8C7-31892E57AA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0" y="3072"/>
                <a:ext cx="0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28" name="Arc 10">
                <a:extLst>
                  <a:ext uri="{FF2B5EF4-FFF2-40B4-BE49-F238E27FC236}">
                    <a16:creationId xmlns:a16="http://schemas.microsoft.com/office/drawing/2014/main" id="{00B4B5A5-B955-AB77-3010-F71308D8541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816" y="2496"/>
                <a:ext cx="576" cy="24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IN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Object 11">
                    <a:extLst>
                      <a:ext uri="{FF2B5EF4-FFF2-40B4-BE49-F238E27FC236}">
                        <a16:creationId xmlns:a16="http://schemas.microsoft.com/office/drawing/2014/main" id="{F4712E58-75ED-1CD3-B185-581F5486696E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528" y="2304"/>
                    <a:ext cx="176" cy="24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475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29" name="Object 11">
                    <a:extLst>
                      <a:ext uri="{FF2B5EF4-FFF2-40B4-BE49-F238E27FC236}">
                        <a16:creationId xmlns:a16="http://schemas.microsoft.com/office/drawing/2014/main" id="{F4712E58-75ED-1CD3-B185-581F5486696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528" y="2304"/>
                    <a:ext cx="176" cy="24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Object 12">
                    <a:extLst>
                      <a:ext uri="{FF2B5EF4-FFF2-40B4-BE49-F238E27FC236}">
                        <a16:creationId xmlns:a16="http://schemas.microsoft.com/office/drawing/2014/main" id="{0528B9E9-E16E-5185-E63C-D082FCF1E69F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1418" y="2599"/>
                    <a:ext cx="214" cy="233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47500" lnSpcReduction="200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oMath>
                      </m:oMathPara>
                    </a14:m>
                    <a:endParaRPr lang="en-IN"/>
                  </a:p>
                </p:txBody>
              </p:sp>
            </mc:Choice>
            <mc:Fallback xmlns="">
              <p:sp>
                <p:nvSpPr>
                  <p:cNvPr id="30" name="Object 12">
                    <a:extLst>
                      <a:ext uri="{FF2B5EF4-FFF2-40B4-BE49-F238E27FC236}">
                        <a16:creationId xmlns:a16="http://schemas.microsoft.com/office/drawing/2014/main" id="{0528B9E9-E16E-5185-E63C-D082FCF1E69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1418" y="2599"/>
                    <a:ext cx="214" cy="233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1" name="Text Box 13">
                <a:extLst>
                  <a:ext uri="{FF2B5EF4-FFF2-40B4-BE49-F238E27FC236}">
                    <a16:creationId xmlns:a16="http://schemas.microsoft.com/office/drawing/2014/main" id="{EB2CBAFE-CEBB-9364-3B53-48FC96679CE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" y="3446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x</a:t>
                </a:r>
              </a:p>
            </p:txBody>
          </p:sp>
          <p:sp>
            <p:nvSpPr>
              <p:cNvPr id="600064" name="Line 14">
                <a:extLst>
                  <a:ext uri="{FF2B5EF4-FFF2-40B4-BE49-F238E27FC236}">
                    <a16:creationId xmlns:a16="http://schemas.microsoft.com/office/drawing/2014/main" id="{D20034EA-2607-E580-E7B3-21D92A1EEE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6" y="4464"/>
                <a:ext cx="3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600065" name="Line 15">
                <a:extLst>
                  <a:ext uri="{FF2B5EF4-FFF2-40B4-BE49-F238E27FC236}">
                    <a16:creationId xmlns:a16="http://schemas.microsoft.com/office/drawing/2014/main" id="{7582FC5F-63C2-7749-8092-7CCE33F3D2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6" y="4176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IN"/>
              </a:p>
            </p:txBody>
          </p:sp>
          <p:sp>
            <p:nvSpPr>
              <p:cNvPr id="600073" name="Text Box 16">
                <a:extLst>
                  <a:ext uri="{FF2B5EF4-FFF2-40B4-BE49-F238E27FC236}">
                    <a16:creationId xmlns:a16="http://schemas.microsoft.com/office/drawing/2014/main" id="{B773EACE-3F82-2632-B344-7C81B17060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0" y="4321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v</a:t>
                </a:r>
              </a:p>
            </p:txBody>
          </p:sp>
          <p:sp>
            <p:nvSpPr>
              <p:cNvPr id="600074" name="Text Box 17">
                <a:extLst>
                  <a:ext uri="{FF2B5EF4-FFF2-40B4-BE49-F238E27FC236}">
                    <a16:creationId xmlns:a16="http://schemas.microsoft.com/office/drawing/2014/main" id="{2C7FD066-A520-79B8-722D-2A5E2679D2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6" y="3985"/>
                <a:ext cx="288" cy="3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000">
                    <a:ea typeface="SimSun" panose="02010600030101010101" pitchFamily="2" charset="-122"/>
                  </a:rPr>
                  <a:t>u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0081" name="TextBox 600080">
                <a:extLst>
                  <a:ext uri="{FF2B5EF4-FFF2-40B4-BE49-F238E27FC236}">
                    <a16:creationId xmlns:a16="http://schemas.microsoft.com/office/drawing/2014/main" id="{10A64A9F-B807-F1F0-82EE-8DDCC6AEAA2B}"/>
                  </a:ext>
                </a:extLst>
              </p:cNvPr>
              <p:cNvSpPr txBox="1"/>
              <p:nvPr/>
            </p:nvSpPr>
            <p:spPr>
              <a:xfrm>
                <a:off x="709568" y="2438400"/>
                <a:ext cx="1652632" cy="7538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0081" name="TextBox 600080">
                <a:extLst>
                  <a:ext uri="{FF2B5EF4-FFF2-40B4-BE49-F238E27FC236}">
                    <a16:creationId xmlns:a16="http://schemas.microsoft.com/office/drawing/2014/main" id="{10A64A9F-B807-F1F0-82EE-8DDCC6AEAA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568" y="2438400"/>
                <a:ext cx="1652632" cy="75386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0083" name="TextBox 600082">
                <a:extLst>
                  <a:ext uri="{FF2B5EF4-FFF2-40B4-BE49-F238E27FC236}">
                    <a16:creationId xmlns:a16="http://schemas.microsoft.com/office/drawing/2014/main" id="{1A1FD44F-CB18-B11C-09CE-69B5B0A8C5AA}"/>
                  </a:ext>
                </a:extLst>
              </p:cNvPr>
              <p:cNvSpPr txBox="1"/>
              <p:nvPr/>
            </p:nvSpPr>
            <p:spPr>
              <a:xfrm>
                <a:off x="2251876" y="3352800"/>
                <a:ext cx="2701124" cy="8036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𝑃𝑟</m:t>
                          </m:r>
                        </m:den>
                      </m:f>
                      <m:f>
                        <m:f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f>
                        <m:f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0083" name="TextBox 600082">
                <a:extLst>
                  <a:ext uri="{FF2B5EF4-FFF2-40B4-BE49-F238E27FC236}">
                    <a16:creationId xmlns:a16="http://schemas.microsoft.com/office/drawing/2014/main" id="{1A1FD44F-CB18-B11C-09CE-69B5B0A8C5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1876" y="3352800"/>
                <a:ext cx="2701124" cy="80368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0067" name="TextBox 600066">
            <a:extLst>
              <a:ext uri="{FF2B5EF4-FFF2-40B4-BE49-F238E27FC236}">
                <a16:creationId xmlns:a16="http://schemas.microsoft.com/office/drawing/2014/main" id="{BD7FFE69-DA00-8F50-B223-A763E6D99310}"/>
              </a:ext>
            </a:extLst>
          </p:cNvPr>
          <p:cNvSpPr txBox="1"/>
          <p:nvPr/>
        </p:nvSpPr>
        <p:spPr>
          <a:xfrm>
            <a:off x="457200" y="434340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latin typeface="TimesTen-Roman"/>
              </a:rPr>
              <a:t>The boundary conditions are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0070" name="TextBox 600069">
                <a:extLst>
                  <a:ext uri="{FF2B5EF4-FFF2-40B4-BE49-F238E27FC236}">
                    <a16:creationId xmlns:a16="http://schemas.microsoft.com/office/drawing/2014/main" id="{E725E89D-CA63-E60A-DD53-45C0E832F914}"/>
                  </a:ext>
                </a:extLst>
              </p:cNvPr>
              <p:cNvSpPr txBox="1"/>
              <p:nvPr/>
            </p:nvSpPr>
            <p:spPr>
              <a:xfrm>
                <a:off x="572020" y="4800600"/>
                <a:ext cx="4183133" cy="7637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=0,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𝑑𝐹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&amp;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600070" name="TextBox 600069">
                <a:extLst>
                  <a:ext uri="{FF2B5EF4-FFF2-40B4-BE49-F238E27FC236}">
                    <a16:creationId xmlns:a16="http://schemas.microsoft.com/office/drawing/2014/main" id="{E725E89D-CA63-E60A-DD53-45C0E832F9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020" y="4800600"/>
                <a:ext cx="4183133" cy="7637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0071" name="TextBox 600070">
                <a:extLst>
                  <a:ext uri="{FF2B5EF4-FFF2-40B4-BE49-F238E27FC236}">
                    <a16:creationId xmlns:a16="http://schemas.microsoft.com/office/drawing/2014/main" id="{A557D6E5-175C-8FFF-6B24-D7EEA8EC5BEF}"/>
                  </a:ext>
                </a:extLst>
              </p:cNvPr>
              <p:cNvSpPr txBox="1"/>
              <p:nvPr/>
            </p:nvSpPr>
            <p:spPr>
              <a:xfrm>
                <a:off x="721634" y="5726668"/>
                <a:ext cx="3621824" cy="7637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𝑑𝐹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=0 &amp;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600071" name="TextBox 600070">
                <a:extLst>
                  <a:ext uri="{FF2B5EF4-FFF2-40B4-BE49-F238E27FC236}">
                    <a16:creationId xmlns:a16="http://schemas.microsoft.com/office/drawing/2014/main" id="{A557D6E5-175C-8FFF-6B24-D7EEA8EC5B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634" y="5726668"/>
                <a:ext cx="3621824" cy="76379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6">
                <a:extLst>
                  <a:ext uri="{FF2B5EF4-FFF2-40B4-BE49-F238E27FC236}">
                    <a16:creationId xmlns:a16="http://schemas.microsoft.com/office/drawing/2014/main" id="{014F0339-637C-16B8-4783-3CE2DAD45893}"/>
                  </a:ext>
                </a:extLst>
              </p:cNvPr>
              <p:cNvSpPr txBox="1"/>
              <p:nvPr/>
            </p:nvSpPr>
            <p:spPr bwMode="auto">
              <a:xfrm>
                <a:off x="1828800" y="1295400"/>
                <a:ext cx="3886200" cy="977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Object 6">
                <a:extLst>
                  <a:ext uri="{FF2B5EF4-FFF2-40B4-BE49-F238E27FC236}">
                    <a16:creationId xmlns:a16="http://schemas.microsoft.com/office/drawing/2014/main" id="{014F0339-637C-16B8-4783-3CE2DAD458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1295400"/>
                <a:ext cx="3886200" cy="97790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5766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0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0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0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0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0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0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0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00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0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00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0081" grpId="0"/>
      <p:bldP spid="600083" grpId="0"/>
      <p:bldP spid="600067" grpId="0"/>
      <p:bldP spid="600070" grpId="0"/>
      <p:bldP spid="60007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7135" y="312272"/>
            <a:ext cx="6324600" cy="7620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Natural Generation of Temperature &amp; Flow Fields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00068" name="TextBox 600067">
            <a:extLst>
              <a:ext uri="{FF2B5EF4-FFF2-40B4-BE49-F238E27FC236}">
                <a16:creationId xmlns:a16="http://schemas.microsoft.com/office/drawing/2014/main" id="{70EC2C7B-938E-33C0-FD44-44B431EA4AC4}"/>
              </a:ext>
            </a:extLst>
          </p:cNvPr>
          <p:cNvSpPr txBox="1"/>
          <p:nvPr/>
        </p:nvSpPr>
        <p:spPr>
          <a:xfrm>
            <a:off x="457199" y="1143000"/>
            <a:ext cx="85502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0" u="none" strike="noStrike" baseline="0" dirty="0" err="1">
                <a:latin typeface="TimesTen-Roman"/>
              </a:rPr>
              <a:t>Ostrach</a:t>
            </a:r>
            <a:r>
              <a:rPr lang="en-US" b="0" i="0" u="none" strike="noStrike" baseline="0" dirty="0">
                <a:latin typeface="TimesTen-Roman"/>
              </a:rPr>
              <a:t> (1953) numerically solved the preceding equations for the 0</a:t>
            </a:r>
            <a:r>
              <a:rPr lang="en-US" b="0" i="0" u="none" strike="noStrike" baseline="0" dirty="0">
                <a:latin typeface="RMTMI"/>
              </a:rPr>
              <a:t>.</a:t>
            </a:r>
            <a:r>
              <a:rPr lang="en-US" b="0" i="0" u="none" strike="noStrike" baseline="0" dirty="0">
                <a:latin typeface="TimesTen-Roman"/>
              </a:rPr>
              <a:t>01 </a:t>
            </a:r>
            <a:r>
              <a:rPr lang="en-US" b="0" i="0" u="none" strike="noStrike" baseline="0" dirty="0">
                <a:latin typeface="RMTMI"/>
              </a:rPr>
              <a:t>&lt; </a:t>
            </a:r>
            <a:r>
              <a:rPr lang="en-US" b="0" i="0" u="none" strike="noStrike" baseline="0" dirty="0" err="1">
                <a:latin typeface="TimesTen-Roman"/>
              </a:rPr>
              <a:t>Pr</a:t>
            </a:r>
            <a:r>
              <a:rPr lang="en-US" b="0" i="0" u="none" strike="noStrike" baseline="0" dirty="0">
                <a:latin typeface="TimesTen-Roman"/>
              </a:rPr>
              <a:t> </a:t>
            </a:r>
            <a:r>
              <a:rPr lang="en-US" b="0" i="0" u="none" strike="noStrike" baseline="0" dirty="0">
                <a:latin typeface="RMTMI"/>
              </a:rPr>
              <a:t>&lt; </a:t>
            </a:r>
            <a:r>
              <a:rPr lang="en-US" b="0" i="0" u="none" strike="noStrike" baseline="0" dirty="0">
                <a:latin typeface="TimesTen-Roman"/>
              </a:rPr>
              <a:t>1000 range.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2D70B32-8219-FD80-FEEF-AFEF061D4030}"/>
              </a:ext>
            </a:extLst>
          </p:cNvPr>
          <p:cNvGrpSpPr/>
          <p:nvPr/>
        </p:nvGrpSpPr>
        <p:grpSpPr>
          <a:xfrm>
            <a:off x="228600" y="1836668"/>
            <a:ext cx="4680256" cy="4875282"/>
            <a:chOff x="228600" y="1836668"/>
            <a:chExt cx="4680256" cy="487528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0078" name="Object 8">
                  <a:extLst>
                    <a:ext uri="{FF2B5EF4-FFF2-40B4-BE49-F238E27FC236}">
                      <a16:creationId xmlns:a16="http://schemas.microsoft.com/office/drawing/2014/main" id="{383F6933-A4FE-1BBF-CBEC-418ED3DDC5E9}"/>
                    </a:ext>
                  </a:extLst>
                </p:cNvPr>
                <p:cNvSpPr txBox="1"/>
                <p:nvPr/>
              </p:nvSpPr>
              <p:spPr bwMode="auto">
                <a:xfrm>
                  <a:off x="2220561" y="5943600"/>
                  <a:ext cx="1970439" cy="7683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62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𝜂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𝐺𝑟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f>
                              <m:fPr>
                                <m:type m:val="skw"/>
                                <m:ctrlP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sup>
                        </m:sSup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600078" name="Object 8">
                  <a:extLst>
                    <a:ext uri="{FF2B5EF4-FFF2-40B4-BE49-F238E27FC236}">
                      <a16:creationId xmlns:a16="http://schemas.microsoft.com/office/drawing/2014/main" id="{383F6933-A4FE-1BBF-CBEC-418ED3DDC5E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220561" y="5943600"/>
                  <a:ext cx="1970439" cy="76835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600080" name="Picture 600079">
              <a:extLst>
                <a:ext uri="{FF2B5EF4-FFF2-40B4-BE49-F238E27FC236}">
                  <a16:creationId xmlns:a16="http://schemas.microsoft.com/office/drawing/2014/main" id="{6B5E6A2A-E091-0A4B-897B-120AD4FD5E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8600" y="1836668"/>
              <a:ext cx="4680256" cy="4106932"/>
            </a:xfrm>
            <a:prstGeom prst="rect">
              <a:avLst/>
            </a:prstGeom>
          </p:spPr>
        </p:pic>
      </p:grpSp>
      <p:pic>
        <p:nvPicPr>
          <p:cNvPr id="600084" name="Picture 600083">
            <a:extLst>
              <a:ext uri="{FF2B5EF4-FFF2-40B4-BE49-F238E27FC236}">
                <a16:creationId xmlns:a16="http://schemas.microsoft.com/office/drawing/2014/main" id="{F440EA33-C9B3-4938-071C-6D8839BD4D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5649" y="2235200"/>
            <a:ext cx="4282878" cy="3527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45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0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0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600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006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5334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Natural Generation of Temperature &amp; Flow Fields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00068" name="TextBox 600067">
            <a:extLst>
              <a:ext uri="{FF2B5EF4-FFF2-40B4-BE49-F238E27FC236}">
                <a16:creationId xmlns:a16="http://schemas.microsoft.com/office/drawing/2014/main" id="{70EC2C7B-938E-33C0-FD44-44B431EA4AC4}"/>
              </a:ext>
            </a:extLst>
          </p:cNvPr>
          <p:cNvSpPr txBox="1"/>
          <p:nvPr/>
        </p:nvSpPr>
        <p:spPr>
          <a:xfrm>
            <a:off x="457199" y="1143000"/>
            <a:ext cx="42075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0" u="none" strike="noStrike" baseline="0" dirty="0">
                <a:latin typeface="TimesTen-Roman"/>
              </a:rPr>
              <a:t>For</a:t>
            </a:r>
            <a:r>
              <a:rPr lang="en-US" dirty="0">
                <a:latin typeface="TimesTen-Roman"/>
              </a:rPr>
              <a:t> </a:t>
            </a:r>
            <a:r>
              <a:rPr lang="en-US" b="0" i="0" u="none" strike="noStrike" baseline="0" dirty="0" err="1">
                <a:latin typeface="TimesTen-Roman"/>
              </a:rPr>
              <a:t>Pr</a:t>
            </a:r>
            <a:r>
              <a:rPr lang="en-US" b="0" i="0" u="none" strike="noStrike" baseline="0" dirty="0">
                <a:latin typeface="TimesTen-Roman"/>
              </a:rPr>
              <a:t>  </a:t>
            </a:r>
            <a:r>
              <a:rPr lang="en-US" dirty="0">
                <a:latin typeface="RMTMI"/>
                <a:sym typeface="Symbol" panose="05050102010706020507" pitchFamily="18" charset="2"/>
              </a:rPr>
              <a:t></a:t>
            </a:r>
            <a:r>
              <a:rPr lang="en-US" b="0" i="0" u="none" strike="noStrike" baseline="0" dirty="0">
                <a:latin typeface="TimesTen-Roman"/>
              </a:rPr>
              <a:t>1, as noted, </a:t>
            </a:r>
            <a:r>
              <a:rPr lang="en-US" b="0" i="0" u="none" strike="noStrike" baseline="0" dirty="0">
                <a:latin typeface="RMTMI"/>
              </a:rPr>
              <a:t>δ &gt; </a:t>
            </a:r>
            <a:r>
              <a:rPr lang="en-US" b="0" i="0" u="none" strike="noStrike" baseline="0" dirty="0" err="1">
                <a:latin typeface="RMTMI"/>
              </a:rPr>
              <a:t>δ</a:t>
            </a:r>
            <a:r>
              <a:rPr lang="en-US" b="0" i="0" u="none" strike="noStrike" baseline="-25000" dirty="0" err="1">
                <a:latin typeface="TimesTen-Roman"/>
              </a:rPr>
              <a:t>th</a:t>
            </a:r>
            <a:r>
              <a:rPr lang="en-US" b="0" i="0" u="none" strike="noStrike" baseline="0" dirty="0">
                <a:latin typeface="TimesTen-Roman"/>
              </a:rPr>
              <a:t>.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942172D-04B3-DD2C-EB10-DF675C0D8D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8375" y="2926896"/>
            <a:ext cx="4248743" cy="368668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7DC21CD-9E5D-44B6-AE64-067CCC0B23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524000"/>
            <a:ext cx="4706007" cy="288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0000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5715000" cy="9144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Natural Generation of Temperature &amp; Flow Fields for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00068" name="TextBox 600067">
            <a:extLst>
              <a:ext uri="{FF2B5EF4-FFF2-40B4-BE49-F238E27FC236}">
                <a16:creationId xmlns:a16="http://schemas.microsoft.com/office/drawing/2014/main" id="{70EC2C7B-938E-33C0-FD44-44B431EA4AC4}"/>
              </a:ext>
            </a:extLst>
          </p:cNvPr>
          <p:cNvSpPr txBox="1"/>
          <p:nvPr/>
        </p:nvSpPr>
        <p:spPr>
          <a:xfrm>
            <a:off x="320675" y="1143000"/>
            <a:ext cx="85744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0" u="none" strike="noStrike" baseline="0" dirty="0">
                <a:latin typeface="TimesTen-Roman"/>
              </a:rPr>
              <a:t>The velocity boundary layer is generally thicker than the</a:t>
            </a:r>
          </a:p>
          <a:p>
            <a:pPr algn="l"/>
            <a:r>
              <a:rPr lang="en-US" b="0" i="0" u="none" strike="noStrike" baseline="0" dirty="0">
                <a:latin typeface="TimesTen-Roman"/>
              </a:rPr>
              <a:t>thermal boundary layer in such fluids.</a:t>
            </a:r>
            <a:endParaRPr lang="en-IN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3680374-4087-F09A-68B8-D09FB30679A0}"/>
              </a:ext>
            </a:extLst>
          </p:cNvPr>
          <p:cNvSpPr txBox="1"/>
          <p:nvPr/>
        </p:nvSpPr>
        <p:spPr>
          <a:xfrm>
            <a:off x="4495800" y="685800"/>
            <a:ext cx="990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baseline="0" dirty="0" err="1">
                <a:latin typeface="TimesTen-Roman"/>
              </a:rPr>
              <a:t>Pr</a:t>
            </a:r>
            <a:r>
              <a:rPr lang="en-US" b="0" i="0" u="none" strike="noStrike" baseline="0" dirty="0">
                <a:latin typeface="TimesTen-Roman"/>
              </a:rPr>
              <a:t>  </a:t>
            </a:r>
            <a:r>
              <a:rPr lang="en-US" dirty="0">
                <a:latin typeface="RMTMI"/>
                <a:sym typeface="Symbol" panose="05050102010706020507" pitchFamily="18" charset="2"/>
              </a:rPr>
              <a:t></a:t>
            </a:r>
            <a:r>
              <a:rPr lang="en-US" b="0" i="0" u="none" strike="noStrike" baseline="0" dirty="0">
                <a:latin typeface="TimesTen-Roman"/>
              </a:rPr>
              <a:t>1</a:t>
            </a:r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C8D7573-3FD4-41C9-7A8C-D95A5549B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8375" y="3171311"/>
            <a:ext cx="4248743" cy="368668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8CD8DED-763F-93A4-B4ED-E7FD0FAE7F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768415"/>
            <a:ext cx="4706007" cy="288647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0EC2C7B-938E-33C0-FD44-44B431EA4AC4}"/>
              </a:ext>
            </a:extLst>
          </p:cNvPr>
          <p:cNvSpPr txBox="1"/>
          <p:nvPr/>
        </p:nvSpPr>
        <p:spPr>
          <a:xfrm>
            <a:off x="396875" y="4831140"/>
            <a:ext cx="447992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0" u="none" strike="noStrike" baseline="0" dirty="0">
                <a:latin typeface="TimesTen-Roman"/>
              </a:rPr>
              <a:t>the buoyant fluid layer causes macroscopic motion in a thicker fluid layer because of the strong viscosity.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261452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92204"/>
            <a:ext cx="5638800" cy="950796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Natural Generation of Temperature &amp; Flow Fields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0078" name="Object 8">
                <a:extLst>
                  <a:ext uri="{FF2B5EF4-FFF2-40B4-BE49-F238E27FC236}">
                    <a16:creationId xmlns:a16="http://schemas.microsoft.com/office/drawing/2014/main" id="{383F6933-A4FE-1BBF-CBEC-418ED3DDC5E9}"/>
                  </a:ext>
                </a:extLst>
              </p:cNvPr>
              <p:cNvSpPr txBox="1"/>
              <p:nvPr/>
            </p:nvSpPr>
            <p:spPr bwMode="auto">
              <a:xfrm>
                <a:off x="1755517" y="4267200"/>
                <a:ext cx="1970439" cy="7683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𝐺𝑟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00078" name="Object 8">
                <a:extLst>
                  <a:ext uri="{FF2B5EF4-FFF2-40B4-BE49-F238E27FC236}">
                    <a16:creationId xmlns:a16="http://schemas.microsoft.com/office/drawing/2014/main" id="{383F6933-A4FE-1BBF-CBEC-418ED3DDC5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5517" y="4267200"/>
                <a:ext cx="1970439" cy="7683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00080" name="Picture 600079">
            <a:extLst>
              <a:ext uri="{FF2B5EF4-FFF2-40B4-BE49-F238E27FC236}">
                <a16:creationId xmlns:a16="http://schemas.microsoft.com/office/drawing/2014/main" id="{6B5E6A2A-E091-0A4B-897B-120AD4FD5E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371600"/>
            <a:ext cx="3352800" cy="290890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4B45D5B-2B81-45E9-72CA-259BCE6AFE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5649" y="1371600"/>
            <a:ext cx="4282878" cy="352780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3737ADF-9440-7114-245F-EC8B195C5749}"/>
              </a:ext>
            </a:extLst>
          </p:cNvPr>
          <p:cNvSpPr txBox="1"/>
          <p:nvPr/>
        </p:nvSpPr>
        <p:spPr>
          <a:xfrm>
            <a:off x="325060" y="5181600"/>
            <a:ext cx="83617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Ten-Roman"/>
              </a:rPr>
              <a:t>For fluids </a:t>
            </a:r>
            <a:r>
              <a:rPr lang="en-US" sz="2400" b="0" i="0" u="none" strike="noStrike" baseline="0" dirty="0" err="1">
                <a:latin typeface="TimesTen-Roman"/>
              </a:rPr>
              <a:t>Pr</a:t>
            </a:r>
            <a:r>
              <a:rPr lang="en-US" sz="2400" b="0" i="0" u="none" strike="noStrike" baseline="0" dirty="0">
                <a:latin typeface="TimesTen-Roman"/>
              </a:rPr>
              <a:t> </a:t>
            </a:r>
            <a:r>
              <a:rPr lang="en-US" sz="2400" b="0" i="0" u="none" strike="noStrike" baseline="0" dirty="0">
                <a:latin typeface="MTSY"/>
              </a:rPr>
              <a:t>≪ </a:t>
            </a:r>
            <a:r>
              <a:rPr lang="en-US" sz="2400" b="0" i="0" u="none" strike="noStrike" baseline="0" dirty="0">
                <a:latin typeface="TimesTen-Roman"/>
              </a:rPr>
              <a:t>1, however, the relatively low viscosity makes the effect of shear stress unimportant near the outer edge of the thermal boundary layer, and </a:t>
            </a:r>
            <a:r>
              <a:rPr lang="en-US" sz="2400" b="0" i="0" u="none" strike="noStrike" baseline="0" dirty="0" err="1">
                <a:latin typeface="RMTMI"/>
              </a:rPr>
              <a:t>δ</a:t>
            </a:r>
            <a:r>
              <a:rPr lang="en-US" sz="800" b="0" i="0" u="none" strike="noStrike" baseline="0" dirty="0" err="1">
                <a:latin typeface="TimesTen-Roman"/>
              </a:rPr>
              <a:t>th</a:t>
            </a:r>
            <a:r>
              <a:rPr lang="en-US" sz="800" b="0" i="0" u="none" strike="noStrike" baseline="0" dirty="0">
                <a:latin typeface="TimesTen-Roman"/>
              </a:rPr>
              <a:t> </a:t>
            </a:r>
            <a:r>
              <a:rPr lang="en-US" sz="2400" b="0" i="0" u="none" strike="noStrike" baseline="0" dirty="0">
                <a:latin typeface="MTSY"/>
              </a:rPr>
              <a:t>≥ </a:t>
            </a:r>
            <a:r>
              <a:rPr lang="en-US" sz="2400" b="0" i="0" u="none" strike="noStrike" baseline="0" dirty="0">
                <a:latin typeface="RMTMI"/>
              </a:rPr>
              <a:t>δ </a:t>
            </a:r>
            <a:r>
              <a:rPr lang="en-US" sz="2400" b="0" i="0" u="none" strike="noStrike" baseline="0" dirty="0">
                <a:latin typeface="TimesTen-Roman"/>
              </a:rPr>
              <a:t>becomes </a:t>
            </a:r>
            <a:r>
              <a:rPr lang="en-IN" sz="2400" b="0" i="0" u="none" strike="noStrike" baseline="0" dirty="0">
                <a:latin typeface="TimesTen-Roman"/>
              </a:rPr>
              <a:t>possible.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572235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7772400" cy="5334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Measure of Convection Heat </a:t>
            </a:r>
            <a:r>
              <a:rPr lang="en-US" altLang="zh-CN" sz="2800" dirty="0" err="1">
                <a:solidFill>
                  <a:schemeClr val="tx1"/>
                </a:solidFill>
                <a:ea typeface="SimSun" panose="02010600030101010101" pitchFamily="2" charset="-122"/>
              </a:rPr>
              <a:t>Trnsfer</a:t>
            </a:r>
            <a:endParaRPr lang="en-US" altLang="zh-CN" sz="2800" dirty="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00068" name="Picture 600067">
            <a:extLst>
              <a:ext uri="{FF2B5EF4-FFF2-40B4-BE49-F238E27FC236}">
                <a16:creationId xmlns:a16="http://schemas.microsoft.com/office/drawing/2014/main" id="{B0496E61-EE11-BA8A-2BD0-EF2397013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558947"/>
            <a:ext cx="1854315" cy="34123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52B34E1-80C5-D9F5-B615-88FA60C7ECAF}"/>
                  </a:ext>
                </a:extLst>
              </p:cNvPr>
              <p:cNvSpPr txBox="1"/>
              <p:nvPr/>
            </p:nvSpPr>
            <p:spPr>
              <a:xfrm>
                <a:off x="609600" y="1219200"/>
                <a:ext cx="4155305" cy="17461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Measure of Natural Convection: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IN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52B34E1-80C5-D9F5-B615-88FA60C7EC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219200"/>
                <a:ext cx="4155305" cy="1746119"/>
              </a:xfrm>
              <a:prstGeom prst="rect">
                <a:avLst/>
              </a:prstGeom>
              <a:blipFill>
                <a:blip r:embed="rId4"/>
                <a:stretch>
                  <a:fillRect l="-2199" t="-2797" r="-88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72C41DC-9EE6-B0FF-049A-E9C25D9AD04F}"/>
                  </a:ext>
                </a:extLst>
              </p:cNvPr>
              <p:cNvSpPr txBox="1"/>
              <p:nvPr/>
            </p:nvSpPr>
            <p:spPr>
              <a:xfrm>
                <a:off x="756945" y="4419600"/>
                <a:ext cx="3419590" cy="11029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IN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72C41DC-9EE6-B0FF-049A-E9C25D9AD0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945" y="4419600"/>
                <a:ext cx="3419590" cy="110299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793E94D-CE0A-24FB-3A7B-326C6EE690F9}"/>
                  </a:ext>
                </a:extLst>
              </p:cNvPr>
              <p:cNvSpPr txBox="1"/>
              <p:nvPr/>
            </p:nvSpPr>
            <p:spPr>
              <a:xfrm>
                <a:off x="426706" y="3071537"/>
                <a:ext cx="6400800" cy="11912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IN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′′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𝜕𝜂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𝐺𝑟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793E94D-CE0A-24FB-3A7B-326C6EE690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06" y="3071537"/>
                <a:ext cx="6400800" cy="11912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3C0A21F-8AA2-EFBA-819D-8D33BC0E2F99}"/>
                  </a:ext>
                </a:extLst>
              </p:cNvPr>
              <p:cNvSpPr txBox="1"/>
              <p:nvPr/>
            </p:nvSpPr>
            <p:spPr>
              <a:xfrm>
                <a:off x="4206917" y="4267200"/>
                <a:ext cx="2514919" cy="12495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I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′′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3C0A21F-8AA2-EFBA-819D-8D33BC0E2F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6917" y="4267200"/>
                <a:ext cx="2514919" cy="124950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554E9B9-E73E-70CE-AE52-7672B5091762}"/>
                  </a:ext>
                </a:extLst>
              </p:cNvPr>
              <p:cNvSpPr txBox="1"/>
              <p:nvPr/>
            </p:nvSpPr>
            <p:spPr>
              <a:xfrm>
                <a:off x="554598" y="5673023"/>
                <a:ext cx="2798202" cy="8804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I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′′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554E9B9-E73E-70CE-AE52-7672B50917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598" y="5673023"/>
                <a:ext cx="2798202" cy="88049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8B981EA-E141-429B-D3D6-B05488C1E79B}"/>
                  </a:ext>
                </a:extLst>
              </p:cNvPr>
              <p:cNvSpPr txBox="1"/>
              <p:nvPr/>
            </p:nvSpPr>
            <p:spPr>
              <a:xfrm>
                <a:off x="3621134" y="5449433"/>
                <a:ext cx="5023877" cy="129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𝜕𝜂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𝐺𝑟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8B981EA-E141-429B-D3D6-B05488C1E7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1134" y="5449433"/>
                <a:ext cx="5023877" cy="129221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4885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2" grpId="0"/>
      <p:bldP spid="23" grpId="0"/>
      <p:bldP spid="24" grpId="0"/>
      <p:bldP spid="2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7772400" cy="5334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Measure of Convection Heat Transfer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00068" name="Picture 600067">
            <a:extLst>
              <a:ext uri="{FF2B5EF4-FFF2-40B4-BE49-F238E27FC236}">
                <a16:creationId xmlns:a16="http://schemas.microsoft.com/office/drawing/2014/main" id="{B0496E61-EE11-BA8A-2BD0-EF2397013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485" y="1066800"/>
            <a:ext cx="1854315" cy="34123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8B981EA-E141-429B-D3D6-B05488C1E79B}"/>
                  </a:ext>
                </a:extLst>
              </p:cNvPr>
              <p:cNvSpPr txBox="1"/>
              <p:nvPr/>
            </p:nvSpPr>
            <p:spPr>
              <a:xfrm>
                <a:off x="1143000" y="1143000"/>
                <a:ext cx="5023877" cy="129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𝜕𝜂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𝐺𝑟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8B981EA-E141-429B-D3D6-B05488C1E7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1143000"/>
                <a:ext cx="5023877" cy="12922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5A95212-5D36-E8DB-496B-07AAE3C9C05A}"/>
                  </a:ext>
                </a:extLst>
              </p:cNvPr>
              <p:cNvSpPr txBox="1"/>
              <p:nvPr/>
            </p:nvSpPr>
            <p:spPr>
              <a:xfrm>
                <a:off x="2819400" y="2514600"/>
                <a:ext cx="2621743" cy="9734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𝑃𝑟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𝐺𝑟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5A95212-5D36-E8DB-496B-07AAE3C9C0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400" y="2514600"/>
                <a:ext cx="2621743" cy="9734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09CBF0A-54EB-399F-EA5A-BF6422273820}"/>
                  </a:ext>
                </a:extLst>
              </p:cNvPr>
              <p:cNvSpPr txBox="1"/>
              <p:nvPr/>
            </p:nvSpPr>
            <p:spPr>
              <a:xfrm>
                <a:off x="304801" y="3671039"/>
                <a:ext cx="6934200" cy="28059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The shape of function φ can of course be found by numerically solving the ODEs.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LeFevre (1956) derived the following curve fit to the numerical results: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𝑃𝑟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0.75 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𝑃𝑟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g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4×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0.609+1.221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𝑃𝑟</m:t>
                                      </m:r>
                                    </m:e>
                                  </m:ra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+1.238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𝑃𝑟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09CBF0A-54EB-399F-EA5A-BF64222738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1" y="3671039"/>
                <a:ext cx="6934200" cy="2805961"/>
              </a:xfrm>
              <a:prstGeom prst="rect">
                <a:avLst/>
              </a:prstGeom>
              <a:blipFill>
                <a:blip r:embed="rId6"/>
                <a:stretch>
                  <a:fillRect l="-1142" t="-17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787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0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>
            <a:extLst>
              <a:ext uri="{FF2B5EF4-FFF2-40B4-BE49-F238E27FC236}">
                <a16:creationId xmlns:a16="http://schemas.microsoft.com/office/drawing/2014/main" id="{FABBDA3B-1E5A-78BB-F9A9-A3999C6A4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7772400" cy="533400"/>
          </a:xfrm>
        </p:spPr>
        <p:txBody>
          <a:bodyPr/>
          <a:lstStyle/>
          <a:p>
            <a:r>
              <a:rPr lang="en-US" altLang="zh-CN" sz="2800" dirty="0">
                <a:solidFill>
                  <a:schemeClr val="tx1"/>
                </a:solidFill>
                <a:ea typeface="SimSun" panose="02010600030101010101" pitchFamily="2" charset="-122"/>
              </a:rPr>
              <a:t>Average Nusselt Number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91F67EC-2C60-5B05-C1F9-197FDAB44E9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F40A399-D8F6-051D-EBFE-538F11D728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AABCC50-756F-66C6-1F2E-D1577C1B96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944090E-A96D-823D-8D37-B352C727BF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6179556-5546-6F56-6A32-7CF85E9320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C640C1-F19E-C32B-A8EE-AB9E4F270C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60A1D90-ECB3-9697-4289-3B2025EFA9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507B825-9EB7-7595-1C42-67C84B845C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7324F78-7C33-196E-49A8-7702BE2F0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A66AEF3-C9A4-989B-C0B6-72651A776E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0572DDB-A6C9-CE58-98F4-26F0628F6B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3A4E146-C3F7-40F9-86A4-D267696A52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E659A7C-6C77-B5B3-7718-40C1487820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0A3A224-CBD0-4527-7060-ACD7ECCC9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FF20A3F-AC6A-1DD7-F0E6-5D8352FEDC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0174553-3731-F489-A1F6-C0DEA2C6BC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6599E51-8E05-AB8F-1585-CF88D9DFF0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00068" name="Picture 600067">
            <a:extLst>
              <a:ext uri="{FF2B5EF4-FFF2-40B4-BE49-F238E27FC236}">
                <a16:creationId xmlns:a16="http://schemas.microsoft.com/office/drawing/2014/main" id="{B0496E61-EE11-BA8A-2BD0-EF2397013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485" y="1066800"/>
            <a:ext cx="1854315" cy="34123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09CBF0A-54EB-399F-EA5A-BF6422273820}"/>
                  </a:ext>
                </a:extLst>
              </p:cNvPr>
              <p:cNvSpPr txBox="1"/>
              <p:nvPr/>
            </p:nvSpPr>
            <p:spPr>
              <a:xfrm>
                <a:off x="417135" y="1143000"/>
                <a:ext cx="6934200" cy="32721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The average heat transfer coefficient is defined as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The average  Nusselt number for a given vertical plate of length </a:t>
                </a:r>
                <a:r>
                  <a:rPr lang="en-US" i="1" dirty="0"/>
                  <a:t>L</a:t>
                </a:r>
                <a:r>
                  <a:rPr lang="en-US" dirty="0"/>
                  <a:t>, is related to local Nusselt number at </a:t>
                </a:r>
                <a:r>
                  <a:rPr lang="en-US" i="1" dirty="0"/>
                  <a:t>x=L</a:t>
                </a:r>
                <a:r>
                  <a:rPr lang="en-US" dirty="0"/>
                  <a:t>, as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𝑁𝑢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09CBF0A-54EB-399F-EA5A-BF64222738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135" y="1143000"/>
                <a:ext cx="6934200" cy="3272114"/>
              </a:xfrm>
              <a:prstGeom prst="rect">
                <a:avLst/>
              </a:prstGeom>
              <a:blipFill>
                <a:blip r:embed="rId4"/>
                <a:stretch>
                  <a:fillRect l="-1142" t="-1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FC238BF-AEAB-DEF3-80C4-A0F4AD99E24F}"/>
                  </a:ext>
                </a:extLst>
              </p:cNvPr>
              <p:cNvSpPr txBox="1"/>
              <p:nvPr/>
            </p:nvSpPr>
            <p:spPr>
              <a:xfrm>
                <a:off x="288925" y="4267200"/>
                <a:ext cx="8778875" cy="23975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This solution was based on the assumption that no blowing or suction took place through the wall and that the wall temperature was constant. </a:t>
                </a:r>
              </a:p>
              <a:p>
                <a:r>
                  <a:rPr lang="en-US" dirty="0"/>
                  <a:t>It can be expected that the surface temperature of the plate will vary as a power law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FC238BF-AEAB-DEF3-80C4-A0F4AD99E2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25" y="4267200"/>
                <a:ext cx="8778875" cy="2397516"/>
              </a:xfrm>
              <a:prstGeom prst="rect">
                <a:avLst/>
              </a:prstGeom>
              <a:blipFill>
                <a:blip r:embed="rId5"/>
                <a:stretch>
                  <a:fillRect l="-1041" t="-2036" r="-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270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2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00CA0-CB8B-E904-28E8-ACEB66ED2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76200"/>
            <a:ext cx="7772400" cy="1143000"/>
          </a:xfrm>
        </p:spPr>
        <p:txBody>
          <a:bodyPr/>
          <a:lstStyle/>
          <a:p>
            <a:r>
              <a:rPr lang="en-US" sz="2800" dirty="0"/>
              <a:t>Extension of Vertical Plate Solutions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A74875-94D2-949D-A928-AAFAA4AACC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6875" y="1142999"/>
                <a:ext cx="4937125" cy="3810001"/>
              </a:xfrm>
            </p:spPr>
            <p:txBody>
              <a:bodyPr/>
              <a:lstStyle/>
              <a:p>
                <a:r>
                  <a:rPr lang="en-US" sz="2400" dirty="0"/>
                  <a:t>Thus the preceding solutions can be applied to the outside of a vertical cylinder as long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35</m:t>
                          </m:r>
                        </m:num>
                        <m:den>
                          <m:rad>
                            <m:ra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g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𝐺𝑟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When this criterion is met, for  </a:t>
                </a:r>
                <a:r>
                  <a:rPr lang="en-US" sz="2400" dirty="0" err="1"/>
                  <a:t>Pr</a:t>
                </a:r>
                <a:r>
                  <a:rPr lang="en-US" sz="2400" dirty="0"/>
                  <a:t> = 0.7 and </a:t>
                </a:r>
                <a:r>
                  <a:rPr lang="en-US" sz="2400" dirty="0" err="1"/>
                  <a:t>Pr</a:t>
                </a:r>
                <a:r>
                  <a:rPr lang="en-US" sz="2400" dirty="0"/>
                  <a:t> = 1, the application of flat-surface solutions introduces less than 5% error.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A74875-94D2-949D-A928-AAFAA4AACC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6875" y="1142999"/>
                <a:ext cx="4937125" cy="3810001"/>
              </a:xfrm>
              <a:blipFill>
                <a:blip r:embed="rId2"/>
                <a:stretch>
                  <a:fillRect l="-1605" t="-1118" r="-27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AE8F13CD-62E0-29B5-91E2-261E999188DD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E06E0DDF-D896-32B6-A106-22C8A4C3C1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12E03BFC-560E-4553-C6EA-E421A8C699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DE29748B-874A-6C72-B9DF-FAE93523CC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637CC020-3A6D-7CE3-1346-CB475CC3C2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037937A0-9EEB-D1D1-658E-DDA1C0629F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EB2797EF-DEF5-180A-D81E-704DFEB533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91EED8FF-4CAD-C31A-94C5-00CBBCD963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2C0251BB-83F0-E96A-384E-564BA80E98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EF44743-B9FB-2FFC-EFB3-45E3A6E3CF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E7C3105C-BE24-FDC1-783F-7B02D80643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A65C9650-7AF6-CB7E-B5D6-888AA8D395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C04CB317-BDF2-0201-E9E0-361DF7F094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C812D059-6D63-F4D1-019B-C813DE4B62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4C226AB3-A561-F155-B25C-5F8CD2EB4D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E932126-6A46-C713-DE1C-C85858DF5B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A1C8F86-A19A-0E40-41C2-26ED7500CB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E6519425-B82D-4F16-9EE8-AC1559E662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3675" y="1178966"/>
            <a:ext cx="3637340" cy="29949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D2FC32A5-94F8-C1A3-5AC2-C9763B8531F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81000" y="4648200"/>
                <a:ext cx="8442325" cy="2047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400" kern="0" dirty="0"/>
                  <a:t>For fluids with </a:t>
                </a:r>
                <a:r>
                  <a:rPr lang="en-US" sz="2400" kern="0" dirty="0" err="1"/>
                  <a:t>Pr</a:t>
                </a:r>
                <a:r>
                  <a:rPr lang="en-US" sz="2400" kern="0" dirty="0"/>
                  <a:t> &gt;∼ 1 the following criterion can be used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&gt;</m:t>
                      </m:r>
                      <m:f>
                        <m:f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>
                              <m:r>
                                <m:rPr>
                                  <m:brk m:alnAt="7"/>
                                </m:r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g>
                            <m:e>
                              <m:sSub>
                                <m:sSubPr>
                                  <m:ctrlPr>
                                    <a:rPr lang="en-US" sz="2400" i="1" kern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kern="0" smtClean="0">
                                      <a:latin typeface="Cambria Math" panose="02040503050406030204" pitchFamily="18" charset="0"/>
                                    </a:rPr>
                                    <m:t>𝐺𝑟</m:t>
                                  </m:r>
                                </m:e>
                                <m:sub>
                                  <m:r>
                                    <a:rPr lang="en-US" sz="2400" i="1" kern="0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𝑃𝑟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kern="0" dirty="0"/>
              </a:p>
              <a:p>
                <a:r>
                  <a:rPr lang="en-US" sz="2400" kern="0" dirty="0"/>
                  <a:t>When the preceding criteria are not met, the integral method is to be applied by taking into account the curvature of the surface.</a:t>
                </a:r>
              </a:p>
              <a:p>
                <a:endParaRPr lang="en-US" sz="2400" kern="0" dirty="0"/>
              </a:p>
            </p:txBody>
          </p:sp>
        </mc:Choice>
        <mc:Fallback xmlns="">
          <p:sp>
            <p:nvSpPr>
              <p:cNvPr id="24" name="Content Placeholder 2">
                <a:extLst>
                  <a:ext uri="{FF2B5EF4-FFF2-40B4-BE49-F238E27FC236}">
                    <a16:creationId xmlns:a16="http://schemas.microsoft.com/office/drawing/2014/main" id="{D2FC32A5-94F8-C1A3-5AC2-C9763B8531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4648200"/>
                <a:ext cx="8442325" cy="2047875"/>
              </a:xfrm>
              <a:prstGeom prst="rect">
                <a:avLst/>
              </a:prstGeom>
              <a:blipFill>
                <a:blip r:embed="rId5"/>
                <a:stretch>
                  <a:fillRect l="-1012" t="-2687" r="-145" b="-955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4407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05600" cy="757237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Natural Convection of Early Civilization to Till date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674" y="1143000"/>
            <a:ext cx="8747125" cy="5044386"/>
          </a:xfrm>
        </p:spPr>
        <p:txBody>
          <a:bodyPr>
            <a:no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Drying has been and continues to be a major method of preserving agricultural products.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an integral part of agricultural processing and is usually the last step of operation before storage. 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Defined as the removal of moisture by heat from a substance which yields a solid product at an acceptable moisture level (AML).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acceptable limit is the one which prevents deterioration within a certain period of time for marketing, safe storage, processing, or transportation.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Drying consists of;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process of heat transfer to the product from the heating source,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mass transfer of moisture from the interior of the product to its surface and from this surface to the surrounding air. 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12816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6965</TotalTime>
  <Words>2116</Words>
  <Application>Microsoft Office PowerPoint</Application>
  <PresentationFormat>On-screen Show (4:3)</PresentationFormat>
  <Paragraphs>300</Paragraphs>
  <Slides>39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4" baseType="lpstr">
      <vt:lpstr>SimSun</vt:lpstr>
      <vt:lpstr>Arial</vt:lpstr>
      <vt:lpstr>Calibri</vt:lpstr>
      <vt:lpstr>Cambria Math</vt:lpstr>
      <vt:lpstr>CommercialScript BT</vt:lpstr>
      <vt:lpstr>Curlz MT</vt:lpstr>
      <vt:lpstr>MTSY</vt:lpstr>
      <vt:lpstr>RMTMI</vt:lpstr>
      <vt:lpstr>Symbol</vt:lpstr>
      <vt:lpstr>Tempus Sans ITC</vt:lpstr>
      <vt:lpstr>Times New Roman</vt:lpstr>
      <vt:lpstr>TimesTen-Italic</vt:lpstr>
      <vt:lpstr>TimesTen-Roman</vt:lpstr>
      <vt:lpstr>Blank Presentation</vt:lpstr>
      <vt:lpstr>Equation</vt:lpstr>
      <vt:lpstr> Natural Convection HT on A Flat Plate  </vt:lpstr>
      <vt:lpstr>Sustainable Convection Systems  Basic Needs to Exotic Needs.</vt:lpstr>
      <vt:lpstr>Solar Radiation Drive Natural Convection</vt:lpstr>
      <vt:lpstr>Hot Vertical Plate as A Heat Engine</vt:lpstr>
      <vt:lpstr>Natural Convection in Electronic Devices </vt:lpstr>
      <vt:lpstr>Natural Convection from A Heated Vertical Plate: Creation of Boundary Layers</vt:lpstr>
      <vt:lpstr>Natural Convection on Inclined Hot Flat Surface</vt:lpstr>
      <vt:lpstr>Solar  Dryers for Agricultural Products  IIT Delhi Designs</vt:lpstr>
      <vt:lpstr>PowerPoint Presentation</vt:lpstr>
      <vt:lpstr>Mango Drying and Potato Drying</vt:lpstr>
      <vt:lpstr>CFD Analysis of Dryers</vt:lpstr>
      <vt:lpstr>PowerPoint Presentation</vt:lpstr>
      <vt:lpstr>Natural Convection on Inclined Hot Flat Surface</vt:lpstr>
      <vt:lpstr>Natural Convection from Horizontal Plate</vt:lpstr>
      <vt:lpstr>Boundary Layer Theory for Natural Convection from A Heated Vertical Plate</vt:lpstr>
      <vt:lpstr>The Momentum Equation for Natural Convection </vt:lpstr>
      <vt:lpstr>PowerPoint Presentation</vt:lpstr>
      <vt:lpstr>Thermodynamics of Buoyancy Force</vt:lpstr>
      <vt:lpstr>Governing Equations for Natural Convection</vt:lpstr>
      <vt:lpstr>Dimensionless Analysis and Similarity Variables</vt:lpstr>
      <vt:lpstr>Dimensionless Similarity Parameter</vt:lpstr>
      <vt:lpstr>Laminar Free Convection on a Vertical  Flat Plate</vt:lpstr>
      <vt:lpstr>Final Governing Equations for Natural Convection</vt:lpstr>
      <vt:lpstr>Source of Kinetic Energy to Create Velocity Field NC in VFP-BL</vt:lpstr>
      <vt:lpstr>Creator of Flow Field in Natural Convection </vt:lpstr>
      <vt:lpstr>The Stream Function Generated by Buoyancy</vt:lpstr>
      <vt:lpstr>Development of ODEs as Governing Equations </vt:lpstr>
      <vt:lpstr>The ODE for Momentum Equation</vt:lpstr>
      <vt:lpstr>The ODE for Natural Convection </vt:lpstr>
      <vt:lpstr>The Energy Equation for Natural Convectio </vt:lpstr>
      <vt:lpstr>Natural Generation of Temperature &amp; Flow Fields</vt:lpstr>
      <vt:lpstr>Natural Generation of Temperature &amp; Flow Fields</vt:lpstr>
      <vt:lpstr>Natural Generation of Temperature &amp; Flow Fields for </vt:lpstr>
      <vt:lpstr>Natural Generation of Temperature &amp; Flow Fields</vt:lpstr>
      <vt:lpstr>Measure of Convection Heat Trnsfer</vt:lpstr>
      <vt:lpstr>Measure of Convection Heat Transfer</vt:lpstr>
      <vt:lpstr>Average Nusselt Number</vt:lpstr>
      <vt:lpstr>Extension of Vertical Plate Solutions</vt:lpstr>
      <vt:lpstr>Natural Convection of Early Civilization to Till date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632</cp:revision>
  <cp:lastPrinted>2002-07-26T02:11:33Z</cp:lastPrinted>
  <dcterms:created xsi:type="dcterms:W3CDTF">2002-07-26T01:39:54Z</dcterms:created>
  <dcterms:modified xsi:type="dcterms:W3CDTF">2026-02-19T09:52:24Z</dcterms:modified>
</cp:coreProperties>
</file>